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notesSlides/notesSlide9.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8.xml" ContentType="application/vnd.openxmlformats-officedocument.drawingml.chart+xml"/>
  <Override PartName="/ppt/notesSlides/notesSlide12.xml" ContentType="application/vnd.openxmlformats-officedocument.presentationml.notesSlide+xml"/>
  <Override PartName="/ppt/charts/chart9.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0.xml" ContentType="application/vnd.openxmlformats-officedocument.drawingml.chart+xml"/>
  <Override PartName="/ppt/drawings/drawing1.xml" ContentType="application/vnd.openxmlformats-officedocument.drawingml.chartshapes+xml"/>
  <Override PartName="/ppt/charts/chart11.xml" ContentType="application/vnd.openxmlformats-officedocument.drawingml.chart+xml"/>
  <Override PartName="/ppt/charts/chart12.xml" ContentType="application/vnd.openxmlformats-officedocument.drawingml.chart+xml"/>
  <Override PartName="/ppt/notesSlides/notesSlide15.xml" ContentType="application/vnd.openxmlformats-officedocument.presentationml.notesSlide+xml"/>
  <Override PartName="/ppt/charts/chart13.xml" ContentType="application/vnd.openxmlformats-officedocument.drawingml.chart+xml"/>
  <Override PartName="/ppt/drawings/drawing2.xml" ContentType="application/vnd.openxmlformats-officedocument.drawingml.chartshapes+xml"/>
  <Override PartName="/ppt/charts/chart14.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5.xml" ContentType="application/vnd.openxmlformats-officedocument.drawingml.chart+xml"/>
  <Override PartName="/ppt/drawings/drawing4.xml" ContentType="application/vnd.openxmlformats-officedocument.drawingml.chartshapes+xml"/>
  <Override PartName="/ppt/notesSlides/notesSlide18.xml" ContentType="application/vnd.openxmlformats-officedocument.presentationml.notesSlide+xml"/>
  <Override PartName="/ppt/charts/chart16.xml" ContentType="application/vnd.openxmlformats-officedocument.drawingml.chart+xml"/>
  <Override PartName="/ppt/drawings/drawing5.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7.xml" ContentType="application/vnd.openxmlformats-officedocument.drawingml.chart+xml"/>
  <Override PartName="/ppt/drawings/drawing6.xml" ContentType="application/vnd.openxmlformats-officedocument.drawingml.chartshapes+xml"/>
  <Override PartName="/ppt/charts/chart18.xml" ContentType="application/vnd.openxmlformats-officedocument.drawingml.chart+xml"/>
  <Override PartName="/ppt/notesSlides/notesSlide22.xml" ContentType="application/vnd.openxmlformats-officedocument.presentationml.notesSlide+xml"/>
  <Override PartName="/ppt/charts/chart19.xml" ContentType="application/vnd.openxmlformats-officedocument.drawingml.chart+xml"/>
  <Override PartName="/ppt/notesSlides/notesSlide23.xml" ContentType="application/vnd.openxmlformats-officedocument.presentationml.notesSlide+xml"/>
  <Override PartName="/ppt/charts/chart20.xml" ContentType="application/vnd.openxmlformats-officedocument.drawingml.chart+xml"/>
  <Override PartName="/ppt/charts/chart21.xml" ContentType="application/vnd.openxmlformats-officedocument.drawingml.chart+xml"/>
  <Override PartName="/ppt/notesSlides/notesSlide24.xml" ContentType="application/vnd.openxmlformats-officedocument.presentationml.notesSlide+xml"/>
  <Override PartName="/ppt/charts/chart22.xml" ContentType="application/vnd.openxmlformats-officedocument.drawingml.chart+xml"/>
  <Override PartName="/ppt/notesSlides/notesSlide25.xml" ContentType="application/vnd.openxmlformats-officedocument.presentationml.notesSlide+xml"/>
  <Override PartName="/ppt/charts/chart23.xml" ContentType="application/vnd.openxmlformats-officedocument.drawingml.chart+xml"/>
  <Override PartName="/ppt/drawings/drawing7.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24.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5.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6.xml" ContentType="application/vnd.openxmlformats-officedocument.drawingml.chart+xml"/>
  <Override PartName="/ppt/charts/chart27.xml" ContentType="application/vnd.openxmlformats-officedocument.drawingml.chart+xml"/>
  <Override PartName="/ppt/notesSlides/notesSlide37.xml" ContentType="application/vnd.openxmlformats-officedocument.presentationml.notesSlide+xml"/>
  <Override PartName="/ppt/charts/chart28.xml" ContentType="application/vnd.openxmlformats-officedocument.drawingml.chart+xml"/>
  <Override PartName="/ppt/notesSlides/notesSlide38.xml" ContentType="application/vnd.openxmlformats-officedocument.presentationml.notesSlide+xml"/>
  <Override PartName="/ppt/charts/chart29.xml" ContentType="application/vnd.openxmlformats-officedocument.drawingml.chart+xml"/>
  <Override PartName="/ppt/drawings/drawing8.xml" ContentType="application/vnd.openxmlformats-officedocument.drawingml.chartshapes+xml"/>
  <Override PartName="/ppt/notesSlides/notesSlide39.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notesSlides/notesSlide40.xml" ContentType="application/vnd.openxmlformats-officedocument.presentationml.notesSlide+xml"/>
  <Override PartName="/ppt/charts/chart32.xml" ContentType="application/vnd.openxmlformats-officedocument.drawingml.chart+xml"/>
  <Override PartName="/ppt/notesSlides/notesSlide41.xml" ContentType="application/vnd.openxmlformats-officedocument.presentationml.notesSlide+xml"/>
  <Override PartName="/ppt/charts/chart33.xml" ContentType="application/vnd.openxmlformats-officedocument.drawingml.chart+xml"/>
  <Override PartName="/ppt/notesSlides/notesSlide42.xml" ContentType="application/vnd.openxmlformats-officedocument.presentationml.notesSlide+xml"/>
  <Override PartName="/ppt/charts/chart34.xml" ContentType="application/vnd.openxmlformats-officedocument.drawingml.chart+xml"/>
  <Override PartName="/ppt/notesSlides/notesSlide43.xml" ContentType="application/vnd.openxmlformats-officedocument.presentationml.notesSlide+xml"/>
  <Override PartName="/ppt/charts/chart35.xml" ContentType="application/vnd.openxmlformats-officedocument.drawingml.chart+xml"/>
  <Override PartName="/ppt/notesSlides/notesSlide44.xml" ContentType="application/vnd.openxmlformats-officedocument.presentationml.notesSlide+xml"/>
  <Override PartName="/ppt/charts/chart36.xml" ContentType="application/vnd.openxmlformats-officedocument.drawingml.chart+xml"/>
  <Override PartName="/ppt/drawings/drawing9.xml" ContentType="application/vnd.openxmlformats-officedocument.drawingml.chartshape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37.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38.xml" ContentType="application/vnd.openxmlformats-officedocument.drawingml.chart+xml"/>
  <Override PartName="/ppt/drawings/drawing10.xml" ContentType="application/vnd.openxmlformats-officedocument.drawingml.chartshapes+xml"/>
  <Override PartName="/ppt/charts/chart3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0.xml" ContentType="application/vnd.openxmlformats-officedocument.presentationml.notesSlide+xml"/>
  <Override PartName="/ppt/charts/chart40.xml" ContentType="application/vnd.openxmlformats-officedocument.drawingml.chart+xml"/>
  <Override PartName="/ppt/notesSlides/notesSlide51.xml" ContentType="application/vnd.openxmlformats-officedocument.presentationml.notesSlide+xml"/>
  <Override PartName="/ppt/charts/chart41.xml" ContentType="application/vnd.openxmlformats-officedocument.drawingml.chart+xml"/>
  <Override PartName="/ppt/drawings/drawing11.xml" ContentType="application/vnd.openxmlformats-officedocument.drawingml.chartshapes+xml"/>
  <Override PartName="/ppt/notesSlides/notesSlide52.xml" ContentType="application/vnd.openxmlformats-officedocument.presentationml.notesSlide+xml"/>
  <Override PartName="/ppt/charts/chart42.xml" ContentType="application/vnd.openxmlformats-officedocument.drawingml.chart+xml"/>
  <Override PartName="/ppt/drawings/drawing12.xml" ContentType="application/vnd.openxmlformats-officedocument.drawingml.chartshapes+xml"/>
  <Override PartName="/ppt/charts/chart43.xml" ContentType="application/vnd.openxmlformats-officedocument.drawingml.chart+xml"/>
  <Override PartName="/ppt/charts/chart44.xml" ContentType="application/vnd.openxmlformats-officedocument.drawingml.chart+xml"/>
  <Override PartName="/ppt/notesSlides/notesSlide53.xml" ContentType="application/vnd.openxmlformats-officedocument.presentationml.notesSlide+xml"/>
  <Override PartName="/ppt/charts/chart45.xml" ContentType="application/vnd.openxmlformats-officedocument.drawingml.chart+xml"/>
  <Override PartName="/ppt/charts/chart46.xml" ContentType="application/vnd.openxmlformats-officedocument.drawingml.chart+xml"/>
  <Override PartName="/ppt/notesSlides/notesSlide54.xml" ContentType="application/vnd.openxmlformats-officedocument.presentationml.notesSlide+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charts/chart57.xml" ContentType="application/vnd.openxmlformats-officedocument.drawingml.chart+xml"/>
  <Override PartName="/ppt/charts/chart5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1.xml" ContentType="application/vnd.openxmlformats-officedocument.presentationml.notesSlide+xml"/>
  <Override PartName="/ppt/charts/chart59.xml" ContentType="application/vnd.openxmlformats-officedocument.drawingml.chart+xml"/>
  <Override PartName="/ppt/charts/style9.xml" ContentType="application/vnd.ms-office.chartstyle+xml"/>
  <Override PartName="/ppt/charts/colors9.xml" ContentType="application/vnd.ms-office.chartcolorstyle+xml"/>
  <Override PartName="/ppt/charts/chart6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6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rts/chart62.xml" ContentType="application/vnd.openxmlformats-officedocument.drawingml.chart+xml"/>
  <Override PartName="/ppt/drawings/drawing13.xml" ContentType="application/vnd.openxmlformats-officedocument.drawingml.chartshapes+xml"/>
  <Override PartName="/ppt/notesSlides/notesSlide75.xml" ContentType="application/vnd.openxmlformats-officedocument.presentationml.notesSlide+xml"/>
  <Override PartName="/ppt/charts/chart6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76.xml" ContentType="application/vnd.openxmlformats-officedocument.presentationml.notesSlide+xml"/>
  <Override PartName="/ppt/charts/chart64.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xml" ContentType="application/vnd.openxmlformats-officedocument.themeOverride+xml"/>
  <Override PartName="/ppt/notesSlides/notesSlide77.xml" ContentType="application/vnd.openxmlformats-officedocument.presentationml.notesSlide+xml"/>
  <Override PartName="/ppt/charts/chart65.xml" ContentType="application/vnd.openxmlformats-officedocument.drawingml.chart+xml"/>
  <Override PartName="/ppt/theme/themeOverride2.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70.xml" ContentType="application/vnd.openxmlformats-officedocument.drawingml.chart+xml"/>
  <Override PartName="/ppt/charts/chart71.xml" ContentType="application/vnd.openxmlformats-officedocument.drawingml.chart+xml"/>
  <Override PartName="/ppt/notesSlides/notesSlide83.xml" ContentType="application/vnd.openxmlformats-officedocument.presentationml.notesSlide+xml"/>
  <Override PartName="/ppt/charts/chart72.xml" ContentType="application/vnd.openxmlformats-officedocument.drawingml.chart+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rts/chart73.xml" ContentType="application/vnd.openxmlformats-officedocument.drawingml.chart+xml"/>
  <Override PartName="/ppt/notesSlides/notesSlide86.xml" ContentType="application/vnd.openxmlformats-officedocument.presentationml.notesSlide+xml"/>
  <Override PartName="/ppt/charts/chart74.xml" ContentType="application/vnd.openxmlformats-officedocument.drawingml.chart+xml"/>
  <Override PartName="/ppt/charts/chart75.xml" ContentType="application/vnd.openxmlformats-officedocument.drawingml.chart+xml"/>
  <Override PartName="/ppt/notesSlides/notesSlide87.xml" ContentType="application/vnd.openxmlformats-officedocument.presentationml.notesSlide+xml"/>
  <Override PartName="/ppt/charts/chart76.xml" ContentType="application/vnd.openxmlformats-officedocument.drawingml.chart+xml"/>
  <Override PartName="/ppt/drawings/drawing14.xml" ContentType="application/vnd.openxmlformats-officedocument.drawingml.chartshape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rts/chart77.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3.xml" ContentType="application/vnd.openxmlformats-officedocument.themeOverride+xml"/>
  <Override PartName="/ppt/notesSlides/notesSlide90.xml" ContentType="application/vnd.openxmlformats-officedocument.presentationml.notesSlide+xml"/>
  <Override PartName="/ppt/charts/chart78.xml" ContentType="application/vnd.openxmlformats-officedocument.drawingml.chart+xml"/>
  <Override PartName="/ppt/notesSlides/notesSlide91.xml" ContentType="application/vnd.openxmlformats-officedocument.presentationml.notesSlide+xml"/>
  <Override PartName="/ppt/charts/chart79.xml" ContentType="application/vnd.openxmlformats-officedocument.drawingml.chart+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charts/chart80.xml" ContentType="application/vnd.openxmlformats-officedocument.drawingml.chart+xml"/>
  <Override PartName="/ppt/notesSlides/notesSlide98.xml" ContentType="application/vnd.openxmlformats-officedocument.presentationml.notesSlide+xml"/>
  <Override PartName="/ppt/charts/chart81.xml" ContentType="application/vnd.openxmlformats-officedocument.drawingml.chart+xml"/>
  <Override PartName="/ppt/charts/chart82.xml" ContentType="application/vnd.openxmlformats-officedocument.drawingml.chart+xml"/>
  <Override PartName="/ppt/notesSlides/notesSlide99.xml" ContentType="application/vnd.openxmlformats-officedocument.presentationml.notesSlide+xml"/>
  <Override PartName="/ppt/charts/chart83.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00.xml" ContentType="application/vnd.openxmlformats-officedocument.presentationml.notesSlide+xml"/>
  <Override PartName="/ppt/charts/chart84.xml" ContentType="application/vnd.openxmlformats-officedocument.drawingml.chart+xml"/>
  <Override PartName="/ppt/notesSlides/notesSlide101.xml" ContentType="application/vnd.openxmlformats-officedocument.presentationml.notesSlide+xml"/>
  <Override PartName="/ppt/charts/chart85.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02.xml" ContentType="application/vnd.openxmlformats-officedocument.presentationml.notesSlide+xml"/>
  <Override PartName="/ppt/charts/chart86.xml" ContentType="application/vnd.openxmlformats-officedocument.drawingml.chart+xml"/>
  <Override PartName="/ppt/notesSlides/notesSlide103.xml" ContentType="application/vnd.openxmlformats-officedocument.presentationml.notesSlide+xml"/>
  <Override PartName="/ppt/charts/chart87.xml" ContentType="application/vnd.openxmlformats-officedocument.drawingml.chart+xml"/>
  <Override PartName="/ppt/charts/chart88.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04.xml" ContentType="application/vnd.openxmlformats-officedocument.presentationml.notesSlide+xml"/>
  <Override PartName="/ppt/charts/chart89.xml" ContentType="application/vnd.openxmlformats-officedocument.drawingml.chart+xml"/>
  <Override PartName="/ppt/charts/chart90.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05.xml" ContentType="application/vnd.openxmlformats-officedocument.presentationml.notesSlide+xml"/>
  <Override PartName="/ppt/charts/chart91.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92.xml" ContentType="application/vnd.openxmlformats-officedocument.drawingml.chart+xml"/>
  <Override PartName="/ppt/notesSlides/notesSlide106.xml" ContentType="application/vnd.openxmlformats-officedocument.presentationml.notesSlide+xml"/>
  <Override PartName="/ppt/charts/chart93.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4.xml" ContentType="application/vnd.openxmlformats-officedocument.themeOverride+xml"/>
  <Override PartName="/ppt/drawings/drawing15.xml" ContentType="application/vnd.openxmlformats-officedocument.drawingml.chartshapes+xml"/>
  <Override PartName="/ppt/notesSlides/notesSlide107.xml" ContentType="application/vnd.openxmlformats-officedocument.presentationml.notesSlide+xml"/>
  <Override PartName="/ppt/charts/chart94.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08.xml" ContentType="application/vnd.openxmlformats-officedocument.presentationml.notesSlide+xml"/>
  <Override PartName="/ppt/charts/chart95.xml" ContentType="application/vnd.openxmlformats-officedocument.drawingml.chart+xml"/>
  <Override PartName="/ppt/charts/style22.xml" ContentType="application/vnd.ms-office.chartstyle+xml"/>
  <Override PartName="/ppt/charts/colors22.xml" ContentType="application/vnd.ms-office.chartcolorstyle+xml"/>
  <Override PartName="/ppt/drawings/drawing16.xml" ContentType="application/vnd.openxmlformats-officedocument.drawingml.chartshapes+xml"/>
  <Override PartName="/ppt/notesSlides/notesSlide109.xml" ContentType="application/vnd.openxmlformats-officedocument.presentationml.notesSlide+xml"/>
  <Override PartName="/ppt/charts/chart96.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10.xml" ContentType="application/vnd.openxmlformats-officedocument.presentationml.notesSlide+xml"/>
  <Override PartName="/ppt/charts/chart97.xml" ContentType="application/vnd.openxmlformats-officedocument.drawingml.chart+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charts/chart98.xml" ContentType="application/vnd.openxmlformats-officedocument.drawingml.chart+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charts/chart100.xml" ContentType="application/vnd.openxmlformats-officedocument.drawingml.chart+xml"/>
  <Override PartName="/ppt/notesSlides/notesSlide131.xml" ContentType="application/vnd.openxmlformats-officedocument.presentationml.notesSlide+xml"/>
  <Override PartName="/ppt/notesSlides/notesSlide1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1"/>
  </p:sldMasterIdLst>
  <p:notesMasterIdLst>
    <p:notesMasterId r:id="rId153"/>
  </p:notesMasterIdLst>
  <p:handoutMasterIdLst>
    <p:handoutMasterId r:id="rId154"/>
  </p:handoutMasterIdLst>
  <p:sldIdLst>
    <p:sldId id="1145" r:id="rId2"/>
    <p:sldId id="1051" r:id="rId3"/>
    <p:sldId id="1299" r:id="rId4"/>
    <p:sldId id="1461" r:id="rId5"/>
    <p:sldId id="1155" r:id="rId6"/>
    <p:sldId id="1301" r:id="rId7"/>
    <p:sldId id="1398" r:id="rId8"/>
    <p:sldId id="1261" r:id="rId9"/>
    <p:sldId id="1262" r:id="rId10"/>
    <p:sldId id="1450" r:id="rId11"/>
    <p:sldId id="1278" r:id="rId12"/>
    <p:sldId id="1451" r:id="rId13"/>
    <p:sldId id="1302" r:id="rId14"/>
    <p:sldId id="1263" r:id="rId15"/>
    <p:sldId id="1264" r:id="rId16"/>
    <p:sldId id="1303" r:id="rId17"/>
    <p:sldId id="1268" r:id="rId18"/>
    <p:sldId id="1323" r:id="rId19"/>
    <p:sldId id="1304" r:id="rId20"/>
    <p:sldId id="1288" r:id="rId21"/>
    <p:sldId id="1289" r:id="rId22"/>
    <p:sldId id="1157" r:id="rId23"/>
    <p:sldId id="1462" r:id="rId24"/>
    <p:sldId id="1521" r:id="rId25"/>
    <p:sldId id="1269" r:id="rId26"/>
    <p:sldId id="1270" r:id="rId27"/>
    <p:sldId id="1523" r:id="rId28"/>
    <p:sldId id="1384" r:id="rId29"/>
    <p:sldId id="1200" r:id="rId30"/>
    <p:sldId id="1271" r:id="rId31"/>
    <p:sldId id="1280" r:id="rId32"/>
    <p:sldId id="1456" r:id="rId33"/>
    <p:sldId id="1391" r:id="rId34"/>
    <p:sldId id="1017" r:id="rId35"/>
    <p:sldId id="1665" r:id="rId36"/>
    <p:sldId id="1666" r:id="rId37"/>
    <p:sldId id="1652" r:id="rId38"/>
    <p:sldId id="1365" r:id="rId39"/>
    <p:sldId id="1027" r:id="rId40"/>
    <p:sldId id="1644" r:id="rId41"/>
    <p:sldId id="1524" r:id="rId42"/>
    <p:sldId id="1525" r:id="rId43"/>
    <p:sldId id="1526" r:id="rId44"/>
    <p:sldId id="1527" r:id="rId45"/>
    <p:sldId id="1528" r:id="rId46"/>
    <p:sldId id="1529" r:id="rId47"/>
    <p:sldId id="1530" r:id="rId48"/>
    <p:sldId id="1531" r:id="rId49"/>
    <p:sldId id="1532" r:id="rId50"/>
    <p:sldId id="1653" r:id="rId51"/>
    <p:sldId id="1534" r:id="rId52"/>
    <p:sldId id="1535" r:id="rId53"/>
    <p:sldId id="1536" r:id="rId54"/>
    <p:sldId id="1537" r:id="rId55"/>
    <p:sldId id="1651" r:id="rId56"/>
    <p:sldId id="1667" r:id="rId57"/>
    <p:sldId id="1540" r:id="rId58"/>
    <p:sldId id="1541" r:id="rId59"/>
    <p:sldId id="1542" r:id="rId60"/>
    <p:sldId id="1646" r:id="rId61"/>
    <p:sldId id="1544" r:id="rId62"/>
    <p:sldId id="1647" r:id="rId63"/>
    <p:sldId id="1546" r:id="rId64"/>
    <p:sldId id="1547" r:id="rId65"/>
    <p:sldId id="1675" r:id="rId66"/>
    <p:sldId id="1549" r:id="rId67"/>
    <p:sldId id="1550" r:id="rId68"/>
    <p:sldId id="1654" r:id="rId69"/>
    <p:sldId id="1552" r:id="rId70"/>
    <p:sldId id="1648" r:id="rId71"/>
    <p:sldId id="1554" r:id="rId72"/>
    <p:sldId id="1555" r:id="rId73"/>
    <p:sldId id="1556" r:id="rId74"/>
    <p:sldId id="1557" r:id="rId75"/>
    <p:sldId id="1558" r:id="rId76"/>
    <p:sldId id="1559" r:id="rId77"/>
    <p:sldId id="1560" r:id="rId78"/>
    <p:sldId id="1655" r:id="rId79"/>
    <p:sldId id="1656" r:id="rId80"/>
    <p:sldId id="1563" r:id="rId81"/>
    <p:sldId id="1564" r:id="rId82"/>
    <p:sldId id="1657" r:id="rId83"/>
    <p:sldId id="1566" r:id="rId84"/>
    <p:sldId id="1658" r:id="rId85"/>
    <p:sldId id="1659" r:id="rId86"/>
    <p:sldId id="1636" r:id="rId87"/>
    <p:sldId id="1660" r:id="rId88"/>
    <p:sldId id="1571" r:id="rId89"/>
    <p:sldId id="1661" r:id="rId90"/>
    <p:sldId id="1573" r:id="rId91"/>
    <p:sldId id="1574" r:id="rId92"/>
    <p:sldId id="1575" r:id="rId93"/>
    <p:sldId id="1576" r:id="rId94"/>
    <p:sldId id="1662" r:id="rId95"/>
    <p:sldId id="1663" r:id="rId96"/>
    <p:sldId id="1579" r:id="rId97"/>
    <p:sldId id="1664" r:id="rId98"/>
    <p:sldId id="1581" r:id="rId99"/>
    <p:sldId id="1582" r:id="rId100"/>
    <p:sldId id="1583" r:id="rId101"/>
    <p:sldId id="1584" r:id="rId102"/>
    <p:sldId id="1585" r:id="rId103"/>
    <p:sldId id="1586" r:id="rId104"/>
    <p:sldId id="1587" r:id="rId105"/>
    <p:sldId id="1588" r:id="rId106"/>
    <p:sldId id="1589" r:id="rId107"/>
    <p:sldId id="1590" r:id="rId108"/>
    <p:sldId id="1591" r:id="rId109"/>
    <p:sldId id="1592" r:id="rId110"/>
    <p:sldId id="1593" r:id="rId111"/>
    <p:sldId id="1594" r:id="rId112"/>
    <p:sldId id="1674" r:id="rId113"/>
    <p:sldId id="1596" r:id="rId114"/>
    <p:sldId id="1638" r:id="rId115"/>
    <p:sldId id="1598" r:id="rId116"/>
    <p:sldId id="1599" r:id="rId117"/>
    <p:sldId id="1600" r:id="rId118"/>
    <p:sldId id="1601" r:id="rId119"/>
    <p:sldId id="1602" r:id="rId120"/>
    <p:sldId id="1603" r:id="rId121"/>
    <p:sldId id="1604" r:id="rId122"/>
    <p:sldId id="1649" r:id="rId123"/>
    <p:sldId id="1606" r:id="rId124"/>
    <p:sldId id="1607" r:id="rId125"/>
    <p:sldId id="1608" r:id="rId126"/>
    <p:sldId id="1609" r:id="rId127"/>
    <p:sldId id="1610" r:id="rId128"/>
    <p:sldId id="1639" r:id="rId129"/>
    <p:sldId id="1612" r:id="rId130"/>
    <p:sldId id="1673" r:id="rId131"/>
    <p:sldId id="1614" r:id="rId132"/>
    <p:sldId id="1672" r:id="rId133"/>
    <p:sldId id="1616" r:id="rId134"/>
    <p:sldId id="1617" r:id="rId135"/>
    <p:sldId id="1618" r:id="rId136"/>
    <p:sldId id="1619" r:id="rId137"/>
    <p:sldId id="1676" r:id="rId138"/>
    <p:sldId id="1668" r:id="rId139"/>
    <p:sldId id="1669" r:id="rId140"/>
    <p:sldId id="1670" r:id="rId141"/>
    <p:sldId id="1640" r:id="rId142"/>
    <p:sldId id="1641" r:id="rId143"/>
    <p:sldId id="1626" r:id="rId144"/>
    <p:sldId id="1671" r:id="rId145"/>
    <p:sldId id="1628" r:id="rId146"/>
    <p:sldId id="1642" r:id="rId147"/>
    <p:sldId id="1630" r:id="rId148"/>
    <p:sldId id="1631" r:id="rId149"/>
    <p:sldId id="1632" r:id="rId150"/>
    <p:sldId id="1650" r:id="rId151"/>
    <p:sldId id="1645" r:id="rId152"/>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0">
          <p15:clr>
            <a:srgbClr val="A4A3A4"/>
          </p15:clr>
        </p15:guide>
        <p15:guide id="2" pos="21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1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0A97"/>
    <a:srgbClr val="0078D2"/>
    <a:srgbClr val="F68222"/>
    <a:srgbClr val="4D4D4D"/>
    <a:srgbClr val="333333"/>
    <a:srgbClr val="DBEEF4"/>
    <a:srgbClr val="C96009"/>
    <a:srgbClr val="FFFD73"/>
    <a:srgbClr val="884106"/>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86" autoAdjust="0"/>
    <p:restoredTop sz="99823" autoAdjust="0"/>
  </p:normalViewPr>
  <p:slideViewPr>
    <p:cSldViewPr>
      <p:cViewPr varScale="1">
        <p:scale>
          <a:sx n="74" d="100"/>
          <a:sy n="74" d="100"/>
        </p:scale>
        <p:origin x="132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49" d="100"/>
          <a:sy n="49" d="100"/>
        </p:scale>
        <p:origin x="-2916" y="-102"/>
      </p:cViewPr>
      <p:guideLst>
        <p:guide orient="horz" pos="3130"/>
        <p:guide pos="2144"/>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commentAuthors" Target="commentAuthor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handoutMaster" Target="handoutMasters/handout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______9.xlsx"/></Relationships>
</file>

<file path=ppt/charts/_rels/chart100.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R2\00%20&#12487;&#12540;&#12479;&#12391;&#12415;&#12427;&#25104;&#38263;&#25126;&#30053;\&#9632;&#9632;&#12487;&#12540;&#12479;&#38598;&#9632;&#9632;&#65288;&#12371;&#12371;&#12398;&#12487;&#12540;&#12479;&#12434;&#26356;&#26032;&#65289;\&#31532;2&#31456;&#9316;&#12288;&#37117;&#24066;&#20877;&#29983;\05.&#29872;&#22659;&#38306;&#36899;\&#65308;&#65360;148&#65310;&#19968;&#20154;&#24403;&#12383;&#12426;&#20844;&#22290;&#38754;&#31309;.xlsx" TargetMode="Externa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______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______11.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______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______13.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______14.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______15.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______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______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______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______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______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______21.xlsx"/></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______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______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______24.xlsx"/></Relationships>
</file>

<file path=ppt/charts/_rels/chart26.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R2\00%20&#12487;&#12540;&#12479;&#12391;&#12415;&#12427;&#25104;&#38263;&#25126;&#30053;\&#9632;&#9632;&#12487;&#12540;&#12479;&#38598;&#9632;&#9632;&#65288;&#12371;&#12371;&#12398;&#12487;&#12540;&#12479;&#12434;&#26356;&#26032;&#65289;\&#31532;2&#31456;&#9313;&#12288;&#20154;&#26448;&#21147;\01.&#22899;&#24615;&#12539;&#39640;&#40802;&#32773;&#12539;&#38556;&#12364;&#12356;&#32773;&#38599;&#29992;&#38306;&#36899;\&#65308;&#65360;45&#65310;&#24615;&#21029;&#12289;&#26032;&#35215;&#27714;&#32887;&#30003;&#36796;&#29366;&#27841;.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R2\00%20&#12487;&#12540;&#12479;&#12391;&#12415;&#12427;&#25104;&#38263;&#25126;&#30053;\&#9632;&#9632;&#12487;&#12540;&#12479;&#38598;&#9632;&#9632;&#65288;&#12371;&#12371;&#12398;&#12487;&#12540;&#12479;&#12434;&#26356;&#26032;&#65289;\&#31532;2&#31456;&#9313;&#12288;&#20154;&#26448;&#21147;\01.&#22899;&#24615;&#12539;&#39640;&#40802;&#32773;&#12539;&#38556;&#12364;&#12356;&#32773;&#38599;&#29992;&#38306;&#36899;\&#65308;&#65360;45&#65310;&#24615;&#21029;&#12289;&#26032;&#35215;&#27714;&#32887;&#30003;&#36796;&#29366;&#27841;.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R2\00%20&#12487;&#12540;&#12479;&#12391;&#12415;&#12427;&#25104;&#38263;&#25126;&#30053;\&#9632;&#9632;&#12487;&#12540;&#12479;&#38598;&#9632;&#9632;&#65288;&#12371;&#12371;&#12398;&#12487;&#12540;&#12479;&#12434;&#26356;&#26032;&#65289;\&#31532;2&#31456;&#9313;&#12288;&#20154;&#26448;&#21147;\01.&#22899;&#24615;&#12539;&#39640;&#40802;&#32773;&#12539;&#38556;&#12364;&#12356;&#32773;&#38599;&#29992;&#38306;&#36899;\&#65308;&#65360;46-48&#65310;&#39640;&#40802;&#32773;&#38599;&#29992;.xlsx" TargetMode="External"/></Relationships>
</file>

<file path=ppt/charts/_rels/chart29.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file:///\\10.19.135.21\kikaku\10&#35336;&#30011;&#12464;&#12523;&#12540;&#12503;&#65288;23.7.12&#65374;&#65289;\04&#25104;&#38263;&#25126;&#30053;\R2\00%20&#12487;&#12540;&#12479;&#12391;&#12415;&#12427;&#25104;&#38263;&#25126;&#30053;\&#9632;&#9632;&#12487;&#12540;&#12479;&#38598;&#9632;&#9632;&#65288;&#12371;&#12371;&#12398;&#12487;&#12540;&#12479;&#12434;&#26356;&#26032;&#65289;\&#31532;2&#31456;&#9313;&#12288;&#20154;&#26448;&#21147;\01.&#22899;&#24615;&#12539;&#39640;&#40802;&#32773;&#12539;&#38556;&#12364;&#12356;&#32773;&#38599;&#29992;&#38306;&#36899;\&#65308;&#65360;46-48&#65310;&#39640;&#40802;&#32773;&#38599;&#29992;.xlsx"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R2\00%20&#12487;&#12540;&#12479;&#12391;&#12415;&#12427;&#25104;&#38263;&#25126;&#30053;\&#9632;&#9632;&#12487;&#12540;&#12479;&#38598;&#9632;&#9632;&#65288;&#12371;&#12371;&#12398;&#12487;&#12540;&#12479;&#12434;&#26356;&#26032;&#65289;\&#31532;2&#31456;&#9313;&#12288;&#20154;&#26448;&#21147;\01.&#22899;&#24615;&#12539;&#39640;&#40802;&#32773;&#12539;&#38556;&#12364;&#12356;&#32773;&#38599;&#29992;&#38306;&#36899;\&#65308;&#65360;46-48&#65310;&#39640;&#40802;&#32773;&#38599;&#29992;.xlsx" TargetMode="External"/></Relationships>
</file>

<file path=ppt/charts/_rels/chart31.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R2\00%20&#12487;&#12540;&#12479;&#12391;&#12415;&#12427;&#25104;&#38263;&#25126;&#30053;\&#9632;&#9632;&#12487;&#12540;&#12479;&#38598;&#9632;&#9632;&#65288;&#12371;&#12371;&#12398;&#12487;&#12540;&#12479;&#12434;&#26356;&#26032;&#65289;\&#31532;2&#31456;&#9313;&#12288;&#20154;&#26448;&#21147;\01.&#22899;&#24615;&#12539;&#39640;&#40802;&#32773;&#12539;&#38556;&#12364;&#12356;&#32773;&#38599;&#29992;&#38306;&#36899;\&#65308;&#65360;46-48&#65310;&#39640;&#40802;&#32773;&#38599;&#29992;.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R2\00%20&#12487;&#12540;&#12479;&#12391;&#12415;&#12427;&#25104;&#38263;&#25126;&#30053;\&#9632;&#9632;&#12487;&#12540;&#12479;&#38598;&#9632;&#9632;&#65288;&#12371;&#12371;&#12398;&#12487;&#12540;&#12479;&#12434;&#26356;&#26032;&#65289;\&#31532;2&#31456;&#9313;&#12288;&#20154;&#26448;&#21147;\01.&#22899;&#24615;&#12539;&#39640;&#40802;&#32773;&#12539;&#38556;&#12364;&#12356;&#32773;&#38599;&#29992;&#38306;&#36899;\&#65308;&#65360;49-50&#65310;&#38556;&#12364;&#12356;&#32773;&#38599;&#29992;.xlsx" TargetMode="External"/></Relationships>
</file>

<file path=ppt/charts/_rels/chart33.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R2\00%20&#12487;&#12540;&#12479;&#12391;&#12415;&#12427;&#25104;&#38263;&#25126;&#30053;\&#9632;&#9632;&#12487;&#12540;&#12479;&#38598;&#9632;&#9632;&#65288;&#12371;&#12371;&#12398;&#12487;&#12540;&#12479;&#12434;&#26356;&#26032;&#65289;\&#31532;2&#31456;&#9313;&#12288;&#20154;&#26448;&#21147;\01.&#22899;&#24615;&#12539;&#39640;&#40802;&#32773;&#12539;&#38556;&#12364;&#12356;&#32773;&#38599;&#29992;&#38306;&#36899;\&#65308;&#65360;49-50&#65310;&#38556;&#12364;&#12356;&#32773;&#38599;&#29992;.xlsx" TargetMode="External"/></Relationships>
</file>

<file path=ppt/charts/_rels/chart34.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R2\00%20&#12487;&#12540;&#12479;&#12391;&#12415;&#12427;&#25104;&#38263;&#25126;&#30053;\&#9632;&#9632;&#12487;&#12540;&#12479;&#38598;&#9632;&#9632;&#65288;&#12371;&#12371;&#12398;&#12487;&#12540;&#12479;&#12434;&#26356;&#26032;&#65289;\&#31532;2&#31456;&#9313;&#12288;&#20154;&#26448;&#21147;\02.&#23601;&#26989;&#29366;&#27841;&#38306;&#36899;\&#65308;&#65360;51&#65310;&#23601;&#26989;&#29575;&#12398;&#25512;&#31227;.xlsx" TargetMode="External"/></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______25.xlsx"/></Relationships>
</file>

<file path=ppt/charts/_rels/chart36.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______26.xlsx"/></Relationships>
</file>

<file path=ppt/charts/_rels/chart37.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R2\00%20&#12487;&#12540;&#12479;&#12391;&#12415;&#12427;&#25104;&#38263;&#25126;&#30053;\&#9632;&#9632;&#12487;&#12540;&#12479;&#38598;&#9632;&#9632;&#65288;&#12371;&#12371;&#12398;&#12487;&#12540;&#12479;&#12434;&#26356;&#26032;&#65289;\&#31532;2&#31456;&#9313;&#12288;&#20154;&#26448;&#21147;\03.&#12464;&#12525;&#12540;&#12496;&#12523;&#38306;&#36899;\&#65308;&#65360;56&#65310;&#21463;&#20837;&#30041;&#23398;&#29983;&#25968;.xlsx" TargetMode="External"/></Relationships>
</file>

<file path=ppt/charts/_rels/chart38.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oleObject" Target="file:///\\10.19.135.21\kikaku\10&#35336;&#30011;&#12464;&#12523;&#12540;&#12503;&#65288;23.7.12&#65374;&#65289;\04&#25104;&#38263;&#25126;&#30053;\R2\00%20&#12487;&#12540;&#12479;&#12391;&#12415;&#12427;&#25104;&#38263;&#25126;&#30053;\&#9632;&#9632;&#12487;&#12540;&#12479;&#38598;&#9632;&#9632;&#65288;&#12371;&#12371;&#12398;&#12487;&#12540;&#12479;&#12434;&#26356;&#26032;&#65289;\&#31532;2&#31456;&#9313;&#12288;&#20154;&#26448;&#21147;\03.&#12464;&#12525;&#12540;&#12496;&#12523;&#38306;&#36899;\&#65308;&#65360;58&#65310;&#37117;&#36947;&#24220;&#30476;&#21029;&#22806;&#22269;&#20154;&#21172;&#20685;&#32773;&#25968;&#12392;&#12300;&#23554;&#38272;&#12539;&#25216;&#34899;&#20998;&#37326;&#12398;&#22312;&#30041;&#36039;&#26684;&#12301;&#20154;&#25968;&#12539;&#21106;&#21512;.xlsx" TargetMode="Externa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______27.xlsx"/><Relationship Id="rId2" Type="http://schemas.microsoft.com/office/2011/relationships/chartColorStyle" Target="colors7.xml"/><Relationship Id="rId1" Type="http://schemas.microsoft.com/office/2011/relationships/chartStyle" Target="style7.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1" Type="http://schemas.openxmlformats.org/officeDocument/2006/relationships/package" Target="../embeddings/Microsoft_Excel_______28.xlsx"/></Relationships>
</file>

<file path=ppt/charts/_rels/chart41.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______29.xlsx"/></Relationships>
</file>

<file path=ppt/charts/_rels/chart42.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package" Target="../embeddings/Microsoft_Excel_______30.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______31.xlsx"/></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______32.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______33.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______34.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______35.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______36.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______37.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______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______38.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______39.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______40.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______41.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______42.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______43.xlsx"/></Relationships>
</file>

<file path=ppt/charts/_rels/chart56.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R2\00%20&#12487;&#12540;&#12479;&#12391;&#12415;&#12427;&#25104;&#38263;&#25126;&#30053;\&#9632;&#9632;&#12487;&#12540;&#12479;&#38598;&#9632;&#9632;&#65288;&#12371;&#12371;&#12398;&#12487;&#12540;&#12479;&#12434;&#26356;&#26032;&#65289;\&#31532;2&#31456;&#9314;&#12288;&#29987;&#26989;&#12539;&#25216;&#34899;\01.&#21307;&#30274;&#12539;&#20581;&#24247;&#38306;&#36899;&#29987;&#26989;\&#65308;&#65360;72-75&#65310;&#20581;&#24247;&#38306;&#36899;&#29987;&#26989;.xlsx" TargetMode="External"/></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______44.xlsx"/></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______45.xlsx"/><Relationship Id="rId2" Type="http://schemas.microsoft.com/office/2011/relationships/chartColorStyle" Target="colors8.xml"/><Relationship Id="rId1" Type="http://schemas.microsoft.com/office/2011/relationships/chartStyle" Target="style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______46.xlsx"/><Relationship Id="rId2" Type="http://schemas.microsoft.com/office/2011/relationships/chartColorStyle" Target="colors9.xml"/><Relationship Id="rId1" Type="http://schemas.microsoft.com/office/2011/relationships/chartStyle" Target="style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5.xml"/><Relationship Id="rId1" Type="http://schemas.microsoft.com/office/2011/relationships/chartStyle" Target="style5.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______47.xlsx"/><Relationship Id="rId2" Type="http://schemas.microsoft.com/office/2011/relationships/chartColorStyle" Target="colors10.xml"/><Relationship Id="rId1" Type="http://schemas.microsoft.com/office/2011/relationships/chartStyle" Target="style1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______48.xlsx"/><Relationship Id="rId2" Type="http://schemas.microsoft.com/office/2011/relationships/chartColorStyle" Target="colors11.xml"/><Relationship Id="rId1" Type="http://schemas.microsoft.com/office/2011/relationships/chartStyle" Target="style11.xml"/></Relationships>
</file>

<file path=ppt/charts/_rels/chart62.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package" Target="../embeddings/Microsoft_Excel_______49.xlsx"/></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______50.xlsx"/><Relationship Id="rId2" Type="http://schemas.microsoft.com/office/2011/relationships/chartColorStyle" Target="colors12.xml"/><Relationship Id="rId1" Type="http://schemas.microsoft.com/office/2011/relationships/chartStyle" Target="style12.xml"/></Relationships>
</file>

<file path=ppt/charts/_rels/chart6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______51.xlsx"/></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______52.xlsx"/><Relationship Id="rId1" Type="http://schemas.openxmlformats.org/officeDocument/2006/relationships/themeOverride" Target="../theme/themeOverride2.xml"/></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______53.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______54.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______55.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______5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______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______57.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______58.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______59.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______60.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______61.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______62.xlsx"/></Relationships>
</file>

<file path=ppt/charts/_rels/chart76.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package" Target="../embeddings/Microsoft_Excel_______63.xlsx"/></Relationships>
</file>

<file path=ppt/charts/_rels/chart7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______64.xlsx"/></Relationships>
</file>

<file path=ppt/charts/_rels/chart78.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30\00&#65294;&#12487;&#12540;&#12479;&#12391;&#35211;&#12427;&#22823;&#38442;&#12398;&#25104;&#38263;&#25126;&#30053;2018&#29256;&#12398;&#20316;&#25104;\&#12487;&#12540;&#12479;&#38598;\&#31532;2&#31456;&#9314;&#12288;&#29987;&#26989;&#12539;&#25216;&#34899;\06.&#19978;&#22580;&#12539;&#12505;&#12531;&#12481;&#12515;&#12540;&#38306;&#36899;\&#65308;&#65360;98-99&#65310;&#19978;&#22580;&#12539;&#25552;&#26696;&#22411;&#34701;&#36039;.xlsx" TargetMode="External"/></Relationships>
</file>

<file path=ppt/charts/_rels/chart79.xml.rels><?xml version="1.0" encoding="UTF-8" standalone="yes"?>
<Relationships xmlns="http://schemas.openxmlformats.org/package/2006/relationships"><Relationship Id="rId1" Type="http://schemas.openxmlformats.org/officeDocument/2006/relationships/oleObject" Target="Microsoft%20PowerPoint%20&#20869;&#12398;&#12464;&#12521;&#12501;"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______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______65.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______66.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______67.xlsx"/></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______68.xlsx"/><Relationship Id="rId2" Type="http://schemas.microsoft.com/office/2011/relationships/chartColorStyle" Target="colors15.xml"/><Relationship Id="rId1" Type="http://schemas.microsoft.com/office/2011/relationships/chartStyle" Target="style15.xml"/></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______69.xlsx"/></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______70.xlsx"/><Relationship Id="rId2" Type="http://schemas.microsoft.com/office/2011/relationships/chartColorStyle" Target="colors16.xml"/><Relationship Id="rId1" Type="http://schemas.microsoft.com/office/2011/relationships/chartStyle" Target="style16.xml"/></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______71.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______72.xlsx"/></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______73.xlsx"/><Relationship Id="rId2" Type="http://schemas.microsoft.com/office/2011/relationships/chartColorStyle" Target="colors17.xml"/><Relationship Id="rId1" Type="http://schemas.microsoft.com/office/2011/relationships/chartStyle" Target="style17.xml"/></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______74.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______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______75.xlsx"/><Relationship Id="rId2" Type="http://schemas.microsoft.com/office/2011/relationships/chartColorStyle" Target="colors18.xml"/><Relationship Id="rId1" Type="http://schemas.microsoft.com/office/2011/relationships/chartStyle" Target="style18.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______76.xlsx"/><Relationship Id="rId2" Type="http://schemas.microsoft.com/office/2011/relationships/chartColorStyle" Target="colors19.xml"/><Relationship Id="rId1" Type="http://schemas.microsoft.com/office/2011/relationships/chartStyle" Target="style19.xml"/></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______77.xlsx"/></Relationships>
</file>

<file path=ppt/charts/_rels/chart93.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0.xml"/><Relationship Id="rId1" Type="http://schemas.microsoft.com/office/2011/relationships/chartStyle" Target="style20.xml"/><Relationship Id="rId5" Type="http://schemas.openxmlformats.org/officeDocument/2006/relationships/chartUserShapes" Target="../drawings/drawing15.xml"/><Relationship Id="rId4" Type="http://schemas.openxmlformats.org/officeDocument/2006/relationships/package" Target="../embeddings/Microsoft_Excel_______78.xlsx"/></Relationships>
</file>

<file path=ppt/charts/_rels/chart94.xml.rels><?xml version="1.0" encoding="UTF-8" standalone="yes"?>
<Relationships xmlns="http://schemas.openxmlformats.org/package/2006/relationships"><Relationship Id="rId3" Type="http://schemas.openxmlformats.org/officeDocument/2006/relationships/package" Target="../embeddings/Microsoft_Excel_______79.xlsx"/><Relationship Id="rId2" Type="http://schemas.microsoft.com/office/2011/relationships/chartColorStyle" Target="colors21.xml"/><Relationship Id="rId1" Type="http://schemas.microsoft.com/office/2011/relationships/chartStyle" Target="style21.xml"/></Relationships>
</file>

<file path=ppt/charts/_rels/chart95.xml.rels><?xml version="1.0" encoding="UTF-8" standalone="yes"?>
<Relationships xmlns="http://schemas.openxmlformats.org/package/2006/relationships"><Relationship Id="rId3" Type="http://schemas.openxmlformats.org/officeDocument/2006/relationships/package" Target="../embeddings/Microsoft_Excel_______80.xlsx"/><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chartUserShapes" Target="../drawings/drawing16.xml"/></Relationships>
</file>

<file path=ppt/charts/_rels/chart96.xml.rels><?xml version="1.0" encoding="UTF-8" standalone="yes"?>
<Relationships xmlns="http://schemas.openxmlformats.org/package/2006/relationships"><Relationship Id="rId3" Type="http://schemas.openxmlformats.org/officeDocument/2006/relationships/package" Target="../embeddings/Microsoft_Excel_______81.xlsx"/><Relationship Id="rId2" Type="http://schemas.microsoft.com/office/2011/relationships/chartColorStyle" Target="colors23.xml"/><Relationship Id="rId1" Type="http://schemas.microsoft.com/office/2011/relationships/chartStyle" Target="style23.xml"/></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______82.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______83.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______84.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846200743535382E-2"/>
          <c:y val="3.2331025263791772E-2"/>
          <c:w val="0.8794106669506877"/>
          <c:h val="0.55006460419257253"/>
        </c:manualLayout>
      </c:layout>
      <c:barChart>
        <c:barDir val="col"/>
        <c:grouping val="clustered"/>
        <c:varyColors val="0"/>
        <c:ser>
          <c:idx val="0"/>
          <c:order val="0"/>
          <c:tx>
            <c:strRef>
              <c:f>経済活動別!$D$2</c:f>
              <c:strCache>
                <c:ptCount val="1"/>
                <c:pt idx="0">
                  <c:v>寄与度</c:v>
                </c:pt>
              </c:strCache>
            </c:strRef>
          </c:tx>
          <c:spPr>
            <a:solidFill>
              <a:schemeClr val="accent1"/>
            </a:solidFill>
            <a:ln>
              <a:noFill/>
            </a:ln>
            <a:effectLst/>
          </c:spPr>
          <c:invertIfNegative val="0"/>
          <c:dLbls>
            <c:dLbl>
              <c:idx val="9"/>
              <c:layout>
                <c:manualLayout>
                  <c:x val="0"/>
                  <c:y val="1.851851851851851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A37-4EA7-9E11-BB06A51DD4E6}"/>
                </c:ext>
              </c:extLst>
            </c:dLbl>
            <c:dLbl>
              <c:idx val="11"/>
              <c:layout>
                <c:manualLayout>
                  <c:x val="1.4357320006121723E-3"/>
                  <c:y val="1.17567364595606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DC0-4852-AB42-68649CD252A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経済活動別!$B$3:$B$16</c:f>
              <c:strCache>
                <c:ptCount val="14"/>
                <c:pt idx="0">
                  <c:v>製造業</c:v>
                </c:pt>
                <c:pt idx="1">
                  <c:v>電気・ガス・水道・廃棄物処理業</c:v>
                </c:pt>
                <c:pt idx="2">
                  <c:v>建設業</c:v>
                </c:pt>
                <c:pt idx="3">
                  <c:v>卸売・小売業</c:v>
                </c:pt>
                <c:pt idx="4">
                  <c:v>運輸・郵便業</c:v>
                </c:pt>
                <c:pt idx="5">
                  <c:v>宿泊・飲食サービス業</c:v>
                </c:pt>
                <c:pt idx="6">
                  <c:v>情報通信業</c:v>
                </c:pt>
                <c:pt idx="7">
                  <c:v>金融・保険業</c:v>
                </c:pt>
                <c:pt idx="8">
                  <c:v>不動産業</c:v>
                </c:pt>
                <c:pt idx="9">
                  <c:v>専門・科学委技術、業務支援サービス業</c:v>
                </c:pt>
                <c:pt idx="10">
                  <c:v>公務</c:v>
                </c:pt>
                <c:pt idx="11">
                  <c:v>教育</c:v>
                </c:pt>
                <c:pt idx="12">
                  <c:v>保健衛生・社会事業</c:v>
                </c:pt>
                <c:pt idx="13">
                  <c:v>その他のサービス</c:v>
                </c:pt>
              </c:strCache>
            </c:strRef>
          </c:cat>
          <c:val>
            <c:numRef>
              <c:f>経済活動別!$D$3:$D$16</c:f>
              <c:numCache>
                <c:formatCode>0.00;"▲ "0.00</c:formatCode>
                <c:ptCount val="14"/>
                <c:pt idx="0">
                  <c:v>1.1299999999999999</c:v>
                </c:pt>
                <c:pt idx="1">
                  <c:v>0.14000000000000001</c:v>
                </c:pt>
                <c:pt idx="2">
                  <c:v>0.28999999999999998</c:v>
                </c:pt>
                <c:pt idx="3">
                  <c:v>0.5</c:v>
                </c:pt>
                <c:pt idx="4">
                  <c:v>0.21</c:v>
                </c:pt>
                <c:pt idx="5">
                  <c:v>0.04</c:v>
                </c:pt>
                <c:pt idx="6">
                  <c:v>0.04</c:v>
                </c:pt>
                <c:pt idx="7">
                  <c:v>0.17</c:v>
                </c:pt>
                <c:pt idx="8">
                  <c:v>0.17</c:v>
                </c:pt>
                <c:pt idx="9">
                  <c:v>-0.04</c:v>
                </c:pt>
                <c:pt idx="10">
                  <c:v>0.08</c:v>
                </c:pt>
                <c:pt idx="11">
                  <c:v>-9.9999999999999995E-7</c:v>
                </c:pt>
                <c:pt idx="12">
                  <c:v>7.0000000000000007E-2</c:v>
                </c:pt>
                <c:pt idx="13">
                  <c:v>0.09</c:v>
                </c:pt>
              </c:numCache>
            </c:numRef>
          </c:val>
          <c:extLst>
            <c:ext xmlns:c16="http://schemas.microsoft.com/office/drawing/2014/chart" uri="{C3380CC4-5D6E-409C-BE32-E72D297353CC}">
              <c16:uniqueId val="{00000001-7A37-4EA7-9E11-BB06A51DD4E6}"/>
            </c:ext>
          </c:extLst>
        </c:ser>
        <c:dLbls>
          <c:dLblPos val="outEnd"/>
          <c:showLegendKey val="0"/>
          <c:showVal val="1"/>
          <c:showCatName val="0"/>
          <c:showSerName val="0"/>
          <c:showPercent val="0"/>
          <c:showBubbleSize val="0"/>
        </c:dLbls>
        <c:gapWidth val="219"/>
        <c:overlap val="-27"/>
        <c:axId val="1943850559"/>
        <c:axId val="1943842239"/>
      </c:barChart>
      <c:catAx>
        <c:axId val="194385055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943842239"/>
        <c:crosses val="autoZero"/>
        <c:auto val="1"/>
        <c:lblAlgn val="ctr"/>
        <c:lblOffset val="100"/>
        <c:noMultiLvlLbl val="0"/>
      </c:catAx>
      <c:valAx>
        <c:axId val="1943842239"/>
        <c:scaling>
          <c:orientation val="minMax"/>
          <c:max val="1.2"/>
          <c:min val="-0.2"/>
        </c:scaling>
        <c:delete val="0"/>
        <c:axPos val="l"/>
        <c:majorGridlines>
          <c:spPr>
            <a:ln w="9525" cap="flat" cmpd="sng" algn="ctr">
              <a:solidFill>
                <a:schemeClr val="tx1">
                  <a:lumMod val="15000"/>
                  <a:lumOff val="85000"/>
                </a:schemeClr>
              </a:solidFill>
              <a:round/>
            </a:ln>
            <a:effectLst/>
          </c:spPr>
        </c:majorGridlines>
        <c:numFmt formatCode="0.00;&quot;▲ &quot;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19438505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18285214348207"/>
          <c:y val="6.5800343922526927E-2"/>
          <c:w val="0.75103696412948395"/>
          <c:h val="0.676782701797221"/>
        </c:manualLayout>
      </c:layout>
      <c:barChart>
        <c:barDir val="col"/>
        <c:grouping val="clustered"/>
        <c:varyColors val="0"/>
        <c:ser>
          <c:idx val="4"/>
          <c:order val="4"/>
          <c:tx>
            <c:strRef>
              <c:f>グラフ!$A$15</c:f>
              <c:strCache>
                <c:ptCount val="1"/>
                <c:pt idx="0">
                  <c:v>[実績]訪日外国人数（万人）</c:v>
                </c:pt>
              </c:strCache>
            </c:strRef>
          </c:tx>
          <c:invertIfNegative val="0"/>
          <c:cat>
            <c:strRef>
              <c:f>グラフ!$B$10:$K$10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グラフ!$B$15:$K$15</c:f>
              <c:numCache>
                <c:formatCode>#,##0_);[Red]\(#,##0\)</c:formatCode>
                <c:ptCount val="10"/>
                <c:pt idx="0">
                  <c:v>861.11749999999995</c:v>
                </c:pt>
                <c:pt idx="1">
                  <c:v>621.87519999999995</c:v>
                </c:pt>
                <c:pt idx="2">
                  <c:v>835.81050000000005</c:v>
                </c:pt>
                <c:pt idx="3">
                  <c:v>1036.3904</c:v>
                </c:pt>
                <c:pt idx="4">
                  <c:v>1341.3467000000001</c:v>
                </c:pt>
                <c:pt idx="5">
                  <c:v>1973.7409</c:v>
                </c:pt>
                <c:pt idx="6">
                  <c:v>2403.9052999999999</c:v>
                </c:pt>
                <c:pt idx="7">
                  <c:v>2869.1</c:v>
                </c:pt>
                <c:pt idx="8">
                  <c:v>3119.2</c:v>
                </c:pt>
                <c:pt idx="9">
                  <c:v>3188</c:v>
                </c:pt>
              </c:numCache>
            </c:numRef>
          </c:val>
          <c:extLst>
            <c:ext xmlns:c16="http://schemas.microsoft.com/office/drawing/2014/chart" uri="{C3380CC4-5D6E-409C-BE32-E72D297353CC}">
              <c16:uniqueId val="{00000000-E792-4F68-81A0-F666130D076D}"/>
            </c:ext>
          </c:extLst>
        </c:ser>
        <c:ser>
          <c:idx val="5"/>
          <c:order val="5"/>
          <c:tx>
            <c:strRef>
              <c:f>グラフ!$A$16</c:f>
              <c:strCache>
                <c:ptCount val="1"/>
                <c:pt idx="0">
                  <c:v>[実績]来阪外国人数（万人）</c:v>
                </c:pt>
              </c:strCache>
            </c:strRef>
          </c:tx>
          <c:spPr>
            <a:pattFill prst="dkUpDiag">
              <a:fgClr>
                <a:schemeClr val="accent1"/>
              </a:fgClr>
              <a:bgClr>
                <a:schemeClr val="bg1"/>
              </a:bgClr>
            </a:pattFill>
            <a:ln>
              <a:solidFill>
                <a:schemeClr val="accent1"/>
              </a:solidFill>
            </a:ln>
          </c:spPr>
          <c:invertIfNegative val="0"/>
          <c:cat>
            <c:strRef>
              <c:f>グラフ!$B$10:$K$10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グラフ!$B$16:$K$16</c:f>
              <c:numCache>
                <c:formatCode>0</c:formatCode>
                <c:ptCount val="10"/>
                <c:pt idx="0">
                  <c:v>234.9</c:v>
                </c:pt>
                <c:pt idx="1">
                  <c:v>158.30000000000001</c:v>
                </c:pt>
                <c:pt idx="2">
                  <c:v>202.8</c:v>
                </c:pt>
                <c:pt idx="3">
                  <c:v>262.5</c:v>
                </c:pt>
                <c:pt idx="4">
                  <c:v>375.8</c:v>
                </c:pt>
                <c:pt idx="5">
                  <c:v>716.4</c:v>
                </c:pt>
                <c:pt idx="6">
                  <c:v>940</c:v>
                </c:pt>
                <c:pt idx="7">
                  <c:v>1110</c:v>
                </c:pt>
                <c:pt idx="8">
                  <c:v>1142</c:v>
                </c:pt>
                <c:pt idx="9">
                  <c:v>1231</c:v>
                </c:pt>
              </c:numCache>
            </c:numRef>
          </c:val>
          <c:extLst>
            <c:ext xmlns:c16="http://schemas.microsoft.com/office/drawing/2014/chart" uri="{C3380CC4-5D6E-409C-BE32-E72D297353CC}">
              <c16:uniqueId val="{00000001-E792-4F68-81A0-F666130D076D}"/>
            </c:ext>
          </c:extLst>
        </c:ser>
        <c:dLbls>
          <c:showLegendKey val="0"/>
          <c:showVal val="0"/>
          <c:showCatName val="0"/>
          <c:showSerName val="0"/>
          <c:showPercent val="0"/>
          <c:showBubbleSize val="0"/>
        </c:dLbls>
        <c:gapWidth val="150"/>
        <c:axId val="103047168"/>
        <c:axId val="103048704"/>
      </c:barChart>
      <c:lineChart>
        <c:grouping val="standard"/>
        <c:varyColors val="0"/>
        <c:ser>
          <c:idx val="0"/>
          <c:order val="0"/>
          <c:tx>
            <c:strRef>
              <c:f>グラフ!$A$11</c:f>
              <c:strCache>
                <c:ptCount val="1"/>
                <c:pt idx="0">
                  <c:v>訪問率（大阪）</c:v>
                </c:pt>
              </c:strCache>
            </c:strRef>
          </c:tx>
          <c:marker>
            <c:symbol val="square"/>
            <c:size val="7"/>
            <c:spPr>
              <a:ln>
                <a:solidFill>
                  <a:schemeClr val="tx1"/>
                </a:solidFill>
              </a:ln>
            </c:spPr>
          </c:marker>
          <c:dLbls>
            <c:dLbl>
              <c:idx val="0"/>
              <c:layout>
                <c:manualLayout>
                  <c:x val="-3.0758854446196939E-2"/>
                  <c:y val="-3.23798707853825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792-4F68-81A0-F666130D076D}"/>
                </c:ext>
              </c:extLst>
            </c:dLbl>
            <c:dLbl>
              <c:idx val="5"/>
              <c:layout>
                <c:manualLayout>
                  <c:x val="-7.530753727543929E-2"/>
                  <c:y val="-2.51318419132848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792-4F68-81A0-F666130D076D}"/>
                </c:ext>
              </c:extLst>
            </c:dLbl>
            <c:dLbl>
              <c:idx val="6"/>
              <c:layout>
                <c:manualLayout>
                  <c:x val="-6.9370208353494542E-2"/>
                  <c:y val="-2.20301102433589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792-4F68-81A0-F666130D076D}"/>
                </c:ext>
              </c:extLst>
            </c:dLbl>
            <c:dLbl>
              <c:idx val="7"/>
              <c:layout>
                <c:manualLayout>
                  <c:x val="-5.749555050960526E-2"/>
                  <c:y val="-2.8233573583210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792-4F68-81A0-F666130D076D}"/>
                </c:ext>
              </c:extLst>
            </c:dLbl>
            <c:dLbl>
              <c:idx val="8"/>
              <c:layout>
                <c:manualLayout>
                  <c:x val="-4.5620892665715868E-2"/>
                  <c:y val="-3.13353052531367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792-4F68-81A0-F666130D076D}"/>
                </c:ext>
              </c:extLst>
            </c:dLbl>
            <c:dLbl>
              <c:idx val="9"/>
              <c:layout>
                <c:manualLayout>
                  <c:x val="-4.8589557126688214E-2"/>
                  <c:y val="-2.20301102433589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792-4F68-81A0-F666130D076D}"/>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グラフ!$B$10:$K$10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グラフ!$B$11:$K$11</c:f>
              <c:numCache>
                <c:formatCode>General</c:formatCode>
                <c:ptCount val="10"/>
                <c:pt idx="0">
                  <c:v>26.1</c:v>
                </c:pt>
                <c:pt idx="1">
                  <c:v>25.2</c:v>
                </c:pt>
                <c:pt idx="2">
                  <c:v>24</c:v>
                </c:pt>
                <c:pt idx="3">
                  <c:v>25.1</c:v>
                </c:pt>
                <c:pt idx="4">
                  <c:v>27.9</c:v>
                </c:pt>
                <c:pt idx="5">
                  <c:v>36.299999999999997</c:v>
                </c:pt>
                <c:pt idx="6" formatCode="0.0">
                  <c:v>39.123545316947954</c:v>
                </c:pt>
                <c:pt idx="7">
                  <c:v>38.700000000000003</c:v>
                </c:pt>
                <c:pt idx="8" formatCode="0.0">
                  <c:v>36.625700000000002</c:v>
                </c:pt>
                <c:pt idx="9" formatCode="0.0">
                  <c:v>38.603900000000003</c:v>
                </c:pt>
              </c:numCache>
            </c:numRef>
          </c:val>
          <c:smooth val="0"/>
          <c:extLst>
            <c:ext xmlns:c16="http://schemas.microsoft.com/office/drawing/2014/chart" uri="{C3380CC4-5D6E-409C-BE32-E72D297353CC}">
              <c16:uniqueId val="{00000003-E792-4F68-81A0-F666130D076D}"/>
            </c:ext>
          </c:extLst>
        </c:ser>
        <c:ser>
          <c:idx val="1"/>
          <c:order val="1"/>
          <c:tx>
            <c:strRef>
              <c:f>グラフ!$A$12</c:f>
              <c:strCache>
                <c:ptCount val="1"/>
                <c:pt idx="0">
                  <c:v>訪問率（東京）</c:v>
                </c:pt>
              </c:strCache>
            </c:strRef>
          </c:tx>
          <c:marker>
            <c:symbol val="diamond"/>
            <c:size val="7"/>
            <c:spPr>
              <a:ln>
                <a:solidFill>
                  <a:schemeClr val="tx1"/>
                </a:solidFill>
              </a:ln>
            </c:spPr>
          </c:marker>
          <c:dLbls>
            <c:dLbl>
              <c:idx val="7"/>
              <c:layout>
                <c:manualLayout>
                  <c:x val="-5.749555050960526E-2"/>
                  <c:y val="-1.89283785734330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792-4F68-81A0-F666130D076D}"/>
                </c:ext>
              </c:extLst>
            </c:dLbl>
            <c:dLbl>
              <c:idx val="8"/>
              <c:layout>
                <c:manualLayout>
                  <c:x val="-4.5620892665715868E-2"/>
                  <c:y val="-2.51318419132848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792-4F68-81A0-F666130D076D}"/>
                </c:ext>
              </c:extLst>
            </c:dLbl>
            <c:dLbl>
              <c:idx val="9"/>
              <c:layout>
                <c:manualLayout>
                  <c:x val="-4.2652228204743521E-2"/>
                  <c:y val="-3.13353052531366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792-4F68-81A0-F666130D076D}"/>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グラフ!$B$10:$K$10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グラフ!$B$12:$K$12</c:f>
              <c:numCache>
                <c:formatCode>General</c:formatCode>
                <c:ptCount val="10"/>
                <c:pt idx="0">
                  <c:v>60.3</c:v>
                </c:pt>
                <c:pt idx="1">
                  <c:v>50.6</c:v>
                </c:pt>
                <c:pt idx="2">
                  <c:v>51.3</c:v>
                </c:pt>
                <c:pt idx="3">
                  <c:v>47.3</c:v>
                </c:pt>
                <c:pt idx="4">
                  <c:v>51.4</c:v>
                </c:pt>
                <c:pt idx="5">
                  <c:v>52.1</c:v>
                </c:pt>
                <c:pt idx="6" formatCode="0.0">
                  <c:v>48.179941574991723</c:v>
                </c:pt>
                <c:pt idx="7">
                  <c:v>46.2</c:v>
                </c:pt>
                <c:pt idx="8" formatCode="0.0">
                  <c:v>45.618199999999995</c:v>
                </c:pt>
                <c:pt idx="9" formatCode="0.0">
                  <c:v>47.237299999999998</c:v>
                </c:pt>
              </c:numCache>
            </c:numRef>
          </c:val>
          <c:smooth val="0"/>
          <c:extLst>
            <c:ext xmlns:c16="http://schemas.microsoft.com/office/drawing/2014/chart" uri="{C3380CC4-5D6E-409C-BE32-E72D297353CC}">
              <c16:uniqueId val="{00000004-E792-4F68-81A0-F666130D076D}"/>
            </c:ext>
          </c:extLst>
        </c:ser>
        <c:ser>
          <c:idx val="2"/>
          <c:order val="2"/>
          <c:tx>
            <c:strRef>
              <c:f>グラフ!$A$13</c:f>
              <c:strCache>
                <c:ptCount val="1"/>
                <c:pt idx="0">
                  <c:v>訪問率（京都）</c:v>
                </c:pt>
              </c:strCache>
            </c:strRef>
          </c:tx>
          <c:marker>
            <c:spPr>
              <a:ln>
                <a:solidFill>
                  <a:schemeClr val="tx1"/>
                </a:solidFill>
              </a:ln>
            </c:spPr>
          </c:marker>
          <c:dLbls>
            <c:dLbl>
              <c:idx val="0"/>
              <c:layout>
                <c:manualLayout>
                  <c:x val="-3.4897807617029264E-2"/>
                  <c:y val="3.49278215223097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792-4F68-81A0-F666130D076D}"/>
                </c:ext>
              </c:extLst>
            </c:dLbl>
            <c:dLbl>
              <c:idx val="1"/>
              <c:layout>
                <c:manualLayout>
                  <c:x val="-4.858955712668811E-2"/>
                  <c:y val="-2.51318419132848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E792-4F68-81A0-F666130D076D}"/>
                </c:ext>
              </c:extLst>
            </c:dLbl>
            <c:dLbl>
              <c:idx val="2"/>
              <c:layout>
                <c:manualLayout>
                  <c:x val="-5.4526886048632803E-2"/>
                  <c:y val="-2.82335735832109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E792-4F68-81A0-F666130D076D}"/>
                </c:ext>
              </c:extLst>
            </c:dLbl>
            <c:dLbl>
              <c:idx val="3"/>
              <c:layout>
                <c:manualLayout>
                  <c:x val="-6.0464214970577496E-2"/>
                  <c:y val="-2.51318419132848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E792-4F68-81A0-F666130D076D}"/>
                </c:ext>
              </c:extLst>
            </c:dLbl>
            <c:dLbl>
              <c:idx val="4"/>
              <c:layout>
                <c:manualLayout>
                  <c:x val="-5.4526886048632803E-2"/>
                  <c:y val="-3.13353052531367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E792-4F68-81A0-F666130D076D}"/>
                </c:ext>
              </c:extLst>
            </c:dLbl>
            <c:dLbl>
              <c:idx val="5"/>
              <c:layout>
                <c:manualLayout>
                  <c:x val="-4.265222820474341E-2"/>
                  <c:y val="-2.8233573583210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E792-4F68-81A0-F666130D076D}"/>
                </c:ext>
              </c:extLst>
            </c:dLbl>
            <c:dLbl>
              <c:idx val="6"/>
              <c:layout>
                <c:manualLayout>
                  <c:x val="-5.1558221587660456E-2"/>
                  <c:y val="-3.13353052531367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E792-4F68-81A0-F666130D076D}"/>
                </c:ext>
              </c:extLst>
            </c:dLbl>
            <c:dLbl>
              <c:idx val="7"/>
              <c:layout>
                <c:manualLayout>
                  <c:x val="-5.749555050960526E-2"/>
                  <c:y val="-3.44370369230627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E792-4F68-81A0-F666130D076D}"/>
                </c:ext>
              </c:extLst>
            </c:dLbl>
            <c:dLbl>
              <c:idx val="8"/>
              <c:layout>
                <c:manualLayout>
                  <c:x val="-4.5620892665715868E-2"/>
                  <c:y val="-2.82335735832108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792-4F68-81A0-F666130D076D}"/>
                </c:ext>
              </c:extLst>
            </c:dLbl>
            <c:dLbl>
              <c:idx val="9"/>
              <c:layout>
                <c:manualLayout>
                  <c:x val="-4.8589557126688214E-2"/>
                  <c:y val="-2.8233573583210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E792-4F68-81A0-F666130D076D}"/>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グラフ!$B$10:$K$10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グラフ!$B$13:$K$13</c:f>
              <c:numCache>
                <c:formatCode>General</c:formatCode>
                <c:ptCount val="10"/>
                <c:pt idx="0">
                  <c:v>24</c:v>
                </c:pt>
                <c:pt idx="1">
                  <c:v>16.7</c:v>
                </c:pt>
                <c:pt idx="2">
                  <c:v>17.3</c:v>
                </c:pt>
                <c:pt idx="3">
                  <c:v>18.899999999999999</c:v>
                </c:pt>
                <c:pt idx="4">
                  <c:v>21.9</c:v>
                </c:pt>
                <c:pt idx="5">
                  <c:v>24.4</c:v>
                </c:pt>
                <c:pt idx="6" formatCode="0.0">
                  <c:v>27.472710329657847</c:v>
                </c:pt>
                <c:pt idx="7">
                  <c:v>25.9</c:v>
                </c:pt>
                <c:pt idx="8" formatCode="0.0">
                  <c:v>25.7666</c:v>
                </c:pt>
                <c:pt idx="9" formatCode="0.0">
                  <c:v>27.803899999999999</c:v>
                </c:pt>
              </c:numCache>
            </c:numRef>
          </c:val>
          <c:smooth val="0"/>
          <c:extLst>
            <c:ext xmlns:c16="http://schemas.microsoft.com/office/drawing/2014/chart" uri="{C3380CC4-5D6E-409C-BE32-E72D297353CC}">
              <c16:uniqueId val="{00000006-E792-4F68-81A0-F666130D076D}"/>
            </c:ext>
          </c:extLst>
        </c:ser>
        <c:ser>
          <c:idx val="3"/>
          <c:order val="3"/>
          <c:tx>
            <c:strRef>
              <c:f>グラフ!$A$14</c:f>
              <c:strCache>
                <c:ptCount val="1"/>
                <c:pt idx="0">
                  <c:v>訪問率（福岡）</c:v>
                </c:pt>
              </c:strCache>
            </c:strRef>
          </c:tx>
          <c:marker>
            <c:symbol val="circle"/>
            <c:size val="7"/>
            <c:spPr>
              <a:ln>
                <a:solidFill>
                  <a:schemeClr val="tx1"/>
                </a:solidFill>
              </a:ln>
            </c:spPr>
          </c:marker>
          <c:dLbls>
            <c:dLbl>
              <c:idx val="0"/>
              <c:layout>
                <c:manualLayout>
                  <c:x val="-2.9753377816980762E-2"/>
                  <c:y val="-4.19952554007672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792-4F68-81A0-F666130D076D}"/>
                </c:ext>
              </c:extLst>
            </c:dLbl>
            <c:dLbl>
              <c:idx val="1"/>
              <c:layout>
                <c:manualLayout>
                  <c:x val="-3.7270406921348941E-2"/>
                  <c:y val="-4.19952554007672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792-4F68-81A0-F666130D076D}"/>
                </c:ext>
              </c:extLst>
            </c:dLbl>
            <c:dLbl>
              <c:idx val="2"/>
              <c:layout>
                <c:manualLayout>
                  <c:x val="-4.1028921473533028E-2"/>
                  <c:y val="-3.87901271956390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792-4F68-81A0-F666130D076D}"/>
                </c:ext>
              </c:extLst>
            </c:dLbl>
            <c:dLbl>
              <c:idx val="3"/>
              <c:layout>
                <c:manualLayout>
                  <c:x val="-3.3018550340937154E-2"/>
                  <c:y val="-3.55849989905108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792-4F68-81A0-F666130D076D}"/>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グラフ!$B$10:$K$10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グラフ!$B$14:$K$14</c:f>
              <c:numCache>
                <c:formatCode>General</c:formatCode>
                <c:ptCount val="10"/>
                <c:pt idx="0">
                  <c:v>9.1</c:v>
                </c:pt>
                <c:pt idx="1">
                  <c:v>9.6999999999999993</c:v>
                </c:pt>
                <c:pt idx="2">
                  <c:v>9.4</c:v>
                </c:pt>
                <c:pt idx="3">
                  <c:v>11</c:v>
                </c:pt>
                <c:pt idx="4">
                  <c:v>8.9</c:v>
                </c:pt>
                <c:pt idx="5">
                  <c:v>9.5</c:v>
                </c:pt>
                <c:pt idx="6" formatCode="0.0">
                  <c:v>9.9392549891739392</c:v>
                </c:pt>
                <c:pt idx="7">
                  <c:v>9.8000000000000007</c:v>
                </c:pt>
                <c:pt idx="8" formatCode="0.0">
                  <c:v>10.376199999999999</c:v>
                </c:pt>
                <c:pt idx="9" formatCode="0.0">
                  <c:v>8.6906999999999996</c:v>
                </c:pt>
              </c:numCache>
            </c:numRef>
          </c:val>
          <c:smooth val="0"/>
          <c:extLst>
            <c:ext xmlns:c16="http://schemas.microsoft.com/office/drawing/2014/chart" uri="{C3380CC4-5D6E-409C-BE32-E72D297353CC}">
              <c16:uniqueId val="{0000000B-E792-4F68-81A0-F666130D076D}"/>
            </c:ext>
          </c:extLst>
        </c:ser>
        <c:dLbls>
          <c:showLegendKey val="0"/>
          <c:showVal val="0"/>
          <c:showCatName val="0"/>
          <c:showSerName val="0"/>
          <c:showPercent val="0"/>
          <c:showBubbleSize val="0"/>
        </c:dLbls>
        <c:marker val="1"/>
        <c:smooth val="0"/>
        <c:axId val="103068416"/>
        <c:axId val="103050240"/>
      </c:lineChart>
      <c:catAx>
        <c:axId val="103047168"/>
        <c:scaling>
          <c:orientation val="minMax"/>
        </c:scaling>
        <c:delete val="0"/>
        <c:axPos val="b"/>
        <c:numFmt formatCode="General" sourceLinked="1"/>
        <c:majorTickMark val="out"/>
        <c:minorTickMark val="none"/>
        <c:tickLblPos val="nextTo"/>
        <c:txPr>
          <a:bodyPr/>
          <a:lstStyle/>
          <a:p>
            <a:pPr>
              <a:defRPr sz="1100"/>
            </a:pPr>
            <a:endParaRPr lang="ja-JP"/>
          </a:p>
        </c:txPr>
        <c:crossAx val="103048704"/>
        <c:crosses val="autoZero"/>
        <c:auto val="1"/>
        <c:lblAlgn val="ctr"/>
        <c:lblOffset val="100"/>
        <c:noMultiLvlLbl val="0"/>
      </c:catAx>
      <c:valAx>
        <c:axId val="103048704"/>
        <c:scaling>
          <c:orientation val="minMax"/>
          <c:max val="3500"/>
          <c:min val="0"/>
        </c:scaling>
        <c:delete val="0"/>
        <c:axPos val="l"/>
        <c:majorGridlines/>
        <c:numFmt formatCode="#,##0_);[Red]\(#,##0\)" sourceLinked="1"/>
        <c:majorTickMark val="out"/>
        <c:minorTickMark val="none"/>
        <c:tickLblPos val="nextTo"/>
        <c:txPr>
          <a:bodyPr/>
          <a:lstStyle/>
          <a:p>
            <a:pPr>
              <a:defRPr sz="1100"/>
            </a:pPr>
            <a:endParaRPr lang="ja-JP"/>
          </a:p>
        </c:txPr>
        <c:crossAx val="103047168"/>
        <c:crosses val="autoZero"/>
        <c:crossBetween val="between"/>
      </c:valAx>
      <c:valAx>
        <c:axId val="103050240"/>
        <c:scaling>
          <c:orientation val="minMax"/>
          <c:max val="70"/>
          <c:min val="5"/>
        </c:scaling>
        <c:delete val="0"/>
        <c:axPos val="r"/>
        <c:majorGridlines>
          <c:spPr>
            <a:ln>
              <a:noFill/>
            </a:ln>
          </c:spPr>
        </c:majorGridlines>
        <c:numFmt formatCode="General" sourceLinked="1"/>
        <c:majorTickMark val="out"/>
        <c:minorTickMark val="none"/>
        <c:tickLblPos val="nextTo"/>
        <c:txPr>
          <a:bodyPr/>
          <a:lstStyle/>
          <a:p>
            <a:pPr>
              <a:defRPr sz="1100" baseline="0"/>
            </a:pPr>
            <a:endParaRPr lang="ja-JP"/>
          </a:p>
        </c:txPr>
        <c:crossAx val="103068416"/>
        <c:crosses val="max"/>
        <c:crossBetween val="between"/>
      </c:valAx>
      <c:catAx>
        <c:axId val="103068416"/>
        <c:scaling>
          <c:orientation val="minMax"/>
        </c:scaling>
        <c:delete val="1"/>
        <c:axPos val="b"/>
        <c:numFmt formatCode="General" sourceLinked="1"/>
        <c:majorTickMark val="out"/>
        <c:minorTickMark val="none"/>
        <c:tickLblPos val="nextTo"/>
        <c:crossAx val="103050240"/>
        <c:crosses val="autoZero"/>
        <c:auto val="1"/>
        <c:lblAlgn val="ctr"/>
        <c:lblOffset val="100"/>
        <c:noMultiLvlLbl val="0"/>
      </c:catAx>
    </c:plotArea>
    <c:legend>
      <c:legendPos val="b"/>
      <c:layout>
        <c:manualLayout>
          <c:xMode val="edge"/>
          <c:yMode val="edge"/>
          <c:x val="8.5129640080067279E-2"/>
          <c:y val="0.88092521917088407"/>
          <c:w val="0.83972764284364765"/>
          <c:h val="0.10456236325518183"/>
        </c:manualLayout>
      </c:layout>
      <c:overlay val="0"/>
      <c:spPr>
        <a:solidFill>
          <a:schemeClr val="bg1"/>
        </a:solidFill>
        <a:ln>
          <a:solidFill>
            <a:schemeClr val="accent1"/>
          </a:solidFill>
        </a:ln>
      </c:spPr>
      <c:txPr>
        <a:bodyPr/>
        <a:lstStyle/>
        <a:p>
          <a:pPr>
            <a:defRPr sz="900">
              <a:latin typeface="ＭＳ Ｐゴシック" panose="020B0600070205080204" pitchFamily="50" charset="-128"/>
              <a:ea typeface="ＭＳ Ｐゴシック" panose="020B0600070205080204" pitchFamily="50" charset="-128"/>
            </a:defRPr>
          </a:pPr>
          <a:endParaRPr lang="ja-JP"/>
        </a:p>
      </c:txPr>
    </c:legend>
    <c:plotVisOnly val="1"/>
    <c:dispBlanksAs val="gap"/>
    <c:showDLblsOverMax val="0"/>
  </c:chart>
  <c:externalData r:id="rId1">
    <c:autoUpdate val="0"/>
  </c:externalData>
  <c:userShapes r:id="rId2"/>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3"/>
          <c:order val="0"/>
          <c:tx>
            <c:strRef>
              <c:f>Sheet1!$A$3</c:f>
              <c:strCache>
                <c:ptCount val="1"/>
                <c:pt idx="0">
                  <c:v>東京都</c:v>
                </c:pt>
              </c:strCache>
            </c:strRef>
          </c:tx>
          <c:marker>
            <c:symbol val="triangle"/>
            <c:size val="5"/>
          </c:marker>
          <c:dLbls>
            <c:dLbl>
              <c:idx val="0"/>
              <c:layout>
                <c:manualLayout>
                  <c:x val="-4.2951443569553834E-2"/>
                  <c:y val="-4.03470399533391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200-481F-A862-68A891A29756}"/>
                </c:ext>
              </c:extLst>
            </c:dLbl>
            <c:dLbl>
              <c:idx val="1"/>
              <c:layout>
                <c:manualLayout>
                  <c:x val="-4.2951443569553806E-2"/>
                  <c:y val="-3.108778069407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200-481F-A862-68A891A29756}"/>
                </c:ext>
              </c:extLst>
            </c:dLbl>
            <c:dLbl>
              <c:idx val="2"/>
              <c:layout>
                <c:manualLayout>
                  <c:x val="-4.2951443569553806E-2"/>
                  <c:y val="-4.03470399533391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200-481F-A862-68A891A29756}"/>
                </c:ext>
              </c:extLst>
            </c:dLbl>
            <c:spPr>
              <a:noFill/>
              <a:ln>
                <a:noFill/>
              </a:ln>
              <a:effectLst/>
            </c:spPr>
            <c:txPr>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Sheet1!$B$2:$E$2</c:f>
              <c:strCache>
                <c:ptCount val="4"/>
                <c:pt idx="0">
                  <c:v>2015年度</c:v>
                </c:pt>
                <c:pt idx="1">
                  <c:v>2016年度</c:v>
                </c:pt>
                <c:pt idx="2">
                  <c:v>2017年度</c:v>
                </c:pt>
                <c:pt idx="3">
                  <c:v>2018年度</c:v>
                </c:pt>
              </c:strCache>
            </c:strRef>
          </c:cat>
          <c:val>
            <c:numRef>
              <c:f>Sheet1!$B$3:$E$3</c:f>
              <c:numCache>
                <c:formatCode>General</c:formatCode>
                <c:ptCount val="4"/>
                <c:pt idx="0">
                  <c:v>7.3</c:v>
                </c:pt>
                <c:pt idx="1">
                  <c:v>7.4</c:v>
                </c:pt>
                <c:pt idx="2">
                  <c:v>7.4</c:v>
                </c:pt>
                <c:pt idx="3">
                  <c:v>7.4</c:v>
                </c:pt>
              </c:numCache>
            </c:numRef>
          </c:val>
          <c:smooth val="0"/>
          <c:extLst>
            <c:ext xmlns:c16="http://schemas.microsoft.com/office/drawing/2014/chart" uri="{C3380CC4-5D6E-409C-BE32-E72D297353CC}">
              <c16:uniqueId val="{00000003-3200-481F-A862-68A891A29756}"/>
            </c:ext>
          </c:extLst>
        </c:ser>
        <c:ser>
          <c:idx val="4"/>
          <c:order val="1"/>
          <c:tx>
            <c:strRef>
              <c:f>Sheet1!$A$4</c:f>
              <c:strCache>
                <c:ptCount val="1"/>
                <c:pt idx="0">
                  <c:v>神奈川県</c:v>
                </c:pt>
              </c:strCache>
            </c:strRef>
          </c:tx>
          <c:marker>
            <c:symbol val="x"/>
            <c:size val="5"/>
          </c:marker>
          <c:dLbls>
            <c:dLbl>
              <c:idx val="0"/>
              <c:layout>
                <c:manualLayout>
                  <c:x val="-4.2951443569553806E-2"/>
                  <c:y val="3.83566637503645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200-481F-A862-68A891A29756}"/>
                </c:ext>
              </c:extLst>
            </c:dLbl>
            <c:dLbl>
              <c:idx val="1"/>
              <c:layout>
                <c:manualLayout>
                  <c:x val="-4.5729221347331581E-2"/>
                  <c:y val="4.2986293379994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200-481F-A862-68A891A29756}"/>
                </c:ext>
              </c:extLst>
            </c:dLbl>
            <c:dLbl>
              <c:idx val="2"/>
              <c:layout>
                <c:manualLayout>
                  <c:x val="-4.2951443569553806E-2"/>
                  <c:y val="3.8356663750364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200-481F-A862-68A891A29756}"/>
                </c:ext>
              </c:extLst>
            </c:dLbl>
            <c:dLbl>
              <c:idx val="3"/>
              <c:layout>
                <c:manualLayout>
                  <c:x val="-4.5612152463243086E-2"/>
                  <c:y val="3.36414469930389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200-481F-A862-68A891A29756}"/>
                </c:ext>
              </c:extLst>
            </c:dLbl>
            <c:spPr>
              <a:noFill/>
              <a:ln>
                <a:noFill/>
              </a:ln>
              <a:effectLst/>
            </c:spPr>
            <c:txPr>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Sheet1!$B$2:$E$2</c:f>
              <c:strCache>
                <c:ptCount val="4"/>
                <c:pt idx="0">
                  <c:v>2015年度</c:v>
                </c:pt>
                <c:pt idx="1">
                  <c:v>2016年度</c:v>
                </c:pt>
                <c:pt idx="2">
                  <c:v>2017年度</c:v>
                </c:pt>
                <c:pt idx="3">
                  <c:v>2018年度</c:v>
                </c:pt>
              </c:strCache>
            </c:strRef>
          </c:cat>
          <c:val>
            <c:numRef>
              <c:f>Sheet1!$B$4:$E$4</c:f>
              <c:numCache>
                <c:formatCode>0.0</c:formatCode>
                <c:ptCount val="4"/>
                <c:pt idx="0" formatCode="General">
                  <c:v>6.9</c:v>
                </c:pt>
                <c:pt idx="1">
                  <c:v>7</c:v>
                </c:pt>
                <c:pt idx="2" formatCode="General">
                  <c:v>7.1</c:v>
                </c:pt>
                <c:pt idx="3" formatCode="General">
                  <c:v>7.2</c:v>
                </c:pt>
              </c:numCache>
            </c:numRef>
          </c:val>
          <c:smooth val="0"/>
          <c:extLst>
            <c:ext xmlns:c16="http://schemas.microsoft.com/office/drawing/2014/chart" uri="{C3380CC4-5D6E-409C-BE32-E72D297353CC}">
              <c16:uniqueId val="{00000008-3200-481F-A862-68A891A29756}"/>
            </c:ext>
          </c:extLst>
        </c:ser>
        <c:ser>
          <c:idx val="0"/>
          <c:order val="2"/>
          <c:tx>
            <c:strRef>
              <c:f>Sheet1!$A$5</c:f>
              <c:strCache>
                <c:ptCount val="1"/>
                <c:pt idx="0">
                  <c:v>大阪府</c:v>
                </c:pt>
              </c:strCache>
            </c:strRef>
          </c:tx>
          <c:marker>
            <c:symbol val="circle"/>
            <c:size val="5"/>
          </c:marker>
          <c:dLbls>
            <c:dLbl>
              <c:idx val="0"/>
              <c:layout>
                <c:manualLayout>
                  <c:x val="-4.2951443569553834E-2"/>
                  <c:y val="-4.03470399533391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200-481F-A862-68A891A29756}"/>
                </c:ext>
              </c:extLst>
            </c:dLbl>
            <c:dLbl>
              <c:idx val="1"/>
              <c:layout>
                <c:manualLayout>
                  <c:x val="-4.2951443569553806E-2"/>
                  <c:y val="-3.57174103237095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200-481F-A862-68A891A29756}"/>
                </c:ext>
              </c:extLst>
            </c:dLbl>
            <c:dLbl>
              <c:idx val="2"/>
              <c:layout>
                <c:manualLayout>
                  <c:x val="-4.5729221347331581E-2"/>
                  <c:y val="-4.49766695829687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200-481F-A862-68A891A29756}"/>
                </c:ext>
              </c:extLst>
            </c:dLbl>
            <c:spPr>
              <a:noFill/>
              <a:ln>
                <a:noFill/>
              </a:ln>
              <a:effectLst/>
            </c:spPr>
            <c:txPr>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Sheet1!$B$2:$E$2</c:f>
              <c:strCache>
                <c:ptCount val="4"/>
                <c:pt idx="0">
                  <c:v>2015年度</c:v>
                </c:pt>
                <c:pt idx="1">
                  <c:v>2016年度</c:v>
                </c:pt>
                <c:pt idx="2">
                  <c:v>2017年度</c:v>
                </c:pt>
                <c:pt idx="3">
                  <c:v>2018年度</c:v>
                </c:pt>
              </c:strCache>
            </c:strRef>
          </c:cat>
          <c:val>
            <c:numRef>
              <c:f>Sheet1!$B$5:$E$5</c:f>
              <c:numCache>
                <c:formatCode>General</c:formatCode>
                <c:ptCount val="4"/>
                <c:pt idx="0">
                  <c:v>5.6</c:v>
                </c:pt>
                <c:pt idx="1">
                  <c:v>5.7</c:v>
                </c:pt>
                <c:pt idx="2">
                  <c:v>5.8</c:v>
                </c:pt>
                <c:pt idx="3">
                  <c:v>5.9</c:v>
                </c:pt>
              </c:numCache>
            </c:numRef>
          </c:val>
          <c:smooth val="0"/>
          <c:extLst>
            <c:ext xmlns:c16="http://schemas.microsoft.com/office/drawing/2014/chart" uri="{C3380CC4-5D6E-409C-BE32-E72D297353CC}">
              <c16:uniqueId val="{0000000C-3200-481F-A862-68A891A29756}"/>
            </c:ext>
          </c:extLst>
        </c:ser>
        <c:ser>
          <c:idx val="1"/>
          <c:order val="3"/>
          <c:tx>
            <c:strRef>
              <c:f>Sheet1!$A$6</c:f>
              <c:strCache>
                <c:ptCount val="1"/>
                <c:pt idx="0">
                  <c:v>兵庫県</c:v>
                </c:pt>
              </c:strCache>
            </c:strRef>
          </c:tx>
          <c:marker>
            <c:symbol val="square"/>
            <c:size val="5"/>
          </c:marker>
          <c:dLbls>
            <c:dLbl>
              <c:idx val="0"/>
              <c:layout>
                <c:manualLayout>
                  <c:x val="-5.0694444444444473E-2"/>
                  <c:y val="4.96066637503645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200-481F-A862-68A891A29756}"/>
                </c:ext>
              </c:extLst>
            </c:dLbl>
            <c:dLbl>
              <c:idx val="1"/>
              <c:layout>
                <c:manualLayout>
                  <c:x val="-5.0694444444444493E-2"/>
                  <c:y val="4.96066637503645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200-481F-A862-68A891A29756}"/>
                </c:ext>
              </c:extLst>
            </c:dLbl>
            <c:dLbl>
              <c:idx val="2"/>
              <c:layout>
                <c:manualLayout>
                  <c:x val="-5.0694444444444445E-2"/>
                  <c:y val="4.96066637503645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200-481F-A862-68A891A29756}"/>
                </c:ext>
              </c:extLst>
            </c:dLbl>
            <c:spPr>
              <a:noFill/>
              <a:ln>
                <a:noFill/>
              </a:ln>
              <a:effectLst/>
            </c:spPr>
            <c:txPr>
              <a:bodyPr/>
              <a:lstStyle/>
              <a:p>
                <a:pPr>
                  <a:defRPr sz="1100"/>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Sheet1!$B$2:$E$2</c:f>
              <c:strCache>
                <c:ptCount val="4"/>
                <c:pt idx="0">
                  <c:v>2015年度</c:v>
                </c:pt>
                <c:pt idx="1">
                  <c:v>2016年度</c:v>
                </c:pt>
                <c:pt idx="2">
                  <c:v>2017年度</c:v>
                </c:pt>
                <c:pt idx="3">
                  <c:v>2018年度</c:v>
                </c:pt>
              </c:strCache>
            </c:strRef>
          </c:cat>
          <c:val>
            <c:numRef>
              <c:f>Sheet1!$B$6:$E$6</c:f>
              <c:numCache>
                <c:formatCode>General</c:formatCode>
                <c:ptCount val="4"/>
                <c:pt idx="0">
                  <c:v>10.9</c:v>
                </c:pt>
                <c:pt idx="1">
                  <c:v>11.1</c:v>
                </c:pt>
                <c:pt idx="2">
                  <c:v>11.2</c:v>
                </c:pt>
                <c:pt idx="3">
                  <c:v>11.6</c:v>
                </c:pt>
              </c:numCache>
            </c:numRef>
          </c:val>
          <c:smooth val="0"/>
          <c:extLst>
            <c:ext xmlns:c16="http://schemas.microsoft.com/office/drawing/2014/chart" uri="{C3380CC4-5D6E-409C-BE32-E72D297353CC}">
              <c16:uniqueId val="{00000010-3200-481F-A862-68A891A29756}"/>
            </c:ext>
          </c:extLst>
        </c:ser>
        <c:ser>
          <c:idx val="2"/>
          <c:order val="4"/>
          <c:tx>
            <c:strRef>
              <c:f>Sheet1!$A$7</c:f>
              <c:strCache>
                <c:ptCount val="1"/>
                <c:pt idx="0">
                  <c:v>福岡県</c:v>
                </c:pt>
              </c:strCache>
            </c:strRef>
          </c:tx>
          <c:marker>
            <c:symbol val="diamond"/>
            <c:size val="7"/>
          </c:marker>
          <c:dLbls>
            <c:dLbl>
              <c:idx val="0"/>
              <c:layout>
                <c:manualLayout>
                  <c:x val="-4.2951443569553834E-2"/>
                  <c:y val="-3.57174103237095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200-481F-A862-68A891A29756}"/>
                </c:ext>
              </c:extLst>
            </c:dLbl>
            <c:dLbl>
              <c:idx val="1"/>
              <c:layout>
                <c:manualLayout>
                  <c:x val="-4.2951443569553806E-2"/>
                  <c:y val="-4.03470399533391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3200-481F-A862-68A891A29756}"/>
                </c:ext>
              </c:extLst>
            </c:dLbl>
            <c:dLbl>
              <c:idx val="2"/>
              <c:layout>
                <c:manualLayout>
                  <c:x val="-4.2951443569553806E-2"/>
                  <c:y val="-4.96062992125984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3200-481F-A862-68A891A29756}"/>
                </c:ext>
              </c:extLst>
            </c:dLbl>
            <c:spPr>
              <a:noFill/>
              <a:ln>
                <a:noFill/>
              </a:ln>
              <a:effectLst/>
            </c:spPr>
            <c:txPr>
              <a:bodyPr wrap="square" lIns="38100" tIns="19050" rIns="38100" bIns="19050" anchor="ctr">
                <a:spAutoFit/>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Sheet1!$B$2:$E$2</c:f>
              <c:strCache>
                <c:ptCount val="4"/>
                <c:pt idx="0">
                  <c:v>2015年度</c:v>
                </c:pt>
                <c:pt idx="1">
                  <c:v>2016年度</c:v>
                </c:pt>
                <c:pt idx="2">
                  <c:v>2017年度</c:v>
                </c:pt>
                <c:pt idx="3">
                  <c:v>2018年度</c:v>
                </c:pt>
              </c:strCache>
            </c:strRef>
          </c:cat>
          <c:val>
            <c:numRef>
              <c:f>Sheet1!$B$7:$E$7</c:f>
              <c:numCache>
                <c:formatCode>General</c:formatCode>
                <c:ptCount val="4"/>
                <c:pt idx="0">
                  <c:v>9.1</c:v>
                </c:pt>
                <c:pt idx="1">
                  <c:v>9.1</c:v>
                </c:pt>
                <c:pt idx="2" formatCode="0.0">
                  <c:v>9</c:v>
                </c:pt>
                <c:pt idx="3" formatCode="0.0">
                  <c:v>9</c:v>
                </c:pt>
              </c:numCache>
            </c:numRef>
          </c:val>
          <c:smooth val="0"/>
          <c:extLst>
            <c:ext xmlns:c16="http://schemas.microsoft.com/office/drawing/2014/chart" uri="{C3380CC4-5D6E-409C-BE32-E72D297353CC}">
              <c16:uniqueId val="{00000014-3200-481F-A862-68A891A29756}"/>
            </c:ext>
          </c:extLst>
        </c:ser>
        <c:dLbls>
          <c:dLblPos val="t"/>
          <c:showLegendKey val="0"/>
          <c:showVal val="1"/>
          <c:showCatName val="0"/>
          <c:showSerName val="0"/>
          <c:showPercent val="0"/>
          <c:showBubbleSize val="0"/>
        </c:dLbls>
        <c:marker val="1"/>
        <c:smooth val="0"/>
        <c:axId val="129856256"/>
        <c:axId val="129857792"/>
      </c:lineChart>
      <c:catAx>
        <c:axId val="129856256"/>
        <c:scaling>
          <c:orientation val="minMax"/>
        </c:scaling>
        <c:delete val="0"/>
        <c:axPos val="b"/>
        <c:numFmt formatCode="General" sourceLinked="0"/>
        <c:majorTickMark val="out"/>
        <c:minorTickMark val="none"/>
        <c:tickLblPos val="nextTo"/>
        <c:crossAx val="129857792"/>
        <c:crosses val="autoZero"/>
        <c:auto val="1"/>
        <c:lblAlgn val="ctr"/>
        <c:lblOffset val="100"/>
        <c:noMultiLvlLbl val="0"/>
      </c:catAx>
      <c:valAx>
        <c:axId val="129857792"/>
        <c:scaling>
          <c:orientation val="minMax"/>
          <c:min val="4"/>
        </c:scaling>
        <c:delete val="0"/>
        <c:axPos val="l"/>
        <c:majorGridlines/>
        <c:numFmt formatCode="General" sourceLinked="1"/>
        <c:majorTickMark val="out"/>
        <c:minorTickMark val="none"/>
        <c:tickLblPos val="nextTo"/>
        <c:crossAx val="129856256"/>
        <c:crosses val="autoZero"/>
        <c:crossBetween val="between"/>
        <c:majorUnit val="2"/>
      </c:valAx>
    </c:plotArea>
    <c:legend>
      <c:legendPos val="r"/>
      <c:overlay val="0"/>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Sheet2!$W$1</c:f>
              <c:strCache>
                <c:ptCount val="1"/>
                <c:pt idx="0">
                  <c:v>中国</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Sheet2!$W$2:$W$11</c:f>
              <c:numCache>
                <c:formatCode>#,##0_);[Red]\(#,##0\)</c:formatCode>
                <c:ptCount val="10"/>
                <c:pt idx="0">
                  <c:v>732</c:v>
                </c:pt>
                <c:pt idx="1">
                  <c:v>502</c:v>
                </c:pt>
                <c:pt idx="2">
                  <c:v>615</c:v>
                </c:pt>
                <c:pt idx="3">
                  <c:v>529</c:v>
                </c:pt>
                <c:pt idx="4">
                  <c:v>1009</c:v>
                </c:pt>
                <c:pt idx="5">
                  <c:v>2716</c:v>
                </c:pt>
                <c:pt idx="6">
                  <c:v>3729</c:v>
                </c:pt>
                <c:pt idx="7">
                  <c:v>4024</c:v>
                </c:pt>
                <c:pt idx="8">
                  <c:v>4550</c:v>
                </c:pt>
                <c:pt idx="9">
                  <c:v>5642</c:v>
                </c:pt>
              </c:numCache>
            </c:numRef>
          </c:val>
          <c:smooth val="0"/>
          <c:extLst>
            <c:ext xmlns:c16="http://schemas.microsoft.com/office/drawing/2014/chart" uri="{C3380CC4-5D6E-409C-BE32-E72D297353CC}">
              <c16:uniqueId val="{00000000-7ED6-4AC1-9FED-BF778025EF48}"/>
            </c:ext>
          </c:extLst>
        </c:ser>
        <c:ser>
          <c:idx val="1"/>
          <c:order val="1"/>
          <c:tx>
            <c:strRef>
              <c:f>Sheet2!$X$1</c:f>
              <c:strCache>
                <c:ptCount val="1"/>
                <c:pt idx="0">
                  <c:v>韓国</c:v>
                </c:pt>
              </c:strCache>
            </c:strRef>
          </c:tx>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Sheet2!$X$2:$X$11</c:f>
              <c:numCache>
                <c:formatCode>#,##0_);[Red]\(#,##0\)</c:formatCode>
                <c:ptCount val="10"/>
                <c:pt idx="0">
                  <c:v>589</c:v>
                </c:pt>
                <c:pt idx="1">
                  <c:v>370</c:v>
                </c:pt>
                <c:pt idx="2">
                  <c:v>448</c:v>
                </c:pt>
                <c:pt idx="3">
                  <c:v>578</c:v>
                </c:pt>
                <c:pt idx="4">
                  <c:v>721</c:v>
                </c:pt>
                <c:pt idx="5">
                  <c:v>1080</c:v>
                </c:pt>
                <c:pt idx="6">
                  <c:v>1578</c:v>
                </c:pt>
                <c:pt idx="7">
                  <c:v>2413</c:v>
                </c:pt>
                <c:pt idx="8">
                  <c:v>2390</c:v>
                </c:pt>
                <c:pt idx="9">
                  <c:v>1608</c:v>
                </c:pt>
              </c:numCache>
            </c:numRef>
          </c:val>
          <c:smooth val="0"/>
          <c:extLst>
            <c:ext xmlns:c16="http://schemas.microsoft.com/office/drawing/2014/chart" uri="{C3380CC4-5D6E-409C-BE32-E72D297353CC}">
              <c16:uniqueId val="{00000001-7ED6-4AC1-9FED-BF778025EF48}"/>
            </c:ext>
          </c:extLst>
        </c:ser>
        <c:ser>
          <c:idx val="2"/>
          <c:order val="2"/>
          <c:tx>
            <c:strRef>
              <c:f>Sheet2!$Y$1</c:f>
              <c:strCache>
                <c:ptCount val="1"/>
                <c:pt idx="0">
                  <c:v>台湾</c:v>
                </c:pt>
              </c:strCache>
            </c:strRef>
          </c:tx>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Sheet2!$Y$2:$Y$11</c:f>
              <c:numCache>
                <c:formatCode>#,##0_);[Red]\(#,##0\)</c:formatCode>
                <c:ptCount val="10"/>
                <c:pt idx="0">
                  <c:v>301</c:v>
                </c:pt>
                <c:pt idx="1">
                  <c:v>241</c:v>
                </c:pt>
                <c:pt idx="2">
                  <c:v>305</c:v>
                </c:pt>
                <c:pt idx="3">
                  <c:v>531</c:v>
                </c:pt>
                <c:pt idx="4">
                  <c:v>679</c:v>
                </c:pt>
                <c:pt idx="5">
                  <c:v>1054</c:v>
                </c:pt>
                <c:pt idx="6">
                  <c:v>1254</c:v>
                </c:pt>
                <c:pt idx="7">
                  <c:v>1401</c:v>
                </c:pt>
                <c:pt idx="8">
                  <c:v>1223</c:v>
                </c:pt>
                <c:pt idx="9">
                  <c:v>1276</c:v>
                </c:pt>
              </c:numCache>
            </c:numRef>
          </c:val>
          <c:smooth val="0"/>
          <c:extLst>
            <c:ext xmlns:c16="http://schemas.microsoft.com/office/drawing/2014/chart" uri="{C3380CC4-5D6E-409C-BE32-E72D297353CC}">
              <c16:uniqueId val="{00000002-7ED6-4AC1-9FED-BF778025EF48}"/>
            </c:ext>
          </c:extLst>
        </c:ser>
        <c:ser>
          <c:idx val="3"/>
          <c:order val="3"/>
          <c:tx>
            <c:strRef>
              <c:f>Sheet2!$Z$1</c:f>
              <c:strCache>
                <c:ptCount val="1"/>
                <c:pt idx="0">
                  <c:v>香港</c:v>
                </c:pt>
              </c:strCache>
            </c:strRef>
          </c:tx>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Sheet2!$Z$2:$Z$11</c:f>
              <c:numCache>
                <c:formatCode>#,##0_);[Red]\(#,##0\)</c:formatCode>
                <c:ptCount val="10"/>
                <c:pt idx="0">
                  <c:v>106</c:v>
                </c:pt>
                <c:pt idx="1">
                  <c:v>97</c:v>
                </c:pt>
                <c:pt idx="2">
                  <c:v>94</c:v>
                </c:pt>
                <c:pt idx="3">
                  <c:v>175</c:v>
                </c:pt>
                <c:pt idx="4">
                  <c:v>266</c:v>
                </c:pt>
                <c:pt idx="5">
                  <c:v>538</c:v>
                </c:pt>
                <c:pt idx="6">
                  <c:v>627</c:v>
                </c:pt>
                <c:pt idx="7">
                  <c:v>741</c:v>
                </c:pt>
                <c:pt idx="8">
                  <c:v>718</c:v>
                </c:pt>
                <c:pt idx="9">
                  <c:v>719</c:v>
                </c:pt>
              </c:numCache>
            </c:numRef>
          </c:val>
          <c:smooth val="0"/>
          <c:extLst>
            <c:ext xmlns:c16="http://schemas.microsoft.com/office/drawing/2014/chart" uri="{C3380CC4-5D6E-409C-BE32-E72D297353CC}">
              <c16:uniqueId val="{00000003-7ED6-4AC1-9FED-BF778025EF48}"/>
            </c:ext>
          </c:extLst>
        </c:ser>
        <c:ser>
          <c:idx val="4"/>
          <c:order val="4"/>
          <c:tx>
            <c:strRef>
              <c:f>Sheet2!$AA$1</c:f>
              <c:strCache>
                <c:ptCount val="1"/>
                <c:pt idx="0">
                  <c:v>アメリカ</c:v>
                </c:pt>
              </c:strCache>
            </c:strRef>
          </c:tx>
          <c:cat>
            <c:strRef>
              <c:f>Sheet2!$V$2:$V$11</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Sheet2!$AA$2:$AA$11</c:f>
              <c:numCache>
                <c:formatCode>#,##0_);[Red]\(#,##0\)</c:formatCode>
                <c:ptCount val="10"/>
                <c:pt idx="0">
                  <c:v>118</c:v>
                </c:pt>
                <c:pt idx="1">
                  <c:v>89</c:v>
                </c:pt>
                <c:pt idx="2">
                  <c:v>94</c:v>
                </c:pt>
                <c:pt idx="3">
                  <c:v>120</c:v>
                </c:pt>
                <c:pt idx="4">
                  <c:v>156</c:v>
                </c:pt>
                <c:pt idx="5">
                  <c:v>238</c:v>
                </c:pt>
                <c:pt idx="6">
                  <c:v>319</c:v>
                </c:pt>
                <c:pt idx="7">
                  <c:v>359</c:v>
                </c:pt>
                <c:pt idx="8">
                  <c:v>415</c:v>
                </c:pt>
                <c:pt idx="9">
                  <c:v>488</c:v>
                </c:pt>
              </c:numCache>
            </c:numRef>
          </c:val>
          <c:smooth val="0"/>
          <c:extLst>
            <c:ext xmlns:c16="http://schemas.microsoft.com/office/drawing/2014/chart" uri="{C3380CC4-5D6E-409C-BE32-E72D297353CC}">
              <c16:uniqueId val="{00000004-7ED6-4AC1-9FED-BF778025EF48}"/>
            </c:ext>
          </c:extLst>
        </c:ser>
        <c:dLbls>
          <c:showLegendKey val="0"/>
          <c:showVal val="0"/>
          <c:showCatName val="0"/>
          <c:showSerName val="0"/>
          <c:showPercent val="0"/>
          <c:showBubbleSize val="0"/>
        </c:dLbls>
        <c:marker val="1"/>
        <c:smooth val="0"/>
        <c:axId val="111659264"/>
        <c:axId val="111669248"/>
      </c:lineChart>
      <c:catAx>
        <c:axId val="111659264"/>
        <c:scaling>
          <c:orientation val="minMax"/>
        </c:scaling>
        <c:delete val="0"/>
        <c:axPos val="b"/>
        <c:numFmt formatCode="General" sourceLinked="1"/>
        <c:majorTickMark val="out"/>
        <c:minorTickMark val="none"/>
        <c:tickLblPos val="nextTo"/>
        <c:crossAx val="111669248"/>
        <c:crosses val="autoZero"/>
        <c:auto val="1"/>
        <c:lblAlgn val="ctr"/>
        <c:lblOffset val="100"/>
        <c:noMultiLvlLbl val="0"/>
      </c:catAx>
      <c:valAx>
        <c:axId val="111669248"/>
        <c:scaling>
          <c:orientation val="minMax"/>
        </c:scaling>
        <c:delete val="0"/>
        <c:axPos val="l"/>
        <c:majorGridlines/>
        <c:numFmt formatCode="#,##0_);[Red]\(#,##0\)" sourceLinked="1"/>
        <c:majorTickMark val="out"/>
        <c:minorTickMark val="none"/>
        <c:tickLblPos val="nextTo"/>
        <c:crossAx val="111659264"/>
        <c:crosses val="autoZero"/>
        <c:crossBetween val="between"/>
        <c:majorUnit val="1000"/>
      </c:valAx>
    </c:plotArea>
    <c:legend>
      <c:legendPos val="t"/>
      <c:overlay val="0"/>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Sheet2!$AD$2</c:f>
              <c:strCache>
                <c:ptCount val="1"/>
                <c:pt idx="0">
                  <c:v>中国</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Sheet2!$AC$3:$AC$11</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Sheet2!$AD$3:$AD$11</c:f>
              <c:numCache>
                <c:formatCode>0.0%</c:formatCode>
                <c:ptCount val="9"/>
                <c:pt idx="0">
                  <c:v>0.48299999999999998</c:v>
                </c:pt>
                <c:pt idx="1">
                  <c:v>0.42899999999999999</c:v>
                </c:pt>
                <c:pt idx="2">
                  <c:v>0.4</c:v>
                </c:pt>
                <c:pt idx="3">
                  <c:v>0.41799999999999998</c:v>
                </c:pt>
                <c:pt idx="4">
                  <c:v>0.54400000000000004</c:v>
                </c:pt>
                <c:pt idx="5">
                  <c:v>0.58499999999999996</c:v>
                </c:pt>
                <c:pt idx="6">
                  <c:v>0.54700000000000004</c:v>
                </c:pt>
                <c:pt idx="7">
                  <c:v>0.54295942720763724</c:v>
                </c:pt>
                <c:pt idx="8">
                  <c:v>0.58807588075880757</c:v>
                </c:pt>
              </c:numCache>
            </c:numRef>
          </c:val>
          <c:smooth val="0"/>
          <c:extLst>
            <c:ext xmlns:c16="http://schemas.microsoft.com/office/drawing/2014/chart" uri="{C3380CC4-5D6E-409C-BE32-E72D297353CC}">
              <c16:uniqueId val="{00000000-0BC0-46F8-B998-595FF54639C5}"/>
            </c:ext>
          </c:extLst>
        </c:ser>
        <c:ser>
          <c:idx val="1"/>
          <c:order val="1"/>
          <c:tx>
            <c:strRef>
              <c:f>Sheet2!$AE$2</c:f>
              <c:strCache>
                <c:ptCount val="1"/>
                <c:pt idx="0">
                  <c:v>韓国</c:v>
                </c:pt>
              </c:strCache>
            </c:strRef>
          </c:tx>
          <c:cat>
            <c:strRef>
              <c:f>Sheet2!$AC$3:$AC$11</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Sheet2!$AE$3:$AE$11</c:f>
              <c:numCache>
                <c:formatCode>0.0%</c:formatCode>
                <c:ptCount val="9"/>
                <c:pt idx="0">
                  <c:v>0.20699999999999999</c:v>
                </c:pt>
                <c:pt idx="1">
                  <c:v>0.21</c:v>
                </c:pt>
                <c:pt idx="2">
                  <c:v>0.22700000000000001</c:v>
                </c:pt>
                <c:pt idx="3">
                  <c:v>0.25700000000000001</c:v>
                </c:pt>
                <c:pt idx="4">
                  <c:v>0.27</c:v>
                </c:pt>
                <c:pt idx="5">
                  <c:v>0.31</c:v>
                </c:pt>
                <c:pt idx="6">
                  <c:v>0.33800000000000002</c:v>
                </c:pt>
                <c:pt idx="7">
                  <c:v>0.31701817217137551</c:v>
                </c:pt>
                <c:pt idx="8">
                  <c:v>0.28791405550581917</c:v>
                </c:pt>
              </c:numCache>
            </c:numRef>
          </c:val>
          <c:smooth val="0"/>
          <c:extLst>
            <c:ext xmlns:c16="http://schemas.microsoft.com/office/drawing/2014/chart" uri="{C3380CC4-5D6E-409C-BE32-E72D297353CC}">
              <c16:uniqueId val="{00000001-0BC0-46F8-B998-595FF54639C5}"/>
            </c:ext>
          </c:extLst>
        </c:ser>
        <c:ser>
          <c:idx val="2"/>
          <c:order val="2"/>
          <c:tx>
            <c:strRef>
              <c:f>Sheet2!$AF$2</c:f>
              <c:strCache>
                <c:ptCount val="1"/>
                <c:pt idx="0">
                  <c:v>台湾</c:v>
                </c:pt>
              </c:strCache>
            </c:strRef>
          </c:tx>
          <c:cat>
            <c:strRef>
              <c:f>Sheet2!$AC$3:$AC$11</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Sheet2!$AF$3:$AF$11</c:f>
              <c:numCache>
                <c:formatCode>0.0%</c:formatCode>
                <c:ptCount val="9"/>
                <c:pt idx="0">
                  <c:v>0.24</c:v>
                </c:pt>
                <c:pt idx="1">
                  <c:v>0.20799999999999999</c:v>
                </c:pt>
                <c:pt idx="2">
                  <c:v>0.24</c:v>
                </c:pt>
                <c:pt idx="3">
                  <c:v>0.24</c:v>
                </c:pt>
                <c:pt idx="4">
                  <c:v>0.28699999999999998</c:v>
                </c:pt>
                <c:pt idx="5">
                  <c:v>0.30099999999999999</c:v>
                </c:pt>
                <c:pt idx="6">
                  <c:v>0.307</c:v>
                </c:pt>
                <c:pt idx="7">
                  <c:v>0.25709480765188142</c:v>
                </c:pt>
                <c:pt idx="8">
                  <c:v>0.26088734410141073</c:v>
                </c:pt>
              </c:numCache>
            </c:numRef>
          </c:val>
          <c:smooth val="0"/>
          <c:extLst>
            <c:ext xmlns:c16="http://schemas.microsoft.com/office/drawing/2014/chart" uri="{C3380CC4-5D6E-409C-BE32-E72D297353CC}">
              <c16:uniqueId val="{00000002-0BC0-46F8-B998-595FF54639C5}"/>
            </c:ext>
          </c:extLst>
        </c:ser>
        <c:ser>
          <c:idx val="3"/>
          <c:order val="3"/>
          <c:tx>
            <c:strRef>
              <c:f>Sheet2!$AG$2</c:f>
              <c:strCache>
                <c:ptCount val="1"/>
                <c:pt idx="0">
                  <c:v>香港</c:v>
                </c:pt>
              </c:strCache>
            </c:strRef>
          </c:tx>
          <c:cat>
            <c:strRef>
              <c:f>Sheet2!$AC$3:$AC$11</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Sheet2!$AG$3:$AG$11</c:f>
              <c:numCache>
                <c:formatCode>0.0%</c:formatCode>
                <c:ptCount val="9"/>
                <c:pt idx="0">
                  <c:v>0.25800000000000001</c:v>
                </c:pt>
                <c:pt idx="1">
                  <c:v>0.19500000000000001</c:v>
                </c:pt>
                <c:pt idx="2">
                  <c:v>0.23499999999999999</c:v>
                </c:pt>
                <c:pt idx="3">
                  <c:v>0.28699999999999998</c:v>
                </c:pt>
                <c:pt idx="4">
                  <c:v>0.35299999999999998</c:v>
                </c:pt>
                <c:pt idx="5">
                  <c:v>0.34100000000000003</c:v>
                </c:pt>
                <c:pt idx="6">
                  <c:v>0.33200000000000002</c:v>
                </c:pt>
                <c:pt idx="7">
                  <c:v>0.32518115942028986</c:v>
                </c:pt>
                <c:pt idx="8">
                  <c:v>0.31383675250982102</c:v>
                </c:pt>
              </c:numCache>
            </c:numRef>
          </c:val>
          <c:smooth val="0"/>
          <c:extLst>
            <c:ext xmlns:c16="http://schemas.microsoft.com/office/drawing/2014/chart" uri="{C3380CC4-5D6E-409C-BE32-E72D297353CC}">
              <c16:uniqueId val="{00000003-0BC0-46F8-B998-595FF54639C5}"/>
            </c:ext>
          </c:extLst>
        </c:ser>
        <c:ser>
          <c:idx val="4"/>
          <c:order val="4"/>
          <c:tx>
            <c:strRef>
              <c:f>Sheet2!$AH$2</c:f>
              <c:strCache>
                <c:ptCount val="1"/>
                <c:pt idx="0">
                  <c:v>アメリカ</c:v>
                </c:pt>
              </c:strCache>
            </c:strRef>
          </c:tx>
          <c:cat>
            <c:strRef>
              <c:f>Sheet2!$AC$3:$AC$11</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Sheet2!$AH$3:$AH$11</c:f>
              <c:numCache>
                <c:formatCode>0.0%</c:formatCode>
                <c:ptCount val="9"/>
                <c:pt idx="0">
                  <c:v>0.156</c:v>
                </c:pt>
                <c:pt idx="1">
                  <c:v>0.13100000000000001</c:v>
                </c:pt>
                <c:pt idx="2">
                  <c:v>0.15</c:v>
                </c:pt>
                <c:pt idx="3">
                  <c:v>0.17499999999999999</c:v>
                </c:pt>
                <c:pt idx="4">
                  <c:v>0.23</c:v>
                </c:pt>
                <c:pt idx="5">
                  <c:v>0.25700000000000001</c:v>
                </c:pt>
                <c:pt idx="6">
                  <c:v>0.26100000000000001</c:v>
                </c:pt>
                <c:pt idx="7">
                  <c:v>0.27195281782437747</c:v>
                </c:pt>
                <c:pt idx="8">
                  <c:v>0.28306264501160094</c:v>
                </c:pt>
              </c:numCache>
            </c:numRef>
          </c:val>
          <c:smooth val="0"/>
          <c:extLst>
            <c:ext xmlns:c16="http://schemas.microsoft.com/office/drawing/2014/chart" uri="{C3380CC4-5D6E-409C-BE32-E72D297353CC}">
              <c16:uniqueId val="{00000004-0BC0-46F8-B998-595FF54639C5}"/>
            </c:ext>
          </c:extLst>
        </c:ser>
        <c:dLbls>
          <c:showLegendKey val="0"/>
          <c:showVal val="0"/>
          <c:showCatName val="0"/>
          <c:showSerName val="0"/>
          <c:showPercent val="0"/>
          <c:showBubbleSize val="0"/>
        </c:dLbls>
        <c:marker val="1"/>
        <c:smooth val="0"/>
        <c:axId val="116108288"/>
        <c:axId val="114325760"/>
      </c:lineChart>
      <c:catAx>
        <c:axId val="116108288"/>
        <c:scaling>
          <c:orientation val="minMax"/>
        </c:scaling>
        <c:delete val="0"/>
        <c:axPos val="b"/>
        <c:numFmt formatCode="General" sourceLinked="1"/>
        <c:majorTickMark val="out"/>
        <c:minorTickMark val="none"/>
        <c:tickLblPos val="nextTo"/>
        <c:crossAx val="114325760"/>
        <c:crosses val="autoZero"/>
        <c:auto val="1"/>
        <c:lblAlgn val="ctr"/>
        <c:lblOffset val="100"/>
        <c:noMultiLvlLbl val="0"/>
      </c:catAx>
      <c:valAx>
        <c:axId val="114325760"/>
        <c:scaling>
          <c:orientation val="minMax"/>
          <c:max val="0.8"/>
        </c:scaling>
        <c:delete val="0"/>
        <c:axPos val="l"/>
        <c:majorGridlines/>
        <c:numFmt formatCode="0.0%" sourceLinked="1"/>
        <c:majorTickMark val="out"/>
        <c:minorTickMark val="none"/>
        <c:tickLblPos val="nextTo"/>
        <c:crossAx val="116108288"/>
        <c:crosses val="autoZero"/>
        <c:crossBetween val="between"/>
        <c:majorUnit val="0.2"/>
      </c:valAx>
    </c:plotArea>
    <c:legend>
      <c:legendPos val="t"/>
      <c:layout>
        <c:manualLayout>
          <c:xMode val="edge"/>
          <c:yMode val="edge"/>
          <c:x val="0.11421911421911421"/>
          <c:y val="8.771929824561403E-2"/>
          <c:w val="0.86480186480186483"/>
          <c:h val="0.1211585486487556"/>
        </c:manualLayout>
      </c:layout>
      <c:overlay val="0"/>
    </c:legend>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4352693051946741E-2"/>
          <c:y val="0.1337027736397815"/>
          <c:w val="0.83043264888551216"/>
          <c:h val="0.68637100092218206"/>
        </c:manualLayout>
      </c:layout>
      <c:barChart>
        <c:barDir val="col"/>
        <c:grouping val="clustered"/>
        <c:varyColors val="0"/>
        <c:ser>
          <c:idx val="2"/>
          <c:order val="0"/>
          <c:tx>
            <c:strRef>
              <c:f>夏期バージョン!$A$3</c:f>
              <c:strCache>
                <c:ptCount val="1"/>
                <c:pt idx="0">
                  <c:v>国際線LCC便数</c:v>
                </c:pt>
              </c:strCache>
            </c:strRef>
          </c:tx>
          <c:spPr>
            <a:solidFill>
              <a:schemeClr val="tx2">
                <a:lumMod val="20000"/>
                <a:lumOff val="80000"/>
              </a:schemeClr>
            </a:solidFill>
          </c:spPr>
          <c:invertIfNegative val="0"/>
          <c:dLbls>
            <c:dLbl>
              <c:idx val="10"/>
              <c:tx>
                <c:rich>
                  <a:bodyPr/>
                  <a:lstStyle/>
                  <a:p>
                    <a:pPr>
                      <a:defRPr sz="1400" b="1"/>
                    </a:pPr>
                    <a:fld id="{7CA11370-B10B-4F03-A692-9378FDB3C8BD}" type="VALUE">
                      <a:rPr lang="en-US" altLang="ja-JP" sz="1050" b="0"/>
                      <a:pPr>
                        <a:defRPr sz="1400" b="1"/>
                      </a:pPr>
                      <a:t>[値]</a:t>
                    </a:fld>
                    <a:endParaRPr lang="ja-JP" altLang="en-US"/>
                  </a:p>
                </c:rich>
              </c:tx>
              <c:sp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3EEA-4A4D-AD7E-03A991DFA7DF}"/>
                </c:ext>
              </c:extLst>
            </c:dLbl>
            <c:dLbl>
              <c:idx val="11"/>
              <c:tx>
                <c:rich>
                  <a:bodyPr/>
                  <a:lstStyle/>
                  <a:p>
                    <a:pPr>
                      <a:defRPr sz="1050" b="0"/>
                    </a:pPr>
                    <a:fld id="{949B23BF-A435-4F28-AE3D-20FF9EF5A36C}" type="VALUE">
                      <a:rPr lang="en-US" altLang="ja-JP" sz="1050" b="0"/>
                      <a:pPr>
                        <a:defRPr sz="1050" b="0"/>
                      </a:pPr>
                      <a:t>[値]</a:t>
                    </a:fld>
                    <a:endParaRPr lang="ja-JP" altLang="en-US"/>
                  </a:p>
                </c:rich>
              </c:tx>
              <c:spPr>
                <a:noFill/>
                <a:ln>
                  <a:noFill/>
                </a:ln>
                <a:effectLst/>
              </c:sp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EEA-4A4D-AD7E-03A991DFA7DF}"/>
                </c:ext>
              </c:extLst>
            </c:dLbl>
            <c:spPr>
              <a:noFill/>
              <a:ln>
                <a:noFill/>
              </a:ln>
              <a:effectLst/>
            </c:spPr>
            <c:txPr>
              <a:bodyPr/>
              <a:lstStyle/>
              <a:p>
                <a:pPr>
                  <a:defRPr sz="1050"/>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夏期バージョン!$B$1:$M$1</c:f>
              <c:strCache>
                <c:ptCount val="12"/>
                <c:pt idx="0">
                  <c:v>2008夏</c:v>
                </c:pt>
                <c:pt idx="1">
                  <c:v>2009夏</c:v>
                </c:pt>
                <c:pt idx="2">
                  <c:v>2010夏</c:v>
                </c:pt>
                <c:pt idx="3">
                  <c:v>2011夏</c:v>
                </c:pt>
                <c:pt idx="4">
                  <c:v>2012夏</c:v>
                </c:pt>
                <c:pt idx="5">
                  <c:v>2013夏</c:v>
                </c:pt>
                <c:pt idx="6">
                  <c:v>2014夏</c:v>
                </c:pt>
                <c:pt idx="7">
                  <c:v>2015夏</c:v>
                </c:pt>
                <c:pt idx="8">
                  <c:v>2016夏</c:v>
                </c:pt>
                <c:pt idx="9">
                  <c:v>2017夏</c:v>
                </c:pt>
                <c:pt idx="10">
                  <c:v>2018夏</c:v>
                </c:pt>
                <c:pt idx="11">
                  <c:v>2019夏</c:v>
                </c:pt>
              </c:strCache>
            </c:strRef>
          </c:cat>
          <c:val>
            <c:numRef>
              <c:f>夏期バージョン!$B$3:$M$3</c:f>
              <c:numCache>
                <c:formatCode>#,##0_);[Red]\(#,##0\)</c:formatCode>
                <c:ptCount val="12"/>
                <c:pt idx="0">
                  <c:v>12</c:v>
                </c:pt>
                <c:pt idx="1">
                  <c:v>17</c:v>
                </c:pt>
                <c:pt idx="2">
                  <c:v>42</c:v>
                </c:pt>
                <c:pt idx="3">
                  <c:v>43</c:v>
                </c:pt>
                <c:pt idx="4">
                  <c:v>104</c:v>
                </c:pt>
                <c:pt idx="5">
                  <c:v>119</c:v>
                </c:pt>
                <c:pt idx="6">
                  <c:v>170</c:v>
                </c:pt>
                <c:pt idx="7">
                  <c:v>308</c:v>
                </c:pt>
                <c:pt idx="8">
                  <c:v>365</c:v>
                </c:pt>
                <c:pt idx="9">
                  <c:v>431</c:v>
                </c:pt>
                <c:pt idx="10">
                  <c:v>494</c:v>
                </c:pt>
                <c:pt idx="11">
                  <c:v>536</c:v>
                </c:pt>
              </c:numCache>
            </c:numRef>
          </c:val>
          <c:extLst>
            <c:ext xmlns:c16="http://schemas.microsoft.com/office/drawing/2014/chart" uri="{C3380CC4-5D6E-409C-BE32-E72D297353CC}">
              <c16:uniqueId val="{00000002-3EEA-4A4D-AD7E-03A991DFA7DF}"/>
            </c:ext>
          </c:extLst>
        </c:ser>
        <c:dLbls>
          <c:showLegendKey val="0"/>
          <c:showVal val="0"/>
          <c:showCatName val="0"/>
          <c:showSerName val="0"/>
          <c:showPercent val="0"/>
          <c:showBubbleSize val="0"/>
        </c:dLbls>
        <c:gapWidth val="150"/>
        <c:axId val="114793856"/>
        <c:axId val="114816128"/>
      </c:barChart>
      <c:lineChart>
        <c:grouping val="standard"/>
        <c:varyColors val="0"/>
        <c:ser>
          <c:idx val="0"/>
          <c:order val="1"/>
          <c:tx>
            <c:strRef>
              <c:f>夏期バージョン!$A$4</c:f>
              <c:strCache>
                <c:ptCount val="1"/>
                <c:pt idx="0">
                  <c:v>国際旅客便に占めるLCC便数割合</c:v>
                </c:pt>
              </c:strCache>
            </c:strRef>
          </c:tx>
          <c:spPr>
            <a:ln>
              <a:solidFill>
                <a:srgbClr val="92D050"/>
              </a:solidFill>
            </a:ln>
          </c:spPr>
          <c:marker>
            <c:spPr>
              <a:solidFill>
                <a:srgbClr val="92D050"/>
              </a:solidFill>
            </c:spPr>
          </c:marker>
          <c:dLbls>
            <c:dLbl>
              <c:idx val="10"/>
              <c:spPr/>
              <c:txPr>
                <a:bodyPr/>
                <a:lstStyle/>
                <a:p>
                  <a:pPr>
                    <a:defRPr sz="1050" b="0">
                      <a:latin typeface="+mn-lt"/>
                      <a:ea typeface="+mn-ea"/>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3-3EEA-4A4D-AD7E-03A991DFA7DF}"/>
                </c:ext>
              </c:extLst>
            </c:dLbl>
            <c:dLbl>
              <c:idx val="11"/>
              <c:spPr>
                <a:noFill/>
                <a:ln>
                  <a:noFill/>
                </a:ln>
                <a:effectLst/>
              </c:spPr>
              <c:txPr>
                <a:bodyPr/>
                <a:lstStyle/>
                <a:p>
                  <a:pPr>
                    <a:defRPr sz="1050" b="0">
                      <a:latin typeface="+mn-lt"/>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4-3EEA-4A4D-AD7E-03A991DFA7DF}"/>
                </c:ext>
              </c:extLst>
            </c:dLbl>
            <c:spPr>
              <a:noFill/>
              <a:ln>
                <a:noFill/>
              </a:ln>
              <a:effectLst/>
            </c:spPr>
            <c:txPr>
              <a:bodyPr/>
              <a:lstStyle/>
              <a:p>
                <a:pPr>
                  <a:defRPr sz="105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夏期バージョン!$B$1:$M$1</c:f>
              <c:strCache>
                <c:ptCount val="12"/>
                <c:pt idx="0">
                  <c:v>2008夏</c:v>
                </c:pt>
                <c:pt idx="1">
                  <c:v>2009夏</c:v>
                </c:pt>
                <c:pt idx="2">
                  <c:v>2010夏</c:v>
                </c:pt>
                <c:pt idx="3">
                  <c:v>2011夏</c:v>
                </c:pt>
                <c:pt idx="4">
                  <c:v>2012夏</c:v>
                </c:pt>
                <c:pt idx="5">
                  <c:v>2013夏</c:v>
                </c:pt>
                <c:pt idx="6">
                  <c:v>2014夏</c:v>
                </c:pt>
                <c:pt idx="7">
                  <c:v>2015夏</c:v>
                </c:pt>
                <c:pt idx="8">
                  <c:v>2016夏</c:v>
                </c:pt>
                <c:pt idx="9">
                  <c:v>2017夏</c:v>
                </c:pt>
                <c:pt idx="10">
                  <c:v>2018夏</c:v>
                </c:pt>
                <c:pt idx="11">
                  <c:v>2019夏</c:v>
                </c:pt>
              </c:strCache>
            </c:strRef>
          </c:cat>
          <c:val>
            <c:numRef>
              <c:f>夏期バージョン!$B$4:$M$4</c:f>
              <c:numCache>
                <c:formatCode>0.0%</c:formatCode>
                <c:ptCount val="12"/>
                <c:pt idx="0">
                  <c:v>2.0066889632107024E-2</c:v>
                </c:pt>
                <c:pt idx="1">
                  <c:v>2.8380634390651086E-2</c:v>
                </c:pt>
                <c:pt idx="2">
                  <c:v>7.0707070707070704E-2</c:v>
                </c:pt>
                <c:pt idx="3">
                  <c:v>7.4010327022375214E-2</c:v>
                </c:pt>
                <c:pt idx="4">
                  <c:v>0.14525139664804471</c:v>
                </c:pt>
                <c:pt idx="5">
                  <c:v>0.17097701149425287</c:v>
                </c:pt>
                <c:pt idx="6">
                  <c:v>0.21935483870967742</c:v>
                </c:pt>
                <c:pt idx="7">
                  <c:v>0.2978723404255319</c:v>
                </c:pt>
                <c:pt idx="8">
                  <c:v>0.32912533814247069</c:v>
                </c:pt>
                <c:pt idx="9">
                  <c:v>0.36869118905047049</c:v>
                </c:pt>
                <c:pt idx="10">
                  <c:v>0.39710610932475882</c:v>
                </c:pt>
                <c:pt idx="11">
                  <c:v>0.38203848895224518</c:v>
                </c:pt>
              </c:numCache>
            </c:numRef>
          </c:val>
          <c:smooth val="0"/>
          <c:extLst>
            <c:ext xmlns:c16="http://schemas.microsoft.com/office/drawing/2014/chart" uri="{C3380CC4-5D6E-409C-BE32-E72D297353CC}">
              <c16:uniqueId val="{00000005-3EEA-4A4D-AD7E-03A991DFA7DF}"/>
            </c:ext>
          </c:extLst>
        </c:ser>
        <c:dLbls>
          <c:showLegendKey val="0"/>
          <c:showVal val="0"/>
          <c:showCatName val="0"/>
          <c:showSerName val="0"/>
          <c:showPercent val="0"/>
          <c:showBubbleSize val="0"/>
        </c:dLbls>
        <c:marker val="1"/>
        <c:smooth val="0"/>
        <c:axId val="118755712"/>
        <c:axId val="114817664"/>
      </c:lineChart>
      <c:catAx>
        <c:axId val="114793856"/>
        <c:scaling>
          <c:orientation val="minMax"/>
        </c:scaling>
        <c:delete val="0"/>
        <c:axPos val="b"/>
        <c:numFmt formatCode="General" sourceLinked="0"/>
        <c:majorTickMark val="out"/>
        <c:minorTickMark val="none"/>
        <c:tickLblPos val="nextTo"/>
        <c:txPr>
          <a:bodyPr rot="-2700000"/>
          <a:lstStyle/>
          <a:p>
            <a:pPr>
              <a:defRPr sz="700" baseline="0"/>
            </a:pPr>
            <a:endParaRPr lang="ja-JP"/>
          </a:p>
        </c:txPr>
        <c:crossAx val="114816128"/>
        <c:crosses val="autoZero"/>
        <c:auto val="1"/>
        <c:lblAlgn val="ctr"/>
        <c:lblOffset val="100"/>
        <c:noMultiLvlLbl val="0"/>
      </c:catAx>
      <c:valAx>
        <c:axId val="114816128"/>
        <c:scaling>
          <c:orientation val="minMax"/>
          <c:max val="500"/>
        </c:scaling>
        <c:delete val="0"/>
        <c:axPos val="l"/>
        <c:majorGridlines/>
        <c:numFmt formatCode="#,##0_);[Red]\(#,##0\)" sourceLinked="1"/>
        <c:majorTickMark val="out"/>
        <c:minorTickMark val="none"/>
        <c:tickLblPos val="nextTo"/>
        <c:crossAx val="114793856"/>
        <c:crosses val="autoZero"/>
        <c:crossBetween val="between"/>
        <c:majorUnit val="100"/>
      </c:valAx>
      <c:valAx>
        <c:axId val="114817664"/>
        <c:scaling>
          <c:orientation val="minMax"/>
          <c:max val="0.4"/>
        </c:scaling>
        <c:delete val="0"/>
        <c:axPos val="r"/>
        <c:numFmt formatCode="0.0%" sourceLinked="1"/>
        <c:majorTickMark val="out"/>
        <c:minorTickMark val="none"/>
        <c:tickLblPos val="nextTo"/>
        <c:crossAx val="118755712"/>
        <c:crosses val="max"/>
        <c:crossBetween val="between"/>
        <c:majorUnit val="0.1"/>
      </c:valAx>
      <c:catAx>
        <c:axId val="118755712"/>
        <c:scaling>
          <c:orientation val="minMax"/>
        </c:scaling>
        <c:delete val="1"/>
        <c:axPos val="b"/>
        <c:numFmt formatCode="General" sourceLinked="1"/>
        <c:majorTickMark val="out"/>
        <c:minorTickMark val="none"/>
        <c:tickLblPos val="nextTo"/>
        <c:crossAx val="114817664"/>
        <c:crosses val="autoZero"/>
        <c:auto val="1"/>
        <c:lblAlgn val="ctr"/>
        <c:lblOffset val="100"/>
        <c:noMultiLvlLbl val="0"/>
      </c:catAx>
    </c:plotArea>
    <c:legend>
      <c:legendPos val="t"/>
      <c:layout>
        <c:manualLayout>
          <c:xMode val="edge"/>
          <c:yMode val="edge"/>
          <c:x val="7.1791403509140428E-2"/>
          <c:y val="0.14465040426313855"/>
          <c:w val="0.45985534124888766"/>
          <c:h val="0.12313581654471954"/>
        </c:manualLayout>
      </c:layout>
      <c:overlay val="1"/>
      <c:txPr>
        <a:bodyPr/>
        <a:lstStyle/>
        <a:p>
          <a:pPr>
            <a:defRPr sz="900">
              <a:latin typeface="Meiryo UI" panose="020B0604030504040204" pitchFamily="50" charset="-128"/>
              <a:ea typeface="Meiryo UI" panose="020B0604030504040204" pitchFamily="50" charset="-128"/>
              <a:cs typeface="Meiryo UI" panose="020B0604030504040204" pitchFamily="50" charset="-128"/>
            </a:defRPr>
          </a:pPr>
          <a:endParaRPr lang="ja-JP"/>
        </a:p>
      </c:txPr>
    </c:legend>
    <c:plotVisOnly val="1"/>
    <c:dispBlanksAs val="gap"/>
    <c:showDLblsOverMax val="0"/>
  </c:chart>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453756745118309E-2"/>
          <c:y val="9.2827065900572048E-2"/>
          <c:w val="0.86795314753824415"/>
          <c:h val="0.74785684145333831"/>
        </c:manualLayout>
      </c:layout>
      <c:barChart>
        <c:barDir val="col"/>
        <c:grouping val="stacked"/>
        <c:varyColors val="0"/>
        <c:ser>
          <c:idx val="3"/>
          <c:order val="0"/>
          <c:tx>
            <c:strRef>
              <c:f>グラフ!$N$17</c:f>
              <c:strCache>
                <c:ptCount val="1"/>
                <c:pt idx="0">
                  <c:v>その他</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グラフ!$J$18:$J$27</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グラフ!$N$18:$N$27</c:f>
              <c:numCache>
                <c:formatCode>#,##0_);[Red]\(#,##0\)</c:formatCode>
                <c:ptCount val="10"/>
                <c:pt idx="0">
                  <c:v>47.767400000000002</c:v>
                </c:pt>
                <c:pt idx="1">
                  <c:v>38</c:v>
                </c:pt>
                <c:pt idx="2">
                  <c:v>50.766300000000001</c:v>
                </c:pt>
                <c:pt idx="3">
                  <c:v>63.845799999999997</c:v>
                </c:pt>
                <c:pt idx="4">
                  <c:v>78.144999999999996</c:v>
                </c:pt>
                <c:pt idx="5">
                  <c:v>97.400300000000001</c:v>
                </c:pt>
                <c:pt idx="6">
                  <c:v>118.20180000000001</c:v>
                </c:pt>
                <c:pt idx="7">
                  <c:v>132.71809999999999</c:v>
                </c:pt>
                <c:pt idx="8">
                  <c:v>148</c:v>
                </c:pt>
                <c:pt idx="9" formatCode="General">
                  <c:v>182</c:v>
                </c:pt>
              </c:numCache>
            </c:numRef>
          </c:val>
          <c:extLst>
            <c:ext xmlns:c16="http://schemas.microsoft.com/office/drawing/2014/chart" uri="{C3380CC4-5D6E-409C-BE32-E72D297353CC}">
              <c16:uniqueId val="{00000000-CA53-4E60-A61A-E6B5725A39BB}"/>
            </c:ext>
          </c:extLst>
        </c:ser>
        <c:ser>
          <c:idx val="1"/>
          <c:order val="1"/>
          <c:tx>
            <c:strRef>
              <c:f>グラフ!$L$17</c:f>
              <c:strCache>
                <c:ptCount val="1"/>
                <c:pt idx="0">
                  <c:v>台湾</c:v>
                </c:pt>
              </c:strCache>
            </c:strRef>
          </c:tx>
          <c:spPr>
            <a:pattFill prst="dkVert">
              <a:fgClr>
                <a:srgbClr val="FFC000"/>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グラフ!$J$18:$J$27</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グラフ!$L$18:$L$27</c:f>
              <c:numCache>
                <c:formatCode>#,##0_);[Red]\(#,##0\)</c:formatCode>
                <c:ptCount val="10"/>
                <c:pt idx="0">
                  <c:v>22.458100000000002</c:v>
                </c:pt>
                <c:pt idx="1">
                  <c:v>19.4908</c:v>
                </c:pt>
                <c:pt idx="2">
                  <c:v>30.455200000000001</c:v>
                </c:pt>
                <c:pt idx="3">
                  <c:v>50</c:v>
                </c:pt>
                <c:pt idx="4">
                  <c:v>70.614999999999995</c:v>
                </c:pt>
                <c:pt idx="5">
                  <c:v>98.155100000000004</c:v>
                </c:pt>
                <c:pt idx="6">
                  <c:v>112.5592</c:v>
                </c:pt>
                <c:pt idx="7">
                  <c:v>114</c:v>
                </c:pt>
                <c:pt idx="8">
                  <c:v>106</c:v>
                </c:pt>
                <c:pt idx="9" formatCode="General">
                  <c:v>110</c:v>
                </c:pt>
              </c:numCache>
            </c:numRef>
          </c:val>
          <c:extLst>
            <c:ext xmlns:c16="http://schemas.microsoft.com/office/drawing/2014/chart" uri="{C3380CC4-5D6E-409C-BE32-E72D297353CC}">
              <c16:uniqueId val="{00000001-CA53-4E60-A61A-E6B5725A39BB}"/>
            </c:ext>
          </c:extLst>
        </c:ser>
        <c:ser>
          <c:idx val="2"/>
          <c:order val="2"/>
          <c:tx>
            <c:strRef>
              <c:f>グラフ!$M$17</c:f>
              <c:strCache>
                <c:ptCount val="1"/>
                <c:pt idx="0">
                  <c:v>韓国</c:v>
                </c:pt>
              </c:strCache>
            </c:strRef>
          </c:tx>
          <c:spPr>
            <a:pattFill prst="dotGrid">
              <a:fgClr>
                <a:srgbClr val="FF0000"/>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グラフ!$J$18:$J$27</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グラフ!$M$18:$M$27</c:f>
              <c:numCache>
                <c:formatCode>#,##0_);[Red]\(#,##0\)</c:formatCode>
                <c:ptCount val="10"/>
                <c:pt idx="0">
                  <c:v>53.649700000000003</c:v>
                </c:pt>
                <c:pt idx="1">
                  <c:v>40.110100000000003</c:v>
                </c:pt>
                <c:pt idx="2">
                  <c:v>49</c:v>
                </c:pt>
                <c:pt idx="3">
                  <c:v>61.586300000000001</c:v>
                </c:pt>
                <c:pt idx="4">
                  <c:v>71.069699999999997</c:v>
                </c:pt>
                <c:pt idx="5">
                  <c:v>115.6033</c:v>
                </c:pt>
                <c:pt idx="6">
                  <c:v>163.27610000000001</c:v>
                </c:pt>
                <c:pt idx="7">
                  <c:v>214.79589999999999</c:v>
                </c:pt>
                <c:pt idx="8">
                  <c:v>216</c:v>
                </c:pt>
                <c:pt idx="9" formatCode="General">
                  <c:v>151</c:v>
                </c:pt>
              </c:numCache>
            </c:numRef>
          </c:val>
          <c:extLst>
            <c:ext xmlns:c16="http://schemas.microsoft.com/office/drawing/2014/chart" uri="{C3380CC4-5D6E-409C-BE32-E72D297353CC}">
              <c16:uniqueId val="{00000002-CA53-4E60-A61A-E6B5725A39BB}"/>
            </c:ext>
          </c:extLst>
        </c:ser>
        <c:ser>
          <c:idx val="0"/>
          <c:order val="3"/>
          <c:tx>
            <c:strRef>
              <c:f>グラフ!$K$17</c:f>
              <c:strCache>
                <c:ptCount val="1"/>
                <c:pt idx="0">
                  <c:v>中国</c:v>
                </c:pt>
              </c:strCache>
            </c:strRef>
          </c:tx>
          <c:spPr>
            <a:pattFill prst="pct40">
              <a:fgClr>
                <a:srgbClr val="92D050"/>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グラフ!$J$18:$J$27</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グラフ!$K$18:$K$27</c:f>
              <c:numCache>
                <c:formatCode>#,##0_);[Red]\(#,##0\)</c:formatCode>
                <c:ptCount val="10"/>
                <c:pt idx="0">
                  <c:v>50.660299999999999</c:v>
                </c:pt>
                <c:pt idx="1">
                  <c:v>37.024500000000003</c:v>
                </c:pt>
                <c:pt idx="2">
                  <c:v>49.4452</c:v>
                </c:pt>
                <c:pt idx="3">
                  <c:v>56.315800000000003</c:v>
                </c:pt>
                <c:pt idx="4">
                  <c:v>97.214500000000001</c:v>
                </c:pt>
                <c:pt idx="5">
                  <c:v>189.6164</c:v>
                </c:pt>
                <c:pt idx="6">
                  <c:v>214.62289999999999</c:v>
                </c:pt>
                <c:pt idx="7">
                  <c:v>253.816</c:v>
                </c:pt>
                <c:pt idx="8">
                  <c:v>295</c:v>
                </c:pt>
                <c:pt idx="9" formatCode="General">
                  <c:v>395</c:v>
                </c:pt>
              </c:numCache>
            </c:numRef>
          </c:val>
          <c:extLst>
            <c:ext xmlns:c16="http://schemas.microsoft.com/office/drawing/2014/chart" uri="{C3380CC4-5D6E-409C-BE32-E72D297353CC}">
              <c16:uniqueId val="{00000003-CA53-4E60-A61A-E6B5725A39BB}"/>
            </c:ext>
          </c:extLst>
        </c:ser>
        <c:ser>
          <c:idx val="4"/>
          <c:order val="4"/>
          <c:tx>
            <c:strRef>
              <c:f>グラフ!$O$17</c:f>
              <c:strCache>
                <c:ptCount val="1"/>
                <c:pt idx="0">
                  <c:v>総数</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グラフ!$J$18:$J$27</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グラフ!$O$18:$O$27</c:f>
              <c:numCache>
                <c:formatCode>#,##0_);[Red]\(#,##0\)</c:formatCode>
                <c:ptCount val="10"/>
                <c:pt idx="0">
                  <c:v>174.53550000000001</c:v>
                </c:pt>
                <c:pt idx="1">
                  <c:v>133.8783</c:v>
                </c:pt>
                <c:pt idx="2">
                  <c:v>179.15770000000001</c:v>
                </c:pt>
                <c:pt idx="3">
                  <c:v>232.31110000000001</c:v>
                </c:pt>
                <c:pt idx="4">
                  <c:v>317.04419999999999</c:v>
                </c:pt>
                <c:pt idx="5">
                  <c:v>500.77510000000001</c:v>
                </c:pt>
                <c:pt idx="6">
                  <c:v>608.66</c:v>
                </c:pt>
                <c:pt idx="7">
                  <c:v>715.99959999999999</c:v>
                </c:pt>
                <c:pt idx="8">
                  <c:v>765</c:v>
                </c:pt>
                <c:pt idx="9" formatCode="General">
                  <c:v>834</c:v>
                </c:pt>
              </c:numCache>
            </c:numRef>
          </c:val>
          <c:extLst>
            <c:ext xmlns:c16="http://schemas.microsoft.com/office/drawing/2014/chart" uri="{C3380CC4-5D6E-409C-BE32-E72D297353CC}">
              <c16:uniqueId val="{00000004-CA53-4E60-A61A-E6B5725A39BB}"/>
            </c:ext>
          </c:extLst>
        </c:ser>
        <c:dLbls>
          <c:showLegendKey val="0"/>
          <c:showVal val="0"/>
          <c:showCatName val="0"/>
          <c:showSerName val="0"/>
          <c:showPercent val="0"/>
          <c:showBubbleSize val="0"/>
        </c:dLbls>
        <c:gapWidth val="150"/>
        <c:overlap val="100"/>
        <c:axId val="390449536"/>
        <c:axId val="390443296"/>
      </c:barChart>
      <c:catAx>
        <c:axId val="39044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90443296"/>
        <c:crosses val="autoZero"/>
        <c:auto val="1"/>
        <c:lblAlgn val="ctr"/>
        <c:lblOffset val="100"/>
        <c:noMultiLvlLbl val="0"/>
      </c:catAx>
      <c:valAx>
        <c:axId val="390443296"/>
        <c:scaling>
          <c:orientation val="minMax"/>
          <c:max val="8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90449536"/>
        <c:crosses val="autoZero"/>
        <c:crossBetween val="between"/>
      </c:valAx>
      <c:spPr>
        <a:noFill/>
        <a:ln>
          <a:noFill/>
        </a:ln>
        <a:effectLst/>
      </c:spPr>
    </c:plotArea>
    <c:legend>
      <c:legendPos val="r"/>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471129312685313E-2"/>
          <c:y val="9.3395333457333585E-2"/>
          <c:w val="0.85696738762963398"/>
          <c:h val="0.74743021738234106"/>
        </c:manualLayout>
      </c:layout>
      <c:lineChart>
        <c:grouping val="standard"/>
        <c:varyColors val="0"/>
        <c:ser>
          <c:idx val="0"/>
          <c:order val="0"/>
          <c:tx>
            <c:strRef>
              <c:f>輸出額!$H$2</c:f>
              <c:strCache>
                <c:ptCount val="1"/>
                <c:pt idx="0">
                  <c:v>全国（左目盛）</c:v>
                </c:pt>
              </c:strCache>
            </c:strRef>
          </c:tx>
          <c:spPr>
            <a:ln>
              <a:solidFill>
                <a:srgbClr val="FF0000"/>
              </a:solidFill>
              <a:prstDash val="sysDash"/>
            </a:ln>
          </c:spPr>
          <c:marker>
            <c:symbol val="none"/>
          </c:marker>
          <c:cat>
            <c:numRef>
              <c:f>輸出額!$G$3:$G$82</c:f>
              <c:numCache>
                <c:formatCode>yyyy"年"m"月"</c:formatCode>
                <c:ptCount val="80"/>
                <c:pt idx="0">
                  <c:v>41671</c:v>
                </c:pt>
                <c:pt idx="1">
                  <c:v>41699</c:v>
                </c:pt>
                <c:pt idx="2">
                  <c:v>41730</c:v>
                </c:pt>
                <c:pt idx="3">
                  <c:v>41760</c:v>
                </c:pt>
                <c:pt idx="4">
                  <c:v>41791</c:v>
                </c:pt>
                <c:pt idx="5">
                  <c:v>41821</c:v>
                </c:pt>
                <c:pt idx="6">
                  <c:v>41852</c:v>
                </c:pt>
                <c:pt idx="7">
                  <c:v>41883</c:v>
                </c:pt>
                <c:pt idx="8">
                  <c:v>41913</c:v>
                </c:pt>
                <c:pt idx="9">
                  <c:v>41944</c:v>
                </c:pt>
                <c:pt idx="10">
                  <c:v>41974</c:v>
                </c:pt>
                <c:pt idx="11">
                  <c:v>42005</c:v>
                </c:pt>
                <c:pt idx="12">
                  <c:v>42036</c:v>
                </c:pt>
                <c:pt idx="13">
                  <c:v>42064</c:v>
                </c:pt>
                <c:pt idx="14">
                  <c:v>42095</c:v>
                </c:pt>
                <c:pt idx="15">
                  <c:v>42125</c:v>
                </c:pt>
                <c:pt idx="16">
                  <c:v>42156</c:v>
                </c:pt>
                <c:pt idx="17">
                  <c:v>42186</c:v>
                </c:pt>
                <c:pt idx="18">
                  <c:v>42217</c:v>
                </c:pt>
                <c:pt idx="19">
                  <c:v>42248</c:v>
                </c:pt>
                <c:pt idx="20">
                  <c:v>42278</c:v>
                </c:pt>
                <c:pt idx="21">
                  <c:v>42309</c:v>
                </c:pt>
                <c:pt idx="22">
                  <c:v>42339</c:v>
                </c:pt>
                <c:pt idx="23">
                  <c:v>42370</c:v>
                </c:pt>
                <c:pt idx="24">
                  <c:v>42401</c:v>
                </c:pt>
                <c:pt idx="25">
                  <c:v>42430</c:v>
                </c:pt>
                <c:pt idx="26">
                  <c:v>42461</c:v>
                </c:pt>
                <c:pt idx="27">
                  <c:v>42491</c:v>
                </c:pt>
                <c:pt idx="28">
                  <c:v>42522</c:v>
                </c:pt>
                <c:pt idx="29">
                  <c:v>42552</c:v>
                </c:pt>
                <c:pt idx="30">
                  <c:v>42583</c:v>
                </c:pt>
                <c:pt idx="31">
                  <c:v>42614</c:v>
                </c:pt>
                <c:pt idx="32">
                  <c:v>42644</c:v>
                </c:pt>
                <c:pt idx="33">
                  <c:v>42675</c:v>
                </c:pt>
                <c:pt idx="34">
                  <c:v>42705</c:v>
                </c:pt>
                <c:pt idx="35">
                  <c:v>42736</c:v>
                </c:pt>
                <c:pt idx="36">
                  <c:v>42767</c:v>
                </c:pt>
                <c:pt idx="37">
                  <c:v>42795</c:v>
                </c:pt>
                <c:pt idx="38">
                  <c:v>42826</c:v>
                </c:pt>
                <c:pt idx="39">
                  <c:v>42856</c:v>
                </c:pt>
                <c:pt idx="40">
                  <c:v>42887</c:v>
                </c:pt>
                <c:pt idx="41">
                  <c:v>42917</c:v>
                </c:pt>
                <c:pt idx="42">
                  <c:v>42948</c:v>
                </c:pt>
                <c:pt idx="43">
                  <c:v>42979</c:v>
                </c:pt>
                <c:pt idx="44">
                  <c:v>43009</c:v>
                </c:pt>
                <c:pt idx="45">
                  <c:v>43040</c:v>
                </c:pt>
                <c:pt idx="46">
                  <c:v>43070</c:v>
                </c:pt>
                <c:pt idx="47">
                  <c:v>43101</c:v>
                </c:pt>
                <c:pt idx="48">
                  <c:v>43132</c:v>
                </c:pt>
                <c:pt idx="49">
                  <c:v>43160</c:v>
                </c:pt>
                <c:pt idx="50">
                  <c:v>43191</c:v>
                </c:pt>
                <c:pt idx="51">
                  <c:v>43221</c:v>
                </c:pt>
                <c:pt idx="52">
                  <c:v>43252</c:v>
                </c:pt>
                <c:pt idx="53">
                  <c:v>43282</c:v>
                </c:pt>
                <c:pt idx="54">
                  <c:v>43313</c:v>
                </c:pt>
                <c:pt idx="55">
                  <c:v>43344</c:v>
                </c:pt>
                <c:pt idx="56">
                  <c:v>43374</c:v>
                </c:pt>
                <c:pt idx="57">
                  <c:v>43405</c:v>
                </c:pt>
                <c:pt idx="58">
                  <c:v>43435</c:v>
                </c:pt>
                <c:pt idx="59">
                  <c:v>43466</c:v>
                </c:pt>
                <c:pt idx="60">
                  <c:v>43497</c:v>
                </c:pt>
                <c:pt idx="61">
                  <c:v>43525</c:v>
                </c:pt>
                <c:pt idx="62">
                  <c:v>43556</c:v>
                </c:pt>
                <c:pt idx="63">
                  <c:v>43586</c:v>
                </c:pt>
                <c:pt idx="64">
                  <c:v>43617</c:v>
                </c:pt>
                <c:pt idx="65">
                  <c:v>43647</c:v>
                </c:pt>
                <c:pt idx="66">
                  <c:v>43678</c:v>
                </c:pt>
                <c:pt idx="67">
                  <c:v>43709</c:v>
                </c:pt>
                <c:pt idx="68">
                  <c:v>43739</c:v>
                </c:pt>
                <c:pt idx="69">
                  <c:v>43770</c:v>
                </c:pt>
                <c:pt idx="70">
                  <c:v>43800</c:v>
                </c:pt>
                <c:pt idx="71">
                  <c:v>43831</c:v>
                </c:pt>
                <c:pt idx="72">
                  <c:v>43862</c:v>
                </c:pt>
                <c:pt idx="73">
                  <c:v>43891</c:v>
                </c:pt>
                <c:pt idx="74">
                  <c:v>43922</c:v>
                </c:pt>
                <c:pt idx="75">
                  <c:v>43952</c:v>
                </c:pt>
                <c:pt idx="76">
                  <c:v>43983</c:v>
                </c:pt>
                <c:pt idx="77">
                  <c:v>44013</c:v>
                </c:pt>
                <c:pt idx="78">
                  <c:v>44044</c:v>
                </c:pt>
                <c:pt idx="79">
                  <c:v>44075</c:v>
                </c:pt>
              </c:numCache>
            </c:numRef>
          </c:cat>
          <c:val>
            <c:numRef>
              <c:f>輸出額!$H$3:$H$82</c:f>
              <c:numCache>
                <c:formatCode>0.00</c:formatCode>
                <c:ptCount val="80"/>
                <c:pt idx="0">
                  <c:v>9.7648065998532445</c:v>
                </c:pt>
                <c:pt idx="1">
                  <c:v>1.8025918906888734</c:v>
                </c:pt>
                <c:pt idx="2">
                  <c:v>5.0454225150932359</c:v>
                </c:pt>
                <c:pt idx="3">
                  <c:v>-2.7613073188737047</c:v>
                </c:pt>
                <c:pt idx="4">
                  <c:v>-1.9574618670847173</c:v>
                </c:pt>
                <c:pt idx="5">
                  <c:v>3.9174476382215317</c:v>
                </c:pt>
                <c:pt idx="6">
                  <c:v>-1.3367611477470973</c:v>
                </c:pt>
                <c:pt idx="7">
                  <c:v>6.8856212160544032</c:v>
                </c:pt>
                <c:pt idx="8">
                  <c:v>9.5747659868500108</c:v>
                </c:pt>
                <c:pt idx="9">
                  <c:v>4.8943244843198954</c:v>
                </c:pt>
                <c:pt idx="10">
                  <c:v>12.810659633751058</c:v>
                </c:pt>
                <c:pt idx="11">
                  <c:v>16.926676487842428</c:v>
                </c:pt>
                <c:pt idx="12">
                  <c:v>2.4413666093596049</c:v>
                </c:pt>
                <c:pt idx="13">
                  <c:v>8.5138884798338808</c:v>
                </c:pt>
                <c:pt idx="14">
                  <c:v>7.937589477289464</c:v>
                </c:pt>
                <c:pt idx="15">
                  <c:v>2.3521546255098826</c:v>
                </c:pt>
                <c:pt idx="16">
                  <c:v>9.5063885349803741</c:v>
                </c:pt>
                <c:pt idx="17">
                  <c:v>7.6059308278953353</c:v>
                </c:pt>
                <c:pt idx="18">
                  <c:v>3.0740337507758824</c:v>
                </c:pt>
                <c:pt idx="19">
                  <c:v>0.48911899822110172</c:v>
                </c:pt>
                <c:pt idx="20">
                  <c:v>-2.1835971811701995</c:v>
                </c:pt>
                <c:pt idx="21">
                  <c:v>-3.3746159001693599</c:v>
                </c:pt>
                <c:pt idx="22">
                  <c:v>-8.0379244679622275</c:v>
                </c:pt>
                <c:pt idx="23">
                  <c:v>-12.870377788764245</c:v>
                </c:pt>
                <c:pt idx="24">
                  <c:v>-4.014527461099604</c:v>
                </c:pt>
                <c:pt idx="25">
                  <c:v>-6.7845470185762764</c:v>
                </c:pt>
                <c:pt idx="26">
                  <c:v>-10.066302527039426</c:v>
                </c:pt>
                <c:pt idx="27">
                  <c:v>-11.257259007739989</c:v>
                </c:pt>
                <c:pt idx="28">
                  <c:v>-7.3693363426459371</c:v>
                </c:pt>
                <c:pt idx="29">
                  <c:v>-14.024554880321119</c:v>
                </c:pt>
                <c:pt idx="30">
                  <c:v>-9.5879976565363165</c:v>
                </c:pt>
                <c:pt idx="31">
                  <c:v>-6.9286294441413361</c:v>
                </c:pt>
                <c:pt idx="32">
                  <c:v>-10.258588137813803</c:v>
                </c:pt>
                <c:pt idx="33">
                  <c:v>-0.37317389659381206</c:v>
                </c:pt>
                <c:pt idx="34">
                  <c:v>5.3815602335556889</c:v>
                </c:pt>
                <c:pt idx="35">
                  <c:v>1.3158681672266255</c:v>
                </c:pt>
                <c:pt idx="36">
                  <c:v>11.308980165043451</c:v>
                </c:pt>
                <c:pt idx="37">
                  <c:v>11.944087413054746</c:v>
                </c:pt>
                <c:pt idx="38">
                  <c:v>7.4817078585447376</c:v>
                </c:pt>
                <c:pt idx="39">
                  <c:v>14.919095732396116</c:v>
                </c:pt>
                <c:pt idx="40">
                  <c:v>9.669605586004721</c:v>
                </c:pt>
                <c:pt idx="41">
                  <c:v>13.375507752294567</c:v>
                </c:pt>
                <c:pt idx="42">
                  <c:v>18.09672460256418</c:v>
                </c:pt>
                <c:pt idx="43">
                  <c:v>14.102114124278813</c:v>
                </c:pt>
                <c:pt idx="44">
                  <c:v>14.014029395020231</c:v>
                </c:pt>
                <c:pt idx="45">
                  <c:v>16.177699863491441</c:v>
                </c:pt>
                <c:pt idx="46">
                  <c:v>9.3571401727913894</c:v>
                </c:pt>
                <c:pt idx="47">
                  <c:v>12.26760957781876</c:v>
                </c:pt>
                <c:pt idx="48">
                  <c:v>1.8224477452225045</c:v>
                </c:pt>
                <c:pt idx="49">
                  <c:v>2.1319734731525983</c:v>
                </c:pt>
                <c:pt idx="50">
                  <c:v>7.7736687208440856</c:v>
                </c:pt>
                <c:pt idx="51">
                  <c:v>8.1218077194402412</c:v>
                </c:pt>
                <c:pt idx="52">
                  <c:v>6.7473661733685049</c:v>
                </c:pt>
                <c:pt idx="53">
                  <c:v>3.8999852185802411</c:v>
                </c:pt>
                <c:pt idx="54">
                  <c:v>6.5193105471605719</c:v>
                </c:pt>
                <c:pt idx="55">
                  <c:v>-1.3782436658098334</c:v>
                </c:pt>
                <c:pt idx="56">
                  <c:v>8.2260107122408925</c:v>
                </c:pt>
                <c:pt idx="57">
                  <c:v>0.10238421551869692</c:v>
                </c:pt>
                <c:pt idx="58">
                  <c:v>-3.8620995397375992</c:v>
                </c:pt>
                <c:pt idx="59">
                  <c:v>-8.4052282942285785</c:v>
                </c:pt>
                <c:pt idx="60">
                  <c:v>-1.1972681792833981</c:v>
                </c:pt>
                <c:pt idx="61">
                  <c:v>-2.4376542329367936</c:v>
                </c:pt>
                <c:pt idx="62">
                  <c:v>-2.3157074513820817</c:v>
                </c:pt>
                <c:pt idx="63">
                  <c:v>-7.7294423327289792</c:v>
                </c:pt>
                <c:pt idx="64">
                  <c:v>-6.6452929505722835</c:v>
                </c:pt>
                <c:pt idx="65">
                  <c:v>-1.5481784784370944</c:v>
                </c:pt>
                <c:pt idx="66">
                  <c:v>-8.210173749214988</c:v>
                </c:pt>
                <c:pt idx="67">
                  <c:v>-5.1785299283337451</c:v>
                </c:pt>
                <c:pt idx="68">
                  <c:v>-9.2123201291978773</c:v>
                </c:pt>
                <c:pt idx="69">
                  <c:v>-7.9122466453118818</c:v>
                </c:pt>
                <c:pt idx="70">
                  <c:v>-6.3473380164670203</c:v>
                </c:pt>
                <c:pt idx="71">
                  <c:v>-2.569252458954054</c:v>
                </c:pt>
                <c:pt idx="72">
                  <c:v>-1.0043820147119504</c:v>
                </c:pt>
                <c:pt idx="73">
                  <c:v>-11.720019044321077</c:v>
                </c:pt>
                <c:pt idx="74">
                  <c:v>-21.881747714011411</c:v>
                </c:pt>
                <c:pt idx="75">
                  <c:v>-28.301884206849763</c:v>
                </c:pt>
                <c:pt idx="76">
                  <c:v>-26.161127408035767</c:v>
                </c:pt>
                <c:pt idx="77">
                  <c:v>-19.180984005322529</c:v>
                </c:pt>
                <c:pt idx="78">
                  <c:v>-14.752505408293587</c:v>
                </c:pt>
                <c:pt idx="79">
                  <c:v>-4.9435578229284403</c:v>
                </c:pt>
              </c:numCache>
            </c:numRef>
          </c:val>
          <c:smooth val="0"/>
          <c:extLst>
            <c:ext xmlns:c16="http://schemas.microsoft.com/office/drawing/2014/chart" uri="{C3380CC4-5D6E-409C-BE32-E72D297353CC}">
              <c16:uniqueId val="{00000000-A046-4C37-A7D9-A67BBCD01097}"/>
            </c:ext>
          </c:extLst>
        </c:ser>
        <c:ser>
          <c:idx val="1"/>
          <c:order val="1"/>
          <c:tx>
            <c:strRef>
              <c:f>輸出額!$I$2</c:f>
              <c:strCache>
                <c:ptCount val="1"/>
                <c:pt idx="0">
                  <c:v>近畿圏（左目盛）</c:v>
                </c:pt>
              </c:strCache>
            </c:strRef>
          </c:tx>
          <c:spPr>
            <a:ln>
              <a:solidFill>
                <a:srgbClr val="0070C0"/>
              </a:solidFill>
              <a:prstDash val="solid"/>
            </a:ln>
          </c:spPr>
          <c:marker>
            <c:symbol val="none"/>
          </c:marker>
          <c:cat>
            <c:numRef>
              <c:f>輸出額!$G$3:$G$82</c:f>
              <c:numCache>
                <c:formatCode>yyyy"年"m"月"</c:formatCode>
                <c:ptCount val="80"/>
                <c:pt idx="0">
                  <c:v>41671</c:v>
                </c:pt>
                <c:pt idx="1">
                  <c:v>41699</c:v>
                </c:pt>
                <c:pt idx="2">
                  <c:v>41730</c:v>
                </c:pt>
                <c:pt idx="3">
                  <c:v>41760</c:v>
                </c:pt>
                <c:pt idx="4">
                  <c:v>41791</c:v>
                </c:pt>
                <c:pt idx="5">
                  <c:v>41821</c:v>
                </c:pt>
                <c:pt idx="6">
                  <c:v>41852</c:v>
                </c:pt>
                <c:pt idx="7">
                  <c:v>41883</c:v>
                </c:pt>
                <c:pt idx="8">
                  <c:v>41913</c:v>
                </c:pt>
                <c:pt idx="9">
                  <c:v>41944</c:v>
                </c:pt>
                <c:pt idx="10">
                  <c:v>41974</c:v>
                </c:pt>
                <c:pt idx="11">
                  <c:v>42005</c:v>
                </c:pt>
                <c:pt idx="12">
                  <c:v>42036</c:v>
                </c:pt>
                <c:pt idx="13">
                  <c:v>42064</c:v>
                </c:pt>
                <c:pt idx="14">
                  <c:v>42095</c:v>
                </c:pt>
                <c:pt idx="15">
                  <c:v>42125</c:v>
                </c:pt>
                <c:pt idx="16">
                  <c:v>42156</c:v>
                </c:pt>
                <c:pt idx="17">
                  <c:v>42186</c:v>
                </c:pt>
                <c:pt idx="18">
                  <c:v>42217</c:v>
                </c:pt>
                <c:pt idx="19">
                  <c:v>42248</c:v>
                </c:pt>
                <c:pt idx="20">
                  <c:v>42278</c:v>
                </c:pt>
                <c:pt idx="21">
                  <c:v>42309</c:v>
                </c:pt>
                <c:pt idx="22">
                  <c:v>42339</c:v>
                </c:pt>
                <c:pt idx="23">
                  <c:v>42370</c:v>
                </c:pt>
                <c:pt idx="24">
                  <c:v>42401</c:v>
                </c:pt>
                <c:pt idx="25">
                  <c:v>42430</c:v>
                </c:pt>
                <c:pt idx="26">
                  <c:v>42461</c:v>
                </c:pt>
                <c:pt idx="27">
                  <c:v>42491</c:v>
                </c:pt>
                <c:pt idx="28">
                  <c:v>42522</c:v>
                </c:pt>
                <c:pt idx="29">
                  <c:v>42552</c:v>
                </c:pt>
                <c:pt idx="30">
                  <c:v>42583</c:v>
                </c:pt>
                <c:pt idx="31">
                  <c:v>42614</c:v>
                </c:pt>
                <c:pt idx="32">
                  <c:v>42644</c:v>
                </c:pt>
                <c:pt idx="33">
                  <c:v>42675</c:v>
                </c:pt>
                <c:pt idx="34">
                  <c:v>42705</c:v>
                </c:pt>
                <c:pt idx="35">
                  <c:v>42736</c:v>
                </c:pt>
                <c:pt idx="36">
                  <c:v>42767</c:v>
                </c:pt>
                <c:pt idx="37">
                  <c:v>42795</c:v>
                </c:pt>
                <c:pt idx="38">
                  <c:v>42826</c:v>
                </c:pt>
                <c:pt idx="39">
                  <c:v>42856</c:v>
                </c:pt>
                <c:pt idx="40">
                  <c:v>42887</c:v>
                </c:pt>
                <c:pt idx="41">
                  <c:v>42917</c:v>
                </c:pt>
                <c:pt idx="42">
                  <c:v>42948</c:v>
                </c:pt>
                <c:pt idx="43">
                  <c:v>42979</c:v>
                </c:pt>
                <c:pt idx="44">
                  <c:v>43009</c:v>
                </c:pt>
                <c:pt idx="45">
                  <c:v>43040</c:v>
                </c:pt>
                <c:pt idx="46">
                  <c:v>43070</c:v>
                </c:pt>
                <c:pt idx="47">
                  <c:v>43101</c:v>
                </c:pt>
                <c:pt idx="48">
                  <c:v>43132</c:v>
                </c:pt>
                <c:pt idx="49">
                  <c:v>43160</c:v>
                </c:pt>
                <c:pt idx="50">
                  <c:v>43191</c:v>
                </c:pt>
                <c:pt idx="51">
                  <c:v>43221</c:v>
                </c:pt>
                <c:pt idx="52">
                  <c:v>43252</c:v>
                </c:pt>
                <c:pt idx="53">
                  <c:v>43282</c:v>
                </c:pt>
                <c:pt idx="54">
                  <c:v>43313</c:v>
                </c:pt>
                <c:pt idx="55">
                  <c:v>43344</c:v>
                </c:pt>
                <c:pt idx="56">
                  <c:v>43374</c:v>
                </c:pt>
                <c:pt idx="57">
                  <c:v>43405</c:v>
                </c:pt>
                <c:pt idx="58">
                  <c:v>43435</c:v>
                </c:pt>
                <c:pt idx="59">
                  <c:v>43466</c:v>
                </c:pt>
                <c:pt idx="60">
                  <c:v>43497</c:v>
                </c:pt>
                <c:pt idx="61">
                  <c:v>43525</c:v>
                </c:pt>
                <c:pt idx="62">
                  <c:v>43556</c:v>
                </c:pt>
                <c:pt idx="63">
                  <c:v>43586</c:v>
                </c:pt>
                <c:pt idx="64">
                  <c:v>43617</c:v>
                </c:pt>
                <c:pt idx="65">
                  <c:v>43647</c:v>
                </c:pt>
                <c:pt idx="66">
                  <c:v>43678</c:v>
                </c:pt>
                <c:pt idx="67">
                  <c:v>43709</c:v>
                </c:pt>
                <c:pt idx="68">
                  <c:v>43739</c:v>
                </c:pt>
                <c:pt idx="69">
                  <c:v>43770</c:v>
                </c:pt>
                <c:pt idx="70">
                  <c:v>43800</c:v>
                </c:pt>
                <c:pt idx="71">
                  <c:v>43831</c:v>
                </c:pt>
                <c:pt idx="72">
                  <c:v>43862</c:v>
                </c:pt>
                <c:pt idx="73">
                  <c:v>43891</c:v>
                </c:pt>
                <c:pt idx="74">
                  <c:v>43922</c:v>
                </c:pt>
                <c:pt idx="75">
                  <c:v>43952</c:v>
                </c:pt>
                <c:pt idx="76">
                  <c:v>43983</c:v>
                </c:pt>
                <c:pt idx="77">
                  <c:v>44013</c:v>
                </c:pt>
                <c:pt idx="78">
                  <c:v>44044</c:v>
                </c:pt>
                <c:pt idx="79">
                  <c:v>44075</c:v>
                </c:pt>
              </c:numCache>
            </c:numRef>
          </c:cat>
          <c:val>
            <c:numRef>
              <c:f>輸出額!$I$3:$I$82</c:f>
              <c:numCache>
                <c:formatCode>0.00</c:formatCode>
                <c:ptCount val="80"/>
                <c:pt idx="0">
                  <c:v>14.942169042586386</c:v>
                </c:pt>
                <c:pt idx="1">
                  <c:v>3.0963064871361468</c:v>
                </c:pt>
                <c:pt idx="2">
                  <c:v>8.5690206868945609</c:v>
                </c:pt>
                <c:pt idx="3">
                  <c:v>1.1966459718207005</c:v>
                </c:pt>
                <c:pt idx="4">
                  <c:v>1.4800764093284755</c:v>
                </c:pt>
                <c:pt idx="5">
                  <c:v>5.4745259729182578</c:v>
                </c:pt>
                <c:pt idx="6">
                  <c:v>1.3289914097699693</c:v>
                </c:pt>
                <c:pt idx="7">
                  <c:v>7.4968949942045242</c:v>
                </c:pt>
                <c:pt idx="8">
                  <c:v>10.936226556972017</c:v>
                </c:pt>
                <c:pt idx="9">
                  <c:v>6.4637106024687938</c:v>
                </c:pt>
                <c:pt idx="10">
                  <c:v>14.698549687864954</c:v>
                </c:pt>
                <c:pt idx="11">
                  <c:v>19.89909334784663</c:v>
                </c:pt>
                <c:pt idx="12">
                  <c:v>2.4702378497001121</c:v>
                </c:pt>
                <c:pt idx="13">
                  <c:v>7.9261143613342426</c:v>
                </c:pt>
                <c:pt idx="14">
                  <c:v>5.3156277780782517</c:v>
                </c:pt>
                <c:pt idx="15">
                  <c:v>2.6871357498223176</c:v>
                </c:pt>
                <c:pt idx="16">
                  <c:v>7.3372186042974761</c:v>
                </c:pt>
                <c:pt idx="17">
                  <c:v>4.8344854366561947</c:v>
                </c:pt>
                <c:pt idx="18">
                  <c:v>2.0260726116660095</c:v>
                </c:pt>
                <c:pt idx="19">
                  <c:v>2.8610965472695398</c:v>
                </c:pt>
                <c:pt idx="20">
                  <c:v>-1.8953092656913384</c:v>
                </c:pt>
                <c:pt idx="21">
                  <c:v>-6.4724588765798359</c:v>
                </c:pt>
                <c:pt idx="22">
                  <c:v>-10.80017991304203</c:v>
                </c:pt>
                <c:pt idx="23">
                  <c:v>-14.890567924256317</c:v>
                </c:pt>
                <c:pt idx="24">
                  <c:v>-3.3949464273637489</c:v>
                </c:pt>
                <c:pt idx="25">
                  <c:v>-8.3583272105188087</c:v>
                </c:pt>
                <c:pt idx="26">
                  <c:v>-8.795794325261312</c:v>
                </c:pt>
                <c:pt idx="27">
                  <c:v>-12.759619271211122</c:v>
                </c:pt>
                <c:pt idx="28">
                  <c:v>-7.3410339022135247</c:v>
                </c:pt>
                <c:pt idx="29">
                  <c:v>-12.681265150153436</c:v>
                </c:pt>
                <c:pt idx="30">
                  <c:v>-9.3616212393248901</c:v>
                </c:pt>
                <c:pt idx="31">
                  <c:v>-8.8947045888756691</c:v>
                </c:pt>
                <c:pt idx="32">
                  <c:v>-10.887472561740992</c:v>
                </c:pt>
                <c:pt idx="33">
                  <c:v>1.1405829754106378</c:v>
                </c:pt>
                <c:pt idx="34">
                  <c:v>5.9968146871012777</c:v>
                </c:pt>
                <c:pt idx="35">
                  <c:v>-1.7221823318651559</c:v>
                </c:pt>
                <c:pt idx="36">
                  <c:v>12.809227550973645</c:v>
                </c:pt>
                <c:pt idx="37">
                  <c:v>10.4264236683983</c:v>
                </c:pt>
                <c:pt idx="38">
                  <c:v>5.9194549967880334</c:v>
                </c:pt>
                <c:pt idx="39">
                  <c:v>12.383182866246131</c:v>
                </c:pt>
                <c:pt idx="40">
                  <c:v>7.9679640008488093</c:v>
                </c:pt>
                <c:pt idx="41">
                  <c:v>10.79248270689223</c:v>
                </c:pt>
                <c:pt idx="42">
                  <c:v>17.376009971505127</c:v>
                </c:pt>
                <c:pt idx="43">
                  <c:v>17.311636843621315</c:v>
                </c:pt>
                <c:pt idx="44">
                  <c:v>14.396464612008671</c:v>
                </c:pt>
                <c:pt idx="45">
                  <c:v>21.524200948279443</c:v>
                </c:pt>
                <c:pt idx="46">
                  <c:v>12.01533560736334</c:v>
                </c:pt>
                <c:pt idx="47">
                  <c:v>18.671593616477097</c:v>
                </c:pt>
                <c:pt idx="48">
                  <c:v>-0.54374285691066859</c:v>
                </c:pt>
                <c:pt idx="49">
                  <c:v>8.3849255291120812</c:v>
                </c:pt>
                <c:pt idx="50">
                  <c:v>7.5309853850364306</c:v>
                </c:pt>
                <c:pt idx="51">
                  <c:v>12.665705505485008</c:v>
                </c:pt>
                <c:pt idx="52">
                  <c:v>9.5625394705847384</c:v>
                </c:pt>
                <c:pt idx="53">
                  <c:v>7.8792747700276493</c:v>
                </c:pt>
                <c:pt idx="54">
                  <c:v>9.6997764038417245</c:v>
                </c:pt>
                <c:pt idx="55">
                  <c:v>-25.116648981846808</c:v>
                </c:pt>
                <c:pt idx="56">
                  <c:v>6.4467808192747498</c:v>
                </c:pt>
                <c:pt idx="57">
                  <c:v>-1.0177591540115429</c:v>
                </c:pt>
                <c:pt idx="58">
                  <c:v>-7.2104204836014389</c:v>
                </c:pt>
                <c:pt idx="59">
                  <c:v>-8.874407711072692</c:v>
                </c:pt>
                <c:pt idx="60">
                  <c:v>-1.9496798816836218</c:v>
                </c:pt>
                <c:pt idx="61">
                  <c:v>-6.225391102209926</c:v>
                </c:pt>
                <c:pt idx="62">
                  <c:v>-5.6883469381928791</c:v>
                </c:pt>
                <c:pt idx="63">
                  <c:v>-10.419195380322108</c:v>
                </c:pt>
                <c:pt idx="64">
                  <c:v>-10.947369948334156</c:v>
                </c:pt>
                <c:pt idx="65">
                  <c:v>-1.6660786279779103</c:v>
                </c:pt>
                <c:pt idx="66">
                  <c:v>-13.007775176014661</c:v>
                </c:pt>
                <c:pt idx="67">
                  <c:v>27.473110530582829</c:v>
                </c:pt>
                <c:pt idx="68">
                  <c:v>-7.8571287331017601</c:v>
                </c:pt>
                <c:pt idx="69">
                  <c:v>-10.176719770088198</c:v>
                </c:pt>
                <c:pt idx="70">
                  <c:v>-4.0931512979682054</c:v>
                </c:pt>
                <c:pt idx="71">
                  <c:v>-3.5617587969516933</c:v>
                </c:pt>
                <c:pt idx="72">
                  <c:v>0.76243926016724117</c:v>
                </c:pt>
                <c:pt idx="73">
                  <c:v>-5.2494200888808251</c:v>
                </c:pt>
                <c:pt idx="74">
                  <c:v>-5.3637046241353517</c:v>
                </c:pt>
                <c:pt idx="75">
                  <c:v>-16.967835128353329</c:v>
                </c:pt>
                <c:pt idx="76">
                  <c:v>-14.116607629922186</c:v>
                </c:pt>
                <c:pt idx="77">
                  <c:v>-11.754353122704302</c:v>
                </c:pt>
                <c:pt idx="78">
                  <c:v>-8.668080116370831</c:v>
                </c:pt>
                <c:pt idx="79">
                  <c:v>-5.7297861108814345</c:v>
                </c:pt>
              </c:numCache>
            </c:numRef>
          </c:val>
          <c:smooth val="0"/>
          <c:extLst>
            <c:ext xmlns:c16="http://schemas.microsoft.com/office/drawing/2014/chart" uri="{C3380CC4-5D6E-409C-BE32-E72D297353CC}">
              <c16:uniqueId val="{00000001-A046-4C37-A7D9-A67BBCD01097}"/>
            </c:ext>
          </c:extLst>
        </c:ser>
        <c:dLbls>
          <c:showLegendKey val="0"/>
          <c:showVal val="0"/>
          <c:showCatName val="0"/>
          <c:showSerName val="0"/>
          <c:showPercent val="0"/>
          <c:showBubbleSize val="0"/>
        </c:dLbls>
        <c:marker val="1"/>
        <c:smooth val="0"/>
        <c:axId val="117886336"/>
        <c:axId val="117965952"/>
      </c:lineChart>
      <c:lineChart>
        <c:grouping val="standard"/>
        <c:varyColors val="0"/>
        <c:ser>
          <c:idx val="2"/>
          <c:order val="2"/>
          <c:tx>
            <c:strRef>
              <c:f>輸出額!$J$2</c:f>
              <c:strCache>
                <c:ptCount val="1"/>
                <c:pt idx="0">
                  <c:v>対ドル為替レート</c:v>
                </c:pt>
              </c:strCache>
            </c:strRef>
          </c:tx>
          <c:spPr>
            <a:ln cmpd="dbl">
              <a:prstDash val="solid"/>
            </a:ln>
          </c:spPr>
          <c:marker>
            <c:symbol val="none"/>
          </c:marker>
          <c:cat>
            <c:numRef>
              <c:f>輸出額!$G$3:$G$82</c:f>
              <c:numCache>
                <c:formatCode>yyyy"年"m"月"</c:formatCode>
                <c:ptCount val="80"/>
                <c:pt idx="0">
                  <c:v>41671</c:v>
                </c:pt>
                <c:pt idx="1">
                  <c:v>41699</c:v>
                </c:pt>
                <c:pt idx="2">
                  <c:v>41730</c:v>
                </c:pt>
                <c:pt idx="3">
                  <c:v>41760</c:v>
                </c:pt>
                <c:pt idx="4">
                  <c:v>41791</c:v>
                </c:pt>
                <c:pt idx="5">
                  <c:v>41821</c:v>
                </c:pt>
                <c:pt idx="6">
                  <c:v>41852</c:v>
                </c:pt>
                <c:pt idx="7">
                  <c:v>41883</c:v>
                </c:pt>
                <c:pt idx="8">
                  <c:v>41913</c:v>
                </c:pt>
                <c:pt idx="9">
                  <c:v>41944</c:v>
                </c:pt>
                <c:pt idx="10">
                  <c:v>41974</c:v>
                </c:pt>
                <c:pt idx="11">
                  <c:v>42005</c:v>
                </c:pt>
                <c:pt idx="12">
                  <c:v>42036</c:v>
                </c:pt>
                <c:pt idx="13">
                  <c:v>42064</c:v>
                </c:pt>
                <c:pt idx="14">
                  <c:v>42095</c:v>
                </c:pt>
                <c:pt idx="15">
                  <c:v>42125</c:v>
                </c:pt>
                <c:pt idx="16">
                  <c:v>42156</c:v>
                </c:pt>
                <c:pt idx="17">
                  <c:v>42186</c:v>
                </c:pt>
                <c:pt idx="18">
                  <c:v>42217</c:v>
                </c:pt>
                <c:pt idx="19">
                  <c:v>42248</c:v>
                </c:pt>
                <c:pt idx="20">
                  <c:v>42278</c:v>
                </c:pt>
                <c:pt idx="21">
                  <c:v>42309</c:v>
                </c:pt>
                <c:pt idx="22">
                  <c:v>42339</c:v>
                </c:pt>
                <c:pt idx="23">
                  <c:v>42370</c:v>
                </c:pt>
                <c:pt idx="24">
                  <c:v>42401</c:v>
                </c:pt>
                <c:pt idx="25">
                  <c:v>42430</c:v>
                </c:pt>
                <c:pt idx="26">
                  <c:v>42461</c:v>
                </c:pt>
                <c:pt idx="27">
                  <c:v>42491</c:v>
                </c:pt>
                <c:pt idx="28">
                  <c:v>42522</c:v>
                </c:pt>
                <c:pt idx="29">
                  <c:v>42552</c:v>
                </c:pt>
                <c:pt idx="30">
                  <c:v>42583</c:v>
                </c:pt>
                <c:pt idx="31">
                  <c:v>42614</c:v>
                </c:pt>
                <c:pt idx="32">
                  <c:v>42644</c:v>
                </c:pt>
                <c:pt idx="33">
                  <c:v>42675</c:v>
                </c:pt>
                <c:pt idx="34">
                  <c:v>42705</c:v>
                </c:pt>
                <c:pt idx="35">
                  <c:v>42736</c:v>
                </c:pt>
                <c:pt idx="36">
                  <c:v>42767</c:v>
                </c:pt>
                <c:pt idx="37">
                  <c:v>42795</c:v>
                </c:pt>
                <c:pt idx="38">
                  <c:v>42826</c:v>
                </c:pt>
                <c:pt idx="39">
                  <c:v>42856</c:v>
                </c:pt>
                <c:pt idx="40">
                  <c:v>42887</c:v>
                </c:pt>
                <c:pt idx="41">
                  <c:v>42917</c:v>
                </c:pt>
                <c:pt idx="42">
                  <c:v>42948</c:v>
                </c:pt>
                <c:pt idx="43">
                  <c:v>42979</c:v>
                </c:pt>
                <c:pt idx="44">
                  <c:v>43009</c:v>
                </c:pt>
                <c:pt idx="45">
                  <c:v>43040</c:v>
                </c:pt>
                <c:pt idx="46">
                  <c:v>43070</c:v>
                </c:pt>
                <c:pt idx="47">
                  <c:v>43101</c:v>
                </c:pt>
                <c:pt idx="48">
                  <c:v>43132</c:v>
                </c:pt>
                <c:pt idx="49">
                  <c:v>43160</c:v>
                </c:pt>
                <c:pt idx="50">
                  <c:v>43191</c:v>
                </c:pt>
                <c:pt idx="51">
                  <c:v>43221</c:v>
                </c:pt>
                <c:pt idx="52">
                  <c:v>43252</c:v>
                </c:pt>
                <c:pt idx="53">
                  <c:v>43282</c:v>
                </c:pt>
                <c:pt idx="54">
                  <c:v>43313</c:v>
                </c:pt>
                <c:pt idx="55">
                  <c:v>43344</c:v>
                </c:pt>
                <c:pt idx="56">
                  <c:v>43374</c:v>
                </c:pt>
                <c:pt idx="57">
                  <c:v>43405</c:v>
                </c:pt>
                <c:pt idx="58">
                  <c:v>43435</c:v>
                </c:pt>
                <c:pt idx="59">
                  <c:v>43466</c:v>
                </c:pt>
                <c:pt idx="60">
                  <c:v>43497</c:v>
                </c:pt>
                <c:pt idx="61">
                  <c:v>43525</c:v>
                </c:pt>
                <c:pt idx="62">
                  <c:v>43556</c:v>
                </c:pt>
                <c:pt idx="63">
                  <c:v>43586</c:v>
                </c:pt>
                <c:pt idx="64">
                  <c:v>43617</c:v>
                </c:pt>
                <c:pt idx="65">
                  <c:v>43647</c:v>
                </c:pt>
                <c:pt idx="66">
                  <c:v>43678</c:v>
                </c:pt>
                <c:pt idx="67">
                  <c:v>43709</c:v>
                </c:pt>
                <c:pt idx="68">
                  <c:v>43739</c:v>
                </c:pt>
                <c:pt idx="69">
                  <c:v>43770</c:v>
                </c:pt>
                <c:pt idx="70">
                  <c:v>43800</c:v>
                </c:pt>
                <c:pt idx="71">
                  <c:v>43831</c:v>
                </c:pt>
                <c:pt idx="72">
                  <c:v>43862</c:v>
                </c:pt>
                <c:pt idx="73">
                  <c:v>43891</c:v>
                </c:pt>
                <c:pt idx="74">
                  <c:v>43922</c:v>
                </c:pt>
                <c:pt idx="75">
                  <c:v>43952</c:v>
                </c:pt>
                <c:pt idx="76">
                  <c:v>43983</c:v>
                </c:pt>
                <c:pt idx="77">
                  <c:v>44013</c:v>
                </c:pt>
                <c:pt idx="78">
                  <c:v>44044</c:v>
                </c:pt>
                <c:pt idx="79">
                  <c:v>44075</c:v>
                </c:pt>
              </c:numCache>
            </c:numRef>
          </c:cat>
          <c:val>
            <c:numRef>
              <c:f>輸出額!$J$3:$J$82</c:f>
              <c:numCache>
                <c:formatCode>General</c:formatCode>
                <c:ptCount val="80"/>
                <c:pt idx="0">
                  <c:v>102.02</c:v>
                </c:pt>
                <c:pt idx="1">
                  <c:v>102.3</c:v>
                </c:pt>
                <c:pt idx="2">
                  <c:v>102.54</c:v>
                </c:pt>
                <c:pt idx="3">
                  <c:v>101.78</c:v>
                </c:pt>
                <c:pt idx="4">
                  <c:v>102.05</c:v>
                </c:pt>
                <c:pt idx="5">
                  <c:v>101.73</c:v>
                </c:pt>
                <c:pt idx="6">
                  <c:v>102.95</c:v>
                </c:pt>
                <c:pt idx="7">
                  <c:v>107.16</c:v>
                </c:pt>
                <c:pt idx="8">
                  <c:v>108.03</c:v>
                </c:pt>
                <c:pt idx="9">
                  <c:v>116.24</c:v>
                </c:pt>
                <c:pt idx="10">
                  <c:v>119.29</c:v>
                </c:pt>
                <c:pt idx="11">
                  <c:v>118.25</c:v>
                </c:pt>
                <c:pt idx="12">
                  <c:v>118.59</c:v>
                </c:pt>
                <c:pt idx="13">
                  <c:v>120.37</c:v>
                </c:pt>
                <c:pt idx="14">
                  <c:v>119.57</c:v>
                </c:pt>
                <c:pt idx="15">
                  <c:v>120.82</c:v>
                </c:pt>
                <c:pt idx="16">
                  <c:v>123.7</c:v>
                </c:pt>
                <c:pt idx="17">
                  <c:v>123.31</c:v>
                </c:pt>
                <c:pt idx="18">
                  <c:v>123.17</c:v>
                </c:pt>
                <c:pt idx="19">
                  <c:v>120.13</c:v>
                </c:pt>
                <c:pt idx="20">
                  <c:v>119.99</c:v>
                </c:pt>
                <c:pt idx="21">
                  <c:v>122.58</c:v>
                </c:pt>
                <c:pt idx="22">
                  <c:v>121.78</c:v>
                </c:pt>
                <c:pt idx="23">
                  <c:v>118.18</c:v>
                </c:pt>
                <c:pt idx="24">
                  <c:v>115.01</c:v>
                </c:pt>
                <c:pt idx="25">
                  <c:v>113.05</c:v>
                </c:pt>
                <c:pt idx="26">
                  <c:v>109.72</c:v>
                </c:pt>
                <c:pt idx="27">
                  <c:v>109.24</c:v>
                </c:pt>
                <c:pt idx="28">
                  <c:v>105.44</c:v>
                </c:pt>
                <c:pt idx="29">
                  <c:v>103.97</c:v>
                </c:pt>
                <c:pt idx="30">
                  <c:v>101.28</c:v>
                </c:pt>
                <c:pt idx="31">
                  <c:v>101.99</c:v>
                </c:pt>
                <c:pt idx="32">
                  <c:v>103.81</c:v>
                </c:pt>
                <c:pt idx="33">
                  <c:v>108.33</c:v>
                </c:pt>
                <c:pt idx="34">
                  <c:v>116.01</c:v>
                </c:pt>
                <c:pt idx="35">
                  <c:v>114.69</c:v>
                </c:pt>
                <c:pt idx="36">
                  <c:v>113.13</c:v>
                </c:pt>
                <c:pt idx="37">
                  <c:v>113.02</c:v>
                </c:pt>
                <c:pt idx="38">
                  <c:v>110.08</c:v>
                </c:pt>
                <c:pt idx="39">
                  <c:v>112.24</c:v>
                </c:pt>
                <c:pt idx="40">
                  <c:v>110.89</c:v>
                </c:pt>
                <c:pt idx="41">
                  <c:v>112.5</c:v>
                </c:pt>
                <c:pt idx="42">
                  <c:v>109.9</c:v>
                </c:pt>
                <c:pt idx="43">
                  <c:v>110.67</c:v>
                </c:pt>
                <c:pt idx="44">
                  <c:v>112.94</c:v>
                </c:pt>
                <c:pt idx="45">
                  <c:v>112.89</c:v>
                </c:pt>
                <c:pt idx="46">
                  <c:v>112.96</c:v>
                </c:pt>
                <c:pt idx="47">
                  <c:v>110.74</c:v>
                </c:pt>
                <c:pt idx="48">
                  <c:v>107.9</c:v>
                </c:pt>
                <c:pt idx="49">
                  <c:v>106.01</c:v>
                </c:pt>
                <c:pt idx="50">
                  <c:v>107.49</c:v>
                </c:pt>
                <c:pt idx="51">
                  <c:v>109.74</c:v>
                </c:pt>
                <c:pt idx="52">
                  <c:v>110.02</c:v>
                </c:pt>
                <c:pt idx="53">
                  <c:v>111.41</c:v>
                </c:pt>
                <c:pt idx="54">
                  <c:v>111.06</c:v>
                </c:pt>
                <c:pt idx="55">
                  <c:v>111.91</c:v>
                </c:pt>
                <c:pt idx="56">
                  <c:v>112.81</c:v>
                </c:pt>
                <c:pt idx="57">
                  <c:v>113.36</c:v>
                </c:pt>
                <c:pt idx="58">
                  <c:v>112.38</c:v>
                </c:pt>
                <c:pt idx="59">
                  <c:v>108.97</c:v>
                </c:pt>
                <c:pt idx="60">
                  <c:v>110.36</c:v>
                </c:pt>
                <c:pt idx="61">
                  <c:v>111.22</c:v>
                </c:pt>
                <c:pt idx="62">
                  <c:v>111.63</c:v>
                </c:pt>
                <c:pt idx="63">
                  <c:v>109.76</c:v>
                </c:pt>
                <c:pt idx="64">
                  <c:v>108.07</c:v>
                </c:pt>
                <c:pt idx="65">
                  <c:v>108.23</c:v>
                </c:pt>
                <c:pt idx="66">
                  <c:v>106.34</c:v>
                </c:pt>
                <c:pt idx="67">
                  <c:v>107.4</c:v>
                </c:pt>
                <c:pt idx="68">
                  <c:v>108.12</c:v>
                </c:pt>
                <c:pt idx="69">
                  <c:v>108.88</c:v>
                </c:pt>
                <c:pt idx="70">
                  <c:v>109.18</c:v>
                </c:pt>
                <c:pt idx="71">
                  <c:v>109.34</c:v>
                </c:pt>
                <c:pt idx="72">
                  <c:v>109.96</c:v>
                </c:pt>
                <c:pt idx="73">
                  <c:v>107.29</c:v>
                </c:pt>
                <c:pt idx="74">
                  <c:v>107.93</c:v>
                </c:pt>
                <c:pt idx="75">
                  <c:v>107.31</c:v>
                </c:pt>
                <c:pt idx="76">
                  <c:v>107.56</c:v>
                </c:pt>
                <c:pt idx="77">
                  <c:v>106.78</c:v>
                </c:pt>
                <c:pt idx="78">
                  <c:v>106.04</c:v>
                </c:pt>
                <c:pt idx="79">
                  <c:v>105.74</c:v>
                </c:pt>
              </c:numCache>
            </c:numRef>
          </c:val>
          <c:smooth val="0"/>
          <c:extLst>
            <c:ext xmlns:c16="http://schemas.microsoft.com/office/drawing/2014/chart" uri="{C3380CC4-5D6E-409C-BE32-E72D297353CC}">
              <c16:uniqueId val="{00000002-A046-4C37-A7D9-A67BBCD01097}"/>
            </c:ext>
          </c:extLst>
        </c:ser>
        <c:dLbls>
          <c:showLegendKey val="0"/>
          <c:showVal val="0"/>
          <c:showCatName val="0"/>
          <c:showSerName val="0"/>
          <c:showPercent val="0"/>
          <c:showBubbleSize val="0"/>
        </c:dLbls>
        <c:marker val="1"/>
        <c:smooth val="0"/>
        <c:axId val="117973376"/>
        <c:axId val="117967488"/>
      </c:lineChart>
      <c:dateAx>
        <c:axId val="117886336"/>
        <c:scaling>
          <c:orientation val="minMax"/>
        </c:scaling>
        <c:delete val="0"/>
        <c:axPos val="b"/>
        <c:numFmt formatCode="yyyy&quot;年&quot;m&quot;月&quot;" sourceLinked="1"/>
        <c:majorTickMark val="out"/>
        <c:minorTickMark val="none"/>
        <c:tickLblPos val="low"/>
        <c:txPr>
          <a:bodyPr rot="-2700000"/>
          <a:lstStyle/>
          <a:p>
            <a:pPr>
              <a:defRPr/>
            </a:pPr>
            <a:endParaRPr lang="ja-JP"/>
          </a:p>
        </c:txPr>
        <c:crossAx val="117965952"/>
        <c:crosses val="autoZero"/>
        <c:auto val="1"/>
        <c:lblOffset val="100"/>
        <c:baseTimeUnit val="months"/>
        <c:majorUnit val="4"/>
        <c:majorTimeUnit val="months"/>
      </c:dateAx>
      <c:valAx>
        <c:axId val="117965952"/>
        <c:scaling>
          <c:orientation val="minMax"/>
        </c:scaling>
        <c:delete val="0"/>
        <c:axPos val="l"/>
        <c:majorGridlines/>
        <c:numFmt formatCode="0.00" sourceLinked="1"/>
        <c:majorTickMark val="out"/>
        <c:minorTickMark val="none"/>
        <c:tickLblPos val="nextTo"/>
        <c:crossAx val="117886336"/>
        <c:crosses val="autoZero"/>
        <c:crossBetween val="between"/>
      </c:valAx>
      <c:valAx>
        <c:axId val="117967488"/>
        <c:scaling>
          <c:orientation val="minMax"/>
        </c:scaling>
        <c:delete val="0"/>
        <c:axPos val="r"/>
        <c:numFmt formatCode="General" sourceLinked="1"/>
        <c:majorTickMark val="out"/>
        <c:minorTickMark val="none"/>
        <c:tickLblPos val="nextTo"/>
        <c:crossAx val="117973376"/>
        <c:crosses val="max"/>
        <c:crossBetween val="between"/>
      </c:valAx>
      <c:dateAx>
        <c:axId val="117973376"/>
        <c:scaling>
          <c:orientation val="minMax"/>
        </c:scaling>
        <c:delete val="1"/>
        <c:axPos val="b"/>
        <c:numFmt formatCode="yyyy&quot;年&quot;m&quot;月&quot;" sourceLinked="1"/>
        <c:majorTickMark val="out"/>
        <c:minorTickMark val="none"/>
        <c:tickLblPos val="nextTo"/>
        <c:crossAx val="117967488"/>
        <c:crosses val="autoZero"/>
        <c:auto val="1"/>
        <c:lblOffset val="100"/>
        <c:baseTimeUnit val="months"/>
      </c:dateAx>
    </c:plotArea>
    <c:legend>
      <c:legendPos val="t"/>
      <c:legendEntry>
        <c:idx val="2"/>
        <c:delete val="1"/>
      </c:legendEntry>
      <c:layout>
        <c:manualLayout>
          <c:xMode val="edge"/>
          <c:yMode val="edge"/>
          <c:x val="0.34880925204147661"/>
          <c:y val="1.5788227245217484E-2"/>
          <c:w val="0.30238138568761175"/>
          <c:h val="6.4908883074088014E-2"/>
        </c:manualLayout>
      </c:layout>
      <c:overlay val="0"/>
      <c:txPr>
        <a:bodyPr/>
        <a:lstStyle/>
        <a:p>
          <a:pPr>
            <a:defRPr sz="1000"/>
          </a:pPr>
          <a:endParaRPr lang="ja-JP"/>
        </a:p>
      </c:txPr>
    </c:legend>
    <c:plotVisOnly val="1"/>
    <c:dispBlanksAs val="gap"/>
    <c:showDLblsOverMax val="0"/>
  </c:chart>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027223930576665E-2"/>
          <c:y val="9.3395333457333585E-2"/>
          <c:w val="0.84102110896192794"/>
          <c:h val="0.74274470294137829"/>
        </c:manualLayout>
      </c:layout>
      <c:lineChart>
        <c:grouping val="standard"/>
        <c:varyColors val="0"/>
        <c:ser>
          <c:idx val="0"/>
          <c:order val="0"/>
          <c:tx>
            <c:strRef>
              <c:f>輸入額!$H$2</c:f>
              <c:strCache>
                <c:ptCount val="1"/>
                <c:pt idx="0">
                  <c:v>全国（左目盛）</c:v>
                </c:pt>
              </c:strCache>
            </c:strRef>
          </c:tx>
          <c:spPr>
            <a:ln>
              <a:solidFill>
                <a:srgbClr val="FF0000"/>
              </a:solidFill>
              <a:prstDash val="sysDash"/>
            </a:ln>
          </c:spPr>
          <c:marker>
            <c:symbol val="none"/>
          </c:marker>
          <c:cat>
            <c:numRef>
              <c:f>輸入額!$G$3:$G$82</c:f>
              <c:numCache>
                <c:formatCode>yyyy"年"m"月"</c:formatCode>
                <c:ptCount val="80"/>
                <c:pt idx="0">
                  <c:v>41671</c:v>
                </c:pt>
                <c:pt idx="1">
                  <c:v>41699</c:v>
                </c:pt>
                <c:pt idx="2">
                  <c:v>41730</c:v>
                </c:pt>
                <c:pt idx="3">
                  <c:v>41760</c:v>
                </c:pt>
                <c:pt idx="4">
                  <c:v>41791</c:v>
                </c:pt>
                <c:pt idx="5">
                  <c:v>41821</c:v>
                </c:pt>
                <c:pt idx="6">
                  <c:v>41852</c:v>
                </c:pt>
                <c:pt idx="7">
                  <c:v>41883</c:v>
                </c:pt>
                <c:pt idx="8">
                  <c:v>41913</c:v>
                </c:pt>
                <c:pt idx="9">
                  <c:v>41944</c:v>
                </c:pt>
                <c:pt idx="10">
                  <c:v>41974</c:v>
                </c:pt>
                <c:pt idx="11">
                  <c:v>42005</c:v>
                </c:pt>
                <c:pt idx="12">
                  <c:v>42036</c:v>
                </c:pt>
                <c:pt idx="13">
                  <c:v>42064</c:v>
                </c:pt>
                <c:pt idx="14">
                  <c:v>42095</c:v>
                </c:pt>
                <c:pt idx="15">
                  <c:v>42125</c:v>
                </c:pt>
                <c:pt idx="16">
                  <c:v>42156</c:v>
                </c:pt>
                <c:pt idx="17">
                  <c:v>42186</c:v>
                </c:pt>
                <c:pt idx="18">
                  <c:v>42217</c:v>
                </c:pt>
                <c:pt idx="19">
                  <c:v>42248</c:v>
                </c:pt>
                <c:pt idx="20">
                  <c:v>42278</c:v>
                </c:pt>
                <c:pt idx="21">
                  <c:v>42309</c:v>
                </c:pt>
                <c:pt idx="22">
                  <c:v>42339</c:v>
                </c:pt>
                <c:pt idx="23">
                  <c:v>42370</c:v>
                </c:pt>
                <c:pt idx="24">
                  <c:v>42401</c:v>
                </c:pt>
                <c:pt idx="25">
                  <c:v>42430</c:v>
                </c:pt>
                <c:pt idx="26">
                  <c:v>42461</c:v>
                </c:pt>
                <c:pt idx="27">
                  <c:v>42491</c:v>
                </c:pt>
                <c:pt idx="28">
                  <c:v>42522</c:v>
                </c:pt>
                <c:pt idx="29">
                  <c:v>42552</c:v>
                </c:pt>
                <c:pt idx="30">
                  <c:v>42583</c:v>
                </c:pt>
                <c:pt idx="31">
                  <c:v>42614</c:v>
                </c:pt>
                <c:pt idx="32">
                  <c:v>42644</c:v>
                </c:pt>
                <c:pt idx="33">
                  <c:v>42675</c:v>
                </c:pt>
                <c:pt idx="34">
                  <c:v>42705</c:v>
                </c:pt>
                <c:pt idx="35">
                  <c:v>42736</c:v>
                </c:pt>
                <c:pt idx="36">
                  <c:v>42767</c:v>
                </c:pt>
                <c:pt idx="37">
                  <c:v>42795</c:v>
                </c:pt>
                <c:pt idx="38">
                  <c:v>42826</c:v>
                </c:pt>
                <c:pt idx="39">
                  <c:v>42856</c:v>
                </c:pt>
                <c:pt idx="40">
                  <c:v>42887</c:v>
                </c:pt>
                <c:pt idx="41">
                  <c:v>42917</c:v>
                </c:pt>
                <c:pt idx="42">
                  <c:v>42948</c:v>
                </c:pt>
                <c:pt idx="43">
                  <c:v>42979</c:v>
                </c:pt>
                <c:pt idx="44">
                  <c:v>43009</c:v>
                </c:pt>
                <c:pt idx="45">
                  <c:v>43040</c:v>
                </c:pt>
                <c:pt idx="46">
                  <c:v>43070</c:v>
                </c:pt>
                <c:pt idx="47">
                  <c:v>43101</c:v>
                </c:pt>
                <c:pt idx="48">
                  <c:v>43132</c:v>
                </c:pt>
                <c:pt idx="49">
                  <c:v>43160</c:v>
                </c:pt>
                <c:pt idx="50">
                  <c:v>43191</c:v>
                </c:pt>
                <c:pt idx="51">
                  <c:v>43221</c:v>
                </c:pt>
                <c:pt idx="52">
                  <c:v>43252</c:v>
                </c:pt>
                <c:pt idx="53">
                  <c:v>43282</c:v>
                </c:pt>
                <c:pt idx="54">
                  <c:v>43313</c:v>
                </c:pt>
                <c:pt idx="55">
                  <c:v>43344</c:v>
                </c:pt>
                <c:pt idx="56">
                  <c:v>43374</c:v>
                </c:pt>
                <c:pt idx="57">
                  <c:v>43405</c:v>
                </c:pt>
                <c:pt idx="58">
                  <c:v>43435</c:v>
                </c:pt>
                <c:pt idx="59">
                  <c:v>43466</c:v>
                </c:pt>
                <c:pt idx="60">
                  <c:v>43497</c:v>
                </c:pt>
                <c:pt idx="61">
                  <c:v>43525</c:v>
                </c:pt>
                <c:pt idx="62">
                  <c:v>43556</c:v>
                </c:pt>
                <c:pt idx="63">
                  <c:v>43586</c:v>
                </c:pt>
                <c:pt idx="64">
                  <c:v>43617</c:v>
                </c:pt>
                <c:pt idx="65">
                  <c:v>43647</c:v>
                </c:pt>
                <c:pt idx="66">
                  <c:v>43678</c:v>
                </c:pt>
                <c:pt idx="67">
                  <c:v>43709</c:v>
                </c:pt>
                <c:pt idx="68">
                  <c:v>43739</c:v>
                </c:pt>
                <c:pt idx="69">
                  <c:v>43770</c:v>
                </c:pt>
                <c:pt idx="70">
                  <c:v>43800</c:v>
                </c:pt>
                <c:pt idx="71">
                  <c:v>43831</c:v>
                </c:pt>
                <c:pt idx="72">
                  <c:v>43862</c:v>
                </c:pt>
                <c:pt idx="73">
                  <c:v>43891</c:v>
                </c:pt>
                <c:pt idx="74">
                  <c:v>43922</c:v>
                </c:pt>
                <c:pt idx="75">
                  <c:v>43952</c:v>
                </c:pt>
                <c:pt idx="76">
                  <c:v>43983</c:v>
                </c:pt>
                <c:pt idx="77">
                  <c:v>44013</c:v>
                </c:pt>
                <c:pt idx="78">
                  <c:v>44044</c:v>
                </c:pt>
                <c:pt idx="79">
                  <c:v>44075</c:v>
                </c:pt>
              </c:numCache>
            </c:numRef>
          </c:cat>
          <c:val>
            <c:numRef>
              <c:f>輸入額!$H$3:$H$82</c:f>
              <c:numCache>
                <c:formatCode>0.00</c:formatCode>
                <c:ptCount val="80"/>
                <c:pt idx="0">
                  <c:v>9.059611877630914</c:v>
                </c:pt>
                <c:pt idx="1">
                  <c:v>18.201892639757759</c:v>
                </c:pt>
                <c:pt idx="2">
                  <c:v>3.6009189652697557</c:v>
                </c:pt>
                <c:pt idx="3">
                  <c:v>-3.4528691223862751</c:v>
                </c:pt>
                <c:pt idx="4">
                  <c:v>8.5738606839598646</c:v>
                </c:pt>
                <c:pt idx="5">
                  <c:v>2.3960106160046308</c:v>
                </c:pt>
                <c:pt idx="6">
                  <c:v>-1.4138705190391221</c:v>
                </c:pt>
                <c:pt idx="7">
                  <c:v>6.2171916081674681</c:v>
                </c:pt>
                <c:pt idx="8">
                  <c:v>3.1329111991066299</c:v>
                </c:pt>
                <c:pt idx="9">
                  <c:v>-1.5772714684172087</c:v>
                </c:pt>
                <c:pt idx="10">
                  <c:v>1.9017454015421293</c:v>
                </c:pt>
                <c:pt idx="11">
                  <c:v>-9.2665221164772333</c:v>
                </c:pt>
                <c:pt idx="12">
                  <c:v>-3.6109644695872163</c:v>
                </c:pt>
                <c:pt idx="13">
                  <c:v>-14.427084902466518</c:v>
                </c:pt>
                <c:pt idx="14">
                  <c:v>-4.1434797261860297</c:v>
                </c:pt>
                <c:pt idx="15">
                  <c:v>-8.7381684416559153</c:v>
                </c:pt>
                <c:pt idx="16">
                  <c:v>-3.0775280986785987</c:v>
                </c:pt>
                <c:pt idx="17">
                  <c:v>-3.2715984364230337</c:v>
                </c:pt>
                <c:pt idx="18">
                  <c:v>-3.1586811237915384</c:v>
                </c:pt>
                <c:pt idx="19">
                  <c:v>-11.022229097007269</c:v>
                </c:pt>
                <c:pt idx="20">
                  <c:v>-13.360592009338447</c:v>
                </c:pt>
                <c:pt idx="21">
                  <c:v>-10.162199386425158</c:v>
                </c:pt>
                <c:pt idx="22">
                  <c:v>-17.975609288133398</c:v>
                </c:pt>
                <c:pt idx="23">
                  <c:v>-17.72015648608641</c:v>
                </c:pt>
                <c:pt idx="24">
                  <c:v>-14.135629542324665</c:v>
                </c:pt>
                <c:pt idx="25">
                  <c:v>-14.789359058454821</c:v>
                </c:pt>
                <c:pt idx="26">
                  <c:v>-23.13899372963462</c:v>
                </c:pt>
                <c:pt idx="27">
                  <c:v>-13.672228865684644</c:v>
                </c:pt>
                <c:pt idx="28">
                  <c:v>-18.68414443221404</c:v>
                </c:pt>
                <c:pt idx="29">
                  <c:v>-24.556465367717166</c:v>
                </c:pt>
                <c:pt idx="30">
                  <c:v>-17.009237055048558</c:v>
                </c:pt>
                <c:pt idx="31">
                  <c:v>-16.10240768048422</c:v>
                </c:pt>
                <c:pt idx="32">
                  <c:v>-16.273010938857496</c:v>
                </c:pt>
                <c:pt idx="33">
                  <c:v>-8.7387444841610602</c:v>
                </c:pt>
                <c:pt idx="34">
                  <c:v>-2.5146884954892812</c:v>
                </c:pt>
                <c:pt idx="35">
                  <c:v>8.6293876313120421</c:v>
                </c:pt>
                <c:pt idx="36">
                  <c:v>1.3865152166743258</c:v>
                </c:pt>
                <c:pt idx="37">
                  <c:v>15.977466019667347</c:v>
                </c:pt>
                <c:pt idx="38">
                  <c:v>15.23433469363323</c:v>
                </c:pt>
                <c:pt idx="39">
                  <c:v>17.837741179071088</c:v>
                </c:pt>
                <c:pt idx="40">
                  <c:v>15.655963346571468</c:v>
                </c:pt>
                <c:pt idx="41">
                  <c:v>16.541428371250035</c:v>
                </c:pt>
                <c:pt idx="42">
                  <c:v>15.524282580302028</c:v>
                </c:pt>
                <c:pt idx="43">
                  <c:v>12.30321894103308</c:v>
                </c:pt>
                <c:pt idx="44">
                  <c:v>19.024711217531859</c:v>
                </c:pt>
                <c:pt idx="45">
                  <c:v>17.296968872877855</c:v>
                </c:pt>
                <c:pt idx="46">
                  <c:v>14.970703370634794</c:v>
                </c:pt>
                <c:pt idx="47">
                  <c:v>8.0267179286403376</c:v>
                </c:pt>
                <c:pt idx="48">
                  <c:v>16.852280618634197</c:v>
                </c:pt>
                <c:pt idx="49">
                  <c:v>-0.40197599073140111</c:v>
                </c:pt>
                <c:pt idx="50">
                  <c:v>5.9703831347437841</c:v>
                </c:pt>
                <c:pt idx="51">
                  <c:v>14.006256589522962</c:v>
                </c:pt>
                <c:pt idx="52">
                  <c:v>2.4507326237200857</c:v>
                </c:pt>
                <c:pt idx="53">
                  <c:v>14.574466529906218</c:v>
                </c:pt>
                <c:pt idx="54">
                  <c:v>15.435208689355903</c:v>
                </c:pt>
                <c:pt idx="55">
                  <c:v>7.0791014069001506</c:v>
                </c:pt>
                <c:pt idx="56">
                  <c:v>20.039084240803831</c:v>
                </c:pt>
                <c:pt idx="57">
                  <c:v>12.493083088487026</c:v>
                </c:pt>
                <c:pt idx="58">
                  <c:v>1.8686908958909925</c:v>
                </c:pt>
                <c:pt idx="59">
                  <c:v>-0.72765442868744401</c:v>
                </c:pt>
                <c:pt idx="60">
                  <c:v>-6.4847866590310304</c:v>
                </c:pt>
                <c:pt idx="61">
                  <c:v>1.3179807623521214</c:v>
                </c:pt>
                <c:pt idx="62">
                  <c:v>6.5145334403858186</c:v>
                </c:pt>
                <c:pt idx="63">
                  <c:v>-1.4626817507396908</c:v>
                </c:pt>
                <c:pt idx="64">
                  <c:v>-5.2018866114105009</c:v>
                </c:pt>
                <c:pt idx="65">
                  <c:v>-1.1178279741711918</c:v>
                </c:pt>
                <c:pt idx="66">
                  <c:v>-11.84094028407965</c:v>
                </c:pt>
                <c:pt idx="67">
                  <c:v>-1.43568966981762</c:v>
                </c:pt>
                <c:pt idx="68">
                  <c:v>-14.737119900484785</c:v>
                </c:pt>
                <c:pt idx="69">
                  <c:v>-15.637551850982234</c:v>
                </c:pt>
                <c:pt idx="70">
                  <c:v>-4.8361935359077961</c:v>
                </c:pt>
                <c:pt idx="71">
                  <c:v>-3.6031267945868706</c:v>
                </c:pt>
                <c:pt idx="72">
                  <c:v>-13.901256370266495</c:v>
                </c:pt>
                <c:pt idx="73">
                  <c:v>-4.9964284939613464</c:v>
                </c:pt>
                <c:pt idx="74">
                  <c:v>-7.0869086155887402</c:v>
                </c:pt>
                <c:pt idx="75">
                  <c:v>-26.109436829373735</c:v>
                </c:pt>
                <c:pt idx="76">
                  <c:v>-14.36913965152776</c:v>
                </c:pt>
                <c:pt idx="77">
                  <c:v>-22.258374640314287</c:v>
                </c:pt>
                <c:pt idx="78">
                  <c:v>-20.6996421832702</c:v>
                </c:pt>
                <c:pt idx="79">
                  <c:v>-17.353986238065488</c:v>
                </c:pt>
              </c:numCache>
            </c:numRef>
          </c:val>
          <c:smooth val="0"/>
          <c:extLst>
            <c:ext xmlns:c16="http://schemas.microsoft.com/office/drawing/2014/chart" uri="{C3380CC4-5D6E-409C-BE32-E72D297353CC}">
              <c16:uniqueId val="{00000000-CBD1-462F-8AB7-5F4B58E0A86E}"/>
            </c:ext>
          </c:extLst>
        </c:ser>
        <c:ser>
          <c:idx val="1"/>
          <c:order val="1"/>
          <c:tx>
            <c:strRef>
              <c:f>輸入額!$I$2</c:f>
              <c:strCache>
                <c:ptCount val="1"/>
                <c:pt idx="0">
                  <c:v>近畿圏（左目盛）</c:v>
                </c:pt>
              </c:strCache>
            </c:strRef>
          </c:tx>
          <c:spPr>
            <a:ln>
              <a:solidFill>
                <a:srgbClr val="0070C0"/>
              </a:solidFill>
              <a:prstDash val="solid"/>
            </a:ln>
          </c:spPr>
          <c:marker>
            <c:symbol val="none"/>
          </c:marker>
          <c:cat>
            <c:numRef>
              <c:f>輸入額!$G$3:$G$82</c:f>
              <c:numCache>
                <c:formatCode>yyyy"年"m"月"</c:formatCode>
                <c:ptCount val="80"/>
                <c:pt idx="0">
                  <c:v>41671</c:v>
                </c:pt>
                <c:pt idx="1">
                  <c:v>41699</c:v>
                </c:pt>
                <c:pt idx="2">
                  <c:v>41730</c:v>
                </c:pt>
                <c:pt idx="3">
                  <c:v>41760</c:v>
                </c:pt>
                <c:pt idx="4">
                  <c:v>41791</c:v>
                </c:pt>
                <c:pt idx="5">
                  <c:v>41821</c:v>
                </c:pt>
                <c:pt idx="6">
                  <c:v>41852</c:v>
                </c:pt>
                <c:pt idx="7">
                  <c:v>41883</c:v>
                </c:pt>
                <c:pt idx="8">
                  <c:v>41913</c:v>
                </c:pt>
                <c:pt idx="9">
                  <c:v>41944</c:v>
                </c:pt>
                <c:pt idx="10">
                  <c:v>41974</c:v>
                </c:pt>
                <c:pt idx="11">
                  <c:v>42005</c:v>
                </c:pt>
                <c:pt idx="12">
                  <c:v>42036</c:v>
                </c:pt>
                <c:pt idx="13">
                  <c:v>42064</c:v>
                </c:pt>
                <c:pt idx="14">
                  <c:v>42095</c:v>
                </c:pt>
                <c:pt idx="15">
                  <c:v>42125</c:v>
                </c:pt>
                <c:pt idx="16">
                  <c:v>42156</c:v>
                </c:pt>
                <c:pt idx="17">
                  <c:v>42186</c:v>
                </c:pt>
                <c:pt idx="18">
                  <c:v>42217</c:v>
                </c:pt>
                <c:pt idx="19">
                  <c:v>42248</c:v>
                </c:pt>
                <c:pt idx="20">
                  <c:v>42278</c:v>
                </c:pt>
                <c:pt idx="21">
                  <c:v>42309</c:v>
                </c:pt>
                <c:pt idx="22">
                  <c:v>42339</c:v>
                </c:pt>
                <c:pt idx="23">
                  <c:v>42370</c:v>
                </c:pt>
                <c:pt idx="24">
                  <c:v>42401</c:v>
                </c:pt>
                <c:pt idx="25">
                  <c:v>42430</c:v>
                </c:pt>
                <c:pt idx="26">
                  <c:v>42461</c:v>
                </c:pt>
                <c:pt idx="27">
                  <c:v>42491</c:v>
                </c:pt>
                <c:pt idx="28">
                  <c:v>42522</c:v>
                </c:pt>
                <c:pt idx="29">
                  <c:v>42552</c:v>
                </c:pt>
                <c:pt idx="30">
                  <c:v>42583</c:v>
                </c:pt>
                <c:pt idx="31">
                  <c:v>42614</c:v>
                </c:pt>
                <c:pt idx="32">
                  <c:v>42644</c:v>
                </c:pt>
                <c:pt idx="33">
                  <c:v>42675</c:v>
                </c:pt>
                <c:pt idx="34">
                  <c:v>42705</c:v>
                </c:pt>
                <c:pt idx="35">
                  <c:v>42736</c:v>
                </c:pt>
                <c:pt idx="36">
                  <c:v>42767</c:v>
                </c:pt>
                <c:pt idx="37">
                  <c:v>42795</c:v>
                </c:pt>
                <c:pt idx="38">
                  <c:v>42826</c:v>
                </c:pt>
                <c:pt idx="39">
                  <c:v>42856</c:v>
                </c:pt>
                <c:pt idx="40">
                  <c:v>42887</c:v>
                </c:pt>
                <c:pt idx="41">
                  <c:v>42917</c:v>
                </c:pt>
                <c:pt idx="42">
                  <c:v>42948</c:v>
                </c:pt>
                <c:pt idx="43">
                  <c:v>42979</c:v>
                </c:pt>
                <c:pt idx="44">
                  <c:v>43009</c:v>
                </c:pt>
                <c:pt idx="45">
                  <c:v>43040</c:v>
                </c:pt>
                <c:pt idx="46">
                  <c:v>43070</c:v>
                </c:pt>
                <c:pt idx="47">
                  <c:v>43101</c:v>
                </c:pt>
                <c:pt idx="48">
                  <c:v>43132</c:v>
                </c:pt>
                <c:pt idx="49">
                  <c:v>43160</c:v>
                </c:pt>
                <c:pt idx="50">
                  <c:v>43191</c:v>
                </c:pt>
                <c:pt idx="51">
                  <c:v>43221</c:v>
                </c:pt>
                <c:pt idx="52">
                  <c:v>43252</c:v>
                </c:pt>
                <c:pt idx="53">
                  <c:v>43282</c:v>
                </c:pt>
                <c:pt idx="54">
                  <c:v>43313</c:v>
                </c:pt>
                <c:pt idx="55">
                  <c:v>43344</c:v>
                </c:pt>
                <c:pt idx="56">
                  <c:v>43374</c:v>
                </c:pt>
                <c:pt idx="57">
                  <c:v>43405</c:v>
                </c:pt>
                <c:pt idx="58">
                  <c:v>43435</c:v>
                </c:pt>
                <c:pt idx="59">
                  <c:v>43466</c:v>
                </c:pt>
                <c:pt idx="60">
                  <c:v>43497</c:v>
                </c:pt>
                <c:pt idx="61">
                  <c:v>43525</c:v>
                </c:pt>
                <c:pt idx="62">
                  <c:v>43556</c:v>
                </c:pt>
                <c:pt idx="63">
                  <c:v>43586</c:v>
                </c:pt>
                <c:pt idx="64">
                  <c:v>43617</c:v>
                </c:pt>
                <c:pt idx="65">
                  <c:v>43647</c:v>
                </c:pt>
                <c:pt idx="66">
                  <c:v>43678</c:v>
                </c:pt>
                <c:pt idx="67">
                  <c:v>43709</c:v>
                </c:pt>
                <c:pt idx="68">
                  <c:v>43739</c:v>
                </c:pt>
                <c:pt idx="69">
                  <c:v>43770</c:v>
                </c:pt>
                <c:pt idx="70">
                  <c:v>43800</c:v>
                </c:pt>
                <c:pt idx="71">
                  <c:v>43831</c:v>
                </c:pt>
                <c:pt idx="72">
                  <c:v>43862</c:v>
                </c:pt>
                <c:pt idx="73">
                  <c:v>43891</c:v>
                </c:pt>
                <c:pt idx="74">
                  <c:v>43922</c:v>
                </c:pt>
                <c:pt idx="75">
                  <c:v>43952</c:v>
                </c:pt>
                <c:pt idx="76">
                  <c:v>43983</c:v>
                </c:pt>
                <c:pt idx="77">
                  <c:v>44013</c:v>
                </c:pt>
                <c:pt idx="78">
                  <c:v>44044</c:v>
                </c:pt>
                <c:pt idx="79">
                  <c:v>44075</c:v>
                </c:pt>
              </c:numCache>
            </c:numRef>
          </c:cat>
          <c:val>
            <c:numRef>
              <c:f>輸入額!$I$3:$I$82</c:f>
              <c:numCache>
                <c:formatCode>0.00</c:formatCode>
                <c:ptCount val="80"/>
                <c:pt idx="0">
                  <c:v>7.6477409773972624</c:v>
                </c:pt>
                <c:pt idx="1">
                  <c:v>20.204775916054189</c:v>
                </c:pt>
                <c:pt idx="2">
                  <c:v>2.7883069794687714</c:v>
                </c:pt>
                <c:pt idx="3">
                  <c:v>-7.4796988111089036E-2</c:v>
                </c:pt>
                <c:pt idx="4">
                  <c:v>13.969625999824586</c:v>
                </c:pt>
                <c:pt idx="5">
                  <c:v>0.58362098312170474</c:v>
                </c:pt>
                <c:pt idx="6">
                  <c:v>-1.5767039885289904</c:v>
                </c:pt>
                <c:pt idx="7">
                  <c:v>9.8526204050087216</c:v>
                </c:pt>
                <c:pt idx="8">
                  <c:v>1.8496672889489503</c:v>
                </c:pt>
                <c:pt idx="9">
                  <c:v>-0.25935652585370406</c:v>
                </c:pt>
                <c:pt idx="10">
                  <c:v>4.6984060990063625</c:v>
                </c:pt>
                <c:pt idx="11">
                  <c:v>-10.917893405927046</c:v>
                </c:pt>
                <c:pt idx="12">
                  <c:v>10.145927196572018</c:v>
                </c:pt>
                <c:pt idx="13">
                  <c:v>-14.0789754885527</c:v>
                </c:pt>
                <c:pt idx="14">
                  <c:v>-4.1855529378686072</c:v>
                </c:pt>
                <c:pt idx="15">
                  <c:v>-8.0868230950831332</c:v>
                </c:pt>
                <c:pt idx="16">
                  <c:v>-4.7967614716925908</c:v>
                </c:pt>
                <c:pt idx="17">
                  <c:v>-0.54682672369055751</c:v>
                </c:pt>
                <c:pt idx="18">
                  <c:v>0.30299482786935528</c:v>
                </c:pt>
                <c:pt idx="19">
                  <c:v>-11.055142916679912</c:v>
                </c:pt>
                <c:pt idx="20">
                  <c:v>-8.7719840770061097</c:v>
                </c:pt>
                <c:pt idx="21">
                  <c:v>-5.8410665952827117</c:v>
                </c:pt>
                <c:pt idx="22">
                  <c:v>-19.192580755023442</c:v>
                </c:pt>
                <c:pt idx="23">
                  <c:v>-15.122094989402086</c:v>
                </c:pt>
                <c:pt idx="24">
                  <c:v>-17.044371562484116</c:v>
                </c:pt>
                <c:pt idx="25">
                  <c:v>-11.230444149356757</c:v>
                </c:pt>
                <c:pt idx="26">
                  <c:v>-17.672524639615546</c:v>
                </c:pt>
                <c:pt idx="27">
                  <c:v>-12.589381661748931</c:v>
                </c:pt>
                <c:pt idx="28">
                  <c:v>-15.147663892474782</c:v>
                </c:pt>
                <c:pt idx="29">
                  <c:v>-25.239275944186758</c:v>
                </c:pt>
                <c:pt idx="30">
                  <c:v>-12.246338693820064</c:v>
                </c:pt>
                <c:pt idx="31">
                  <c:v>-11.904344020985107</c:v>
                </c:pt>
                <c:pt idx="32">
                  <c:v>-19.336520712830776</c:v>
                </c:pt>
                <c:pt idx="33">
                  <c:v>-7.1743609466100509</c:v>
                </c:pt>
                <c:pt idx="34">
                  <c:v>-3.5971026610130394</c:v>
                </c:pt>
                <c:pt idx="35">
                  <c:v>9.7942423345309066</c:v>
                </c:pt>
                <c:pt idx="36">
                  <c:v>-5.9944037780623916</c:v>
                </c:pt>
                <c:pt idx="37">
                  <c:v>12.277216732121161</c:v>
                </c:pt>
                <c:pt idx="38">
                  <c:v>11.229787168804691</c:v>
                </c:pt>
                <c:pt idx="39">
                  <c:v>13.270120149227154</c:v>
                </c:pt>
                <c:pt idx="40">
                  <c:v>14.268211245925386</c:v>
                </c:pt>
                <c:pt idx="41">
                  <c:v>16.912781767936863</c:v>
                </c:pt>
                <c:pt idx="42">
                  <c:v>12.728320624224153</c:v>
                </c:pt>
                <c:pt idx="43">
                  <c:v>11.117822158837882</c:v>
                </c:pt>
                <c:pt idx="44">
                  <c:v>20.838725513136552</c:v>
                </c:pt>
                <c:pt idx="45">
                  <c:v>15.493190203830224</c:v>
                </c:pt>
                <c:pt idx="46">
                  <c:v>18.001182355294219</c:v>
                </c:pt>
                <c:pt idx="47">
                  <c:v>5.9386621866709817</c:v>
                </c:pt>
                <c:pt idx="48">
                  <c:v>22.952916785300374</c:v>
                </c:pt>
                <c:pt idx="49">
                  <c:v>-0.85033945806307543</c:v>
                </c:pt>
                <c:pt idx="50">
                  <c:v>4.220984233009986</c:v>
                </c:pt>
                <c:pt idx="51">
                  <c:v>16.01322684102206</c:v>
                </c:pt>
                <c:pt idx="52">
                  <c:v>3.5142414479912816</c:v>
                </c:pt>
                <c:pt idx="53">
                  <c:v>12.988482071686462</c:v>
                </c:pt>
                <c:pt idx="54">
                  <c:v>9.9094138776366378</c:v>
                </c:pt>
                <c:pt idx="55">
                  <c:v>-24.338760840817457</c:v>
                </c:pt>
                <c:pt idx="56">
                  <c:v>10.948593576983171</c:v>
                </c:pt>
                <c:pt idx="57">
                  <c:v>9.4524555965443682</c:v>
                </c:pt>
                <c:pt idx="58">
                  <c:v>-2.8066107074500906</c:v>
                </c:pt>
                <c:pt idx="59">
                  <c:v>0.10555030289782508</c:v>
                </c:pt>
                <c:pt idx="60">
                  <c:v>-9.7389466543163223</c:v>
                </c:pt>
                <c:pt idx="61">
                  <c:v>-1.248854077874455</c:v>
                </c:pt>
                <c:pt idx="62">
                  <c:v>3.5466614648854886</c:v>
                </c:pt>
                <c:pt idx="63">
                  <c:v>-5.2148892324320002</c:v>
                </c:pt>
                <c:pt idx="64">
                  <c:v>-13.88953123978331</c:v>
                </c:pt>
                <c:pt idx="65">
                  <c:v>-0.51288131699563166</c:v>
                </c:pt>
                <c:pt idx="66">
                  <c:v>-10.48008110687023</c:v>
                </c:pt>
                <c:pt idx="67">
                  <c:v>30.255155435080979</c:v>
                </c:pt>
                <c:pt idx="68">
                  <c:v>-13.993884977161272</c:v>
                </c:pt>
                <c:pt idx="69">
                  <c:v>-16.487737183637378</c:v>
                </c:pt>
                <c:pt idx="70">
                  <c:v>-5.786577978748852</c:v>
                </c:pt>
                <c:pt idx="71">
                  <c:v>-7.4011005517413224</c:v>
                </c:pt>
                <c:pt idx="72">
                  <c:v>-17.518085306275836</c:v>
                </c:pt>
                <c:pt idx="73">
                  <c:v>-4.180666281219203</c:v>
                </c:pt>
                <c:pt idx="74">
                  <c:v>-2.1344225628237297</c:v>
                </c:pt>
                <c:pt idx="75">
                  <c:v>-19.649565530181818</c:v>
                </c:pt>
                <c:pt idx="76">
                  <c:v>-2.0857699263535494</c:v>
                </c:pt>
                <c:pt idx="77">
                  <c:v>-18.487702921533781</c:v>
                </c:pt>
                <c:pt idx="78">
                  <c:v>-16.87621163569986</c:v>
                </c:pt>
                <c:pt idx="79">
                  <c:v>-12.491747408974547</c:v>
                </c:pt>
              </c:numCache>
            </c:numRef>
          </c:val>
          <c:smooth val="0"/>
          <c:extLst>
            <c:ext xmlns:c16="http://schemas.microsoft.com/office/drawing/2014/chart" uri="{C3380CC4-5D6E-409C-BE32-E72D297353CC}">
              <c16:uniqueId val="{00000001-CBD1-462F-8AB7-5F4B58E0A86E}"/>
            </c:ext>
          </c:extLst>
        </c:ser>
        <c:dLbls>
          <c:showLegendKey val="0"/>
          <c:showVal val="0"/>
          <c:showCatName val="0"/>
          <c:showSerName val="0"/>
          <c:showPercent val="0"/>
          <c:showBubbleSize val="0"/>
        </c:dLbls>
        <c:marker val="1"/>
        <c:smooth val="0"/>
        <c:axId val="117886336"/>
        <c:axId val="117965952"/>
      </c:lineChart>
      <c:lineChart>
        <c:grouping val="standard"/>
        <c:varyColors val="0"/>
        <c:ser>
          <c:idx val="2"/>
          <c:order val="2"/>
          <c:tx>
            <c:strRef>
              <c:f>輸入額!$J$2</c:f>
              <c:strCache>
                <c:ptCount val="1"/>
                <c:pt idx="0">
                  <c:v>対ドル為替レート</c:v>
                </c:pt>
              </c:strCache>
            </c:strRef>
          </c:tx>
          <c:spPr>
            <a:ln cmpd="dbl">
              <a:prstDash val="solid"/>
            </a:ln>
          </c:spPr>
          <c:marker>
            <c:symbol val="none"/>
          </c:marker>
          <c:cat>
            <c:numRef>
              <c:f>輸入額!$G$3:$G$82</c:f>
              <c:numCache>
                <c:formatCode>yyyy"年"m"月"</c:formatCode>
                <c:ptCount val="80"/>
                <c:pt idx="0">
                  <c:v>41671</c:v>
                </c:pt>
                <c:pt idx="1">
                  <c:v>41699</c:v>
                </c:pt>
                <c:pt idx="2">
                  <c:v>41730</c:v>
                </c:pt>
                <c:pt idx="3">
                  <c:v>41760</c:v>
                </c:pt>
                <c:pt idx="4">
                  <c:v>41791</c:v>
                </c:pt>
                <c:pt idx="5">
                  <c:v>41821</c:v>
                </c:pt>
                <c:pt idx="6">
                  <c:v>41852</c:v>
                </c:pt>
                <c:pt idx="7">
                  <c:v>41883</c:v>
                </c:pt>
                <c:pt idx="8">
                  <c:v>41913</c:v>
                </c:pt>
                <c:pt idx="9">
                  <c:v>41944</c:v>
                </c:pt>
                <c:pt idx="10">
                  <c:v>41974</c:v>
                </c:pt>
                <c:pt idx="11">
                  <c:v>42005</c:v>
                </c:pt>
                <c:pt idx="12">
                  <c:v>42036</c:v>
                </c:pt>
                <c:pt idx="13">
                  <c:v>42064</c:v>
                </c:pt>
                <c:pt idx="14">
                  <c:v>42095</c:v>
                </c:pt>
                <c:pt idx="15">
                  <c:v>42125</c:v>
                </c:pt>
                <c:pt idx="16">
                  <c:v>42156</c:v>
                </c:pt>
                <c:pt idx="17">
                  <c:v>42186</c:v>
                </c:pt>
                <c:pt idx="18">
                  <c:v>42217</c:v>
                </c:pt>
                <c:pt idx="19">
                  <c:v>42248</c:v>
                </c:pt>
                <c:pt idx="20">
                  <c:v>42278</c:v>
                </c:pt>
                <c:pt idx="21">
                  <c:v>42309</c:v>
                </c:pt>
                <c:pt idx="22">
                  <c:v>42339</c:v>
                </c:pt>
                <c:pt idx="23">
                  <c:v>42370</c:v>
                </c:pt>
                <c:pt idx="24">
                  <c:v>42401</c:v>
                </c:pt>
                <c:pt idx="25">
                  <c:v>42430</c:v>
                </c:pt>
                <c:pt idx="26">
                  <c:v>42461</c:v>
                </c:pt>
                <c:pt idx="27">
                  <c:v>42491</c:v>
                </c:pt>
                <c:pt idx="28">
                  <c:v>42522</c:v>
                </c:pt>
                <c:pt idx="29">
                  <c:v>42552</c:v>
                </c:pt>
                <c:pt idx="30">
                  <c:v>42583</c:v>
                </c:pt>
                <c:pt idx="31">
                  <c:v>42614</c:v>
                </c:pt>
                <c:pt idx="32">
                  <c:v>42644</c:v>
                </c:pt>
                <c:pt idx="33">
                  <c:v>42675</c:v>
                </c:pt>
                <c:pt idx="34">
                  <c:v>42705</c:v>
                </c:pt>
                <c:pt idx="35">
                  <c:v>42736</c:v>
                </c:pt>
                <c:pt idx="36">
                  <c:v>42767</c:v>
                </c:pt>
                <c:pt idx="37">
                  <c:v>42795</c:v>
                </c:pt>
                <c:pt idx="38">
                  <c:v>42826</c:v>
                </c:pt>
                <c:pt idx="39">
                  <c:v>42856</c:v>
                </c:pt>
                <c:pt idx="40">
                  <c:v>42887</c:v>
                </c:pt>
                <c:pt idx="41">
                  <c:v>42917</c:v>
                </c:pt>
                <c:pt idx="42">
                  <c:v>42948</c:v>
                </c:pt>
                <c:pt idx="43">
                  <c:v>42979</c:v>
                </c:pt>
                <c:pt idx="44">
                  <c:v>43009</c:v>
                </c:pt>
                <c:pt idx="45">
                  <c:v>43040</c:v>
                </c:pt>
                <c:pt idx="46">
                  <c:v>43070</c:v>
                </c:pt>
                <c:pt idx="47">
                  <c:v>43101</c:v>
                </c:pt>
                <c:pt idx="48">
                  <c:v>43132</c:v>
                </c:pt>
                <c:pt idx="49">
                  <c:v>43160</c:v>
                </c:pt>
                <c:pt idx="50">
                  <c:v>43191</c:v>
                </c:pt>
                <c:pt idx="51">
                  <c:v>43221</c:v>
                </c:pt>
                <c:pt idx="52">
                  <c:v>43252</c:v>
                </c:pt>
                <c:pt idx="53">
                  <c:v>43282</c:v>
                </c:pt>
                <c:pt idx="54">
                  <c:v>43313</c:v>
                </c:pt>
                <c:pt idx="55">
                  <c:v>43344</c:v>
                </c:pt>
                <c:pt idx="56">
                  <c:v>43374</c:v>
                </c:pt>
                <c:pt idx="57">
                  <c:v>43405</c:v>
                </c:pt>
                <c:pt idx="58">
                  <c:v>43435</c:v>
                </c:pt>
                <c:pt idx="59">
                  <c:v>43466</c:v>
                </c:pt>
                <c:pt idx="60">
                  <c:v>43497</c:v>
                </c:pt>
                <c:pt idx="61">
                  <c:v>43525</c:v>
                </c:pt>
                <c:pt idx="62">
                  <c:v>43556</c:v>
                </c:pt>
                <c:pt idx="63">
                  <c:v>43586</c:v>
                </c:pt>
                <c:pt idx="64">
                  <c:v>43617</c:v>
                </c:pt>
                <c:pt idx="65">
                  <c:v>43647</c:v>
                </c:pt>
                <c:pt idx="66">
                  <c:v>43678</c:v>
                </c:pt>
                <c:pt idx="67">
                  <c:v>43709</c:v>
                </c:pt>
                <c:pt idx="68">
                  <c:v>43739</c:v>
                </c:pt>
                <c:pt idx="69">
                  <c:v>43770</c:v>
                </c:pt>
                <c:pt idx="70">
                  <c:v>43800</c:v>
                </c:pt>
                <c:pt idx="71">
                  <c:v>43831</c:v>
                </c:pt>
                <c:pt idx="72">
                  <c:v>43862</c:v>
                </c:pt>
                <c:pt idx="73">
                  <c:v>43891</c:v>
                </c:pt>
                <c:pt idx="74">
                  <c:v>43922</c:v>
                </c:pt>
                <c:pt idx="75">
                  <c:v>43952</c:v>
                </c:pt>
                <c:pt idx="76">
                  <c:v>43983</c:v>
                </c:pt>
                <c:pt idx="77">
                  <c:v>44013</c:v>
                </c:pt>
                <c:pt idx="78">
                  <c:v>44044</c:v>
                </c:pt>
                <c:pt idx="79">
                  <c:v>44075</c:v>
                </c:pt>
              </c:numCache>
            </c:numRef>
          </c:cat>
          <c:val>
            <c:numRef>
              <c:f>輸入額!$J$3:$J$82</c:f>
              <c:numCache>
                <c:formatCode>General</c:formatCode>
                <c:ptCount val="80"/>
                <c:pt idx="0">
                  <c:v>102.02</c:v>
                </c:pt>
                <c:pt idx="1">
                  <c:v>102.3</c:v>
                </c:pt>
                <c:pt idx="2">
                  <c:v>102.54</c:v>
                </c:pt>
                <c:pt idx="3">
                  <c:v>101.78</c:v>
                </c:pt>
                <c:pt idx="4">
                  <c:v>102.05</c:v>
                </c:pt>
                <c:pt idx="5">
                  <c:v>101.73</c:v>
                </c:pt>
                <c:pt idx="6">
                  <c:v>102.95</c:v>
                </c:pt>
                <c:pt idx="7">
                  <c:v>107.16</c:v>
                </c:pt>
                <c:pt idx="8">
                  <c:v>108.03</c:v>
                </c:pt>
                <c:pt idx="9">
                  <c:v>116.24</c:v>
                </c:pt>
                <c:pt idx="10">
                  <c:v>119.29</c:v>
                </c:pt>
                <c:pt idx="11">
                  <c:v>118.25</c:v>
                </c:pt>
                <c:pt idx="12">
                  <c:v>118.59</c:v>
                </c:pt>
                <c:pt idx="13">
                  <c:v>120.37</c:v>
                </c:pt>
                <c:pt idx="14">
                  <c:v>119.57</c:v>
                </c:pt>
                <c:pt idx="15">
                  <c:v>120.82</c:v>
                </c:pt>
                <c:pt idx="16">
                  <c:v>123.7</c:v>
                </c:pt>
                <c:pt idx="17">
                  <c:v>123.31</c:v>
                </c:pt>
                <c:pt idx="18">
                  <c:v>123.17</c:v>
                </c:pt>
                <c:pt idx="19">
                  <c:v>120.13</c:v>
                </c:pt>
                <c:pt idx="20">
                  <c:v>119.99</c:v>
                </c:pt>
                <c:pt idx="21">
                  <c:v>122.58</c:v>
                </c:pt>
                <c:pt idx="22">
                  <c:v>121.78</c:v>
                </c:pt>
                <c:pt idx="23">
                  <c:v>118.18</c:v>
                </c:pt>
                <c:pt idx="24">
                  <c:v>115.01</c:v>
                </c:pt>
                <c:pt idx="25">
                  <c:v>113.05</c:v>
                </c:pt>
                <c:pt idx="26">
                  <c:v>109.72</c:v>
                </c:pt>
                <c:pt idx="27">
                  <c:v>109.24</c:v>
                </c:pt>
                <c:pt idx="28">
                  <c:v>105.44</c:v>
                </c:pt>
                <c:pt idx="29">
                  <c:v>103.97</c:v>
                </c:pt>
                <c:pt idx="30">
                  <c:v>101.28</c:v>
                </c:pt>
                <c:pt idx="31">
                  <c:v>101.99</c:v>
                </c:pt>
                <c:pt idx="32">
                  <c:v>103.81</c:v>
                </c:pt>
                <c:pt idx="33">
                  <c:v>108.33</c:v>
                </c:pt>
                <c:pt idx="34">
                  <c:v>116.01</c:v>
                </c:pt>
                <c:pt idx="35">
                  <c:v>114.69</c:v>
                </c:pt>
                <c:pt idx="36">
                  <c:v>113.13</c:v>
                </c:pt>
                <c:pt idx="37">
                  <c:v>113.02</c:v>
                </c:pt>
                <c:pt idx="38">
                  <c:v>110.08</c:v>
                </c:pt>
                <c:pt idx="39">
                  <c:v>112.24</c:v>
                </c:pt>
                <c:pt idx="40">
                  <c:v>110.89</c:v>
                </c:pt>
                <c:pt idx="41">
                  <c:v>112.5</c:v>
                </c:pt>
                <c:pt idx="42">
                  <c:v>109.9</c:v>
                </c:pt>
                <c:pt idx="43">
                  <c:v>110.67</c:v>
                </c:pt>
                <c:pt idx="44">
                  <c:v>112.94</c:v>
                </c:pt>
                <c:pt idx="45">
                  <c:v>112.89</c:v>
                </c:pt>
                <c:pt idx="46">
                  <c:v>112.96</c:v>
                </c:pt>
                <c:pt idx="47">
                  <c:v>110.74</c:v>
                </c:pt>
                <c:pt idx="48">
                  <c:v>107.9</c:v>
                </c:pt>
                <c:pt idx="49">
                  <c:v>106.01</c:v>
                </c:pt>
                <c:pt idx="50">
                  <c:v>107.49</c:v>
                </c:pt>
                <c:pt idx="51">
                  <c:v>109.74</c:v>
                </c:pt>
                <c:pt idx="52">
                  <c:v>110.02</c:v>
                </c:pt>
                <c:pt idx="53">
                  <c:v>111.41</c:v>
                </c:pt>
                <c:pt idx="54">
                  <c:v>111.06</c:v>
                </c:pt>
                <c:pt idx="55">
                  <c:v>111.91</c:v>
                </c:pt>
                <c:pt idx="56">
                  <c:v>112.81</c:v>
                </c:pt>
                <c:pt idx="57">
                  <c:v>113.36</c:v>
                </c:pt>
                <c:pt idx="58">
                  <c:v>112.38</c:v>
                </c:pt>
                <c:pt idx="59">
                  <c:v>108.97</c:v>
                </c:pt>
                <c:pt idx="60">
                  <c:v>110.36</c:v>
                </c:pt>
                <c:pt idx="61">
                  <c:v>111.22</c:v>
                </c:pt>
                <c:pt idx="62">
                  <c:v>111.63</c:v>
                </c:pt>
                <c:pt idx="63">
                  <c:v>109.76</c:v>
                </c:pt>
                <c:pt idx="64">
                  <c:v>108.07</c:v>
                </c:pt>
                <c:pt idx="65">
                  <c:v>108.23</c:v>
                </c:pt>
                <c:pt idx="66">
                  <c:v>106.34</c:v>
                </c:pt>
                <c:pt idx="67">
                  <c:v>107.4</c:v>
                </c:pt>
                <c:pt idx="68">
                  <c:v>108.12</c:v>
                </c:pt>
                <c:pt idx="69">
                  <c:v>108.88</c:v>
                </c:pt>
                <c:pt idx="70">
                  <c:v>109.18</c:v>
                </c:pt>
                <c:pt idx="71">
                  <c:v>109.34</c:v>
                </c:pt>
                <c:pt idx="72">
                  <c:v>109.96</c:v>
                </c:pt>
                <c:pt idx="73">
                  <c:v>107.29</c:v>
                </c:pt>
                <c:pt idx="74">
                  <c:v>107.93</c:v>
                </c:pt>
                <c:pt idx="75">
                  <c:v>107.31</c:v>
                </c:pt>
                <c:pt idx="76">
                  <c:v>107.56</c:v>
                </c:pt>
                <c:pt idx="77">
                  <c:v>106.78</c:v>
                </c:pt>
                <c:pt idx="78">
                  <c:v>106.04</c:v>
                </c:pt>
                <c:pt idx="79">
                  <c:v>105.74</c:v>
                </c:pt>
              </c:numCache>
            </c:numRef>
          </c:val>
          <c:smooth val="0"/>
          <c:extLst>
            <c:ext xmlns:c16="http://schemas.microsoft.com/office/drawing/2014/chart" uri="{C3380CC4-5D6E-409C-BE32-E72D297353CC}">
              <c16:uniqueId val="{00000002-CBD1-462F-8AB7-5F4B58E0A86E}"/>
            </c:ext>
          </c:extLst>
        </c:ser>
        <c:dLbls>
          <c:showLegendKey val="0"/>
          <c:showVal val="0"/>
          <c:showCatName val="0"/>
          <c:showSerName val="0"/>
          <c:showPercent val="0"/>
          <c:showBubbleSize val="0"/>
        </c:dLbls>
        <c:marker val="1"/>
        <c:smooth val="0"/>
        <c:axId val="117973376"/>
        <c:axId val="117967488"/>
      </c:lineChart>
      <c:dateAx>
        <c:axId val="117886336"/>
        <c:scaling>
          <c:orientation val="minMax"/>
        </c:scaling>
        <c:delete val="0"/>
        <c:axPos val="b"/>
        <c:numFmt formatCode="yyyy&quot;年&quot;m&quot;月&quot;" sourceLinked="1"/>
        <c:majorTickMark val="out"/>
        <c:minorTickMark val="none"/>
        <c:tickLblPos val="low"/>
        <c:txPr>
          <a:bodyPr rot="-2700000"/>
          <a:lstStyle/>
          <a:p>
            <a:pPr>
              <a:defRPr/>
            </a:pPr>
            <a:endParaRPr lang="ja-JP"/>
          </a:p>
        </c:txPr>
        <c:crossAx val="117965952"/>
        <c:crosses val="autoZero"/>
        <c:auto val="1"/>
        <c:lblOffset val="100"/>
        <c:baseTimeUnit val="months"/>
        <c:majorUnit val="4"/>
        <c:majorTimeUnit val="months"/>
      </c:dateAx>
      <c:valAx>
        <c:axId val="117965952"/>
        <c:scaling>
          <c:orientation val="minMax"/>
        </c:scaling>
        <c:delete val="0"/>
        <c:axPos val="l"/>
        <c:majorGridlines/>
        <c:numFmt formatCode="0.00" sourceLinked="1"/>
        <c:majorTickMark val="out"/>
        <c:minorTickMark val="none"/>
        <c:tickLblPos val="nextTo"/>
        <c:crossAx val="117886336"/>
        <c:crosses val="autoZero"/>
        <c:crossBetween val="between"/>
      </c:valAx>
      <c:valAx>
        <c:axId val="117967488"/>
        <c:scaling>
          <c:orientation val="minMax"/>
        </c:scaling>
        <c:delete val="0"/>
        <c:axPos val="r"/>
        <c:numFmt formatCode="General" sourceLinked="1"/>
        <c:majorTickMark val="out"/>
        <c:minorTickMark val="none"/>
        <c:tickLblPos val="nextTo"/>
        <c:crossAx val="117973376"/>
        <c:crosses val="max"/>
        <c:crossBetween val="between"/>
      </c:valAx>
      <c:dateAx>
        <c:axId val="117973376"/>
        <c:scaling>
          <c:orientation val="minMax"/>
        </c:scaling>
        <c:delete val="1"/>
        <c:axPos val="b"/>
        <c:numFmt formatCode="yyyy&quot;年&quot;m&quot;月&quot;" sourceLinked="1"/>
        <c:majorTickMark val="out"/>
        <c:minorTickMark val="none"/>
        <c:tickLblPos val="nextTo"/>
        <c:crossAx val="117967488"/>
        <c:crosses val="autoZero"/>
        <c:auto val="1"/>
        <c:lblOffset val="100"/>
        <c:baseTimeUnit val="months"/>
      </c:dateAx>
    </c:plotArea>
    <c:legend>
      <c:legendPos val="t"/>
      <c:legendEntry>
        <c:idx val="0"/>
        <c:txPr>
          <a:bodyPr/>
          <a:lstStyle/>
          <a:p>
            <a:pPr>
              <a:defRPr sz="1000">
                <a:latin typeface="+mn-ea"/>
                <a:ea typeface="+mn-ea"/>
              </a:defRPr>
            </a:pPr>
            <a:endParaRPr lang="ja-JP"/>
          </a:p>
        </c:txPr>
      </c:legendEntry>
      <c:legendEntry>
        <c:idx val="1"/>
        <c:txPr>
          <a:bodyPr/>
          <a:lstStyle/>
          <a:p>
            <a:pPr>
              <a:defRPr sz="1000">
                <a:latin typeface="+mn-ea"/>
                <a:ea typeface="+mn-ea"/>
              </a:defRPr>
            </a:pPr>
            <a:endParaRPr lang="ja-JP"/>
          </a:p>
        </c:txPr>
      </c:legendEntry>
      <c:legendEntry>
        <c:idx val="2"/>
        <c:delete val="1"/>
      </c:legendEntry>
      <c:layout>
        <c:manualLayout>
          <c:xMode val="edge"/>
          <c:yMode val="edge"/>
          <c:x val="0.33514046039860529"/>
          <c:y val="1.7520873292355382E-2"/>
          <c:w val="0.33522346117801077"/>
          <c:h val="4.2708951688113478E-2"/>
        </c:manualLayout>
      </c:layout>
      <c:overlay val="0"/>
      <c:txPr>
        <a:bodyPr/>
        <a:lstStyle/>
        <a:p>
          <a:pPr>
            <a:defRPr sz="1000">
              <a:latin typeface="+mn-ea"/>
              <a:ea typeface="+mn-ea"/>
            </a:defRPr>
          </a:pPr>
          <a:endParaRPr lang="ja-JP"/>
        </a:p>
      </c:txPr>
    </c:legend>
    <c:plotVisOnly val="1"/>
    <c:dispBlanksAs val="gap"/>
    <c:showDLblsOverMax val="0"/>
  </c:chart>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580904718724534"/>
          <c:y val="9.7332792140957219E-2"/>
          <c:w val="0.8419975940507437"/>
          <c:h val="0.7627912656751239"/>
        </c:manualLayout>
      </c:layout>
      <c:lineChart>
        <c:grouping val="standard"/>
        <c:varyColors val="0"/>
        <c:ser>
          <c:idx val="0"/>
          <c:order val="0"/>
          <c:tx>
            <c:strRef>
              <c:f>訪問地別_1人当たり旅行支出!$A$5</c:f>
              <c:strCache>
                <c:ptCount val="1"/>
                <c:pt idx="0">
                  <c:v>大阪</c:v>
                </c:pt>
              </c:strCache>
            </c:strRef>
          </c:tx>
          <c:marker>
            <c:symbol val="circle"/>
            <c:size val="6"/>
          </c:marker>
          <c:dLbls>
            <c:dLbl>
              <c:idx val="9"/>
              <c:layout>
                <c:manualLayout>
                  <c:x val="-1.7627896833140116E-2"/>
                  <c:y val="-3.04866814510272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72F-4191-BA40-02BA587BC054}"/>
                </c:ext>
              </c:extLst>
            </c:dLbl>
            <c:spPr>
              <a:noFill/>
              <a:ln>
                <a:noFill/>
              </a:ln>
              <a:effectLst/>
            </c:spPr>
            <c:txPr>
              <a:bodyPr wrap="square" lIns="38100" tIns="19050" rIns="38100" bIns="19050" anchor="ctr">
                <a:spAutoFit/>
              </a:bodyPr>
              <a:lstStyle/>
              <a:p>
                <a:pPr>
                  <a:defRPr>
                    <a:solidFill>
                      <a:schemeClr val="accent1"/>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訪問地別_1人当たり旅行支出!$B$4:$K$4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訪問地別_1人当たり旅行支出!$B$5:$K$5</c:f>
              <c:numCache>
                <c:formatCode>#,##0_ </c:formatCode>
                <c:ptCount val="10"/>
                <c:pt idx="0">
                  <c:v>24174</c:v>
                </c:pt>
                <c:pt idx="1">
                  <c:v>20209</c:v>
                </c:pt>
                <c:pt idx="2">
                  <c:v>21801</c:v>
                </c:pt>
                <c:pt idx="3">
                  <c:v>21065</c:v>
                </c:pt>
                <c:pt idx="4">
                  <c:v>21391</c:v>
                </c:pt>
                <c:pt idx="5">
                  <c:v>35156</c:v>
                </c:pt>
                <c:pt idx="6">
                  <c:v>36720</c:v>
                </c:pt>
                <c:pt idx="7">
                  <c:v>42171</c:v>
                </c:pt>
                <c:pt idx="8">
                  <c:v>62744</c:v>
                </c:pt>
                <c:pt idx="9">
                  <c:v>63889</c:v>
                </c:pt>
              </c:numCache>
            </c:numRef>
          </c:val>
          <c:smooth val="0"/>
          <c:extLst>
            <c:ext xmlns:c16="http://schemas.microsoft.com/office/drawing/2014/chart" uri="{C3380CC4-5D6E-409C-BE32-E72D297353CC}">
              <c16:uniqueId val="{00000001-572F-4191-BA40-02BA587BC054}"/>
            </c:ext>
          </c:extLst>
        </c:ser>
        <c:ser>
          <c:idx val="1"/>
          <c:order val="1"/>
          <c:tx>
            <c:strRef>
              <c:f>訪問地別_1人当たり旅行支出!$A$6</c:f>
              <c:strCache>
                <c:ptCount val="1"/>
                <c:pt idx="0">
                  <c:v>東京</c:v>
                </c:pt>
              </c:strCache>
            </c:strRef>
          </c:tx>
          <c:marker>
            <c:symbol val="square"/>
            <c:size val="6"/>
          </c:marker>
          <c:dLbls>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72F-4191-BA40-02BA587BC054}"/>
                </c:ext>
              </c:extLst>
            </c:dLbl>
            <c:spPr>
              <a:noFill/>
              <a:ln>
                <a:noFill/>
              </a:ln>
              <a:effectLst/>
            </c:spPr>
            <c:txPr>
              <a:bodyPr wrap="square" lIns="38100" tIns="19050" rIns="38100" bIns="19050" anchor="ctr">
                <a:spAutoFit/>
              </a:bodyPr>
              <a:lstStyle/>
              <a:p>
                <a:pPr>
                  <a:defRPr>
                    <a:solidFill>
                      <a:schemeClr val="accent2"/>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訪問地別_1人当たり旅行支出!$B$4:$K$4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訪問地別_1人当たり旅行支出!$B$6:$K$6</c:f>
              <c:numCache>
                <c:formatCode>#,##0_ </c:formatCode>
                <c:ptCount val="10"/>
                <c:pt idx="0">
                  <c:v>21266</c:v>
                </c:pt>
                <c:pt idx="1">
                  <c:v>22169</c:v>
                </c:pt>
                <c:pt idx="2">
                  <c:v>24194</c:v>
                </c:pt>
                <c:pt idx="3">
                  <c:v>27851</c:v>
                </c:pt>
                <c:pt idx="4">
                  <c:v>33939</c:v>
                </c:pt>
                <c:pt idx="5">
                  <c:v>81858</c:v>
                </c:pt>
                <c:pt idx="6">
                  <c:v>64952</c:v>
                </c:pt>
                <c:pt idx="7">
                  <c:v>67926</c:v>
                </c:pt>
                <c:pt idx="8">
                  <c:v>98561</c:v>
                </c:pt>
                <c:pt idx="9">
                  <c:v>99959</c:v>
                </c:pt>
              </c:numCache>
            </c:numRef>
          </c:val>
          <c:smooth val="0"/>
          <c:extLst>
            <c:ext xmlns:c16="http://schemas.microsoft.com/office/drawing/2014/chart" uri="{C3380CC4-5D6E-409C-BE32-E72D297353CC}">
              <c16:uniqueId val="{00000003-572F-4191-BA40-02BA587BC054}"/>
            </c:ext>
          </c:extLst>
        </c:ser>
        <c:ser>
          <c:idx val="2"/>
          <c:order val="2"/>
          <c:tx>
            <c:strRef>
              <c:f>訪問地別_1人当たり旅行支出!$A$7</c:f>
              <c:strCache>
                <c:ptCount val="1"/>
                <c:pt idx="0">
                  <c:v>愛知</c:v>
                </c:pt>
              </c:strCache>
            </c:strRef>
          </c:tx>
          <c:marker>
            <c:symbol val="triangle"/>
            <c:size val="6"/>
          </c:marker>
          <c:dLbls>
            <c:dLbl>
              <c:idx val="9"/>
              <c:layout>
                <c:manualLayout>
                  <c:x val="-2.0440700726363828E-3"/>
                  <c:y val="-4.44561096529600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72F-4191-BA40-02BA587BC054}"/>
                </c:ext>
              </c:extLst>
            </c:dLbl>
            <c:spPr>
              <a:noFill/>
              <a:ln>
                <a:noFill/>
              </a:ln>
              <a:effectLst/>
            </c:spPr>
            <c:txPr>
              <a:bodyPr wrap="square" lIns="38100" tIns="19050" rIns="38100" bIns="19050" anchor="ctr">
                <a:spAutoFit/>
              </a:bodyPr>
              <a:lstStyle/>
              <a:p>
                <a:pPr>
                  <a:defRPr>
                    <a:solidFill>
                      <a:schemeClr val="accent3"/>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訪問地別_1人当たり旅行支出!$B$4:$K$4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訪問地別_1人当たり旅行支出!$B$7:$K$7</c:f>
              <c:numCache>
                <c:formatCode>#,##0_ </c:formatCode>
                <c:ptCount val="10"/>
                <c:pt idx="0">
                  <c:v>21103</c:v>
                </c:pt>
                <c:pt idx="1">
                  <c:v>15874</c:v>
                </c:pt>
                <c:pt idx="2">
                  <c:v>15855</c:v>
                </c:pt>
                <c:pt idx="3">
                  <c:v>16908</c:v>
                </c:pt>
                <c:pt idx="4">
                  <c:v>19306</c:v>
                </c:pt>
                <c:pt idx="5">
                  <c:v>31143</c:v>
                </c:pt>
                <c:pt idx="6">
                  <c:v>28946</c:v>
                </c:pt>
                <c:pt idx="7">
                  <c:v>34490</c:v>
                </c:pt>
                <c:pt idx="8">
                  <c:v>52535</c:v>
                </c:pt>
                <c:pt idx="9">
                  <c:v>50776</c:v>
                </c:pt>
              </c:numCache>
            </c:numRef>
          </c:val>
          <c:smooth val="0"/>
          <c:extLst>
            <c:ext xmlns:c16="http://schemas.microsoft.com/office/drawing/2014/chart" uri="{C3380CC4-5D6E-409C-BE32-E72D297353CC}">
              <c16:uniqueId val="{00000005-572F-4191-BA40-02BA587BC054}"/>
            </c:ext>
          </c:extLst>
        </c:ser>
        <c:ser>
          <c:idx val="3"/>
          <c:order val="3"/>
          <c:tx>
            <c:strRef>
              <c:f>訪問地別_1人当たり旅行支出!$A$8</c:f>
              <c:strCache>
                <c:ptCount val="1"/>
                <c:pt idx="0">
                  <c:v>京都</c:v>
                </c:pt>
              </c:strCache>
            </c:strRef>
          </c:tx>
          <c:marker>
            <c:symbol val="x"/>
            <c:size val="6"/>
          </c:marker>
          <c:dLbls>
            <c:dLbl>
              <c:idx val="9"/>
              <c:layout>
                <c:manualLayout>
                  <c:x val="-2.0440700726363828E-3"/>
                  <c:y val="-4.90857392825896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72F-4191-BA40-02BA587BC054}"/>
                </c:ext>
              </c:extLst>
            </c:dLbl>
            <c:spPr>
              <a:noFill/>
              <a:ln>
                <a:noFill/>
              </a:ln>
              <a:effectLst/>
            </c:spPr>
            <c:txPr>
              <a:bodyPr wrap="square" lIns="38100" tIns="19050" rIns="38100" bIns="19050" anchor="ctr">
                <a:spAutoFit/>
              </a:bodyPr>
              <a:lstStyle/>
              <a:p>
                <a:pPr>
                  <a:defRPr>
                    <a:solidFill>
                      <a:schemeClr val="accent4"/>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訪問地別_1人当たり旅行支出!$B$4:$K$4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訪問地別_1人当たり旅行支出!$B$8:$K$8</c:f>
              <c:numCache>
                <c:formatCode>#,##0_ </c:formatCode>
                <c:ptCount val="10"/>
                <c:pt idx="0">
                  <c:v>16600</c:v>
                </c:pt>
                <c:pt idx="1">
                  <c:v>16169</c:v>
                </c:pt>
                <c:pt idx="2">
                  <c:v>16586</c:v>
                </c:pt>
                <c:pt idx="3">
                  <c:v>16190</c:v>
                </c:pt>
                <c:pt idx="4">
                  <c:v>17706</c:v>
                </c:pt>
                <c:pt idx="5">
                  <c:v>21727</c:v>
                </c:pt>
                <c:pt idx="6">
                  <c:v>16303</c:v>
                </c:pt>
                <c:pt idx="7">
                  <c:v>16967</c:v>
                </c:pt>
                <c:pt idx="8">
                  <c:v>29659</c:v>
                </c:pt>
                <c:pt idx="9">
                  <c:v>28825</c:v>
                </c:pt>
              </c:numCache>
            </c:numRef>
          </c:val>
          <c:smooth val="0"/>
          <c:extLst>
            <c:ext xmlns:c16="http://schemas.microsoft.com/office/drawing/2014/chart" uri="{C3380CC4-5D6E-409C-BE32-E72D297353CC}">
              <c16:uniqueId val="{00000007-572F-4191-BA40-02BA587BC054}"/>
            </c:ext>
          </c:extLst>
        </c:ser>
        <c:dLbls>
          <c:showLegendKey val="0"/>
          <c:showVal val="0"/>
          <c:showCatName val="0"/>
          <c:showSerName val="0"/>
          <c:showPercent val="0"/>
          <c:showBubbleSize val="0"/>
        </c:dLbls>
        <c:marker val="1"/>
        <c:smooth val="0"/>
        <c:axId val="142609024"/>
        <c:axId val="142619008"/>
      </c:lineChart>
      <c:catAx>
        <c:axId val="142609024"/>
        <c:scaling>
          <c:orientation val="minMax"/>
        </c:scaling>
        <c:delete val="0"/>
        <c:axPos val="b"/>
        <c:numFmt formatCode="General" sourceLinked="1"/>
        <c:majorTickMark val="out"/>
        <c:minorTickMark val="none"/>
        <c:tickLblPos val="nextTo"/>
        <c:crossAx val="142619008"/>
        <c:crosses val="autoZero"/>
        <c:auto val="1"/>
        <c:lblAlgn val="ctr"/>
        <c:lblOffset val="100"/>
        <c:noMultiLvlLbl val="0"/>
      </c:catAx>
      <c:valAx>
        <c:axId val="142619008"/>
        <c:scaling>
          <c:orientation val="minMax"/>
          <c:max val="100000"/>
        </c:scaling>
        <c:delete val="0"/>
        <c:axPos val="l"/>
        <c:majorGridlines/>
        <c:numFmt formatCode="#,##0_ " sourceLinked="1"/>
        <c:majorTickMark val="out"/>
        <c:minorTickMark val="none"/>
        <c:tickLblPos val="nextTo"/>
        <c:crossAx val="142609024"/>
        <c:crosses val="autoZero"/>
        <c:crossBetween val="between"/>
      </c:valAx>
    </c:plotArea>
    <c:legend>
      <c:legendPos val="t"/>
      <c:layout>
        <c:manualLayout>
          <c:xMode val="edge"/>
          <c:yMode val="edge"/>
          <c:x val="0.12888888888888886"/>
          <c:y val="1.8518518518518517E-2"/>
          <c:w val="0.72213172190685482"/>
          <c:h val="6.9828302712160978E-2"/>
        </c:manualLayout>
      </c:layout>
      <c:overlay val="0"/>
    </c:legend>
    <c:plotVisOnly val="1"/>
    <c:dispBlanksAs val="gap"/>
    <c:showDLblsOverMax val="0"/>
  </c:chart>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525240594925633"/>
          <c:y val="8.6765557882394831E-2"/>
          <c:w val="0.83419203849518808"/>
          <c:h val="0.76184712567587909"/>
        </c:manualLayout>
      </c:layout>
      <c:lineChart>
        <c:grouping val="standard"/>
        <c:varyColors val="0"/>
        <c:ser>
          <c:idx val="0"/>
          <c:order val="0"/>
          <c:tx>
            <c:strRef>
              <c:f>国地域別_1人当たり旅行支出!$C$3</c:f>
              <c:strCache>
                <c:ptCount val="1"/>
                <c:pt idx="0">
                  <c:v>中国</c:v>
                </c:pt>
              </c:strCache>
            </c:strRef>
          </c:tx>
          <c:dLbls>
            <c:dLbl>
              <c:idx val="9"/>
              <c:layout>
                <c:manualLayout>
                  <c:x val="0"/>
                  <c:y val="-0.1002573184778471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AD9-4DB7-9D53-0D55C9F29642}"/>
                </c:ext>
              </c:extLst>
            </c:dLbl>
            <c:spPr>
              <a:noFill/>
              <a:ln>
                <a:noFill/>
              </a:ln>
              <a:effectLst/>
            </c:spPr>
            <c:txPr>
              <a:bodyPr wrap="square" lIns="38100" tIns="19050" rIns="38100" bIns="19050" anchor="ctr">
                <a:spAutoFit/>
              </a:bodyPr>
              <a:lstStyle/>
              <a:p>
                <a:pPr>
                  <a:defRPr>
                    <a:solidFill>
                      <a:srgbClr val="0070C0"/>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国地域別_1人当たり旅行支出!$C$4:$C$13</c:f>
              <c:numCache>
                <c:formatCode>#,##0_);[Red]\(#,##0\)</c:formatCode>
                <c:ptCount val="10"/>
                <c:pt idx="0">
                  <c:v>145498</c:v>
                </c:pt>
                <c:pt idx="1">
                  <c:v>164358</c:v>
                </c:pt>
                <c:pt idx="2">
                  <c:v>160154</c:v>
                </c:pt>
                <c:pt idx="3">
                  <c:v>189111</c:v>
                </c:pt>
                <c:pt idx="4">
                  <c:v>197777</c:v>
                </c:pt>
                <c:pt idx="5">
                  <c:v>229317</c:v>
                </c:pt>
                <c:pt idx="6">
                  <c:v>190406</c:v>
                </c:pt>
                <c:pt idx="7">
                  <c:v>195044</c:v>
                </c:pt>
                <c:pt idx="8" formatCode="#,##0">
                  <c:v>192931</c:v>
                </c:pt>
                <c:pt idx="9">
                  <c:v>185836</c:v>
                </c:pt>
              </c:numCache>
            </c:numRef>
          </c:val>
          <c:smooth val="0"/>
          <c:extLst>
            <c:ext xmlns:c16="http://schemas.microsoft.com/office/drawing/2014/chart" uri="{C3380CC4-5D6E-409C-BE32-E72D297353CC}">
              <c16:uniqueId val="{00000001-EAD9-4DB7-9D53-0D55C9F29642}"/>
            </c:ext>
          </c:extLst>
        </c:ser>
        <c:ser>
          <c:idx val="1"/>
          <c:order val="1"/>
          <c:tx>
            <c:strRef>
              <c:f>国地域別_1人当たり旅行支出!$D$3</c:f>
              <c:strCache>
                <c:ptCount val="1"/>
                <c:pt idx="0">
                  <c:v>韓国</c:v>
                </c:pt>
              </c:strCache>
            </c:strRef>
          </c:tx>
          <c:spPr>
            <a:ln>
              <a:solidFill>
                <a:schemeClr val="accent2"/>
              </a:solidFill>
            </a:ln>
          </c:spPr>
          <c:dLbls>
            <c:dLbl>
              <c:idx val="9"/>
              <c:layout>
                <c:manualLayout>
                  <c:x val="-1.9738829451759695E-2"/>
                  <c:y val="-2.53044591049526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AD9-4DB7-9D53-0D55C9F29642}"/>
                </c:ext>
              </c:extLst>
            </c:dLbl>
            <c:spPr>
              <a:noFill/>
              <a:ln>
                <a:noFill/>
              </a:ln>
              <a:effectLst/>
            </c:spPr>
            <c:txPr>
              <a:bodyPr wrap="square" lIns="38100" tIns="19050" rIns="38100" bIns="19050" anchor="ctr">
                <a:spAutoFit/>
              </a:bodyPr>
              <a:lstStyle/>
              <a:p>
                <a:pPr>
                  <a:defRPr>
                    <a:solidFill>
                      <a:schemeClr val="accent2"/>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国地域別_1人当たり旅行支出!$D$4:$D$13</c:f>
              <c:numCache>
                <c:formatCode>#,##0_);[Red]\(#,##0\)</c:formatCode>
                <c:ptCount val="10"/>
                <c:pt idx="0">
                  <c:v>68489</c:v>
                </c:pt>
                <c:pt idx="1">
                  <c:v>63614</c:v>
                </c:pt>
                <c:pt idx="2">
                  <c:v>61983</c:v>
                </c:pt>
                <c:pt idx="3">
                  <c:v>66204</c:v>
                </c:pt>
                <c:pt idx="4">
                  <c:v>64020</c:v>
                </c:pt>
                <c:pt idx="5">
                  <c:v>63469</c:v>
                </c:pt>
                <c:pt idx="6">
                  <c:v>51569</c:v>
                </c:pt>
                <c:pt idx="7">
                  <c:v>62621</c:v>
                </c:pt>
                <c:pt idx="8" formatCode="#,##0">
                  <c:v>69457</c:v>
                </c:pt>
                <c:pt idx="9">
                  <c:v>68533</c:v>
                </c:pt>
              </c:numCache>
            </c:numRef>
          </c:val>
          <c:smooth val="0"/>
          <c:extLst>
            <c:ext xmlns:c16="http://schemas.microsoft.com/office/drawing/2014/chart" uri="{C3380CC4-5D6E-409C-BE32-E72D297353CC}">
              <c16:uniqueId val="{00000003-EAD9-4DB7-9D53-0D55C9F29642}"/>
            </c:ext>
          </c:extLst>
        </c:ser>
        <c:ser>
          <c:idx val="2"/>
          <c:order val="2"/>
          <c:tx>
            <c:strRef>
              <c:f>国地域別_1人当たり旅行支出!$E$3</c:f>
              <c:strCache>
                <c:ptCount val="1"/>
                <c:pt idx="0">
                  <c:v>台湾</c:v>
                </c:pt>
              </c:strCache>
            </c:strRef>
          </c:tx>
          <c:dLbls>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AD9-4DB7-9D53-0D55C9F29642}"/>
                </c:ext>
              </c:extLst>
            </c:dLbl>
            <c:spPr>
              <a:noFill/>
              <a:ln>
                <a:noFill/>
              </a:ln>
              <a:effectLst/>
            </c:spPr>
            <c:txPr>
              <a:bodyPr wrap="square" lIns="38100" tIns="19050" rIns="38100" bIns="19050" anchor="ctr">
                <a:spAutoFit/>
              </a:bodyPr>
              <a:lstStyle/>
              <a:p>
                <a:pPr>
                  <a:defRPr>
                    <a:solidFill>
                      <a:schemeClr val="accent3"/>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国地域別_1人当たり旅行支出!$E$4:$E$13</c:f>
              <c:numCache>
                <c:formatCode>#,##0_);[Red]\(#,##0\)</c:formatCode>
                <c:ptCount val="10"/>
                <c:pt idx="0">
                  <c:v>77555</c:v>
                </c:pt>
                <c:pt idx="1">
                  <c:v>82508</c:v>
                </c:pt>
                <c:pt idx="2">
                  <c:v>85266</c:v>
                </c:pt>
                <c:pt idx="3">
                  <c:v>80009</c:v>
                </c:pt>
                <c:pt idx="4">
                  <c:v>88915</c:v>
                </c:pt>
                <c:pt idx="5">
                  <c:v>101740</c:v>
                </c:pt>
                <c:pt idx="6">
                  <c:v>92900</c:v>
                </c:pt>
                <c:pt idx="7">
                  <c:v>93376</c:v>
                </c:pt>
                <c:pt idx="8" formatCode="#,##0">
                  <c:v>99398</c:v>
                </c:pt>
                <c:pt idx="9">
                  <c:v>93993</c:v>
                </c:pt>
              </c:numCache>
            </c:numRef>
          </c:val>
          <c:smooth val="0"/>
          <c:extLst>
            <c:ext xmlns:c16="http://schemas.microsoft.com/office/drawing/2014/chart" uri="{C3380CC4-5D6E-409C-BE32-E72D297353CC}">
              <c16:uniqueId val="{00000005-EAD9-4DB7-9D53-0D55C9F29642}"/>
            </c:ext>
          </c:extLst>
        </c:ser>
        <c:ser>
          <c:idx val="3"/>
          <c:order val="3"/>
          <c:tx>
            <c:strRef>
              <c:f>国地域別_1人当たり旅行支出!$F$3</c:f>
              <c:strCache>
                <c:ptCount val="1"/>
                <c:pt idx="0">
                  <c:v>香港</c:v>
                </c:pt>
              </c:strCache>
            </c:strRef>
          </c:tx>
          <c:dLbls>
            <c:dLbl>
              <c:idx val="9"/>
              <c:layout>
                <c:manualLayout>
                  <c:x val="0"/>
                  <c:y val="-2.84274949121566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AD9-4DB7-9D53-0D55C9F29642}"/>
                </c:ext>
              </c:extLst>
            </c:dLbl>
            <c:spPr>
              <a:noFill/>
              <a:ln>
                <a:noFill/>
              </a:ln>
              <a:effectLst/>
            </c:spPr>
            <c:txPr>
              <a:bodyPr wrap="square" lIns="38100" tIns="19050" rIns="38100" bIns="19050" anchor="ctr">
                <a:spAutoFit/>
              </a:bodyPr>
              <a:lstStyle/>
              <a:p>
                <a:pPr>
                  <a:defRPr>
                    <a:solidFill>
                      <a:schemeClr val="accent4"/>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国地域別_1人当たり旅行支出!$F$4:$F$13</c:f>
              <c:numCache>
                <c:formatCode>#,##0_);[Red]\(#,##0\)</c:formatCode>
                <c:ptCount val="10"/>
                <c:pt idx="0">
                  <c:v>91053</c:v>
                </c:pt>
                <c:pt idx="1">
                  <c:v>95381</c:v>
                </c:pt>
                <c:pt idx="2">
                  <c:v>109934</c:v>
                </c:pt>
                <c:pt idx="3">
                  <c:v>113198</c:v>
                </c:pt>
                <c:pt idx="4">
                  <c:v>110821</c:v>
                </c:pt>
                <c:pt idx="5">
                  <c:v>141135</c:v>
                </c:pt>
                <c:pt idx="6">
                  <c:v>134868</c:v>
                </c:pt>
                <c:pt idx="7">
                  <c:v>133120</c:v>
                </c:pt>
                <c:pt idx="8" formatCode="#,##0">
                  <c:v>136039</c:v>
                </c:pt>
                <c:pt idx="9">
                  <c:v>138521</c:v>
                </c:pt>
              </c:numCache>
            </c:numRef>
          </c:val>
          <c:smooth val="0"/>
          <c:extLst>
            <c:ext xmlns:c16="http://schemas.microsoft.com/office/drawing/2014/chart" uri="{C3380CC4-5D6E-409C-BE32-E72D297353CC}">
              <c16:uniqueId val="{00000007-EAD9-4DB7-9D53-0D55C9F29642}"/>
            </c:ext>
          </c:extLst>
        </c:ser>
        <c:ser>
          <c:idx val="4"/>
          <c:order val="4"/>
          <c:tx>
            <c:strRef>
              <c:f>国地域別_1人当たり旅行支出!$G$3</c:f>
              <c:strCache>
                <c:ptCount val="1"/>
                <c:pt idx="0">
                  <c:v>アメリカ</c:v>
                </c:pt>
              </c:strCache>
            </c:strRef>
          </c:tx>
          <c:dLbls>
            <c:dLbl>
              <c:idx val="9"/>
              <c:layout>
                <c:manualLayout>
                  <c:x val="-3.5169201010676067E-3"/>
                  <c:y val="-1.90583874905448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AD9-4DB7-9D53-0D55C9F29642}"/>
                </c:ext>
              </c:extLst>
            </c:dLbl>
            <c:spPr>
              <a:noFill/>
              <a:ln>
                <a:noFill/>
              </a:ln>
              <a:effectLst/>
            </c:spPr>
            <c:txPr>
              <a:bodyPr wrap="square" lIns="38100" tIns="19050" rIns="38100" bIns="19050" anchor="ctr">
                <a:spAutoFit/>
              </a:bodyPr>
              <a:lstStyle/>
              <a:p>
                <a:pPr>
                  <a:defRPr>
                    <a:solidFill>
                      <a:schemeClr val="accent5"/>
                    </a:solidFill>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国地域別_1人当たり旅行支出!$B$4:$B$13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国地域別_1人当たり旅行支出!$G$4:$G$13</c:f>
              <c:numCache>
                <c:formatCode>#,##0_);[Red]\(#,##0\)</c:formatCode>
                <c:ptCount val="10"/>
                <c:pt idx="0">
                  <c:v>145675</c:v>
                </c:pt>
                <c:pt idx="1">
                  <c:v>134405</c:v>
                </c:pt>
                <c:pt idx="2">
                  <c:v>130244</c:v>
                </c:pt>
                <c:pt idx="3">
                  <c:v>156943</c:v>
                </c:pt>
                <c:pt idx="4">
                  <c:v>146558</c:v>
                </c:pt>
                <c:pt idx="5">
                  <c:v>158839</c:v>
                </c:pt>
                <c:pt idx="6">
                  <c:v>152690</c:v>
                </c:pt>
                <c:pt idx="7">
                  <c:v>163390</c:v>
                </c:pt>
                <c:pt idx="8" formatCode="#,##0">
                  <c:v>168307</c:v>
                </c:pt>
                <c:pt idx="9">
                  <c:v>171349</c:v>
                </c:pt>
              </c:numCache>
            </c:numRef>
          </c:val>
          <c:smooth val="0"/>
          <c:extLst>
            <c:ext xmlns:c16="http://schemas.microsoft.com/office/drawing/2014/chart" uri="{C3380CC4-5D6E-409C-BE32-E72D297353CC}">
              <c16:uniqueId val="{00000009-EAD9-4DB7-9D53-0D55C9F29642}"/>
            </c:ext>
          </c:extLst>
        </c:ser>
        <c:dLbls>
          <c:showLegendKey val="0"/>
          <c:showVal val="0"/>
          <c:showCatName val="0"/>
          <c:showSerName val="0"/>
          <c:showPercent val="0"/>
          <c:showBubbleSize val="0"/>
        </c:dLbls>
        <c:marker val="1"/>
        <c:smooth val="0"/>
        <c:axId val="138759552"/>
        <c:axId val="138761344"/>
      </c:lineChart>
      <c:catAx>
        <c:axId val="138759552"/>
        <c:scaling>
          <c:orientation val="minMax"/>
        </c:scaling>
        <c:delete val="0"/>
        <c:axPos val="b"/>
        <c:numFmt formatCode="General" sourceLinked="1"/>
        <c:majorTickMark val="out"/>
        <c:minorTickMark val="none"/>
        <c:tickLblPos val="nextTo"/>
        <c:crossAx val="138761344"/>
        <c:crosses val="autoZero"/>
        <c:auto val="1"/>
        <c:lblAlgn val="ctr"/>
        <c:lblOffset val="100"/>
        <c:noMultiLvlLbl val="0"/>
      </c:catAx>
      <c:valAx>
        <c:axId val="138761344"/>
        <c:scaling>
          <c:orientation val="minMax"/>
        </c:scaling>
        <c:delete val="0"/>
        <c:axPos val="l"/>
        <c:majorGridlines/>
        <c:numFmt formatCode="#,##0_);[Red]\(#,##0\)" sourceLinked="1"/>
        <c:majorTickMark val="out"/>
        <c:minorTickMark val="none"/>
        <c:tickLblPos val="nextTo"/>
        <c:crossAx val="138759552"/>
        <c:crosses val="autoZero"/>
        <c:crossBetween val="between"/>
      </c:valAx>
      <c:spPr>
        <a:noFill/>
        <a:ln w="25400">
          <a:noFill/>
        </a:ln>
      </c:spPr>
    </c:plotArea>
    <c:legend>
      <c:legendPos val="t"/>
      <c:layout>
        <c:manualLayout>
          <c:xMode val="edge"/>
          <c:yMode val="edge"/>
          <c:x val="9.5187842533364E-2"/>
          <c:y val="1.5615179036019668E-2"/>
          <c:w val="0.81548584843505134"/>
          <c:h val="5.6473586002504329E-2"/>
        </c:manualLayout>
      </c:layout>
      <c:overlay val="0"/>
    </c:legend>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'訪日外客数（商用客）'!$B$14</c:f>
              <c:strCache>
                <c:ptCount val="1"/>
                <c:pt idx="0">
                  <c:v>人数（万人）（左目盛）</c:v>
                </c:pt>
              </c:strCache>
            </c:strRef>
          </c:tx>
          <c:spPr>
            <a:pattFill prst="trellis">
              <a:fgClr>
                <a:schemeClr val="accent5"/>
              </a:fgClr>
              <a:bgClr>
                <a:schemeClr val="bg1"/>
              </a:bgClr>
            </a:pattFill>
          </c:spPr>
          <c:invertIfNegative val="0"/>
          <c:dLbls>
            <c:spPr>
              <a:noFill/>
              <a:ln>
                <a:noFill/>
              </a:ln>
              <a:effectLst/>
            </c:spPr>
            <c:txPr>
              <a:bodyPr wrap="square" lIns="38100" tIns="19050" rIns="38100" bIns="19050" anchor="ctr">
                <a:spAutoFit/>
              </a:bodyPr>
              <a:lstStyle/>
              <a:p>
                <a:pPr>
                  <a:defRPr sz="1800" b="1"/>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'訪日外客数（商用客）'!$A$15:$A$22</c:f>
              <c:strCache>
                <c:ptCount val="8"/>
                <c:pt idx="0">
                  <c:v>2012年</c:v>
                </c:pt>
                <c:pt idx="1">
                  <c:v>2013年</c:v>
                </c:pt>
                <c:pt idx="2">
                  <c:v>2014年</c:v>
                </c:pt>
                <c:pt idx="3">
                  <c:v>2015年</c:v>
                </c:pt>
                <c:pt idx="4">
                  <c:v>2016年</c:v>
                </c:pt>
                <c:pt idx="5">
                  <c:v>2017年</c:v>
                </c:pt>
                <c:pt idx="6">
                  <c:v>2018年</c:v>
                </c:pt>
                <c:pt idx="7">
                  <c:v>2019年</c:v>
                </c:pt>
              </c:strCache>
            </c:strRef>
          </c:cat>
          <c:val>
            <c:numRef>
              <c:f>'訪日外客数（商用客）'!$B$15:$B$22</c:f>
              <c:numCache>
                <c:formatCode>#,##0.0;[Red]\-#,##0.0</c:formatCode>
                <c:ptCount val="8"/>
                <c:pt idx="0">
                  <c:v>144.2946</c:v>
                </c:pt>
                <c:pt idx="1">
                  <c:v>146.48500000000001</c:v>
                </c:pt>
                <c:pt idx="2">
                  <c:v>153.7114</c:v>
                </c:pt>
                <c:pt idx="3">
                  <c:v>164.13</c:v>
                </c:pt>
                <c:pt idx="4">
                  <c:v>170.1902</c:v>
                </c:pt>
                <c:pt idx="5">
                  <c:v>178.26770000000002</c:v>
                </c:pt>
                <c:pt idx="6">
                  <c:v>179.5</c:v>
                </c:pt>
                <c:pt idx="7">
                  <c:v>175.7</c:v>
                </c:pt>
              </c:numCache>
            </c:numRef>
          </c:val>
          <c:extLst>
            <c:ext xmlns:c16="http://schemas.microsoft.com/office/drawing/2014/chart" uri="{C3380CC4-5D6E-409C-BE32-E72D297353CC}">
              <c16:uniqueId val="{00000000-110A-4F19-A9D2-80E08ADE9934}"/>
            </c:ext>
          </c:extLst>
        </c:ser>
        <c:dLbls>
          <c:showLegendKey val="0"/>
          <c:showVal val="0"/>
          <c:showCatName val="0"/>
          <c:showSerName val="0"/>
          <c:showPercent val="0"/>
          <c:showBubbleSize val="0"/>
        </c:dLbls>
        <c:gapWidth val="150"/>
        <c:axId val="104369536"/>
        <c:axId val="104371328"/>
      </c:barChart>
      <c:lineChart>
        <c:grouping val="standard"/>
        <c:varyColors val="0"/>
        <c:ser>
          <c:idx val="1"/>
          <c:order val="1"/>
          <c:tx>
            <c:strRef>
              <c:f>'訪日外客数（商用客）'!$C$14</c:f>
              <c:strCache>
                <c:ptCount val="1"/>
                <c:pt idx="0">
                  <c:v>伸び率（前年比）（右目盛）</c:v>
                </c:pt>
              </c:strCache>
            </c:strRef>
          </c:tx>
          <c:spPr>
            <a:ln>
              <a:solidFill>
                <a:schemeClr val="accent1">
                  <a:lumMod val="75000"/>
                </a:schemeClr>
              </a:solidFill>
            </a:ln>
          </c:spPr>
          <c:marker>
            <c:symbol val="diamond"/>
            <c:size val="7"/>
            <c:spPr>
              <a:solidFill>
                <a:schemeClr val="tx2">
                  <a:lumMod val="75000"/>
                </a:schemeClr>
              </a:solidFill>
            </c:spPr>
          </c:marker>
          <c:dLbls>
            <c:dLbl>
              <c:idx val="0"/>
              <c:layout>
                <c:manualLayout>
                  <c:x val="-3.7236140166213919E-2"/>
                  <c:y val="-7.97446079511234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10A-4F19-A9D2-80E08ADE9934}"/>
                </c:ext>
              </c:extLst>
            </c:dLbl>
            <c:dLbl>
              <c:idx val="1"/>
              <c:layout>
                <c:manualLayout>
                  <c:x val="4.2964777114861694E-3"/>
                  <c:y val="7.3099223955196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0A-4F19-A9D2-80E08ADE9934}"/>
                </c:ext>
              </c:extLst>
            </c:dLbl>
            <c:dLbl>
              <c:idx val="2"/>
              <c:layout>
                <c:manualLayout>
                  <c:x val="1.7185910845944886E-2"/>
                  <c:y val="5.3163071967415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10A-4F19-A9D2-80E08ADE9934}"/>
                </c:ext>
              </c:extLst>
            </c:dLbl>
            <c:dLbl>
              <c:idx val="3"/>
              <c:layout>
                <c:manualLayout>
                  <c:x val="1.4321592371620687E-2"/>
                  <c:y val="-6.97765319572330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0A-4F19-A9D2-80E08ADE9934}"/>
                </c:ext>
              </c:extLst>
            </c:dLbl>
            <c:dLbl>
              <c:idx val="4"/>
              <c:layout>
                <c:manualLayout>
                  <c:x val="1.1457273897296592E-2"/>
                  <c:y val="-5.98084559633425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10A-4F19-A9D2-80E08ADE9934}"/>
                </c:ext>
              </c:extLst>
            </c:dLbl>
            <c:dLbl>
              <c:idx val="5"/>
              <c:layout>
                <c:manualLayout>
                  <c:x val="8.5929554229724429E-3"/>
                  <c:y val="-1.32907679918539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0A-4F19-A9D2-80E08ADE9934}"/>
                </c:ext>
              </c:extLst>
            </c:dLbl>
            <c:dLbl>
              <c:idx val="6"/>
              <c:layout>
                <c:manualLayout>
                  <c:x val="5.72863694864819E-3"/>
                  <c:y val="-2.99042279816712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10A-4F19-A9D2-80E08ADE9934}"/>
                </c:ext>
              </c:extLst>
            </c:dLbl>
            <c:dLbl>
              <c:idx val="7"/>
              <c:layout>
                <c:manualLayout>
                  <c:x val="2.8643184743240425E-3"/>
                  <c:y val="2.32588439857443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0A-4F19-A9D2-80E08ADE9934}"/>
                </c:ext>
              </c:extLst>
            </c:dLbl>
            <c:spPr>
              <a:noFill/>
              <a:ln>
                <a:noFill/>
              </a:ln>
              <a:effectLst/>
            </c:spPr>
            <c:txPr>
              <a:bodyPr wrap="square" lIns="38100" tIns="19050" rIns="38100" bIns="19050" anchor="ctr">
                <a:spAutoFit/>
              </a:bodyPr>
              <a:lstStyle/>
              <a:p>
                <a:pPr>
                  <a:defRPr sz="1400" b="1"/>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'訪日外客数（商用客）'!$A$15:$A$22</c:f>
              <c:strCache>
                <c:ptCount val="8"/>
                <c:pt idx="0">
                  <c:v>2012年</c:v>
                </c:pt>
                <c:pt idx="1">
                  <c:v>2013年</c:v>
                </c:pt>
                <c:pt idx="2">
                  <c:v>2014年</c:v>
                </c:pt>
                <c:pt idx="3">
                  <c:v>2015年</c:v>
                </c:pt>
                <c:pt idx="4">
                  <c:v>2016年</c:v>
                </c:pt>
                <c:pt idx="5">
                  <c:v>2017年</c:v>
                </c:pt>
                <c:pt idx="6">
                  <c:v>2018年</c:v>
                </c:pt>
                <c:pt idx="7">
                  <c:v>2019年</c:v>
                </c:pt>
              </c:strCache>
            </c:strRef>
          </c:cat>
          <c:val>
            <c:numRef>
              <c:f>'訪日外客数（商用客）'!$C$15:$C$22</c:f>
              <c:numCache>
                <c:formatCode>0.0%</c:formatCode>
                <c:ptCount val="8"/>
                <c:pt idx="0">
                  <c:v>0.160405763162212</c:v>
                </c:pt>
                <c:pt idx="1">
                  <c:v>1.5180055248082747E-2</c:v>
                </c:pt>
                <c:pt idx="2">
                  <c:v>4.9332013516742323E-2</c:v>
                </c:pt>
                <c:pt idx="3">
                  <c:v>6.7780268737387184E-2</c:v>
                </c:pt>
                <c:pt idx="4">
                  <c:v>3.6923170657405802E-2</c:v>
                </c:pt>
                <c:pt idx="5">
                  <c:v>4.7461604722246031E-2</c:v>
                </c:pt>
                <c:pt idx="6">
                  <c:v>7.0000000000000001E-3</c:v>
                </c:pt>
                <c:pt idx="7">
                  <c:v>-2.1000000000000001E-2</c:v>
                </c:pt>
              </c:numCache>
            </c:numRef>
          </c:val>
          <c:smooth val="0"/>
          <c:extLst>
            <c:ext xmlns:c16="http://schemas.microsoft.com/office/drawing/2014/chart" uri="{C3380CC4-5D6E-409C-BE32-E72D297353CC}">
              <c16:uniqueId val="{00000001-110A-4F19-A9D2-80E08ADE9934}"/>
            </c:ext>
          </c:extLst>
        </c:ser>
        <c:dLbls>
          <c:showLegendKey val="0"/>
          <c:showVal val="0"/>
          <c:showCatName val="0"/>
          <c:showSerName val="0"/>
          <c:showPercent val="0"/>
          <c:showBubbleSize val="0"/>
        </c:dLbls>
        <c:marker val="1"/>
        <c:smooth val="0"/>
        <c:axId val="104386944"/>
        <c:axId val="104372864"/>
      </c:lineChart>
      <c:catAx>
        <c:axId val="104369536"/>
        <c:scaling>
          <c:orientation val="minMax"/>
        </c:scaling>
        <c:delete val="0"/>
        <c:axPos val="b"/>
        <c:numFmt formatCode="General" sourceLinked="1"/>
        <c:majorTickMark val="out"/>
        <c:minorTickMark val="none"/>
        <c:tickLblPos val="nextTo"/>
        <c:txPr>
          <a:bodyPr/>
          <a:lstStyle/>
          <a:p>
            <a:pPr>
              <a:defRPr sz="1600" b="0"/>
            </a:pPr>
            <a:endParaRPr lang="ja-JP"/>
          </a:p>
        </c:txPr>
        <c:crossAx val="104371328"/>
        <c:crosses val="autoZero"/>
        <c:auto val="1"/>
        <c:lblAlgn val="ctr"/>
        <c:lblOffset val="100"/>
        <c:noMultiLvlLbl val="0"/>
      </c:catAx>
      <c:valAx>
        <c:axId val="104371328"/>
        <c:scaling>
          <c:orientation val="minMax"/>
          <c:max val="180"/>
          <c:min val="140"/>
        </c:scaling>
        <c:delete val="0"/>
        <c:axPos val="l"/>
        <c:majorGridlines/>
        <c:numFmt formatCode="#,##0.0;[Red]\-#,##0.0" sourceLinked="1"/>
        <c:majorTickMark val="out"/>
        <c:minorTickMark val="none"/>
        <c:tickLblPos val="nextTo"/>
        <c:txPr>
          <a:bodyPr/>
          <a:lstStyle/>
          <a:p>
            <a:pPr>
              <a:defRPr sz="1200"/>
            </a:pPr>
            <a:endParaRPr lang="ja-JP"/>
          </a:p>
        </c:txPr>
        <c:crossAx val="104369536"/>
        <c:crosses val="autoZero"/>
        <c:crossBetween val="between"/>
      </c:valAx>
      <c:valAx>
        <c:axId val="104372864"/>
        <c:scaling>
          <c:orientation val="minMax"/>
          <c:max val="0.30000000000000004"/>
        </c:scaling>
        <c:delete val="0"/>
        <c:axPos val="r"/>
        <c:numFmt formatCode="0.0%" sourceLinked="1"/>
        <c:majorTickMark val="out"/>
        <c:minorTickMark val="none"/>
        <c:tickLblPos val="nextTo"/>
        <c:txPr>
          <a:bodyPr/>
          <a:lstStyle/>
          <a:p>
            <a:pPr>
              <a:defRPr sz="1200"/>
            </a:pPr>
            <a:endParaRPr lang="ja-JP"/>
          </a:p>
        </c:txPr>
        <c:crossAx val="104386944"/>
        <c:crosses val="max"/>
        <c:crossBetween val="between"/>
      </c:valAx>
      <c:catAx>
        <c:axId val="104386944"/>
        <c:scaling>
          <c:orientation val="minMax"/>
        </c:scaling>
        <c:delete val="1"/>
        <c:axPos val="b"/>
        <c:numFmt formatCode="General" sourceLinked="1"/>
        <c:majorTickMark val="out"/>
        <c:minorTickMark val="none"/>
        <c:tickLblPos val="nextTo"/>
        <c:crossAx val="104372864"/>
        <c:crosses val="autoZero"/>
        <c:auto val="1"/>
        <c:lblAlgn val="ctr"/>
        <c:lblOffset val="100"/>
        <c:noMultiLvlLbl val="0"/>
      </c:catAx>
    </c:plotArea>
    <c:legend>
      <c:legendPos val="b"/>
      <c:legendEntry>
        <c:idx val="0"/>
        <c:txPr>
          <a:bodyPr/>
          <a:lstStyle/>
          <a:p>
            <a:pPr>
              <a:defRPr sz="1200">
                <a:solidFill>
                  <a:schemeClr val="tx1"/>
                </a:solidFill>
              </a:defRPr>
            </a:pPr>
            <a:endParaRPr lang="ja-JP"/>
          </a:p>
        </c:txPr>
      </c:legendEntry>
      <c:overlay val="0"/>
      <c:txPr>
        <a:bodyPr/>
        <a:lstStyle/>
        <a:p>
          <a:pPr>
            <a:defRPr sz="1200"/>
          </a:pPr>
          <a:endParaRPr lang="ja-JP"/>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949889832775069E-2"/>
          <c:y val="3.3616174061603506E-2"/>
          <c:w val="0.88140216222510503"/>
          <c:h val="0.64331289610198572"/>
        </c:manualLayout>
      </c:layout>
      <c:barChart>
        <c:barDir val="col"/>
        <c:grouping val="clustered"/>
        <c:varyColors val="0"/>
        <c:ser>
          <c:idx val="0"/>
          <c:order val="0"/>
          <c:tx>
            <c:strRef>
              <c:f>製造業中分類別!$D$2</c:f>
              <c:strCache>
                <c:ptCount val="1"/>
                <c:pt idx="0">
                  <c:v>寄与度</c:v>
                </c:pt>
              </c:strCache>
            </c:strRef>
          </c:tx>
          <c:spPr>
            <a:solidFill>
              <a:schemeClr val="accent1"/>
            </a:solidFill>
            <a:ln>
              <a:noFill/>
            </a:ln>
            <a:effectLst/>
          </c:spPr>
          <c:invertIfNegative val="0"/>
          <c:dLbls>
            <c:dLbl>
              <c:idx val="3"/>
              <c:layout>
                <c:manualLayout>
                  <c:x val="3.6891805960128747E-2"/>
                  <c:y val="6.534271680157846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CB5-40B9-8262-705384B9D55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製造業中分類別!$B$3:$B$17</c:f>
              <c:strCache>
                <c:ptCount val="15"/>
                <c:pt idx="0">
                  <c:v>食料品</c:v>
                </c:pt>
                <c:pt idx="1">
                  <c:v>繊維製品</c:v>
                </c:pt>
                <c:pt idx="2">
                  <c:v>パルプ・紙・紙加工品</c:v>
                </c:pt>
                <c:pt idx="3">
                  <c:v>化学</c:v>
                </c:pt>
                <c:pt idx="4">
                  <c:v>石油・石炭製品</c:v>
                </c:pt>
                <c:pt idx="5">
                  <c:v>窯業・土石製品</c:v>
                </c:pt>
                <c:pt idx="6">
                  <c:v>一次金属</c:v>
                </c:pt>
                <c:pt idx="7">
                  <c:v>金属製品</c:v>
                </c:pt>
                <c:pt idx="8">
                  <c:v>はん用・生産用・業務用機械</c:v>
                </c:pt>
                <c:pt idx="9">
                  <c:v>電子部品・デバイス</c:v>
                </c:pt>
                <c:pt idx="10">
                  <c:v>電気機械</c:v>
                </c:pt>
                <c:pt idx="11">
                  <c:v>情報・通信機器</c:v>
                </c:pt>
                <c:pt idx="12">
                  <c:v>輸送用機械</c:v>
                </c:pt>
                <c:pt idx="13">
                  <c:v>印刷業</c:v>
                </c:pt>
                <c:pt idx="14">
                  <c:v>その他の製造業</c:v>
                </c:pt>
              </c:strCache>
            </c:strRef>
          </c:cat>
          <c:val>
            <c:numRef>
              <c:f>製造業中分類別!$D$3:$D$17</c:f>
              <c:numCache>
                <c:formatCode>0.00;"▲ "0.00</c:formatCode>
                <c:ptCount val="15"/>
                <c:pt idx="0">
                  <c:v>0.05</c:v>
                </c:pt>
                <c:pt idx="1">
                  <c:v>-0.02</c:v>
                </c:pt>
                <c:pt idx="2">
                  <c:v>0.01</c:v>
                </c:pt>
                <c:pt idx="3">
                  <c:v>-0.38</c:v>
                </c:pt>
                <c:pt idx="4">
                  <c:v>0.31</c:v>
                </c:pt>
                <c:pt idx="5">
                  <c:v>0.02</c:v>
                </c:pt>
                <c:pt idx="6">
                  <c:v>0.03</c:v>
                </c:pt>
                <c:pt idx="7">
                  <c:v>0.16</c:v>
                </c:pt>
                <c:pt idx="8">
                  <c:v>0.25</c:v>
                </c:pt>
                <c:pt idx="9">
                  <c:v>0.28000000000000003</c:v>
                </c:pt>
                <c:pt idx="10">
                  <c:v>0.2</c:v>
                </c:pt>
                <c:pt idx="11">
                  <c:v>0</c:v>
                </c:pt>
                <c:pt idx="12">
                  <c:v>0.16</c:v>
                </c:pt>
                <c:pt idx="13">
                  <c:v>-0.02</c:v>
                </c:pt>
                <c:pt idx="14">
                  <c:v>0.11</c:v>
                </c:pt>
              </c:numCache>
            </c:numRef>
          </c:val>
          <c:extLst>
            <c:ext xmlns:c16="http://schemas.microsoft.com/office/drawing/2014/chart" uri="{C3380CC4-5D6E-409C-BE32-E72D297353CC}">
              <c16:uniqueId val="{00000001-2CB5-40B9-8262-705384B9D55D}"/>
            </c:ext>
          </c:extLst>
        </c:ser>
        <c:dLbls>
          <c:dLblPos val="outEnd"/>
          <c:showLegendKey val="0"/>
          <c:showVal val="1"/>
          <c:showCatName val="0"/>
          <c:showSerName val="0"/>
          <c:showPercent val="0"/>
          <c:showBubbleSize val="0"/>
        </c:dLbls>
        <c:gapWidth val="219"/>
        <c:overlap val="-27"/>
        <c:axId val="1943850559"/>
        <c:axId val="1943842239"/>
      </c:barChart>
      <c:catAx>
        <c:axId val="194385055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sz="800" b="0" i="0" u="none" strike="noStrike" kern="1200" baseline="0">
                <a:solidFill>
                  <a:schemeClr val="tx1">
                    <a:lumMod val="65000"/>
                    <a:lumOff val="35000"/>
                  </a:schemeClr>
                </a:solidFill>
                <a:latin typeface="+mn-lt"/>
                <a:ea typeface="+mn-ea"/>
                <a:cs typeface="+mn-cs"/>
              </a:defRPr>
            </a:pPr>
            <a:endParaRPr lang="ja-JP"/>
          </a:p>
        </c:txPr>
        <c:crossAx val="1943842239"/>
        <c:crosses val="autoZero"/>
        <c:auto val="1"/>
        <c:lblAlgn val="ctr"/>
        <c:lblOffset val="100"/>
        <c:noMultiLvlLbl val="0"/>
      </c:catAx>
      <c:valAx>
        <c:axId val="1943842239"/>
        <c:scaling>
          <c:orientation val="minMax"/>
          <c:max val="0.4"/>
          <c:min val="-0.4"/>
        </c:scaling>
        <c:delete val="0"/>
        <c:axPos val="l"/>
        <c:majorGridlines>
          <c:spPr>
            <a:ln w="9525" cap="flat" cmpd="sng" algn="ctr">
              <a:solidFill>
                <a:schemeClr val="tx1">
                  <a:lumMod val="15000"/>
                  <a:lumOff val="85000"/>
                </a:schemeClr>
              </a:solidFill>
              <a:round/>
            </a:ln>
            <a:effectLst/>
          </c:spPr>
        </c:majorGridlines>
        <c:numFmt formatCode="0.00;&quot;▲ &quot;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19438505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3473164992307"/>
          <c:y val="4.5973166397678553E-2"/>
          <c:w val="0.85305774278215218"/>
          <c:h val="0.85029327855757164"/>
        </c:manualLayout>
      </c:layout>
      <c:barChart>
        <c:barDir val="col"/>
        <c:grouping val="clustered"/>
        <c:varyColors val="0"/>
        <c:ser>
          <c:idx val="2"/>
          <c:order val="2"/>
          <c:tx>
            <c:strRef>
              <c:f>新!$A$6</c:f>
              <c:strCache>
                <c:ptCount val="1"/>
                <c:pt idx="0">
                  <c:v>旅行消費額</c:v>
                </c:pt>
              </c:strCache>
            </c:strRef>
          </c:tx>
          <c:invertIfNegative val="0"/>
          <c:dLbls>
            <c:spPr>
              <a:noFill/>
              <a:ln>
                <a:noFill/>
              </a:ln>
              <a:effectLst/>
            </c:spPr>
            <c:txPr>
              <a:bodyPr/>
              <a:lstStyle/>
              <a:p>
                <a:pPr>
                  <a:defRPr b="1" u="sng"/>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新!$B$3:$K$3</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新!$B$6:$K$6</c:f>
              <c:numCache>
                <c:formatCode>#,##0_);[Red]\(#,##0\)</c:formatCode>
                <c:ptCount val="10"/>
                <c:pt idx="0">
                  <c:v>11490</c:v>
                </c:pt>
                <c:pt idx="1">
                  <c:v>8135</c:v>
                </c:pt>
                <c:pt idx="2">
                  <c:v>10846</c:v>
                </c:pt>
                <c:pt idx="3">
                  <c:v>14167</c:v>
                </c:pt>
                <c:pt idx="4">
                  <c:v>20278</c:v>
                </c:pt>
                <c:pt idx="5">
                  <c:v>34771</c:v>
                </c:pt>
                <c:pt idx="6">
                  <c:v>37476</c:v>
                </c:pt>
                <c:pt idx="7">
                  <c:v>44162</c:v>
                </c:pt>
                <c:pt idx="8">
                  <c:v>44155</c:v>
                </c:pt>
                <c:pt idx="9">
                  <c:v>47331</c:v>
                </c:pt>
              </c:numCache>
            </c:numRef>
          </c:val>
          <c:extLst>
            <c:ext xmlns:c16="http://schemas.microsoft.com/office/drawing/2014/chart" uri="{C3380CC4-5D6E-409C-BE32-E72D297353CC}">
              <c16:uniqueId val="{00000000-69E4-4592-A035-DD7154E8F079}"/>
            </c:ext>
          </c:extLst>
        </c:ser>
        <c:dLbls>
          <c:showLegendKey val="0"/>
          <c:showVal val="0"/>
          <c:showCatName val="0"/>
          <c:showSerName val="0"/>
          <c:showPercent val="0"/>
          <c:showBubbleSize val="0"/>
        </c:dLbls>
        <c:gapWidth val="150"/>
        <c:axId val="92609536"/>
        <c:axId val="92611328"/>
      </c:barChart>
      <c:lineChart>
        <c:grouping val="standard"/>
        <c:varyColors val="0"/>
        <c:dLbls>
          <c:showLegendKey val="0"/>
          <c:showVal val="0"/>
          <c:showCatName val="0"/>
          <c:showSerName val="0"/>
          <c:showPercent val="0"/>
          <c:showBubbleSize val="0"/>
        </c:dLbls>
        <c:marker val="1"/>
        <c:smooth val="0"/>
        <c:axId val="92609536"/>
        <c:axId val="92611328"/>
        <c:extLst>
          <c:ext xmlns:c15="http://schemas.microsoft.com/office/drawing/2012/chart" uri="{02D57815-91ED-43cb-92C2-25804820EDAC}">
            <c15:filteredLineSeries>
              <c15:ser>
                <c:idx val="0"/>
                <c:order val="0"/>
                <c:tx>
                  <c:strRef>
                    <c:extLst>
                      <c:ext uri="{02D57815-91ED-43cb-92C2-25804820EDAC}">
                        <c15:formulaRef>
                          <c15:sqref>新!$A$4</c15:sqref>
                        </c15:formulaRef>
                      </c:ext>
                    </c:extLst>
                    <c:strCache>
                      <c:ptCount val="1"/>
                      <c:pt idx="0">
                        <c:v>観光・レジャー</c:v>
                      </c:pt>
                    </c:strCache>
                  </c:strRef>
                </c:tx>
                <c:dLbls>
                  <c:dLbl>
                    <c:idx val="7"/>
                    <c:layout>
                      <c:manualLayout>
                        <c:x val="-5.3384660250801984E-2"/>
                        <c:y val="-3.7691592898713711E-2"/>
                      </c:manualLayout>
                    </c:layout>
                    <c:dLblPos val="r"/>
                    <c:showLegendKey val="0"/>
                    <c:showVal val="1"/>
                    <c:showCatName val="0"/>
                    <c:showSerName val="0"/>
                    <c:showPercent val="0"/>
                    <c:showBubbleSize val="0"/>
                    <c:extLst>
                      <c:ext uri="{CE6537A1-D6FC-4f65-9D91-7224C49458BB}"/>
                      <c:ext xmlns:c16="http://schemas.microsoft.com/office/drawing/2014/chart" uri="{C3380CC4-5D6E-409C-BE32-E72D297353CC}">
                        <c16:uniqueId val="{00000001-69E4-4592-A035-DD7154E8F079}"/>
                      </c:ext>
                    </c:extLst>
                  </c:dLbl>
                  <c:spPr>
                    <a:noFill/>
                    <a:ln>
                      <a:noFill/>
                    </a:ln>
                    <a:effectLst/>
                  </c:spPr>
                  <c:dLblPos val="t"/>
                  <c:showLegendKey val="0"/>
                  <c:showVal val="1"/>
                  <c:showCatName val="0"/>
                  <c:showSerName val="0"/>
                  <c:showPercent val="0"/>
                  <c:showBubbleSize val="0"/>
                  <c:showLeaderLines val="0"/>
                  <c:extLst>
                    <c:ext uri="{CE6537A1-D6FC-4f65-9D91-7224C49458BB}">
                      <c15:showLeaderLines val="0"/>
                    </c:ext>
                  </c:extLst>
                </c:dLbls>
                <c:cat>
                  <c:numRef>
                    <c:extLst>
                      <c:ext uri="{02D57815-91ED-43cb-92C2-25804820EDAC}">
                        <c15:formulaRef>
                          <c15:sqref>新!$B$3:$K$3</c15:sqref>
                        </c15:formulaRef>
                      </c:ext>
                    </c:extLst>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extLst>
                      <c:ext uri="{02D57815-91ED-43cb-92C2-25804820EDAC}">
                        <c15:formulaRef>
                          <c15:sqref>新!$B$4:$K$4</c15:sqref>
                        </c15:formulaRef>
                      </c:ext>
                    </c:extLst>
                    <c:numCache>
                      <c:formatCode>#,##0</c:formatCode>
                      <c:ptCount val="10"/>
                      <c:pt idx="0">
                        <c:v>96610</c:v>
                      </c:pt>
                      <c:pt idx="1">
                        <c:v>91331</c:v>
                      </c:pt>
                      <c:pt idx="2">
                        <c:v>96056</c:v>
                      </c:pt>
                      <c:pt idx="3">
                        <c:v>96380</c:v>
                      </c:pt>
                      <c:pt idx="4">
                        <c:v>109897</c:v>
                      </c:pt>
                      <c:pt idx="5">
                        <c:v>134521</c:v>
                      </c:pt>
                      <c:pt idx="6">
                        <c:v>155017</c:v>
                      </c:pt>
                      <c:pt idx="7">
                        <c:v>150341</c:v>
                      </c:pt>
                      <c:pt idx="8">
                        <c:v>147907</c:v>
                      </c:pt>
                      <c:pt idx="9">
                        <c:v>155281</c:v>
                      </c:pt>
                    </c:numCache>
                  </c:numRef>
                </c:val>
                <c:smooth val="0"/>
                <c:extLst>
                  <c:ext xmlns:c16="http://schemas.microsoft.com/office/drawing/2014/chart" uri="{C3380CC4-5D6E-409C-BE32-E72D297353CC}">
                    <c16:uniqueId val="{00000002-69E4-4592-A035-DD7154E8F079}"/>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新!$A$5</c15:sqref>
                        </c15:formulaRef>
                      </c:ext>
                    </c:extLst>
                    <c:strCache>
                      <c:ptCount val="1"/>
                      <c:pt idx="0">
                        <c:v>ビジネス</c:v>
                      </c:pt>
                    </c:strCache>
                  </c:strRef>
                </c:tx>
                <c:dLbls>
                  <c:dLbl>
                    <c:idx val="0"/>
                    <c:layout>
                      <c:manualLayout>
                        <c:x val="-4.7606792740651008E-2"/>
                        <c:y val="2.5269232650266541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3-69E4-4592-A035-DD7154E8F079}"/>
                      </c:ext>
                    </c:extLst>
                  </c:dLbl>
                  <c:dLbl>
                    <c:idx val="1"/>
                    <c:layout>
                      <c:manualLayout>
                        <c:x val="-4.3048388182246447E-2"/>
                        <c:y val="2.1128445900784141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4-69E4-4592-A035-DD7154E8F079}"/>
                      </c:ext>
                    </c:extLst>
                  </c:dLbl>
                  <c:dLbl>
                    <c:idx val="2"/>
                    <c:layout>
                      <c:manualLayout>
                        <c:x val="-4.7606792740651008E-2"/>
                        <c:y val="3.3550806149231345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5-69E4-4592-A035-DD7154E8F079}"/>
                      </c:ext>
                    </c:extLst>
                  </c:dLbl>
                  <c:dLbl>
                    <c:idx val="3"/>
                    <c:layout>
                      <c:manualLayout>
                        <c:x val="-4.7606792740651008E-2"/>
                        <c:y val="3.7691592898713745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6-69E4-4592-A035-DD7154E8F079}"/>
                      </c:ext>
                    </c:extLst>
                  </c:dLbl>
                  <c:dLbl>
                    <c:idx val="4"/>
                    <c:layout>
                      <c:manualLayout>
                        <c:x val="-4.7606792740651008E-2"/>
                        <c:y val="4.5973166397678553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7-69E4-4592-A035-DD7154E8F079}"/>
                      </c:ext>
                    </c:extLst>
                  </c:dLbl>
                  <c:dLbl>
                    <c:idx val="5"/>
                    <c:layout>
                      <c:manualLayout>
                        <c:x val="-4.7606792740651008E-2"/>
                        <c:y val="4.5973166397678553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8-69E4-4592-A035-DD7154E8F079}"/>
                      </c:ext>
                    </c:extLst>
                  </c:dLbl>
                  <c:dLbl>
                    <c:idx val="6"/>
                    <c:layout>
                      <c:manualLayout>
                        <c:x val="-4.7606792740651008E-2"/>
                        <c:y val="4.1832379648196152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9-69E4-4592-A035-DD7154E8F079}"/>
                      </c:ext>
                    </c:extLst>
                  </c:dLbl>
                  <c:dLbl>
                    <c:idx val="7"/>
                    <c:layout>
                      <c:manualLayout>
                        <c:x val="-4.7606792740651008E-2"/>
                        <c:y val="4.5973166397678553E-2"/>
                      </c:manualLayout>
                    </c:layout>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A-69E4-4592-A035-DD7154E8F079}"/>
                      </c:ext>
                    </c:extLst>
                  </c:dLbl>
                  <c:spPr>
                    <a:noFill/>
                    <a:ln>
                      <a:noFill/>
                    </a:ln>
                    <a:effectLst/>
                  </c:spPr>
                  <c:dLblPos val="b"/>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numRef>
                    <c:extLst xmlns:c15="http://schemas.microsoft.com/office/drawing/2012/chart">
                      <c:ext xmlns:c15="http://schemas.microsoft.com/office/drawing/2012/chart" uri="{02D57815-91ED-43cb-92C2-25804820EDAC}">
                        <c15:formulaRef>
                          <c15:sqref>新!$B$3:$K$3</c15:sqref>
                        </c15:formulaRef>
                      </c:ext>
                    </c:extLst>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extLst xmlns:c15="http://schemas.microsoft.com/office/drawing/2012/chart">
                      <c:ext xmlns:c15="http://schemas.microsoft.com/office/drawing/2012/chart" uri="{02D57815-91ED-43cb-92C2-25804820EDAC}">
                        <c15:formulaRef>
                          <c15:sqref>新!$B$5:$K$5</c15:sqref>
                        </c15:formulaRef>
                      </c:ext>
                    </c:extLst>
                    <c:numCache>
                      <c:formatCode>#,##0</c:formatCode>
                      <c:ptCount val="10"/>
                      <c:pt idx="0">
                        <c:v>132271</c:v>
                      </c:pt>
                      <c:pt idx="1">
                        <c:v>126594</c:v>
                      </c:pt>
                      <c:pt idx="2">
                        <c:v>124760</c:v>
                      </c:pt>
                      <c:pt idx="3">
                        <c:v>134962</c:v>
                      </c:pt>
                      <c:pt idx="4">
                        <c:v>135983</c:v>
                      </c:pt>
                      <c:pt idx="5">
                        <c:v>149952</c:v>
                      </c:pt>
                      <c:pt idx="6">
                        <c:v>140961</c:v>
                      </c:pt>
                      <c:pt idx="7">
                        <c:v>149742</c:v>
                      </c:pt>
                      <c:pt idx="8">
                        <c:v>161265</c:v>
                      </c:pt>
                      <c:pt idx="9">
                        <c:v>164005</c:v>
                      </c:pt>
                    </c:numCache>
                  </c:numRef>
                </c:val>
                <c:smooth val="0"/>
                <c:extLst xmlns:c15="http://schemas.microsoft.com/office/drawing/2012/chart">
                  <c:ext xmlns:c16="http://schemas.microsoft.com/office/drawing/2014/chart" uri="{C3380CC4-5D6E-409C-BE32-E72D297353CC}">
                    <c16:uniqueId val="{0000000B-69E4-4592-A035-DD7154E8F079}"/>
                  </c:ext>
                </c:extLst>
              </c15:ser>
            </c15:filteredLineSeries>
          </c:ext>
        </c:extLst>
      </c:lineChart>
      <c:catAx>
        <c:axId val="92609536"/>
        <c:scaling>
          <c:orientation val="minMax"/>
        </c:scaling>
        <c:delete val="0"/>
        <c:axPos val="b"/>
        <c:numFmt formatCode="General" sourceLinked="1"/>
        <c:majorTickMark val="out"/>
        <c:minorTickMark val="none"/>
        <c:tickLblPos val="nextTo"/>
        <c:crossAx val="92611328"/>
        <c:crosses val="autoZero"/>
        <c:auto val="1"/>
        <c:lblAlgn val="ctr"/>
        <c:lblOffset val="100"/>
        <c:noMultiLvlLbl val="0"/>
      </c:catAx>
      <c:valAx>
        <c:axId val="92611328"/>
        <c:scaling>
          <c:orientation val="minMax"/>
        </c:scaling>
        <c:delete val="0"/>
        <c:axPos val="l"/>
        <c:majorGridlines>
          <c:spPr>
            <a:ln>
              <a:noFill/>
            </a:ln>
          </c:spPr>
        </c:majorGridlines>
        <c:numFmt formatCode="#,##0_);[Red]\(#,##0\)" sourceLinked="1"/>
        <c:majorTickMark val="out"/>
        <c:minorTickMark val="none"/>
        <c:tickLblPos val="nextTo"/>
        <c:crossAx val="92609536"/>
        <c:crosses val="autoZero"/>
        <c:crossBetween val="between"/>
      </c:valAx>
    </c:plotArea>
    <c:plotVisOnly val="1"/>
    <c:dispBlanksAs val="gap"/>
    <c:showDLblsOverMax val="0"/>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094652580642459"/>
          <c:y val="5.328386685772879E-2"/>
          <c:w val="0.80225640614164284"/>
          <c:h val="0.75405023742857247"/>
        </c:manualLayout>
      </c:layout>
      <c:barChart>
        <c:barDir val="col"/>
        <c:grouping val="clustered"/>
        <c:varyColors val="0"/>
        <c:ser>
          <c:idx val="0"/>
          <c:order val="0"/>
          <c:tx>
            <c:strRef>
              <c:f>新!$A$4</c:f>
              <c:strCache>
                <c:ptCount val="1"/>
                <c:pt idx="0">
                  <c:v>観光・レジャー</c:v>
                </c:pt>
              </c:strCache>
            </c:strRef>
          </c:tx>
          <c:spPr>
            <a:pattFill prst="pct70">
              <a:fgClr>
                <a:srgbClr val="FF0000"/>
              </a:fgClr>
              <a:bgClr>
                <a:schemeClr val="bg1"/>
              </a:bgClr>
            </a:pattFill>
            <a:ln w="12700">
              <a:solidFill>
                <a:srgbClr val="FF0000"/>
              </a:solidFill>
            </a:ln>
          </c:spPr>
          <c:invertIfNegative val="0"/>
          <c:cat>
            <c:numRef>
              <c:f>新!$B$3:$K$3</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新!$B$4:$K$4</c:f>
              <c:numCache>
                <c:formatCode>#,##0</c:formatCode>
                <c:ptCount val="10"/>
                <c:pt idx="0">
                  <c:v>96610</c:v>
                </c:pt>
                <c:pt idx="1">
                  <c:v>91331</c:v>
                </c:pt>
                <c:pt idx="2">
                  <c:v>96056</c:v>
                </c:pt>
                <c:pt idx="3">
                  <c:v>96380</c:v>
                </c:pt>
                <c:pt idx="4">
                  <c:v>109897</c:v>
                </c:pt>
                <c:pt idx="5">
                  <c:v>134521</c:v>
                </c:pt>
                <c:pt idx="6">
                  <c:v>155017</c:v>
                </c:pt>
                <c:pt idx="7">
                  <c:v>150341</c:v>
                </c:pt>
                <c:pt idx="8">
                  <c:v>147907</c:v>
                </c:pt>
                <c:pt idx="9">
                  <c:v>155281</c:v>
                </c:pt>
              </c:numCache>
            </c:numRef>
          </c:val>
          <c:extLst>
            <c:ext xmlns:c16="http://schemas.microsoft.com/office/drawing/2014/chart" uri="{C3380CC4-5D6E-409C-BE32-E72D297353CC}">
              <c16:uniqueId val="{00000000-74CD-49E5-9046-AF78590BAC67}"/>
            </c:ext>
          </c:extLst>
        </c:ser>
        <c:ser>
          <c:idx val="1"/>
          <c:order val="1"/>
          <c:tx>
            <c:strRef>
              <c:f>新!$A$5</c:f>
              <c:strCache>
                <c:ptCount val="1"/>
                <c:pt idx="0">
                  <c:v>ビジネス</c:v>
                </c:pt>
              </c:strCache>
            </c:strRef>
          </c:tx>
          <c:spPr>
            <a:pattFill prst="wdDnDiag">
              <a:fgClr>
                <a:schemeClr val="accent1"/>
              </a:fgClr>
              <a:bgClr>
                <a:schemeClr val="bg1"/>
              </a:bgClr>
            </a:pattFill>
            <a:ln w="12700">
              <a:solidFill>
                <a:schemeClr val="tx2"/>
              </a:solidFill>
            </a:ln>
          </c:spPr>
          <c:invertIfNegative val="0"/>
          <c:cat>
            <c:numRef>
              <c:f>新!$B$3:$K$3</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新!$B$5:$K$5</c:f>
              <c:numCache>
                <c:formatCode>#,##0</c:formatCode>
                <c:ptCount val="10"/>
                <c:pt idx="0">
                  <c:v>132271</c:v>
                </c:pt>
                <c:pt idx="1">
                  <c:v>126594</c:v>
                </c:pt>
                <c:pt idx="2">
                  <c:v>124760</c:v>
                </c:pt>
                <c:pt idx="3">
                  <c:v>134962</c:v>
                </c:pt>
                <c:pt idx="4">
                  <c:v>135983</c:v>
                </c:pt>
                <c:pt idx="5">
                  <c:v>149952</c:v>
                </c:pt>
                <c:pt idx="6">
                  <c:v>140961</c:v>
                </c:pt>
                <c:pt idx="7">
                  <c:v>149742</c:v>
                </c:pt>
                <c:pt idx="8">
                  <c:v>161265</c:v>
                </c:pt>
                <c:pt idx="9">
                  <c:v>164005</c:v>
                </c:pt>
              </c:numCache>
            </c:numRef>
          </c:val>
          <c:extLst>
            <c:ext xmlns:c16="http://schemas.microsoft.com/office/drawing/2014/chart" uri="{C3380CC4-5D6E-409C-BE32-E72D297353CC}">
              <c16:uniqueId val="{00000001-74CD-49E5-9046-AF78590BAC67}"/>
            </c:ext>
          </c:extLst>
        </c:ser>
        <c:dLbls>
          <c:showLegendKey val="0"/>
          <c:showVal val="0"/>
          <c:showCatName val="0"/>
          <c:showSerName val="0"/>
          <c:showPercent val="0"/>
          <c:showBubbleSize val="0"/>
        </c:dLbls>
        <c:gapWidth val="150"/>
        <c:axId val="87397504"/>
        <c:axId val="87399040"/>
      </c:barChart>
      <c:catAx>
        <c:axId val="87397504"/>
        <c:scaling>
          <c:orientation val="minMax"/>
        </c:scaling>
        <c:delete val="0"/>
        <c:axPos val="b"/>
        <c:numFmt formatCode="General" sourceLinked="1"/>
        <c:majorTickMark val="out"/>
        <c:minorTickMark val="none"/>
        <c:tickLblPos val="nextTo"/>
        <c:crossAx val="87399040"/>
        <c:crosses val="autoZero"/>
        <c:auto val="1"/>
        <c:lblAlgn val="ctr"/>
        <c:lblOffset val="100"/>
        <c:noMultiLvlLbl val="0"/>
      </c:catAx>
      <c:valAx>
        <c:axId val="87399040"/>
        <c:scaling>
          <c:orientation val="minMax"/>
        </c:scaling>
        <c:delete val="0"/>
        <c:axPos val="l"/>
        <c:majorGridlines>
          <c:spPr>
            <a:ln>
              <a:noFill/>
            </a:ln>
          </c:spPr>
        </c:majorGridlines>
        <c:numFmt formatCode="#,##0" sourceLinked="1"/>
        <c:majorTickMark val="out"/>
        <c:minorTickMark val="none"/>
        <c:tickLblPos val="nextTo"/>
        <c:txPr>
          <a:bodyPr/>
          <a:lstStyle/>
          <a:p>
            <a:pPr>
              <a:defRPr sz="900"/>
            </a:pPr>
            <a:endParaRPr lang="ja-JP"/>
          </a:p>
        </c:txPr>
        <c:crossAx val="87397504"/>
        <c:crosses val="autoZero"/>
        <c:crossBetween val="between"/>
      </c:valAx>
      <c:dTable>
        <c:showHorzBorder val="1"/>
        <c:showVertBorder val="1"/>
        <c:showOutline val="1"/>
        <c:showKeys val="0"/>
        <c:txPr>
          <a:bodyPr/>
          <a:lstStyle/>
          <a:p>
            <a:pPr rtl="0">
              <a:defRPr sz="800"/>
            </a:pPr>
            <a:endParaRPr lang="ja-JP"/>
          </a:p>
        </c:txPr>
      </c:dTable>
    </c:plotArea>
    <c:legend>
      <c:legendPos val="r"/>
      <c:layout>
        <c:manualLayout>
          <c:xMode val="edge"/>
          <c:yMode val="edge"/>
          <c:x val="0.27793235657161314"/>
          <c:y val="6.0638563472248892E-2"/>
          <c:w val="0.28147592330270432"/>
          <c:h val="0.14701555598233149"/>
        </c:manualLayout>
      </c:layout>
      <c:overlay val="0"/>
    </c:legend>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72365908249199"/>
          <c:y val="3.8425335726389329E-2"/>
          <c:w val="0.80310555045649967"/>
          <c:h val="0.6089609882093121"/>
        </c:manualLayout>
      </c:layout>
      <c:barChart>
        <c:barDir val="col"/>
        <c:grouping val="stacked"/>
        <c:varyColors val="0"/>
        <c:ser>
          <c:idx val="8"/>
          <c:order val="8"/>
          <c:tx>
            <c:strRef>
              <c:f>'グラフデータ '!$A$11:$B$11</c:f>
              <c:strCache>
                <c:ptCount val="2"/>
                <c:pt idx="0">
                  <c:v>全国</c:v>
                </c:pt>
                <c:pt idx="1">
                  <c:v>　日本人延べ宿泊者数</c:v>
                </c:pt>
              </c:strCache>
            </c:strRef>
          </c:tx>
          <c:spPr>
            <a:pattFill prst="ltDnDiag">
              <a:fgClr>
                <a:schemeClr val="tx1"/>
              </a:fgClr>
              <a:bgClr>
                <a:schemeClr val="bg1"/>
              </a:bgClr>
            </a:pattFill>
            <a:ln>
              <a:solidFill>
                <a:srgbClr val="002060"/>
              </a:solidFill>
            </a:ln>
          </c:spPr>
          <c:invertIfNegative val="0"/>
          <c:cat>
            <c:numRef>
              <c:f>'グラフデータ '!$C$3:$K$3</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'グラフデータ '!$C$11:$K$11</c:f>
              <c:numCache>
                <c:formatCode>#,##0_);[Red]\(#,##0\)</c:formatCode>
                <c:ptCount val="9"/>
                <c:pt idx="0">
                  <c:v>398818.76</c:v>
                </c:pt>
                <c:pt idx="1">
                  <c:v>413180.78</c:v>
                </c:pt>
                <c:pt idx="2">
                  <c:v>432397.64</c:v>
                </c:pt>
                <c:pt idx="3">
                  <c:v>428677.35</c:v>
                </c:pt>
                <c:pt idx="4">
                  <c:v>438463.77</c:v>
                </c:pt>
                <c:pt idx="5">
                  <c:v>423096.22</c:v>
                </c:pt>
                <c:pt idx="6">
                  <c:v>429906.27</c:v>
                </c:pt>
                <c:pt idx="7">
                  <c:v>443726.26</c:v>
                </c:pt>
                <c:pt idx="8" formatCode="General">
                  <c:v>480265</c:v>
                </c:pt>
              </c:numCache>
            </c:numRef>
          </c:val>
          <c:extLst>
            <c:ext xmlns:c16="http://schemas.microsoft.com/office/drawing/2014/chart" uri="{C3380CC4-5D6E-409C-BE32-E72D297353CC}">
              <c16:uniqueId val="{00000000-9229-40B2-8614-972B20E97D74}"/>
            </c:ext>
          </c:extLst>
        </c:ser>
        <c:ser>
          <c:idx val="9"/>
          <c:order val="9"/>
          <c:tx>
            <c:strRef>
              <c:f>'グラフデータ '!$A$10:$B$10</c:f>
              <c:strCache>
                <c:ptCount val="2"/>
                <c:pt idx="0">
                  <c:v>全国</c:v>
                </c:pt>
                <c:pt idx="1">
                  <c:v>　外国人延べ宿泊者数</c:v>
                </c:pt>
              </c:strCache>
            </c:strRef>
          </c:tx>
          <c:spPr>
            <a:pattFill prst="pct10">
              <a:fgClr>
                <a:schemeClr val="tx1"/>
              </a:fgClr>
              <a:bgClr>
                <a:schemeClr val="bg1"/>
              </a:bgClr>
            </a:pattFill>
            <a:ln>
              <a:solidFill>
                <a:srgbClr val="002060"/>
              </a:solidFill>
            </a:ln>
          </c:spPr>
          <c:invertIfNegative val="0"/>
          <c:cat>
            <c:numRef>
              <c:f>'グラフデータ '!$C$3:$K$3</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'グラフデータ '!$C$10:$K$10</c:f>
              <c:numCache>
                <c:formatCode>#,##0_);[Red]\(#,##0\)</c:formatCode>
                <c:ptCount val="9"/>
                <c:pt idx="0">
                  <c:v>18415.689999999999</c:v>
                </c:pt>
                <c:pt idx="1">
                  <c:v>26314.34</c:v>
                </c:pt>
                <c:pt idx="2">
                  <c:v>33495.730000000003</c:v>
                </c:pt>
                <c:pt idx="3">
                  <c:v>44824.6</c:v>
                </c:pt>
                <c:pt idx="4">
                  <c:v>65614.600000000006</c:v>
                </c:pt>
                <c:pt idx="5">
                  <c:v>69388.94</c:v>
                </c:pt>
                <c:pt idx="6">
                  <c:v>79690.59</c:v>
                </c:pt>
                <c:pt idx="7">
                  <c:v>94275.24</c:v>
                </c:pt>
                <c:pt idx="8" formatCode="General">
                  <c:v>115656</c:v>
                </c:pt>
              </c:numCache>
            </c:numRef>
          </c:val>
          <c:extLst>
            <c:ext xmlns:c16="http://schemas.microsoft.com/office/drawing/2014/chart" uri="{C3380CC4-5D6E-409C-BE32-E72D297353CC}">
              <c16:uniqueId val="{00000001-9229-40B2-8614-972B20E97D74}"/>
            </c:ext>
          </c:extLst>
        </c:ser>
        <c:dLbls>
          <c:showLegendKey val="0"/>
          <c:showVal val="0"/>
          <c:showCatName val="0"/>
          <c:showSerName val="0"/>
          <c:showPercent val="0"/>
          <c:showBubbleSize val="0"/>
        </c:dLbls>
        <c:gapWidth val="150"/>
        <c:overlap val="100"/>
        <c:axId val="139089792"/>
        <c:axId val="139100160"/>
      </c:barChart>
      <c:lineChart>
        <c:grouping val="standard"/>
        <c:varyColors val="0"/>
        <c:ser>
          <c:idx val="0"/>
          <c:order val="0"/>
          <c:tx>
            <c:strRef>
              <c:f>'グラフデータ '!$A$4:$B$4</c:f>
              <c:strCache>
                <c:ptCount val="2"/>
                <c:pt idx="0">
                  <c:v>大阪府</c:v>
                </c:pt>
                <c:pt idx="1">
                  <c:v>　外国人延べ宿泊者数の全国シェア</c:v>
                </c:pt>
              </c:strCache>
            </c:strRef>
          </c:tx>
          <c:cat>
            <c:numRef>
              <c:f>'グラフデータ '!$C$3:$K$3</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'グラフデータ '!$C$4:$K$4</c:f>
              <c:numCache>
                <c:formatCode>0.0%</c:formatCode>
                <c:ptCount val="9"/>
                <c:pt idx="0">
                  <c:v>0.12844427767843616</c:v>
                </c:pt>
                <c:pt idx="1">
                  <c:v>0.11631870683437243</c:v>
                </c:pt>
                <c:pt idx="2">
                  <c:v>0.12880746292139325</c:v>
                </c:pt>
                <c:pt idx="3">
                  <c:v>0.13832047581015783</c:v>
                </c:pt>
                <c:pt idx="4">
                  <c:v>0.13664138773992374</c:v>
                </c:pt>
                <c:pt idx="5">
                  <c:v>0.14424243978939583</c:v>
                </c:pt>
                <c:pt idx="6">
                  <c:v>0.14646697935101247</c:v>
                </c:pt>
                <c:pt idx="7">
                  <c:v>0.16042536725443499</c:v>
                </c:pt>
                <c:pt idx="8">
                  <c:v>0.15499512132278082</c:v>
                </c:pt>
              </c:numCache>
            </c:numRef>
          </c:val>
          <c:smooth val="0"/>
          <c:extLst>
            <c:ext xmlns:c16="http://schemas.microsoft.com/office/drawing/2014/chart" uri="{C3380CC4-5D6E-409C-BE32-E72D297353CC}">
              <c16:uniqueId val="{00000002-9229-40B2-8614-972B20E97D74}"/>
            </c:ext>
          </c:extLst>
        </c:ser>
        <c:ser>
          <c:idx val="1"/>
          <c:order val="1"/>
          <c:tx>
            <c:strRef>
              <c:f>'グラフデータ '!$A$5:$B$5</c:f>
              <c:strCache>
                <c:ptCount val="2"/>
                <c:pt idx="0">
                  <c:v>大阪府</c:v>
                </c:pt>
                <c:pt idx="1">
                  <c:v>　日本人延べ宿泊者数の全国シェア</c:v>
                </c:pt>
              </c:strCache>
            </c:strRef>
          </c:tx>
          <c:cat>
            <c:numRef>
              <c:f>'グラフデータ '!$C$3:$K$3</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'グラフデータ '!$C$5:$K$5</c:f>
              <c:numCache>
                <c:formatCode>0.0%</c:formatCode>
                <c:ptCount val="9"/>
                <c:pt idx="0">
                  <c:v>4.8641743934011529E-2</c:v>
                </c:pt>
                <c:pt idx="1">
                  <c:v>4.9089335665613486E-2</c:v>
                </c:pt>
                <c:pt idx="2">
                  <c:v>4.5252166501186269E-2</c:v>
                </c:pt>
                <c:pt idx="3">
                  <c:v>5.1715095280868005E-2</c:v>
                </c:pt>
                <c:pt idx="4">
                  <c:v>4.8807704226052698E-2</c:v>
                </c:pt>
                <c:pt idx="5">
                  <c:v>4.9637975966790725E-2</c:v>
                </c:pt>
                <c:pt idx="6">
                  <c:v>5.0104968229470109E-2</c:v>
                </c:pt>
                <c:pt idx="7">
                  <c:v>5.5831336193625326E-2</c:v>
                </c:pt>
                <c:pt idx="8">
                  <c:v>6.1427195432656123E-2</c:v>
                </c:pt>
              </c:numCache>
            </c:numRef>
          </c:val>
          <c:smooth val="0"/>
          <c:extLst>
            <c:ext xmlns:c16="http://schemas.microsoft.com/office/drawing/2014/chart" uri="{C3380CC4-5D6E-409C-BE32-E72D297353CC}">
              <c16:uniqueId val="{00000003-9229-40B2-8614-972B20E97D74}"/>
            </c:ext>
          </c:extLst>
        </c:ser>
        <c:ser>
          <c:idx val="2"/>
          <c:order val="2"/>
          <c:tx>
            <c:strRef>
              <c:f>'グラフデータ '!$A$6:$B$6</c:f>
              <c:strCache>
                <c:ptCount val="2"/>
                <c:pt idx="0">
                  <c:v>東京都</c:v>
                </c:pt>
                <c:pt idx="1">
                  <c:v>　外国人延べ宿泊者数の全国シェア</c:v>
                </c:pt>
              </c:strCache>
            </c:strRef>
          </c:tx>
          <c:spPr>
            <a:ln>
              <a:solidFill>
                <a:srgbClr val="FFC000"/>
              </a:solidFill>
              <a:prstDash val="sysDash"/>
            </a:ln>
          </c:spPr>
          <c:marker>
            <c:spPr>
              <a:solidFill>
                <a:srgbClr val="FFC000"/>
              </a:solidFill>
              <a:ln>
                <a:solidFill>
                  <a:srgbClr val="FFC000"/>
                </a:solidFill>
              </a:ln>
            </c:spPr>
          </c:marker>
          <c:cat>
            <c:numRef>
              <c:f>'グラフデータ '!$C$3:$K$3</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'グラフデータ '!$C$6:$K$6</c:f>
              <c:numCache>
                <c:formatCode>0.0%</c:formatCode>
                <c:ptCount val="9"/>
                <c:pt idx="0">
                  <c:v>0.30690188638058097</c:v>
                </c:pt>
                <c:pt idx="1">
                  <c:v>0.31510347589945253</c:v>
                </c:pt>
                <c:pt idx="2">
                  <c:v>0.29349860415043949</c:v>
                </c:pt>
                <c:pt idx="3">
                  <c:v>0.29437540993115391</c:v>
                </c:pt>
                <c:pt idx="4">
                  <c:v>0.2676323562134037</c:v>
                </c:pt>
                <c:pt idx="5">
                  <c:v>0.26027144959989301</c:v>
                </c:pt>
                <c:pt idx="6">
                  <c:v>0.24815840866531419</c:v>
                </c:pt>
                <c:pt idx="7">
                  <c:v>0.24602992259685574</c:v>
                </c:pt>
                <c:pt idx="8">
                  <c:v>0.25377465223483192</c:v>
                </c:pt>
              </c:numCache>
            </c:numRef>
          </c:val>
          <c:smooth val="0"/>
          <c:extLst>
            <c:ext xmlns:c16="http://schemas.microsoft.com/office/drawing/2014/chart" uri="{C3380CC4-5D6E-409C-BE32-E72D297353CC}">
              <c16:uniqueId val="{00000004-9229-40B2-8614-972B20E97D74}"/>
            </c:ext>
          </c:extLst>
        </c:ser>
        <c:ser>
          <c:idx val="3"/>
          <c:order val="3"/>
          <c:tx>
            <c:strRef>
              <c:f>'グラフデータ '!$A$7:$B$7</c:f>
              <c:strCache>
                <c:ptCount val="2"/>
                <c:pt idx="0">
                  <c:v>東京都</c:v>
                </c:pt>
                <c:pt idx="1">
                  <c:v>　日本人延べ宿泊者数の全国シェア</c:v>
                </c:pt>
              </c:strCache>
            </c:strRef>
          </c:tx>
          <c:spPr>
            <a:ln>
              <a:prstDash val="sysDash"/>
            </a:ln>
          </c:spPr>
          <c:cat>
            <c:numRef>
              <c:f>'グラフデータ '!$C$3:$K$3</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'グラフデータ '!$C$7:$K$7</c:f>
              <c:numCache>
                <c:formatCode>0.0%</c:formatCode>
                <c:ptCount val="9"/>
                <c:pt idx="0">
                  <c:v>8.9956926800534659E-2</c:v>
                </c:pt>
                <c:pt idx="1">
                  <c:v>9.8983621648615877E-2</c:v>
                </c:pt>
                <c:pt idx="2">
                  <c:v>9.9429566729365121E-2</c:v>
                </c:pt>
                <c:pt idx="3">
                  <c:v>9.579120520363392E-2</c:v>
                </c:pt>
                <c:pt idx="4">
                  <c:v>9.4710972356963491E-2</c:v>
                </c:pt>
                <c:pt idx="5">
                  <c:v>9.3252995736998079E-2</c:v>
                </c:pt>
                <c:pt idx="6">
                  <c:v>9.3447764788357229E-2</c:v>
                </c:pt>
                <c:pt idx="7">
                  <c:v>9.6713974061395411E-2</c:v>
                </c:pt>
                <c:pt idx="8">
                  <c:v>0.10334098167818263</c:v>
                </c:pt>
              </c:numCache>
            </c:numRef>
          </c:val>
          <c:smooth val="0"/>
          <c:extLst>
            <c:ext xmlns:c16="http://schemas.microsoft.com/office/drawing/2014/chart" uri="{C3380CC4-5D6E-409C-BE32-E72D297353CC}">
              <c16:uniqueId val="{00000005-9229-40B2-8614-972B20E97D74}"/>
            </c:ext>
          </c:extLst>
        </c:ser>
        <c:ser>
          <c:idx val="4"/>
          <c:order val="4"/>
          <c:tx>
            <c:strRef>
              <c:f>'グラフデータ '!$A$8:$B$8</c:f>
              <c:strCache>
                <c:ptCount val="2"/>
                <c:pt idx="0">
                  <c:v>京都府</c:v>
                </c:pt>
                <c:pt idx="1">
                  <c:v>　外国人延べ宿泊者数の全国シェア</c:v>
                </c:pt>
              </c:strCache>
            </c:strRef>
          </c:tx>
          <c:spPr>
            <a:ln cmpd="dbl"/>
          </c:spPr>
          <c:cat>
            <c:numRef>
              <c:f>'グラフデータ '!$C$3:$K$3</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'グラフデータ '!$C$8:$K$8</c:f>
              <c:numCache>
                <c:formatCode>0.0%</c:formatCode>
                <c:ptCount val="9"/>
                <c:pt idx="0">
                  <c:v>5.7165384517224173E-2</c:v>
                </c:pt>
                <c:pt idx="1">
                  <c:v>8.7601285078782148E-2</c:v>
                </c:pt>
                <c:pt idx="2">
                  <c:v>7.8394469981696177E-2</c:v>
                </c:pt>
                <c:pt idx="3">
                  <c:v>7.3419729345047147E-2</c:v>
                </c:pt>
                <c:pt idx="4">
                  <c:v>6.9781268193359405E-2</c:v>
                </c:pt>
                <c:pt idx="5">
                  <c:v>6.6333481964128582E-2</c:v>
                </c:pt>
                <c:pt idx="6">
                  <c:v>6.9724417901787406E-2</c:v>
                </c:pt>
                <c:pt idx="7">
                  <c:v>6.6483522078543633E-2</c:v>
                </c:pt>
                <c:pt idx="8">
                  <c:v>0.10397224190457334</c:v>
                </c:pt>
              </c:numCache>
            </c:numRef>
          </c:val>
          <c:smooth val="0"/>
          <c:extLst>
            <c:ext xmlns:c16="http://schemas.microsoft.com/office/drawing/2014/chart" uri="{C3380CC4-5D6E-409C-BE32-E72D297353CC}">
              <c16:uniqueId val="{00000006-9229-40B2-8614-972B20E97D74}"/>
            </c:ext>
          </c:extLst>
        </c:ser>
        <c:ser>
          <c:idx val="5"/>
          <c:order val="5"/>
          <c:tx>
            <c:strRef>
              <c:f>'グラフデータ '!$A$9:$B$9</c:f>
              <c:strCache>
                <c:ptCount val="2"/>
                <c:pt idx="0">
                  <c:v>京都府</c:v>
                </c:pt>
                <c:pt idx="1">
                  <c:v>　日本人延べ宿泊者数の全国シェア</c:v>
                </c:pt>
              </c:strCache>
            </c:strRef>
          </c:tx>
          <c:spPr>
            <a:ln cmpd="dbl">
              <a:solidFill>
                <a:srgbClr val="002060"/>
              </a:solidFill>
            </a:ln>
          </c:spPr>
          <c:marker>
            <c:spPr>
              <a:solidFill>
                <a:srgbClr val="002060"/>
              </a:solidFill>
              <a:ln>
                <a:solidFill>
                  <a:srgbClr val="002060"/>
                </a:solidFill>
              </a:ln>
            </c:spPr>
          </c:marker>
          <c:cat>
            <c:numRef>
              <c:f>'グラフデータ '!$C$3:$K$3</c:f>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f>'グラフデータ '!$C$9:$K$9</c:f>
              <c:numCache>
                <c:formatCode>0.0%</c:formatCode>
                <c:ptCount val="9"/>
                <c:pt idx="0">
                  <c:v>3.3479794180193534E-2</c:v>
                </c:pt>
                <c:pt idx="1">
                  <c:v>3.3727561093233813E-2</c:v>
                </c:pt>
                <c:pt idx="2">
                  <c:v>4.038326851182629E-2</c:v>
                </c:pt>
                <c:pt idx="3">
                  <c:v>3.1948853840773256E-2</c:v>
                </c:pt>
                <c:pt idx="4">
                  <c:v>3.1191539497094595E-2</c:v>
                </c:pt>
                <c:pt idx="5">
                  <c:v>3.0836224440861232E-2</c:v>
                </c:pt>
                <c:pt idx="6">
                  <c:v>3.1088962717384885E-2</c:v>
                </c:pt>
                <c:pt idx="7">
                  <c:v>3.196337760131663E-2</c:v>
                </c:pt>
                <c:pt idx="8">
                  <c:v>3.8987860726011903E-2</c:v>
                </c:pt>
              </c:numCache>
            </c:numRef>
          </c:val>
          <c:smooth val="0"/>
          <c:extLst>
            <c:ext xmlns:c16="http://schemas.microsoft.com/office/drawing/2014/chart" uri="{C3380CC4-5D6E-409C-BE32-E72D297353CC}">
              <c16:uniqueId val="{00000007-9229-40B2-8614-972B20E97D74}"/>
            </c:ext>
          </c:extLst>
        </c:ser>
        <c:dLbls>
          <c:showLegendKey val="0"/>
          <c:showVal val="0"/>
          <c:showCatName val="0"/>
          <c:showSerName val="0"/>
          <c:showPercent val="0"/>
          <c:showBubbleSize val="0"/>
        </c:dLbls>
        <c:marker val="1"/>
        <c:smooth val="0"/>
        <c:axId val="1016805903"/>
        <c:axId val="1016785519"/>
        <c:extLst>
          <c:ext xmlns:c15="http://schemas.microsoft.com/office/drawing/2012/chart" uri="{02D57815-91ED-43cb-92C2-25804820EDAC}">
            <c15:filteredLineSeries>
              <c15:ser>
                <c:idx val="7"/>
                <c:order val="6"/>
                <c:tx>
                  <c:strRef>
                    <c:extLst>
                      <c:ext uri="{02D57815-91ED-43cb-92C2-25804820EDAC}">
                        <c15:formulaRef>
                          <c15:sqref>'グラフデータ '!#REF!</c15:sqref>
                        </c15:formulaRef>
                      </c:ext>
                    </c:extLst>
                    <c:strCache>
                      <c:ptCount val="1"/>
                      <c:pt idx="0">
                        <c:v>#REF!</c:v>
                      </c:pt>
                    </c:strCache>
                  </c:strRef>
                </c:tx>
                <c:cat>
                  <c:numRef>
                    <c:extLst>
                      <c:ext uri="{02D57815-91ED-43cb-92C2-25804820EDAC}">
                        <c15:formulaRef>
                          <c15:sqref>'グラフデータ '!$C$3:$K$3</c15:sqref>
                        </c15:formulaRef>
                      </c:ext>
                    </c:extLst>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extLst>
                      <c:ext uri="{02D57815-91ED-43cb-92C2-25804820EDAC}">
                        <c15:formulaRef>
                          <c15:sqref>'グラフデータ '!#REF!</c15:sqref>
                        </c15:formulaRef>
                      </c:ext>
                    </c:extLst>
                    <c:numCache>
                      <c:formatCode>General</c:formatCode>
                      <c:ptCount val="1"/>
                      <c:pt idx="0">
                        <c:v>1</c:v>
                      </c:pt>
                    </c:numCache>
                  </c:numRef>
                </c:val>
                <c:smooth val="0"/>
                <c:extLst>
                  <c:ext xmlns:c16="http://schemas.microsoft.com/office/drawing/2014/chart" uri="{C3380CC4-5D6E-409C-BE32-E72D297353CC}">
                    <c16:uniqueId val="{00000008-9229-40B2-8614-972B20E97D74}"/>
                  </c:ext>
                </c:extLst>
              </c15:ser>
            </c15:filteredLineSeries>
            <c15:filteredLineSeries>
              <c15:ser>
                <c:idx val="6"/>
                <c:order val="7"/>
                <c:tx>
                  <c:strRef>
                    <c:extLst xmlns:c15="http://schemas.microsoft.com/office/drawing/2012/chart">
                      <c:ext xmlns:c15="http://schemas.microsoft.com/office/drawing/2012/chart" uri="{02D57815-91ED-43cb-92C2-25804820EDAC}">
                        <c15:formulaRef>
                          <c15:sqref>'グラフデータ '!#REF!</c15:sqref>
                        </c15:formulaRef>
                      </c:ext>
                    </c:extLst>
                    <c:strCache>
                      <c:ptCount val="1"/>
                      <c:pt idx="0">
                        <c:v>#REF!</c:v>
                      </c:pt>
                    </c:strCache>
                  </c:strRef>
                </c:tx>
                <c:cat>
                  <c:numRef>
                    <c:extLst xmlns:c15="http://schemas.microsoft.com/office/drawing/2012/chart">
                      <c:ext xmlns:c15="http://schemas.microsoft.com/office/drawing/2012/chart" uri="{02D57815-91ED-43cb-92C2-25804820EDAC}">
                        <c15:formulaRef>
                          <c15:sqref>'グラフデータ '!$C$3:$K$3</c15:sqref>
                        </c15:formulaRef>
                      </c:ext>
                    </c:extLst>
                    <c:numCache>
                      <c:formatCode>General</c:formatCode>
                      <c:ptCount val="9"/>
                      <c:pt idx="0">
                        <c:v>2011</c:v>
                      </c:pt>
                      <c:pt idx="1">
                        <c:v>2012</c:v>
                      </c:pt>
                      <c:pt idx="2">
                        <c:v>2013</c:v>
                      </c:pt>
                      <c:pt idx="3">
                        <c:v>2014</c:v>
                      </c:pt>
                      <c:pt idx="4">
                        <c:v>2015</c:v>
                      </c:pt>
                      <c:pt idx="5">
                        <c:v>2016</c:v>
                      </c:pt>
                      <c:pt idx="6">
                        <c:v>2017</c:v>
                      </c:pt>
                      <c:pt idx="7">
                        <c:v>2018</c:v>
                      </c:pt>
                      <c:pt idx="8">
                        <c:v>2019</c:v>
                      </c:pt>
                    </c:numCache>
                  </c:numRef>
                </c:cat>
                <c:val>
                  <c:numRef>
                    <c:extLst xmlns:c15="http://schemas.microsoft.com/office/drawing/2012/chart">
                      <c:ext xmlns:c15="http://schemas.microsoft.com/office/drawing/2012/chart" uri="{02D57815-91ED-43cb-92C2-25804820EDAC}">
                        <c15:formulaRef>
                          <c15:sqref>'グラフデータ '!#REF!</c15:sqref>
                        </c15:formulaRef>
                      </c:ext>
                    </c:extLst>
                    <c:numCache>
                      <c:formatCode>General</c:formatCode>
                      <c:ptCount val="1"/>
                      <c:pt idx="0">
                        <c:v>1</c:v>
                      </c:pt>
                    </c:numCache>
                  </c:numRef>
                </c:val>
                <c:smooth val="0"/>
                <c:extLst xmlns:c15="http://schemas.microsoft.com/office/drawing/2012/chart">
                  <c:ext xmlns:c16="http://schemas.microsoft.com/office/drawing/2014/chart" uri="{C3380CC4-5D6E-409C-BE32-E72D297353CC}">
                    <c16:uniqueId val="{00000009-9229-40B2-8614-972B20E97D74}"/>
                  </c:ext>
                </c:extLst>
              </c15:ser>
            </c15:filteredLineSeries>
          </c:ext>
        </c:extLst>
      </c:lineChart>
      <c:catAx>
        <c:axId val="139089792"/>
        <c:scaling>
          <c:orientation val="minMax"/>
        </c:scaling>
        <c:delete val="0"/>
        <c:axPos val="b"/>
        <c:numFmt formatCode="General" sourceLinked="1"/>
        <c:majorTickMark val="out"/>
        <c:minorTickMark val="none"/>
        <c:tickLblPos val="nextTo"/>
        <c:crossAx val="139100160"/>
        <c:crosses val="autoZero"/>
        <c:auto val="1"/>
        <c:lblAlgn val="ctr"/>
        <c:lblOffset val="100"/>
        <c:noMultiLvlLbl val="0"/>
      </c:catAx>
      <c:valAx>
        <c:axId val="139100160"/>
        <c:scaling>
          <c:orientation val="minMax"/>
        </c:scaling>
        <c:delete val="0"/>
        <c:axPos val="l"/>
        <c:majorGridlines/>
        <c:numFmt formatCode="#,##0_);[Red]\(#,##0\)" sourceLinked="1"/>
        <c:majorTickMark val="out"/>
        <c:minorTickMark val="none"/>
        <c:tickLblPos val="high"/>
        <c:crossAx val="139089792"/>
        <c:crosses val="autoZero"/>
        <c:crossBetween val="between"/>
        <c:majorUnit val="200000"/>
      </c:valAx>
      <c:valAx>
        <c:axId val="1016785519"/>
        <c:scaling>
          <c:orientation val="minMax"/>
          <c:max val="0.4"/>
        </c:scaling>
        <c:delete val="0"/>
        <c:axPos val="r"/>
        <c:numFmt formatCode="0.0%" sourceLinked="1"/>
        <c:majorTickMark val="out"/>
        <c:minorTickMark val="none"/>
        <c:tickLblPos val="low"/>
        <c:crossAx val="1016805903"/>
        <c:crosses val="max"/>
        <c:crossBetween val="between"/>
        <c:majorUnit val="0.1"/>
      </c:valAx>
      <c:catAx>
        <c:axId val="1016805903"/>
        <c:scaling>
          <c:orientation val="minMax"/>
        </c:scaling>
        <c:delete val="1"/>
        <c:axPos val="b"/>
        <c:numFmt formatCode="General" sourceLinked="1"/>
        <c:majorTickMark val="out"/>
        <c:minorTickMark val="none"/>
        <c:tickLblPos val="nextTo"/>
        <c:crossAx val="1016785519"/>
        <c:crosses val="autoZero"/>
        <c:auto val="1"/>
        <c:lblAlgn val="ctr"/>
        <c:lblOffset val="100"/>
        <c:noMultiLvlLbl val="0"/>
      </c:catAx>
    </c:plotArea>
    <c:legend>
      <c:legendPos val="b"/>
      <c:layout>
        <c:manualLayout>
          <c:xMode val="edge"/>
          <c:yMode val="edge"/>
          <c:x val="0"/>
          <c:y val="0.73716458091765291"/>
          <c:w val="1"/>
          <c:h val="0.24093261121136325"/>
        </c:manualLayout>
      </c:layout>
      <c:overlay val="0"/>
      <c:txPr>
        <a:bodyPr/>
        <a:lstStyle/>
        <a:p>
          <a:pPr>
            <a:defRPr sz="800"/>
          </a:pPr>
          <a:endParaRPr lang="ja-JP"/>
        </a:p>
      </c:txPr>
    </c:legend>
    <c:plotVisOnly val="1"/>
    <c:dispBlanksAs val="gap"/>
    <c:showDLblsOverMax val="0"/>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45631105721125E-2"/>
          <c:y val="9.7999566744693067E-2"/>
          <c:w val="0.88957101287350304"/>
          <c:h val="0.71576738829489772"/>
        </c:manualLayout>
      </c:layout>
      <c:barChart>
        <c:barDir val="col"/>
        <c:grouping val="clustered"/>
        <c:varyColors val="0"/>
        <c:ser>
          <c:idx val="2"/>
          <c:order val="5"/>
          <c:tx>
            <c:strRef>
              <c:f>n2009_8_7!$T$26</c:f>
              <c:strCache>
                <c:ptCount val="1"/>
                <c:pt idx="0">
                  <c:v>全国</c:v>
                </c:pt>
              </c:strCache>
            </c:strRef>
          </c:tx>
          <c:spPr>
            <a:solidFill>
              <a:schemeClr val="accent1">
                <a:lumMod val="40000"/>
                <a:lumOff val="60000"/>
              </a:schemeClr>
            </a:solidFill>
          </c:spPr>
          <c:invertIfNegative val="0"/>
          <c:dLbls>
            <c:dLbl>
              <c:idx val="0"/>
              <c:layout>
                <c:manualLayout>
                  <c:x val="4.3316906258804074E-3"/>
                  <c:y val="4.923300606022114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F9B-4702-8E17-2038FC7A8931}"/>
                </c:ext>
              </c:extLst>
            </c:dLbl>
            <c:dLbl>
              <c:idx val="1"/>
              <c:layout>
                <c:manualLayout>
                  <c:x val="0"/>
                  <c:y val="7.473841554559043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F9B-4702-8E17-2038FC7A8931}"/>
                </c:ext>
              </c:extLst>
            </c:dLbl>
            <c:dLbl>
              <c:idx val="2"/>
              <c:layout>
                <c:manualLayout>
                  <c:x val="0"/>
                  <c:y val="6.875934230194319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F9B-4702-8E17-2038FC7A8931}"/>
                </c:ext>
              </c:extLst>
            </c:dLbl>
            <c:dLbl>
              <c:idx val="3"/>
              <c:layout>
                <c:manualLayout>
                  <c:x val="0"/>
                  <c:y val="8.071748878923766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F9B-4702-8E17-2038FC7A8931}"/>
                </c:ext>
              </c:extLst>
            </c:dLbl>
            <c:dLbl>
              <c:idx val="4"/>
              <c:layout>
                <c:manualLayout>
                  <c:x val="0"/>
                  <c:y val="-4.663846771219713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F9B-4702-8E17-2038FC7A8931}"/>
                </c:ext>
              </c:extLst>
            </c:dLbl>
            <c:dLbl>
              <c:idx val="5"/>
              <c:layout>
                <c:manualLayout>
                  <c:x val="-4.3316906258804074E-3"/>
                  <c:y val="-2.852561506015432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F9B-4702-8E17-2038FC7A8931}"/>
                </c:ext>
              </c:extLst>
            </c:dLbl>
            <c:spPr>
              <a:solidFill>
                <a:schemeClr val="bg1"/>
              </a:solidFill>
            </c:spPr>
            <c:txPr>
              <a:bodyPr/>
              <a:lstStyle/>
              <a:p>
                <a:pPr>
                  <a:defRPr sz="12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n2009_8_7!$N$27:$N$35</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n2009_8_7!$T$27:$T$35</c:f>
              <c:numCache>
                <c:formatCode>#,##0_);[Red]\(#,##0\)</c:formatCode>
                <c:ptCount val="9"/>
                <c:pt idx="0">
                  <c:v>2159</c:v>
                </c:pt>
                <c:pt idx="1">
                  <c:v>1892</c:v>
                </c:pt>
                <c:pt idx="2">
                  <c:v>2337</c:v>
                </c:pt>
                <c:pt idx="3">
                  <c:v>2427</c:v>
                </c:pt>
                <c:pt idx="4">
                  <c:v>2590</c:v>
                </c:pt>
                <c:pt idx="5">
                  <c:v>2847</c:v>
                </c:pt>
                <c:pt idx="6">
                  <c:v>3121</c:v>
                </c:pt>
                <c:pt idx="7">
                  <c:v>3313</c:v>
                </c:pt>
                <c:pt idx="8">
                  <c:v>3433</c:v>
                </c:pt>
              </c:numCache>
            </c:numRef>
          </c:val>
          <c:extLst>
            <c:ext xmlns:c16="http://schemas.microsoft.com/office/drawing/2014/chart" uri="{C3380CC4-5D6E-409C-BE32-E72D297353CC}">
              <c16:uniqueId val="{00000006-7F9B-4702-8E17-2038FC7A8931}"/>
            </c:ext>
          </c:extLst>
        </c:ser>
        <c:dLbls>
          <c:showLegendKey val="0"/>
          <c:showVal val="0"/>
          <c:showCatName val="0"/>
          <c:showSerName val="0"/>
          <c:showPercent val="0"/>
          <c:showBubbleSize val="0"/>
        </c:dLbls>
        <c:gapWidth val="150"/>
        <c:axId val="116065408"/>
        <c:axId val="116067328"/>
      </c:barChart>
      <c:lineChart>
        <c:grouping val="standard"/>
        <c:varyColors val="0"/>
        <c:ser>
          <c:idx val="0"/>
          <c:order val="0"/>
          <c:tx>
            <c:strRef>
              <c:f>n2009_8_7!$O$26</c:f>
              <c:strCache>
                <c:ptCount val="1"/>
                <c:pt idx="0">
                  <c:v>東京</c:v>
                </c:pt>
              </c:strCache>
            </c:strRef>
          </c:tx>
          <c:spPr>
            <a:ln w="25400">
              <a:solidFill>
                <a:srgbClr val="00B0F0"/>
              </a:solidFill>
              <a:prstDash val="solid"/>
            </a:ln>
          </c:spPr>
          <c:marker>
            <c:symbol val="diamond"/>
            <c:size val="5"/>
            <c:spPr>
              <a:solidFill>
                <a:srgbClr val="00B0F0"/>
              </a:solidFill>
              <a:ln>
                <a:solidFill>
                  <a:srgbClr val="00B0F0"/>
                </a:solidFill>
                <a:prstDash val="solid"/>
              </a:ln>
            </c:spPr>
          </c:marker>
          <c:cat>
            <c:numRef>
              <c:f>n2009_8_7!$N$27:$N$35</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n2009_8_7!$O$27:$O$35</c:f>
              <c:numCache>
                <c:formatCode>#,##0_);[Red]\(#,##0\)</c:formatCode>
                <c:ptCount val="9"/>
                <c:pt idx="0">
                  <c:v>510</c:v>
                </c:pt>
                <c:pt idx="1">
                  <c:v>484</c:v>
                </c:pt>
                <c:pt idx="2">
                  <c:v>517</c:v>
                </c:pt>
                <c:pt idx="3">
                  <c:v>537</c:v>
                </c:pt>
                <c:pt idx="4">
                  <c:v>565</c:v>
                </c:pt>
                <c:pt idx="5">
                  <c:v>583</c:v>
                </c:pt>
                <c:pt idx="6">
                  <c:v>593</c:v>
                </c:pt>
                <c:pt idx="7">
                  <c:v>631</c:v>
                </c:pt>
                <c:pt idx="8" formatCode="General">
                  <c:v>670</c:v>
                </c:pt>
              </c:numCache>
            </c:numRef>
          </c:val>
          <c:smooth val="0"/>
          <c:extLst>
            <c:ext xmlns:c16="http://schemas.microsoft.com/office/drawing/2014/chart" uri="{C3380CC4-5D6E-409C-BE32-E72D297353CC}">
              <c16:uniqueId val="{00000007-7F9B-4702-8E17-2038FC7A8931}"/>
            </c:ext>
          </c:extLst>
        </c:ser>
        <c:ser>
          <c:idx val="1"/>
          <c:order val="1"/>
          <c:tx>
            <c:strRef>
              <c:f>n2009_8_7!$P$26</c:f>
              <c:strCache>
                <c:ptCount val="1"/>
                <c:pt idx="0">
                  <c:v>愛知</c:v>
                </c:pt>
              </c:strCache>
            </c:strRef>
          </c:tx>
          <c:spPr>
            <a:ln w="12700">
              <a:solidFill>
                <a:schemeClr val="tx1"/>
              </a:solidFill>
              <a:prstDash val="dash"/>
            </a:ln>
          </c:spPr>
          <c:marker>
            <c:symbol val="diamond"/>
            <c:size val="5"/>
            <c:spPr>
              <a:solidFill>
                <a:schemeClr val="tx1"/>
              </a:solidFill>
              <a:ln>
                <a:solidFill>
                  <a:schemeClr val="tx1"/>
                </a:solidFill>
                <a:prstDash val="solid"/>
              </a:ln>
            </c:spPr>
          </c:marker>
          <c:cat>
            <c:numRef>
              <c:f>n2009_8_7!$N$27:$N$35</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n2009_8_7!$P$27:$P$35</c:f>
              <c:numCache>
                <c:formatCode>#,##0_);[Red]\(#,##0\)</c:formatCode>
                <c:ptCount val="9"/>
                <c:pt idx="0">
                  <c:v>139</c:v>
                </c:pt>
                <c:pt idx="1">
                  <c:v>125</c:v>
                </c:pt>
                <c:pt idx="2">
                  <c:v>144</c:v>
                </c:pt>
                <c:pt idx="3">
                  <c:v>154</c:v>
                </c:pt>
                <c:pt idx="4">
                  <c:v>179</c:v>
                </c:pt>
                <c:pt idx="5">
                  <c:v>187</c:v>
                </c:pt>
                <c:pt idx="6">
                  <c:v>210</c:v>
                </c:pt>
                <c:pt idx="7">
                  <c:v>192</c:v>
                </c:pt>
                <c:pt idx="8" formatCode="General">
                  <c:v>216</c:v>
                </c:pt>
              </c:numCache>
            </c:numRef>
          </c:val>
          <c:smooth val="0"/>
          <c:extLst>
            <c:ext xmlns:c16="http://schemas.microsoft.com/office/drawing/2014/chart" uri="{C3380CC4-5D6E-409C-BE32-E72D297353CC}">
              <c16:uniqueId val="{00000008-7F9B-4702-8E17-2038FC7A8931}"/>
            </c:ext>
          </c:extLst>
        </c:ser>
        <c:ser>
          <c:idx val="3"/>
          <c:order val="2"/>
          <c:tx>
            <c:strRef>
              <c:f>n2009_8_7!$Q$26</c:f>
              <c:strCache>
                <c:ptCount val="1"/>
                <c:pt idx="0">
                  <c:v>大阪</c:v>
                </c:pt>
              </c:strCache>
            </c:strRef>
          </c:tx>
          <c:spPr>
            <a:ln w="34925">
              <a:solidFill>
                <a:srgbClr val="FF0000"/>
              </a:solidFill>
              <a:prstDash val="solid"/>
            </a:ln>
          </c:spPr>
          <c:marker>
            <c:symbol val="square"/>
            <c:size val="6"/>
            <c:spPr>
              <a:solidFill>
                <a:srgbClr val="FF0000"/>
              </a:solidFill>
              <a:ln>
                <a:solidFill>
                  <a:srgbClr val="FF0000"/>
                </a:solidFill>
                <a:prstDash val="solid"/>
              </a:ln>
            </c:spPr>
          </c:marker>
          <c:dLbls>
            <c:dLbl>
              <c:idx val="2"/>
              <c:layout>
                <c:manualLayout>
                  <c:x val="-2.0214556254108569E-2"/>
                  <c:y val="3.30979931428604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F9B-4702-8E17-2038FC7A8931}"/>
                </c:ext>
              </c:extLst>
            </c:dLbl>
            <c:dLbl>
              <c:idx val="3"/>
              <c:layout>
                <c:manualLayout>
                  <c:x val="-3.3573141486810551E-2"/>
                  <c:y val="-3.64648140955474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F9B-4702-8E17-2038FC7A8931}"/>
                </c:ext>
              </c:extLst>
            </c:dLbl>
            <c:dLbl>
              <c:idx val="4"/>
              <c:layout>
                <c:manualLayout>
                  <c:x val="-3.3573141486810551E-2"/>
                  <c:y val="-4.54334239610183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F9B-4702-8E17-2038FC7A8931}"/>
                </c:ext>
              </c:extLst>
            </c:dLbl>
            <c:dLbl>
              <c:idx val="5"/>
              <c:layout>
                <c:manualLayout>
                  <c:x val="-2.4546246879988975E-2"/>
                  <c:y val="-4.84853373056729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F9B-4702-8E17-2038FC7A8931}"/>
                </c:ext>
              </c:extLst>
            </c:dLbl>
            <c:dLbl>
              <c:idx val="6"/>
              <c:layout>
                <c:manualLayout>
                  <c:x val="-1.155117500234786E-2"/>
                  <c:y val="2.85655858957195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F9B-4702-8E17-2038FC7A8931}"/>
                </c:ext>
              </c:extLst>
            </c:dLbl>
            <c:dLbl>
              <c:idx val="7"/>
              <c:layout>
                <c:manualLayout>
                  <c:x val="-3.6097421882337788E-3"/>
                  <c:y val="-2.80895046935396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F9B-4702-8E17-2038FC7A8931}"/>
                </c:ext>
              </c:extLst>
            </c:dLbl>
            <c:dLbl>
              <c:idx val="8"/>
              <c:layout>
                <c:manualLayout>
                  <c:x val="-2.0936504691755408E-2"/>
                  <c:y val="-4.62191336821026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F9B-4702-8E17-2038FC7A8931}"/>
                </c:ext>
              </c:extLst>
            </c:dLbl>
            <c:spPr>
              <a:noFill/>
              <a:ln>
                <a:noFill/>
              </a:ln>
              <a:effectLst/>
            </c:spPr>
            <c:txPr>
              <a:bodyPr/>
              <a:lstStyle/>
              <a:p>
                <a:pPr>
                  <a:defRPr sz="1200"/>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n2009_8_7!$N$27:$N$35</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n2009_8_7!$Q$27:$Q$35</c:f>
              <c:numCache>
                <c:formatCode>#,##0_);[Red]\(#,##0\)</c:formatCode>
                <c:ptCount val="9"/>
                <c:pt idx="0">
                  <c:v>152</c:v>
                </c:pt>
                <c:pt idx="1">
                  <c:v>135</c:v>
                </c:pt>
                <c:pt idx="2">
                  <c:v>281</c:v>
                </c:pt>
                <c:pt idx="3">
                  <c:v>314</c:v>
                </c:pt>
                <c:pt idx="4">
                  <c:v>253</c:v>
                </c:pt>
                <c:pt idx="5">
                  <c:v>242</c:v>
                </c:pt>
                <c:pt idx="6">
                  <c:v>280</c:v>
                </c:pt>
                <c:pt idx="7">
                  <c:v>251</c:v>
                </c:pt>
                <c:pt idx="8" formatCode="General">
                  <c:v>240</c:v>
                </c:pt>
              </c:numCache>
            </c:numRef>
          </c:val>
          <c:smooth val="0"/>
          <c:extLst>
            <c:ext xmlns:c16="http://schemas.microsoft.com/office/drawing/2014/chart" uri="{C3380CC4-5D6E-409C-BE32-E72D297353CC}">
              <c16:uniqueId val="{0000000B-7F9B-4702-8E17-2038FC7A8931}"/>
            </c:ext>
          </c:extLst>
        </c:ser>
        <c:ser>
          <c:idx val="4"/>
          <c:order val="3"/>
          <c:tx>
            <c:strRef>
              <c:f>n2009_8_7!$R$26</c:f>
              <c:strCache>
                <c:ptCount val="1"/>
                <c:pt idx="0">
                  <c:v>京都</c:v>
                </c:pt>
              </c:strCache>
            </c:strRef>
          </c:tx>
          <c:spPr>
            <a:ln w="12700">
              <a:solidFill>
                <a:srgbClr val="FFC000"/>
              </a:solidFill>
              <a:prstDash val="solid"/>
            </a:ln>
          </c:spPr>
          <c:marker>
            <c:symbol val="triangle"/>
            <c:size val="5"/>
            <c:spPr>
              <a:solidFill>
                <a:srgbClr val="FFC000"/>
              </a:solidFill>
              <a:ln>
                <a:solidFill>
                  <a:srgbClr val="FFC000"/>
                </a:solidFill>
                <a:prstDash val="solid"/>
              </a:ln>
            </c:spPr>
          </c:marker>
          <c:cat>
            <c:numRef>
              <c:f>n2009_8_7!$N$27:$N$35</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n2009_8_7!$R$27:$R$35</c:f>
              <c:numCache>
                <c:formatCode>#,##0_);[Red]\(#,##0\)</c:formatCode>
                <c:ptCount val="9"/>
                <c:pt idx="0">
                  <c:v>160</c:v>
                </c:pt>
                <c:pt idx="1">
                  <c:v>145</c:v>
                </c:pt>
                <c:pt idx="2">
                  <c:v>202</c:v>
                </c:pt>
                <c:pt idx="3">
                  <c:v>179</c:v>
                </c:pt>
                <c:pt idx="4">
                  <c:v>211</c:v>
                </c:pt>
                <c:pt idx="5">
                  <c:v>230</c:v>
                </c:pt>
                <c:pt idx="6">
                  <c:v>290</c:v>
                </c:pt>
                <c:pt idx="7">
                  <c:v>334</c:v>
                </c:pt>
                <c:pt idx="8" formatCode="General">
                  <c:v>367</c:v>
                </c:pt>
              </c:numCache>
            </c:numRef>
          </c:val>
          <c:smooth val="0"/>
          <c:extLst>
            <c:ext xmlns:c16="http://schemas.microsoft.com/office/drawing/2014/chart" uri="{C3380CC4-5D6E-409C-BE32-E72D297353CC}">
              <c16:uniqueId val="{0000000C-7F9B-4702-8E17-2038FC7A8931}"/>
            </c:ext>
          </c:extLst>
        </c:ser>
        <c:ser>
          <c:idx val="5"/>
          <c:order val="4"/>
          <c:tx>
            <c:strRef>
              <c:f>n2009_8_7!$S$26</c:f>
              <c:strCache>
                <c:ptCount val="1"/>
                <c:pt idx="0">
                  <c:v>福岡</c:v>
                </c:pt>
              </c:strCache>
            </c:strRef>
          </c:tx>
          <c:spPr>
            <a:ln w="19050">
              <a:solidFill>
                <a:srgbClr val="7030A0"/>
              </a:solidFill>
              <a:prstDash val="solid"/>
            </a:ln>
          </c:spPr>
          <c:marker>
            <c:symbol val="circle"/>
            <c:size val="5"/>
            <c:spPr>
              <a:solidFill>
                <a:srgbClr val="800000"/>
              </a:solidFill>
              <a:ln>
                <a:solidFill>
                  <a:srgbClr val="7030A0"/>
                </a:solidFill>
                <a:prstDash val="solid"/>
              </a:ln>
            </c:spPr>
          </c:marker>
          <c:cat>
            <c:numRef>
              <c:f>n2009_8_7!$N$27:$N$35</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n2009_8_7!$S$27:$S$35</c:f>
              <c:numCache>
                <c:formatCode>#,##0_);[Red]\(#,##0\)</c:formatCode>
                <c:ptCount val="9"/>
                <c:pt idx="0">
                  <c:v>269</c:v>
                </c:pt>
                <c:pt idx="1">
                  <c:v>268</c:v>
                </c:pt>
                <c:pt idx="2">
                  <c:v>301</c:v>
                </c:pt>
                <c:pt idx="3">
                  <c:v>312</c:v>
                </c:pt>
                <c:pt idx="4">
                  <c:v>411</c:v>
                </c:pt>
                <c:pt idx="5">
                  <c:v>450</c:v>
                </c:pt>
                <c:pt idx="6">
                  <c:v>488</c:v>
                </c:pt>
                <c:pt idx="7">
                  <c:v>436</c:v>
                </c:pt>
                <c:pt idx="8" formatCode="General">
                  <c:v>427</c:v>
                </c:pt>
              </c:numCache>
            </c:numRef>
          </c:val>
          <c:smooth val="0"/>
          <c:extLst>
            <c:ext xmlns:c16="http://schemas.microsoft.com/office/drawing/2014/chart" uri="{C3380CC4-5D6E-409C-BE32-E72D297353CC}">
              <c16:uniqueId val="{0000000D-7F9B-4702-8E17-2038FC7A8931}"/>
            </c:ext>
          </c:extLst>
        </c:ser>
        <c:dLbls>
          <c:showLegendKey val="0"/>
          <c:showVal val="0"/>
          <c:showCatName val="0"/>
          <c:showSerName val="0"/>
          <c:showPercent val="0"/>
          <c:showBubbleSize val="0"/>
        </c:dLbls>
        <c:marker val="1"/>
        <c:smooth val="0"/>
        <c:axId val="116087424"/>
        <c:axId val="116085888"/>
      </c:lineChart>
      <c:catAx>
        <c:axId val="116065408"/>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11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16067328"/>
        <c:crosses val="autoZero"/>
        <c:auto val="1"/>
        <c:lblAlgn val="ctr"/>
        <c:lblOffset val="100"/>
        <c:tickLblSkip val="1"/>
        <c:tickMarkSkip val="1"/>
        <c:noMultiLvlLbl val="0"/>
      </c:catAx>
      <c:valAx>
        <c:axId val="116067328"/>
        <c:scaling>
          <c:orientation val="minMax"/>
        </c:scaling>
        <c:delete val="0"/>
        <c:axPos val="l"/>
        <c:title>
          <c:tx>
            <c:rich>
              <a:bodyPr rot="0" vert="horz"/>
              <a:lstStyle/>
              <a:p>
                <a:pPr algn="ctr">
                  <a:defRPr sz="10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pPr>
                <a:r>
                  <a:rPr lang="ja-JP" altLang="en-US">
                    <a:latin typeface="Meiryo UI" panose="020B0604030504040204" pitchFamily="50" charset="-128"/>
                    <a:ea typeface="Meiryo UI" panose="020B0604030504040204" pitchFamily="50" charset="-128"/>
                    <a:cs typeface="Meiryo UI" panose="020B0604030504040204" pitchFamily="50" charset="-128"/>
                  </a:rPr>
                  <a:t>（件）</a:t>
                </a:r>
              </a:p>
            </c:rich>
          </c:tx>
          <c:layout>
            <c:manualLayout>
              <c:xMode val="edge"/>
              <c:yMode val="edge"/>
              <c:x val="0"/>
              <c:y val="0"/>
            </c:manualLayout>
          </c:layout>
          <c:overlay val="0"/>
          <c:spPr>
            <a:noFill/>
            <a:ln w="25400">
              <a:noFill/>
            </a:ln>
          </c:spPr>
        </c:title>
        <c:numFmt formatCode="#,##0_);[Red]\(#,##0\)" sourceLinked="1"/>
        <c:majorTickMark val="in"/>
        <c:minorTickMark val="none"/>
        <c:tickLblPos val="high"/>
        <c:spPr>
          <a:ln w="3175">
            <a:solidFill>
              <a:srgbClr val="000000"/>
            </a:solidFill>
            <a:prstDash val="solid"/>
          </a:ln>
        </c:spPr>
        <c:txPr>
          <a:bodyPr rot="0" vert="horz"/>
          <a:lstStyle/>
          <a:p>
            <a:pPr>
              <a:defRPr sz="1100" b="0" i="0" u="none" strike="noStrike"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16065408"/>
        <c:crosses val="autoZero"/>
        <c:crossBetween val="between"/>
      </c:valAx>
      <c:valAx>
        <c:axId val="116085888"/>
        <c:scaling>
          <c:orientation val="minMax"/>
        </c:scaling>
        <c:delete val="0"/>
        <c:axPos val="r"/>
        <c:numFmt formatCode="#,##0_);[Red]\(#,##0\)" sourceLinked="1"/>
        <c:majorTickMark val="out"/>
        <c:minorTickMark val="none"/>
        <c:tickLblPos val="low"/>
        <c:txPr>
          <a:bodyPr/>
          <a:lstStyle/>
          <a:p>
            <a:pPr>
              <a:defRPr sz="1200">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16087424"/>
        <c:crosses val="max"/>
        <c:crossBetween val="between"/>
      </c:valAx>
      <c:catAx>
        <c:axId val="116087424"/>
        <c:scaling>
          <c:orientation val="minMax"/>
        </c:scaling>
        <c:delete val="1"/>
        <c:axPos val="b"/>
        <c:numFmt formatCode="General" sourceLinked="1"/>
        <c:majorTickMark val="out"/>
        <c:minorTickMark val="none"/>
        <c:tickLblPos val="nextTo"/>
        <c:crossAx val="116085888"/>
        <c:crosses val="autoZero"/>
        <c:auto val="1"/>
        <c:lblAlgn val="ctr"/>
        <c:lblOffset val="100"/>
        <c:noMultiLvlLbl val="0"/>
      </c:catAx>
      <c:spPr>
        <a:noFill/>
        <a:ln w="25400">
          <a:noFill/>
        </a:ln>
      </c:spPr>
    </c:plotArea>
    <c:legend>
      <c:legendPos val="b"/>
      <c:legendEntry>
        <c:idx val="0"/>
        <c:delete val="1"/>
      </c:legendEntry>
      <c:layout>
        <c:manualLayout>
          <c:xMode val="edge"/>
          <c:yMode val="edge"/>
          <c:x val="0.27258624214127858"/>
          <c:y val="0.90756173263579465"/>
          <c:w val="0.45482751571744279"/>
          <c:h val="7.4308638375642347E-2"/>
        </c:manualLayout>
      </c:layout>
      <c:overlay val="0"/>
      <c:txPr>
        <a:bodyPr/>
        <a:lstStyle/>
        <a:p>
          <a:pPr>
            <a:defRPr sz="1050"/>
          </a:pPr>
          <a:endParaRPr lang="ja-JP"/>
        </a:p>
      </c:txPr>
    </c:legend>
    <c:plotVisOnly val="1"/>
    <c:dispBlanksAs val="gap"/>
    <c:showDLblsOverMax val="0"/>
  </c:chart>
  <c:spPr>
    <a:solidFill>
      <a:srgbClr val="FFFFFF"/>
    </a:solidFill>
    <a:ln w="3175">
      <a:noFill/>
      <a:prstDash val="solid"/>
    </a:ln>
  </c:spPr>
  <c:txPr>
    <a:bodyPr/>
    <a:lstStyle/>
    <a:p>
      <a:pPr>
        <a:defRPr sz="1725" b="0" i="0" u="none" strike="noStrike" baseline="0">
          <a:solidFill>
            <a:srgbClr val="000000"/>
          </a:solidFill>
          <a:latin typeface="ＭＳ Ｐゴシック"/>
          <a:ea typeface="ＭＳ Ｐゴシック"/>
          <a:cs typeface="ＭＳ Ｐゴシック"/>
        </a:defRPr>
      </a:pPr>
      <a:endParaRPr lang="ja-JP"/>
    </a:p>
  </c:txPr>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0"/>
    </c:view3D>
    <c:floor>
      <c:thickness val="0"/>
    </c:floor>
    <c:sideWall>
      <c:thickness val="0"/>
    </c:sideWall>
    <c:backWall>
      <c:thickness val="0"/>
    </c:backWall>
    <c:plotArea>
      <c:layout/>
      <c:pie3DChart>
        <c:varyColors val="1"/>
        <c:ser>
          <c:idx val="0"/>
          <c:order val="0"/>
          <c:dPt>
            <c:idx val="0"/>
            <c:bubble3D val="0"/>
            <c:extLst>
              <c:ext xmlns:c16="http://schemas.microsoft.com/office/drawing/2014/chart" uri="{C3380CC4-5D6E-409C-BE32-E72D297353CC}">
                <c16:uniqueId val="{00000000-99A9-4590-AB81-46A2FAE88BC3}"/>
              </c:ext>
            </c:extLst>
          </c:dPt>
          <c:dPt>
            <c:idx val="1"/>
            <c:bubble3D val="0"/>
            <c:explosion val="34"/>
            <c:extLst>
              <c:ext xmlns:c16="http://schemas.microsoft.com/office/drawing/2014/chart" uri="{C3380CC4-5D6E-409C-BE32-E72D297353CC}">
                <c16:uniqueId val="{00000002-99A9-4590-AB81-46A2FAE88BC3}"/>
              </c:ext>
            </c:extLst>
          </c:dPt>
          <c:dPt>
            <c:idx val="2"/>
            <c:bubble3D val="0"/>
            <c:extLst>
              <c:ext xmlns:c16="http://schemas.microsoft.com/office/drawing/2014/chart" uri="{C3380CC4-5D6E-409C-BE32-E72D297353CC}">
                <c16:uniqueId val="{00000003-99A9-4590-AB81-46A2FAE88BC3}"/>
              </c:ext>
            </c:extLst>
          </c:dPt>
          <c:dPt>
            <c:idx val="3"/>
            <c:bubble3D val="0"/>
            <c:extLst>
              <c:ext xmlns:c16="http://schemas.microsoft.com/office/drawing/2014/chart" uri="{C3380CC4-5D6E-409C-BE32-E72D297353CC}">
                <c16:uniqueId val="{00000004-99A9-4590-AB81-46A2FAE88BC3}"/>
              </c:ext>
            </c:extLst>
          </c:dPt>
          <c:dPt>
            <c:idx val="4"/>
            <c:bubble3D val="0"/>
            <c:extLst>
              <c:ext xmlns:c16="http://schemas.microsoft.com/office/drawing/2014/chart" uri="{C3380CC4-5D6E-409C-BE32-E72D297353CC}">
                <c16:uniqueId val="{00000005-99A9-4590-AB81-46A2FAE88BC3}"/>
              </c:ext>
            </c:extLst>
          </c:dPt>
          <c:dLbls>
            <c:dLbl>
              <c:idx val="0"/>
              <c:layout>
                <c:manualLayout>
                  <c:x val="-1.912475260165589E-2"/>
                  <c:y val="-8.2392123493663996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99A9-4590-AB81-46A2FAE88BC3}"/>
                </c:ext>
              </c:extLst>
            </c:dLbl>
            <c:dLbl>
              <c:idx val="2"/>
              <c:layout>
                <c:manualLayout>
                  <c:x val="1.1295318773574077E-3"/>
                  <c:y val="0.1008253093092193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99A9-4590-AB81-46A2FAE88BC3}"/>
                </c:ext>
              </c:extLst>
            </c:dLbl>
            <c:dLbl>
              <c:idx val="3"/>
              <c:layout>
                <c:manualLayout>
                  <c:x val="-1.3315128578554563E-2"/>
                  <c:y val="-2.6133252487186752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99A9-4590-AB81-46A2FAE88BC3}"/>
                </c:ext>
              </c:extLst>
            </c:dLbl>
            <c:dLbl>
              <c:idx val="4"/>
              <c:layout>
                <c:manualLayout>
                  <c:x val="-7.080281438615302E-3"/>
                  <c:y val="-5.5058957904333919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99A9-4590-AB81-46A2FAE88BC3}"/>
                </c:ext>
              </c:extLst>
            </c:dLbl>
            <c:spPr>
              <a:noFill/>
              <a:ln w="25400">
                <a:noFill/>
              </a:ln>
            </c:spPr>
            <c:showLegendKey val="0"/>
            <c:showVal val="1"/>
            <c:showCatName val="1"/>
            <c:showSerName val="0"/>
            <c:showPercent val="0"/>
            <c:showBubbleSize val="0"/>
            <c:separator> </c:separator>
            <c:showLeaderLines val="1"/>
            <c:extLst>
              <c:ext xmlns:c15="http://schemas.microsoft.com/office/drawing/2012/chart" uri="{CE6537A1-D6FC-4f65-9D91-7224C49458BB}"/>
            </c:extLst>
          </c:dLbls>
          <c:cat>
            <c:strRef>
              <c:f>グラフ2019!$D$5:$H$5</c:f>
              <c:strCache>
                <c:ptCount val="5"/>
                <c:pt idx="0">
                  <c:v>成田空港</c:v>
                </c:pt>
                <c:pt idx="1">
                  <c:v>関西空港</c:v>
                </c:pt>
                <c:pt idx="2">
                  <c:v>羽田空港</c:v>
                </c:pt>
                <c:pt idx="3">
                  <c:v>中部空港</c:v>
                </c:pt>
                <c:pt idx="4">
                  <c:v>その他</c:v>
                </c:pt>
              </c:strCache>
            </c:strRef>
          </c:cat>
          <c:val>
            <c:numRef>
              <c:f>グラフ2019!$D$8:$H$8</c:f>
              <c:numCache>
                <c:formatCode>0.0%</c:formatCode>
                <c:ptCount val="5"/>
                <c:pt idx="0">
                  <c:v>0.28789949228816109</c:v>
                </c:pt>
                <c:pt idx="1">
                  <c:v>0.26863728200617309</c:v>
                </c:pt>
                <c:pt idx="2">
                  <c:v>0.13749489814388149</c:v>
                </c:pt>
                <c:pt idx="3">
                  <c:v>5.6961035174101511E-2</c:v>
                </c:pt>
                <c:pt idx="4">
                  <c:v>0.24900729238768277</c:v>
                </c:pt>
              </c:numCache>
            </c:numRef>
          </c:val>
          <c:extLst>
            <c:ext xmlns:c16="http://schemas.microsoft.com/office/drawing/2014/chart" uri="{C3380CC4-5D6E-409C-BE32-E72D297353CC}">
              <c16:uniqueId val="{00000006-99A9-4590-AB81-46A2FAE88BC3}"/>
            </c:ext>
          </c:extLst>
        </c:ser>
        <c:dLbls>
          <c:showLegendKey val="0"/>
          <c:showVal val="0"/>
          <c:showCatName val="0"/>
          <c:showSerName val="0"/>
          <c:showPercent val="0"/>
          <c:showBubbleSize val="0"/>
          <c:showLeaderLines val="1"/>
        </c:dLbls>
      </c:pie3DChart>
      <c:spPr>
        <a:noFill/>
        <a:ln w="25400">
          <a:noFill/>
        </a:ln>
      </c:spPr>
    </c:plotArea>
    <c:plotVisOnly val="1"/>
    <c:dispBlanksAs val="gap"/>
    <c:showDLblsOverMax val="0"/>
  </c:chart>
  <c:txPr>
    <a:bodyPr/>
    <a:lstStyle/>
    <a:p>
      <a:pPr>
        <a:defRPr sz="1200"/>
      </a:pPr>
      <a:endParaRPr lang="ja-JP"/>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085739282589688E-2"/>
          <c:y val="9.1682406768640312E-2"/>
          <c:w val="0.87080314960629912"/>
          <c:h val="0.77615909793753124"/>
        </c:manualLayout>
      </c:layout>
      <c:lineChart>
        <c:grouping val="standard"/>
        <c:varyColors val="0"/>
        <c:ser>
          <c:idx val="0"/>
          <c:order val="0"/>
          <c:tx>
            <c:strRef>
              <c:f>グラフ!$A$4</c:f>
              <c:strCache>
                <c:ptCount val="1"/>
                <c:pt idx="0">
                  <c:v>全国　女性</c:v>
                </c:pt>
              </c:strCache>
            </c:strRef>
          </c:tx>
          <c:spPr>
            <a:ln>
              <a:solidFill>
                <a:srgbClr val="C00000"/>
              </a:solidFill>
              <a:prstDash val="sysDash"/>
            </a:ln>
          </c:spPr>
          <c:marker>
            <c:symbol val="circle"/>
            <c:size val="7"/>
            <c:spPr>
              <a:solidFill>
                <a:srgbClr val="C00000"/>
              </a:solidFill>
              <a:ln>
                <a:solidFill>
                  <a:srgbClr val="C00000"/>
                </a:solidFill>
              </a:ln>
            </c:spPr>
          </c:marker>
          <c:dLbls>
            <c:dLbl>
              <c:idx val="0"/>
              <c:layout>
                <c:manualLayout>
                  <c:x val="-2.5285272962502374E-2"/>
                  <c:y val="-3.88415294219803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E6-49B3-B084-FAADE8273184}"/>
                </c:ext>
              </c:extLst>
            </c:dLbl>
            <c:dLbl>
              <c:idx val="1"/>
              <c:layout>
                <c:manualLayout>
                  <c:x val="-3.2664493371704219E-2"/>
                  <c:y val="-4.47230310573389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BE6-49B3-B084-FAADE8273184}"/>
                </c:ext>
              </c:extLst>
            </c:dLbl>
            <c:dLbl>
              <c:idx val="2"/>
              <c:layout>
                <c:manualLayout>
                  <c:x val="-3.1108326673380378E-2"/>
                  <c:y val="-4.47230310573389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BE6-49B3-B084-FAADE8273184}"/>
                </c:ext>
              </c:extLst>
            </c:dLbl>
            <c:dLbl>
              <c:idx val="3"/>
              <c:layout>
                <c:manualLayout>
                  <c:x val="-2.6841327666101669E-2"/>
                  <c:y val="-3.59007786043011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E6-49B3-B084-FAADE8273184}"/>
                </c:ext>
              </c:extLst>
            </c:dLbl>
            <c:dLbl>
              <c:idx val="7"/>
              <c:layout>
                <c:manualLayout>
                  <c:x val="-4.546544181977253E-2"/>
                  <c:y val="-4.87513381069058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BE6-49B3-B084-FAADE8273184}"/>
                </c:ext>
              </c:extLst>
            </c:dLbl>
            <c:spPr>
              <a:noFill/>
              <a:ln>
                <a:noFill/>
              </a:ln>
              <a:effectLst/>
            </c:spPr>
            <c:txPr>
              <a:bodyPr wrap="square" lIns="38100" tIns="19050" rIns="38100" bIns="19050" anchor="ctr">
                <a:spAutoFit/>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グラフ!$B$3:$K$3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グラフ!$B$4:$K$4</c:f>
              <c:numCache>
                <c:formatCode>General</c:formatCode>
                <c:ptCount val="10"/>
                <c:pt idx="0" formatCode="0.0">
                  <c:v>46.3</c:v>
                </c:pt>
                <c:pt idx="1">
                  <c:v>46.2</c:v>
                </c:pt>
                <c:pt idx="2" formatCode="0.0">
                  <c:v>46.2</c:v>
                </c:pt>
                <c:pt idx="3" formatCode="0.0">
                  <c:v>47.1</c:v>
                </c:pt>
                <c:pt idx="4" formatCode="0.0">
                  <c:v>47.6</c:v>
                </c:pt>
                <c:pt idx="5" formatCode="0.0">
                  <c:v>48</c:v>
                </c:pt>
                <c:pt idx="6" formatCode="0.0">
                  <c:v>48.9</c:v>
                </c:pt>
                <c:pt idx="7">
                  <c:v>49.8</c:v>
                </c:pt>
                <c:pt idx="8">
                  <c:v>51.3</c:v>
                </c:pt>
                <c:pt idx="9">
                  <c:v>52.2</c:v>
                </c:pt>
              </c:numCache>
            </c:numRef>
          </c:val>
          <c:smooth val="0"/>
          <c:extLst>
            <c:ext xmlns:c16="http://schemas.microsoft.com/office/drawing/2014/chart" uri="{C3380CC4-5D6E-409C-BE32-E72D297353CC}">
              <c16:uniqueId val="{00000005-3BE6-49B3-B084-FAADE8273184}"/>
            </c:ext>
          </c:extLst>
        </c:ser>
        <c:ser>
          <c:idx val="1"/>
          <c:order val="1"/>
          <c:tx>
            <c:strRef>
              <c:f>グラフ!$A$5</c:f>
              <c:strCache>
                <c:ptCount val="1"/>
                <c:pt idx="0">
                  <c:v>大阪府　女性</c:v>
                </c:pt>
              </c:strCache>
            </c:strRef>
          </c:tx>
          <c:spPr>
            <a:ln>
              <a:solidFill>
                <a:srgbClr val="002060"/>
              </a:solidFill>
            </a:ln>
          </c:spPr>
          <c:marker>
            <c:symbol val="square"/>
            <c:size val="7"/>
            <c:spPr>
              <a:solidFill>
                <a:srgbClr val="002060"/>
              </a:solidFill>
              <a:ln>
                <a:solidFill>
                  <a:srgbClr val="002060"/>
                </a:solidFill>
              </a:ln>
            </c:spPr>
          </c:marker>
          <c:dLbls>
            <c:dLbl>
              <c:idx val="5"/>
              <c:layout>
                <c:manualLayout>
                  <c:x val="-5.1020997375328184E-2"/>
                  <c:y val="-6.4864127633592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BE6-49B3-B084-FAADE8273184}"/>
                </c:ext>
              </c:extLst>
            </c:dLbl>
            <c:dLbl>
              <c:idx val="9"/>
              <c:layout>
                <c:manualLayout>
                  <c:x val="-2.7785667183933074E-2"/>
                  <c:y val="-3.18726446496281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BE6-49B3-B084-FAADE8273184}"/>
                </c:ext>
              </c:extLst>
            </c:dLbl>
            <c:spPr>
              <a:noFill/>
              <a:ln>
                <a:noFill/>
              </a:ln>
              <a:effectLst/>
            </c:spPr>
            <c:txPr>
              <a:bodyPr wrap="square" lIns="38100" tIns="19050" rIns="38100" bIns="19050" anchor="ctr">
                <a:spAutoFit/>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グラフ!$B$3:$K$3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グラフ!$B$5:$K$5</c:f>
              <c:numCache>
                <c:formatCode>0.0</c:formatCode>
                <c:ptCount val="10"/>
                <c:pt idx="0">
                  <c:v>42.8</c:v>
                </c:pt>
                <c:pt idx="1">
                  <c:v>43.5</c:v>
                </c:pt>
                <c:pt idx="2" formatCode="General">
                  <c:v>43.9</c:v>
                </c:pt>
                <c:pt idx="3">
                  <c:v>44.6</c:v>
                </c:pt>
                <c:pt idx="4">
                  <c:v>44.8</c:v>
                </c:pt>
                <c:pt idx="5">
                  <c:v>45.3</c:v>
                </c:pt>
                <c:pt idx="6">
                  <c:v>46.8</c:v>
                </c:pt>
                <c:pt idx="7" formatCode="General">
                  <c:v>47.7</c:v>
                </c:pt>
                <c:pt idx="8" formatCode="General">
                  <c:v>48.6</c:v>
                </c:pt>
                <c:pt idx="9">
                  <c:v>51</c:v>
                </c:pt>
              </c:numCache>
            </c:numRef>
          </c:val>
          <c:smooth val="0"/>
          <c:extLst>
            <c:ext xmlns:c16="http://schemas.microsoft.com/office/drawing/2014/chart" uri="{C3380CC4-5D6E-409C-BE32-E72D297353CC}">
              <c16:uniqueId val="{00000008-3BE6-49B3-B084-FAADE8273184}"/>
            </c:ext>
          </c:extLst>
        </c:ser>
        <c:dLbls>
          <c:showLegendKey val="0"/>
          <c:showVal val="0"/>
          <c:showCatName val="0"/>
          <c:showSerName val="0"/>
          <c:showPercent val="0"/>
          <c:showBubbleSize val="0"/>
        </c:dLbls>
        <c:marker val="1"/>
        <c:smooth val="0"/>
        <c:axId val="112446848"/>
        <c:axId val="118424704"/>
      </c:lineChart>
      <c:catAx>
        <c:axId val="112446848"/>
        <c:scaling>
          <c:orientation val="minMax"/>
        </c:scaling>
        <c:delete val="0"/>
        <c:axPos val="b"/>
        <c:numFmt formatCode="General" sourceLinked="0"/>
        <c:majorTickMark val="out"/>
        <c:minorTickMark val="none"/>
        <c:tickLblPos val="nextTo"/>
        <c:crossAx val="118424704"/>
        <c:crosses val="autoZero"/>
        <c:auto val="1"/>
        <c:lblAlgn val="ctr"/>
        <c:lblOffset val="100"/>
        <c:noMultiLvlLbl val="0"/>
      </c:catAx>
      <c:valAx>
        <c:axId val="118424704"/>
        <c:scaling>
          <c:orientation val="minMax"/>
          <c:max val="55"/>
          <c:min val="42"/>
        </c:scaling>
        <c:delete val="0"/>
        <c:axPos val="l"/>
        <c:majorGridlines/>
        <c:title>
          <c:tx>
            <c:rich>
              <a:bodyPr rot="0" vert="horz"/>
              <a:lstStyle/>
              <a:p>
                <a:pPr>
                  <a:defRPr/>
                </a:pPr>
                <a:r>
                  <a:rPr lang="ja-JP" altLang="en-US"/>
                  <a:t>（％）</a:t>
                </a:r>
              </a:p>
            </c:rich>
          </c:tx>
          <c:layout>
            <c:manualLayout>
              <c:xMode val="edge"/>
              <c:yMode val="edge"/>
              <c:x val="4.336946533258023E-2"/>
              <c:y val="2.6094183343679116E-2"/>
            </c:manualLayout>
          </c:layout>
          <c:overlay val="0"/>
        </c:title>
        <c:numFmt formatCode="#,##0.0_);[Red]\(#,##0.0\)" sourceLinked="0"/>
        <c:majorTickMark val="out"/>
        <c:minorTickMark val="none"/>
        <c:tickLblPos val="nextTo"/>
        <c:crossAx val="112446848"/>
        <c:crosses val="autoZero"/>
        <c:crossBetween val="between"/>
      </c:valAx>
    </c:plotArea>
    <c:legend>
      <c:legendPos val="t"/>
      <c:layout>
        <c:manualLayout>
          <c:xMode val="edge"/>
          <c:yMode val="edge"/>
          <c:x val="0.2228665791776028"/>
          <c:y val="2.4169184290030211E-2"/>
          <c:w val="0.55426662292213469"/>
          <c:h val="5.6728754827096765E-2"/>
        </c:manualLayout>
      </c:layout>
      <c:overlay val="0"/>
    </c:legend>
    <c:plotVisOnly val="1"/>
    <c:dispBlanksAs val="gap"/>
    <c:showDLblsOverMax val="0"/>
  </c:chart>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993912139538356E-2"/>
          <c:y val="0.10687689353657974"/>
          <c:w val="0.88239298862259286"/>
          <c:h val="0.45330145866498989"/>
        </c:manualLayout>
      </c:layout>
      <c:barChart>
        <c:barDir val="col"/>
        <c:grouping val="stacked"/>
        <c:varyColors val="0"/>
        <c:ser>
          <c:idx val="0"/>
          <c:order val="0"/>
          <c:tx>
            <c:strRef>
              <c:f>'2020.4月度 '!$B$6</c:f>
              <c:strCache>
                <c:ptCount val="1"/>
                <c:pt idx="0">
                  <c:v>全体</c:v>
                </c:pt>
              </c:strCache>
            </c:strRef>
          </c:tx>
          <c:spPr>
            <a:solidFill>
              <a:schemeClr val="accent5">
                <a:lumMod val="75000"/>
              </a:schemeClr>
            </a:solidFill>
            <a:ln>
              <a:solidFill>
                <a:schemeClr val="tx1"/>
              </a:solidFill>
            </a:ln>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8DC1-4E86-BD81-A002D0FF3D1C}"/>
                </c:ext>
              </c:extLst>
            </c:dLbl>
            <c:dLbl>
              <c:idx val="3"/>
              <c:delete val="1"/>
              <c:extLst>
                <c:ext xmlns:c15="http://schemas.microsoft.com/office/drawing/2012/chart" uri="{CE6537A1-D6FC-4f65-9D91-7224C49458BB}"/>
                <c:ext xmlns:c16="http://schemas.microsoft.com/office/drawing/2014/chart" uri="{C3380CC4-5D6E-409C-BE32-E72D297353CC}">
                  <c16:uniqueId val="{00000001-8DC1-4E86-BD81-A002D0FF3D1C}"/>
                </c:ext>
              </c:extLst>
            </c:dLbl>
            <c:dLbl>
              <c:idx val="5"/>
              <c:delete val="1"/>
              <c:extLst>
                <c:ext xmlns:c15="http://schemas.microsoft.com/office/drawing/2012/chart" uri="{CE6537A1-D6FC-4f65-9D91-7224C49458BB}"/>
                <c:ext xmlns:c16="http://schemas.microsoft.com/office/drawing/2014/chart" uri="{C3380CC4-5D6E-409C-BE32-E72D297353CC}">
                  <c16:uniqueId val="{00000002-8DC1-4E86-BD81-A002D0FF3D1C}"/>
                </c:ext>
              </c:extLst>
            </c:dLbl>
            <c:dLbl>
              <c:idx val="7"/>
              <c:delete val="1"/>
              <c:extLst>
                <c:ext xmlns:c15="http://schemas.microsoft.com/office/drawing/2012/chart" uri="{CE6537A1-D6FC-4f65-9D91-7224C49458BB}"/>
                <c:ext xmlns:c16="http://schemas.microsoft.com/office/drawing/2014/chart" uri="{C3380CC4-5D6E-409C-BE32-E72D297353CC}">
                  <c16:uniqueId val="{00000003-8DC1-4E86-BD81-A002D0FF3D1C}"/>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'2020.4月度 '!$E$4:$L$5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'2020.4月度 '!$E$6:$L$6</c:f>
              <c:numCache>
                <c:formatCode>General</c:formatCode>
                <c:ptCount val="8"/>
                <c:pt idx="0">
                  <c:v>8160</c:v>
                </c:pt>
                <c:pt idx="1">
                  <c:v>0</c:v>
                </c:pt>
                <c:pt idx="2">
                  <c:v>2491</c:v>
                </c:pt>
                <c:pt idx="3">
                  <c:v>0</c:v>
                </c:pt>
                <c:pt idx="4">
                  <c:v>2806</c:v>
                </c:pt>
                <c:pt idx="5">
                  <c:v>0</c:v>
                </c:pt>
                <c:pt idx="6">
                  <c:v>6753</c:v>
                </c:pt>
                <c:pt idx="7">
                  <c:v>0</c:v>
                </c:pt>
              </c:numCache>
            </c:numRef>
          </c:val>
          <c:extLst>
            <c:ext xmlns:c16="http://schemas.microsoft.com/office/drawing/2014/chart" uri="{C3380CC4-5D6E-409C-BE32-E72D297353CC}">
              <c16:uniqueId val="{00000004-8DC1-4E86-BD81-A002D0FF3D1C}"/>
            </c:ext>
          </c:extLst>
        </c:ser>
        <c:ser>
          <c:idx val="1"/>
          <c:order val="1"/>
          <c:tx>
            <c:strRef>
              <c:f>'2020.4月度 '!$B$7</c:f>
              <c:strCache>
                <c:ptCount val="1"/>
                <c:pt idx="0">
                  <c:v>男性</c:v>
                </c:pt>
              </c:strCache>
            </c:strRef>
          </c:tx>
          <c:spPr>
            <a:pattFill prst="pct20">
              <a:fgClr>
                <a:srgbClr val="002060"/>
              </a:fgClr>
              <a:bgClr>
                <a:schemeClr val="bg1"/>
              </a:bgClr>
            </a:pattFill>
            <a:ln>
              <a:solidFill>
                <a:schemeClr val="tx1"/>
              </a:solidFill>
            </a:ln>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'2020.4月度 '!$E$4:$L$5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'2020.4月度 '!$E$7:$L$7</c:f>
              <c:numCache>
                <c:formatCode>General</c:formatCode>
                <c:ptCount val="8"/>
                <c:pt idx="1">
                  <c:v>1763</c:v>
                </c:pt>
                <c:pt idx="3">
                  <c:v>1306</c:v>
                </c:pt>
                <c:pt idx="5">
                  <c:v>1186</c:v>
                </c:pt>
                <c:pt idx="7">
                  <c:v>1230</c:v>
                </c:pt>
              </c:numCache>
            </c:numRef>
          </c:val>
          <c:extLst>
            <c:ext xmlns:c16="http://schemas.microsoft.com/office/drawing/2014/chart" uri="{C3380CC4-5D6E-409C-BE32-E72D297353CC}">
              <c16:uniqueId val="{00000005-8DC1-4E86-BD81-A002D0FF3D1C}"/>
            </c:ext>
          </c:extLst>
        </c:ser>
        <c:ser>
          <c:idx val="2"/>
          <c:order val="2"/>
          <c:tx>
            <c:strRef>
              <c:f>'2020.4月度 '!$B$8</c:f>
              <c:strCache>
                <c:ptCount val="1"/>
                <c:pt idx="0">
                  <c:v>女性</c:v>
                </c:pt>
              </c:strCache>
            </c:strRef>
          </c:tx>
          <c:spPr>
            <a:pattFill prst="ltUpDiag">
              <a:fgClr>
                <a:srgbClr val="C00000"/>
              </a:fgClr>
              <a:bgClr>
                <a:schemeClr val="bg1"/>
              </a:bgClr>
            </a:pattFill>
            <a:ln>
              <a:solidFill>
                <a:schemeClr val="tx1"/>
              </a:solidFill>
            </a:ln>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'2020.4月度 '!$E$4:$L$5</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'2020.4月度 '!$E$8:$L$8</c:f>
              <c:numCache>
                <c:formatCode>General</c:formatCode>
                <c:ptCount val="8"/>
                <c:pt idx="1">
                  <c:v>1904</c:v>
                </c:pt>
                <c:pt idx="3">
                  <c:v>4025</c:v>
                </c:pt>
                <c:pt idx="5">
                  <c:v>564</c:v>
                </c:pt>
                <c:pt idx="7">
                  <c:v>934</c:v>
                </c:pt>
              </c:numCache>
            </c:numRef>
          </c:val>
          <c:extLst>
            <c:ext xmlns:c16="http://schemas.microsoft.com/office/drawing/2014/chart" uri="{C3380CC4-5D6E-409C-BE32-E72D297353CC}">
              <c16:uniqueId val="{00000006-8DC1-4E86-BD81-A002D0FF3D1C}"/>
            </c:ext>
          </c:extLst>
        </c:ser>
        <c:dLbls>
          <c:showLegendKey val="0"/>
          <c:showVal val="0"/>
          <c:showCatName val="0"/>
          <c:showSerName val="0"/>
          <c:showPercent val="0"/>
          <c:showBubbleSize val="0"/>
        </c:dLbls>
        <c:gapWidth val="66"/>
        <c:overlap val="100"/>
        <c:axId val="94345088"/>
        <c:axId val="94346624"/>
      </c:barChart>
      <c:catAx>
        <c:axId val="94345088"/>
        <c:scaling>
          <c:orientation val="minMax"/>
        </c:scaling>
        <c:delete val="0"/>
        <c:axPos val="b"/>
        <c:numFmt formatCode="General" sourceLinked="0"/>
        <c:majorTickMark val="out"/>
        <c:minorTickMark val="none"/>
        <c:tickLblPos val="nextTo"/>
        <c:txPr>
          <a:bodyPr rot="0" vert="wordArtVertRtl"/>
          <a:lstStyle/>
          <a:p>
            <a:pPr>
              <a:defRPr/>
            </a:pPr>
            <a:endParaRPr lang="ja-JP"/>
          </a:p>
        </c:txPr>
        <c:crossAx val="94346624"/>
        <c:crosses val="autoZero"/>
        <c:auto val="1"/>
        <c:lblAlgn val="ctr"/>
        <c:lblOffset val="100"/>
        <c:noMultiLvlLbl val="0"/>
      </c:catAx>
      <c:valAx>
        <c:axId val="94346624"/>
        <c:scaling>
          <c:orientation val="minMax"/>
          <c:max val="12000"/>
        </c:scaling>
        <c:delete val="0"/>
        <c:axPos val="l"/>
        <c:majorGridlines/>
        <c:title>
          <c:tx>
            <c:rich>
              <a:bodyPr rot="0" vert="horz"/>
              <a:lstStyle/>
              <a:p>
                <a:pPr>
                  <a:defRPr/>
                </a:pPr>
                <a:r>
                  <a:rPr lang="ja-JP" altLang="en-US" dirty="0"/>
                  <a:t>（件）</a:t>
                </a:r>
              </a:p>
            </c:rich>
          </c:tx>
          <c:layout>
            <c:manualLayout>
              <c:xMode val="edge"/>
              <c:yMode val="edge"/>
              <c:x val="2.2285588944944066E-2"/>
              <c:y val="1.7342824379455432E-2"/>
            </c:manualLayout>
          </c:layout>
          <c:overlay val="0"/>
        </c:title>
        <c:numFmt formatCode="General" sourceLinked="1"/>
        <c:majorTickMark val="out"/>
        <c:minorTickMark val="none"/>
        <c:tickLblPos val="nextTo"/>
        <c:crossAx val="94345088"/>
        <c:crosses val="autoZero"/>
        <c:crossBetween val="between"/>
      </c:valAx>
    </c:plotArea>
    <c:legend>
      <c:legendPos val="t"/>
      <c:legendEntry>
        <c:idx val="0"/>
        <c:delete val="1"/>
      </c:legendEntry>
      <c:layout>
        <c:manualLayout>
          <c:xMode val="edge"/>
          <c:yMode val="edge"/>
          <c:x val="0.31836104408861593"/>
          <c:y val="1.8333375473895408E-2"/>
          <c:w val="0.35355617199928785"/>
          <c:h val="8.3717191601049873E-2"/>
        </c:manualLayout>
      </c:layout>
      <c:overlay val="0"/>
    </c:legend>
    <c:plotVisOnly val="1"/>
    <c:dispBlanksAs val="gap"/>
    <c:showDLblsOverMax val="0"/>
  </c:chart>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993912139538356E-2"/>
          <c:y val="9.9006771740439911E-2"/>
          <c:w val="0.88239298862259286"/>
          <c:h val="0.38042866635357342"/>
        </c:manualLayout>
      </c:layout>
      <c:barChart>
        <c:barDir val="col"/>
        <c:grouping val="stacked"/>
        <c:varyColors val="0"/>
        <c:ser>
          <c:idx val="0"/>
          <c:order val="0"/>
          <c:tx>
            <c:strRef>
              <c:f>'2020.4月度 '!$B$15</c:f>
              <c:strCache>
                <c:ptCount val="1"/>
                <c:pt idx="0">
                  <c:v>全体</c:v>
                </c:pt>
              </c:strCache>
            </c:strRef>
          </c:tx>
          <c:spPr>
            <a:solidFill>
              <a:schemeClr val="accent5">
                <a:lumMod val="75000"/>
              </a:schemeClr>
            </a:solidFill>
            <a:ln>
              <a:solidFill>
                <a:schemeClr val="tx1"/>
              </a:solidFill>
            </a:ln>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5DD2-4755-BD1A-9C446CAA711A}"/>
                </c:ext>
              </c:extLst>
            </c:dLbl>
            <c:dLbl>
              <c:idx val="3"/>
              <c:delete val="1"/>
              <c:extLst>
                <c:ext xmlns:c15="http://schemas.microsoft.com/office/drawing/2012/chart" uri="{CE6537A1-D6FC-4f65-9D91-7224C49458BB}"/>
                <c:ext xmlns:c16="http://schemas.microsoft.com/office/drawing/2014/chart" uri="{C3380CC4-5D6E-409C-BE32-E72D297353CC}">
                  <c16:uniqueId val="{00000001-5DD2-4755-BD1A-9C446CAA711A}"/>
                </c:ext>
              </c:extLst>
            </c:dLbl>
            <c:dLbl>
              <c:idx val="5"/>
              <c:delete val="1"/>
              <c:extLst>
                <c:ext xmlns:c15="http://schemas.microsoft.com/office/drawing/2012/chart" uri="{CE6537A1-D6FC-4f65-9D91-7224C49458BB}"/>
                <c:ext xmlns:c16="http://schemas.microsoft.com/office/drawing/2014/chart" uri="{C3380CC4-5D6E-409C-BE32-E72D297353CC}">
                  <c16:uniqueId val="{00000002-5DD2-4755-BD1A-9C446CAA711A}"/>
                </c:ext>
              </c:extLst>
            </c:dLbl>
            <c:dLbl>
              <c:idx val="7"/>
              <c:delete val="1"/>
              <c:extLst>
                <c:ext xmlns:c15="http://schemas.microsoft.com/office/drawing/2012/chart" uri="{CE6537A1-D6FC-4f65-9D91-7224C49458BB}"/>
                <c:ext xmlns:c16="http://schemas.microsoft.com/office/drawing/2014/chart" uri="{C3380CC4-5D6E-409C-BE32-E72D297353CC}">
                  <c16:uniqueId val="{00000003-5DD2-4755-BD1A-9C446CAA711A}"/>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'2020.4月度 '!$E$13:$L$14</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'2020.4月度 '!$E$15:$L$15</c:f>
              <c:numCache>
                <c:formatCode>General</c:formatCode>
                <c:ptCount val="8"/>
                <c:pt idx="0">
                  <c:v>3293</c:v>
                </c:pt>
                <c:pt idx="1">
                  <c:v>0</c:v>
                </c:pt>
                <c:pt idx="2">
                  <c:v>1826</c:v>
                </c:pt>
                <c:pt idx="3">
                  <c:v>0</c:v>
                </c:pt>
                <c:pt idx="4">
                  <c:v>903</c:v>
                </c:pt>
                <c:pt idx="5">
                  <c:v>0</c:v>
                </c:pt>
                <c:pt idx="6">
                  <c:v>8171</c:v>
                </c:pt>
                <c:pt idx="7">
                  <c:v>0</c:v>
                </c:pt>
              </c:numCache>
            </c:numRef>
          </c:val>
          <c:extLst>
            <c:ext xmlns:c16="http://schemas.microsoft.com/office/drawing/2014/chart" uri="{C3380CC4-5D6E-409C-BE32-E72D297353CC}">
              <c16:uniqueId val="{00000004-5DD2-4755-BD1A-9C446CAA711A}"/>
            </c:ext>
          </c:extLst>
        </c:ser>
        <c:ser>
          <c:idx val="1"/>
          <c:order val="1"/>
          <c:tx>
            <c:strRef>
              <c:f>'2020.4月度 '!$B$16</c:f>
              <c:strCache>
                <c:ptCount val="1"/>
                <c:pt idx="0">
                  <c:v>男性</c:v>
                </c:pt>
              </c:strCache>
            </c:strRef>
          </c:tx>
          <c:spPr>
            <a:pattFill prst="pct20">
              <a:fgClr>
                <a:srgbClr val="002060"/>
              </a:fgClr>
              <a:bgClr>
                <a:schemeClr val="bg1"/>
              </a:bgClr>
            </a:pattFill>
            <a:ln>
              <a:solidFill>
                <a:schemeClr val="tx1"/>
              </a:solidFill>
            </a:ln>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'2020.4月度 '!$E$13:$L$14</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'2020.4月度 '!$E$16:$L$16</c:f>
              <c:numCache>
                <c:formatCode>General</c:formatCode>
                <c:ptCount val="8"/>
                <c:pt idx="1">
                  <c:v>365</c:v>
                </c:pt>
                <c:pt idx="3">
                  <c:v>475</c:v>
                </c:pt>
                <c:pt idx="5">
                  <c:v>123</c:v>
                </c:pt>
                <c:pt idx="7">
                  <c:v>368</c:v>
                </c:pt>
              </c:numCache>
            </c:numRef>
          </c:val>
          <c:extLst>
            <c:ext xmlns:c16="http://schemas.microsoft.com/office/drawing/2014/chart" uri="{C3380CC4-5D6E-409C-BE32-E72D297353CC}">
              <c16:uniqueId val="{00000005-5DD2-4755-BD1A-9C446CAA711A}"/>
            </c:ext>
          </c:extLst>
        </c:ser>
        <c:ser>
          <c:idx val="2"/>
          <c:order val="2"/>
          <c:tx>
            <c:strRef>
              <c:f>'2020.4月度 '!$B$17</c:f>
              <c:strCache>
                <c:ptCount val="1"/>
                <c:pt idx="0">
                  <c:v>女性</c:v>
                </c:pt>
              </c:strCache>
            </c:strRef>
          </c:tx>
          <c:spPr>
            <a:pattFill prst="ltUpDiag">
              <a:fgClr>
                <a:srgbClr val="C00000"/>
              </a:fgClr>
              <a:bgClr>
                <a:schemeClr val="bg1"/>
              </a:bgClr>
            </a:pattFill>
            <a:ln>
              <a:solidFill>
                <a:schemeClr val="tx1"/>
              </a:solidFill>
            </a:ln>
          </c:spPr>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multiLvlStrRef>
              <c:f>'2020.4月度 '!$E$13:$L$14</c:f>
              <c:multiLvlStrCache>
                <c:ptCount val="8"/>
                <c:lvl>
                  <c:pt idx="0">
                    <c:v>求人数</c:v>
                  </c:pt>
                  <c:pt idx="1">
                    <c:v>申込件数</c:v>
                  </c:pt>
                  <c:pt idx="2">
                    <c:v>求人数</c:v>
                  </c:pt>
                  <c:pt idx="3">
                    <c:v>申込件数</c:v>
                  </c:pt>
                  <c:pt idx="4">
                    <c:v>求人数</c:v>
                  </c:pt>
                  <c:pt idx="5">
                    <c:v>申込件数</c:v>
                  </c:pt>
                  <c:pt idx="6">
                    <c:v>求人数</c:v>
                  </c:pt>
                  <c:pt idx="7">
                    <c:v>申込件数</c:v>
                  </c:pt>
                </c:lvl>
                <c:lvl>
                  <c:pt idx="0">
                    <c:v>専門的・技術的職業</c:v>
                  </c:pt>
                  <c:pt idx="2">
                    <c:v>事務的職業</c:v>
                  </c:pt>
                  <c:pt idx="4">
                    <c:v>販売の職業</c:v>
                  </c:pt>
                  <c:pt idx="6">
                    <c:v>サービスの職業</c:v>
                  </c:pt>
                </c:lvl>
              </c:multiLvlStrCache>
            </c:multiLvlStrRef>
          </c:cat>
          <c:val>
            <c:numRef>
              <c:f>'2020.4月度 '!$E$17:$L$17</c:f>
              <c:numCache>
                <c:formatCode>General</c:formatCode>
                <c:ptCount val="8"/>
                <c:pt idx="1">
                  <c:v>971</c:v>
                </c:pt>
                <c:pt idx="3">
                  <c:v>1519</c:v>
                </c:pt>
                <c:pt idx="5">
                  <c:v>311</c:v>
                </c:pt>
                <c:pt idx="7">
                  <c:v>862</c:v>
                </c:pt>
              </c:numCache>
            </c:numRef>
          </c:val>
          <c:extLst>
            <c:ext xmlns:c16="http://schemas.microsoft.com/office/drawing/2014/chart" uri="{C3380CC4-5D6E-409C-BE32-E72D297353CC}">
              <c16:uniqueId val="{00000006-5DD2-4755-BD1A-9C446CAA711A}"/>
            </c:ext>
          </c:extLst>
        </c:ser>
        <c:dLbls>
          <c:showLegendKey val="0"/>
          <c:showVal val="0"/>
          <c:showCatName val="0"/>
          <c:showSerName val="0"/>
          <c:showPercent val="0"/>
          <c:showBubbleSize val="0"/>
        </c:dLbls>
        <c:gapWidth val="66"/>
        <c:overlap val="100"/>
        <c:axId val="94362240"/>
        <c:axId val="94364032"/>
      </c:barChart>
      <c:catAx>
        <c:axId val="94362240"/>
        <c:scaling>
          <c:orientation val="minMax"/>
        </c:scaling>
        <c:delete val="0"/>
        <c:axPos val="b"/>
        <c:numFmt formatCode="General" sourceLinked="1"/>
        <c:majorTickMark val="out"/>
        <c:minorTickMark val="none"/>
        <c:tickLblPos val="nextTo"/>
        <c:txPr>
          <a:bodyPr rot="0" vert="wordArtVertRtl"/>
          <a:lstStyle/>
          <a:p>
            <a:pPr>
              <a:defRPr/>
            </a:pPr>
            <a:endParaRPr lang="ja-JP"/>
          </a:p>
        </c:txPr>
        <c:crossAx val="94364032"/>
        <c:crosses val="autoZero"/>
        <c:auto val="1"/>
        <c:lblAlgn val="ctr"/>
        <c:lblOffset val="100"/>
        <c:noMultiLvlLbl val="0"/>
      </c:catAx>
      <c:valAx>
        <c:axId val="94364032"/>
        <c:scaling>
          <c:orientation val="minMax"/>
          <c:max val="12000"/>
        </c:scaling>
        <c:delete val="0"/>
        <c:axPos val="l"/>
        <c:majorGridlines/>
        <c:title>
          <c:tx>
            <c:rich>
              <a:bodyPr rot="0" vert="horz"/>
              <a:lstStyle/>
              <a:p>
                <a:pPr>
                  <a:defRPr/>
                </a:pPr>
                <a:r>
                  <a:rPr lang="ja-JP" altLang="en-US"/>
                  <a:t>（件）</a:t>
                </a:r>
              </a:p>
            </c:rich>
          </c:tx>
          <c:layout>
            <c:manualLayout>
              <c:xMode val="edge"/>
              <c:yMode val="edge"/>
              <c:x val="1.5119752178928065E-2"/>
              <c:y val="4.1949690118137338E-3"/>
            </c:manualLayout>
          </c:layout>
          <c:overlay val="0"/>
        </c:title>
        <c:numFmt formatCode="General" sourceLinked="1"/>
        <c:majorTickMark val="out"/>
        <c:minorTickMark val="none"/>
        <c:tickLblPos val="nextTo"/>
        <c:crossAx val="94362240"/>
        <c:crosses val="autoZero"/>
        <c:crossBetween val="between"/>
      </c:valAx>
    </c:plotArea>
    <c:plotVisOnly val="1"/>
    <c:dispBlanksAs val="gap"/>
    <c:showDLblsOverMax val="0"/>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6.1297372789493092E-2"/>
          <c:y val="0.12931078059686985"/>
          <c:w val="0.87241012291406761"/>
          <c:h val="0.74305161854768154"/>
        </c:manualLayout>
      </c:layout>
      <c:barChart>
        <c:barDir val="col"/>
        <c:grouping val="clustered"/>
        <c:varyColors val="0"/>
        <c:ser>
          <c:idx val="0"/>
          <c:order val="0"/>
          <c:tx>
            <c:strRef>
              <c:f>就業状況!$B$4</c:f>
              <c:strCache>
                <c:ptCount val="1"/>
                <c:pt idx="0">
                  <c:v>労働力人口（実数）[左目盛]</c:v>
                </c:pt>
              </c:strCache>
            </c:strRef>
          </c:tx>
          <c:invertIfNegative val="0"/>
          <c:dLbls>
            <c:dLbl>
              <c:idx val="0"/>
              <c:layout>
                <c:manualLayout>
                  <c:x val="0"/>
                  <c:y val="1.4814814814814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28A-4406-AD84-F40DD620AC3E}"/>
                </c:ext>
              </c:extLst>
            </c:dLbl>
            <c:dLbl>
              <c:idx val="1"/>
              <c:layout>
                <c:manualLayout>
                  <c:x val="0"/>
                  <c:y val="2.46913580246914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28A-4406-AD84-F40DD620AC3E}"/>
                </c:ext>
              </c:extLst>
            </c:dLbl>
            <c:dLbl>
              <c:idx val="2"/>
              <c:layout>
                <c:manualLayout>
                  <c:x val="1.9782390588192777E-3"/>
                  <c:y val="3.45679012345678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28A-4406-AD84-F40DD620AC3E}"/>
                </c:ext>
              </c:extLst>
            </c:dLbl>
            <c:dLbl>
              <c:idx val="3"/>
              <c:layout>
                <c:manualLayout>
                  <c:x val="-7.2534594230884681E-17"/>
                  <c:y val="1.4814814814814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28A-4406-AD84-F40DD620AC3E}"/>
                </c:ext>
              </c:extLst>
            </c:dLbl>
            <c:dLbl>
              <c:idx val="4"/>
              <c:layout>
                <c:manualLayout>
                  <c:x val="0"/>
                  <c:y val="2.96296296296295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28A-4406-AD84-F40DD620AC3E}"/>
                </c:ext>
              </c:extLst>
            </c:dLbl>
            <c:dLbl>
              <c:idx val="5"/>
              <c:layout>
                <c:manualLayout>
                  <c:x val="-7.2534594230884681E-17"/>
                  <c:y val="1.4814814814814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28A-4406-AD84-F40DD620AC3E}"/>
                </c:ext>
              </c:extLst>
            </c:dLbl>
            <c:dLbl>
              <c:idx val="6"/>
              <c:layout>
                <c:manualLayout>
                  <c:x val="0"/>
                  <c:y val="2.46913580246913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28A-4406-AD84-F40DD620AC3E}"/>
                </c:ext>
              </c:extLst>
            </c:dLbl>
            <c:dLbl>
              <c:idx val="7"/>
              <c:layout>
                <c:manualLayout>
                  <c:x val="0"/>
                  <c:y val="1.4814814814814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28A-4406-AD84-F40DD620AC3E}"/>
                </c:ext>
              </c:extLst>
            </c:dLbl>
            <c:dLbl>
              <c:idx val="8"/>
              <c:layout>
                <c:manualLayout>
                  <c:x val="2.3738868705831334E-2"/>
                  <c:y val="3.45679012345679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28A-4406-AD84-F40DD620AC3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就業状況!$C$3:$L$3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就業状況!$C$4:$L$4</c:f>
              <c:numCache>
                <c:formatCode>General</c:formatCode>
                <c:ptCount val="10"/>
                <c:pt idx="0">
                  <c:v>347</c:v>
                </c:pt>
                <c:pt idx="1">
                  <c:v>360</c:v>
                </c:pt>
                <c:pt idx="2">
                  <c:v>372</c:v>
                </c:pt>
                <c:pt idx="3">
                  <c:v>397</c:v>
                </c:pt>
                <c:pt idx="4">
                  <c:v>417</c:v>
                </c:pt>
                <c:pt idx="5">
                  <c:v>450</c:v>
                </c:pt>
                <c:pt idx="6">
                  <c:v>459</c:v>
                </c:pt>
                <c:pt idx="7">
                  <c:v>447</c:v>
                </c:pt>
                <c:pt idx="8">
                  <c:v>502</c:v>
                </c:pt>
                <c:pt idx="9">
                  <c:v>549</c:v>
                </c:pt>
              </c:numCache>
            </c:numRef>
          </c:val>
          <c:extLst>
            <c:ext xmlns:c16="http://schemas.microsoft.com/office/drawing/2014/chart" uri="{C3380CC4-5D6E-409C-BE32-E72D297353CC}">
              <c16:uniqueId val="{00000009-128A-4406-AD84-F40DD620AC3E}"/>
            </c:ext>
          </c:extLst>
        </c:ser>
        <c:dLbls>
          <c:showLegendKey val="0"/>
          <c:showVal val="0"/>
          <c:showCatName val="0"/>
          <c:showSerName val="0"/>
          <c:showPercent val="0"/>
          <c:showBubbleSize val="0"/>
        </c:dLbls>
        <c:gapWidth val="150"/>
        <c:axId val="178665344"/>
        <c:axId val="178666880"/>
      </c:barChart>
      <c:lineChart>
        <c:grouping val="standard"/>
        <c:varyColors val="0"/>
        <c:ser>
          <c:idx val="1"/>
          <c:order val="1"/>
          <c:tx>
            <c:strRef>
              <c:f>就業状況!$B$5</c:f>
              <c:strCache>
                <c:ptCount val="1"/>
                <c:pt idx="0">
                  <c:v>労働力人口比率[右目盛]</c:v>
                </c:pt>
              </c:strCache>
            </c:strRef>
          </c:tx>
          <c:spPr>
            <a:ln w="28575">
              <a:prstDash val="sysDash"/>
            </a:ln>
          </c:spPr>
          <c:marker>
            <c:symbol val="circle"/>
            <c:size val="5"/>
          </c:marker>
          <c:dLbls>
            <c:dLbl>
              <c:idx val="0"/>
              <c:layout>
                <c:manualLayout>
                  <c:x val="-3.5352845416505775E-2"/>
                  <c:y val="-5.43209876543210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28A-4406-AD84-F40DD620AC3E}"/>
                </c:ext>
              </c:extLst>
            </c:dLbl>
            <c:dLbl>
              <c:idx val="1"/>
              <c:layout>
                <c:manualLayout>
                  <c:x val="-2.9797264765179167E-2"/>
                  <c:y val="-4.44444444444445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28A-4406-AD84-F40DD620AC3E}"/>
                </c:ext>
              </c:extLst>
            </c:dLbl>
            <c:dLbl>
              <c:idx val="2"/>
              <c:layout>
                <c:manualLayout>
                  <c:x val="-3.535284541650581E-2"/>
                  <c:y val="-5.92592592592592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28A-4406-AD84-F40DD620AC3E}"/>
                </c:ext>
              </c:extLst>
            </c:dLbl>
            <c:dLbl>
              <c:idx val="3"/>
              <c:layout>
                <c:manualLayout>
                  <c:x val="-3.4174157624530535E-2"/>
                  <c:y val="-5.43209876543209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28A-4406-AD84-F40DD620AC3E}"/>
                </c:ext>
              </c:extLst>
            </c:dLbl>
            <c:dLbl>
              <c:idx val="4"/>
              <c:layout>
                <c:manualLayout>
                  <c:x val="-3.3374606357686569E-2"/>
                  <c:y val="-5.43209876543209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28A-4406-AD84-F40DD620AC3E}"/>
                </c:ext>
              </c:extLst>
            </c:dLbl>
            <c:dLbl>
              <c:idx val="5"/>
              <c:layout>
                <c:manualLayout>
                  <c:x val="-3.5352845416505845E-2"/>
                  <c:y val="-4.44444444444444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28A-4406-AD84-F40DD620AC3E}"/>
                </c:ext>
              </c:extLst>
            </c:dLbl>
            <c:dLbl>
              <c:idx val="6"/>
              <c:layout>
                <c:manualLayout>
                  <c:x val="-3.5352845416505775E-2"/>
                  <c:y val="-4.93827160493827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28A-4406-AD84-F40DD620AC3E}"/>
                </c:ext>
              </c:extLst>
            </c:dLbl>
            <c:dLbl>
              <c:idx val="7"/>
              <c:layout>
                <c:manualLayout>
                  <c:x val="-3.6572655658207644E-2"/>
                  <c:y val="-6.91358024691358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28A-4406-AD84-F40DD620AC3E}"/>
                </c:ext>
              </c:extLst>
            </c:dLbl>
            <c:dLbl>
              <c:idx val="8"/>
              <c:layout>
                <c:manualLayout>
                  <c:x val="-4.1666666666666768E-2"/>
                  <c:y val="-4.93827160493827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28A-4406-AD84-F40DD620AC3E}"/>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就業状況!$C$3:$L$3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就業状況!$C$5:$L$5</c:f>
              <c:numCache>
                <c:formatCode>General</c:formatCode>
                <c:ptCount val="10"/>
                <c:pt idx="0">
                  <c:v>17.600000000000001</c:v>
                </c:pt>
                <c:pt idx="1">
                  <c:v>18</c:v>
                </c:pt>
                <c:pt idx="2">
                  <c:v>17.899999999999999</c:v>
                </c:pt>
                <c:pt idx="3">
                  <c:v>18.3</c:v>
                </c:pt>
                <c:pt idx="4">
                  <c:v>18.5</c:v>
                </c:pt>
                <c:pt idx="5">
                  <c:v>19.399999999999999</c:v>
                </c:pt>
                <c:pt idx="6">
                  <c:v>19.399999999999999</c:v>
                </c:pt>
                <c:pt idx="7">
                  <c:v>18.7</c:v>
                </c:pt>
                <c:pt idx="8">
                  <c:v>20.8</c:v>
                </c:pt>
                <c:pt idx="9">
                  <c:v>22.6</c:v>
                </c:pt>
              </c:numCache>
            </c:numRef>
          </c:val>
          <c:smooth val="0"/>
          <c:extLst>
            <c:ext xmlns:c16="http://schemas.microsoft.com/office/drawing/2014/chart" uri="{C3380CC4-5D6E-409C-BE32-E72D297353CC}">
              <c16:uniqueId val="{00000013-128A-4406-AD84-F40DD620AC3E}"/>
            </c:ext>
          </c:extLst>
        </c:ser>
        <c:ser>
          <c:idx val="2"/>
          <c:order val="2"/>
          <c:tx>
            <c:strRef>
              <c:f>就業状況!$B$6</c:f>
              <c:strCache>
                <c:ptCount val="1"/>
                <c:pt idx="0">
                  <c:v>就業率[右目盛]</c:v>
                </c:pt>
              </c:strCache>
            </c:strRef>
          </c:tx>
          <c:spPr>
            <a:ln w="28575"/>
          </c:spPr>
          <c:marker>
            <c:symbol val="square"/>
            <c:size val="5"/>
          </c:marker>
          <c:dLbls>
            <c:dLbl>
              <c:idx val="0"/>
              <c:layout>
                <c:manualLayout>
                  <c:x val="-2.7019474439515807E-2"/>
                  <c:y val="4.93827160493826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28A-4406-AD84-F40DD620AC3E}"/>
                </c:ext>
              </c:extLst>
            </c:dLbl>
            <c:dLbl>
              <c:idx val="1"/>
              <c:layout>
                <c:manualLayout>
                  <c:x val="-3.5731981941636966E-2"/>
                  <c:y val="5.92592592592591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28A-4406-AD84-F40DD620AC3E}"/>
                </c:ext>
              </c:extLst>
            </c:dLbl>
            <c:dLbl>
              <c:idx val="2"/>
              <c:layout>
                <c:manualLayout>
                  <c:x val="-3.7710221000456241E-2"/>
                  <c:y val="5.92592592592592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128A-4406-AD84-F40DD620AC3E}"/>
                </c:ext>
              </c:extLst>
            </c:dLbl>
            <c:dLbl>
              <c:idx val="3"/>
              <c:layout>
                <c:manualLayout>
                  <c:x val="-3.6531533208481008E-2"/>
                  <c:y val="5.43209876543208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28A-4406-AD84-F40DD620AC3E}"/>
                </c:ext>
              </c:extLst>
            </c:dLbl>
            <c:dLbl>
              <c:idx val="4"/>
              <c:layout>
                <c:manualLayout>
                  <c:x val="-2.9376850023466277E-2"/>
                  <c:y val="5.92592592592592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128A-4406-AD84-F40DD620AC3E}"/>
                </c:ext>
              </c:extLst>
            </c:dLbl>
            <c:dLbl>
              <c:idx val="5"/>
              <c:layout>
                <c:manualLayout>
                  <c:x val="-3.5731981941636889E-2"/>
                  <c:y val="5.92592592592592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28A-4406-AD84-F40DD620AC3E}"/>
                </c:ext>
              </c:extLst>
            </c:dLbl>
            <c:dLbl>
              <c:idx val="6"/>
              <c:layout>
                <c:manualLayout>
                  <c:x val="-3.5352845416505775E-2"/>
                  <c:y val="4.93827160493827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128A-4406-AD84-F40DD620AC3E}"/>
                </c:ext>
              </c:extLst>
            </c:dLbl>
            <c:dLbl>
              <c:idx val="7"/>
              <c:layout>
                <c:manualLayout>
                  <c:x val="-3.8509772267300284E-2"/>
                  <c:y val="4.93827160493827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128A-4406-AD84-F40DD620AC3E}"/>
                </c:ext>
              </c:extLst>
            </c:dLbl>
            <c:dLbl>
              <c:idx val="8"/>
              <c:layout>
                <c:manualLayout>
                  <c:x val="-3.5731981941637111E-2"/>
                  <c:y val="8.39506172839505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128A-4406-AD84-F40DD620AC3E}"/>
                </c:ext>
              </c:extLst>
            </c:dLbl>
            <c:dLbl>
              <c:idx val="9"/>
              <c:layout>
                <c:manualLayout>
                  <c:x val="-4.4839650584963253E-3"/>
                  <c:y val="2.05280014408855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3E4-413D-85E0-ABA8EE006B0C}"/>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就業状況!$C$3:$L$3</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就業状況!$C$6:$L$6</c:f>
              <c:numCache>
                <c:formatCode>General</c:formatCode>
                <c:ptCount val="10"/>
                <c:pt idx="0">
                  <c:v>17</c:v>
                </c:pt>
                <c:pt idx="1">
                  <c:v>17.600000000000001</c:v>
                </c:pt>
                <c:pt idx="2">
                  <c:v>17.5</c:v>
                </c:pt>
                <c:pt idx="3">
                  <c:v>17.8</c:v>
                </c:pt>
                <c:pt idx="4">
                  <c:v>18</c:v>
                </c:pt>
                <c:pt idx="5">
                  <c:v>18.899999999999999</c:v>
                </c:pt>
                <c:pt idx="6">
                  <c:v>18.899999999999999</c:v>
                </c:pt>
                <c:pt idx="7">
                  <c:v>18.3</c:v>
                </c:pt>
                <c:pt idx="8">
                  <c:v>20.399999999999999</c:v>
                </c:pt>
                <c:pt idx="9">
                  <c:v>22.2</c:v>
                </c:pt>
              </c:numCache>
            </c:numRef>
          </c:val>
          <c:smooth val="0"/>
          <c:extLst>
            <c:ext xmlns:c16="http://schemas.microsoft.com/office/drawing/2014/chart" uri="{C3380CC4-5D6E-409C-BE32-E72D297353CC}">
              <c16:uniqueId val="{0000001D-128A-4406-AD84-F40DD620AC3E}"/>
            </c:ext>
          </c:extLst>
        </c:ser>
        <c:dLbls>
          <c:showLegendKey val="0"/>
          <c:showVal val="0"/>
          <c:showCatName val="0"/>
          <c:showSerName val="0"/>
          <c:showPercent val="0"/>
          <c:showBubbleSize val="0"/>
        </c:dLbls>
        <c:marker val="1"/>
        <c:smooth val="0"/>
        <c:axId val="101296768"/>
        <c:axId val="101294464"/>
      </c:lineChart>
      <c:catAx>
        <c:axId val="178665344"/>
        <c:scaling>
          <c:orientation val="minMax"/>
        </c:scaling>
        <c:delete val="0"/>
        <c:axPos val="b"/>
        <c:numFmt formatCode="General" sourceLinked="0"/>
        <c:majorTickMark val="out"/>
        <c:minorTickMark val="none"/>
        <c:tickLblPos val="nextTo"/>
        <c:crossAx val="178666880"/>
        <c:crosses val="autoZero"/>
        <c:auto val="1"/>
        <c:lblAlgn val="ctr"/>
        <c:lblOffset val="100"/>
        <c:noMultiLvlLbl val="0"/>
      </c:catAx>
      <c:valAx>
        <c:axId val="178666880"/>
        <c:scaling>
          <c:orientation val="minMax"/>
          <c:max val="650"/>
        </c:scaling>
        <c:delete val="0"/>
        <c:axPos val="l"/>
        <c:majorGridlines/>
        <c:title>
          <c:tx>
            <c:rich>
              <a:bodyPr rot="0" vert="horz"/>
              <a:lstStyle/>
              <a:p>
                <a:pPr>
                  <a:defRPr b="0"/>
                </a:pPr>
                <a:r>
                  <a:rPr lang="ja-JP" altLang="en-US" b="0"/>
                  <a:t>（千人）</a:t>
                </a:r>
              </a:p>
            </c:rich>
          </c:tx>
          <c:layout>
            <c:manualLayout>
              <c:xMode val="edge"/>
              <c:yMode val="edge"/>
              <c:x val="0"/>
              <c:y val="1.688577816661806E-2"/>
            </c:manualLayout>
          </c:layout>
          <c:overlay val="0"/>
        </c:title>
        <c:numFmt formatCode="General" sourceLinked="1"/>
        <c:majorTickMark val="out"/>
        <c:minorTickMark val="none"/>
        <c:tickLblPos val="nextTo"/>
        <c:crossAx val="178665344"/>
        <c:crosses val="autoZero"/>
        <c:crossBetween val="between"/>
        <c:majorUnit val="50"/>
      </c:valAx>
      <c:valAx>
        <c:axId val="101294464"/>
        <c:scaling>
          <c:orientation val="minMax"/>
          <c:max val="25"/>
          <c:min val="16"/>
        </c:scaling>
        <c:delete val="0"/>
        <c:axPos val="r"/>
        <c:title>
          <c:tx>
            <c:rich>
              <a:bodyPr rot="0" vert="horz"/>
              <a:lstStyle/>
              <a:p>
                <a:pPr>
                  <a:defRPr b="0"/>
                </a:pPr>
                <a:r>
                  <a:rPr lang="ja-JP" altLang="en-US" b="0"/>
                  <a:t>（％）</a:t>
                </a:r>
              </a:p>
            </c:rich>
          </c:tx>
          <c:layout>
            <c:manualLayout>
              <c:xMode val="edge"/>
              <c:yMode val="edge"/>
              <c:x val="0.93729963514729553"/>
              <c:y val="2.1824049771556334E-2"/>
            </c:manualLayout>
          </c:layout>
          <c:overlay val="0"/>
        </c:title>
        <c:numFmt formatCode="General" sourceLinked="1"/>
        <c:majorTickMark val="out"/>
        <c:minorTickMark val="none"/>
        <c:tickLblPos val="nextTo"/>
        <c:crossAx val="101296768"/>
        <c:crosses val="max"/>
        <c:crossBetween val="between"/>
        <c:majorUnit val="1"/>
      </c:valAx>
      <c:catAx>
        <c:axId val="101296768"/>
        <c:scaling>
          <c:orientation val="minMax"/>
        </c:scaling>
        <c:delete val="1"/>
        <c:axPos val="b"/>
        <c:numFmt formatCode="General" sourceLinked="1"/>
        <c:majorTickMark val="out"/>
        <c:minorTickMark val="none"/>
        <c:tickLblPos val="nextTo"/>
        <c:crossAx val="101294464"/>
        <c:crosses val="autoZero"/>
        <c:auto val="1"/>
        <c:lblAlgn val="ctr"/>
        <c:lblOffset val="100"/>
        <c:noMultiLvlLbl val="0"/>
      </c:catAx>
    </c:plotArea>
    <c:legend>
      <c:legendPos val="t"/>
      <c:layout>
        <c:manualLayout>
          <c:xMode val="edge"/>
          <c:yMode val="edge"/>
          <c:x val="5.000007009508476E-2"/>
          <c:y val="1.9753086419753086E-2"/>
          <c:w val="0.89999985980983044"/>
          <c:h val="8.9298337707786529E-2"/>
        </c:manualLayout>
      </c:layout>
      <c:overlay val="0"/>
      <c:txPr>
        <a:bodyPr/>
        <a:lstStyle/>
        <a:p>
          <a:pPr>
            <a:defRPr>
              <a:latin typeface="Meiryo UI" panose="020B0604030504040204" pitchFamily="50" charset="-128"/>
              <a:ea typeface="Meiryo UI" panose="020B0604030504040204" pitchFamily="50" charset="-128"/>
            </a:defRPr>
          </a:pPr>
          <a:endParaRPr lang="ja-JP"/>
        </a:p>
      </c:txPr>
    </c:legend>
    <c:plotVisOnly val="1"/>
    <c:dispBlanksAs val="gap"/>
    <c:showDLblsOverMax val="0"/>
  </c:chart>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4.203702639359861E-2"/>
          <c:y val="0.10271033829104693"/>
          <c:w val="0.94012031342797475"/>
          <c:h val="0.43768372703412073"/>
        </c:manualLayout>
      </c:layout>
      <c:barChart>
        <c:barDir val="col"/>
        <c:grouping val="clustered"/>
        <c:varyColors val="0"/>
        <c:ser>
          <c:idx val="0"/>
          <c:order val="0"/>
          <c:tx>
            <c:strRef>
              <c:f>就業状況!$E$16</c:f>
              <c:strCache>
                <c:ptCount val="1"/>
                <c:pt idx="0">
                  <c:v>2017年</c:v>
                </c:pt>
              </c:strCache>
            </c:strRef>
          </c:tx>
          <c:spPr>
            <a:pattFill prst="pct90">
              <a:fgClr>
                <a:schemeClr val="accent1"/>
              </a:fgClr>
              <a:bgClr>
                <a:schemeClr val="bg1"/>
              </a:bgClr>
            </a:pattFill>
          </c:spPr>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就業状況!$E$17:$E$29</c:f>
              <c:numCache>
                <c:formatCode>General</c:formatCode>
                <c:ptCount val="13"/>
                <c:pt idx="0">
                  <c:v>30</c:v>
                </c:pt>
                <c:pt idx="1">
                  <c:v>70</c:v>
                </c:pt>
                <c:pt idx="2">
                  <c:v>21</c:v>
                </c:pt>
                <c:pt idx="3">
                  <c:v>74</c:v>
                </c:pt>
                <c:pt idx="4">
                  <c:v>3</c:v>
                </c:pt>
                <c:pt idx="5">
                  <c:v>27</c:v>
                </c:pt>
                <c:pt idx="6">
                  <c:v>16</c:v>
                </c:pt>
                <c:pt idx="7">
                  <c:v>33</c:v>
                </c:pt>
                <c:pt idx="8">
                  <c:v>21</c:v>
                </c:pt>
                <c:pt idx="9">
                  <c:v>16</c:v>
                </c:pt>
                <c:pt idx="10">
                  <c:v>48</c:v>
                </c:pt>
                <c:pt idx="11">
                  <c:v>58</c:v>
                </c:pt>
                <c:pt idx="12">
                  <c:v>6</c:v>
                </c:pt>
              </c:numCache>
            </c:numRef>
          </c:val>
          <c:extLst>
            <c:ext xmlns:c16="http://schemas.microsoft.com/office/drawing/2014/chart" uri="{C3380CC4-5D6E-409C-BE32-E72D297353CC}">
              <c16:uniqueId val="{00000000-71C8-4F8F-BF2B-5B81E2E60D9A}"/>
            </c:ext>
          </c:extLst>
        </c:ser>
        <c:ser>
          <c:idx val="1"/>
          <c:order val="1"/>
          <c:tx>
            <c:strRef>
              <c:f>就業状況!$F$16</c:f>
              <c:strCache>
                <c:ptCount val="1"/>
                <c:pt idx="0">
                  <c:v>2018年</c:v>
                </c:pt>
              </c:strCache>
            </c:strRef>
          </c:tx>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就業状況!$F$17:$F$29</c:f>
              <c:numCache>
                <c:formatCode>General</c:formatCode>
                <c:ptCount val="13"/>
                <c:pt idx="0">
                  <c:v>41</c:v>
                </c:pt>
                <c:pt idx="1">
                  <c:v>66</c:v>
                </c:pt>
                <c:pt idx="2">
                  <c:v>23</c:v>
                </c:pt>
                <c:pt idx="3">
                  <c:v>79</c:v>
                </c:pt>
                <c:pt idx="4">
                  <c:v>3</c:v>
                </c:pt>
                <c:pt idx="5">
                  <c:v>31</c:v>
                </c:pt>
                <c:pt idx="6">
                  <c:v>16</c:v>
                </c:pt>
                <c:pt idx="7">
                  <c:v>36</c:v>
                </c:pt>
                <c:pt idx="8">
                  <c:v>22</c:v>
                </c:pt>
                <c:pt idx="9">
                  <c:v>18</c:v>
                </c:pt>
                <c:pt idx="10">
                  <c:v>55</c:v>
                </c:pt>
                <c:pt idx="11">
                  <c:v>66</c:v>
                </c:pt>
                <c:pt idx="12">
                  <c:v>12</c:v>
                </c:pt>
              </c:numCache>
            </c:numRef>
          </c:val>
          <c:extLst>
            <c:ext xmlns:c16="http://schemas.microsoft.com/office/drawing/2014/chart" uri="{C3380CC4-5D6E-409C-BE32-E72D297353CC}">
              <c16:uniqueId val="{00000001-71C8-4F8F-BF2B-5B81E2E60D9A}"/>
            </c:ext>
          </c:extLst>
        </c:ser>
        <c:ser>
          <c:idx val="2"/>
          <c:order val="2"/>
          <c:tx>
            <c:strRef>
              <c:f>就業状況!$G$16</c:f>
              <c:strCache>
                <c:ptCount val="1"/>
                <c:pt idx="0">
                  <c:v>2019年</c:v>
                </c:pt>
              </c:strCache>
            </c:strRef>
          </c:tx>
          <c:invertIfNegative val="0"/>
          <c:cat>
            <c:strRef>
              <c:f>就業状況!$B$17:$B$29</c:f>
              <c:strCache>
                <c:ptCount val="13"/>
                <c:pt idx="0">
                  <c:v>建設業</c:v>
                </c:pt>
                <c:pt idx="1">
                  <c:v>製造業</c:v>
                </c:pt>
                <c:pt idx="2">
                  <c:v>運輸業，郵便業</c:v>
                </c:pt>
                <c:pt idx="3">
                  <c:v>卸売業，小売業</c:v>
                </c:pt>
                <c:pt idx="4">
                  <c:v>金融業，保険業</c:v>
                </c:pt>
                <c:pt idx="5">
                  <c:v>不動産業，物品賃貸業</c:v>
                </c:pt>
                <c:pt idx="6">
                  <c:v>学術研究，専門・技術サービス業</c:v>
                </c:pt>
                <c:pt idx="7">
                  <c:v>宿泊業，飲食サービス業</c:v>
                </c:pt>
                <c:pt idx="8">
                  <c:v>生活関連サービス業，娯楽業</c:v>
                </c:pt>
                <c:pt idx="9">
                  <c:v>教育，学習支援業</c:v>
                </c:pt>
                <c:pt idx="10">
                  <c:v>医療，福祉</c:v>
                </c:pt>
                <c:pt idx="11">
                  <c:v>サービス業（他に分類されないもの）</c:v>
                </c:pt>
                <c:pt idx="12">
                  <c:v>分類不能の産業</c:v>
                </c:pt>
              </c:strCache>
            </c:strRef>
          </c:cat>
          <c:val>
            <c:numRef>
              <c:f>就業状況!$G$17:$G$29</c:f>
              <c:numCache>
                <c:formatCode>General</c:formatCode>
                <c:ptCount val="13"/>
                <c:pt idx="0">
                  <c:v>44</c:v>
                </c:pt>
                <c:pt idx="1">
                  <c:v>67</c:v>
                </c:pt>
                <c:pt idx="2">
                  <c:v>31</c:v>
                </c:pt>
                <c:pt idx="3">
                  <c:v>84</c:v>
                </c:pt>
                <c:pt idx="4">
                  <c:v>4</c:v>
                </c:pt>
                <c:pt idx="5">
                  <c:v>30</c:v>
                </c:pt>
                <c:pt idx="6">
                  <c:v>22</c:v>
                </c:pt>
                <c:pt idx="7">
                  <c:v>38</c:v>
                </c:pt>
                <c:pt idx="8">
                  <c:v>22</c:v>
                </c:pt>
                <c:pt idx="9">
                  <c:v>20</c:v>
                </c:pt>
                <c:pt idx="10">
                  <c:v>63</c:v>
                </c:pt>
                <c:pt idx="11">
                  <c:v>75</c:v>
                </c:pt>
                <c:pt idx="12">
                  <c:v>18</c:v>
                </c:pt>
              </c:numCache>
            </c:numRef>
          </c:val>
          <c:extLst>
            <c:ext xmlns:c16="http://schemas.microsoft.com/office/drawing/2014/chart" uri="{C3380CC4-5D6E-409C-BE32-E72D297353CC}">
              <c16:uniqueId val="{00000002-71C8-4F8F-BF2B-5B81E2E60D9A}"/>
            </c:ext>
          </c:extLst>
        </c:ser>
        <c:dLbls>
          <c:showLegendKey val="0"/>
          <c:showVal val="0"/>
          <c:showCatName val="0"/>
          <c:showSerName val="0"/>
          <c:showPercent val="0"/>
          <c:showBubbleSize val="0"/>
        </c:dLbls>
        <c:gapWidth val="150"/>
        <c:overlap val="-25"/>
        <c:axId val="100847616"/>
        <c:axId val="100849152"/>
      </c:barChart>
      <c:catAx>
        <c:axId val="100847616"/>
        <c:scaling>
          <c:orientation val="minMax"/>
        </c:scaling>
        <c:delete val="0"/>
        <c:axPos val="b"/>
        <c:numFmt formatCode="General" sourceLinked="0"/>
        <c:majorTickMark val="out"/>
        <c:minorTickMark val="none"/>
        <c:tickLblPos val="nextTo"/>
        <c:txPr>
          <a:bodyPr/>
          <a:lstStyle/>
          <a:p>
            <a:pPr>
              <a:defRPr sz="800"/>
            </a:pPr>
            <a:endParaRPr lang="ja-JP"/>
          </a:p>
        </c:txPr>
        <c:crossAx val="100849152"/>
        <c:crosses val="autoZero"/>
        <c:auto val="1"/>
        <c:lblAlgn val="ctr"/>
        <c:lblOffset val="100"/>
        <c:noMultiLvlLbl val="0"/>
      </c:catAx>
      <c:valAx>
        <c:axId val="100849152"/>
        <c:scaling>
          <c:orientation val="minMax"/>
        </c:scaling>
        <c:delete val="0"/>
        <c:axPos val="l"/>
        <c:majorGridlines/>
        <c:title>
          <c:tx>
            <c:rich>
              <a:bodyPr rot="0" vert="horz"/>
              <a:lstStyle/>
              <a:p>
                <a:pPr>
                  <a:defRPr/>
                </a:pPr>
                <a:r>
                  <a:rPr lang="ja-JP" altLang="en-US" b="0"/>
                  <a:t>（千人）</a:t>
                </a:r>
              </a:p>
            </c:rich>
          </c:tx>
          <c:layout>
            <c:manualLayout>
              <c:xMode val="edge"/>
              <c:yMode val="edge"/>
              <c:x val="0"/>
              <c:y val="2.0931166668231176E-2"/>
            </c:manualLayout>
          </c:layout>
          <c:overlay val="0"/>
        </c:title>
        <c:numFmt formatCode="General" sourceLinked="1"/>
        <c:majorTickMark val="out"/>
        <c:minorTickMark val="none"/>
        <c:tickLblPos val="nextTo"/>
        <c:crossAx val="100847616"/>
        <c:crosses val="autoZero"/>
        <c:crossBetween val="between"/>
      </c:valAx>
    </c:plotArea>
    <c:legend>
      <c:legendPos val="t"/>
      <c:layout>
        <c:manualLayout>
          <c:xMode val="edge"/>
          <c:yMode val="edge"/>
          <c:x val="0.38438594810685162"/>
          <c:y val="1.3888888888888888E-2"/>
          <c:w val="0.24096046388362041"/>
          <c:h val="5.6730694647350401E-2"/>
        </c:manualLayout>
      </c:layout>
      <c:overlay val="0"/>
      <c:txPr>
        <a:bodyPr/>
        <a:lstStyle/>
        <a:p>
          <a:pPr>
            <a:defRPr sz="1200"/>
          </a:pPr>
          <a:endParaRPr lang="ja-JP"/>
        </a:p>
      </c:txPr>
    </c:legend>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まとめ!$C$2</c:f>
              <c:strCache>
                <c:ptCount val="1"/>
                <c:pt idx="0">
                  <c:v>景気動向指数（大阪府）</c:v>
                </c:pt>
              </c:strCache>
            </c:strRef>
          </c:tx>
          <c:spPr>
            <a:ln w="28575" cap="rnd">
              <a:solidFill>
                <a:srgbClr val="0070C0"/>
              </a:solidFill>
              <a:round/>
            </a:ln>
            <a:effectLst/>
          </c:spPr>
          <c:marker>
            <c:symbol val="none"/>
          </c:marker>
          <c:cat>
            <c:numRef>
              <c:f>まとめ!$B$3:$B$131</c:f>
              <c:numCache>
                <c:formatCode>yyyy"年"m"月"</c:formatCode>
                <c:ptCount val="129"/>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numCache>
            </c:numRef>
          </c:cat>
          <c:val>
            <c:numRef>
              <c:f>まとめ!$C$3:$C$131</c:f>
              <c:numCache>
                <c:formatCode>0.0</c:formatCode>
                <c:ptCount val="129"/>
                <c:pt idx="0">
                  <c:v>75.400000000000006</c:v>
                </c:pt>
                <c:pt idx="1">
                  <c:v>76.3</c:v>
                </c:pt>
                <c:pt idx="2">
                  <c:v>76.900000000000006</c:v>
                </c:pt>
                <c:pt idx="3">
                  <c:v>77.3</c:v>
                </c:pt>
                <c:pt idx="4">
                  <c:v>79.099999999999994</c:v>
                </c:pt>
                <c:pt idx="5">
                  <c:v>78.900000000000006</c:v>
                </c:pt>
                <c:pt idx="6">
                  <c:v>79.900000000000006</c:v>
                </c:pt>
                <c:pt idx="7">
                  <c:v>80.8</c:v>
                </c:pt>
                <c:pt idx="8">
                  <c:v>79.8</c:v>
                </c:pt>
                <c:pt idx="9">
                  <c:v>80.099999999999994</c:v>
                </c:pt>
                <c:pt idx="10">
                  <c:v>82</c:v>
                </c:pt>
                <c:pt idx="11">
                  <c:v>81.8</c:v>
                </c:pt>
                <c:pt idx="12">
                  <c:v>83.6</c:v>
                </c:pt>
                <c:pt idx="13">
                  <c:v>85.3</c:v>
                </c:pt>
                <c:pt idx="14">
                  <c:v>85.8</c:v>
                </c:pt>
                <c:pt idx="15">
                  <c:v>86</c:v>
                </c:pt>
                <c:pt idx="16">
                  <c:v>84.1</c:v>
                </c:pt>
                <c:pt idx="17">
                  <c:v>86.3</c:v>
                </c:pt>
                <c:pt idx="18">
                  <c:v>87.4</c:v>
                </c:pt>
                <c:pt idx="19">
                  <c:v>88.2</c:v>
                </c:pt>
                <c:pt idx="20">
                  <c:v>86</c:v>
                </c:pt>
                <c:pt idx="21">
                  <c:v>88.2</c:v>
                </c:pt>
                <c:pt idx="22">
                  <c:v>87.9</c:v>
                </c:pt>
                <c:pt idx="23">
                  <c:v>88.9</c:v>
                </c:pt>
                <c:pt idx="24">
                  <c:v>87.7</c:v>
                </c:pt>
                <c:pt idx="25">
                  <c:v>87.3</c:v>
                </c:pt>
                <c:pt idx="26">
                  <c:v>88.3</c:v>
                </c:pt>
                <c:pt idx="27">
                  <c:v>88.3</c:v>
                </c:pt>
                <c:pt idx="28">
                  <c:v>88.7</c:v>
                </c:pt>
                <c:pt idx="29">
                  <c:v>88.5</c:v>
                </c:pt>
                <c:pt idx="30">
                  <c:v>87.1</c:v>
                </c:pt>
                <c:pt idx="31">
                  <c:v>87.9</c:v>
                </c:pt>
                <c:pt idx="32">
                  <c:v>89.3</c:v>
                </c:pt>
                <c:pt idx="33">
                  <c:v>90.8</c:v>
                </c:pt>
                <c:pt idx="34">
                  <c:v>90.8</c:v>
                </c:pt>
                <c:pt idx="35">
                  <c:v>90.5</c:v>
                </c:pt>
                <c:pt idx="36">
                  <c:v>90.6</c:v>
                </c:pt>
                <c:pt idx="37">
                  <c:v>92.7</c:v>
                </c:pt>
                <c:pt idx="38">
                  <c:v>93.7</c:v>
                </c:pt>
                <c:pt idx="39">
                  <c:v>95.7</c:v>
                </c:pt>
                <c:pt idx="40">
                  <c:v>96</c:v>
                </c:pt>
                <c:pt idx="41">
                  <c:v>96</c:v>
                </c:pt>
                <c:pt idx="42">
                  <c:v>97.7</c:v>
                </c:pt>
                <c:pt idx="43">
                  <c:v>97.7</c:v>
                </c:pt>
                <c:pt idx="44">
                  <c:v>97.7</c:v>
                </c:pt>
                <c:pt idx="45">
                  <c:v>98.7</c:v>
                </c:pt>
                <c:pt idx="46">
                  <c:v>99.2</c:v>
                </c:pt>
                <c:pt idx="47">
                  <c:v>100.6</c:v>
                </c:pt>
                <c:pt idx="48">
                  <c:v>104.1</c:v>
                </c:pt>
                <c:pt idx="49">
                  <c:v>102.2</c:v>
                </c:pt>
                <c:pt idx="50">
                  <c:v>104.2</c:v>
                </c:pt>
                <c:pt idx="51">
                  <c:v>101.5</c:v>
                </c:pt>
                <c:pt idx="52">
                  <c:v>103.3</c:v>
                </c:pt>
                <c:pt idx="53">
                  <c:v>102.7</c:v>
                </c:pt>
                <c:pt idx="54">
                  <c:v>101.7</c:v>
                </c:pt>
                <c:pt idx="55">
                  <c:v>100.9</c:v>
                </c:pt>
                <c:pt idx="56">
                  <c:v>104.4</c:v>
                </c:pt>
                <c:pt idx="57">
                  <c:v>102.5</c:v>
                </c:pt>
                <c:pt idx="58">
                  <c:v>102.2</c:v>
                </c:pt>
                <c:pt idx="59">
                  <c:v>100.9</c:v>
                </c:pt>
                <c:pt idx="60">
                  <c:v>103.1</c:v>
                </c:pt>
                <c:pt idx="61">
                  <c:v>103.4</c:v>
                </c:pt>
                <c:pt idx="62">
                  <c:v>98.8</c:v>
                </c:pt>
                <c:pt idx="63">
                  <c:v>99.9</c:v>
                </c:pt>
                <c:pt idx="64">
                  <c:v>99.6</c:v>
                </c:pt>
                <c:pt idx="65">
                  <c:v>99.2</c:v>
                </c:pt>
                <c:pt idx="66">
                  <c:v>100.9</c:v>
                </c:pt>
                <c:pt idx="67">
                  <c:v>99.8</c:v>
                </c:pt>
                <c:pt idx="68">
                  <c:v>99.5</c:v>
                </c:pt>
                <c:pt idx="69">
                  <c:v>100.2</c:v>
                </c:pt>
                <c:pt idx="70">
                  <c:v>99</c:v>
                </c:pt>
                <c:pt idx="71">
                  <c:v>96.6</c:v>
                </c:pt>
                <c:pt idx="72">
                  <c:v>98.2</c:v>
                </c:pt>
                <c:pt idx="73">
                  <c:v>99.1</c:v>
                </c:pt>
                <c:pt idx="74">
                  <c:v>98.5</c:v>
                </c:pt>
                <c:pt idx="75">
                  <c:v>100</c:v>
                </c:pt>
                <c:pt idx="76">
                  <c:v>97.9</c:v>
                </c:pt>
                <c:pt idx="77">
                  <c:v>97.9</c:v>
                </c:pt>
                <c:pt idx="78">
                  <c:v>98.4</c:v>
                </c:pt>
                <c:pt idx="79">
                  <c:v>98.8</c:v>
                </c:pt>
                <c:pt idx="80">
                  <c:v>98.3</c:v>
                </c:pt>
                <c:pt idx="81">
                  <c:v>98.2</c:v>
                </c:pt>
                <c:pt idx="82">
                  <c:v>100.2</c:v>
                </c:pt>
                <c:pt idx="83">
                  <c:v>101.4</c:v>
                </c:pt>
                <c:pt idx="84">
                  <c:v>101.1</c:v>
                </c:pt>
                <c:pt idx="85">
                  <c:v>100.8</c:v>
                </c:pt>
                <c:pt idx="86">
                  <c:v>101.6</c:v>
                </c:pt>
                <c:pt idx="87">
                  <c:v>103.2</c:v>
                </c:pt>
                <c:pt idx="88">
                  <c:v>102.3</c:v>
                </c:pt>
                <c:pt idx="89">
                  <c:v>104.5</c:v>
                </c:pt>
                <c:pt idx="90">
                  <c:v>104.1</c:v>
                </c:pt>
                <c:pt idx="91">
                  <c:v>103.5</c:v>
                </c:pt>
                <c:pt idx="92">
                  <c:v>104.4</c:v>
                </c:pt>
                <c:pt idx="93">
                  <c:v>103.6</c:v>
                </c:pt>
                <c:pt idx="94">
                  <c:v>103.7</c:v>
                </c:pt>
                <c:pt idx="95">
                  <c:v>105.7</c:v>
                </c:pt>
                <c:pt idx="96">
                  <c:v>102.2</c:v>
                </c:pt>
                <c:pt idx="97">
                  <c:v>105.4</c:v>
                </c:pt>
                <c:pt idx="98">
                  <c:v>104.4</c:v>
                </c:pt>
                <c:pt idx="99">
                  <c:v>104.6</c:v>
                </c:pt>
                <c:pt idx="100">
                  <c:v>104.8</c:v>
                </c:pt>
                <c:pt idx="101">
                  <c:v>103.2</c:v>
                </c:pt>
                <c:pt idx="102">
                  <c:v>101.8</c:v>
                </c:pt>
                <c:pt idx="103">
                  <c:v>103.9</c:v>
                </c:pt>
                <c:pt idx="104">
                  <c:v>101</c:v>
                </c:pt>
                <c:pt idx="105">
                  <c:v>106.8</c:v>
                </c:pt>
                <c:pt idx="106">
                  <c:v>105.9</c:v>
                </c:pt>
                <c:pt idx="107">
                  <c:v>102.7</c:v>
                </c:pt>
                <c:pt idx="108">
                  <c:v>102.7</c:v>
                </c:pt>
                <c:pt idx="109">
                  <c:v>102.7</c:v>
                </c:pt>
                <c:pt idx="110">
                  <c:v>101.7</c:v>
                </c:pt>
                <c:pt idx="111">
                  <c:v>101.9</c:v>
                </c:pt>
                <c:pt idx="112">
                  <c:v>102.6</c:v>
                </c:pt>
                <c:pt idx="113">
                  <c:v>101.7</c:v>
                </c:pt>
                <c:pt idx="114">
                  <c:v>100.8</c:v>
                </c:pt>
                <c:pt idx="115">
                  <c:v>99.7</c:v>
                </c:pt>
                <c:pt idx="116">
                  <c:v>101.7</c:v>
                </c:pt>
                <c:pt idx="117">
                  <c:v>99.5</c:v>
                </c:pt>
                <c:pt idx="118">
                  <c:v>96.9</c:v>
                </c:pt>
                <c:pt idx="119">
                  <c:v>99</c:v>
                </c:pt>
                <c:pt idx="120">
                  <c:v>93.5</c:v>
                </c:pt>
                <c:pt idx="121">
                  <c:v>91.7</c:v>
                </c:pt>
                <c:pt idx="122">
                  <c:v>85.1</c:v>
                </c:pt>
                <c:pt idx="123">
                  <c:v>76.3</c:v>
                </c:pt>
                <c:pt idx="124">
                  <c:v>68.7</c:v>
                </c:pt>
                <c:pt idx="125">
                  <c:v>68.8</c:v>
                </c:pt>
                <c:pt idx="126">
                  <c:v>68.5</c:v>
                </c:pt>
                <c:pt idx="127">
                  <c:v>67.099999999999994</c:v>
                </c:pt>
                <c:pt idx="128">
                  <c:v>68.5</c:v>
                </c:pt>
              </c:numCache>
            </c:numRef>
          </c:val>
          <c:smooth val="0"/>
          <c:extLst>
            <c:ext xmlns:c16="http://schemas.microsoft.com/office/drawing/2014/chart" uri="{C3380CC4-5D6E-409C-BE32-E72D297353CC}">
              <c16:uniqueId val="{00000000-E9D6-4140-B855-46579EB508BB}"/>
            </c:ext>
          </c:extLst>
        </c:ser>
        <c:ser>
          <c:idx val="1"/>
          <c:order val="1"/>
          <c:tx>
            <c:strRef>
              <c:f>まとめ!$D$2</c:f>
              <c:strCache>
                <c:ptCount val="1"/>
                <c:pt idx="0">
                  <c:v>景気動向指数（全国）</c:v>
                </c:pt>
              </c:strCache>
            </c:strRef>
          </c:tx>
          <c:spPr>
            <a:ln w="28575" cap="rnd">
              <a:solidFill>
                <a:srgbClr val="FF0000"/>
              </a:solidFill>
              <a:prstDash val="sysDash"/>
              <a:round/>
            </a:ln>
            <a:effectLst/>
          </c:spPr>
          <c:marker>
            <c:symbol val="none"/>
          </c:marker>
          <c:cat>
            <c:numRef>
              <c:f>まとめ!$B$3:$B$131</c:f>
              <c:numCache>
                <c:formatCode>yyyy"年"m"月"</c:formatCode>
                <c:ptCount val="129"/>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numCache>
            </c:numRef>
          </c:cat>
          <c:val>
            <c:numRef>
              <c:f>まとめ!$D$3:$D$131</c:f>
              <c:numCache>
                <c:formatCode>0.0_ ;[Red]\-0.0\ </c:formatCode>
                <c:ptCount val="129"/>
                <c:pt idx="0">
                  <c:v>87.6</c:v>
                </c:pt>
                <c:pt idx="1">
                  <c:v>88.5</c:v>
                </c:pt>
                <c:pt idx="2">
                  <c:v>89.7</c:v>
                </c:pt>
                <c:pt idx="3">
                  <c:v>90.9</c:v>
                </c:pt>
                <c:pt idx="4">
                  <c:v>90.4</c:v>
                </c:pt>
                <c:pt idx="5">
                  <c:v>90.8</c:v>
                </c:pt>
                <c:pt idx="6">
                  <c:v>91.4</c:v>
                </c:pt>
                <c:pt idx="7">
                  <c:v>91.7</c:v>
                </c:pt>
                <c:pt idx="8">
                  <c:v>92.2</c:v>
                </c:pt>
                <c:pt idx="9">
                  <c:v>91.9</c:v>
                </c:pt>
                <c:pt idx="10">
                  <c:v>93.9</c:v>
                </c:pt>
                <c:pt idx="11">
                  <c:v>93.9</c:v>
                </c:pt>
                <c:pt idx="12">
                  <c:v>93.8</c:v>
                </c:pt>
                <c:pt idx="13">
                  <c:v>95.3</c:v>
                </c:pt>
                <c:pt idx="14">
                  <c:v>88.1</c:v>
                </c:pt>
                <c:pt idx="15">
                  <c:v>85.8</c:v>
                </c:pt>
                <c:pt idx="16">
                  <c:v>88.1</c:v>
                </c:pt>
                <c:pt idx="17">
                  <c:v>90.6</c:v>
                </c:pt>
                <c:pt idx="18">
                  <c:v>92</c:v>
                </c:pt>
                <c:pt idx="19">
                  <c:v>92.9</c:v>
                </c:pt>
                <c:pt idx="20">
                  <c:v>93.7</c:v>
                </c:pt>
                <c:pt idx="21">
                  <c:v>95.2</c:v>
                </c:pt>
                <c:pt idx="22">
                  <c:v>93.7</c:v>
                </c:pt>
                <c:pt idx="23">
                  <c:v>95.7</c:v>
                </c:pt>
                <c:pt idx="24">
                  <c:v>95.8</c:v>
                </c:pt>
                <c:pt idx="25">
                  <c:v>96.8</c:v>
                </c:pt>
                <c:pt idx="26">
                  <c:v>97.8</c:v>
                </c:pt>
                <c:pt idx="27">
                  <c:v>96.4</c:v>
                </c:pt>
                <c:pt idx="28">
                  <c:v>96.2</c:v>
                </c:pt>
                <c:pt idx="29">
                  <c:v>94.2</c:v>
                </c:pt>
                <c:pt idx="30">
                  <c:v>93.5</c:v>
                </c:pt>
                <c:pt idx="31">
                  <c:v>93.5</c:v>
                </c:pt>
                <c:pt idx="32">
                  <c:v>92.2</c:v>
                </c:pt>
                <c:pt idx="33">
                  <c:v>91.9</c:v>
                </c:pt>
                <c:pt idx="34">
                  <c:v>91.4</c:v>
                </c:pt>
                <c:pt idx="35">
                  <c:v>92.7</c:v>
                </c:pt>
                <c:pt idx="36">
                  <c:v>93.1</c:v>
                </c:pt>
                <c:pt idx="37">
                  <c:v>93.9</c:v>
                </c:pt>
                <c:pt idx="38">
                  <c:v>95.6</c:v>
                </c:pt>
                <c:pt idx="39">
                  <c:v>96</c:v>
                </c:pt>
                <c:pt idx="40">
                  <c:v>97.1</c:v>
                </c:pt>
                <c:pt idx="41">
                  <c:v>97.1</c:v>
                </c:pt>
                <c:pt idx="42">
                  <c:v>98.2</c:v>
                </c:pt>
                <c:pt idx="43">
                  <c:v>99.2</c:v>
                </c:pt>
                <c:pt idx="44">
                  <c:v>99.9</c:v>
                </c:pt>
                <c:pt idx="45">
                  <c:v>100.5</c:v>
                </c:pt>
                <c:pt idx="46">
                  <c:v>101.6</c:v>
                </c:pt>
                <c:pt idx="47">
                  <c:v>101.4</c:v>
                </c:pt>
                <c:pt idx="48">
                  <c:v>103.1</c:v>
                </c:pt>
                <c:pt idx="49">
                  <c:v>102.8</c:v>
                </c:pt>
                <c:pt idx="50">
                  <c:v>104.7</c:v>
                </c:pt>
                <c:pt idx="51">
                  <c:v>100.8</c:v>
                </c:pt>
                <c:pt idx="52">
                  <c:v>100.9</c:v>
                </c:pt>
                <c:pt idx="53">
                  <c:v>99.8</c:v>
                </c:pt>
                <c:pt idx="54">
                  <c:v>100.2</c:v>
                </c:pt>
                <c:pt idx="55">
                  <c:v>99.6</c:v>
                </c:pt>
                <c:pt idx="56">
                  <c:v>100.8</c:v>
                </c:pt>
                <c:pt idx="57">
                  <c:v>100.6</c:v>
                </c:pt>
                <c:pt idx="58">
                  <c:v>100.1</c:v>
                </c:pt>
                <c:pt idx="59">
                  <c:v>100.5</c:v>
                </c:pt>
                <c:pt idx="60">
                  <c:v>102</c:v>
                </c:pt>
                <c:pt idx="61">
                  <c:v>100.2</c:v>
                </c:pt>
                <c:pt idx="62">
                  <c:v>99.6</c:v>
                </c:pt>
                <c:pt idx="63">
                  <c:v>100.4</c:v>
                </c:pt>
                <c:pt idx="64">
                  <c:v>99.7</c:v>
                </c:pt>
                <c:pt idx="65">
                  <c:v>100.5</c:v>
                </c:pt>
                <c:pt idx="66">
                  <c:v>100.3</c:v>
                </c:pt>
                <c:pt idx="67">
                  <c:v>99.4</c:v>
                </c:pt>
                <c:pt idx="68">
                  <c:v>100</c:v>
                </c:pt>
                <c:pt idx="69">
                  <c:v>100.2</c:v>
                </c:pt>
                <c:pt idx="70">
                  <c:v>99.3</c:v>
                </c:pt>
                <c:pt idx="71">
                  <c:v>98.3</c:v>
                </c:pt>
                <c:pt idx="72">
                  <c:v>99</c:v>
                </c:pt>
                <c:pt idx="73">
                  <c:v>98.5</c:v>
                </c:pt>
                <c:pt idx="74">
                  <c:v>98.4</c:v>
                </c:pt>
                <c:pt idx="75">
                  <c:v>98.4</c:v>
                </c:pt>
                <c:pt idx="76">
                  <c:v>98.1</c:v>
                </c:pt>
                <c:pt idx="77">
                  <c:v>98.4</c:v>
                </c:pt>
                <c:pt idx="78">
                  <c:v>98.9</c:v>
                </c:pt>
                <c:pt idx="79">
                  <c:v>98.9</c:v>
                </c:pt>
                <c:pt idx="80">
                  <c:v>99.6</c:v>
                </c:pt>
                <c:pt idx="81">
                  <c:v>100.1</c:v>
                </c:pt>
                <c:pt idx="82">
                  <c:v>101.5</c:v>
                </c:pt>
                <c:pt idx="83">
                  <c:v>101.3</c:v>
                </c:pt>
                <c:pt idx="84">
                  <c:v>101</c:v>
                </c:pt>
                <c:pt idx="85">
                  <c:v>101.8</c:v>
                </c:pt>
                <c:pt idx="86">
                  <c:v>101.7</c:v>
                </c:pt>
                <c:pt idx="87">
                  <c:v>102.7</c:v>
                </c:pt>
                <c:pt idx="88">
                  <c:v>102.4</c:v>
                </c:pt>
                <c:pt idx="89">
                  <c:v>102.8</c:v>
                </c:pt>
                <c:pt idx="90">
                  <c:v>102.4</c:v>
                </c:pt>
                <c:pt idx="91">
                  <c:v>103.9</c:v>
                </c:pt>
                <c:pt idx="92">
                  <c:v>103</c:v>
                </c:pt>
                <c:pt idx="93">
                  <c:v>103</c:v>
                </c:pt>
                <c:pt idx="94">
                  <c:v>104.4</c:v>
                </c:pt>
                <c:pt idx="95">
                  <c:v>105.4</c:v>
                </c:pt>
                <c:pt idx="96">
                  <c:v>103.1</c:v>
                </c:pt>
                <c:pt idx="97">
                  <c:v>103.3</c:v>
                </c:pt>
                <c:pt idx="98">
                  <c:v>103.4</c:v>
                </c:pt>
                <c:pt idx="99">
                  <c:v>104.4</c:v>
                </c:pt>
                <c:pt idx="100">
                  <c:v>104</c:v>
                </c:pt>
                <c:pt idx="101">
                  <c:v>103.8</c:v>
                </c:pt>
                <c:pt idx="102">
                  <c:v>103.2</c:v>
                </c:pt>
                <c:pt idx="103">
                  <c:v>103.3</c:v>
                </c:pt>
                <c:pt idx="104">
                  <c:v>101.9</c:v>
                </c:pt>
                <c:pt idx="105">
                  <c:v>104.2</c:v>
                </c:pt>
                <c:pt idx="106">
                  <c:v>102.4</c:v>
                </c:pt>
                <c:pt idx="107">
                  <c:v>101.1</c:v>
                </c:pt>
                <c:pt idx="108">
                  <c:v>100.3</c:v>
                </c:pt>
                <c:pt idx="109">
                  <c:v>101.8</c:v>
                </c:pt>
                <c:pt idx="110">
                  <c:v>101.3</c:v>
                </c:pt>
                <c:pt idx="111">
                  <c:v>101.6</c:v>
                </c:pt>
                <c:pt idx="112">
                  <c:v>101.5</c:v>
                </c:pt>
                <c:pt idx="113">
                  <c:v>99.7</c:v>
                </c:pt>
                <c:pt idx="114">
                  <c:v>99.7</c:v>
                </c:pt>
                <c:pt idx="115">
                  <c:v>98.4</c:v>
                </c:pt>
                <c:pt idx="116">
                  <c:v>99.7</c:v>
                </c:pt>
                <c:pt idx="117">
                  <c:v>95.9</c:v>
                </c:pt>
                <c:pt idx="118">
                  <c:v>94.8</c:v>
                </c:pt>
                <c:pt idx="119">
                  <c:v>94.1</c:v>
                </c:pt>
                <c:pt idx="120">
                  <c:v>94.6</c:v>
                </c:pt>
                <c:pt idx="121">
                  <c:v>94.5</c:v>
                </c:pt>
                <c:pt idx="122">
                  <c:v>89.3</c:v>
                </c:pt>
                <c:pt idx="123">
                  <c:v>79.099999999999994</c:v>
                </c:pt>
                <c:pt idx="124">
                  <c:v>71.7</c:v>
                </c:pt>
                <c:pt idx="125">
                  <c:v>75</c:v>
                </c:pt>
                <c:pt idx="126">
                  <c:v>81</c:v>
                </c:pt>
                <c:pt idx="127">
                  <c:v>82.4</c:v>
                </c:pt>
                <c:pt idx="128">
                  <c:v>84.8</c:v>
                </c:pt>
              </c:numCache>
            </c:numRef>
          </c:val>
          <c:smooth val="0"/>
          <c:extLst>
            <c:ext xmlns:c16="http://schemas.microsoft.com/office/drawing/2014/chart" uri="{C3380CC4-5D6E-409C-BE32-E72D297353CC}">
              <c16:uniqueId val="{00000001-E9D6-4140-B855-46579EB508BB}"/>
            </c:ext>
          </c:extLst>
        </c:ser>
        <c:dLbls>
          <c:showLegendKey val="0"/>
          <c:showVal val="0"/>
          <c:showCatName val="0"/>
          <c:showSerName val="0"/>
          <c:showPercent val="0"/>
          <c:showBubbleSize val="0"/>
        </c:dLbls>
        <c:smooth val="0"/>
        <c:axId val="522544607"/>
        <c:axId val="522541279"/>
      </c:lineChart>
      <c:dateAx>
        <c:axId val="522544607"/>
        <c:scaling>
          <c:orientation val="minMax"/>
        </c:scaling>
        <c:delete val="0"/>
        <c:axPos val="b"/>
        <c:numFmt formatCode="yyyy&quot;年&quot;m&quot;月&quot;"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522541279"/>
        <c:crossesAt val="100"/>
        <c:auto val="1"/>
        <c:lblOffset val="100"/>
        <c:baseTimeUnit val="months"/>
        <c:majorUnit val="12"/>
        <c:majorTimeUnit val="months"/>
      </c:dateAx>
      <c:valAx>
        <c:axId val="522541279"/>
        <c:scaling>
          <c:orientation val="minMax"/>
          <c:min val="7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522544607"/>
        <c:crosses val="autoZero"/>
        <c:crossBetween val="between"/>
        <c:majorUnit val="10"/>
      </c:valAx>
      <c:spPr>
        <a:noFill/>
        <a:ln>
          <a:noFill/>
        </a:ln>
        <a:effectLst/>
      </c:spPr>
    </c:plotArea>
    <c:legend>
      <c:legendPos val="t"/>
      <c:layout>
        <c:manualLayout>
          <c:xMode val="edge"/>
          <c:yMode val="edge"/>
          <c:x val="0.11026886928562596"/>
          <c:y val="2.7777777777777776E-2"/>
          <c:w val="0.85341574261098962"/>
          <c:h val="8.449183435403906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solidFill>
            <a:schemeClr val="tx1"/>
          </a:solidFill>
        </a:defRPr>
      </a:pPr>
      <a:endParaRPr lang="ja-JP"/>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9.6335739282589677E-2"/>
          <c:y val="9.3951443569553802E-2"/>
          <c:w val="0.87310870516185479"/>
          <c:h val="0.81989317585301835"/>
        </c:manualLayout>
      </c:layout>
      <c:barChart>
        <c:barDir val="col"/>
        <c:grouping val="clustered"/>
        <c:varyColors val="0"/>
        <c:ser>
          <c:idx val="0"/>
          <c:order val="0"/>
          <c:tx>
            <c:strRef>
              <c:f>就業状況!$B$11</c:f>
              <c:strCache>
                <c:ptCount val="1"/>
                <c:pt idx="0">
                  <c:v>正規の職員・従業員</c:v>
                </c:pt>
              </c:strCache>
            </c:strRef>
          </c:tx>
          <c:spPr>
            <a:pattFill prst="pct80">
              <a:fgClr>
                <a:schemeClr val="accent1"/>
              </a:fgClr>
              <a:bgClr>
                <a:schemeClr val="bg1"/>
              </a:bgClr>
            </a:pattFill>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就業状況!$E$10:$H$10</c:f>
              <c:strCache>
                <c:ptCount val="4"/>
                <c:pt idx="0">
                  <c:v>2016年</c:v>
                </c:pt>
                <c:pt idx="1">
                  <c:v>2017年</c:v>
                </c:pt>
                <c:pt idx="2">
                  <c:v>2018年</c:v>
                </c:pt>
                <c:pt idx="3">
                  <c:v>2019年</c:v>
                </c:pt>
              </c:strCache>
            </c:strRef>
          </c:cat>
          <c:val>
            <c:numRef>
              <c:f>就業状況!$E$11:$H$11</c:f>
              <c:numCache>
                <c:formatCode>General</c:formatCode>
                <c:ptCount val="4"/>
                <c:pt idx="0">
                  <c:v>60</c:v>
                </c:pt>
                <c:pt idx="1">
                  <c:v>58</c:v>
                </c:pt>
                <c:pt idx="2">
                  <c:v>64</c:v>
                </c:pt>
                <c:pt idx="3">
                  <c:v>68</c:v>
                </c:pt>
              </c:numCache>
            </c:numRef>
          </c:val>
          <c:extLst>
            <c:ext xmlns:c16="http://schemas.microsoft.com/office/drawing/2014/chart" uri="{C3380CC4-5D6E-409C-BE32-E72D297353CC}">
              <c16:uniqueId val="{00000000-C21C-4F0F-B7E8-814DF2BC4984}"/>
            </c:ext>
          </c:extLst>
        </c:ser>
        <c:ser>
          <c:idx val="1"/>
          <c:order val="1"/>
          <c:tx>
            <c:strRef>
              <c:f>就業状況!$B$12</c:f>
              <c:strCache>
                <c:ptCount val="1"/>
                <c:pt idx="0">
                  <c:v>非正規の職員・従業員</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就業状況!$E$10:$H$10</c:f>
              <c:strCache>
                <c:ptCount val="4"/>
                <c:pt idx="0">
                  <c:v>2016年</c:v>
                </c:pt>
                <c:pt idx="1">
                  <c:v>2017年</c:v>
                </c:pt>
                <c:pt idx="2">
                  <c:v>2018年</c:v>
                </c:pt>
                <c:pt idx="3">
                  <c:v>2019年</c:v>
                </c:pt>
              </c:strCache>
            </c:strRef>
          </c:cat>
          <c:val>
            <c:numRef>
              <c:f>就業状況!$E$12:$H$12</c:f>
              <c:numCache>
                <c:formatCode>General</c:formatCode>
                <c:ptCount val="4"/>
                <c:pt idx="0">
                  <c:v>186</c:v>
                </c:pt>
                <c:pt idx="1">
                  <c:v>190</c:v>
                </c:pt>
                <c:pt idx="2">
                  <c:v>227</c:v>
                </c:pt>
                <c:pt idx="3">
                  <c:v>256</c:v>
                </c:pt>
              </c:numCache>
            </c:numRef>
          </c:val>
          <c:extLst>
            <c:ext xmlns:c16="http://schemas.microsoft.com/office/drawing/2014/chart" uri="{C3380CC4-5D6E-409C-BE32-E72D297353CC}">
              <c16:uniqueId val="{00000001-C21C-4F0F-B7E8-814DF2BC4984}"/>
            </c:ext>
          </c:extLst>
        </c:ser>
        <c:dLbls>
          <c:showLegendKey val="0"/>
          <c:showVal val="0"/>
          <c:showCatName val="0"/>
          <c:showSerName val="0"/>
          <c:showPercent val="0"/>
          <c:showBubbleSize val="0"/>
        </c:dLbls>
        <c:gapWidth val="150"/>
        <c:overlap val="-25"/>
        <c:axId val="99349632"/>
        <c:axId val="99351168"/>
      </c:barChart>
      <c:catAx>
        <c:axId val="99349632"/>
        <c:scaling>
          <c:orientation val="minMax"/>
        </c:scaling>
        <c:delete val="0"/>
        <c:axPos val="b"/>
        <c:numFmt formatCode="General" sourceLinked="0"/>
        <c:majorTickMark val="out"/>
        <c:minorTickMark val="none"/>
        <c:tickLblPos val="nextTo"/>
        <c:crossAx val="99351168"/>
        <c:crosses val="autoZero"/>
        <c:auto val="1"/>
        <c:lblAlgn val="ctr"/>
        <c:lblOffset val="100"/>
        <c:noMultiLvlLbl val="0"/>
      </c:catAx>
      <c:valAx>
        <c:axId val="99351168"/>
        <c:scaling>
          <c:orientation val="minMax"/>
        </c:scaling>
        <c:delete val="0"/>
        <c:axPos val="l"/>
        <c:majorGridlines/>
        <c:title>
          <c:tx>
            <c:rich>
              <a:bodyPr rot="0" vert="horz"/>
              <a:lstStyle/>
              <a:p>
                <a:pPr>
                  <a:defRPr/>
                </a:pPr>
                <a:r>
                  <a:rPr lang="ja-JP" altLang="en-US" b="0"/>
                  <a:t>（千人）</a:t>
                </a:r>
              </a:p>
            </c:rich>
          </c:tx>
          <c:layout>
            <c:manualLayout>
              <c:xMode val="edge"/>
              <c:yMode val="edge"/>
              <c:x val="2.7777777777777779E-3"/>
              <c:y val="1.8897900262467193E-2"/>
            </c:manualLayout>
          </c:layout>
          <c:overlay val="0"/>
        </c:title>
        <c:numFmt formatCode="General" sourceLinked="1"/>
        <c:majorTickMark val="out"/>
        <c:minorTickMark val="none"/>
        <c:tickLblPos val="nextTo"/>
        <c:crossAx val="99349632"/>
        <c:crosses val="autoZero"/>
        <c:crossBetween val="between"/>
        <c:majorUnit val="20"/>
      </c:valAx>
    </c:plotArea>
    <c:legend>
      <c:legendPos val="t"/>
      <c:layout>
        <c:manualLayout>
          <c:xMode val="edge"/>
          <c:yMode val="edge"/>
          <c:x val="8.5704556161249071E-2"/>
          <c:y val="2.1052631578947368E-2"/>
          <c:w val="0.8798726697624335"/>
          <c:h val="6.3448818897637801E-2"/>
        </c:manualLayout>
      </c:layout>
      <c:overlay val="0"/>
    </c:legend>
    <c:plotVisOnly val="1"/>
    <c:dispBlanksAs val="gap"/>
    <c:showDLblsOverMax val="0"/>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8.5654395764631991E-2"/>
          <c:y val="0.10493930446194227"/>
          <c:w val="0.88927437916414298"/>
          <c:h val="0.66375492125984248"/>
        </c:manualLayout>
      </c:layout>
      <c:barChart>
        <c:barDir val="col"/>
        <c:grouping val="clustered"/>
        <c:varyColors val="0"/>
        <c:ser>
          <c:idx val="0"/>
          <c:order val="0"/>
          <c:tx>
            <c:strRef>
              <c:f>賃金!$B$16</c:f>
              <c:strCache>
                <c:ptCount val="1"/>
                <c:pt idx="0">
                  <c:v>決まって支給する給与額（月）</c:v>
                </c:pt>
              </c:strCache>
            </c:strRef>
          </c:tx>
          <c:spPr>
            <a:pattFill prst="pct80">
              <a:fgClr>
                <a:srgbClr val="0070C0"/>
              </a:fgClr>
              <a:bgClr>
                <a:schemeClr val="bg1"/>
              </a:bgClr>
            </a:pattFill>
          </c:spPr>
          <c:invertIfNegative val="0"/>
          <c:dLbls>
            <c:dLbl>
              <c:idx val="1"/>
              <c:layout>
                <c:manualLayout>
                  <c:x val="-2.2792022792022791E-3"/>
                  <c:y val="1.249999999999992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008-4B99-844F-175ABC2625DB}"/>
                </c:ext>
              </c:extLst>
            </c:dLbl>
            <c:dLbl>
              <c:idx val="3"/>
              <c:layout>
                <c:manualLayout>
                  <c:x val="-4.558404558404600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008-4B99-844F-175ABC2625DB}"/>
                </c:ext>
              </c:extLst>
            </c:dLbl>
            <c:dLbl>
              <c:idx val="6"/>
              <c:layout>
                <c:manualLayout>
                  <c:x val="-2.2792022792022791E-3"/>
                  <c:y val="1.25000000000000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08-4B99-844F-175ABC2625DB}"/>
                </c:ext>
              </c:extLst>
            </c:dLbl>
            <c:dLbl>
              <c:idx val="10"/>
              <c:layout>
                <c:manualLayout>
                  <c:x val="-4.5584045584045581E-3"/>
                  <c:y val="1.250000000000000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008-4B99-844F-175ABC2625DB}"/>
                </c:ext>
              </c:extLst>
            </c:dLbl>
            <c:dLbl>
              <c:idx val="11"/>
              <c:layout>
                <c:manualLayout>
                  <c:x val="-2.2792022792022791E-3"/>
                  <c:y val="1.666666666666666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008-4B99-844F-175ABC2625DB}"/>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賃金!$A$17:$A$28</c:f>
              <c:strCache>
                <c:ptCount val="12"/>
                <c:pt idx="0">
                  <c:v>　　～１９歳</c:v>
                </c:pt>
                <c:pt idx="1">
                  <c:v>２０～２４歳</c:v>
                </c:pt>
                <c:pt idx="2">
                  <c:v>２５～２９歳</c:v>
                </c:pt>
                <c:pt idx="3">
                  <c:v>３０～３４歳</c:v>
                </c:pt>
                <c:pt idx="4">
                  <c:v>３５～３９歳</c:v>
                </c:pt>
                <c:pt idx="5">
                  <c:v>４０～４４歳</c:v>
                </c:pt>
                <c:pt idx="6">
                  <c:v>４５～４９歳</c:v>
                </c:pt>
                <c:pt idx="7">
                  <c:v>５０～５４歳</c:v>
                </c:pt>
                <c:pt idx="8">
                  <c:v>５５～５９歳</c:v>
                </c:pt>
                <c:pt idx="9">
                  <c:v>６０～６４歳</c:v>
                </c:pt>
                <c:pt idx="10">
                  <c:v>６５～６９歳</c:v>
                </c:pt>
                <c:pt idx="11">
                  <c:v>７０歳～</c:v>
                </c:pt>
              </c:strCache>
            </c:strRef>
          </c:cat>
          <c:val>
            <c:numRef>
              <c:f>賃金!$B$17:$B$28</c:f>
              <c:numCache>
                <c:formatCode>0.0</c:formatCode>
                <c:ptCount val="12"/>
                <c:pt idx="0">
                  <c:v>21</c:v>
                </c:pt>
                <c:pt idx="1">
                  <c:v>24.580000000000002</c:v>
                </c:pt>
                <c:pt idx="2">
                  <c:v>28.52</c:v>
                </c:pt>
                <c:pt idx="3">
                  <c:v>32.989999999999995</c:v>
                </c:pt>
                <c:pt idx="4">
                  <c:v>36.64</c:v>
                </c:pt>
                <c:pt idx="5">
                  <c:v>38.549999999999997</c:v>
                </c:pt>
                <c:pt idx="6">
                  <c:v>40.61</c:v>
                </c:pt>
                <c:pt idx="7">
                  <c:v>44.05</c:v>
                </c:pt>
                <c:pt idx="8">
                  <c:v>42.86</c:v>
                </c:pt>
                <c:pt idx="9">
                  <c:v>32.5</c:v>
                </c:pt>
                <c:pt idx="10">
                  <c:v>31.68</c:v>
                </c:pt>
                <c:pt idx="11">
                  <c:v>25.82</c:v>
                </c:pt>
              </c:numCache>
            </c:numRef>
          </c:val>
          <c:extLst>
            <c:ext xmlns:c16="http://schemas.microsoft.com/office/drawing/2014/chart" uri="{C3380CC4-5D6E-409C-BE32-E72D297353CC}">
              <c16:uniqueId val="{00000005-C008-4B99-844F-175ABC2625DB}"/>
            </c:ext>
          </c:extLst>
        </c:ser>
        <c:ser>
          <c:idx val="1"/>
          <c:order val="1"/>
          <c:tx>
            <c:strRef>
              <c:f>賃金!$C$16</c:f>
              <c:strCache>
                <c:ptCount val="1"/>
                <c:pt idx="0">
                  <c:v>賞与支給額（年）</c:v>
                </c:pt>
              </c:strCache>
            </c:strRef>
          </c:tx>
          <c:invertIfNegative val="0"/>
          <c:dLbls>
            <c:dLbl>
              <c:idx val="0"/>
              <c:layout>
                <c:manualLayout>
                  <c:x val="4.5584045584045581E-3"/>
                  <c:y val="1.250000000000007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008-4B99-844F-175ABC2625DB}"/>
                </c:ext>
              </c:extLst>
            </c:dLbl>
            <c:dLbl>
              <c:idx val="11"/>
              <c:layout>
                <c:manualLayout>
                  <c:x val="1.3675213675213509E-2"/>
                  <c:y val="2.08333333333331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008-4B99-844F-175ABC2625DB}"/>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賃金!$A$17:$A$28</c:f>
              <c:strCache>
                <c:ptCount val="12"/>
                <c:pt idx="0">
                  <c:v>　　～１９歳</c:v>
                </c:pt>
                <c:pt idx="1">
                  <c:v>２０～２４歳</c:v>
                </c:pt>
                <c:pt idx="2">
                  <c:v>２５～２９歳</c:v>
                </c:pt>
                <c:pt idx="3">
                  <c:v>３０～３４歳</c:v>
                </c:pt>
                <c:pt idx="4">
                  <c:v>３５～３９歳</c:v>
                </c:pt>
                <c:pt idx="5">
                  <c:v>４０～４４歳</c:v>
                </c:pt>
                <c:pt idx="6">
                  <c:v>４５～４９歳</c:v>
                </c:pt>
                <c:pt idx="7">
                  <c:v>５０～５４歳</c:v>
                </c:pt>
                <c:pt idx="8">
                  <c:v>５５～５９歳</c:v>
                </c:pt>
                <c:pt idx="9">
                  <c:v>６０～６４歳</c:v>
                </c:pt>
                <c:pt idx="10">
                  <c:v>６５～６９歳</c:v>
                </c:pt>
                <c:pt idx="11">
                  <c:v>７０歳～</c:v>
                </c:pt>
              </c:strCache>
            </c:strRef>
          </c:cat>
          <c:val>
            <c:numRef>
              <c:f>賃金!$C$17:$C$28</c:f>
              <c:numCache>
                <c:formatCode>0.0</c:formatCode>
                <c:ptCount val="12"/>
                <c:pt idx="0">
                  <c:v>14.4</c:v>
                </c:pt>
                <c:pt idx="1">
                  <c:v>37.549999999999997</c:v>
                </c:pt>
                <c:pt idx="2">
                  <c:v>75.05</c:v>
                </c:pt>
                <c:pt idx="3">
                  <c:v>89.11</c:v>
                </c:pt>
                <c:pt idx="4">
                  <c:v>109.47999999999999</c:v>
                </c:pt>
                <c:pt idx="5">
                  <c:v>119.65</c:v>
                </c:pt>
                <c:pt idx="6">
                  <c:v>132.38</c:v>
                </c:pt>
                <c:pt idx="7">
                  <c:v>151.24</c:v>
                </c:pt>
                <c:pt idx="8">
                  <c:v>146.30000000000001</c:v>
                </c:pt>
                <c:pt idx="9">
                  <c:v>79.679999999999993</c:v>
                </c:pt>
                <c:pt idx="10">
                  <c:v>38.44</c:v>
                </c:pt>
                <c:pt idx="11">
                  <c:v>28.98</c:v>
                </c:pt>
              </c:numCache>
            </c:numRef>
          </c:val>
          <c:extLst>
            <c:ext xmlns:c16="http://schemas.microsoft.com/office/drawing/2014/chart" uri="{C3380CC4-5D6E-409C-BE32-E72D297353CC}">
              <c16:uniqueId val="{00000008-C008-4B99-844F-175ABC2625DB}"/>
            </c:ext>
          </c:extLst>
        </c:ser>
        <c:dLbls>
          <c:showLegendKey val="0"/>
          <c:showVal val="0"/>
          <c:showCatName val="0"/>
          <c:showSerName val="0"/>
          <c:showPercent val="0"/>
          <c:showBubbleSize val="0"/>
        </c:dLbls>
        <c:gapWidth val="150"/>
        <c:overlap val="-21"/>
        <c:axId val="177372160"/>
        <c:axId val="177468544"/>
      </c:barChart>
      <c:catAx>
        <c:axId val="177372160"/>
        <c:scaling>
          <c:orientation val="minMax"/>
        </c:scaling>
        <c:delete val="0"/>
        <c:axPos val="b"/>
        <c:numFmt formatCode="General" sourceLinked="0"/>
        <c:majorTickMark val="out"/>
        <c:minorTickMark val="none"/>
        <c:tickLblPos val="low"/>
        <c:crossAx val="177468544"/>
        <c:crosses val="autoZero"/>
        <c:auto val="1"/>
        <c:lblAlgn val="ctr"/>
        <c:lblOffset val="100"/>
        <c:noMultiLvlLbl val="0"/>
      </c:catAx>
      <c:valAx>
        <c:axId val="177468544"/>
        <c:scaling>
          <c:orientation val="minMax"/>
          <c:min val="0"/>
        </c:scaling>
        <c:delete val="0"/>
        <c:axPos val="l"/>
        <c:majorGridlines/>
        <c:title>
          <c:tx>
            <c:rich>
              <a:bodyPr rot="0" vert="horz"/>
              <a:lstStyle/>
              <a:p>
                <a:pPr>
                  <a:defRPr b="0"/>
                </a:pPr>
                <a:r>
                  <a:rPr lang="ja-JP" altLang="en-US" b="0"/>
                  <a:t>（万円）</a:t>
                </a:r>
              </a:p>
            </c:rich>
          </c:tx>
          <c:layout>
            <c:manualLayout>
              <c:xMode val="edge"/>
              <c:yMode val="edge"/>
              <c:x val="2.2792022792022793E-2"/>
              <c:y val="1.2452099737532809E-2"/>
            </c:manualLayout>
          </c:layout>
          <c:overlay val="0"/>
        </c:title>
        <c:numFmt formatCode="0.0" sourceLinked="1"/>
        <c:majorTickMark val="out"/>
        <c:minorTickMark val="none"/>
        <c:tickLblPos val="nextTo"/>
        <c:crossAx val="177372160"/>
        <c:crosses val="autoZero"/>
        <c:crossBetween val="between"/>
      </c:valAx>
    </c:plotArea>
    <c:legend>
      <c:legendPos val="t"/>
      <c:overlay val="0"/>
    </c:legend>
    <c:plotVisOnly val="1"/>
    <c:dispBlanksAs val="gap"/>
    <c:showDLblsOverMax val="0"/>
  </c:chart>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4059764268596853E-2"/>
          <c:y val="5.104606751742239E-2"/>
          <c:w val="0.84773968471332384"/>
          <c:h val="0.83377391619151053"/>
        </c:manualLayout>
      </c:layout>
      <c:lineChart>
        <c:grouping val="standard"/>
        <c:varyColors val="0"/>
        <c:ser>
          <c:idx val="2"/>
          <c:order val="2"/>
          <c:tx>
            <c:strRef>
              <c:f>大阪経年!$B$6</c:f>
              <c:strCache>
                <c:ptCount val="1"/>
                <c:pt idx="0">
                  <c:v>実雇用率（全国）</c:v>
                </c:pt>
              </c:strCache>
            </c:strRef>
          </c:tx>
          <c:spPr>
            <a:ln cmpd="dbl">
              <a:prstDash val="sysDash"/>
            </a:ln>
          </c:spPr>
          <c:dLbls>
            <c:dLbl>
              <c:idx val="8"/>
              <c:layout>
                <c:manualLayout>
                  <c:x val="-3.3887285828401885E-2"/>
                  <c:y val="-9.6667571725948895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611-42E4-9AD9-684EFD12A9D6}"/>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大阪経年!$C$3:$L$3</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大阪経年!$C$6:$L$6</c:f>
              <c:numCache>
                <c:formatCode>0.00_);[Red]\(0.00\)</c:formatCode>
                <c:ptCount val="10"/>
                <c:pt idx="0">
                  <c:v>1.68</c:v>
                </c:pt>
                <c:pt idx="1">
                  <c:v>1.65</c:v>
                </c:pt>
                <c:pt idx="2">
                  <c:v>1.69</c:v>
                </c:pt>
                <c:pt idx="3">
                  <c:v>1.76</c:v>
                </c:pt>
                <c:pt idx="4">
                  <c:v>1.82</c:v>
                </c:pt>
                <c:pt idx="5">
                  <c:v>1.88</c:v>
                </c:pt>
                <c:pt idx="6">
                  <c:v>1.92</c:v>
                </c:pt>
                <c:pt idx="7">
                  <c:v>1.97</c:v>
                </c:pt>
                <c:pt idx="8">
                  <c:v>2.0499999999999998</c:v>
                </c:pt>
                <c:pt idx="9">
                  <c:v>2.11</c:v>
                </c:pt>
              </c:numCache>
            </c:numRef>
          </c:val>
          <c:smooth val="0"/>
          <c:extLst>
            <c:ext xmlns:c16="http://schemas.microsoft.com/office/drawing/2014/chart" uri="{C3380CC4-5D6E-409C-BE32-E72D297353CC}">
              <c16:uniqueId val="{00000001-0611-42E4-9AD9-684EFD12A9D6}"/>
            </c:ext>
          </c:extLst>
        </c:ser>
        <c:ser>
          <c:idx val="3"/>
          <c:order val="3"/>
          <c:tx>
            <c:strRef>
              <c:f>大阪経年!$B$7</c:f>
              <c:strCache>
                <c:ptCount val="1"/>
                <c:pt idx="0">
                  <c:v>実雇用率（大阪府）</c:v>
                </c:pt>
              </c:strCache>
            </c:strRef>
          </c:tx>
          <c:spPr>
            <a:ln cmpd="dbl"/>
          </c:spPr>
          <c:dLbls>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大阪経年!$C$3:$L$3</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大阪経年!$C$7:$L$7</c:f>
              <c:numCache>
                <c:formatCode>0.00_);[Red]\(0.00\)</c:formatCode>
                <c:ptCount val="10"/>
                <c:pt idx="0">
                  <c:v>1.67</c:v>
                </c:pt>
                <c:pt idx="1">
                  <c:v>1.63</c:v>
                </c:pt>
                <c:pt idx="2">
                  <c:v>1.69</c:v>
                </c:pt>
                <c:pt idx="3">
                  <c:v>1.76</c:v>
                </c:pt>
                <c:pt idx="4">
                  <c:v>1.81</c:v>
                </c:pt>
                <c:pt idx="5">
                  <c:v>1.84</c:v>
                </c:pt>
                <c:pt idx="6">
                  <c:v>1.88</c:v>
                </c:pt>
                <c:pt idx="7">
                  <c:v>1.92</c:v>
                </c:pt>
                <c:pt idx="8">
                  <c:v>2.0099999999999998</c:v>
                </c:pt>
                <c:pt idx="9">
                  <c:v>2.08</c:v>
                </c:pt>
              </c:numCache>
            </c:numRef>
          </c:val>
          <c:smooth val="0"/>
          <c:extLst>
            <c:ext xmlns:c16="http://schemas.microsoft.com/office/drawing/2014/chart" uri="{C3380CC4-5D6E-409C-BE32-E72D297353CC}">
              <c16:uniqueId val="{00000002-0611-42E4-9AD9-684EFD12A9D6}"/>
            </c:ext>
          </c:extLst>
        </c:ser>
        <c:dLbls>
          <c:showLegendKey val="0"/>
          <c:showVal val="0"/>
          <c:showCatName val="0"/>
          <c:showSerName val="0"/>
          <c:showPercent val="0"/>
          <c:showBubbleSize val="0"/>
        </c:dLbls>
        <c:marker val="1"/>
        <c:smooth val="0"/>
        <c:axId val="92973696"/>
        <c:axId val="92991872"/>
      </c:lineChart>
      <c:lineChart>
        <c:grouping val="standard"/>
        <c:varyColors val="0"/>
        <c:ser>
          <c:idx val="0"/>
          <c:order val="0"/>
          <c:tx>
            <c:strRef>
              <c:f>大阪経年!$B$4</c:f>
              <c:strCache>
                <c:ptCount val="1"/>
                <c:pt idx="0">
                  <c:v>法定雇用率達成企業の割合（全国）</c:v>
                </c:pt>
              </c:strCache>
            </c:strRef>
          </c:tx>
          <c:spPr>
            <a:ln>
              <a:prstDash val="sysDash"/>
            </a:ln>
          </c:spP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大阪経年!$C$3:$L$3</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大阪経年!$C$4:$L$4</c:f>
              <c:numCache>
                <c:formatCode>0.0_);[Red]\(0.0\)</c:formatCode>
                <c:ptCount val="10"/>
                <c:pt idx="0">
                  <c:v>47</c:v>
                </c:pt>
                <c:pt idx="1">
                  <c:v>45.3</c:v>
                </c:pt>
                <c:pt idx="2">
                  <c:v>46.8</c:v>
                </c:pt>
                <c:pt idx="3">
                  <c:v>42.7</c:v>
                </c:pt>
                <c:pt idx="4">
                  <c:v>44.7</c:v>
                </c:pt>
                <c:pt idx="5">
                  <c:v>47.2</c:v>
                </c:pt>
                <c:pt idx="6">
                  <c:v>48.8</c:v>
                </c:pt>
                <c:pt idx="7">
                  <c:v>50</c:v>
                </c:pt>
                <c:pt idx="8">
                  <c:v>45.9</c:v>
                </c:pt>
                <c:pt idx="9">
                  <c:v>48</c:v>
                </c:pt>
              </c:numCache>
            </c:numRef>
          </c:val>
          <c:smooth val="0"/>
          <c:extLst>
            <c:ext xmlns:c16="http://schemas.microsoft.com/office/drawing/2014/chart" uri="{C3380CC4-5D6E-409C-BE32-E72D297353CC}">
              <c16:uniqueId val="{00000003-0611-42E4-9AD9-684EFD12A9D6}"/>
            </c:ext>
          </c:extLst>
        </c:ser>
        <c:ser>
          <c:idx val="1"/>
          <c:order val="1"/>
          <c:tx>
            <c:strRef>
              <c:f>大阪経年!$B$5</c:f>
              <c:strCache>
                <c:ptCount val="1"/>
                <c:pt idx="0">
                  <c:v>法定雇用率達成企業の割合（大阪府）</c:v>
                </c:pt>
              </c:strCache>
            </c:strRef>
          </c:tx>
          <c:dLbls>
            <c:dLbl>
              <c:idx val="8"/>
              <c:layout>
                <c:manualLayout>
                  <c:x val="-3.8028072577884285E-2"/>
                  <c:y val="3.7252964069146528E-2"/>
                </c:manualLayout>
              </c:layout>
              <c:spPr>
                <a:noFill/>
                <a:ln>
                  <a:noFill/>
                </a:ln>
                <a:effectLst/>
              </c:spPr>
              <c:txPr>
                <a:bodyPr wrap="square" lIns="38100" tIns="19050" rIns="38100" bIns="19050" anchor="ctr">
                  <a:noAutofit/>
                </a:bodyPr>
                <a:lstStyle/>
                <a:p>
                  <a:pPr>
                    <a:defRPr/>
                  </a:pPr>
                  <a:endParaRPr lang="ja-JP"/>
                </a:p>
              </c:txPr>
              <c:dLblPos val="r"/>
              <c:showLegendKey val="0"/>
              <c:showVal val="1"/>
              <c:showCatName val="0"/>
              <c:showSerName val="0"/>
              <c:showPercent val="0"/>
              <c:showBubbleSize val="0"/>
              <c:extLst>
                <c:ext xmlns:c15="http://schemas.microsoft.com/office/drawing/2012/chart" uri="{CE6537A1-D6FC-4f65-9D91-7224C49458BB}">
                  <c15:layout>
                    <c:manualLayout>
                      <c:w val="4.9140868261032589E-2"/>
                      <c:h val="9.7494433885419493E-2"/>
                    </c:manualLayout>
                  </c15:layout>
                </c:ext>
                <c:ext xmlns:c16="http://schemas.microsoft.com/office/drawing/2014/chart" uri="{C3380CC4-5D6E-409C-BE32-E72D297353CC}">
                  <c16:uniqueId val="{00000004-0611-42E4-9AD9-684EFD12A9D6}"/>
                </c:ext>
              </c:extLst>
            </c:dLbl>
            <c:dLbl>
              <c:idx val="9"/>
              <c:layout>
                <c:manualLayout>
                  <c:x val="-1.1390343279457649E-2"/>
                  <c:y val="2.01848596769375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611-42E4-9AD9-684EFD12A9D6}"/>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大阪経年!$C$3:$L$3</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大阪経年!$C$5:$L$5</c:f>
              <c:numCache>
                <c:formatCode>0.0_);[Red]\(0.0\)</c:formatCode>
                <c:ptCount val="10"/>
                <c:pt idx="0">
                  <c:v>44.5</c:v>
                </c:pt>
                <c:pt idx="1">
                  <c:v>43.8</c:v>
                </c:pt>
                <c:pt idx="2">
                  <c:v>44.9</c:v>
                </c:pt>
                <c:pt idx="3">
                  <c:v>40.700000000000003</c:v>
                </c:pt>
                <c:pt idx="4">
                  <c:v>42.6</c:v>
                </c:pt>
                <c:pt idx="5">
                  <c:v>44</c:v>
                </c:pt>
                <c:pt idx="6">
                  <c:v>45.3</c:v>
                </c:pt>
                <c:pt idx="7">
                  <c:v>45.5</c:v>
                </c:pt>
                <c:pt idx="8">
                  <c:v>41</c:v>
                </c:pt>
                <c:pt idx="9">
                  <c:v>43.1</c:v>
                </c:pt>
              </c:numCache>
            </c:numRef>
          </c:val>
          <c:smooth val="0"/>
          <c:extLst>
            <c:ext xmlns:c16="http://schemas.microsoft.com/office/drawing/2014/chart" uri="{C3380CC4-5D6E-409C-BE32-E72D297353CC}">
              <c16:uniqueId val="{00000005-0611-42E4-9AD9-684EFD12A9D6}"/>
            </c:ext>
          </c:extLst>
        </c:ser>
        <c:dLbls>
          <c:showLegendKey val="0"/>
          <c:showVal val="0"/>
          <c:showCatName val="0"/>
          <c:showSerName val="0"/>
          <c:showPercent val="0"/>
          <c:showBubbleSize val="0"/>
        </c:dLbls>
        <c:marker val="1"/>
        <c:smooth val="0"/>
        <c:axId val="92994944"/>
        <c:axId val="92993408"/>
      </c:lineChart>
      <c:catAx>
        <c:axId val="92973696"/>
        <c:scaling>
          <c:orientation val="minMax"/>
        </c:scaling>
        <c:delete val="0"/>
        <c:axPos val="b"/>
        <c:numFmt formatCode="General" sourceLinked="1"/>
        <c:majorTickMark val="out"/>
        <c:minorTickMark val="none"/>
        <c:tickLblPos val="nextTo"/>
        <c:crossAx val="92991872"/>
        <c:crosses val="autoZero"/>
        <c:auto val="1"/>
        <c:lblAlgn val="ctr"/>
        <c:lblOffset val="100"/>
        <c:noMultiLvlLbl val="0"/>
      </c:catAx>
      <c:valAx>
        <c:axId val="92991872"/>
        <c:scaling>
          <c:orientation val="minMax"/>
          <c:max val="2.5"/>
          <c:min val="1.5"/>
        </c:scaling>
        <c:delete val="0"/>
        <c:axPos val="l"/>
        <c:majorGridlines/>
        <c:numFmt formatCode="0.00_);[Red]\(0.00\)" sourceLinked="1"/>
        <c:majorTickMark val="out"/>
        <c:minorTickMark val="none"/>
        <c:tickLblPos val="nextTo"/>
        <c:crossAx val="92973696"/>
        <c:crosses val="autoZero"/>
        <c:crossBetween val="between"/>
        <c:majorUnit val="0.2"/>
      </c:valAx>
      <c:valAx>
        <c:axId val="92993408"/>
        <c:scaling>
          <c:orientation val="minMax"/>
        </c:scaling>
        <c:delete val="0"/>
        <c:axPos val="r"/>
        <c:numFmt formatCode="0.0_);[Red]\(0.0\)" sourceLinked="1"/>
        <c:majorTickMark val="out"/>
        <c:minorTickMark val="none"/>
        <c:tickLblPos val="nextTo"/>
        <c:crossAx val="92994944"/>
        <c:crosses val="max"/>
        <c:crossBetween val="between"/>
      </c:valAx>
      <c:catAx>
        <c:axId val="92994944"/>
        <c:scaling>
          <c:orientation val="minMax"/>
        </c:scaling>
        <c:delete val="1"/>
        <c:axPos val="b"/>
        <c:numFmt formatCode="General" sourceLinked="1"/>
        <c:majorTickMark val="out"/>
        <c:minorTickMark val="none"/>
        <c:tickLblPos val="nextTo"/>
        <c:crossAx val="92993408"/>
        <c:crosses val="autoZero"/>
        <c:auto val="1"/>
        <c:lblAlgn val="ctr"/>
        <c:lblOffset val="100"/>
        <c:noMultiLvlLbl val="0"/>
      </c:catAx>
    </c:plotArea>
    <c:plotVisOnly val="1"/>
    <c:dispBlanksAs val="gap"/>
    <c:showDLblsOverMax val="0"/>
  </c:chart>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1964734579957733E-2"/>
          <c:y val="2.9961214589162143E-2"/>
          <c:w val="0.72776068014332651"/>
          <c:h val="0.90028921723931088"/>
        </c:manualLayout>
      </c:layout>
      <c:lineChart>
        <c:grouping val="standard"/>
        <c:varyColors val="0"/>
        <c:ser>
          <c:idx val="0"/>
          <c:order val="0"/>
          <c:tx>
            <c:strRef>
              <c:f>'産業 (並換)'!$L$5</c:f>
              <c:strCache>
                <c:ptCount val="1"/>
                <c:pt idx="0">
                  <c:v>医療福祉</c:v>
                </c:pt>
              </c:strCache>
            </c:strRef>
          </c:tx>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B13-4FDA-83EE-A9B2C72DF0C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(並換)'!$M$4:$V$4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'産業 (並換)'!$M$5:$V$5</c:f>
              <c:numCache>
                <c:formatCode>0.00_);[Red]\(0.00\)</c:formatCode>
                <c:ptCount val="10"/>
                <c:pt idx="0">
                  <c:v>2.02</c:v>
                </c:pt>
                <c:pt idx="1">
                  <c:v>1.9</c:v>
                </c:pt>
                <c:pt idx="2">
                  <c:v>1.98</c:v>
                </c:pt>
                <c:pt idx="3">
                  <c:v>2.0499999999999998</c:v>
                </c:pt>
                <c:pt idx="4">
                  <c:v>2.17</c:v>
                </c:pt>
                <c:pt idx="5">
                  <c:v>2.2999999999999998</c:v>
                </c:pt>
                <c:pt idx="6">
                  <c:v>2.4300000000000002</c:v>
                </c:pt>
                <c:pt idx="7">
                  <c:v>2.5</c:v>
                </c:pt>
                <c:pt idx="8">
                  <c:v>2.68</c:v>
                </c:pt>
                <c:pt idx="9">
                  <c:v>2.73</c:v>
                </c:pt>
              </c:numCache>
            </c:numRef>
          </c:val>
          <c:smooth val="0"/>
          <c:extLst>
            <c:ext xmlns:c16="http://schemas.microsoft.com/office/drawing/2014/chart" uri="{C3380CC4-5D6E-409C-BE32-E72D297353CC}">
              <c16:uniqueId val="{00000001-4B13-4FDA-83EE-A9B2C72DF0C7}"/>
            </c:ext>
          </c:extLst>
        </c:ser>
        <c:ser>
          <c:idx val="1"/>
          <c:order val="1"/>
          <c:tx>
            <c:strRef>
              <c:f>'産業 (並換)'!$L$6</c:f>
              <c:strCache>
                <c:ptCount val="1"/>
                <c:pt idx="0">
                  <c:v>生活関連サービス業、娯楽業</c:v>
                </c:pt>
              </c:strCache>
            </c:strRef>
          </c:tx>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B13-4FDA-83EE-A9B2C72DF0C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(並換)'!$M$4:$V$4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'産業 (並換)'!$M$6:$V$6</c:f>
              <c:numCache>
                <c:formatCode>0.00_);[Red]\(0.00\)</c:formatCode>
                <c:ptCount val="10"/>
                <c:pt idx="0">
                  <c:v>1.9</c:v>
                </c:pt>
                <c:pt idx="1">
                  <c:v>1.87</c:v>
                </c:pt>
                <c:pt idx="2">
                  <c:v>1.94</c:v>
                </c:pt>
                <c:pt idx="3">
                  <c:v>1.98</c:v>
                </c:pt>
                <c:pt idx="4">
                  <c:v>2.02</c:v>
                </c:pt>
                <c:pt idx="5">
                  <c:v>2.04</c:v>
                </c:pt>
                <c:pt idx="6">
                  <c:v>2.11</c:v>
                </c:pt>
                <c:pt idx="7">
                  <c:v>2.15</c:v>
                </c:pt>
                <c:pt idx="8">
                  <c:v>2.2599999999999998</c:v>
                </c:pt>
                <c:pt idx="9">
                  <c:v>2.3199999999999998</c:v>
                </c:pt>
              </c:numCache>
            </c:numRef>
          </c:val>
          <c:smooth val="0"/>
          <c:extLst>
            <c:ext xmlns:c16="http://schemas.microsoft.com/office/drawing/2014/chart" uri="{C3380CC4-5D6E-409C-BE32-E72D297353CC}">
              <c16:uniqueId val="{00000003-4B13-4FDA-83EE-A9B2C72DF0C7}"/>
            </c:ext>
          </c:extLst>
        </c:ser>
        <c:ser>
          <c:idx val="2"/>
          <c:order val="2"/>
          <c:tx>
            <c:strRef>
              <c:f>'産業 (並換)'!$L$7</c:f>
              <c:strCache>
                <c:ptCount val="1"/>
                <c:pt idx="0">
                  <c:v>運輸業、郵便業</c:v>
                </c:pt>
              </c:strCache>
            </c:strRef>
          </c:tx>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B13-4FDA-83EE-A9B2C72DF0C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(並換)'!$M$4:$V$4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'産業 (並換)'!$M$7:$V$7</c:f>
              <c:numCache>
                <c:formatCode>0.00_);[Red]\(0.00\)</c:formatCode>
                <c:ptCount val="10"/>
                <c:pt idx="0">
                  <c:v>1.88</c:v>
                </c:pt>
                <c:pt idx="1">
                  <c:v>1.69</c:v>
                </c:pt>
                <c:pt idx="2">
                  <c:v>1.74</c:v>
                </c:pt>
                <c:pt idx="3">
                  <c:v>1.82</c:v>
                </c:pt>
                <c:pt idx="4">
                  <c:v>1.88</c:v>
                </c:pt>
                <c:pt idx="5">
                  <c:v>1.94</c:v>
                </c:pt>
                <c:pt idx="6">
                  <c:v>2</c:v>
                </c:pt>
                <c:pt idx="7">
                  <c:v>2.04</c:v>
                </c:pt>
                <c:pt idx="8">
                  <c:v>2.13</c:v>
                </c:pt>
                <c:pt idx="9">
                  <c:v>2.19</c:v>
                </c:pt>
              </c:numCache>
            </c:numRef>
          </c:val>
          <c:smooth val="0"/>
          <c:extLst>
            <c:ext xmlns:c16="http://schemas.microsoft.com/office/drawing/2014/chart" uri="{C3380CC4-5D6E-409C-BE32-E72D297353CC}">
              <c16:uniqueId val="{00000005-4B13-4FDA-83EE-A9B2C72DF0C7}"/>
            </c:ext>
          </c:extLst>
        </c:ser>
        <c:ser>
          <c:idx val="3"/>
          <c:order val="3"/>
          <c:tx>
            <c:strRef>
              <c:f>'産業 (並換)'!$L$8</c:f>
              <c:strCache>
                <c:ptCount val="1"/>
                <c:pt idx="0">
                  <c:v>製造業</c:v>
                </c:pt>
              </c:strCache>
            </c:strRef>
          </c:tx>
          <c:dLbls>
            <c:dLbl>
              <c:idx val="9"/>
              <c:layout>
                <c:manualLayout>
                  <c:x val="-1.3430856339691892E-16"/>
                  <c:y val="-6.999123180710260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B13-4FDA-83EE-A9B2C72DF0C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(並換)'!$M$4:$V$4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'産業 (並換)'!$M$8:$V$8</c:f>
              <c:numCache>
                <c:formatCode>0.00_);[Red]\(0.00\)</c:formatCode>
                <c:ptCount val="10"/>
                <c:pt idx="0">
                  <c:v>1.78</c:v>
                </c:pt>
                <c:pt idx="1">
                  <c:v>1.77</c:v>
                </c:pt>
                <c:pt idx="2">
                  <c:v>1.81</c:v>
                </c:pt>
                <c:pt idx="3">
                  <c:v>1.86</c:v>
                </c:pt>
                <c:pt idx="4">
                  <c:v>1.91</c:v>
                </c:pt>
                <c:pt idx="5">
                  <c:v>1.95</c:v>
                </c:pt>
                <c:pt idx="6">
                  <c:v>1.98</c:v>
                </c:pt>
                <c:pt idx="7">
                  <c:v>2.02</c:v>
                </c:pt>
                <c:pt idx="8">
                  <c:v>2.0699999999999998</c:v>
                </c:pt>
                <c:pt idx="9">
                  <c:v>2.12</c:v>
                </c:pt>
              </c:numCache>
            </c:numRef>
          </c:val>
          <c:smooth val="0"/>
          <c:extLst>
            <c:ext xmlns:c16="http://schemas.microsoft.com/office/drawing/2014/chart" uri="{C3380CC4-5D6E-409C-BE32-E72D297353CC}">
              <c16:uniqueId val="{00000007-4B13-4FDA-83EE-A9B2C72DF0C7}"/>
            </c:ext>
          </c:extLst>
        </c:ser>
        <c:ser>
          <c:idx val="4"/>
          <c:order val="4"/>
          <c:tx>
            <c:strRef>
              <c:f>'産業 (並換)'!$L$9</c:f>
              <c:strCache>
                <c:ptCount val="1"/>
                <c:pt idx="0">
                  <c:v>金融業、保険業</c:v>
                </c:pt>
              </c:strCache>
            </c:strRef>
          </c:tx>
          <c:dLbls>
            <c:dLbl>
              <c:idx val="9"/>
              <c:layout>
                <c:manualLayout>
                  <c:x val="-1.3430856339691892E-16"/>
                  <c:y val="1.74978079517754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B13-4FDA-83EE-A9B2C72DF0C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(並換)'!$M$4:$V$4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'産業 (並換)'!$M$9:$V$9</c:f>
              <c:numCache>
                <c:formatCode>0.00_);[Red]\(0.00\)</c:formatCode>
                <c:ptCount val="10"/>
                <c:pt idx="0">
                  <c:v>1.73</c:v>
                </c:pt>
                <c:pt idx="1">
                  <c:v>1.73</c:v>
                </c:pt>
                <c:pt idx="2">
                  <c:v>1.76</c:v>
                </c:pt>
                <c:pt idx="3">
                  <c:v>1.83</c:v>
                </c:pt>
                <c:pt idx="4">
                  <c:v>1.89</c:v>
                </c:pt>
                <c:pt idx="5">
                  <c:v>1.91</c:v>
                </c:pt>
                <c:pt idx="6">
                  <c:v>1.94</c:v>
                </c:pt>
                <c:pt idx="7">
                  <c:v>1.97</c:v>
                </c:pt>
                <c:pt idx="8">
                  <c:v>2.0299999999999998</c:v>
                </c:pt>
                <c:pt idx="9">
                  <c:v>2.1</c:v>
                </c:pt>
              </c:numCache>
            </c:numRef>
          </c:val>
          <c:smooth val="0"/>
          <c:extLst>
            <c:ext xmlns:c16="http://schemas.microsoft.com/office/drawing/2014/chart" uri="{C3380CC4-5D6E-409C-BE32-E72D297353CC}">
              <c16:uniqueId val="{00000009-4B13-4FDA-83EE-A9B2C72DF0C7}"/>
            </c:ext>
          </c:extLst>
        </c:ser>
        <c:ser>
          <c:idx val="5"/>
          <c:order val="5"/>
          <c:tx>
            <c:strRef>
              <c:f>'産業 (並換)'!$L$10</c:f>
              <c:strCache>
                <c:ptCount val="1"/>
                <c:pt idx="0">
                  <c:v>宿泊業、飲食サービス業</c:v>
                </c:pt>
              </c:strCache>
            </c:strRef>
          </c:tx>
          <c:dLbls>
            <c:dLbl>
              <c:idx val="9"/>
              <c:layout>
                <c:manualLayout>
                  <c:x val="-1.3430856339691892E-16"/>
                  <c:y val="2.0997369542130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B13-4FDA-83EE-A9B2C72DF0C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(並換)'!$M$4:$V$4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'産業 (並換)'!$M$10:$V$10</c:f>
              <c:numCache>
                <c:formatCode>0.00_);[Red]\(0.00\)</c:formatCode>
                <c:ptCount val="10"/>
                <c:pt idx="0">
                  <c:v>1.58</c:v>
                </c:pt>
                <c:pt idx="1">
                  <c:v>1.49</c:v>
                </c:pt>
                <c:pt idx="2">
                  <c:v>1.58</c:v>
                </c:pt>
                <c:pt idx="3">
                  <c:v>1.68</c:v>
                </c:pt>
                <c:pt idx="4">
                  <c:v>1.7</c:v>
                </c:pt>
                <c:pt idx="5">
                  <c:v>1.78</c:v>
                </c:pt>
                <c:pt idx="6">
                  <c:v>1.83</c:v>
                </c:pt>
                <c:pt idx="7">
                  <c:v>1.88</c:v>
                </c:pt>
                <c:pt idx="8">
                  <c:v>1.98</c:v>
                </c:pt>
                <c:pt idx="9">
                  <c:v>2.06</c:v>
                </c:pt>
              </c:numCache>
            </c:numRef>
          </c:val>
          <c:smooth val="0"/>
          <c:extLst>
            <c:ext xmlns:c16="http://schemas.microsoft.com/office/drawing/2014/chart" uri="{C3380CC4-5D6E-409C-BE32-E72D297353CC}">
              <c16:uniqueId val="{0000000B-4B13-4FDA-83EE-A9B2C72DF0C7}"/>
            </c:ext>
          </c:extLst>
        </c:ser>
        <c:ser>
          <c:idx val="6"/>
          <c:order val="6"/>
          <c:tx>
            <c:strRef>
              <c:f>'産業 (並換)'!$L$11</c:f>
              <c:strCache>
                <c:ptCount val="1"/>
                <c:pt idx="0">
                  <c:v>卸売業、小売業</c:v>
                </c:pt>
              </c:strCache>
            </c:strRef>
          </c:tx>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B13-4FDA-83EE-A9B2C72DF0C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(並換)'!$M$4:$V$4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'産業 (並換)'!$M$11:$V$11</c:f>
              <c:numCache>
                <c:formatCode>0.00_);[Red]\(0.00\)</c:formatCode>
                <c:ptCount val="10"/>
                <c:pt idx="0">
                  <c:v>1.48</c:v>
                </c:pt>
                <c:pt idx="1">
                  <c:v>1.41</c:v>
                </c:pt>
                <c:pt idx="2">
                  <c:v>1.48</c:v>
                </c:pt>
                <c:pt idx="3">
                  <c:v>1.56</c:v>
                </c:pt>
                <c:pt idx="4">
                  <c:v>1.63</c:v>
                </c:pt>
                <c:pt idx="5">
                  <c:v>1.68</c:v>
                </c:pt>
                <c:pt idx="6">
                  <c:v>1.74</c:v>
                </c:pt>
                <c:pt idx="7">
                  <c:v>1.78</c:v>
                </c:pt>
                <c:pt idx="8">
                  <c:v>1.87</c:v>
                </c:pt>
                <c:pt idx="9">
                  <c:v>1.94</c:v>
                </c:pt>
              </c:numCache>
            </c:numRef>
          </c:val>
          <c:smooth val="0"/>
          <c:extLst>
            <c:ext xmlns:c16="http://schemas.microsoft.com/office/drawing/2014/chart" uri="{C3380CC4-5D6E-409C-BE32-E72D297353CC}">
              <c16:uniqueId val="{0000000D-4B13-4FDA-83EE-A9B2C72DF0C7}"/>
            </c:ext>
          </c:extLst>
        </c:ser>
        <c:ser>
          <c:idx val="7"/>
          <c:order val="7"/>
          <c:tx>
            <c:strRef>
              <c:f>'産業 (並換)'!$L$12</c:f>
              <c:strCache>
                <c:ptCount val="1"/>
                <c:pt idx="0">
                  <c:v>建設業</c:v>
                </c:pt>
              </c:strCache>
            </c:strRef>
          </c:tx>
          <c:marker>
            <c:symbol val="triangle"/>
            <c:size val="7"/>
          </c:marker>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B13-4FDA-83EE-A9B2C72DF0C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(並換)'!$M$4:$V$4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'産業 (並換)'!$M$12:$V$12</c:f>
              <c:numCache>
                <c:formatCode>0.00_);[Red]\(0.00\)</c:formatCode>
                <c:ptCount val="10"/>
                <c:pt idx="0">
                  <c:v>1.56</c:v>
                </c:pt>
                <c:pt idx="1">
                  <c:v>1.46</c:v>
                </c:pt>
                <c:pt idx="2">
                  <c:v>1.52</c:v>
                </c:pt>
                <c:pt idx="3">
                  <c:v>1.58</c:v>
                </c:pt>
                <c:pt idx="4">
                  <c:v>1.66</c:v>
                </c:pt>
                <c:pt idx="5">
                  <c:v>1.69</c:v>
                </c:pt>
                <c:pt idx="6">
                  <c:v>1.72</c:v>
                </c:pt>
                <c:pt idx="7">
                  <c:v>1.76</c:v>
                </c:pt>
                <c:pt idx="8">
                  <c:v>1.83</c:v>
                </c:pt>
                <c:pt idx="9">
                  <c:v>1.88</c:v>
                </c:pt>
              </c:numCache>
            </c:numRef>
          </c:val>
          <c:smooth val="0"/>
          <c:extLst>
            <c:ext xmlns:c16="http://schemas.microsoft.com/office/drawing/2014/chart" uri="{C3380CC4-5D6E-409C-BE32-E72D297353CC}">
              <c16:uniqueId val="{0000000F-4B13-4FDA-83EE-A9B2C72DF0C7}"/>
            </c:ext>
          </c:extLst>
        </c:ser>
        <c:ser>
          <c:idx val="8"/>
          <c:order val="8"/>
          <c:tx>
            <c:strRef>
              <c:f>'産業 (並換)'!$L$13</c:f>
              <c:strCache>
                <c:ptCount val="1"/>
                <c:pt idx="0">
                  <c:v>情報通信業</c:v>
                </c:pt>
              </c:strCache>
            </c:strRef>
          </c:tx>
          <c:spPr>
            <a:ln>
              <a:solidFill>
                <a:srgbClr val="00B050"/>
              </a:solidFill>
              <a:prstDash val="sysDash"/>
              <a:miter lim="800000"/>
              <a:headEnd type="none"/>
              <a:tailEnd type="none"/>
            </a:ln>
          </c:spPr>
          <c:marker>
            <c:symbol val="circle"/>
            <c:size val="7"/>
            <c:spPr>
              <a:solidFill>
                <a:srgbClr val="00B050"/>
              </a:solidFill>
              <a:ln>
                <a:solidFill>
                  <a:srgbClr val="00B050"/>
                </a:solidFill>
              </a:ln>
            </c:spPr>
          </c:marker>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B13-4FDA-83EE-A9B2C72DF0C7}"/>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'産業 (並換)'!$M$4:$V$4</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'産業 (並換)'!$M$13:$V$13</c:f>
              <c:numCache>
                <c:formatCode>0.00_);[Red]\(0.00\)</c:formatCode>
                <c:ptCount val="10"/>
                <c:pt idx="0">
                  <c:v>1.35</c:v>
                </c:pt>
                <c:pt idx="1">
                  <c:v>1.39</c:v>
                </c:pt>
                <c:pt idx="2">
                  <c:v>1.42</c:v>
                </c:pt>
                <c:pt idx="3">
                  <c:v>1.48</c:v>
                </c:pt>
                <c:pt idx="4">
                  <c:v>1.54</c:v>
                </c:pt>
                <c:pt idx="5">
                  <c:v>1.59</c:v>
                </c:pt>
                <c:pt idx="6">
                  <c:v>1.63</c:v>
                </c:pt>
                <c:pt idx="7">
                  <c:v>1.66</c:v>
                </c:pt>
                <c:pt idx="8">
                  <c:v>1.7</c:v>
                </c:pt>
                <c:pt idx="9">
                  <c:v>1.74</c:v>
                </c:pt>
              </c:numCache>
            </c:numRef>
          </c:val>
          <c:smooth val="0"/>
          <c:extLst>
            <c:ext xmlns:c16="http://schemas.microsoft.com/office/drawing/2014/chart" uri="{C3380CC4-5D6E-409C-BE32-E72D297353CC}">
              <c16:uniqueId val="{00000011-4B13-4FDA-83EE-A9B2C72DF0C7}"/>
            </c:ext>
          </c:extLst>
        </c:ser>
        <c:dLbls>
          <c:showLegendKey val="0"/>
          <c:showVal val="0"/>
          <c:showCatName val="0"/>
          <c:showSerName val="0"/>
          <c:showPercent val="0"/>
          <c:showBubbleSize val="0"/>
        </c:dLbls>
        <c:marker val="1"/>
        <c:smooth val="0"/>
        <c:axId val="43332352"/>
        <c:axId val="43333888"/>
      </c:lineChart>
      <c:catAx>
        <c:axId val="43332352"/>
        <c:scaling>
          <c:orientation val="minMax"/>
        </c:scaling>
        <c:delete val="0"/>
        <c:axPos val="b"/>
        <c:numFmt formatCode="General" sourceLinked="1"/>
        <c:majorTickMark val="out"/>
        <c:minorTickMark val="none"/>
        <c:tickLblPos val="nextTo"/>
        <c:crossAx val="43333888"/>
        <c:crosses val="autoZero"/>
        <c:auto val="1"/>
        <c:lblAlgn val="ctr"/>
        <c:lblOffset val="100"/>
        <c:noMultiLvlLbl val="0"/>
      </c:catAx>
      <c:valAx>
        <c:axId val="43333888"/>
        <c:scaling>
          <c:orientation val="minMax"/>
          <c:max val="2.8"/>
          <c:min val="1.3"/>
        </c:scaling>
        <c:delete val="0"/>
        <c:axPos val="l"/>
        <c:majorGridlines/>
        <c:numFmt formatCode="0.00_);[Red]\(0.00\)" sourceLinked="1"/>
        <c:majorTickMark val="out"/>
        <c:minorTickMark val="none"/>
        <c:tickLblPos val="nextTo"/>
        <c:crossAx val="43332352"/>
        <c:crosses val="autoZero"/>
        <c:crossBetween val="between"/>
      </c:valAx>
    </c:plotArea>
    <c:legend>
      <c:legendPos val="r"/>
      <c:layout>
        <c:manualLayout>
          <c:xMode val="edge"/>
          <c:yMode val="edge"/>
          <c:x val="0.79278345739524314"/>
          <c:y val="7.1747591609364003E-2"/>
          <c:w val="0.20190145013740701"/>
          <c:h val="0.81101017187531865"/>
        </c:manualLayout>
      </c:layout>
      <c:overlay val="0"/>
      <c:txPr>
        <a:bodyPr/>
        <a:lstStyle/>
        <a:p>
          <a:pPr>
            <a:defRPr sz="1050"/>
          </a:pPr>
          <a:endParaRPr lang="ja-JP"/>
        </a:p>
      </c:txPr>
    </c:legend>
    <c:plotVisOnly val="1"/>
    <c:dispBlanksAs val="gap"/>
    <c:showDLblsOverMax val="0"/>
  </c:chart>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3"/>
          <c:order val="0"/>
          <c:tx>
            <c:strRef>
              <c:f>グラフ!$B$2</c:f>
              <c:strCache>
                <c:ptCount val="1"/>
                <c:pt idx="0">
                  <c:v>大阪</c:v>
                </c:pt>
              </c:strCache>
            </c:strRef>
          </c:tx>
          <c:marker>
            <c:symbol val="circle"/>
            <c:size val="7"/>
          </c:marker>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183-4A17-9102-513D827AF46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グラフ!$A$10:$A$19</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グラフ!$B$10:$B$19</c:f>
              <c:numCache>
                <c:formatCode>0.0%</c:formatCode>
                <c:ptCount val="10"/>
                <c:pt idx="0">
                  <c:v>0.53196527229676405</c:v>
                </c:pt>
                <c:pt idx="1">
                  <c:v>0.53597264237800868</c:v>
                </c:pt>
                <c:pt idx="2">
                  <c:v>0.53636363636363638</c:v>
                </c:pt>
                <c:pt idx="3">
                  <c:v>0.5457376411054885</c:v>
                </c:pt>
                <c:pt idx="4">
                  <c:v>0.54647996888370287</c:v>
                </c:pt>
                <c:pt idx="5">
                  <c:v>0.54703291008033172</c:v>
                </c:pt>
                <c:pt idx="6">
                  <c:v>0.55371472948485634</c:v>
                </c:pt>
                <c:pt idx="7">
                  <c:v>0.55987096774193545</c:v>
                </c:pt>
                <c:pt idx="8">
                  <c:v>0.57021276595744685</c:v>
                </c:pt>
                <c:pt idx="9">
                  <c:v>0.59007731958762888</c:v>
                </c:pt>
              </c:numCache>
            </c:numRef>
          </c:val>
          <c:smooth val="0"/>
          <c:extLst>
            <c:ext xmlns:c16="http://schemas.microsoft.com/office/drawing/2014/chart" uri="{C3380CC4-5D6E-409C-BE32-E72D297353CC}">
              <c16:uniqueId val="{00000001-8183-4A17-9102-513D827AF466}"/>
            </c:ext>
          </c:extLst>
        </c:ser>
        <c:ser>
          <c:idx val="1"/>
          <c:order val="1"/>
          <c:tx>
            <c:strRef>
              <c:f>グラフ!$C$2</c:f>
              <c:strCache>
                <c:ptCount val="1"/>
                <c:pt idx="0">
                  <c:v>全国</c:v>
                </c:pt>
              </c:strCache>
            </c:strRef>
          </c:tx>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183-4A17-9102-513D827AF46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グラフ!$A$10:$A$19</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グラフ!$C$10:$C$19</c:f>
              <c:numCache>
                <c:formatCode>0.0%</c:formatCode>
                <c:ptCount val="10"/>
                <c:pt idx="0">
                  <c:v>0.56629559236129967</c:v>
                </c:pt>
                <c:pt idx="1">
                  <c:v>0.56601566015660154</c:v>
                </c:pt>
                <c:pt idx="2">
                  <c:v>0.56496666065957835</c:v>
                </c:pt>
                <c:pt idx="3">
                  <c:v>0.56917388167388172</c:v>
                </c:pt>
                <c:pt idx="4">
                  <c:v>0.57319494584837549</c:v>
                </c:pt>
                <c:pt idx="5">
                  <c:v>0.57560711383948726</c:v>
                </c:pt>
                <c:pt idx="6">
                  <c:v>0.58133237046398267</c:v>
                </c:pt>
                <c:pt idx="7">
                  <c:v>0.58786460208858482</c:v>
                </c:pt>
                <c:pt idx="8">
                  <c:v>0.6003062787136294</c:v>
                </c:pt>
                <c:pt idx="9">
                  <c:v>0.60620266858997474</c:v>
                </c:pt>
              </c:numCache>
            </c:numRef>
          </c:val>
          <c:smooth val="0"/>
          <c:extLst>
            <c:ext xmlns:c16="http://schemas.microsoft.com/office/drawing/2014/chart" uri="{C3380CC4-5D6E-409C-BE32-E72D297353CC}">
              <c16:uniqueId val="{00000003-8183-4A17-9102-513D827AF466}"/>
            </c:ext>
          </c:extLst>
        </c:ser>
        <c:ser>
          <c:idx val="0"/>
          <c:order val="2"/>
          <c:tx>
            <c:strRef>
              <c:f>グラフ!$D$2</c:f>
              <c:strCache>
                <c:ptCount val="1"/>
                <c:pt idx="0">
                  <c:v>東京</c:v>
                </c:pt>
              </c:strCache>
            </c:strRef>
          </c:tx>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183-4A17-9102-513D827AF46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グラフ!$A$10:$A$19</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グラフ!$D$10:$D$19</c:f>
              <c:numCache>
                <c:formatCode>0.0%</c:formatCode>
                <c:ptCount val="10"/>
                <c:pt idx="0">
                  <c:v>0.59079733052335792</c:v>
                </c:pt>
                <c:pt idx="1">
                  <c:v>0.59464426358624312</c:v>
                </c:pt>
                <c:pt idx="2">
                  <c:v>0.60272804774083544</c:v>
                </c:pt>
                <c:pt idx="3">
                  <c:v>0.60827105978260865</c:v>
                </c:pt>
                <c:pt idx="4">
                  <c:v>0.61756756756756759</c:v>
                </c:pt>
                <c:pt idx="5">
                  <c:v>0.6205450733752621</c:v>
                </c:pt>
                <c:pt idx="6">
                  <c:v>0.6229317369252515</c:v>
                </c:pt>
                <c:pt idx="7">
                  <c:v>0.63184734331304493</c:v>
                </c:pt>
                <c:pt idx="8">
                  <c:v>0.64664109052322261</c:v>
                </c:pt>
                <c:pt idx="9">
                  <c:v>0.65308271895001213</c:v>
                </c:pt>
              </c:numCache>
            </c:numRef>
          </c:val>
          <c:smooth val="0"/>
          <c:extLst>
            <c:ext xmlns:c16="http://schemas.microsoft.com/office/drawing/2014/chart" uri="{C3380CC4-5D6E-409C-BE32-E72D297353CC}">
              <c16:uniqueId val="{00000005-8183-4A17-9102-513D827AF466}"/>
            </c:ext>
          </c:extLst>
        </c:ser>
        <c:ser>
          <c:idx val="4"/>
          <c:order val="3"/>
          <c:tx>
            <c:strRef>
              <c:f>グラフ!$E$2</c:f>
              <c:strCache>
                <c:ptCount val="1"/>
                <c:pt idx="0">
                  <c:v>神奈川</c:v>
                </c:pt>
              </c:strCache>
            </c:strRef>
          </c:tx>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183-4A17-9102-513D827AF46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グラフ!$A$10:$A$19</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グラフ!$E$10:$E$19</c:f>
              <c:numCache>
                <c:formatCode>0.0%</c:formatCode>
                <c:ptCount val="10"/>
                <c:pt idx="0">
                  <c:v>0.57723995880535528</c:v>
                </c:pt>
                <c:pt idx="1">
                  <c:v>0.57809124412250601</c:v>
                </c:pt>
                <c:pt idx="2">
                  <c:v>0.57534246575342463</c:v>
                </c:pt>
                <c:pt idx="3">
                  <c:v>0.58321731426401724</c:v>
                </c:pt>
                <c:pt idx="4">
                  <c:v>0.58649842271293373</c:v>
                </c:pt>
                <c:pt idx="5">
                  <c:v>0.58493650194895008</c:v>
                </c:pt>
                <c:pt idx="6">
                  <c:v>0.59701866466240761</c:v>
                </c:pt>
                <c:pt idx="7">
                  <c:v>0.60410958904109591</c:v>
                </c:pt>
                <c:pt idx="8">
                  <c:v>0.61558506018116388</c:v>
                </c:pt>
                <c:pt idx="9">
                  <c:v>0.62900234886883422</c:v>
                </c:pt>
              </c:numCache>
            </c:numRef>
          </c:val>
          <c:smooth val="0"/>
          <c:extLst>
            <c:ext xmlns:c16="http://schemas.microsoft.com/office/drawing/2014/chart" uri="{C3380CC4-5D6E-409C-BE32-E72D297353CC}">
              <c16:uniqueId val="{00000007-8183-4A17-9102-513D827AF466}"/>
            </c:ext>
          </c:extLst>
        </c:ser>
        <c:ser>
          <c:idx val="2"/>
          <c:order val="4"/>
          <c:tx>
            <c:strRef>
              <c:f>グラフ!$F$2</c:f>
              <c:strCache>
                <c:ptCount val="1"/>
                <c:pt idx="0">
                  <c:v>愛知</c:v>
                </c:pt>
              </c:strCache>
            </c:strRef>
          </c:tx>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183-4A17-9102-513D827AF46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グラフ!$A$10:$A$19</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グラフ!$F$10:$F$19</c:f>
              <c:numCache>
                <c:formatCode>0.0%</c:formatCode>
                <c:ptCount val="10"/>
                <c:pt idx="0">
                  <c:v>0.59892795207315153</c:v>
                </c:pt>
                <c:pt idx="1">
                  <c:v>0.60053577056413487</c:v>
                </c:pt>
                <c:pt idx="2">
                  <c:v>0.59400031411967957</c:v>
                </c:pt>
                <c:pt idx="3">
                  <c:v>0.604698512137823</c:v>
                </c:pt>
                <c:pt idx="4">
                  <c:v>0.60995785859216478</c:v>
                </c:pt>
                <c:pt idx="5">
                  <c:v>0.60451010886469669</c:v>
                </c:pt>
                <c:pt idx="6">
                  <c:v>0.60563816604708798</c:v>
                </c:pt>
                <c:pt idx="7">
                  <c:v>0.6092837380879188</c:v>
                </c:pt>
                <c:pt idx="8">
                  <c:v>0.62515318627450978</c:v>
                </c:pt>
                <c:pt idx="9">
                  <c:v>0.63343511450381684</c:v>
                </c:pt>
              </c:numCache>
            </c:numRef>
          </c:val>
          <c:smooth val="0"/>
          <c:extLst>
            <c:ext xmlns:c16="http://schemas.microsoft.com/office/drawing/2014/chart" uri="{C3380CC4-5D6E-409C-BE32-E72D297353CC}">
              <c16:uniqueId val="{00000009-8183-4A17-9102-513D827AF466}"/>
            </c:ext>
          </c:extLst>
        </c:ser>
        <c:dLbls>
          <c:showLegendKey val="0"/>
          <c:showVal val="0"/>
          <c:showCatName val="0"/>
          <c:showSerName val="0"/>
          <c:showPercent val="0"/>
          <c:showBubbleSize val="0"/>
        </c:dLbls>
        <c:marker val="1"/>
        <c:smooth val="0"/>
        <c:axId val="112584576"/>
        <c:axId val="112586112"/>
      </c:lineChart>
      <c:catAx>
        <c:axId val="112584576"/>
        <c:scaling>
          <c:orientation val="minMax"/>
        </c:scaling>
        <c:delete val="0"/>
        <c:axPos val="b"/>
        <c:numFmt formatCode="General" sourceLinked="1"/>
        <c:majorTickMark val="out"/>
        <c:minorTickMark val="none"/>
        <c:tickLblPos val="nextTo"/>
        <c:crossAx val="112586112"/>
        <c:crosses val="autoZero"/>
        <c:auto val="1"/>
        <c:lblAlgn val="ctr"/>
        <c:lblOffset val="100"/>
        <c:noMultiLvlLbl val="0"/>
      </c:catAx>
      <c:valAx>
        <c:axId val="112586112"/>
        <c:scaling>
          <c:orientation val="minMax"/>
          <c:min val="0.52"/>
        </c:scaling>
        <c:delete val="0"/>
        <c:axPos val="l"/>
        <c:majorGridlines/>
        <c:numFmt formatCode="0.0%" sourceLinked="1"/>
        <c:majorTickMark val="out"/>
        <c:minorTickMark val="none"/>
        <c:tickLblPos val="nextTo"/>
        <c:crossAx val="112584576"/>
        <c:crosses val="autoZero"/>
        <c:crossBetween val="between"/>
        <c:minorUnit val="1.0000000000000002E-2"/>
      </c:valAx>
    </c:plotArea>
    <c:legend>
      <c:legendPos val="r"/>
      <c:overlay val="0"/>
    </c:legend>
    <c:plotVisOnly val="1"/>
    <c:dispBlanksAs val="gap"/>
    <c:showDLblsOverMax val="0"/>
  </c:chart>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55374183852536E-2"/>
          <c:y val="4.8219428802800383E-2"/>
          <c:w val="0.8868702215356199"/>
          <c:h val="0.87919363513721283"/>
        </c:manualLayout>
      </c:layout>
      <c:lineChart>
        <c:grouping val="standard"/>
        <c:varyColors val="0"/>
        <c:ser>
          <c:idx val="0"/>
          <c:order val="0"/>
          <c:tx>
            <c:strRef>
              <c:f>Sheet1!$B$22</c:f>
              <c:strCache>
                <c:ptCount val="1"/>
                <c:pt idx="0">
                  <c:v>医療・福祉</c:v>
                </c:pt>
              </c:strCache>
            </c:strRef>
          </c:tx>
          <c:spPr>
            <a:ln w="34925"/>
          </c:spPr>
          <c:dLbls>
            <c:dLbl>
              <c:idx val="6"/>
              <c:layout>
                <c:manualLayout>
                  <c:x val="-9.5336742788990556E-2"/>
                  <c:y val="-0.10020788316314848"/>
                </c:manualLayout>
              </c:layout>
              <c:tx>
                <c:rich>
                  <a:bodyPr/>
                  <a:lstStyle/>
                  <a:p>
                    <a:r>
                      <a:rPr lang="ja-JP" altLang="en-US"/>
                      <a:t>医療・福祉</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942-44BC-A4FE-0C4333D6B381}"/>
                </c:ext>
              </c:extLst>
            </c:dLbl>
            <c:dLbl>
              <c:idx val="8"/>
              <c:layout>
                <c:manualLayout>
                  <c:x val="-1.3633528604109293E-2"/>
                  <c:y val="1.06973912965350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942-44BC-A4FE-0C4333D6B38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Sheet1!$C$21:$K$21</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Sheet1!$C$22:$K$22</c:f>
              <c:numCache>
                <c:formatCode>0.0%</c:formatCode>
                <c:ptCount val="9"/>
                <c:pt idx="0">
                  <c:v>0.2485685015458354</c:v>
                </c:pt>
                <c:pt idx="1">
                  <c:v>0.23363574285435568</c:v>
                </c:pt>
                <c:pt idx="2">
                  <c:v>0.21577572672679016</c:v>
                </c:pt>
                <c:pt idx="3">
                  <c:v>0.2042902117729877</c:v>
                </c:pt>
                <c:pt idx="4">
                  <c:v>0.17778189417137963</c:v>
                </c:pt>
                <c:pt idx="5">
                  <c:v>0.15320632664307823</c:v>
                </c:pt>
                <c:pt idx="6">
                  <c:v>0.13538814474950048</c:v>
                </c:pt>
                <c:pt idx="7">
                  <c:v>0.12426253531148221</c:v>
                </c:pt>
                <c:pt idx="8">
                  <c:v>0.11298154076585659</c:v>
                </c:pt>
              </c:numCache>
            </c:numRef>
          </c:val>
          <c:smooth val="0"/>
          <c:extLst>
            <c:ext xmlns:c16="http://schemas.microsoft.com/office/drawing/2014/chart" uri="{C3380CC4-5D6E-409C-BE32-E72D297353CC}">
              <c16:uniqueId val="{00000002-D942-44BC-A4FE-0C4333D6B381}"/>
            </c:ext>
          </c:extLst>
        </c:ser>
        <c:ser>
          <c:idx val="2"/>
          <c:order val="2"/>
          <c:tx>
            <c:strRef>
              <c:f>Sheet1!$B$24</c:f>
              <c:strCache>
                <c:ptCount val="1"/>
                <c:pt idx="0">
                  <c:v>卸売業・小売業</c:v>
                </c:pt>
              </c:strCache>
            </c:strRef>
          </c:tx>
          <c:spPr>
            <a:ln w="19050"/>
          </c:spPr>
          <c:dLbls>
            <c:dLbl>
              <c:idx val="7"/>
              <c:layout>
                <c:manualLayout>
                  <c:x val="-8.009704764327831E-2"/>
                  <c:y val="-7.739576641614368E-2"/>
                </c:manualLayout>
              </c:layout>
              <c:tx>
                <c:rich>
                  <a:bodyPr/>
                  <a:lstStyle/>
                  <a:p>
                    <a:r>
                      <a:rPr lang="ja-JP" altLang="en-US"/>
                      <a:t>卸売業・小売業</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942-44BC-A4FE-0C4333D6B381}"/>
                </c:ext>
              </c:extLst>
            </c:dLbl>
            <c:dLbl>
              <c:idx val="8"/>
              <c:layout>
                <c:manualLayout>
                  <c:x val="-1.5337719679622813E-2"/>
                  <c:y val="-3.20921738896051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942-44BC-A4FE-0C4333D6B38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Sheet1!$C$21:$K$21</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Sheet1!$C$24:$K$24</c:f>
              <c:numCache>
                <c:formatCode>0.0%</c:formatCode>
                <c:ptCount val="9"/>
                <c:pt idx="0">
                  <c:v>0.29725371892229274</c:v>
                </c:pt>
                <c:pt idx="1">
                  <c:v>0.2783193392822369</c:v>
                </c:pt>
                <c:pt idx="2">
                  <c:v>0.24437538723667906</c:v>
                </c:pt>
                <c:pt idx="3">
                  <c:v>0.21614369029303374</c:v>
                </c:pt>
                <c:pt idx="4">
                  <c:v>0.18681681554548918</c:v>
                </c:pt>
                <c:pt idx="5">
                  <c:v>0.15661465845024256</c:v>
                </c:pt>
                <c:pt idx="6">
                  <c:v>0.14768393286177522</c:v>
                </c:pt>
                <c:pt idx="7">
                  <c:v>0.13383121974087275</c:v>
                </c:pt>
                <c:pt idx="8">
                  <c:v>0.1233776742078519</c:v>
                </c:pt>
              </c:numCache>
            </c:numRef>
          </c:val>
          <c:smooth val="0"/>
          <c:extLst>
            <c:ext xmlns:c16="http://schemas.microsoft.com/office/drawing/2014/chart" uri="{C3380CC4-5D6E-409C-BE32-E72D297353CC}">
              <c16:uniqueId val="{00000005-D942-44BC-A4FE-0C4333D6B381}"/>
            </c:ext>
          </c:extLst>
        </c:ser>
        <c:ser>
          <c:idx val="3"/>
          <c:order val="3"/>
          <c:tx>
            <c:strRef>
              <c:f>Sheet1!$B$25</c:f>
              <c:strCache>
                <c:ptCount val="1"/>
                <c:pt idx="0">
                  <c:v>宿泊業・飲食サービス業</c:v>
                </c:pt>
              </c:strCache>
            </c:strRef>
          </c:tx>
          <c:spPr>
            <a:ln w="19050"/>
          </c:spPr>
          <c:dLbls>
            <c:dLbl>
              <c:idx val="5"/>
              <c:layout>
                <c:manualLayout>
                  <c:x val="-0.11015045725996134"/>
                  <c:y val="5.8835652130942807E-2"/>
                </c:manualLayout>
              </c:layout>
              <c:tx>
                <c:rich>
                  <a:bodyPr/>
                  <a:lstStyle/>
                  <a:p>
                    <a:r>
                      <a:rPr lang="ja-JP" altLang="en-US"/>
                      <a:t>宿泊業・飲食サービス業</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942-44BC-A4FE-0C4333D6B381}"/>
                </c:ext>
              </c:extLst>
            </c:dLbl>
            <c:dLbl>
              <c:idx val="8"/>
              <c:layout>
                <c:manualLayout>
                  <c:x val="-3.4083821510272915E-3"/>
                  <c:y val="-7.131594197690037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942-44BC-A4FE-0C4333D6B38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Sheet1!$C$21:$K$21</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Sheet1!$C$25:$K$25</c:f>
              <c:numCache>
                <c:formatCode>0.0%</c:formatCode>
                <c:ptCount val="9"/>
                <c:pt idx="0">
                  <c:v>0.19674273650346838</c:v>
                </c:pt>
                <c:pt idx="1">
                  <c:v>0.1792090547732938</c:v>
                </c:pt>
                <c:pt idx="2">
                  <c:v>0.12926844763508147</c:v>
                </c:pt>
                <c:pt idx="3">
                  <c:v>0.11390052510472594</c:v>
                </c:pt>
                <c:pt idx="4">
                  <c:v>0.11914983575633395</c:v>
                </c:pt>
                <c:pt idx="5">
                  <c:v>8.9936930623686059E-2</c:v>
                </c:pt>
                <c:pt idx="6">
                  <c:v>7.7461560382104055E-2</c:v>
                </c:pt>
                <c:pt idx="7">
                  <c:v>6.6088691643444455E-2</c:v>
                </c:pt>
                <c:pt idx="8">
                  <c:v>5.7469996470172958E-2</c:v>
                </c:pt>
              </c:numCache>
            </c:numRef>
          </c:val>
          <c:smooth val="0"/>
          <c:extLst>
            <c:ext xmlns:c16="http://schemas.microsoft.com/office/drawing/2014/chart" uri="{C3380CC4-5D6E-409C-BE32-E72D297353CC}">
              <c16:uniqueId val="{00000008-D942-44BC-A4FE-0C4333D6B381}"/>
            </c:ext>
          </c:extLst>
        </c:ser>
        <c:ser>
          <c:idx val="4"/>
          <c:order val="4"/>
          <c:tx>
            <c:strRef>
              <c:f>Sheet1!$B$26</c:f>
              <c:strCache>
                <c:ptCount val="1"/>
                <c:pt idx="0">
                  <c:v>建設業</c:v>
                </c:pt>
              </c:strCache>
            </c:strRef>
          </c:tx>
          <c:spPr>
            <a:ln w="19050"/>
          </c:spPr>
          <c:marker>
            <c:symbol val="circle"/>
            <c:size val="5"/>
          </c:marker>
          <c:dLbls>
            <c:dLbl>
              <c:idx val="6"/>
              <c:layout>
                <c:manualLayout>
                  <c:x val="-8.4357458237925467E-2"/>
                  <c:y val="2.6743478241337638E-2"/>
                </c:manualLayout>
              </c:layout>
              <c:tx>
                <c:rich>
                  <a:bodyPr/>
                  <a:lstStyle/>
                  <a:p>
                    <a:r>
                      <a:rPr lang="ja-JP" altLang="en-US"/>
                      <a:t>建設業</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942-44BC-A4FE-0C4333D6B381}"/>
                </c:ext>
              </c:extLst>
            </c:dLbl>
            <c:dLbl>
              <c:idx val="8"/>
              <c:layout>
                <c:manualLayout>
                  <c:x val="-5.1125732265410624E-3"/>
                  <c:y val="-3.56579709884501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942-44BC-A4FE-0C4333D6B38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Sheet1!$C$21:$K$21</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Sheet1!$C$26:$K$26</c:f>
              <c:numCache>
                <c:formatCode>0.0%</c:formatCode>
                <c:ptCount val="9"/>
                <c:pt idx="0">
                  <c:v>0.27096300645918969</c:v>
                </c:pt>
                <c:pt idx="1">
                  <c:v>0.23294692469821804</c:v>
                </c:pt>
                <c:pt idx="2">
                  <c:v>0.19546676260819876</c:v>
                </c:pt>
                <c:pt idx="3">
                  <c:v>0.15330761537362481</c:v>
                </c:pt>
                <c:pt idx="4">
                  <c:v>0.14730219256434698</c:v>
                </c:pt>
                <c:pt idx="5">
                  <c:v>0.12120803299541302</c:v>
                </c:pt>
                <c:pt idx="6">
                  <c:v>0.10991126430038134</c:v>
                </c:pt>
                <c:pt idx="7">
                  <c:v>9.4965213591906697E-2</c:v>
                </c:pt>
                <c:pt idx="8">
                  <c:v>7.857142857142857E-2</c:v>
                </c:pt>
              </c:numCache>
            </c:numRef>
          </c:val>
          <c:smooth val="0"/>
          <c:extLst>
            <c:ext xmlns:c16="http://schemas.microsoft.com/office/drawing/2014/chart" uri="{C3380CC4-5D6E-409C-BE32-E72D297353CC}">
              <c16:uniqueId val="{0000000B-D942-44BC-A4FE-0C4333D6B381}"/>
            </c:ext>
          </c:extLst>
        </c:ser>
        <c:dLbls>
          <c:showLegendKey val="0"/>
          <c:showVal val="0"/>
          <c:showCatName val="0"/>
          <c:showSerName val="0"/>
          <c:showPercent val="0"/>
          <c:showBubbleSize val="0"/>
        </c:dLbls>
        <c:marker val="1"/>
        <c:smooth val="0"/>
        <c:axId val="112285568"/>
        <c:axId val="112287104"/>
      </c:lineChart>
      <c:lineChart>
        <c:grouping val="standard"/>
        <c:varyColors val="0"/>
        <c:ser>
          <c:idx val="1"/>
          <c:order val="1"/>
          <c:tx>
            <c:strRef>
              <c:f>Sheet1!$B$23</c:f>
              <c:strCache>
                <c:ptCount val="1"/>
                <c:pt idx="0">
                  <c:v>製造業</c:v>
                </c:pt>
              </c:strCache>
            </c:strRef>
          </c:tx>
          <c:dLbls>
            <c:dLbl>
              <c:idx val="7"/>
              <c:layout>
                <c:manualLayout>
                  <c:x val="-7.3280216247086902E-2"/>
                  <c:y val="-9.9842318767660518E-2"/>
                </c:manualLayout>
              </c:layout>
              <c:tx>
                <c:rich>
                  <a:bodyPr/>
                  <a:lstStyle/>
                  <a:p>
                    <a:r>
                      <a:rPr lang="zh-TW" altLang="en-US"/>
                      <a:t>製造業</a:t>
                    </a:r>
                  </a:p>
                  <a:p>
                    <a:r>
                      <a:rPr lang="zh-TW" altLang="en-US"/>
                      <a:t>（右目盛）</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942-44BC-A4FE-0C4333D6B381}"/>
                </c:ext>
              </c:extLst>
            </c:dLbl>
            <c:dLbl>
              <c:idx val="8"/>
              <c:layout>
                <c:manualLayout>
                  <c:x val="-1.0225146453082E-2"/>
                  <c:y val="7.131594197690037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942-44BC-A4FE-0C4333D6B381}"/>
                </c:ext>
              </c:extLst>
            </c:dLbl>
            <c:spPr>
              <a:noFill/>
              <a:ln>
                <a:noFill/>
              </a:ln>
              <a:effectLst/>
            </c:sp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Sheet1!$C$21:$K$21</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Sheet1!$C$23:$K$23</c:f>
              <c:numCache>
                <c:formatCode>0.0%</c:formatCode>
                <c:ptCount val="9"/>
                <c:pt idx="0">
                  <c:v>0.52413821354689383</c:v>
                </c:pt>
                <c:pt idx="1">
                  <c:v>0.4991430061852597</c:v>
                </c:pt>
                <c:pt idx="2">
                  <c:v>0.46755201892574871</c:v>
                </c:pt>
                <c:pt idx="3">
                  <c:v>0.43514597548698447</c:v>
                </c:pt>
                <c:pt idx="4">
                  <c:v>0.397089270490805</c:v>
                </c:pt>
                <c:pt idx="5">
                  <c:v>0.33913491406896334</c:v>
                </c:pt>
                <c:pt idx="6">
                  <c:v>0.31064406779661019</c:v>
                </c:pt>
                <c:pt idx="7">
                  <c:v>0.27893934444081453</c:v>
                </c:pt>
                <c:pt idx="8">
                  <c:v>0.24251376218425061</c:v>
                </c:pt>
              </c:numCache>
            </c:numRef>
          </c:val>
          <c:smooth val="0"/>
          <c:extLst>
            <c:ext xmlns:c16="http://schemas.microsoft.com/office/drawing/2014/chart" uri="{C3380CC4-5D6E-409C-BE32-E72D297353CC}">
              <c16:uniqueId val="{0000000E-D942-44BC-A4FE-0C4333D6B381}"/>
            </c:ext>
          </c:extLst>
        </c:ser>
        <c:ser>
          <c:idx val="5"/>
          <c:order val="5"/>
          <c:tx>
            <c:strRef>
              <c:f>Sheet1!$B$27</c:f>
              <c:strCache>
                <c:ptCount val="1"/>
                <c:pt idx="0">
                  <c:v>全産業</c:v>
                </c:pt>
              </c:strCache>
            </c:strRef>
          </c:tx>
          <c:dLbls>
            <c:dLbl>
              <c:idx val="7"/>
              <c:layout>
                <c:manualLayout>
                  <c:x val="-5.1977827803166322E-2"/>
                  <c:y val="-6.9533043427477861E-2"/>
                </c:manualLayout>
              </c:layout>
              <c:tx>
                <c:rich>
                  <a:bodyPr/>
                  <a:lstStyle/>
                  <a:p>
                    <a:r>
                      <a:rPr lang="ja-JP" altLang="en-US"/>
                      <a:t>全産業</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942-44BC-A4FE-0C4333D6B381}"/>
                </c:ext>
              </c:extLst>
            </c:dLbl>
            <c:dLbl>
              <c:idx val="8"/>
              <c:layout>
                <c:manualLayout>
                  <c:x val="-1.0225146453082E-2"/>
                  <c:y val="6.537219162702257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942-44BC-A4FE-0C4333D6B381}"/>
                </c:ext>
              </c:extLst>
            </c:dLbl>
            <c:spPr>
              <a:noFill/>
              <a:ln>
                <a:noFill/>
              </a:ln>
              <a:effectLst/>
            </c:spPr>
            <c:txPr>
              <a:bodyPr wrap="square" lIns="38100" tIns="19050" rIns="38100" bIns="19050" anchor="ctr">
                <a:spAutoFit/>
              </a:bodyPr>
              <a:lstStyle/>
              <a:p>
                <a:pPr>
                  <a:defRPr u="sng"/>
                </a:pPr>
                <a:endParaRPr lang="ja-JP"/>
              </a:p>
            </c:txPr>
            <c:dLblPos val="t"/>
            <c:showLegendKey val="0"/>
            <c:showVal val="0"/>
            <c:showCatName val="0"/>
            <c:showSerName val="0"/>
            <c:showPercent val="0"/>
            <c:showBubbleSize val="0"/>
            <c:extLst>
              <c:ext xmlns:c15="http://schemas.microsoft.com/office/drawing/2012/chart" uri="{CE6537A1-D6FC-4f65-9D91-7224C49458BB}">
                <c15:showLeaderLines val="1"/>
              </c:ext>
            </c:extLst>
          </c:dLbls>
          <c:cat>
            <c:strRef>
              <c:f>Sheet1!$C$21:$K$21</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Sheet1!$C$27:$K$27</c:f>
              <c:numCache>
                <c:formatCode>0.0%</c:formatCode>
                <c:ptCount val="9"/>
                <c:pt idx="0">
                  <c:v>0.28782068955509765</c:v>
                </c:pt>
                <c:pt idx="1">
                  <c:v>0.27018224543418057</c:v>
                </c:pt>
                <c:pt idx="2">
                  <c:v>0.23786359013385802</c:v>
                </c:pt>
                <c:pt idx="3">
                  <c:v>0.21146462680949069</c:v>
                </c:pt>
                <c:pt idx="4">
                  <c:v>0.19503754904267429</c:v>
                </c:pt>
                <c:pt idx="5">
                  <c:v>0.16677553065053188</c:v>
                </c:pt>
                <c:pt idx="6">
                  <c:v>0.1487427110966876</c:v>
                </c:pt>
                <c:pt idx="7">
                  <c:v>0.13319571706491232</c:v>
                </c:pt>
                <c:pt idx="8">
                  <c:v>0.11856779953758569</c:v>
                </c:pt>
              </c:numCache>
            </c:numRef>
          </c:val>
          <c:smooth val="0"/>
          <c:extLst>
            <c:ext xmlns:c16="http://schemas.microsoft.com/office/drawing/2014/chart" uri="{C3380CC4-5D6E-409C-BE32-E72D297353CC}">
              <c16:uniqueId val="{00000011-D942-44BC-A4FE-0C4333D6B381}"/>
            </c:ext>
          </c:extLst>
        </c:ser>
        <c:dLbls>
          <c:showLegendKey val="0"/>
          <c:showVal val="0"/>
          <c:showCatName val="0"/>
          <c:showSerName val="0"/>
          <c:showPercent val="0"/>
          <c:showBubbleSize val="0"/>
        </c:dLbls>
        <c:marker val="1"/>
        <c:smooth val="0"/>
        <c:axId val="118356992"/>
        <c:axId val="118354688"/>
      </c:lineChart>
      <c:catAx>
        <c:axId val="112285568"/>
        <c:scaling>
          <c:orientation val="minMax"/>
        </c:scaling>
        <c:delete val="0"/>
        <c:axPos val="b"/>
        <c:numFmt formatCode="General" sourceLinked="1"/>
        <c:majorTickMark val="none"/>
        <c:minorTickMark val="none"/>
        <c:tickLblPos val="nextTo"/>
        <c:crossAx val="112287104"/>
        <c:crosses val="autoZero"/>
        <c:auto val="1"/>
        <c:lblAlgn val="ctr"/>
        <c:lblOffset val="100"/>
        <c:noMultiLvlLbl val="0"/>
      </c:catAx>
      <c:valAx>
        <c:axId val="112287104"/>
        <c:scaling>
          <c:orientation val="minMax"/>
          <c:max val="0.4"/>
          <c:min val="5.000000000000001E-2"/>
        </c:scaling>
        <c:delete val="0"/>
        <c:axPos val="l"/>
        <c:majorGridlines/>
        <c:numFmt formatCode="0%" sourceLinked="0"/>
        <c:majorTickMark val="none"/>
        <c:minorTickMark val="none"/>
        <c:tickLblPos val="nextTo"/>
        <c:spPr>
          <a:ln w="9525">
            <a:noFill/>
          </a:ln>
        </c:spPr>
        <c:crossAx val="112285568"/>
        <c:crosses val="autoZero"/>
        <c:crossBetween val="between"/>
      </c:valAx>
      <c:valAx>
        <c:axId val="118354688"/>
        <c:scaling>
          <c:orientation val="minMax"/>
          <c:min val="-0.2"/>
        </c:scaling>
        <c:delete val="0"/>
        <c:axPos val="r"/>
        <c:numFmt formatCode="0%" sourceLinked="0"/>
        <c:majorTickMark val="out"/>
        <c:minorTickMark val="none"/>
        <c:tickLblPos val="nextTo"/>
        <c:crossAx val="118356992"/>
        <c:crosses val="max"/>
        <c:crossBetween val="between"/>
      </c:valAx>
      <c:catAx>
        <c:axId val="118356992"/>
        <c:scaling>
          <c:orientation val="minMax"/>
        </c:scaling>
        <c:delete val="1"/>
        <c:axPos val="b"/>
        <c:numFmt formatCode="General" sourceLinked="1"/>
        <c:majorTickMark val="out"/>
        <c:minorTickMark val="none"/>
        <c:tickLblPos val="nextTo"/>
        <c:crossAx val="118354688"/>
        <c:crosses val="autoZero"/>
        <c:auto val="1"/>
        <c:lblAlgn val="ctr"/>
        <c:lblOffset val="100"/>
        <c:noMultiLvlLbl val="0"/>
      </c:catAx>
    </c:plotArea>
    <c:plotVisOnly val="1"/>
    <c:dispBlanksAs val="gap"/>
    <c:showDLblsOverMax val="0"/>
  </c:chart>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4"/>
          <c:order val="0"/>
          <c:tx>
            <c:strRef>
              <c:f>'201106更新版29（業種別雇用者と非正規割合）'!$L$8</c:f>
              <c:strCache>
                <c:ptCount val="1"/>
                <c:pt idx="0">
                  <c:v>非正規割合（全国）</c:v>
                </c:pt>
              </c:strCache>
            </c:strRef>
          </c:tx>
          <c:invertIfNegative val="0"/>
          <c:cat>
            <c:strRef>
              <c:f>'201106更新版29（業種別雇用者と非正規割合）'!$G$9:$G$29</c:f>
              <c:strCache>
                <c:ptCount val="21"/>
                <c:pt idx="0">
                  <c:v>総数</c:v>
                </c:pt>
                <c:pt idx="1">
                  <c:v>農業，林業</c:v>
                </c:pt>
                <c:pt idx="2">
                  <c:v>漁業</c:v>
                </c:pt>
                <c:pt idx="3">
                  <c:v>鉱業，採石業，砂利採取業</c:v>
                </c:pt>
                <c:pt idx="4">
                  <c:v>建設業</c:v>
                </c:pt>
                <c:pt idx="5">
                  <c:v>製造業</c:v>
                </c:pt>
                <c:pt idx="6">
                  <c:v>電気・ガス・熱供給・水道業</c:v>
                </c:pt>
                <c:pt idx="7">
                  <c:v>情報通信業</c:v>
                </c:pt>
                <c:pt idx="8">
                  <c:v>運輸業，郵便業</c:v>
                </c:pt>
                <c:pt idx="9">
                  <c:v>卸売業，小売業</c:v>
                </c:pt>
                <c:pt idx="10">
                  <c:v>金融業，保険業</c:v>
                </c:pt>
                <c:pt idx="11">
                  <c:v>不動産業，物品賃貸業</c:v>
                </c:pt>
                <c:pt idx="12">
                  <c:v>学術研究，専門・技術サービス業</c:v>
                </c:pt>
                <c:pt idx="13">
                  <c:v>宿泊業，飲食サービス業</c:v>
                </c:pt>
                <c:pt idx="14">
                  <c:v>生活関連サービス業，娯楽業</c:v>
                </c:pt>
                <c:pt idx="15">
                  <c:v>教育，学習支援業</c:v>
                </c:pt>
                <c:pt idx="16">
                  <c:v>医療，福祉</c:v>
                </c:pt>
                <c:pt idx="17">
                  <c:v>複合サービス事業</c:v>
                </c:pt>
                <c:pt idx="18">
                  <c:v>サービス業（他に分類されないもの）</c:v>
                </c:pt>
                <c:pt idx="19">
                  <c:v>公務（他に分類されるものを除く）</c:v>
                </c:pt>
                <c:pt idx="20">
                  <c:v>分類不能の産業</c:v>
                </c:pt>
              </c:strCache>
            </c:strRef>
          </c:cat>
          <c:val>
            <c:numRef>
              <c:f>'201106更新版29（業種別雇用者と非正規割合）'!$L$9:$L$29</c:f>
              <c:numCache>
                <c:formatCode>0.0%</c:formatCode>
                <c:ptCount val="21"/>
                <c:pt idx="0">
                  <c:v>0.38191133858888171</c:v>
                </c:pt>
                <c:pt idx="1">
                  <c:v>0.51146016989902232</c:v>
                </c:pt>
                <c:pt idx="2">
                  <c:v>0.38907284768211919</c:v>
                </c:pt>
                <c:pt idx="3">
                  <c:v>0.15178571428571427</c:v>
                </c:pt>
                <c:pt idx="4">
                  <c:v>0.18362416107382551</c:v>
                </c:pt>
                <c:pt idx="5">
                  <c:v>0.26646475195822455</c:v>
                </c:pt>
                <c:pt idx="6">
                  <c:v>0.14418350628072091</c:v>
                </c:pt>
                <c:pt idx="7">
                  <c:v>0.18256379100850548</c:v>
                </c:pt>
                <c:pt idx="8">
                  <c:v>0.31799280912927935</c:v>
                </c:pt>
                <c:pt idx="9">
                  <c:v>0.50067221436684362</c:v>
                </c:pt>
                <c:pt idx="10">
                  <c:v>0.22840343735866123</c:v>
                </c:pt>
                <c:pt idx="11">
                  <c:v>0.39777993318245503</c:v>
                </c:pt>
                <c:pt idx="12">
                  <c:v>0.2468114844796459</c:v>
                </c:pt>
                <c:pt idx="13">
                  <c:v>0.74353806781829812</c:v>
                </c:pt>
                <c:pt idx="14">
                  <c:v>0.57160314227524001</c:v>
                </c:pt>
                <c:pt idx="15">
                  <c:v>0.39411623356561737</c:v>
                </c:pt>
                <c:pt idx="16">
                  <c:v>0.39131962519521085</c:v>
                </c:pt>
                <c:pt idx="17">
                  <c:v>0.32998885172798215</c:v>
                </c:pt>
                <c:pt idx="18">
                  <c:v>0.51350843269953805</c:v>
                </c:pt>
                <c:pt idx="19">
                  <c:v>0.16449497530233351</c:v>
                </c:pt>
                <c:pt idx="20">
                  <c:v>0.54575382211806722</c:v>
                </c:pt>
              </c:numCache>
            </c:numRef>
          </c:val>
          <c:extLst>
            <c:ext xmlns:c16="http://schemas.microsoft.com/office/drawing/2014/chart" uri="{C3380CC4-5D6E-409C-BE32-E72D297353CC}">
              <c16:uniqueId val="{00000000-235B-4CF7-A930-22D9923FBB7A}"/>
            </c:ext>
          </c:extLst>
        </c:ser>
        <c:ser>
          <c:idx val="2"/>
          <c:order val="1"/>
          <c:tx>
            <c:strRef>
              <c:f>'201106更新版29（業種別雇用者と非正規割合）'!$K$8</c:f>
              <c:strCache>
                <c:ptCount val="1"/>
                <c:pt idx="0">
                  <c:v>非正規割合（大阪）</c:v>
                </c:pt>
              </c:strCache>
            </c:strRef>
          </c:tx>
          <c:invertIfNegative val="0"/>
          <c:cat>
            <c:strRef>
              <c:f>'201106更新版29（業種別雇用者と非正規割合）'!$G$9:$G$29</c:f>
              <c:strCache>
                <c:ptCount val="21"/>
                <c:pt idx="0">
                  <c:v>総数</c:v>
                </c:pt>
                <c:pt idx="1">
                  <c:v>農業，林業</c:v>
                </c:pt>
                <c:pt idx="2">
                  <c:v>漁業</c:v>
                </c:pt>
                <c:pt idx="3">
                  <c:v>鉱業，採石業，砂利採取業</c:v>
                </c:pt>
                <c:pt idx="4">
                  <c:v>建設業</c:v>
                </c:pt>
                <c:pt idx="5">
                  <c:v>製造業</c:v>
                </c:pt>
                <c:pt idx="6">
                  <c:v>電気・ガス・熱供給・水道業</c:v>
                </c:pt>
                <c:pt idx="7">
                  <c:v>情報通信業</c:v>
                </c:pt>
                <c:pt idx="8">
                  <c:v>運輸業，郵便業</c:v>
                </c:pt>
                <c:pt idx="9">
                  <c:v>卸売業，小売業</c:v>
                </c:pt>
                <c:pt idx="10">
                  <c:v>金融業，保険業</c:v>
                </c:pt>
                <c:pt idx="11">
                  <c:v>不動産業，物品賃貸業</c:v>
                </c:pt>
                <c:pt idx="12">
                  <c:v>学術研究，専門・技術サービス業</c:v>
                </c:pt>
                <c:pt idx="13">
                  <c:v>宿泊業，飲食サービス業</c:v>
                </c:pt>
                <c:pt idx="14">
                  <c:v>生活関連サービス業，娯楽業</c:v>
                </c:pt>
                <c:pt idx="15">
                  <c:v>教育，学習支援業</c:v>
                </c:pt>
                <c:pt idx="16">
                  <c:v>医療，福祉</c:v>
                </c:pt>
                <c:pt idx="17">
                  <c:v>複合サービス事業</c:v>
                </c:pt>
                <c:pt idx="18">
                  <c:v>サービス業（他に分類されないもの）</c:v>
                </c:pt>
                <c:pt idx="19">
                  <c:v>公務（他に分類されるものを除く）</c:v>
                </c:pt>
                <c:pt idx="20">
                  <c:v>分類不能の産業</c:v>
                </c:pt>
              </c:strCache>
            </c:strRef>
          </c:cat>
          <c:val>
            <c:numRef>
              <c:f>'201106更新版29（業種別雇用者と非正規割合）'!$K$9:$K$29</c:f>
              <c:numCache>
                <c:formatCode>0.0%</c:formatCode>
                <c:ptCount val="21"/>
                <c:pt idx="0">
                  <c:v>0.4030387320247717</c:v>
                </c:pt>
                <c:pt idx="1">
                  <c:v>0.5</c:v>
                </c:pt>
                <c:pt idx="2">
                  <c:v>0</c:v>
                </c:pt>
                <c:pt idx="3">
                  <c:v>1</c:v>
                </c:pt>
                <c:pt idx="4">
                  <c:v>0.16796267496111975</c:v>
                </c:pt>
                <c:pt idx="5">
                  <c:v>0.25023255813953488</c:v>
                </c:pt>
                <c:pt idx="6">
                  <c:v>0.14723926380368099</c:v>
                </c:pt>
                <c:pt idx="7">
                  <c:v>0.20476973684210525</c:v>
                </c:pt>
                <c:pt idx="8">
                  <c:v>0.34694686756542426</c:v>
                </c:pt>
                <c:pt idx="9">
                  <c:v>0.49290157919923433</c:v>
                </c:pt>
                <c:pt idx="10">
                  <c:v>0.27392449517120282</c:v>
                </c:pt>
                <c:pt idx="11">
                  <c:v>0.42401215805471126</c:v>
                </c:pt>
                <c:pt idx="12">
                  <c:v>0.31818181818181818</c:v>
                </c:pt>
                <c:pt idx="13">
                  <c:v>0.75097783572359844</c:v>
                </c:pt>
                <c:pt idx="14">
                  <c:v>0.66035950804162724</c:v>
                </c:pt>
                <c:pt idx="15">
                  <c:v>0.43297926150733435</c:v>
                </c:pt>
                <c:pt idx="16">
                  <c:v>0.42156314120499905</c:v>
                </c:pt>
                <c:pt idx="17">
                  <c:v>0.31677018633540371</c:v>
                </c:pt>
                <c:pt idx="18">
                  <c:v>0.55350938151494089</c:v>
                </c:pt>
                <c:pt idx="19">
                  <c:v>0.14722004698512137</c:v>
                </c:pt>
                <c:pt idx="20">
                  <c:v>0.51713770294648231</c:v>
                </c:pt>
              </c:numCache>
            </c:numRef>
          </c:val>
          <c:extLst>
            <c:ext xmlns:c16="http://schemas.microsoft.com/office/drawing/2014/chart" uri="{C3380CC4-5D6E-409C-BE32-E72D297353CC}">
              <c16:uniqueId val="{00000001-235B-4CF7-A930-22D9923FBB7A}"/>
            </c:ext>
          </c:extLst>
        </c:ser>
        <c:ser>
          <c:idx val="1"/>
          <c:order val="2"/>
          <c:tx>
            <c:strRef>
              <c:f>'201106更新版29（業種別雇用者と非正規割合）'!$I$8</c:f>
              <c:strCache>
                <c:ptCount val="1"/>
                <c:pt idx="0">
                  <c:v>非正規総数(人)</c:v>
                </c:pt>
              </c:strCache>
            </c:strRef>
          </c:tx>
          <c:spPr>
            <a:pattFill prst="openDmnd">
              <a:fgClr>
                <a:schemeClr val="accent5">
                  <a:lumMod val="75000"/>
                </a:schemeClr>
              </a:fgClr>
              <a:bgClr>
                <a:schemeClr val="bg1"/>
              </a:bgClr>
            </a:pattFill>
            <a:ln>
              <a:solidFill>
                <a:schemeClr val="tx1"/>
              </a:solidFill>
            </a:ln>
          </c:spPr>
          <c:invertIfNegative val="0"/>
          <c:cat>
            <c:strRef>
              <c:f>'201106更新版29（業種別雇用者と非正規割合）'!$G$9:$G$29</c:f>
              <c:strCache>
                <c:ptCount val="21"/>
                <c:pt idx="0">
                  <c:v>総数</c:v>
                </c:pt>
                <c:pt idx="1">
                  <c:v>農業，林業</c:v>
                </c:pt>
                <c:pt idx="2">
                  <c:v>漁業</c:v>
                </c:pt>
                <c:pt idx="3">
                  <c:v>鉱業，採石業，砂利採取業</c:v>
                </c:pt>
                <c:pt idx="4">
                  <c:v>建設業</c:v>
                </c:pt>
                <c:pt idx="5">
                  <c:v>製造業</c:v>
                </c:pt>
                <c:pt idx="6">
                  <c:v>電気・ガス・熱供給・水道業</c:v>
                </c:pt>
                <c:pt idx="7">
                  <c:v>情報通信業</c:v>
                </c:pt>
                <c:pt idx="8">
                  <c:v>運輸業，郵便業</c:v>
                </c:pt>
                <c:pt idx="9">
                  <c:v>卸売業，小売業</c:v>
                </c:pt>
                <c:pt idx="10">
                  <c:v>金融業，保険業</c:v>
                </c:pt>
                <c:pt idx="11">
                  <c:v>不動産業，物品賃貸業</c:v>
                </c:pt>
                <c:pt idx="12">
                  <c:v>学術研究，専門・技術サービス業</c:v>
                </c:pt>
                <c:pt idx="13">
                  <c:v>宿泊業，飲食サービス業</c:v>
                </c:pt>
                <c:pt idx="14">
                  <c:v>生活関連サービス業，娯楽業</c:v>
                </c:pt>
                <c:pt idx="15">
                  <c:v>教育，学習支援業</c:v>
                </c:pt>
                <c:pt idx="16">
                  <c:v>医療，福祉</c:v>
                </c:pt>
                <c:pt idx="17">
                  <c:v>複合サービス事業</c:v>
                </c:pt>
                <c:pt idx="18">
                  <c:v>サービス業（他に分類されないもの）</c:v>
                </c:pt>
                <c:pt idx="19">
                  <c:v>公務（他に分類されるものを除く）</c:v>
                </c:pt>
                <c:pt idx="20">
                  <c:v>分類不能の産業</c:v>
                </c:pt>
              </c:strCache>
            </c:strRef>
          </c:cat>
          <c:val>
            <c:numRef>
              <c:f>'201106更新版29（業種別雇用者と非正規割合）'!$I$9:$I$29</c:f>
              <c:numCache>
                <c:formatCode>#,##0_);\(#,##0\)</c:formatCode>
                <c:ptCount val="21"/>
                <c:pt idx="0">
                  <c:v>1535900</c:v>
                </c:pt>
                <c:pt idx="1">
                  <c:v>3400</c:v>
                </c:pt>
                <c:pt idx="3">
                  <c:v>300</c:v>
                </c:pt>
                <c:pt idx="4">
                  <c:v>32400</c:v>
                </c:pt>
                <c:pt idx="5">
                  <c:v>161400</c:v>
                </c:pt>
                <c:pt idx="6">
                  <c:v>2400</c:v>
                </c:pt>
                <c:pt idx="7">
                  <c:v>24900</c:v>
                </c:pt>
                <c:pt idx="8">
                  <c:v>87500</c:v>
                </c:pt>
                <c:pt idx="9">
                  <c:v>309000</c:v>
                </c:pt>
                <c:pt idx="10">
                  <c:v>31200</c:v>
                </c:pt>
                <c:pt idx="11">
                  <c:v>27900</c:v>
                </c:pt>
                <c:pt idx="12">
                  <c:v>32200</c:v>
                </c:pt>
                <c:pt idx="13">
                  <c:v>172800</c:v>
                </c:pt>
                <c:pt idx="14">
                  <c:v>69800</c:v>
                </c:pt>
                <c:pt idx="15">
                  <c:v>85600</c:v>
                </c:pt>
                <c:pt idx="16">
                  <c:v>226000</c:v>
                </c:pt>
                <c:pt idx="17">
                  <c:v>5100</c:v>
                </c:pt>
                <c:pt idx="18">
                  <c:v>159300</c:v>
                </c:pt>
                <c:pt idx="19">
                  <c:v>18800</c:v>
                </c:pt>
                <c:pt idx="20">
                  <c:v>86000</c:v>
                </c:pt>
              </c:numCache>
            </c:numRef>
          </c:val>
          <c:extLst>
            <c:ext xmlns:c16="http://schemas.microsoft.com/office/drawing/2014/chart" uri="{C3380CC4-5D6E-409C-BE32-E72D297353CC}">
              <c16:uniqueId val="{00000002-235B-4CF7-A930-22D9923FBB7A}"/>
            </c:ext>
          </c:extLst>
        </c:ser>
        <c:ser>
          <c:idx val="0"/>
          <c:order val="3"/>
          <c:tx>
            <c:strRef>
              <c:f>'201106更新版29（業種別雇用者と非正規割合）'!$H$8</c:f>
              <c:strCache>
                <c:ptCount val="1"/>
                <c:pt idx="0">
                  <c:v>正規総数(人)</c:v>
                </c:pt>
              </c:strCache>
            </c:strRef>
          </c:tx>
          <c:spPr>
            <a:pattFill prst="pct90">
              <a:fgClr>
                <a:schemeClr val="accent5">
                  <a:lumMod val="75000"/>
                </a:schemeClr>
              </a:fgClr>
              <a:bgClr>
                <a:schemeClr val="bg1"/>
              </a:bgClr>
            </a:pattFill>
            <a:ln>
              <a:solidFill>
                <a:schemeClr val="tx1"/>
              </a:solidFill>
            </a:ln>
          </c:spPr>
          <c:invertIfNegative val="0"/>
          <c:cat>
            <c:strRef>
              <c:f>'201106更新版29（業種別雇用者と非正規割合）'!$G$9:$G$29</c:f>
              <c:strCache>
                <c:ptCount val="21"/>
                <c:pt idx="0">
                  <c:v>総数</c:v>
                </c:pt>
                <c:pt idx="1">
                  <c:v>農業，林業</c:v>
                </c:pt>
                <c:pt idx="2">
                  <c:v>漁業</c:v>
                </c:pt>
                <c:pt idx="3">
                  <c:v>鉱業，採石業，砂利採取業</c:v>
                </c:pt>
                <c:pt idx="4">
                  <c:v>建設業</c:v>
                </c:pt>
                <c:pt idx="5">
                  <c:v>製造業</c:v>
                </c:pt>
                <c:pt idx="6">
                  <c:v>電気・ガス・熱供給・水道業</c:v>
                </c:pt>
                <c:pt idx="7">
                  <c:v>情報通信業</c:v>
                </c:pt>
                <c:pt idx="8">
                  <c:v>運輸業，郵便業</c:v>
                </c:pt>
                <c:pt idx="9">
                  <c:v>卸売業，小売業</c:v>
                </c:pt>
                <c:pt idx="10">
                  <c:v>金融業，保険業</c:v>
                </c:pt>
                <c:pt idx="11">
                  <c:v>不動産業，物品賃貸業</c:v>
                </c:pt>
                <c:pt idx="12">
                  <c:v>学術研究，専門・技術サービス業</c:v>
                </c:pt>
                <c:pt idx="13">
                  <c:v>宿泊業，飲食サービス業</c:v>
                </c:pt>
                <c:pt idx="14">
                  <c:v>生活関連サービス業，娯楽業</c:v>
                </c:pt>
                <c:pt idx="15">
                  <c:v>教育，学習支援業</c:v>
                </c:pt>
                <c:pt idx="16">
                  <c:v>医療，福祉</c:v>
                </c:pt>
                <c:pt idx="17">
                  <c:v>複合サービス事業</c:v>
                </c:pt>
                <c:pt idx="18">
                  <c:v>サービス業（他に分類されないもの）</c:v>
                </c:pt>
                <c:pt idx="19">
                  <c:v>公務（他に分類されるものを除く）</c:v>
                </c:pt>
                <c:pt idx="20">
                  <c:v>分類不能の産業</c:v>
                </c:pt>
              </c:strCache>
            </c:strRef>
          </c:cat>
          <c:val>
            <c:numRef>
              <c:f>'201106更新版29（業種別雇用者と非正規割合）'!$H$9:$H$29</c:f>
              <c:numCache>
                <c:formatCode>#,##0_);\(#,##0\)</c:formatCode>
                <c:ptCount val="21"/>
                <c:pt idx="0">
                  <c:v>2274900</c:v>
                </c:pt>
                <c:pt idx="1">
                  <c:v>3400</c:v>
                </c:pt>
                <c:pt idx="2">
                  <c:v>600</c:v>
                </c:pt>
                <c:pt idx="4">
                  <c:v>160500</c:v>
                </c:pt>
                <c:pt idx="5">
                  <c:v>483600</c:v>
                </c:pt>
                <c:pt idx="6">
                  <c:v>13900</c:v>
                </c:pt>
                <c:pt idx="7">
                  <c:v>96700</c:v>
                </c:pt>
                <c:pt idx="8">
                  <c:v>164700</c:v>
                </c:pt>
                <c:pt idx="9">
                  <c:v>317900</c:v>
                </c:pt>
                <c:pt idx="10">
                  <c:v>82700</c:v>
                </c:pt>
                <c:pt idx="11">
                  <c:v>37900</c:v>
                </c:pt>
                <c:pt idx="12">
                  <c:v>69000</c:v>
                </c:pt>
                <c:pt idx="13">
                  <c:v>57300</c:v>
                </c:pt>
                <c:pt idx="14">
                  <c:v>35900</c:v>
                </c:pt>
                <c:pt idx="15">
                  <c:v>112100</c:v>
                </c:pt>
                <c:pt idx="16">
                  <c:v>310100</c:v>
                </c:pt>
                <c:pt idx="17">
                  <c:v>11000</c:v>
                </c:pt>
                <c:pt idx="18">
                  <c:v>128500</c:v>
                </c:pt>
                <c:pt idx="19">
                  <c:v>108900</c:v>
                </c:pt>
                <c:pt idx="20">
                  <c:v>80300</c:v>
                </c:pt>
              </c:numCache>
            </c:numRef>
          </c:val>
          <c:extLst>
            <c:ext xmlns:c16="http://schemas.microsoft.com/office/drawing/2014/chart" uri="{C3380CC4-5D6E-409C-BE32-E72D297353CC}">
              <c16:uniqueId val="{00000003-235B-4CF7-A930-22D9923FBB7A}"/>
            </c:ext>
          </c:extLst>
        </c:ser>
        <c:dLbls>
          <c:showLegendKey val="0"/>
          <c:showVal val="0"/>
          <c:showCatName val="0"/>
          <c:showSerName val="0"/>
          <c:showPercent val="0"/>
          <c:showBubbleSize val="0"/>
        </c:dLbls>
        <c:gapWidth val="150"/>
        <c:overlap val="100"/>
        <c:axId val="1177474415"/>
        <c:axId val="1"/>
      </c:barChart>
      <c:catAx>
        <c:axId val="1177474415"/>
        <c:scaling>
          <c:orientation val="minMax"/>
        </c:scaling>
        <c:delete val="1"/>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 sourceLinked="1"/>
        <c:majorTickMark val="out"/>
        <c:minorTickMark val="none"/>
        <c:tickLblPos val="nextTo"/>
        <c:txPr>
          <a:bodyPr/>
          <a:lstStyle/>
          <a:p>
            <a:pPr>
              <a:defRPr sz="1100"/>
            </a:pPr>
            <a:endParaRPr lang="ja-JP"/>
          </a:p>
        </c:txPr>
        <c:crossAx val="1177474415"/>
        <c:crosses val="autoZero"/>
        <c:crossBetween val="between"/>
      </c:valAx>
      <c:dTable>
        <c:showHorzBorder val="1"/>
        <c:showVertBorder val="1"/>
        <c:showOutline val="1"/>
        <c:showKeys val="1"/>
        <c:txPr>
          <a:bodyPr/>
          <a:lstStyle/>
          <a:p>
            <a:pPr rtl="0">
              <a:defRPr sz="700"/>
            </a:pPr>
            <a:endParaRPr lang="ja-JP"/>
          </a:p>
        </c:txPr>
      </c:dTable>
    </c:plotArea>
    <c:plotVisOnly val="1"/>
    <c:dispBlanksAs val="gap"/>
    <c:showDLblsOverMax val="0"/>
  </c:chart>
  <c:txPr>
    <a:bodyPr/>
    <a:lstStyle/>
    <a:p>
      <a:pPr>
        <a:defRPr sz="900"/>
      </a:pPr>
      <a:endParaRPr lang="ja-JP"/>
    </a:p>
  </c:txPr>
  <c:externalData r:id="rId1">
    <c:autoUpdate val="0"/>
  </c:externalData>
  <c:userShapes r:id="rId2"/>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116907261592301"/>
          <c:y val="5.1400554097404488E-2"/>
          <c:w val="0.6718864829396326"/>
          <c:h val="0.63731338892372968"/>
        </c:manualLayout>
      </c:layout>
      <c:lineChart>
        <c:grouping val="standard"/>
        <c:varyColors val="0"/>
        <c:ser>
          <c:idx val="0"/>
          <c:order val="0"/>
          <c:tx>
            <c:strRef>
              <c:f>グラフ!$A$27</c:f>
              <c:strCache>
                <c:ptCount val="1"/>
                <c:pt idx="0">
                  <c:v>大阪府</c:v>
                </c:pt>
              </c:strCache>
            </c:strRef>
          </c:tx>
          <c:dLbls>
            <c:spPr>
              <a:noFill/>
              <a:ln>
                <a:noFill/>
              </a:ln>
              <a:effectLst/>
            </c:spPr>
            <c:txPr>
              <a:bodyPr/>
              <a:lstStyle/>
              <a:p>
                <a:pPr>
                  <a:defRPr sz="800" u="sng"/>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グラフ!$B$26:$K$26</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グラフ!$B$27:$K$27</c:f>
              <c:numCache>
                <c:formatCode>#,##0_);[Red]\(#,##0\)</c:formatCode>
                <c:ptCount val="10"/>
                <c:pt idx="0">
                  <c:v>10791</c:v>
                </c:pt>
                <c:pt idx="1">
                  <c:v>10325</c:v>
                </c:pt>
                <c:pt idx="2">
                  <c:v>10521</c:v>
                </c:pt>
                <c:pt idx="3">
                  <c:v>10533</c:v>
                </c:pt>
                <c:pt idx="4">
                  <c:v>10853</c:v>
                </c:pt>
                <c:pt idx="5">
                  <c:v>11916</c:v>
                </c:pt>
                <c:pt idx="6">
                  <c:v>13365</c:v>
                </c:pt>
                <c:pt idx="7">
                  <c:v>15600</c:v>
                </c:pt>
                <c:pt idx="8">
                  <c:v>17376</c:v>
                </c:pt>
                <c:pt idx="9">
                  <c:v>18334</c:v>
                </c:pt>
              </c:numCache>
            </c:numRef>
          </c:val>
          <c:smooth val="0"/>
          <c:extLst>
            <c:ext xmlns:c16="http://schemas.microsoft.com/office/drawing/2014/chart" uri="{C3380CC4-5D6E-409C-BE32-E72D297353CC}">
              <c16:uniqueId val="{00000000-7449-46E2-A0E1-A77ABBA60171}"/>
            </c:ext>
          </c:extLst>
        </c:ser>
        <c:ser>
          <c:idx val="1"/>
          <c:order val="1"/>
          <c:tx>
            <c:strRef>
              <c:f>グラフ!$A$28</c:f>
              <c:strCache>
                <c:ptCount val="1"/>
                <c:pt idx="0">
                  <c:v>東京都</c:v>
                </c:pt>
              </c:strCache>
            </c:strRef>
          </c:tx>
          <c:dLbls>
            <c:spPr>
              <a:noFill/>
              <a:ln>
                <a:noFill/>
              </a:ln>
              <a:effectLst/>
            </c:spPr>
            <c:txPr>
              <a:bodyPr/>
              <a:lstStyle/>
              <a:p>
                <a:pPr>
                  <a:defRPr sz="9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グラフ!$B$26:$K$26</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グラフ!$B$28:$K$28</c:f>
              <c:numCache>
                <c:formatCode>#,##0_);[Red]\(#,##0\)</c:formatCode>
                <c:ptCount val="10"/>
                <c:pt idx="0">
                  <c:v>45617</c:v>
                </c:pt>
                <c:pt idx="1">
                  <c:v>43188</c:v>
                </c:pt>
                <c:pt idx="2">
                  <c:v>43500</c:v>
                </c:pt>
                <c:pt idx="3">
                  <c:v>42791</c:v>
                </c:pt>
                <c:pt idx="4">
                  <c:v>45280</c:v>
                </c:pt>
                <c:pt idx="5">
                  <c:v>50557</c:v>
                </c:pt>
                <c:pt idx="6">
                  <c:v>55441</c:v>
                </c:pt>
                <c:pt idx="7">
                  <c:v>60768</c:v>
                </c:pt>
                <c:pt idx="8">
                  <c:v>67297</c:v>
                </c:pt>
                <c:pt idx="9">
                  <c:v>72421</c:v>
                </c:pt>
              </c:numCache>
            </c:numRef>
          </c:val>
          <c:smooth val="0"/>
          <c:extLst>
            <c:ext xmlns:c16="http://schemas.microsoft.com/office/drawing/2014/chart" uri="{C3380CC4-5D6E-409C-BE32-E72D297353CC}">
              <c16:uniqueId val="{00000001-7449-46E2-A0E1-A77ABBA60171}"/>
            </c:ext>
          </c:extLst>
        </c:ser>
        <c:ser>
          <c:idx val="2"/>
          <c:order val="2"/>
          <c:tx>
            <c:strRef>
              <c:f>グラフ!$A$29</c:f>
              <c:strCache>
                <c:ptCount val="1"/>
                <c:pt idx="0">
                  <c:v>京都府</c:v>
                </c:pt>
              </c:strCache>
            </c:strRef>
          </c:tx>
          <c:spPr>
            <a:ln cmpd="dbl"/>
          </c:spPr>
          <c:cat>
            <c:strRef>
              <c:f>グラフ!$B$26:$K$26</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グラフ!$B$29:$K$29</c:f>
              <c:numCache>
                <c:formatCode>#,##0_);[Red]\(#,##0\)</c:formatCode>
                <c:ptCount val="10"/>
                <c:pt idx="0">
                  <c:v>5896</c:v>
                </c:pt>
                <c:pt idx="1">
                  <c:v>6246</c:v>
                </c:pt>
                <c:pt idx="2">
                  <c:v>6900</c:v>
                </c:pt>
                <c:pt idx="3">
                  <c:v>7243</c:v>
                </c:pt>
                <c:pt idx="4">
                  <c:v>7470</c:v>
                </c:pt>
                <c:pt idx="5">
                  <c:v>7667</c:v>
                </c:pt>
                <c:pt idx="6">
                  <c:v>8368</c:v>
                </c:pt>
                <c:pt idx="7">
                  <c:v>9031</c:v>
                </c:pt>
                <c:pt idx="8">
                  <c:v>10299</c:v>
                </c:pt>
                <c:pt idx="9">
                  <c:v>11946</c:v>
                </c:pt>
              </c:numCache>
            </c:numRef>
          </c:val>
          <c:smooth val="0"/>
          <c:extLst>
            <c:ext xmlns:c16="http://schemas.microsoft.com/office/drawing/2014/chart" uri="{C3380CC4-5D6E-409C-BE32-E72D297353CC}">
              <c16:uniqueId val="{00000002-7449-46E2-A0E1-A77ABBA60171}"/>
            </c:ext>
          </c:extLst>
        </c:ser>
        <c:ser>
          <c:idx val="3"/>
          <c:order val="3"/>
          <c:tx>
            <c:strRef>
              <c:f>グラフ!$A$30</c:f>
              <c:strCache>
                <c:ptCount val="1"/>
                <c:pt idx="0">
                  <c:v>福岡県</c:v>
                </c:pt>
              </c:strCache>
            </c:strRef>
          </c:tx>
          <c:spPr>
            <a:ln>
              <a:prstDash val="sysDash"/>
            </a:ln>
          </c:spPr>
          <c:cat>
            <c:strRef>
              <c:f>グラフ!$B$26:$K$26</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グラフ!$B$30:$K$30</c:f>
              <c:numCache>
                <c:formatCode>#,##0_);[Red]\(#,##0\)</c:formatCode>
                <c:ptCount val="10"/>
                <c:pt idx="0">
                  <c:v>9665</c:v>
                </c:pt>
                <c:pt idx="1">
                  <c:v>10635</c:v>
                </c:pt>
                <c:pt idx="2">
                  <c:v>10434</c:v>
                </c:pt>
                <c:pt idx="3">
                  <c:v>10779</c:v>
                </c:pt>
                <c:pt idx="4">
                  <c:v>10627</c:v>
                </c:pt>
                <c:pt idx="5">
                  <c:v>9948</c:v>
                </c:pt>
                <c:pt idx="6">
                  <c:v>11717</c:v>
                </c:pt>
                <c:pt idx="7">
                  <c:v>12813</c:v>
                </c:pt>
                <c:pt idx="8">
                  <c:v>13669</c:v>
                </c:pt>
                <c:pt idx="9">
                  <c:v>14910</c:v>
                </c:pt>
              </c:numCache>
            </c:numRef>
          </c:val>
          <c:smooth val="0"/>
          <c:extLst>
            <c:ext xmlns:c16="http://schemas.microsoft.com/office/drawing/2014/chart" uri="{C3380CC4-5D6E-409C-BE32-E72D297353CC}">
              <c16:uniqueId val="{00000003-7449-46E2-A0E1-A77ABBA60171}"/>
            </c:ext>
          </c:extLst>
        </c:ser>
        <c:dLbls>
          <c:showLegendKey val="0"/>
          <c:showVal val="0"/>
          <c:showCatName val="0"/>
          <c:showSerName val="0"/>
          <c:showPercent val="0"/>
          <c:showBubbleSize val="0"/>
        </c:dLbls>
        <c:marker val="1"/>
        <c:smooth val="0"/>
        <c:axId val="147550592"/>
        <c:axId val="147552128"/>
      </c:lineChart>
      <c:catAx>
        <c:axId val="147550592"/>
        <c:scaling>
          <c:orientation val="minMax"/>
        </c:scaling>
        <c:delete val="0"/>
        <c:axPos val="b"/>
        <c:numFmt formatCode="General" sourceLinked="1"/>
        <c:majorTickMark val="out"/>
        <c:minorTickMark val="none"/>
        <c:tickLblPos val="nextTo"/>
        <c:crossAx val="147552128"/>
        <c:crosses val="autoZero"/>
        <c:auto val="1"/>
        <c:lblAlgn val="ctr"/>
        <c:lblOffset val="100"/>
        <c:noMultiLvlLbl val="0"/>
      </c:catAx>
      <c:valAx>
        <c:axId val="147552128"/>
        <c:scaling>
          <c:orientation val="minMax"/>
        </c:scaling>
        <c:delete val="0"/>
        <c:axPos val="l"/>
        <c:majorGridlines/>
        <c:numFmt formatCode="#,##0_);[Red]\(#,##0\)" sourceLinked="1"/>
        <c:majorTickMark val="out"/>
        <c:minorTickMark val="none"/>
        <c:tickLblPos val="nextTo"/>
        <c:crossAx val="147550592"/>
        <c:crosses val="autoZero"/>
        <c:crossBetween val="between"/>
      </c:valAx>
    </c:plotArea>
    <c:legend>
      <c:legendPos val="b"/>
      <c:layout>
        <c:manualLayout>
          <c:xMode val="edge"/>
          <c:yMode val="edge"/>
          <c:x val="0.1125984251968504"/>
          <c:y val="0.84234842326125159"/>
          <c:w val="0.55695538057742777"/>
          <c:h val="0.13405275667975131"/>
        </c:manualLayout>
      </c:layout>
      <c:overlay val="0"/>
    </c:legend>
    <c:plotVisOnly val="1"/>
    <c:dispBlanksAs val="gap"/>
    <c:showDLblsOverMax val="0"/>
  </c:chart>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581879842689141E-2"/>
          <c:y val="8.0504304460743553E-2"/>
          <c:w val="0.80491277997189559"/>
          <c:h val="0.73161323847943405"/>
        </c:manualLayout>
      </c:layout>
      <c:barChart>
        <c:barDir val="col"/>
        <c:grouping val="clustered"/>
        <c:varyColors val="0"/>
        <c:ser>
          <c:idx val="0"/>
          <c:order val="0"/>
          <c:tx>
            <c:strRef>
              <c:f>グラフ!$B$1</c:f>
              <c:strCache>
                <c:ptCount val="1"/>
                <c:pt idx="0">
                  <c:v>外国人労働者数</c:v>
                </c:pt>
              </c:strCache>
            </c:strRef>
          </c:tx>
          <c:spPr>
            <a:pattFill prst="dkDnDiag">
              <a:fgClr>
                <a:schemeClr val="accent1"/>
              </a:fgClr>
              <a:bgClr>
                <a:schemeClr val="bg1"/>
              </a:bgClr>
            </a:pattFill>
            <a:ln>
              <a:solidFill>
                <a:schemeClr val="accent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(グラフ!$A$2:$A$4,グラフ!$A$6,グラフ!$A$8)</c:f>
              <c:strCache>
                <c:ptCount val="5"/>
                <c:pt idx="0">
                  <c:v>全国</c:v>
                </c:pt>
                <c:pt idx="1">
                  <c:v>東京都</c:v>
                </c:pt>
                <c:pt idx="2">
                  <c:v>神奈川県</c:v>
                </c:pt>
                <c:pt idx="3">
                  <c:v>愛知県</c:v>
                </c:pt>
                <c:pt idx="4">
                  <c:v>大阪府</c:v>
                </c:pt>
              </c:strCache>
            </c:strRef>
          </c:cat>
          <c:val>
            <c:numRef>
              <c:f>(グラフ!$B$2:$B$4,グラフ!$B$6,グラフ!$B$8)</c:f>
              <c:numCache>
                <c:formatCode>#,##0_);[Red]\(#,##0\)</c:formatCode>
                <c:ptCount val="5"/>
                <c:pt idx="0">
                  <c:v>1658.8040000000001</c:v>
                </c:pt>
                <c:pt idx="1">
                  <c:v>485.34500000000003</c:v>
                </c:pt>
                <c:pt idx="2">
                  <c:v>91.581000000000003</c:v>
                </c:pt>
                <c:pt idx="3">
                  <c:v>175.119</c:v>
                </c:pt>
                <c:pt idx="4">
                  <c:v>105.379</c:v>
                </c:pt>
              </c:numCache>
            </c:numRef>
          </c:val>
          <c:extLst>
            <c:ext xmlns:c16="http://schemas.microsoft.com/office/drawing/2014/chart" uri="{C3380CC4-5D6E-409C-BE32-E72D297353CC}">
              <c16:uniqueId val="{00000000-7B70-4C09-9FBC-29F6148A347D}"/>
            </c:ext>
          </c:extLst>
        </c:ser>
        <c:ser>
          <c:idx val="1"/>
          <c:order val="1"/>
          <c:tx>
            <c:strRef>
              <c:f>グラフ!$C$1</c:f>
              <c:strCache>
                <c:ptCount val="1"/>
                <c:pt idx="0">
                  <c:v>「専門的・技術的」資格人数</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(グラフ!$A$2:$A$4,グラフ!$A$6,グラフ!$A$8)</c:f>
              <c:strCache>
                <c:ptCount val="5"/>
                <c:pt idx="0">
                  <c:v>全国</c:v>
                </c:pt>
                <c:pt idx="1">
                  <c:v>東京都</c:v>
                </c:pt>
                <c:pt idx="2">
                  <c:v>神奈川県</c:v>
                </c:pt>
                <c:pt idx="3">
                  <c:v>愛知県</c:v>
                </c:pt>
                <c:pt idx="4">
                  <c:v>大阪府</c:v>
                </c:pt>
              </c:strCache>
            </c:strRef>
          </c:cat>
          <c:val>
            <c:numRef>
              <c:f>(グラフ!$C$2:$C$4,グラフ!$C$6,グラフ!$C$8)</c:f>
              <c:numCache>
                <c:formatCode>#,##0_);[Red]\(#,##0\)</c:formatCode>
                <c:ptCount val="5"/>
                <c:pt idx="0">
                  <c:v>329.03399999999999</c:v>
                </c:pt>
                <c:pt idx="1">
                  <c:v>156.47800000000001</c:v>
                </c:pt>
                <c:pt idx="2">
                  <c:v>20.515000000000001</c:v>
                </c:pt>
                <c:pt idx="3">
                  <c:v>24.231999999999999</c:v>
                </c:pt>
                <c:pt idx="4">
                  <c:v>25.815999999999999</c:v>
                </c:pt>
              </c:numCache>
            </c:numRef>
          </c:val>
          <c:extLst>
            <c:ext xmlns:c16="http://schemas.microsoft.com/office/drawing/2014/chart" uri="{C3380CC4-5D6E-409C-BE32-E72D297353CC}">
              <c16:uniqueId val="{00000001-7B70-4C09-9FBC-29F6148A347D}"/>
            </c:ext>
          </c:extLst>
        </c:ser>
        <c:dLbls>
          <c:showLegendKey val="0"/>
          <c:showVal val="0"/>
          <c:showCatName val="0"/>
          <c:showSerName val="0"/>
          <c:showPercent val="0"/>
          <c:showBubbleSize val="0"/>
        </c:dLbls>
        <c:gapWidth val="150"/>
        <c:axId val="73725440"/>
        <c:axId val="71717632"/>
      </c:barChart>
      <c:lineChart>
        <c:grouping val="standard"/>
        <c:varyColors val="0"/>
        <c:ser>
          <c:idx val="2"/>
          <c:order val="2"/>
          <c:tx>
            <c:strRef>
              <c:f>グラフ!$D$1</c:f>
              <c:strCache>
                <c:ptCount val="1"/>
                <c:pt idx="0">
                  <c:v>全労働者に占める「専門・技術」の割合</c:v>
                </c:pt>
              </c:strCache>
            </c:strRef>
          </c:tx>
          <c:marker>
            <c:symbol val="diamond"/>
            <c:size val="7"/>
          </c:marker>
          <c:dLbls>
            <c:spPr>
              <a:solidFill>
                <a:schemeClr val="bg1"/>
              </a:solidFill>
              <a:ln>
                <a:solidFill>
                  <a:schemeClr val="tx1"/>
                </a:solidFill>
              </a:ln>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(グラフ!$A$2:$A$4,グラフ!$A$6,グラフ!$A$8)</c:f>
              <c:strCache>
                <c:ptCount val="5"/>
                <c:pt idx="0">
                  <c:v>全国</c:v>
                </c:pt>
                <c:pt idx="1">
                  <c:v>東京都</c:v>
                </c:pt>
                <c:pt idx="2">
                  <c:v>神奈川県</c:v>
                </c:pt>
                <c:pt idx="3">
                  <c:v>愛知県</c:v>
                </c:pt>
                <c:pt idx="4">
                  <c:v>大阪府</c:v>
                </c:pt>
              </c:strCache>
            </c:strRef>
          </c:cat>
          <c:val>
            <c:numRef>
              <c:f>(グラフ!$D$2:$D$4,グラフ!$D$6,グラフ!$D$8)</c:f>
              <c:numCache>
                <c:formatCode>0.0%</c:formatCode>
                <c:ptCount val="5"/>
                <c:pt idx="0">
                  <c:v>0.19835616504421255</c:v>
                </c:pt>
                <c:pt idx="1">
                  <c:v>0.32240571140116825</c:v>
                </c:pt>
                <c:pt idx="2">
                  <c:v>0.22400934691693691</c:v>
                </c:pt>
                <c:pt idx="3">
                  <c:v>0.13837447678435807</c:v>
                </c:pt>
                <c:pt idx="4">
                  <c:v>0.24498239687224208</c:v>
                </c:pt>
              </c:numCache>
            </c:numRef>
          </c:val>
          <c:smooth val="0"/>
          <c:extLst>
            <c:ext xmlns:c16="http://schemas.microsoft.com/office/drawing/2014/chart" uri="{C3380CC4-5D6E-409C-BE32-E72D297353CC}">
              <c16:uniqueId val="{00000002-7B70-4C09-9FBC-29F6148A347D}"/>
            </c:ext>
          </c:extLst>
        </c:ser>
        <c:dLbls>
          <c:showLegendKey val="0"/>
          <c:showVal val="0"/>
          <c:showCatName val="0"/>
          <c:showSerName val="0"/>
          <c:showPercent val="0"/>
          <c:showBubbleSize val="0"/>
        </c:dLbls>
        <c:marker val="1"/>
        <c:smooth val="0"/>
        <c:axId val="71725056"/>
        <c:axId val="71719168"/>
      </c:lineChart>
      <c:catAx>
        <c:axId val="73725440"/>
        <c:scaling>
          <c:orientation val="minMax"/>
        </c:scaling>
        <c:delete val="0"/>
        <c:axPos val="b"/>
        <c:numFmt formatCode="General" sourceLinked="0"/>
        <c:majorTickMark val="out"/>
        <c:minorTickMark val="none"/>
        <c:tickLblPos val="nextTo"/>
        <c:txPr>
          <a:bodyPr/>
          <a:lstStyle/>
          <a:p>
            <a:pPr>
              <a:defRPr sz="900"/>
            </a:pPr>
            <a:endParaRPr lang="ja-JP"/>
          </a:p>
        </c:txPr>
        <c:crossAx val="71717632"/>
        <c:crosses val="autoZero"/>
        <c:auto val="1"/>
        <c:lblAlgn val="ctr"/>
        <c:lblOffset val="100"/>
        <c:noMultiLvlLbl val="0"/>
      </c:catAx>
      <c:valAx>
        <c:axId val="71717632"/>
        <c:scaling>
          <c:orientation val="minMax"/>
        </c:scaling>
        <c:delete val="0"/>
        <c:axPos val="l"/>
        <c:majorGridlines/>
        <c:numFmt formatCode="#,##0_);[Red]\(#,##0\)" sourceLinked="1"/>
        <c:majorTickMark val="out"/>
        <c:minorTickMark val="none"/>
        <c:tickLblPos val="nextTo"/>
        <c:crossAx val="73725440"/>
        <c:crosses val="autoZero"/>
        <c:crossBetween val="between"/>
      </c:valAx>
      <c:valAx>
        <c:axId val="71719168"/>
        <c:scaling>
          <c:orientation val="minMax"/>
        </c:scaling>
        <c:delete val="0"/>
        <c:axPos val="r"/>
        <c:numFmt formatCode="0.0%" sourceLinked="1"/>
        <c:majorTickMark val="out"/>
        <c:minorTickMark val="none"/>
        <c:tickLblPos val="nextTo"/>
        <c:crossAx val="71725056"/>
        <c:crosses val="max"/>
        <c:crossBetween val="between"/>
      </c:valAx>
      <c:catAx>
        <c:axId val="71725056"/>
        <c:scaling>
          <c:orientation val="minMax"/>
        </c:scaling>
        <c:delete val="1"/>
        <c:axPos val="b"/>
        <c:numFmt formatCode="General" sourceLinked="1"/>
        <c:majorTickMark val="out"/>
        <c:minorTickMark val="none"/>
        <c:tickLblPos val="nextTo"/>
        <c:crossAx val="71719168"/>
        <c:crosses val="autoZero"/>
        <c:auto val="1"/>
        <c:lblAlgn val="ctr"/>
        <c:lblOffset val="100"/>
        <c:noMultiLvlLbl val="0"/>
      </c:catAx>
    </c:plotArea>
    <c:legend>
      <c:legendPos val="b"/>
      <c:legendEntry>
        <c:idx val="2"/>
        <c:delete val="1"/>
      </c:legendEntry>
      <c:layout>
        <c:manualLayout>
          <c:xMode val="edge"/>
          <c:yMode val="edge"/>
          <c:x val="0.11466289762828025"/>
          <c:y val="0.90214919494303136"/>
          <c:w val="0.77067420474343951"/>
          <c:h val="7.6630651815158532E-2"/>
        </c:manualLayout>
      </c:layout>
      <c:overlay val="0"/>
      <c:spPr>
        <a:ln>
          <a:noFill/>
        </a:ln>
      </c:spPr>
      <c:txPr>
        <a:bodyPr/>
        <a:lstStyle/>
        <a:p>
          <a:pPr>
            <a:defRPr sz="800"/>
          </a:pPr>
          <a:endParaRPr lang="ja-JP"/>
        </a:p>
      </c:txPr>
    </c:legend>
    <c:plotVisOnly val="1"/>
    <c:dispBlanksAs val="gap"/>
    <c:showDLblsOverMax val="0"/>
  </c:chart>
  <c:externalData r:id="rId1">
    <c:autoUpdate val="0"/>
  </c:externalData>
  <c:userShapes r:id="rId2"/>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45625546806648"/>
          <c:y val="6.4961175587926759E-2"/>
          <c:w val="0.76842082239720033"/>
          <c:h val="0.5580212496846243"/>
        </c:manualLayout>
      </c:layout>
      <c:lineChart>
        <c:grouping val="standard"/>
        <c:varyColors val="0"/>
        <c:ser>
          <c:idx val="1"/>
          <c:order val="0"/>
          <c:tx>
            <c:strRef>
              <c:f>まとめ!$B$4</c:f>
              <c:strCache>
                <c:ptCount val="1"/>
                <c:pt idx="0">
                  <c:v>大阪府</c:v>
                </c:pt>
              </c:strCache>
            </c:strRef>
          </c:tx>
          <c:spPr>
            <a:ln w="28575" cap="rnd">
              <a:solidFill>
                <a:schemeClr val="accent2"/>
              </a:solidFill>
              <a:round/>
            </a:ln>
            <a:effectLst/>
          </c:spPr>
          <c:marker>
            <c:symbol val="square"/>
            <c:size val="6"/>
            <c:spPr>
              <a:solidFill>
                <a:schemeClr val="accent2"/>
              </a:solidFill>
              <a:ln w="9525">
                <a:solidFill>
                  <a:schemeClr val="accent2"/>
                </a:solidFill>
              </a:ln>
              <a:effectLst/>
            </c:spPr>
          </c:marker>
          <c:dLbls>
            <c:dLbl>
              <c:idx val="6"/>
              <c:layout>
                <c:manualLayout>
                  <c:x val="-6.6290380008646399E-2"/>
                  <c:y val="3.70024059492562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CB7-40B8-A25F-867AF70455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まとめ!$C$2:$I$2</c:f>
              <c:strCache>
                <c:ptCount val="7"/>
                <c:pt idx="0">
                  <c:v>2012年12月</c:v>
                </c:pt>
                <c:pt idx="1">
                  <c:v>2013年12月</c:v>
                </c:pt>
                <c:pt idx="2">
                  <c:v>2014年12月</c:v>
                </c:pt>
                <c:pt idx="3">
                  <c:v>2015年12月</c:v>
                </c:pt>
                <c:pt idx="4">
                  <c:v>2016年12月</c:v>
                </c:pt>
                <c:pt idx="5">
                  <c:v>2017年12月</c:v>
                </c:pt>
                <c:pt idx="6">
                  <c:v>2018年12月</c:v>
                </c:pt>
              </c:strCache>
            </c:strRef>
          </c:cat>
          <c:val>
            <c:numRef>
              <c:f>まとめ!$C$4:$I$4</c:f>
              <c:numCache>
                <c:formatCode>_(* #,##0_);_(* \(#,##0\);_(* "-"_);_(@_)</c:formatCode>
                <c:ptCount val="7"/>
                <c:pt idx="0">
                  <c:v>816</c:v>
                </c:pt>
                <c:pt idx="1">
                  <c:v>869</c:v>
                </c:pt>
                <c:pt idx="2">
                  <c:v>1021</c:v>
                </c:pt>
                <c:pt idx="3">
                  <c:v>1292</c:v>
                </c:pt>
                <c:pt idx="4">
                  <c:v>1681</c:v>
                </c:pt>
                <c:pt idx="5">
                  <c:v>2031</c:v>
                </c:pt>
                <c:pt idx="6">
                  <c:v>2310</c:v>
                </c:pt>
              </c:numCache>
            </c:numRef>
          </c:val>
          <c:smooth val="0"/>
          <c:extLst>
            <c:ext xmlns:c16="http://schemas.microsoft.com/office/drawing/2014/chart" uri="{C3380CC4-5D6E-409C-BE32-E72D297353CC}">
              <c16:uniqueId val="{00000001-ACB7-40B8-A25F-867AF7045556}"/>
            </c:ext>
          </c:extLst>
        </c:ser>
        <c:ser>
          <c:idx val="3"/>
          <c:order val="2"/>
          <c:tx>
            <c:strRef>
              <c:f>まとめ!$B$6</c:f>
              <c:strCache>
                <c:ptCount val="1"/>
                <c:pt idx="0">
                  <c:v>埼玉県</c:v>
                </c:pt>
              </c:strCache>
            </c:strRef>
          </c:tx>
          <c:spPr>
            <a:ln w="28575" cap="rnd">
              <a:solidFill>
                <a:schemeClr val="accent4"/>
              </a:solidFill>
              <a:round/>
            </a:ln>
            <a:effectLst/>
          </c:spPr>
          <c:marker>
            <c:symbol val="x"/>
            <c:size val="6"/>
            <c:spPr>
              <a:noFill/>
              <a:ln w="9525">
                <a:solidFill>
                  <a:schemeClr val="accent4"/>
                </a:solidFill>
              </a:ln>
              <a:effectLst/>
            </c:spPr>
          </c:marker>
          <c:dLbls>
            <c:dLbl>
              <c:idx val="6"/>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CB7-40B8-A25F-867AF70455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まとめ!$C$2:$I$2</c:f>
              <c:strCache>
                <c:ptCount val="7"/>
                <c:pt idx="0">
                  <c:v>2012年12月</c:v>
                </c:pt>
                <c:pt idx="1">
                  <c:v>2013年12月</c:v>
                </c:pt>
                <c:pt idx="2">
                  <c:v>2014年12月</c:v>
                </c:pt>
                <c:pt idx="3">
                  <c:v>2015年12月</c:v>
                </c:pt>
                <c:pt idx="4">
                  <c:v>2016年12月</c:v>
                </c:pt>
                <c:pt idx="5">
                  <c:v>2017年12月</c:v>
                </c:pt>
                <c:pt idx="6">
                  <c:v>2018年12月</c:v>
                </c:pt>
              </c:strCache>
            </c:strRef>
          </c:cat>
          <c:val>
            <c:numRef>
              <c:f>まとめ!$C$6:$I$6</c:f>
              <c:numCache>
                <c:formatCode>_(* #,##0_);_(* \(#,##0\);_(* "-"_);_(@_)</c:formatCode>
                <c:ptCount val="7"/>
                <c:pt idx="0">
                  <c:v>951</c:v>
                </c:pt>
                <c:pt idx="1">
                  <c:v>1062</c:v>
                </c:pt>
                <c:pt idx="2">
                  <c:v>1343</c:v>
                </c:pt>
                <c:pt idx="3">
                  <c:v>1764</c:v>
                </c:pt>
                <c:pt idx="4">
                  <c:v>2175</c:v>
                </c:pt>
                <c:pt idx="5">
                  <c:v>2433</c:v>
                </c:pt>
                <c:pt idx="6">
                  <c:v>2646</c:v>
                </c:pt>
              </c:numCache>
            </c:numRef>
          </c:val>
          <c:smooth val="0"/>
          <c:extLst>
            <c:ext xmlns:c16="http://schemas.microsoft.com/office/drawing/2014/chart" uri="{C3380CC4-5D6E-409C-BE32-E72D297353CC}">
              <c16:uniqueId val="{00000003-ACB7-40B8-A25F-867AF7045556}"/>
            </c:ext>
          </c:extLst>
        </c:ser>
        <c:ser>
          <c:idx val="4"/>
          <c:order val="3"/>
          <c:tx>
            <c:strRef>
              <c:f>まとめ!$B$7</c:f>
              <c:strCache>
                <c:ptCount val="1"/>
                <c:pt idx="0">
                  <c:v>愛知県</c:v>
                </c:pt>
              </c:strCache>
            </c:strRef>
          </c:tx>
          <c:spPr>
            <a:ln w="28575" cap="rnd">
              <a:solidFill>
                <a:schemeClr val="accent5"/>
              </a:solidFill>
              <a:round/>
            </a:ln>
            <a:effectLst/>
          </c:spPr>
          <c:marker>
            <c:symbol val="star"/>
            <c:size val="6"/>
            <c:spPr>
              <a:noFill/>
              <a:ln w="9525">
                <a:solidFill>
                  <a:schemeClr val="accent5"/>
                </a:solidFill>
              </a:ln>
              <a:effectLst/>
            </c:spPr>
          </c:marker>
          <c:dLbls>
            <c:dLbl>
              <c:idx val="6"/>
              <c:layout>
                <c:manualLayout>
                  <c:x val="-5.5157392698273168E-2"/>
                  <c:y val="3.70024059492563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CB7-40B8-A25F-867AF70455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まとめ!$C$2:$I$2</c:f>
              <c:strCache>
                <c:ptCount val="7"/>
                <c:pt idx="0">
                  <c:v>2012年12月</c:v>
                </c:pt>
                <c:pt idx="1">
                  <c:v>2013年12月</c:v>
                </c:pt>
                <c:pt idx="2">
                  <c:v>2014年12月</c:v>
                </c:pt>
                <c:pt idx="3">
                  <c:v>2015年12月</c:v>
                </c:pt>
                <c:pt idx="4">
                  <c:v>2016年12月</c:v>
                </c:pt>
                <c:pt idx="5">
                  <c:v>2017年12月</c:v>
                </c:pt>
                <c:pt idx="6">
                  <c:v>2018年12月</c:v>
                </c:pt>
              </c:strCache>
            </c:strRef>
          </c:cat>
          <c:val>
            <c:numRef>
              <c:f>まとめ!$C$7:$I$7</c:f>
              <c:numCache>
                <c:formatCode>_(* #,##0_);_(* \(#,##0\);_(* "-"_);_(@_)</c:formatCode>
                <c:ptCount val="7"/>
                <c:pt idx="0">
                  <c:v>470</c:v>
                </c:pt>
                <c:pt idx="1">
                  <c:v>460</c:v>
                </c:pt>
                <c:pt idx="2">
                  <c:v>465</c:v>
                </c:pt>
                <c:pt idx="3">
                  <c:v>552</c:v>
                </c:pt>
                <c:pt idx="4">
                  <c:v>643</c:v>
                </c:pt>
                <c:pt idx="5">
                  <c:v>741</c:v>
                </c:pt>
                <c:pt idx="6">
                  <c:v>889</c:v>
                </c:pt>
              </c:numCache>
            </c:numRef>
          </c:val>
          <c:smooth val="0"/>
          <c:extLst>
            <c:ext xmlns:c16="http://schemas.microsoft.com/office/drawing/2014/chart" uri="{C3380CC4-5D6E-409C-BE32-E72D297353CC}">
              <c16:uniqueId val="{00000005-ACB7-40B8-A25F-867AF7045556}"/>
            </c:ext>
          </c:extLst>
        </c:ser>
        <c:ser>
          <c:idx val="5"/>
          <c:order val="4"/>
          <c:tx>
            <c:strRef>
              <c:f>まとめ!$B$8</c:f>
              <c:strCache>
                <c:ptCount val="1"/>
                <c:pt idx="0">
                  <c:v>福岡県</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Lbl>
              <c:idx val="6"/>
              <c:layout>
                <c:manualLayout>
                  <c:x val="-5.3521401088977849E-2"/>
                  <c:y val="-3.46875911344415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CB7-40B8-A25F-867AF70455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まとめ!$C$2:$I$2</c:f>
              <c:strCache>
                <c:ptCount val="7"/>
                <c:pt idx="0">
                  <c:v>2012年12月</c:v>
                </c:pt>
                <c:pt idx="1">
                  <c:v>2013年12月</c:v>
                </c:pt>
                <c:pt idx="2">
                  <c:v>2014年12月</c:v>
                </c:pt>
                <c:pt idx="3">
                  <c:v>2015年12月</c:v>
                </c:pt>
                <c:pt idx="4">
                  <c:v>2016年12月</c:v>
                </c:pt>
                <c:pt idx="5">
                  <c:v>2017年12月</c:v>
                </c:pt>
                <c:pt idx="6">
                  <c:v>2018年12月</c:v>
                </c:pt>
              </c:strCache>
            </c:strRef>
          </c:cat>
          <c:val>
            <c:numRef>
              <c:f>まとめ!$C$8:$I$8</c:f>
              <c:numCache>
                <c:formatCode>_(* #,##0_);_(* \(#,##0\);_(* "-"_);_(@_)</c:formatCode>
                <c:ptCount val="7"/>
                <c:pt idx="0">
                  <c:v>313</c:v>
                </c:pt>
                <c:pt idx="1">
                  <c:v>365</c:v>
                </c:pt>
                <c:pt idx="2">
                  <c:v>419</c:v>
                </c:pt>
                <c:pt idx="3">
                  <c:v>540</c:v>
                </c:pt>
                <c:pt idx="4">
                  <c:v>720</c:v>
                </c:pt>
                <c:pt idx="5">
                  <c:v>835</c:v>
                </c:pt>
                <c:pt idx="6">
                  <c:v>910</c:v>
                </c:pt>
              </c:numCache>
            </c:numRef>
          </c:val>
          <c:smooth val="0"/>
          <c:extLst>
            <c:ext xmlns:c16="http://schemas.microsoft.com/office/drawing/2014/chart" uri="{C3380CC4-5D6E-409C-BE32-E72D297353CC}">
              <c16:uniqueId val="{00000007-ACB7-40B8-A25F-867AF7045556}"/>
            </c:ext>
          </c:extLst>
        </c:ser>
        <c:dLbls>
          <c:showLegendKey val="0"/>
          <c:showVal val="0"/>
          <c:showCatName val="0"/>
          <c:showSerName val="0"/>
          <c:showPercent val="0"/>
          <c:showBubbleSize val="0"/>
        </c:dLbls>
        <c:marker val="1"/>
        <c:smooth val="0"/>
        <c:axId val="1334528736"/>
        <c:axId val="1334524992"/>
      </c:lineChart>
      <c:lineChart>
        <c:grouping val="standard"/>
        <c:varyColors val="0"/>
        <c:ser>
          <c:idx val="2"/>
          <c:order val="1"/>
          <c:tx>
            <c:strRef>
              <c:f>まとめ!$B$5</c:f>
              <c:strCache>
                <c:ptCount val="1"/>
                <c:pt idx="0">
                  <c:v>東京都（右軸）</c:v>
                </c:pt>
              </c:strCache>
            </c:strRef>
          </c:tx>
          <c:spPr>
            <a:ln w="28575" cap="rnd">
              <a:solidFill>
                <a:schemeClr val="accent3"/>
              </a:solidFill>
              <a:round/>
            </a:ln>
            <a:effectLst/>
          </c:spPr>
          <c:marker>
            <c:symbol val="triangle"/>
            <c:size val="6"/>
            <c:spPr>
              <a:solidFill>
                <a:schemeClr val="accent3"/>
              </a:solidFill>
              <a:ln w="9525">
                <a:solidFill>
                  <a:schemeClr val="accent3"/>
                </a:solidFill>
              </a:ln>
              <a:effectLst/>
            </c:spPr>
          </c:marker>
          <c:dLbls>
            <c:dLbl>
              <c:idx val="6"/>
              <c:layout>
                <c:manualLayout>
                  <c:x val="-9.1208916908051552E-2"/>
                  <c:y val="-5.26615221692538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CB7-40B8-A25F-867AF70455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まとめ!$C$2:$I$2</c:f>
              <c:strCache>
                <c:ptCount val="7"/>
                <c:pt idx="0">
                  <c:v>2012年12月</c:v>
                </c:pt>
                <c:pt idx="1">
                  <c:v>2013年12月</c:v>
                </c:pt>
                <c:pt idx="2">
                  <c:v>2014年12月</c:v>
                </c:pt>
                <c:pt idx="3">
                  <c:v>2015年12月</c:v>
                </c:pt>
                <c:pt idx="4">
                  <c:v>2016年12月</c:v>
                </c:pt>
                <c:pt idx="5">
                  <c:v>2017年12月</c:v>
                </c:pt>
                <c:pt idx="6">
                  <c:v>2018年12月</c:v>
                </c:pt>
              </c:strCache>
            </c:strRef>
          </c:cat>
          <c:val>
            <c:numRef>
              <c:f>まとめ!$C$5:$I$5</c:f>
              <c:numCache>
                <c:formatCode>_(* #,##0_);_(* \(#,##0\);_(* "-"_);_(@_)</c:formatCode>
                <c:ptCount val="7"/>
                <c:pt idx="0">
                  <c:v>6058</c:v>
                </c:pt>
                <c:pt idx="1">
                  <c:v>6248</c:v>
                </c:pt>
                <c:pt idx="2">
                  <c:v>6897</c:v>
                </c:pt>
                <c:pt idx="3">
                  <c:v>7914</c:v>
                </c:pt>
                <c:pt idx="4">
                  <c:v>9242</c:v>
                </c:pt>
                <c:pt idx="5">
                  <c:v>9722</c:v>
                </c:pt>
                <c:pt idx="6">
                  <c:v>9990</c:v>
                </c:pt>
              </c:numCache>
            </c:numRef>
          </c:val>
          <c:smooth val="0"/>
          <c:extLst>
            <c:ext xmlns:c16="http://schemas.microsoft.com/office/drawing/2014/chart" uri="{C3380CC4-5D6E-409C-BE32-E72D297353CC}">
              <c16:uniqueId val="{00000009-ACB7-40B8-A25F-867AF7045556}"/>
            </c:ext>
          </c:extLst>
        </c:ser>
        <c:dLbls>
          <c:showLegendKey val="0"/>
          <c:showVal val="0"/>
          <c:showCatName val="0"/>
          <c:showSerName val="0"/>
          <c:showPercent val="0"/>
          <c:showBubbleSize val="0"/>
        </c:dLbls>
        <c:marker val="1"/>
        <c:smooth val="0"/>
        <c:axId val="1085127088"/>
        <c:axId val="1227040080"/>
      </c:lineChart>
      <c:catAx>
        <c:axId val="1334528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34524992"/>
        <c:crosses val="autoZero"/>
        <c:auto val="1"/>
        <c:lblAlgn val="ctr"/>
        <c:lblOffset val="100"/>
        <c:noMultiLvlLbl val="0"/>
      </c:catAx>
      <c:valAx>
        <c:axId val="1334524992"/>
        <c:scaling>
          <c:orientation val="minMax"/>
          <c:max val="5000"/>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34528736"/>
        <c:crosses val="autoZero"/>
        <c:crossBetween val="between"/>
        <c:majorUnit val="1000"/>
      </c:valAx>
      <c:valAx>
        <c:axId val="1227040080"/>
        <c:scaling>
          <c:orientation val="minMax"/>
          <c:min val="-3000"/>
        </c:scaling>
        <c:delete val="0"/>
        <c:axPos val="r"/>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085127088"/>
        <c:crosses val="max"/>
        <c:crossBetween val="between"/>
        <c:majorUnit val="3000"/>
      </c:valAx>
      <c:catAx>
        <c:axId val="1085127088"/>
        <c:scaling>
          <c:orientation val="minMax"/>
        </c:scaling>
        <c:delete val="1"/>
        <c:axPos val="b"/>
        <c:numFmt formatCode="General" sourceLinked="1"/>
        <c:majorTickMark val="out"/>
        <c:minorTickMark val="none"/>
        <c:tickLblPos val="nextTo"/>
        <c:crossAx val="1227040080"/>
        <c:crosses val="autoZero"/>
        <c:auto val="1"/>
        <c:lblAlgn val="ctr"/>
        <c:lblOffset val="100"/>
        <c:noMultiLvlLbl val="0"/>
      </c:catAx>
      <c:spPr>
        <a:noFill/>
        <a:ln>
          <a:noFill/>
        </a:ln>
        <a:effectLst/>
      </c:spPr>
    </c:plotArea>
    <c:legend>
      <c:legendPos val="b"/>
      <c:layout>
        <c:manualLayout>
          <c:xMode val="edge"/>
          <c:yMode val="edge"/>
          <c:x val="1.3791415697022937E-2"/>
          <c:y val="0.85995261009040536"/>
          <c:w val="0.9761569390130882"/>
          <c:h val="0.1261585010207057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まとめ!$F$2</c:f>
              <c:strCache>
                <c:ptCount val="1"/>
                <c:pt idx="0">
                  <c:v>製造工業生産指数（大阪府）</c:v>
                </c:pt>
              </c:strCache>
            </c:strRef>
          </c:tx>
          <c:spPr>
            <a:ln w="28575" cap="rnd">
              <a:solidFill>
                <a:srgbClr val="0070C0"/>
              </a:solidFill>
              <a:round/>
            </a:ln>
            <a:effectLst/>
          </c:spPr>
          <c:marker>
            <c:symbol val="none"/>
          </c:marker>
          <c:cat>
            <c:numRef>
              <c:f>まとめ!$E$3:$E$131</c:f>
              <c:numCache>
                <c:formatCode>yyyy"年"m"月"</c:formatCode>
                <c:ptCount val="129"/>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numCache>
            </c:numRef>
          </c:cat>
          <c:val>
            <c:numRef>
              <c:f>まとめ!$F$3:$F$131</c:f>
              <c:numCache>
                <c:formatCode>0.0_);[Red]\(0.0\)</c:formatCode>
                <c:ptCount val="129"/>
                <c:pt idx="0">
                  <c:v>92.5</c:v>
                </c:pt>
                <c:pt idx="1">
                  <c:v>94.1</c:v>
                </c:pt>
                <c:pt idx="2">
                  <c:v>94.3</c:v>
                </c:pt>
                <c:pt idx="3">
                  <c:v>92.9</c:v>
                </c:pt>
                <c:pt idx="4">
                  <c:v>96.2</c:v>
                </c:pt>
                <c:pt idx="5">
                  <c:v>96.2</c:v>
                </c:pt>
                <c:pt idx="6">
                  <c:v>97.1</c:v>
                </c:pt>
                <c:pt idx="7">
                  <c:v>98.8</c:v>
                </c:pt>
                <c:pt idx="8">
                  <c:v>96.4</c:v>
                </c:pt>
                <c:pt idx="9">
                  <c:v>96.6</c:v>
                </c:pt>
                <c:pt idx="10">
                  <c:v>96.4</c:v>
                </c:pt>
                <c:pt idx="11">
                  <c:v>96.4</c:v>
                </c:pt>
                <c:pt idx="12">
                  <c:v>102.4</c:v>
                </c:pt>
                <c:pt idx="13">
                  <c:v>107.2</c:v>
                </c:pt>
                <c:pt idx="14">
                  <c:v>107.1</c:v>
                </c:pt>
                <c:pt idx="15">
                  <c:v>101</c:v>
                </c:pt>
                <c:pt idx="16">
                  <c:v>95.6</c:v>
                </c:pt>
                <c:pt idx="17">
                  <c:v>105</c:v>
                </c:pt>
                <c:pt idx="18">
                  <c:v>105.5</c:v>
                </c:pt>
                <c:pt idx="19">
                  <c:v>107.9</c:v>
                </c:pt>
                <c:pt idx="20">
                  <c:v>104.4</c:v>
                </c:pt>
                <c:pt idx="21">
                  <c:v>103.8</c:v>
                </c:pt>
                <c:pt idx="22">
                  <c:v>104.2</c:v>
                </c:pt>
                <c:pt idx="23">
                  <c:v>102.9</c:v>
                </c:pt>
                <c:pt idx="24">
                  <c:v>100.6</c:v>
                </c:pt>
                <c:pt idx="25">
                  <c:v>99.1</c:v>
                </c:pt>
                <c:pt idx="26">
                  <c:v>99.3</c:v>
                </c:pt>
                <c:pt idx="27">
                  <c:v>99.9</c:v>
                </c:pt>
                <c:pt idx="28">
                  <c:v>98.5</c:v>
                </c:pt>
                <c:pt idx="29">
                  <c:v>98.6</c:v>
                </c:pt>
                <c:pt idx="30">
                  <c:v>95.6</c:v>
                </c:pt>
                <c:pt idx="31">
                  <c:v>95.9</c:v>
                </c:pt>
                <c:pt idx="32">
                  <c:v>97.1</c:v>
                </c:pt>
                <c:pt idx="33">
                  <c:v>102.1</c:v>
                </c:pt>
                <c:pt idx="34">
                  <c:v>98.4</c:v>
                </c:pt>
                <c:pt idx="35">
                  <c:v>98.7</c:v>
                </c:pt>
                <c:pt idx="36">
                  <c:v>97.4</c:v>
                </c:pt>
                <c:pt idx="37">
                  <c:v>98.9</c:v>
                </c:pt>
                <c:pt idx="38">
                  <c:v>100.3</c:v>
                </c:pt>
                <c:pt idx="39">
                  <c:v>100.9</c:v>
                </c:pt>
                <c:pt idx="40">
                  <c:v>101.6</c:v>
                </c:pt>
                <c:pt idx="41">
                  <c:v>100.1</c:v>
                </c:pt>
                <c:pt idx="42">
                  <c:v>103.1</c:v>
                </c:pt>
                <c:pt idx="43">
                  <c:v>102.4</c:v>
                </c:pt>
                <c:pt idx="44">
                  <c:v>100.6</c:v>
                </c:pt>
                <c:pt idx="45">
                  <c:v>100.3</c:v>
                </c:pt>
                <c:pt idx="46">
                  <c:v>100.4</c:v>
                </c:pt>
                <c:pt idx="47">
                  <c:v>101.8</c:v>
                </c:pt>
                <c:pt idx="48">
                  <c:v>104.8</c:v>
                </c:pt>
                <c:pt idx="49">
                  <c:v>101.9</c:v>
                </c:pt>
                <c:pt idx="50">
                  <c:v>103</c:v>
                </c:pt>
                <c:pt idx="51">
                  <c:v>100.7</c:v>
                </c:pt>
                <c:pt idx="52">
                  <c:v>101.6</c:v>
                </c:pt>
                <c:pt idx="53">
                  <c:v>101.6</c:v>
                </c:pt>
                <c:pt idx="54">
                  <c:v>99.2</c:v>
                </c:pt>
                <c:pt idx="55">
                  <c:v>99.5</c:v>
                </c:pt>
                <c:pt idx="56">
                  <c:v>104.6</c:v>
                </c:pt>
                <c:pt idx="57">
                  <c:v>102.2</c:v>
                </c:pt>
                <c:pt idx="58">
                  <c:v>100.5</c:v>
                </c:pt>
                <c:pt idx="59">
                  <c:v>99.8</c:v>
                </c:pt>
                <c:pt idx="60">
                  <c:v>104.3</c:v>
                </c:pt>
                <c:pt idx="61">
                  <c:v>100.8</c:v>
                </c:pt>
                <c:pt idx="62">
                  <c:v>98.6</c:v>
                </c:pt>
                <c:pt idx="63">
                  <c:v>99.3</c:v>
                </c:pt>
                <c:pt idx="64">
                  <c:v>101.2</c:v>
                </c:pt>
                <c:pt idx="65">
                  <c:v>99.3</c:v>
                </c:pt>
                <c:pt idx="66">
                  <c:v>100.4</c:v>
                </c:pt>
                <c:pt idx="67">
                  <c:v>98.4</c:v>
                </c:pt>
                <c:pt idx="68">
                  <c:v>100</c:v>
                </c:pt>
                <c:pt idx="69">
                  <c:v>101.9</c:v>
                </c:pt>
                <c:pt idx="70">
                  <c:v>100.6</c:v>
                </c:pt>
                <c:pt idx="71">
                  <c:v>95.6</c:v>
                </c:pt>
                <c:pt idx="72">
                  <c:v>100.5</c:v>
                </c:pt>
                <c:pt idx="73">
                  <c:v>101.1</c:v>
                </c:pt>
                <c:pt idx="74">
                  <c:v>101.9</c:v>
                </c:pt>
                <c:pt idx="75">
                  <c:v>104.9</c:v>
                </c:pt>
                <c:pt idx="76">
                  <c:v>99.6</c:v>
                </c:pt>
                <c:pt idx="77">
                  <c:v>98</c:v>
                </c:pt>
                <c:pt idx="78">
                  <c:v>99.2</c:v>
                </c:pt>
                <c:pt idx="79">
                  <c:v>100.7</c:v>
                </c:pt>
                <c:pt idx="80">
                  <c:v>100.3</c:v>
                </c:pt>
                <c:pt idx="81">
                  <c:v>99</c:v>
                </c:pt>
                <c:pt idx="82">
                  <c:v>102.2</c:v>
                </c:pt>
                <c:pt idx="83">
                  <c:v>102.4</c:v>
                </c:pt>
                <c:pt idx="84">
                  <c:v>100.9</c:v>
                </c:pt>
                <c:pt idx="85">
                  <c:v>101.9</c:v>
                </c:pt>
                <c:pt idx="86">
                  <c:v>102</c:v>
                </c:pt>
                <c:pt idx="87">
                  <c:v>104.4</c:v>
                </c:pt>
                <c:pt idx="88">
                  <c:v>101.7</c:v>
                </c:pt>
                <c:pt idx="89">
                  <c:v>105.9</c:v>
                </c:pt>
                <c:pt idx="90">
                  <c:v>104.4</c:v>
                </c:pt>
                <c:pt idx="91">
                  <c:v>104</c:v>
                </c:pt>
                <c:pt idx="92">
                  <c:v>103.7</c:v>
                </c:pt>
                <c:pt idx="93">
                  <c:v>102.3</c:v>
                </c:pt>
                <c:pt idx="94">
                  <c:v>100.2</c:v>
                </c:pt>
                <c:pt idx="95">
                  <c:v>104</c:v>
                </c:pt>
                <c:pt idx="96">
                  <c:v>97.7</c:v>
                </c:pt>
                <c:pt idx="97">
                  <c:v>102.7</c:v>
                </c:pt>
                <c:pt idx="98">
                  <c:v>103.9</c:v>
                </c:pt>
                <c:pt idx="99">
                  <c:v>103.6</c:v>
                </c:pt>
                <c:pt idx="100">
                  <c:v>103.7</c:v>
                </c:pt>
                <c:pt idx="101">
                  <c:v>100.1</c:v>
                </c:pt>
                <c:pt idx="102">
                  <c:v>99.8</c:v>
                </c:pt>
                <c:pt idx="103">
                  <c:v>102.6</c:v>
                </c:pt>
                <c:pt idx="104">
                  <c:v>101.3</c:v>
                </c:pt>
                <c:pt idx="105">
                  <c:v>108.3</c:v>
                </c:pt>
                <c:pt idx="106">
                  <c:v>106.6</c:v>
                </c:pt>
                <c:pt idx="107">
                  <c:v>102.5</c:v>
                </c:pt>
                <c:pt idx="108">
                  <c:v>107</c:v>
                </c:pt>
                <c:pt idx="109">
                  <c:v>106</c:v>
                </c:pt>
                <c:pt idx="110">
                  <c:v>104.9</c:v>
                </c:pt>
                <c:pt idx="111">
                  <c:v>105.2</c:v>
                </c:pt>
                <c:pt idx="112">
                  <c:v>107</c:v>
                </c:pt>
                <c:pt idx="113">
                  <c:v>107</c:v>
                </c:pt>
                <c:pt idx="114">
                  <c:v>107.3</c:v>
                </c:pt>
                <c:pt idx="115">
                  <c:v>104.9</c:v>
                </c:pt>
                <c:pt idx="116">
                  <c:v>106</c:v>
                </c:pt>
                <c:pt idx="117">
                  <c:v>106.5</c:v>
                </c:pt>
                <c:pt idx="118">
                  <c:v>102.2</c:v>
                </c:pt>
                <c:pt idx="119">
                  <c:v>106.7</c:v>
                </c:pt>
                <c:pt idx="120">
                  <c:v>98</c:v>
                </c:pt>
                <c:pt idx="121">
                  <c:v>109</c:v>
                </c:pt>
                <c:pt idx="122">
                  <c:v>102.4</c:v>
                </c:pt>
                <c:pt idx="123">
                  <c:v>94.5</c:v>
                </c:pt>
                <c:pt idx="124">
                  <c:v>87.4</c:v>
                </c:pt>
                <c:pt idx="125">
                  <c:v>86.7</c:v>
                </c:pt>
                <c:pt idx="126">
                  <c:v>96.4</c:v>
                </c:pt>
                <c:pt idx="127">
                  <c:v>92.7</c:v>
                </c:pt>
                <c:pt idx="128">
                  <c:v>97</c:v>
                </c:pt>
              </c:numCache>
            </c:numRef>
          </c:val>
          <c:smooth val="0"/>
          <c:extLst>
            <c:ext xmlns:c16="http://schemas.microsoft.com/office/drawing/2014/chart" uri="{C3380CC4-5D6E-409C-BE32-E72D297353CC}">
              <c16:uniqueId val="{00000000-BC9F-49B9-83D9-8717A5F4034C}"/>
            </c:ext>
          </c:extLst>
        </c:ser>
        <c:ser>
          <c:idx val="1"/>
          <c:order val="1"/>
          <c:tx>
            <c:strRef>
              <c:f>まとめ!$G$2</c:f>
              <c:strCache>
                <c:ptCount val="1"/>
                <c:pt idx="0">
                  <c:v>鉱工業生産指数（全国）</c:v>
                </c:pt>
              </c:strCache>
            </c:strRef>
          </c:tx>
          <c:spPr>
            <a:ln w="28575" cap="rnd">
              <a:solidFill>
                <a:srgbClr val="FF0000"/>
              </a:solidFill>
              <a:prstDash val="sysDash"/>
              <a:round/>
            </a:ln>
            <a:effectLst/>
          </c:spPr>
          <c:marker>
            <c:symbol val="none"/>
          </c:marker>
          <c:cat>
            <c:numRef>
              <c:f>まとめ!$E$3:$E$131</c:f>
              <c:numCache>
                <c:formatCode>yyyy"年"m"月"</c:formatCode>
                <c:ptCount val="129"/>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numCache>
            </c:numRef>
          </c:cat>
          <c:val>
            <c:numRef>
              <c:f>まとめ!$G$3:$G$131</c:f>
              <c:numCache>
                <c:formatCode>0.0_);[Red]\(0.0\)</c:formatCode>
                <c:ptCount val="129"/>
                <c:pt idx="0">
                  <c:v>100.3</c:v>
                </c:pt>
                <c:pt idx="1">
                  <c:v>100.7</c:v>
                </c:pt>
                <c:pt idx="2">
                  <c:v>100.9</c:v>
                </c:pt>
                <c:pt idx="3">
                  <c:v>102</c:v>
                </c:pt>
                <c:pt idx="4">
                  <c:v>101.8</c:v>
                </c:pt>
                <c:pt idx="5">
                  <c:v>101</c:v>
                </c:pt>
                <c:pt idx="6">
                  <c:v>102.1</c:v>
                </c:pt>
                <c:pt idx="7">
                  <c:v>102.5</c:v>
                </c:pt>
                <c:pt idx="8">
                  <c:v>104.1</c:v>
                </c:pt>
                <c:pt idx="9">
                  <c:v>101.2</c:v>
                </c:pt>
                <c:pt idx="10">
                  <c:v>102.8</c:v>
                </c:pt>
                <c:pt idx="11">
                  <c:v>103.4</c:v>
                </c:pt>
                <c:pt idx="12">
                  <c:v>103.9</c:v>
                </c:pt>
                <c:pt idx="13">
                  <c:v>104.5</c:v>
                </c:pt>
                <c:pt idx="14">
                  <c:v>87.3</c:v>
                </c:pt>
                <c:pt idx="15">
                  <c:v>89.2</c:v>
                </c:pt>
                <c:pt idx="16">
                  <c:v>95.3</c:v>
                </c:pt>
                <c:pt idx="17">
                  <c:v>99.3</c:v>
                </c:pt>
                <c:pt idx="18">
                  <c:v>100.5</c:v>
                </c:pt>
                <c:pt idx="19">
                  <c:v>102.2</c:v>
                </c:pt>
                <c:pt idx="20">
                  <c:v>101.3</c:v>
                </c:pt>
                <c:pt idx="21">
                  <c:v>103.1</c:v>
                </c:pt>
                <c:pt idx="22">
                  <c:v>100.9</c:v>
                </c:pt>
                <c:pt idx="23">
                  <c:v>102.9</c:v>
                </c:pt>
                <c:pt idx="24">
                  <c:v>103.3</c:v>
                </c:pt>
                <c:pt idx="25">
                  <c:v>103.1</c:v>
                </c:pt>
                <c:pt idx="26">
                  <c:v>102.9</c:v>
                </c:pt>
                <c:pt idx="27">
                  <c:v>102.4</c:v>
                </c:pt>
                <c:pt idx="28">
                  <c:v>100.6</c:v>
                </c:pt>
                <c:pt idx="29">
                  <c:v>99.8</c:v>
                </c:pt>
                <c:pt idx="30">
                  <c:v>99.3</c:v>
                </c:pt>
                <c:pt idx="31">
                  <c:v>97.8</c:v>
                </c:pt>
                <c:pt idx="32">
                  <c:v>95.7</c:v>
                </c:pt>
                <c:pt idx="33">
                  <c:v>96</c:v>
                </c:pt>
                <c:pt idx="34">
                  <c:v>95.1</c:v>
                </c:pt>
                <c:pt idx="35">
                  <c:v>96.4</c:v>
                </c:pt>
                <c:pt idx="36" formatCode="General">
                  <c:v>94.8</c:v>
                </c:pt>
                <c:pt idx="37" formatCode="General">
                  <c:v>96.4</c:v>
                </c:pt>
                <c:pt idx="38" formatCode="General">
                  <c:v>97.7</c:v>
                </c:pt>
                <c:pt idx="39" formatCode="General">
                  <c:v>97.7</c:v>
                </c:pt>
                <c:pt idx="40" formatCode="General">
                  <c:v>99.2</c:v>
                </c:pt>
                <c:pt idx="41" formatCode="General">
                  <c:v>98.2</c:v>
                </c:pt>
                <c:pt idx="42" formatCode="General">
                  <c:v>99.7</c:v>
                </c:pt>
                <c:pt idx="43" formatCode="General">
                  <c:v>99.9</c:v>
                </c:pt>
                <c:pt idx="44" formatCode="General">
                  <c:v>101</c:v>
                </c:pt>
                <c:pt idx="45" formatCode="General">
                  <c:v>101.1</c:v>
                </c:pt>
                <c:pt idx="46" formatCode="General">
                  <c:v>101.8</c:v>
                </c:pt>
                <c:pt idx="47" formatCode="General">
                  <c:v>101.9</c:v>
                </c:pt>
                <c:pt idx="48" formatCode="General">
                  <c:v>103.8</c:v>
                </c:pt>
                <c:pt idx="49" formatCode="General">
                  <c:v>102.7</c:v>
                </c:pt>
                <c:pt idx="50" formatCode="General">
                  <c:v>104.2</c:v>
                </c:pt>
                <c:pt idx="51" formatCode="General">
                  <c:v>99.5</c:v>
                </c:pt>
                <c:pt idx="52" formatCode="General">
                  <c:v>101.8</c:v>
                </c:pt>
                <c:pt idx="53" formatCode="General">
                  <c:v>100.3</c:v>
                </c:pt>
                <c:pt idx="54" formatCode="General">
                  <c:v>100.1</c:v>
                </c:pt>
                <c:pt idx="55" formatCode="General">
                  <c:v>99.4</c:v>
                </c:pt>
                <c:pt idx="56" formatCode="General">
                  <c:v>100.6</c:v>
                </c:pt>
                <c:pt idx="57" formatCode="General">
                  <c:v>100.4</c:v>
                </c:pt>
                <c:pt idx="58" formatCode="General">
                  <c:v>100.4</c:v>
                </c:pt>
                <c:pt idx="59" formatCode="General">
                  <c:v>99.9</c:v>
                </c:pt>
                <c:pt idx="60" formatCode="General">
                  <c:v>102.9</c:v>
                </c:pt>
                <c:pt idx="61" formatCode="General">
                  <c:v>99.8</c:v>
                </c:pt>
                <c:pt idx="62" formatCode="General">
                  <c:v>99.3</c:v>
                </c:pt>
                <c:pt idx="63" formatCode="General">
                  <c:v>99.5</c:v>
                </c:pt>
                <c:pt idx="64" formatCode="General">
                  <c:v>99.5</c:v>
                </c:pt>
                <c:pt idx="65" formatCode="General">
                  <c:v>100.4</c:v>
                </c:pt>
                <c:pt idx="66" formatCode="General">
                  <c:v>100.4</c:v>
                </c:pt>
                <c:pt idx="67" formatCode="General">
                  <c:v>98.6</c:v>
                </c:pt>
                <c:pt idx="68" formatCode="General">
                  <c:v>100.5</c:v>
                </c:pt>
                <c:pt idx="69" formatCode="General">
                  <c:v>100.7</c:v>
                </c:pt>
                <c:pt idx="70" formatCode="General">
                  <c:v>99.9</c:v>
                </c:pt>
                <c:pt idx="71" formatCode="General">
                  <c:v>98.5</c:v>
                </c:pt>
                <c:pt idx="72" formatCode="General">
                  <c:v>100.1</c:v>
                </c:pt>
                <c:pt idx="73" formatCode="General">
                  <c:v>99.2</c:v>
                </c:pt>
                <c:pt idx="74" formatCode="General">
                  <c:v>99.7</c:v>
                </c:pt>
                <c:pt idx="75" formatCode="General">
                  <c:v>99.3</c:v>
                </c:pt>
                <c:pt idx="76" formatCode="General">
                  <c:v>98.5</c:v>
                </c:pt>
                <c:pt idx="77" formatCode="General">
                  <c:v>99.2</c:v>
                </c:pt>
                <c:pt idx="78" formatCode="General">
                  <c:v>99.8</c:v>
                </c:pt>
                <c:pt idx="79" formatCode="General">
                  <c:v>100.5</c:v>
                </c:pt>
                <c:pt idx="80" formatCode="General">
                  <c:v>100.8</c:v>
                </c:pt>
                <c:pt idx="81" formatCode="General">
                  <c:v>101.1</c:v>
                </c:pt>
                <c:pt idx="82" formatCode="General">
                  <c:v>102</c:v>
                </c:pt>
                <c:pt idx="83" formatCode="General">
                  <c:v>102</c:v>
                </c:pt>
                <c:pt idx="84" formatCode="General">
                  <c:v>100.9</c:v>
                </c:pt>
                <c:pt idx="85" formatCode="General">
                  <c:v>101.6</c:v>
                </c:pt>
                <c:pt idx="86" formatCode="General">
                  <c:v>101.5</c:v>
                </c:pt>
                <c:pt idx="87" formatCode="General">
                  <c:v>104.1</c:v>
                </c:pt>
                <c:pt idx="88" formatCode="General">
                  <c:v>102.3</c:v>
                </c:pt>
                <c:pt idx="89" formatCode="General">
                  <c:v>103.3</c:v>
                </c:pt>
                <c:pt idx="90" formatCode="General">
                  <c:v>102.5</c:v>
                </c:pt>
                <c:pt idx="91" formatCode="General">
                  <c:v>104</c:v>
                </c:pt>
                <c:pt idx="92" formatCode="General">
                  <c:v>102.9</c:v>
                </c:pt>
                <c:pt idx="93" formatCode="General">
                  <c:v>103.3</c:v>
                </c:pt>
                <c:pt idx="94" formatCode="General">
                  <c:v>104.2</c:v>
                </c:pt>
                <c:pt idx="95" formatCode="General">
                  <c:v>105.8</c:v>
                </c:pt>
                <c:pt idx="96" formatCode="General">
                  <c:v>101.4</c:v>
                </c:pt>
                <c:pt idx="97" formatCode="General">
                  <c:v>104</c:v>
                </c:pt>
                <c:pt idx="98" formatCode="General">
                  <c:v>105.1</c:v>
                </c:pt>
                <c:pt idx="99" formatCode="General">
                  <c:v>104.5</c:v>
                </c:pt>
                <c:pt idx="100" formatCode="General">
                  <c:v>104.8</c:v>
                </c:pt>
                <c:pt idx="101" formatCode="General">
                  <c:v>103.7</c:v>
                </c:pt>
                <c:pt idx="102" formatCode="General">
                  <c:v>103.8</c:v>
                </c:pt>
                <c:pt idx="103" formatCode="General">
                  <c:v>103.6</c:v>
                </c:pt>
                <c:pt idx="104" formatCode="General">
                  <c:v>103.5</c:v>
                </c:pt>
                <c:pt idx="105" formatCode="General">
                  <c:v>105.6</c:v>
                </c:pt>
                <c:pt idx="106" formatCode="General">
                  <c:v>104.6</c:v>
                </c:pt>
                <c:pt idx="107" formatCode="General">
                  <c:v>104.8</c:v>
                </c:pt>
                <c:pt idx="108" formatCode="General">
                  <c:v>102.3</c:v>
                </c:pt>
                <c:pt idx="109" formatCode="General">
                  <c:v>103.3</c:v>
                </c:pt>
                <c:pt idx="110" formatCode="General">
                  <c:v>102.9</c:v>
                </c:pt>
                <c:pt idx="111" formatCode="General">
                  <c:v>102.8</c:v>
                </c:pt>
                <c:pt idx="112" formatCode="General">
                  <c:v>104.2</c:v>
                </c:pt>
                <c:pt idx="113" formatCode="General">
                  <c:v>101.5</c:v>
                </c:pt>
                <c:pt idx="114" formatCode="General">
                  <c:v>102.3</c:v>
                </c:pt>
                <c:pt idx="115" formatCode="General">
                  <c:v>100.5</c:v>
                </c:pt>
                <c:pt idx="116" formatCode="General">
                  <c:v>102.3</c:v>
                </c:pt>
                <c:pt idx="117" formatCode="General">
                  <c:v>98.4</c:v>
                </c:pt>
                <c:pt idx="118" formatCode="General">
                  <c:v>97.7</c:v>
                </c:pt>
                <c:pt idx="119" formatCode="General">
                  <c:v>97.9</c:v>
                </c:pt>
                <c:pt idx="120" formatCode="General">
                  <c:v>99.8</c:v>
                </c:pt>
                <c:pt idx="121" formatCode="General">
                  <c:v>99.5</c:v>
                </c:pt>
                <c:pt idx="122" formatCode="General">
                  <c:v>95.8</c:v>
                </c:pt>
                <c:pt idx="123" formatCode="General">
                  <c:v>86.4</c:v>
                </c:pt>
                <c:pt idx="124" formatCode="General">
                  <c:v>78.7</c:v>
                </c:pt>
                <c:pt idx="125" formatCode="General">
                  <c:v>80.2</c:v>
                </c:pt>
                <c:pt idx="126" formatCode="General">
                  <c:v>87.2</c:v>
                </c:pt>
                <c:pt idx="127" formatCode="General">
                  <c:v>88.1</c:v>
                </c:pt>
                <c:pt idx="128" formatCode="General">
                  <c:v>91.5</c:v>
                </c:pt>
              </c:numCache>
            </c:numRef>
          </c:val>
          <c:smooth val="0"/>
          <c:extLst>
            <c:ext xmlns:c16="http://schemas.microsoft.com/office/drawing/2014/chart" uri="{C3380CC4-5D6E-409C-BE32-E72D297353CC}">
              <c16:uniqueId val="{00000001-BC9F-49B9-83D9-8717A5F4034C}"/>
            </c:ext>
          </c:extLst>
        </c:ser>
        <c:dLbls>
          <c:showLegendKey val="0"/>
          <c:showVal val="0"/>
          <c:showCatName val="0"/>
          <c:showSerName val="0"/>
          <c:showPercent val="0"/>
          <c:showBubbleSize val="0"/>
        </c:dLbls>
        <c:smooth val="0"/>
        <c:axId val="522544607"/>
        <c:axId val="522541279"/>
      </c:lineChart>
      <c:dateAx>
        <c:axId val="522544607"/>
        <c:scaling>
          <c:orientation val="minMax"/>
        </c:scaling>
        <c:delete val="0"/>
        <c:axPos val="b"/>
        <c:numFmt formatCode="yyyy&quot;年&quot;m&quot;月&quot;"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522541279"/>
        <c:crossesAt val="100"/>
        <c:auto val="1"/>
        <c:lblOffset val="100"/>
        <c:baseTimeUnit val="months"/>
        <c:majorUnit val="12"/>
        <c:majorTimeUnit val="months"/>
      </c:dateAx>
      <c:valAx>
        <c:axId val="522541279"/>
        <c:scaling>
          <c:orientation val="minMax"/>
          <c:max val="110"/>
          <c:min val="80"/>
        </c:scaling>
        <c:delete val="0"/>
        <c:axPos val="l"/>
        <c:majorGridlines>
          <c:spPr>
            <a:ln w="9525" cap="flat" cmpd="sng" algn="ctr">
              <a:solidFill>
                <a:schemeClr val="tx1">
                  <a:lumMod val="15000"/>
                  <a:lumOff val="85000"/>
                </a:schemeClr>
              </a:solidFill>
              <a:round/>
            </a:ln>
            <a:effectLst/>
          </c:spPr>
        </c:majorGridlines>
        <c:numFmt formatCode="0.0_);[Red]\(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522544607"/>
        <c:crosses val="autoZero"/>
        <c:crossBetween val="between"/>
        <c:majorUnit val="10"/>
      </c:valAx>
      <c:spPr>
        <a:noFill/>
        <a:ln>
          <a:noFill/>
        </a:ln>
        <a:effectLst/>
      </c:spPr>
    </c:plotArea>
    <c:legend>
      <c:legendPos val="t"/>
      <c:layout>
        <c:manualLayout>
          <c:xMode val="edge"/>
          <c:yMode val="edge"/>
          <c:x val="0.11026886928562596"/>
          <c:y val="2.7777777777777776E-2"/>
          <c:w val="0.85341574261098962"/>
          <c:h val="8.449183435403906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solidFill>
            <a:schemeClr val="tx1"/>
          </a:solidFill>
        </a:defRPr>
      </a:pPr>
      <a:endParaRPr lang="ja-JP"/>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790972560716616E-2"/>
          <c:y val="8.8132002500207474E-2"/>
          <c:w val="0.87561922707741169"/>
          <c:h val="0.64015381684146466"/>
        </c:manualLayout>
      </c:layout>
      <c:lineChart>
        <c:grouping val="standard"/>
        <c:varyColors val="0"/>
        <c:ser>
          <c:idx val="1"/>
          <c:order val="0"/>
          <c:tx>
            <c:strRef>
              <c:f>グラフ!$C$5</c:f>
              <c:strCache>
                <c:ptCount val="1"/>
                <c:pt idx="0">
                  <c:v>東京都</c:v>
                </c:pt>
              </c:strCache>
            </c:strRef>
          </c:tx>
          <c:spPr>
            <a:ln w="22225">
              <a:solidFill>
                <a:srgbClr val="002060"/>
              </a:solidFill>
            </a:ln>
          </c:spPr>
          <c:marker>
            <c:symbol val="square"/>
            <c:size val="6"/>
            <c:spPr>
              <a:solidFill>
                <a:srgbClr val="002060"/>
              </a:solidFill>
              <a:ln>
                <a:solidFill>
                  <a:srgbClr val="002060"/>
                </a:solidFill>
              </a:ln>
            </c:spPr>
          </c:marker>
          <c:dLbls>
            <c:dLbl>
              <c:idx val="7"/>
              <c:layout>
                <c:manualLayout>
                  <c:x val="-5.4378193839909682E-2"/>
                  <c:y val="-2.10989685939798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675-4EBE-93FC-9D24201A3319}"/>
                </c:ext>
              </c:extLst>
            </c:dLbl>
            <c:dLbl>
              <c:idx val="8"/>
              <c:layout>
                <c:manualLayout>
                  <c:x val="-3.2193318715983257E-2"/>
                  <c:y val="2.34054238653132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675-4EBE-93FC-9D24201A3319}"/>
                </c:ext>
              </c:extLst>
            </c:dLbl>
            <c:spPr>
              <a:noFill/>
              <a:ln>
                <a:noFill/>
              </a:ln>
              <a:effectLst/>
            </c:spPr>
            <c:txPr>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グラフ!$D$4:$L$4</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グラフ!$D$5:$L$5</c:f>
              <c:numCache>
                <c:formatCode>0.0_);[Red]\(0.0\)</c:formatCode>
                <c:ptCount val="9"/>
                <c:pt idx="0">
                  <c:v>1.7766255248759384</c:v>
                </c:pt>
                <c:pt idx="1">
                  <c:v>1.6102284954743973</c:v>
                </c:pt>
                <c:pt idx="2">
                  <c:v>1.6660577734665338</c:v>
                </c:pt>
                <c:pt idx="3">
                  <c:v>1.7</c:v>
                </c:pt>
                <c:pt idx="4">
                  <c:v>1.5</c:v>
                </c:pt>
                <c:pt idx="5">
                  <c:v>1.4</c:v>
                </c:pt>
                <c:pt idx="6" formatCode="General">
                  <c:v>1.4</c:v>
                </c:pt>
                <c:pt idx="7" formatCode="General">
                  <c:v>1.5</c:v>
                </c:pt>
                <c:pt idx="8" formatCode="General">
                  <c:v>1.6</c:v>
                </c:pt>
              </c:numCache>
            </c:numRef>
          </c:val>
          <c:smooth val="0"/>
          <c:extLst>
            <c:ext xmlns:c16="http://schemas.microsoft.com/office/drawing/2014/chart" uri="{C3380CC4-5D6E-409C-BE32-E72D297353CC}">
              <c16:uniqueId val="{00000002-6675-4EBE-93FC-9D24201A3319}"/>
            </c:ext>
          </c:extLst>
        </c:ser>
        <c:ser>
          <c:idx val="2"/>
          <c:order val="1"/>
          <c:tx>
            <c:strRef>
              <c:f>グラフ!$C$6</c:f>
              <c:strCache>
                <c:ptCount val="1"/>
                <c:pt idx="0">
                  <c:v>愛知県</c:v>
                </c:pt>
              </c:strCache>
            </c:strRef>
          </c:tx>
          <c:spPr>
            <a:ln w="22225">
              <a:solidFill>
                <a:srgbClr val="C00000"/>
              </a:solidFill>
            </a:ln>
          </c:spPr>
          <c:marker>
            <c:symbol val="diamond"/>
            <c:size val="6"/>
            <c:spPr>
              <a:solidFill>
                <a:srgbClr val="C00000"/>
              </a:solidFill>
              <a:ln>
                <a:solidFill>
                  <a:srgbClr val="C00000"/>
                </a:solidFill>
              </a:ln>
            </c:spPr>
          </c:marker>
          <c:dLbls>
            <c:dLbl>
              <c:idx val="0"/>
              <c:layout>
                <c:manualLayout>
                  <c:x val="-3.2193318715983257E-2"/>
                  <c:y val="6.84492563429571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675-4EBE-93FC-9D24201A3319}"/>
                </c:ext>
              </c:extLst>
            </c:dLbl>
            <c:dLbl>
              <c:idx val="1"/>
              <c:layout>
                <c:manualLayout>
                  <c:x val="-3.2193318715983257E-2"/>
                  <c:y val="6.38196267133274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675-4EBE-93FC-9D24201A3319}"/>
                </c:ext>
              </c:extLst>
            </c:dLbl>
            <c:dLbl>
              <c:idx val="2"/>
              <c:layout>
                <c:manualLayout>
                  <c:x val="-3.2193318715983223E-2"/>
                  <c:y val="9.62270341207349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675-4EBE-93FC-9D24201A3319}"/>
                </c:ext>
              </c:extLst>
            </c:dLbl>
            <c:dLbl>
              <c:idx val="3"/>
              <c:layout>
                <c:manualLayout>
                  <c:x val="-3.4210125545431118E-2"/>
                  <c:y val="5.91896325459317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675-4EBE-93FC-9D24201A3319}"/>
                </c:ext>
              </c:extLst>
            </c:dLbl>
            <c:dLbl>
              <c:idx val="4"/>
              <c:layout>
                <c:manualLayout>
                  <c:x val="-3.2193318715983257E-2"/>
                  <c:y val="5.91899970836979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675-4EBE-93FC-9D24201A3319}"/>
                </c:ext>
              </c:extLst>
            </c:dLbl>
            <c:dLbl>
              <c:idx val="5"/>
              <c:layout>
                <c:manualLayout>
                  <c:x val="-3.2193318715983334E-2"/>
                  <c:y val="-5.65507436570428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675-4EBE-93FC-9D24201A3319}"/>
                </c:ext>
              </c:extLst>
            </c:dLbl>
            <c:dLbl>
              <c:idx val="6"/>
              <c:layout>
                <c:manualLayout>
                  <c:x val="-3.2193318715983257E-2"/>
                  <c:y val="4.36346931649918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675-4EBE-93FC-9D24201A3319}"/>
                </c:ext>
              </c:extLst>
            </c:dLbl>
            <c:dLbl>
              <c:idx val="7"/>
              <c:layout>
                <c:manualLayout>
                  <c:x val="-3.2193318715983257E-2"/>
                  <c:y val="-3.32365301737869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675-4EBE-93FC-9D24201A3319}"/>
                </c:ext>
              </c:extLst>
            </c:dLbl>
            <c:dLbl>
              <c:idx val="8"/>
              <c:layout>
                <c:manualLayout>
                  <c:x val="-3.2193318715983257E-2"/>
                  <c:y val="-3.72823840337226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675-4EBE-93FC-9D24201A3319}"/>
                </c:ext>
              </c:extLst>
            </c:dLbl>
            <c:spPr>
              <a:noFill/>
              <a:ln>
                <a:noFill/>
              </a:ln>
              <a:effectLst/>
            </c:spPr>
            <c:txPr>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グラフ!$D$4:$L$4</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グラフ!$D$6:$L$6</c:f>
              <c:numCache>
                <c:formatCode>0.0_);[Red]\(0.0\)</c:formatCode>
                <c:ptCount val="9"/>
                <c:pt idx="0">
                  <c:v>1.6209826914665388</c:v>
                </c:pt>
                <c:pt idx="1">
                  <c:v>1.5360633069381795</c:v>
                </c:pt>
                <c:pt idx="2">
                  <c:v>1.4245452216243915</c:v>
                </c:pt>
                <c:pt idx="3">
                  <c:v>1.5</c:v>
                </c:pt>
                <c:pt idx="4">
                  <c:v>1.3</c:v>
                </c:pt>
                <c:pt idx="5">
                  <c:v>1</c:v>
                </c:pt>
                <c:pt idx="6" formatCode="0.0">
                  <c:v>1.2</c:v>
                </c:pt>
                <c:pt idx="7" formatCode="General">
                  <c:v>1.1000000000000001</c:v>
                </c:pt>
                <c:pt idx="8" formatCode="General">
                  <c:v>1.1000000000000001</c:v>
                </c:pt>
              </c:numCache>
            </c:numRef>
          </c:val>
          <c:smooth val="0"/>
          <c:extLst>
            <c:ext xmlns:c16="http://schemas.microsoft.com/office/drawing/2014/chart" uri="{C3380CC4-5D6E-409C-BE32-E72D297353CC}">
              <c16:uniqueId val="{0000000C-6675-4EBE-93FC-9D24201A3319}"/>
            </c:ext>
          </c:extLst>
        </c:ser>
        <c:ser>
          <c:idx val="0"/>
          <c:order val="2"/>
          <c:tx>
            <c:strRef>
              <c:f>グラフ!$C$7</c:f>
              <c:strCache>
                <c:ptCount val="1"/>
                <c:pt idx="0">
                  <c:v>大阪府</c:v>
                </c:pt>
              </c:strCache>
            </c:strRef>
          </c:tx>
          <c:spPr>
            <a:ln w="22225">
              <a:solidFill>
                <a:srgbClr val="00B050"/>
              </a:solidFill>
            </a:ln>
          </c:spPr>
          <c:marker>
            <c:symbol val="circle"/>
            <c:size val="6"/>
            <c:spPr>
              <a:solidFill>
                <a:srgbClr val="00B050"/>
              </a:solidFill>
              <a:ln>
                <a:solidFill>
                  <a:srgbClr val="00B050"/>
                </a:solidFill>
              </a:ln>
            </c:spPr>
          </c:marker>
          <c:dLbls>
            <c:dLbl>
              <c:idx val="3"/>
              <c:layout>
                <c:manualLayout>
                  <c:x val="-3.3645419633185715E-2"/>
                  <c:y val="7.02548118985126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675-4EBE-93FC-9D24201A3319}"/>
                </c:ext>
              </c:extLst>
            </c:dLbl>
            <c:dLbl>
              <c:idx val="8"/>
              <c:layout>
                <c:manualLayout>
                  <c:x val="-3.5662226462633569E-2"/>
                  <c:y val="-6.40254780478978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675-4EBE-93FC-9D24201A3319}"/>
                </c:ext>
              </c:extLst>
            </c:dLbl>
            <c:spPr>
              <a:noFill/>
              <a:ln>
                <a:noFill/>
              </a:ln>
              <a:effectLst/>
            </c:spPr>
            <c:txPr>
              <a:bodyPr/>
              <a:lstStyle/>
              <a:p>
                <a:pPr>
                  <a:defRPr sz="1200" b="1"/>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グラフ!$D$4:$L$4</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グラフ!$D$7:$L$7</c:f>
              <c:numCache>
                <c:formatCode>0.0_);[Red]\(0.0\)</c:formatCode>
                <c:ptCount val="9"/>
                <c:pt idx="0">
                  <c:v>2.3000576011342995</c:v>
                </c:pt>
                <c:pt idx="1">
                  <c:v>2.18288411421138</c:v>
                </c:pt>
                <c:pt idx="2">
                  <c:v>2.1337383664143816</c:v>
                </c:pt>
                <c:pt idx="3">
                  <c:v>2.4</c:v>
                </c:pt>
                <c:pt idx="4">
                  <c:v>2.2000000000000002</c:v>
                </c:pt>
                <c:pt idx="5">
                  <c:v>1.9</c:v>
                </c:pt>
                <c:pt idx="6" formatCode="General">
                  <c:v>1.7</c:v>
                </c:pt>
                <c:pt idx="7" formatCode="General">
                  <c:v>1.6</c:v>
                </c:pt>
                <c:pt idx="8" formatCode="General">
                  <c:v>1.6</c:v>
                </c:pt>
              </c:numCache>
            </c:numRef>
          </c:val>
          <c:smooth val="0"/>
          <c:extLst>
            <c:ext xmlns:c16="http://schemas.microsoft.com/office/drawing/2014/chart" uri="{C3380CC4-5D6E-409C-BE32-E72D297353CC}">
              <c16:uniqueId val="{0000000F-6675-4EBE-93FC-9D24201A3319}"/>
            </c:ext>
          </c:extLst>
        </c:ser>
        <c:ser>
          <c:idx val="3"/>
          <c:order val="3"/>
          <c:tx>
            <c:strRef>
              <c:f>グラフ!$C$8</c:f>
              <c:strCache>
                <c:ptCount val="1"/>
                <c:pt idx="0">
                  <c:v>全国</c:v>
                </c:pt>
              </c:strCache>
            </c:strRef>
          </c:tx>
          <c:spPr>
            <a:ln w="22225">
              <a:solidFill>
                <a:srgbClr val="7030A0"/>
              </a:solidFill>
              <a:prstDash val="sysDot"/>
            </a:ln>
          </c:spPr>
          <c:marker>
            <c:symbol val="triangle"/>
            <c:size val="5"/>
            <c:spPr>
              <a:solidFill>
                <a:srgbClr val="7030A0"/>
              </a:solidFill>
              <a:ln>
                <a:solidFill>
                  <a:srgbClr val="7030A0"/>
                </a:solidFill>
              </a:ln>
            </c:spPr>
          </c:marker>
          <c:cat>
            <c:strRef>
              <c:f>グラフ!$D$4:$L$4</c:f>
              <c:strCache>
                <c:ptCount val="9"/>
                <c:pt idx="0">
                  <c:v>2010年度</c:v>
                </c:pt>
                <c:pt idx="1">
                  <c:v>2011年度</c:v>
                </c:pt>
                <c:pt idx="2">
                  <c:v>2012年度</c:v>
                </c:pt>
                <c:pt idx="3">
                  <c:v>2013年度</c:v>
                </c:pt>
                <c:pt idx="4">
                  <c:v>2014年度</c:v>
                </c:pt>
                <c:pt idx="5">
                  <c:v>2015年度</c:v>
                </c:pt>
                <c:pt idx="6">
                  <c:v>2016年度</c:v>
                </c:pt>
                <c:pt idx="7">
                  <c:v>2017年度</c:v>
                </c:pt>
                <c:pt idx="8">
                  <c:v>2018年度</c:v>
                </c:pt>
              </c:strCache>
            </c:strRef>
          </c:cat>
          <c:val>
            <c:numRef>
              <c:f>グラフ!$D$8:$L$8</c:f>
              <c:numCache>
                <c:formatCode>0.0_);[Red]\(0.0\)</c:formatCode>
                <c:ptCount val="9"/>
                <c:pt idx="0">
                  <c:v>1.6443678731200229</c:v>
                </c:pt>
                <c:pt idx="1">
                  <c:v>1.6067272026619612</c:v>
                </c:pt>
                <c:pt idx="2">
                  <c:v>1.5411722862215369</c:v>
                </c:pt>
                <c:pt idx="3">
                  <c:v>1.7</c:v>
                </c:pt>
                <c:pt idx="4">
                  <c:v>1.5</c:v>
                </c:pt>
                <c:pt idx="5">
                  <c:v>1.4</c:v>
                </c:pt>
                <c:pt idx="6" formatCode="General">
                  <c:v>1.4</c:v>
                </c:pt>
                <c:pt idx="7" formatCode="General">
                  <c:v>1.3</c:v>
                </c:pt>
                <c:pt idx="8" formatCode="General">
                  <c:v>1.4</c:v>
                </c:pt>
              </c:numCache>
            </c:numRef>
          </c:val>
          <c:smooth val="0"/>
          <c:extLst>
            <c:ext xmlns:c16="http://schemas.microsoft.com/office/drawing/2014/chart" uri="{C3380CC4-5D6E-409C-BE32-E72D297353CC}">
              <c16:uniqueId val="{00000010-6675-4EBE-93FC-9D24201A3319}"/>
            </c:ext>
          </c:extLst>
        </c:ser>
        <c:dLbls>
          <c:showLegendKey val="0"/>
          <c:showVal val="0"/>
          <c:showCatName val="0"/>
          <c:showSerName val="0"/>
          <c:showPercent val="0"/>
          <c:showBubbleSize val="0"/>
        </c:dLbls>
        <c:marker val="1"/>
        <c:smooth val="0"/>
        <c:axId val="108913408"/>
        <c:axId val="108915328"/>
      </c:lineChart>
      <c:catAx>
        <c:axId val="108913408"/>
        <c:scaling>
          <c:orientation val="minMax"/>
        </c:scaling>
        <c:delete val="0"/>
        <c:axPos val="b"/>
        <c:numFmt formatCode="General" sourceLinked="0"/>
        <c:majorTickMark val="out"/>
        <c:minorTickMark val="none"/>
        <c:tickLblPos val="nextTo"/>
        <c:crossAx val="108915328"/>
        <c:crosses val="autoZero"/>
        <c:auto val="1"/>
        <c:lblAlgn val="ctr"/>
        <c:lblOffset val="100"/>
        <c:noMultiLvlLbl val="0"/>
      </c:catAx>
      <c:valAx>
        <c:axId val="108915328"/>
        <c:scaling>
          <c:orientation val="minMax"/>
          <c:max val="2.5"/>
          <c:min val="1"/>
        </c:scaling>
        <c:delete val="0"/>
        <c:axPos val="l"/>
        <c:majorGridlines/>
        <c:numFmt formatCode="0.0_);[Red]\(0.0\)" sourceLinked="1"/>
        <c:majorTickMark val="out"/>
        <c:minorTickMark val="none"/>
        <c:tickLblPos val="nextTo"/>
        <c:crossAx val="108913408"/>
        <c:crosses val="autoZero"/>
        <c:crossBetween val="between"/>
        <c:majorUnit val="0.5"/>
      </c:valAx>
    </c:plotArea>
    <c:legend>
      <c:legendPos val="b"/>
      <c:layout>
        <c:manualLayout>
          <c:xMode val="edge"/>
          <c:yMode val="edge"/>
          <c:x val="4.4439138065448372E-2"/>
          <c:y val="0.89736493430598108"/>
          <c:w val="0.89769127392999504"/>
          <c:h val="8.3440724246332421E-2"/>
        </c:manualLayout>
      </c:layout>
      <c:overlay val="0"/>
    </c:legend>
    <c:plotVisOnly val="1"/>
    <c:dispBlanksAs val="gap"/>
    <c:showDLblsOverMax val="0"/>
  </c:chart>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76613315024411E-2"/>
          <c:y val="7.569120401907356E-2"/>
          <c:w val="0.88937167988289068"/>
          <c:h val="0.79915893222070844"/>
        </c:manualLayout>
      </c:layout>
      <c:lineChart>
        <c:grouping val="standard"/>
        <c:varyColors val="0"/>
        <c:ser>
          <c:idx val="0"/>
          <c:order val="0"/>
          <c:tx>
            <c:strRef>
              <c:f>'グラフ更新案（京都→愛知）'!$B$5</c:f>
              <c:strCache>
                <c:ptCount val="1"/>
                <c:pt idx="0">
                  <c:v>東京</c:v>
                </c:pt>
              </c:strCache>
            </c:strRef>
          </c:tx>
          <c:dLbls>
            <c:dLbl>
              <c:idx val="9"/>
              <c:layout>
                <c:manualLayout>
                  <c:x val="1.2737984791176028E-3"/>
                  <c:y val="-2.70322023700525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558-4DC9-B880-3CA93FA67F9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'グラフ更新案（京都→愛知）'!$C$4:$L$4</c:f>
              <c:strCache>
                <c:ptCount val="10"/>
                <c:pt idx="0">
                  <c:v>2011.3卒業</c:v>
                </c:pt>
                <c:pt idx="1">
                  <c:v>2012.3卒業</c:v>
                </c:pt>
                <c:pt idx="2">
                  <c:v>2013.3卒業</c:v>
                </c:pt>
                <c:pt idx="3">
                  <c:v>2014.3卒業</c:v>
                </c:pt>
                <c:pt idx="4">
                  <c:v>2015.3卒業</c:v>
                </c:pt>
                <c:pt idx="5">
                  <c:v>2016.3卒業</c:v>
                </c:pt>
                <c:pt idx="6">
                  <c:v>2017.3卒業</c:v>
                </c:pt>
                <c:pt idx="7">
                  <c:v>2018.3卒業</c:v>
                </c:pt>
                <c:pt idx="8">
                  <c:v>2019.3卒業</c:v>
                </c:pt>
                <c:pt idx="9">
                  <c:v>2020.3卒業</c:v>
                </c:pt>
              </c:strCache>
            </c:strRef>
          </c:cat>
          <c:val>
            <c:numRef>
              <c:f>'グラフ更新案（京都→愛知）'!$C$5:$L$5</c:f>
              <c:numCache>
                <c:formatCode>0.0_ </c:formatCode>
                <c:ptCount val="10"/>
                <c:pt idx="0">
                  <c:v>92.286406087858879</c:v>
                </c:pt>
                <c:pt idx="1">
                  <c:v>94.229428172942818</c:v>
                </c:pt>
                <c:pt idx="2">
                  <c:v>92.4</c:v>
                </c:pt>
                <c:pt idx="3">
                  <c:v>94.7</c:v>
                </c:pt>
                <c:pt idx="4">
                  <c:v>95.7</c:v>
                </c:pt>
                <c:pt idx="5">
                  <c:v>98.4</c:v>
                </c:pt>
                <c:pt idx="6">
                  <c:v>95.8</c:v>
                </c:pt>
                <c:pt idx="7">
                  <c:v>95.9</c:v>
                </c:pt>
                <c:pt idx="8">
                  <c:v>96.1</c:v>
                </c:pt>
                <c:pt idx="9">
                  <c:v>95.5</c:v>
                </c:pt>
              </c:numCache>
            </c:numRef>
          </c:val>
          <c:smooth val="0"/>
          <c:extLst>
            <c:ext xmlns:c16="http://schemas.microsoft.com/office/drawing/2014/chart" uri="{C3380CC4-5D6E-409C-BE32-E72D297353CC}">
              <c16:uniqueId val="{00000001-2558-4DC9-B880-3CA93FA67F94}"/>
            </c:ext>
          </c:extLst>
        </c:ser>
        <c:ser>
          <c:idx val="1"/>
          <c:order val="1"/>
          <c:tx>
            <c:strRef>
              <c:f>'グラフ更新案（京都→愛知）'!$B$6</c:f>
              <c:strCache>
                <c:ptCount val="1"/>
                <c:pt idx="0">
                  <c:v>愛知</c:v>
                </c:pt>
              </c:strCache>
            </c:strRef>
          </c:tx>
          <c:marker>
            <c:symbol val="circle"/>
            <c:size val="5"/>
          </c:marker>
          <c:dLbls>
            <c:dLbl>
              <c:idx val="9"/>
              <c:layout>
                <c:manualLayout>
                  <c:x val="-1.6853089738405058E-2"/>
                  <c:y val="-7.5758669701171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58-4DC9-B880-3CA93FA67F94}"/>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'グラフ更新案（京都→愛知）'!$C$4:$L$4</c:f>
              <c:strCache>
                <c:ptCount val="10"/>
                <c:pt idx="0">
                  <c:v>2011.3卒業</c:v>
                </c:pt>
                <c:pt idx="1">
                  <c:v>2012.3卒業</c:v>
                </c:pt>
                <c:pt idx="2">
                  <c:v>2013.3卒業</c:v>
                </c:pt>
                <c:pt idx="3">
                  <c:v>2014.3卒業</c:v>
                </c:pt>
                <c:pt idx="4">
                  <c:v>2015.3卒業</c:v>
                </c:pt>
                <c:pt idx="5">
                  <c:v>2016.3卒業</c:v>
                </c:pt>
                <c:pt idx="6">
                  <c:v>2017.3卒業</c:v>
                </c:pt>
                <c:pt idx="7">
                  <c:v>2018.3卒業</c:v>
                </c:pt>
                <c:pt idx="8">
                  <c:v>2019.3卒業</c:v>
                </c:pt>
                <c:pt idx="9">
                  <c:v>2020.3卒業</c:v>
                </c:pt>
              </c:strCache>
            </c:strRef>
          </c:cat>
          <c:val>
            <c:numRef>
              <c:f>'グラフ更新案（京都→愛知）'!$C$6:$L$6</c:f>
              <c:numCache>
                <c:formatCode>0.0_ </c:formatCode>
                <c:ptCount val="10"/>
                <c:pt idx="0">
                  <c:v>96.699445039431396</c:v>
                </c:pt>
                <c:pt idx="1">
                  <c:v>97.438039543302693</c:v>
                </c:pt>
                <c:pt idx="2">
                  <c:v>96.9</c:v>
                </c:pt>
                <c:pt idx="3">
                  <c:v>98.2</c:v>
                </c:pt>
                <c:pt idx="4">
                  <c:v>98.9</c:v>
                </c:pt>
                <c:pt idx="5">
                  <c:v>98.4</c:v>
                </c:pt>
                <c:pt idx="6">
                  <c:v>98.8</c:v>
                </c:pt>
                <c:pt idx="7">
                  <c:v>99</c:v>
                </c:pt>
                <c:pt idx="8">
                  <c:v>99.1</c:v>
                </c:pt>
                <c:pt idx="9">
                  <c:v>98.9</c:v>
                </c:pt>
              </c:numCache>
            </c:numRef>
          </c:val>
          <c:smooth val="0"/>
          <c:extLst>
            <c:ext xmlns:c16="http://schemas.microsoft.com/office/drawing/2014/chart" uri="{C3380CC4-5D6E-409C-BE32-E72D297353CC}">
              <c16:uniqueId val="{00000003-2558-4DC9-B880-3CA93FA67F94}"/>
            </c:ext>
          </c:extLst>
        </c:ser>
        <c:ser>
          <c:idx val="2"/>
          <c:order val="2"/>
          <c:tx>
            <c:strRef>
              <c:f>'グラフ更新案（京都→愛知）'!$B$7</c:f>
              <c:strCache>
                <c:ptCount val="1"/>
                <c:pt idx="0">
                  <c:v>大阪</c:v>
                </c:pt>
              </c:strCache>
            </c:strRef>
          </c:tx>
          <c:spPr>
            <a:ln w="22225">
              <a:solidFill>
                <a:srgbClr val="002060"/>
              </a:solidFill>
            </a:ln>
          </c:spPr>
          <c:marker>
            <c:symbol val="square"/>
            <c:size val="7"/>
            <c:spPr>
              <a:solidFill>
                <a:srgbClr val="002060"/>
              </a:solidFill>
              <a:ln>
                <a:solidFill>
                  <a:srgbClr val="002060"/>
                </a:solidFill>
              </a:ln>
            </c:spPr>
          </c:marker>
          <c:dLbls>
            <c:dLbl>
              <c:idx val="0"/>
              <c:layout>
                <c:manualLayout>
                  <c:x val="-4.6207705909873047E-2"/>
                  <c:y val="-5.9341303267324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58-4DC9-B880-3CA93FA67F94}"/>
                </c:ext>
              </c:extLst>
            </c:dLbl>
            <c:dLbl>
              <c:idx val="2"/>
              <c:layout>
                <c:manualLayout>
                  <c:x val="-1.4838991047569205E-2"/>
                  <c:y val="-4.38426592024834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58-4DC9-B880-3CA93FA67F94}"/>
                </c:ext>
              </c:extLst>
            </c:dLbl>
            <c:dLbl>
              <c:idx val="3"/>
              <c:layout>
                <c:manualLayout>
                  <c:x val="-3.6994076646763567E-2"/>
                  <c:y val="4.91805966114700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58-4DC9-B880-3CA93FA67F94}"/>
                </c:ext>
              </c:extLst>
            </c:dLbl>
            <c:dLbl>
              <c:idx val="4"/>
              <c:layout>
                <c:manualLayout>
                  <c:x val="-3.6994076646763567E-2"/>
                  <c:y val="4.91805966114700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558-4DC9-B880-3CA93FA67F94}"/>
                </c:ext>
              </c:extLst>
            </c:dLbl>
            <c:dLbl>
              <c:idx val="5"/>
              <c:layout>
                <c:manualLayout>
                  <c:x val="-3.6994076646763491E-2"/>
                  <c:y val="4.91805966114700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558-4DC9-B880-3CA93FA67F94}"/>
                </c:ext>
              </c:extLst>
            </c:dLbl>
            <c:dLbl>
              <c:idx val="6"/>
              <c:layout>
                <c:manualLayout>
                  <c:x val="-3.6994076646763567E-2"/>
                  <c:y val="3.58915600666195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558-4DC9-B880-3CA93FA67F94}"/>
                </c:ext>
              </c:extLst>
            </c:dLbl>
            <c:dLbl>
              <c:idx val="7"/>
              <c:layout>
                <c:manualLayout>
                  <c:x val="-3.6994076646763567E-2"/>
                  <c:y val="4.91805966114700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558-4DC9-B880-3CA93FA67F94}"/>
                </c:ext>
              </c:extLst>
            </c:dLbl>
            <c:dLbl>
              <c:idx val="8"/>
              <c:layout>
                <c:manualLayout>
                  <c:x val="-3.900817533759942E-2"/>
                  <c:y val="4.03212389149030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558-4DC9-B880-3CA93FA67F94}"/>
                </c:ext>
              </c:extLst>
            </c:dLbl>
            <c:dLbl>
              <c:idx val="9"/>
              <c:layout>
                <c:manualLayout>
                  <c:x val="-2.6915226305349645E-2"/>
                  <c:y val="4.64771372615804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558-4DC9-B880-3CA93FA67F94}"/>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'グラフ更新案（京都→愛知）'!$C$4:$L$4</c:f>
              <c:strCache>
                <c:ptCount val="10"/>
                <c:pt idx="0">
                  <c:v>2011.3卒業</c:v>
                </c:pt>
                <c:pt idx="1">
                  <c:v>2012.3卒業</c:v>
                </c:pt>
                <c:pt idx="2">
                  <c:v>2013.3卒業</c:v>
                </c:pt>
                <c:pt idx="3">
                  <c:v>2014.3卒業</c:v>
                </c:pt>
                <c:pt idx="4">
                  <c:v>2015.3卒業</c:v>
                </c:pt>
                <c:pt idx="5">
                  <c:v>2016.3卒業</c:v>
                </c:pt>
                <c:pt idx="6">
                  <c:v>2017.3卒業</c:v>
                </c:pt>
                <c:pt idx="7">
                  <c:v>2018.3卒業</c:v>
                </c:pt>
                <c:pt idx="8">
                  <c:v>2019.3卒業</c:v>
                </c:pt>
                <c:pt idx="9">
                  <c:v>2020.3卒業</c:v>
                </c:pt>
              </c:strCache>
            </c:strRef>
          </c:cat>
          <c:val>
            <c:numRef>
              <c:f>'グラフ更新案（京都→愛知）'!$C$7:$L$7</c:f>
              <c:numCache>
                <c:formatCode>0.0_ </c:formatCode>
                <c:ptCount val="10"/>
                <c:pt idx="0">
                  <c:v>87.878413443716795</c:v>
                </c:pt>
                <c:pt idx="1">
                  <c:v>90.479616306954441</c:v>
                </c:pt>
                <c:pt idx="2">
                  <c:v>93.3</c:v>
                </c:pt>
                <c:pt idx="3">
                  <c:v>93</c:v>
                </c:pt>
                <c:pt idx="4">
                  <c:v>94.7</c:v>
                </c:pt>
                <c:pt idx="5">
                  <c:v>94.5</c:v>
                </c:pt>
                <c:pt idx="6">
                  <c:v>95.1</c:v>
                </c:pt>
                <c:pt idx="7">
                  <c:v>94.9</c:v>
                </c:pt>
                <c:pt idx="8">
                  <c:v>95.2</c:v>
                </c:pt>
                <c:pt idx="9">
                  <c:v>94.3</c:v>
                </c:pt>
              </c:numCache>
            </c:numRef>
          </c:val>
          <c:smooth val="0"/>
          <c:extLst>
            <c:ext xmlns:c16="http://schemas.microsoft.com/office/drawing/2014/chart" uri="{C3380CC4-5D6E-409C-BE32-E72D297353CC}">
              <c16:uniqueId val="{0000000D-2558-4DC9-B880-3CA93FA67F94}"/>
            </c:ext>
          </c:extLst>
        </c:ser>
        <c:ser>
          <c:idx val="3"/>
          <c:order val="3"/>
          <c:tx>
            <c:strRef>
              <c:f>'グラフ更新案（京都→愛知）'!$B$8</c:f>
              <c:strCache>
                <c:ptCount val="1"/>
                <c:pt idx="0">
                  <c:v>全国</c:v>
                </c:pt>
              </c:strCache>
            </c:strRef>
          </c:tx>
          <c:spPr>
            <a:ln w="22225">
              <a:solidFill>
                <a:schemeClr val="bg2">
                  <a:lumMod val="50000"/>
                </a:schemeClr>
              </a:solidFill>
            </a:ln>
          </c:spPr>
          <c:marker>
            <c:symbol val="x"/>
            <c:size val="6"/>
            <c:spPr>
              <a:noFill/>
              <a:ln w="15875">
                <a:solidFill>
                  <a:schemeClr val="bg2">
                    <a:lumMod val="50000"/>
                  </a:schemeClr>
                </a:solidFill>
              </a:ln>
            </c:spPr>
          </c:marker>
          <c:dLbls>
            <c:dLbl>
              <c:idx val="0"/>
              <c:layout>
                <c:manualLayout>
                  <c:x val="-4.9981280641806569E-2"/>
                  <c:y val="-4.44561096529600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558-4DC9-B880-3CA93FA67F94}"/>
                </c:ext>
              </c:extLst>
            </c:dLbl>
            <c:dLbl>
              <c:idx val="1"/>
              <c:layout>
                <c:manualLayout>
                  <c:x val="-9.7297083147625408E-3"/>
                  <c:y val="1.10994459025954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558-4DC9-B880-3CA93FA67F94}"/>
                </c:ext>
              </c:extLst>
            </c:dLbl>
            <c:dLbl>
              <c:idx val="2"/>
              <c:layout>
                <c:manualLayout>
                  <c:x val="-6.205834542585504E-2"/>
                  <c:y val="-2.25076516598215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558-4DC9-B880-3CA93FA67F94}"/>
                </c:ext>
              </c:extLst>
            </c:dLbl>
            <c:dLbl>
              <c:idx val="3"/>
              <c:layout>
                <c:manualLayout>
                  <c:x val="-3.639175012489005E-2"/>
                  <c:y val="3.48476207915870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558-4DC9-B880-3CA93FA67F94}"/>
                </c:ext>
              </c:extLst>
            </c:dLbl>
            <c:dLbl>
              <c:idx val="4"/>
              <c:layout>
                <c:manualLayout>
                  <c:x val="-4.494983410092606E-2"/>
                  <c:y val="3.42475940507436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558-4DC9-B880-3CA93FA67F94}"/>
                </c:ext>
              </c:extLst>
            </c:dLbl>
            <c:dLbl>
              <c:idx val="5"/>
              <c:layout>
                <c:manualLayout>
                  <c:x val="-4.494983410092606E-2"/>
                  <c:y val="4.81364829396325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2558-4DC9-B880-3CA93FA67F94}"/>
                </c:ext>
              </c:extLst>
            </c:dLbl>
            <c:dLbl>
              <c:idx val="6"/>
              <c:layout>
                <c:manualLayout>
                  <c:x val="-3.3972928610509788E-2"/>
                  <c:y val="3.7198140930058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2558-4DC9-B880-3CA93FA67F94}"/>
                </c:ext>
              </c:extLst>
            </c:dLbl>
            <c:dLbl>
              <c:idx val="7"/>
              <c:layout>
                <c:manualLayout>
                  <c:x val="-4.0015224683017339E-2"/>
                  <c:y val="3.27684620817746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558-4DC9-B880-3CA93FA67F94}"/>
                </c:ext>
              </c:extLst>
            </c:dLbl>
            <c:dLbl>
              <c:idx val="8"/>
              <c:layout>
                <c:manualLayout>
                  <c:x val="-4.0015224683017339E-2"/>
                  <c:y val="3.27684620817746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558-4DC9-B880-3CA93FA67F94}"/>
                </c:ext>
              </c:extLst>
            </c:dLbl>
            <c:dLbl>
              <c:idx val="9"/>
              <c:layout>
                <c:manualLayout>
                  <c:x val="-4.0015224683017339E-2"/>
                  <c:y val="4.16278197783416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558-4DC9-B880-3CA93FA67F94}"/>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'グラフ更新案（京都→愛知）'!$C$4:$L$4</c:f>
              <c:strCache>
                <c:ptCount val="10"/>
                <c:pt idx="0">
                  <c:v>2011.3卒業</c:v>
                </c:pt>
                <c:pt idx="1">
                  <c:v>2012.3卒業</c:v>
                </c:pt>
                <c:pt idx="2">
                  <c:v>2013.3卒業</c:v>
                </c:pt>
                <c:pt idx="3">
                  <c:v>2014.3卒業</c:v>
                </c:pt>
                <c:pt idx="4">
                  <c:v>2015.3卒業</c:v>
                </c:pt>
                <c:pt idx="5">
                  <c:v>2016.3卒業</c:v>
                </c:pt>
                <c:pt idx="6">
                  <c:v>2017.3卒業</c:v>
                </c:pt>
                <c:pt idx="7">
                  <c:v>2018.3卒業</c:v>
                </c:pt>
                <c:pt idx="8">
                  <c:v>2019.3卒業</c:v>
                </c:pt>
                <c:pt idx="9">
                  <c:v>2020.3卒業</c:v>
                </c:pt>
              </c:strCache>
            </c:strRef>
          </c:cat>
          <c:val>
            <c:numRef>
              <c:f>'グラフ更新案（京都→愛知）'!$C$8:$L$8</c:f>
              <c:numCache>
                <c:formatCode>0.0_ </c:formatCode>
                <c:ptCount val="10"/>
                <c:pt idx="0">
                  <c:v>93.191445057564493</c:v>
                </c:pt>
                <c:pt idx="1">
                  <c:v>94.821013532593298</c:v>
                </c:pt>
                <c:pt idx="2">
                  <c:v>95.8</c:v>
                </c:pt>
                <c:pt idx="3">
                  <c:v>96.6</c:v>
                </c:pt>
                <c:pt idx="4">
                  <c:v>97.5</c:v>
                </c:pt>
                <c:pt idx="5">
                  <c:v>97.7</c:v>
                </c:pt>
                <c:pt idx="6">
                  <c:v>98</c:v>
                </c:pt>
                <c:pt idx="7">
                  <c:v>98.1</c:v>
                </c:pt>
                <c:pt idx="8">
                  <c:v>98.2</c:v>
                </c:pt>
                <c:pt idx="9">
                  <c:v>98.1</c:v>
                </c:pt>
              </c:numCache>
            </c:numRef>
          </c:val>
          <c:smooth val="0"/>
          <c:extLst>
            <c:ext xmlns:c16="http://schemas.microsoft.com/office/drawing/2014/chart" uri="{C3380CC4-5D6E-409C-BE32-E72D297353CC}">
              <c16:uniqueId val="{00000018-2558-4DC9-B880-3CA93FA67F94}"/>
            </c:ext>
          </c:extLst>
        </c:ser>
        <c:dLbls>
          <c:showLegendKey val="0"/>
          <c:showVal val="0"/>
          <c:showCatName val="0"/>
          <c:showSerName val="0"/>
          <c:showPercent val="0"/>
          <c:showBubbleSize val="0"/>
        </c:dLbls>
        <c:marker val="1"/>
        <c:smooth val="0"/>
        <c:axId val="134036480"/>
        <c:axId val="134058752"/>
      </c:lineChart>
      <c:catAx>
        <c:axId val="134036480"/>
        <c:scaling>
          <c:orientation val="minMax"/>
        </c:scaling>
        <c:delete val="0"/>
        <c:axPos val="b"/>
        <c:numFmt formatCode="General" sourceLinked="0"/>
        <c:majorTickMark val="out"/>
        <c:minorTickMark val="none"/>
        <c:tickLblPos val="nextTo"/>
        <c:txPr>
          <a:bodyPr/>
          <a:lstStyle/>
          <a:p>
            <a:pPr>
              <a:defRPr sz="900"/>
            </a:pPr>
            <a:endParaRPr lang="ja-JP"/>
          </a:p>
        </c:txPr>
        <c:crossAx val="134058752"/>
        <c:crosses val="autoZero"/>
        <c:auto val="1"/>
        <c:lblAlgn val="ctr"/>
        <c:lblOffset val="100"/>
        <c:noMultiLvlLbl val="0"/>
      </c:catAx>
      <c:valAx>
        <c:axId val="134058752"/>
        <c:scaling>
          <c:orientation val="minMax"/>
          <c:max val="100"/>
          <c:min val="85"/>
        </c:scaling>
        <c:delete val="0"/>
        <c:axPos val="l"/>
        <c:majorGridlines/>
        <c:numFmt formatCode="0.0_ " sourceLinked="1"/>
        <c:majorTickMark val="out"/>
        <c:minorTickMark val="none"/>
        <c:tickLblPos val="nextTo"/>
        <c:crossAx val="134036480"/>
        <c:crosses val="autoZero"/>
        <c:crossBetween val="between"/>
        <c:majorUnit val="5"/>
      </c:valAx>
    </c:plotArea>
    <c:legend>
      <c:legendPos val="b"/>
      <c:overlay val="0"/>
    </c:legend>
    <c:plotVisOnly val="1"/>
    <c:dispBlanksAs val="gap"/>
    <c:showDLblsOverMax val="0"/>
  </c:chart>
  <c:externalData r:id="rId1">
    <c:autoUpdate val="0"/>
  </c:externalData>
  <c:userShapes r:id="rId2"/>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500000000000001E-2"/>
          <c:y val="0.13657407407407407"/>
          <c:w val="0.46388888888888891"/>
          <c:h val="0.77314814814814814"/>
        </c:manualLayout>
      </c:layout>
      <c:pieChart>
        <c:varyColors val="1"/>
        <c:ser>
          <c:idx val="0"/>
          <c:order val="0"/>
          <c:dPt>
            <c:idx val="0"/>
            <c:bubble3D val="0"/>
            <c:spPr>
              <a:solidFill>
                <a:schemeClr val="accent5">
                  <a:lumMod val="40000"/>
                  <a:lumOff val="60000"/>
                </a:schemeClr>
              </a:solidFill>
              <a:ln>
                <a:solidFill>
                  <a:schemeClr val="tx1"/>
                </a:solidFill>
              </a:ln>
            </c:spPr>
            <c:extLst>
              <c:ext xmlns:c16="http://schemas.microsoft.com/office/drawing/2014/chart" uri="{C3380CC4-5D6E-409C-BE32-E72D297353CC}">
                <c16:uniqueId val="{00000001-27B8-4B05-8203-ACB6B67EDA41}"/>
              </c:ext>
            </c:extLst>
          </c:dPt>
          <c:dPt>
            <c:idx val="1"/>
            <c:bubble3D val="0"/>
            <c:spPr>
              <a:noFill/>
              <a:ln>
                <a:solidFill>
                  <a:schemeClr val="tx1"/>
                </a:solidFill>
              </a:ln>
            </c:spPr>
            <c:extLst>
              <c:ext xmlns:c16="http://schemas.microsoft.com/office/drawing/2014/chart" uri="{C3380CC4-5D6E-409C-BE32-E72D297353CC}">
                <c16:uniqueId val="{00000003-27B8-4B05-8203-ACB6B67EDA41}"/>
              </c:ext>
            </c:extLst>
          </c:dPt>
          <c:dLbls>
            <c:dLbl>
              <c:idx val="0"/>
              <c:tx>
                <c:rich>
                  <a:bodyPr/>
                  <a:lstStyle/>
                  <a:p>
                    <a:r>
                      <a:rPr lang="ja-JP" altLang="en-US" dirty="0">
                        <a:solidFill>
                          <a:schemeClr val="tx1"/>
                        </a:solidFill>
                      </a:rPr>
                      <a:t>その他</a:t>
                    </a:r>
                    <a:r>
                      <a:rPr lang="en-US" altLang="ja-JP" dirty="0">
                        <a:solidFill>
                          <a:schemeClr val="tx1"/>
                        </a:solidFill>
                      </a:rPr>
                      <a:t>,</a:t>
                    </a:r>
                  </a:p>
                  <a:p>
                    <a:r>
                      <a:rPr lang="en-US" altLang="ja-JP" dirty="0" smtClean="0">
                        <a:solidFill>
                          <a:schemeClr val="tx1"/>
                        </a:solidFill>
                      </a:rPr>
                      <a:t>5,264</a:t>
                    </a:r>
                    <a:r>
                      <a:rPr lang="ja-JP" altLang="en-US" dirty="0" smtClean="0">
                        <a:solidFill>
                          <a:schemeClr val="tx1"/>
                        </a:solidFill>
                      </a:rPr>
                      <a:t>人</a:t>
                    </a:r>
                    <a:endParaRPr lang="ja-JP" altLang="en-US" dirty="0">
                      <a:solidFill>
                        <a:schemeClr val="tx1"/>
                      </a:solidFill>
                    </a:endParaRPr>
                  </a:p>
                  <a:p>
                    <a:r>
                      <a:rPr lang="ja-JP" altLang="en-US" dirty="0" smtClean="0">
                        <a:solidFill>
                          <a:schemeClr val="tx1"/>
                        </a:solidFill>
                      </a:rPr>
                      <a:t>（</a:t>
                    </a:r>
                    <a:r>
                      <a:rPr lang="en-US" altLang="ja-JP" dirty="0" smtClean="0">
                        <a:solidFill>
                          <a:schemeClr val="tx1"/>
                        </a:solidFill>
                      </a:rPr>
                      <a:t>12.6%</a:t>
                    </a:r>
                    <a:r>
                      <a:rPr lang="ja-JP" altLang="en-US" dirty="0">
                        <a:solidFill>
                          <a:schemeClr val="tx1"/>
                        </a:solidFill>
                      </a:rPr>
                      <a:t>）</a:t>
                    </a: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7B8-4B05-8203-ACB6B67EDA41}"/>
                </c:ext>
              </c:extLst>
            </c:dLbl>
            <c:dLbl>
              <c:idx val="1"/>
              <c:layout>
                <c:manualLayout>
                  <c:x val="8.7999999999999995E-2"/>
                  <c:y val="-0.2363192621755614"/>
                </c:manualLayout>
              </c:layout>
              <c:tx>
                <c:rich>
                  <a:bodyPr/>
                  <a:lstStyle/>
                  <a:p>
                    <a:r>
                      <a:rPr lang="zh-TW" altLang="en-US" dirty="0">
                        <a:solidFill>
                          <a:schemeClr val="tx1"/>
                        </a:solidFill>
                      </a:rPr>
                      <a:t>正規職員</a:t>
                    </a:r>
                    <a:r>
                      <a:rPr lang="en-US" altLang="zh-TW" dirty="0">
                        <a:solidFill>
                          <a:schemeClr val="tx1"/>
                        </a:solidFill>
                      </a:rPr>
                      <a:t>,</a:t>
                    </a:r>
                  </a:p>
                  <a:p>
                    <a:r>
                      <a:rPr lang="en-US" altLang="zh-TW" dirty="0" smtClean="0">
                        <a:solidFill>
                          <a:schemeClr val="tx1"/>
                        </a:solidFill>
                      </a:rPr>
                      <a:t>36,602</a:t>
                    </a:r>
                    <a:r>
                      <a:rPr lang="zh-TW" altLang="en-US" dirty="0" smtClean="0">
                        <a:solidFill>
                          <a:schemeClr val="tx1"/>
                        </a:solidFill>
                      </a:rPr>
                      <a:t>人</a:t>
                    </a:r>
                    <a:endParaRPr lang="zh-TW" altLang="en-US" dirty="0">
                      <a:solidFill>
                        <a:schemeClr val="tx1"/>
                      </a:solidFill>
                    </a:endParaRPr>
                  </a:p>
                  <a:p>
                    <a:r>
                      <a:rPr lang="zh-TW" altLang="en-US" dirty="0" smtClean="0">
                        <a:solidFill>
                          <a:schemeClr val="tx1"/>
                        </a:solidFill>
                      </a:rPr>
                      <a:t>（</a:t>
                    </a:r>
                    <a:r>
                      <a:rPr lang="en-US" altLang="zh-TW" dirty="0" smtClean="0">
                        <a:solidFill>
                          <a:schemeClr val="tx1"/>
                        </a:solidFill>
                      </a:rPr>
                      <a:t>87.4</a:t>
                    </a:r>
                    <a:r>
                      <a:rPr lang="zh-TW" altLang="en-US" dirty="0" smtClean="0">
                        <a:solidFill>
                          <a:schemeClr val="tx1"/>
                        </a:solidFill>
                      </a:rPr>
                      <a:t>％</a:t>
                    </a:r>
                    <a:r>
                      <a:rPr lang="zh-TW" altLang="en-US" dirty="0">
                        <a:solidFill>
                          <a:schemeClr val="tx1"/>
                        </a:solidFill>
                      </a:rPr>
                      <a:t>）</a:t>
                    </a: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7B8-4B05-8203-ACB6B67EDA41}"/>
                </c:ext>
              </c:extLst>
            </c:dLbl>
            <c:spPr>
              <a:noFill/>
              <a:ln>
                <a:noFill/>
              </a:ln>
              <a:effectLst/>
            </c:spPr>
            <c:txPr>
              <a:bodyPr wrap="square" lIns="38100" tIns="19050" rIns="38100" bIns="19050" anchor="ctr">
                <a:spAutoFit/>
              </a:bodyPr>
              <a:lstStyle/>
              <a:p>
                <a:pPr>
                  <a:defRPr>
                    <a:solidFill>
                      <a:schemeClr val="tx1"/>
                    </a:solidFill>
                  </a:defRPr>
                </a:pPr>
                <a:endParaRPr lang="ja-JP"/>
              </a:p>
            </c:tx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'グラフ（H30）'!$B$5:$C$5</c:f>
              <c:strCache>
                <c:ptCount val="2"/>
                <c:pt idx="0">
                  <c:v>その他</c:v>
                </c:pt>
                <c:pt idx="1">
                  <c:v>正規職員</c:v>
                </c:pt>
              </c:strCache>
            </c:strRef>
          </c:cat>
          <c:val>
            <c:numRef>
              <c:f>'グラフ（H30）'!$B$6:$C$6</c:f>
              <c:numCache>
                <c:formatCode>#,##0;0;"－"</c:formatCode>
                <c:ptCount val="2"/>
                <c:pt idx="0">
                  <c:v>5867</c:v>
                </c:pt>
                <c:pt idx="1">
                  <c:v>34788</c:v>
                </c:pt>
              </c:numCache>
            </c:numRef>
          </c:val>
          <c:extLst>
            <c:ext xmlns:c16="http://schemas.microsoft.com/office/drawing/2014/chart" uri="{C3380CC4-5D6E-409C-BE32-E72D297353CC}">
              <c16:uniqueId val="{00000004-27B8-4B05-8203-ACB6B67EDA41}"/>
            </c:ext>
          </c:extLst>
        </c:ser>
        <c:dLbls>
          <c:showLegendKey val="0"/>
          <c:showVal val="1"/>
          <c:showCatName val="1"/>
          <c:showSerName val="0"/>
          <c:showPercent val="0"/>
          <c:showBubbleSize val="0"/>
          <c:showLeaderLines val="1"/>
        </c:dLbls>
        <c:firstSliceAng val="0"/>
      </c:pieChart>
    </c:plotArea>
    <c:plotVisOnly val="1"/>
    <c:dispBlanksAs val="gap"/>
    <c:showDLblsOverMax val="0"/>
  </c:chart>
  <c:externalData r:id="rId1">
    <c:autoUpdate val="0"/>
  </c:externalData>
  <c:userShapes r:id="rId2"/>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611987455867969E-2"/>
          <c:y val="0.14081497002531621"/>
          <c:w val="0.50120379292116868"/>
          <c:h val="0.80216162857933193"/>
        </c:manualLayout>
      </c:layout>
      <c:pieChart>
        <c:varyColors val="1"/>
        <c:ser>
          <c:idx val="0"/>
          <c:order val="0"/>
          <c:spPr>
            <a:ln>
              <a:solidFill>
                <a:schemeClr val="tx1"/>
              </a:solidFill>
            </a:ln>
          </c:spPr>
          <c:dPt>
            <c:idx val="1"/>
            <c:bubble3D val="0"/>
            <c:spPr>
              <a:pattFill prst="pct75">
                <a:fgClr>
                  <a:srgbClr val="92D050"/>
                </a:fgClr>
                <a:bgClr>
                  <a:schemeClr val="bg1"/>
                </a:bgClr>
              </a:pattFill>
              <a:ln>
                <a:solidFill>
                  <a:schemeClr val="tx1"/>
                </a:solidFill>
              </a:ln>
            </c:spPr>
            <c:extLst>
              <c:ext xmlns:c16="http://schemas.microsoft.com/office/drawing/2014/chart" uri="{C3380CC4-5D6E-409C-BE32-E72D297353CC}">
                <c16:uniqueId val="{00000001-7E00-4277-9363-743902271227}"/>
              </c:ext>
            </c:extLst>
          </c:dPt>
          <c:dPt>
            <c:idx val="2"/>
            <c:bubble3D val="0"/>
            <c:spPr>
              <a:pattFill prst="ltUpDiag">
                <a:fgClr>
                  <a:srgbClr val="FFC000"/>
                </a:fgClr>
                <a:bgClr>
                  <a:schemeClr val="bg1"/>
                </a:bgClr>
              </a:pattFill>
              <a:ln>
                <a:solidFill>
                  <a:schemeClr val="tx1"/>
                </a:solidFill>
              </a:ln>
            </c:spPr>
            <c:extLst>
              <c:ext xmlns:c16="http://schemas.microsoft.com/office/drawing/2014/chart" uri="{C3380CC4-5D6E-409C-BE32-E72D297353CC}">
                <c16:uniqueId val="{00000003-7E00-4277-9363-743902271227}"/>
              </c:ext>
            </c:extLst>
          </c:dPt>
          <c:dPt>
            <c:idx val="3"/>
            <c:bubble3D val="0"/>
            <c:spPr>
              <a:pattFill prst="ltHorz">
                <a:fgClr>
                  <a:srgbClr val="7030A0"/>
                </a:fgClr>
                <a:bgClr>
                  <a:schemeClr val="bg1"/>
                </a:bgClr>
              </a:pattFill>
              <a:ln>
                <a:solidFill>
                  <a:schemeClr val="tx1"/>
                </a:solidFill>
              </a:ln>
            </c:spPr>
            <c:extLst>
              <c:ext xmlns:c16="http://schemas.microsoft.com/office/drawing/2014/chart" uri="{C3380CC4-5D6E-409C-BE32-E72D297353CC}">
                <c16:uniqueId val="{00000005-7E00-4277-9363-743902271227}"/>
              </c:ext>
            </c:extLst>
          </c:dPt>
          <c:dPt>
            <c:idx val="6"/>
            <c:bubble3D val="0"/>
            <c:spPr>
              <a:pattFill prst="pct10">
                <a:fgClr>
                  <a:schemeClr val="accent2">
                    <a:lumMod val="75000"/>
                  </a:schemeClr>
                </a:fgClr>
                <a:bgClr>
                  <a:schemeClr val="bg1"/>
                </a:bgClr>
              </a:pattFill>
              <a:ln>
                <a:solidFill>
                  <a:schemeClr val="tx1"/>
                </a:solidFill>
              </a:ln>
            </c:spPr>
            <c:extLst>
              <c:ext xmlns:c16="http://schemas.microsoft.com/office/drawing/2014/chart" uri="{C3380CC4-5D6E-409C-BE32-E72D297353CC}">
                <c16:uniqueId val="{00000007-7E00-4277-9363-743902271227}"/>
              </c:ext>
            </c:extLst>
          </c:dPt>
          <c:dLbls>
            <c:dLbl>
              <c:idx val="0"/>
              <c:layout>
                <c:manualLayout>
                  <c:x val="-0.19803370057462868"/>
                  <c:y val="-0.1238453401640793"/>
                </c:manualLayout>
              </c:layout>
              <c:tx>
                <c:rich>
                  <a:bodyPr wrap="square" lIns="38100" tIns="19050" rIns="38100" bIns="19050" anchor="ctr">
                    <a:noAutofit/>
                  </a:bodyPr>
                  <a:lstStyle/>
                  <a:p>
                    <a:pPr>
                      <a:defRPr>
                        <a:solidFill>
                          <a:schemeClr val="tx1"/>
                        </a:solidFill>
                      </a:defRPr>
                    </a:pPr>
                    <a:r>
                      <a:rPr lang="en-US" altLang="ja-JP">
                        <a:solidFill>
                          <a:schemeClr val="tx1"/>
                        </a:solidFill>
                      </a:rPr>
                      <a:t>①44,029</a:t>
                    </a:r>
                  </a:p>
                  <a:p>
                    <a:pPr>
                      <a:defRPr>
                        <a:solidFill>
                          <a:schemeClr val="tx1"/>
                        </a:solidFill>
                      </a:defRPr>
                    </a:pPr>
                    <a:fld id="{6CB01827-7600-4C89-9096-8D16E02DC1A1}" type="VALUE">
                      <a:rPr lang="en-US" altLang="ja-JP">
                        <a:solidFill>
                          <a:schemeClr val="tx1"/>
                        </a:solidFill>
                      </a:rPr>
                      <a:pPr>
                        <a:defRPr>
                          <a:solidFill>
                            <a:schemeClr val="tx1"/>
                          </a:solidFill>
                        </a:defRPr>
                      </a:pPr>
                      <a:t>[値]</a:t>
                    </a:fld>
                    <a:endParaRPr lang="ja-JP" altLang="en-US"/>
                  </a:p>
                </c:rich>
              </c:tx>
              <c:spPr>
                <a:solidFill>
                  <a:schemeClr val="bg1"/>
                </a:solidFill>
                <a:ln>
                  <a:solidFill>
                    <a:schemeClr val="tx1"/>
                  </a:solidFill>
                </a:ln>
                <a:effectLst/>
              </c:spPr>
              <c:showLegendKey val="0"/>
              <c:showVal val="1"/>
              <c:showCatName val="0"/>
              <c:showSerName val="0"/>
              <c:showPercent val="0"/>
              <c:showBubbleSize val="0"/>
              <c:extLst>
                <c:ext xmlns:c15="http://schemas.microsoft.com/office/drawing/2012/chart" uri="{CE6537A1-D6FC-4f65-9D91-7224C49458BB}">
                  <c15:layout>
                    <c:manualLayout>
                      <c:w val="0.15515765520251909"/>
                      <c:h val="0.17505554059970252"/>
                    </c:manualLayout>
                  </c15:layout>
                  <c15:dlblFieldTable/>
                  <c15:showDataLabelsRange val="0"/>
                </c:ext>
                <c:ext xmlns:c16="http://schemas.microsoft.com/office/drawing/2014/chart" uri="{C3380CC4-5D6E-409C-BE32-E72D297353CC}">
                  <c16:uniqueId val="{00000008-7E00-4277-9363-743902271227}"/>
                </c:ext>
              </c:extLst>
            </c:dLbl>
            <c:dLbl>
              <c:idx val="1"/>
              <c:layout>
                <c:manualLayout>
                  <c:x val="0.10446388266045019"/>
                  <c:y val="-7.5076116227825687E-2"/>
                </c:manualLayout>
              </c:layout>
              <c:tx>
                <c:rich>
                  <a:bodyPr wrap="square" lIns="38100" tIns="19050" rIns="38100" bIns="19050" anchor="ctr">
                    <a:noAutofit/>
                  </a:bodyPr>
                  <a:lstStyle/>
                  <a:p>
                    <a:pPr>
                      <a:defRPr>
                        <a:solidFill>
                          <a:schemeClr val="tx1"/>
                        </a:solidFill>
                      </a:defRPr>
                    </a:pPr>
                    <a:r>
                      <a:rPr lang="en-US" altLang="ja-JP">
                        <a:solidFill>
                          <a:schemeClr val="tx1"/>
                        </a:solidFill>
                      </a:rPr>
                      <a:t>②11,394</a:t>
                    </a:r>
                  </a:p>
                  <a:p>
                    <a:pPr>
                      <a:defRPr>
                        <a:solidFill>
                          <a:schemeClr val="tx1"/>
                        </a:solidFill>
                      </a:defRPr>
                    </a:pPr>
                    <a:fld id="{851E2062-0105-4119-B893-96386424E2D8}" type="VALUE">
                      <a:rPr lang="en-US" altLang="ja-JP">
                        <a:solidFill>
                          <a:schemeClr val="tx1"/>
                        </a:solidFill>
                      </a:rPr>
                      <a:pPr>
                        <a:defRPr>
                          <a:solidFill>
                            <a:schemeClr val="tx1"/>
                          </a:solidFill>
                        </a:defRPr>
                      </a:pPr>
                      <a:t>[値]</a:t>
                    </a:fld>
                    <a:endParaRPr lang="ja-JP" altLang="en-US"/>
                  </a:p>
                </c:rich>
              </c:tx>
              <c:spPr>
                <a:solidFill>
                  <a:schemeClr val="bg1"/>
                </a:solidFill>
                <a:ln>
                  <a:solidFill>
                    <a:schemeClr val="tx1"/>
                  </a:solidFill>
                </a:ln>
                <a:effectLst/>
              </c:spPr>
              <c:showLegendKey val="0"/>
              <c:showVal val="1"/>
              <c:showCatName val="0"/>
              <c:showSerName val="0"/>
              <c:showPercent val="0"/>
              <c:showBubbleSize val="0"/>
              <c:extLst>
                <c:ext xmlns:c15="http://schemas.microsoft.com/office/drawing/2012/chart" uri="{CE6537A1-D6FC-4f65-9D91-7224C49458BB}">
                  <c15:layout>
                    <c:manualLayout>
                      <c:w val="0.16849224423066322"/>
                      <c:h val="0.20259470454032505"/>
                    </c:manualLayout>
                  </c15:layout>
                  <c15:dlblFieldTable/>
                  <c15:showDataLabelsRange val="0"/>
                </c:ext>
                <c:ext xmlns:c16="http://schemas.microsoft.com/office/drawing/2014/chart" uri="{C3380CC4-5D6E-409C-BE32-E72D297353CC}">
                  <c16:uniqueId val="{00000001-7E00-4277-9363-743902271227}"/>
                </c:ext>
              </c:extLst>
            </c:dLbl>
            <c:dLbl>
              <c:idx val="2"/>
              <c:layout>
                <c:manualLayout>
                  <c:x val="6.0893793006893092E-3"/>
                  <c:y val="0.13829987262988042"/>
                </c:manualLayout>
              </c:layout>
              <c:tx>
                <c:rich>
                  <a:bodyPr wrap="square" lIns="38100" tIns="19050" rIns="38100" bIns="19050" anchor="ctr">
                    <a:noAutofit/>
                  </a:bodyPr>
                  <a:lstStyle/>
                  <a:p>
                    <a:pPr>
                      <a:defRPr>
                        <a:solidFill>
                          <a:schemeClr val="tx1"/>
                        </a:solidFill>
                      </a:defRPr>
                    </a:pPr>
                    <a:r>
                      <a:rPr lang="en-US" altLang="ja-JP" dirty="0">
                        <a:solidFill>
                          <a:schemeClr val="tx1"/>
                        </a:solidFill>
                      </a:rPr>
                      <a:t>③</a:t>
                    </a:r>
                    <a:r>
                      <a:rPr lang="en-US" altLang="ja-JP" dirty="0" smtClean="0">
                        <a:solidFill>
                          <a:schemeClr val="tx1"/>
                        </a:solidFill>
                      </a:rPr>
                      <a:t>8,236</a:t>
                    </a:r>
                    <a:endParaRPr lang="en-US" altLang="ja-JP" dirty="0">
                      <a:solidFill>
                        <a:schemeClr val="tx1"/>
                      </a:solidFill>
                    </a:endParaRPr>
                  </a:p>
                  <a:p>
                    <a:pPr>
                      <a:defRPr>
                        <a:solidFill>
                          <a:schemeClr val="tx1"/>
                        </a:solidFill>
                      </a:defRPr>
                    </a:pPr>
                    <a:fld id="{392C9B70-0BC0-49AD-B4CC-A5B2BFB90AA1}" type="VALUE">
                      <a:rPr lang="en-US" altLang="ja-JP">
                        <a:solidFill>
                          <a:schemeClr val="tx1"/>
                        </a:solidFill>
                      </a:rPr>
                      <a:pPr>
                        <a:defRPr>
                          <a:solidFill>
                            <a:schemeClr val="tx1"/>
                          </a:solidFill>
                        </a:defRPr>
                      </a:pPr>
                      <a:t>[値]</a:t>
                    </a:fld>
                    <a:endParaRPr lang="ja-JP" altLang="en-US"/>
                  </a:p>
                </c:rich>
              </c:tx>
              <c:spPr>
                <a:solidFill>
                  <a:schemeClr val="bg1"/>
                </a:solidFill>
                <a:ln>
                  <a:solidFill>
                    <a:schemeClr val="tx1"/>
                  </a:solidFill>
                </a:ln>
                <a:effectLst/>
              </c:spPr>
              <c:showLegendKey val="0"/>
              <c:showVal val="1"/>
              <c:showCatName val="0"/>
              <c:showSerName val="0"/>
              <c:showPercent val="0"/>
              <c:showBubbleSize val="0"/>
              <c:extLst>
                <c:ext xmlns:c15="http://schemas.microsoft.com/office/drawing/2012/chart" uri="{CE6537A1-D6FC-4f65-9D91-7224C49458BB}">
                  <c15:layout>
                    <c:manualLayout>
                      <c:w val="0.13420238290336908"/>
                      <c:h val="0.18706146493033746"/>
                    </c:manualLayout>
                  </c15:layout>
                  <c15:dlblFieldTable/>
                  <c15:showDataLabelsRange val="0"/>
                </c:ext>
                <c:ext xmlns:c16="http://schemas.microsoft.com/office/drawing/2014/chart" uri="{C3380CC4-5D6E-409C-BE32-E72D297353CC}">
                  <c16:uniqueId val="{00000003-7E00-4277-9363-743902271227}"/>
                </c:ext>
              </c:extLst>
            </c:dLbl>
            <c:dLbl>
              <c:idx val="3"/>
              <c:layout>
                <c:manualLayout>
                  <c:x val="-3.5383152265767888E-2"/>
                  <c:y val="0.1416499026679402"/>
                </c:manualLayout>
              </c:layout>
              <c:tx>
                <c:rich>
                  <a:bodyPr wrap="square" lIns="38100" tIns="19050" rIns="38100" bIns="19050" anchor="ctr">
                    <a:noAutofit/>
                  </a:bodyPr>
                  <a:lstStyle/>
                  <a:p>
                    <a:pPr>
                      <a:defRPr>
                        <a:solidFill>
                          <a:schemeClr val="tx1"/>
                        </a:solidFill>
                      </a:defRPr>
                    </a:pPr>
                    <a:r>
                      <a:rPr lang="en-US" altLang="ja-JP" dirty="0">
                        <a:solidFill>
                          <a:schemeClr val="tx1"/>
                        </a:solidFill>
                      </a:rPr>
                      <a:t>④4,255</a:t>
                    </a:r>
                    <a:br>
                      <a:rPr lang="en-US" altLang="ja-JP" dirty="0">
                        <a:solidFill>
                          <a:schemeClr val="tx1"/>
                        </a:solidFill>
                      </a:rPr>
                    </a:br>
                    <a:fld id="{5E46C10B-D64F-48DA-90C6-D821A8E09FC2}" type="VALUE">
                      <a:rPr lang="en-US" altLang="ja-JP">
                        <a:solidFill>
                          <a:schemeClr val="tx1"/>
                        </a:solidFill>
                      </a:rPr>
                      <a:pPr>
                        <a:defRPr>
                          <a:solidFill>
                            <a:schemeClr val="tx1"/>
                          </a:solidFill>
                        </a:defRPr>
                      </a:pPr>
                      <a:t>[値]</a:t>
                    </a:fld>
                    <a:endParaRPr lang="en-US" altLang="ja-JP" dirty="0">
                      <a:solidFill>
                        <a:schemeClr val="tx1"/>
                      </a:solidFill>
                    </a:endParaRPr>
                  </a:p>
                </c:rich>
              </c:tx>
              <c:spPr>
                <a:solidFill>
                  <a:schemeClr val="bg1"/>
                </a:solidFill>
                <a:ln>
                  <a:solidFill>
                    <a:schemeClr val="tx1"/>
                  </a:solidFill>
                </a:ln>
                <a:effectLst/>
              </c:spPr>
              <c:showLegendKey val="0"/>
              <c:showVal val="1"/>
              <c:showCatName val="0"/>
              <c:showSerName val="0"/>
              <c:showPercent val="0"/>
              <c:showBubbleSize val="0"/>
              <c:extLst>
                <c:ext xmlns:c15="http://schemas.microsoft.com/office/drawing/2012/chart" uri="{CE6537A1-D6FC-4f65-9D91-7224C49458BB}">
                  <c15:layout>
                    <c:manualLayout>
                      <c:w val="0.13632317569742997"/>
                      <c:h val="0.21196038632998238"/>
                    </c:manualLayout>
                  </c15:layout>
                  <c15:dlblFieldTable/>
                  <c15:showDataLabelsRange val="0"/>
                </c:ext>
                <c:ext xmlns:c16="http://schemas.microsoft.com/office/drawing/2014/chart" uri="{C3380CC4-5D6E-409C-BE32-E72D297353CC}">
                  <c16:uniqueId val="{00000005-7E00-4277-9363-743902271227}"/>
                </c:ext>
              </c:extLst>
            </c:dLbl>
            <c:dLbl>
              <c:idx val="4"/>
              <c:layout>
                <c:manualLayout>
                  <c:x val="-0.10905432122857282"/>
                  <c:y val="-6.1849250439838044E-3"/>
                </c:manualLayout>
              </c:layout>
              <c:tx>
                <c:rich>
                  <a:bodyPr/>
                  <a:lstStyle/>
                  <a:p>
                    <a:r>
                      <a:rPr lang="en-US" altLang="ja-JP"/>
                      <a:t>⑤732</a:t>
                    </a:r>
                  </a:p>
                  <a:p>
                    <a:fld id="{682B1EB3-A35F-4174-8089-6888BA35F6C8}" type="VALUE">
                      <a:rPr lang="en-US" altLang="ja-JP"/>
                      <a:pPr/>
                      <a:t>[値]</a:t>
                    </a:fld>
                    <a:endParaRPr lang="ja-JP"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E00-4277-9363-743902271227}"/>
                </c:ext>
              </c:extLst>
            </c:dLbl>
            <c:dLbl>
              <c:idx val="5"/>
              <c:layout>
                <c:manualLayout>
                  <c:x val="6.9082408537045822E-2"/>
                  <c:y val="2.0046034836227439E-2"/>
                </c:manualLayout>
              </c:layout>
              <c:tx>
                <c:rich>
                  <a:bodyPr wrap="square" lIns="38100" tIns="19050" rIns="38100" bIns="19050" anchor="ctr">
                    <a:noAutofit/>
                  </a:bodyPr>
                  <a:lstStyle/>
                  <a:p>
                    <a:pPr>
                      <a:defRPr>
                        <a:solidFill>
                          <a:schemeClr val="tx1"/>
                        </a:solidFill>
                      </a:defRPr>
                    </a:pPr>
                    <a:r>
                      <a:rPr lang="en-US" altLang="ja-JP">
                        <a:solidFill>
                          <a:schemeClr val="tx1"/>
                        </a:solidFill>
                      </a:rPr>
                      <a:t>⑥156</a:t>
                    </a:r>
                  </a:p>
                  <a:p>
                    <a:pPr>
                      <a:defRPr>
                        <a:solidFill>
                          <a:schemeClr val="tx1"/>
                        </a:solidFill>
                      </a:defRPr>
                    </a:pPr>
                    <a:fld id="{F368FA17-5752-4862-834E-E8D39BE80C03}" type="VALUE">
                      <a:rPr lang="en-US" altLang="ja-JP">
                        <a:solidFill>
                          <a:schemeClr val="tx1"/>
                        </a:solidFill>
                      </a:rPr>
                      <a:pPr>
                        <a:defRPr>
                          <a:solidFill>
                            <a:schemeClr val="tx1"/>
                          </a:solidFill>
                        </a:defRPr>
                      </a:pPr>
                      <a:t>[値]</a:t>
                    </a:fld>
                    <a:endParaRPr lang="ja-JP" altLang="en-US"/>
                  </a:p>
                </c:rich>
              </c:tx>
              <c:spPr>
                <a:solidFill>
                  <a:schemeClr val="bg1"/>
                </a:solidFill>
                <a:ln>
                  <a:solidFill>
                    <a:schemeClr val="tx1"/>
                  </a:solidFill>
                </a:ln>
                <a:effectLst/>
              </c:spPr>
              <c:showLegendKey val="0"/>
              <c:showVal val="1"/>
              <c:showCatName val="0"/>
              <c:showSerName val="0"/>
              <c:showPercent val="0"/>
              <c:showBubbleSize val="0"/>
              <c:extLst>
                <c:ext xmlns:c15="http://schemas.microsoft.com/office/drawing/2012/chart" uri="{CE6537A1-D6FC-4f65-9D91-7224C49458BB}">
                  <c15:layout>
                    <c:manualLayout>
                      <c:w val="0.14982622835825654"/>
                      <c:h val="0.18094810644391221"/>
                    </c:manualLayout>
                  </c15:layout>
                  <c15:dlblFieldTable/>
                  <c15:showDataLabelsRange val="0"/>
                </c:ext>
                <c:ext xmlns:c16="http://schemas.microsoft.com/office/drawing/2014/chart" uri="{C3380CC4-5D6E-409C-BE32-E72D297353CC}">
                  <c16:uniqueId val="{0000000A-7E00-4277-9363-743902271227}"/>
                </c:ext>
              </c:extLst>
            </c:dLbl>
            <c:dLbl>
              <c:idx val="6"/>
              <c:layout>
                <c:manualLayout>
                  <c:x val="0.18426554541185089"/>
                  <c:y val="1.0072540419325862E-2"/>
                </c:manualLayout>
              </c:layout>
              <c:tx>
                <c:rich>
                  <a:bodyPr/>
                  <a:lstStyle/>
                  <a:p>
                    <a:r>
                      <a:rPr lang="en-US" altLang="ja-JP" dirty="0" smtClean="0">
                        <a:solidFill>
                          <a:schemeClr val="tx1"/>
                        </a:solidFill>
                      </a:rPr>
                      <a:t>⑦5,024</a:t>
                    </a:r>
                    <a:endParaRPr lang="en-US" altLang="ja-JP" dirty="0">
                      <a:solidFill>
                        <a:schemeClr val="tx1"/>
                      </a:solidFill>
                    </a:endParaRPr>
                  </a:p>
                  <a:p>
                    <a:fld id="{07D59742-D885-4D5C-9CD7-AB2A7EE40C74}" type="VALUE">
                      <a:rPr lang="en-US" altLang="ja-JP">
                        <a:solidFill>
                          <a:schemeClr val="tx1"/>
                        </a:solidFill>
                      </a:rPr>
                      <a:pPr/>
                      <a:t>[値]</a:t>
                    </a:fld>
                    <a:endParaRPr lang="ja-JP" alt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E00-4277-9363-743902271227}"/>
                </c:ext>
              </c:extLst>
            </c:dLbl>
            <c:spPr>
              <a:solidFill>
                <a:schemeClr val="bg1"/>
              </a:solidFill>
              <a:ln>
                <a:solidFill>
                  <a:schemeClr val="tx1"/>
                </a:solidFill>
              </a:ln>
              <a:effectLst/>
            </c:spPr>
            <c:txPr>
              <a:bodyPr wrap="square" lIns="38100" tIns="19050" rIns="38100" bIns="19050" anchor="ctr">
                <a:spAutoFit/>
              </a:bodyPr>
              <a:lstStyle/>
              <a:p>
                <a:pPr>
                  <a:defRPr>
                    <a:solidFill>
                      <a:schemeClr val="tx1"/>
                    </a:solidFill>
                  </a:defRPr>
                </a:pPr>
                <a:endParaRPr lang="ja-JP"/>
              </a:p>
            </c:txPr>
            <c:showLegendKey val="0"/>
            <c:showVal val="1"/>
            <c:showCatName val="0"/>
            <c:showSerName val="0"/>
            <c:showPercent val="0"/>
            <c:showBubbleSize val="0"/>
            <c:showLeaderLines val="1"/>
            <c:extLst>
              <c:ext xmlns:c15="http://schemas.microsoft.com/office/drawing/2012/chart" uri="{CE6537A1-D6FC-4f65-9D91-7224C49458BB}"/>
            </c:extLst>
          </c:dLbls>
          <c:cat>
            <c:strRef>
              <c:f>グラフその１!$C$23:$I$23</c:f>
              <c:strCache>
                <c:ptCount val="7"/>
                <c:pt idx="0">
                  <c:v>①大学等進学者</c:v>
                </c:pt>
                <c:pt idx="1">
                  <c:v>②専修学校(専門課程)進学者</c:v>
                </c:pt>
                <c:pt idx="2">
                  <c:v>③就職者</c:v>
                </c:pt>
                <c:pt idx="3">
                  <c:v>④専修学校(一般課程)等入学者</c:v>
                </c:pt>
                <c:pt idx="4">
                  <c:v>⑤一時的な仕事に就いた者</c:v>
                </c:pt>
                <c:pt idx="5">
                  <c:v>⑥公共職業能力開発施設等入学者</c:v>
                </c:pt>
                <c:pt idx="6">
                  <c:v>⑦その他</c:v>
                </c:pt>
              </c:strCache>
            </c:strRef>
          </c:cat>
          <c:val>
            <c:numRef>
              <c:f>グラフその１!$C$24:$I$24</c:f>
              <c:numCache>
                <c:formatCode>0.0%</c:formatCode>
                <c:ptCount val="7"/>
                <c:pt idx="0">
                  <c:v>0.59636457218708094</c:v>
                </c:pt>
                <c:pt idx="1">
                  <c:v>0.15432959947987918</c:v>
                </c:pt>
                <c:pt idx="2">
                  <c:v>0.11151444554307928</c:v>
                </c:pt>
                <c:pt idx="3">
                  <c:v>5.7633179373958746E-2</c:v>
                </c:pt>
                <c:pt idx="4">
                  <c:v>9.9148031261428442E-3</c:v>
                </c:pt>
                <c:pt idx="5">
                  <c:v>2.1129908301615896E-3</c:v>
                </c:pt>
                <c:pt idx="6">
                  <c:v>6.7683430630240154E-2</c:v>
                </c:pt>
              </c:numCache>
            </c:numRef>
          </c:val>
          <c:extLst>
            <c:ext xmlns:c16="http://schemas.microsoft.com/office/drawing/2014/chart" uri="{C3380CC4-5D6E-409C-BE32-E72D297353CC}">
              <c16:uniqueId val="{0000000B-7E00-4277-9363-743902271227}"/>
            </c:ext>
          </c:extLst>
        </c:ser>
        <c:ser>
          <c:idx val="1"/>
          <c:order val="1"/>
          <c:cat>
            <c:strRef>
              <c:f>グラフその１!$C$23:$I$23</c:f>
              <c:strCache>
                <c:ptCount val="7"/>
                <c:pt idx="0">
                  <c:v>①大学等進学者</c:v>
                </c:pt>
                <c:pt idx="1">
                  <c:v>②専修学校(専門課程)進学者</c:v>
                </c:pt>
                <c:pt idx="2">
                  <c:v>③就職者</c:v>
                </c:pt>
                <c:pt idx="3">
                  <c:v>④専修学校(一般課程)等入学者</c:v>
                </c:pt>
                <c:pt idx="4">
                  <c:v>⑤一時的な仕事に就いた者</c:v>
                </c:pt>
                <c:pt idx="5">
                  <c:v>⑥公共職業能力開発施設等入学者</c:v>
                </c:pt>
                <c:pt idx="6">
                  <c:v>⑦その他</c:v>
                </c:pt>
              </c:strCache>
            </c:strRef>
          </c:cat>
          <c:val>
            <c:numRef>
              <c:f>グラフその１!$C$25:$I$25</c:f>
              <c:numCache>
                <c:formatCode>#,##0;0;"－"</c:formatCode>
                <c:ptCount val="7"/>
                <c:pt idx="0">
                  <c:v>44029</c:v>
                </c:pt>
                <c:pt idx="1">
                  <c:v>11394</c:v>
                </c:pt>
                <c:pt idx="2">
                  <c:v>8233</c:v>
                </c:pt>
                <c:pt idx="3">
                  <c:v>4255</c:v>
                </c:pt>
                <c:pt idx="4">
                  <c:v>732</c:v>
                </c:pt>
                <c:pt idx="5">
                  <c:v>156</c:v>
                </c:pt>
                <c:pt idx="6">
                  <c:v>4997</c:v>
                </c:pt>
              </c:numCache>
            </c:numRef>
          </c:val>
          <c:extLst>
            <c:ext xmlns:c16="http://schemas.microsoft.com/office/drawing/2014/chart" uri="{C3380CC4-5D6E-409C-BE32-E72D297353CC}">
              <c16:uniqueId val="{0000000C-7E00-4277-9363-743902271227}"/>
            </c:ext>
          </c:extLst>
        </c:ser>
        <c:dLbls>
          <c:showLegendKey val="0"/>
          <c:showVal val="0"/>
          <c:showCatName val="0"/>
          <c:showSerName val="0"/>
          <c:showPercent val="0"/>
          <c:showBubbleSize val="0"/>
          <c:showLeaderLines val="1"/>
        </c:dLbls>
        <c:firstSliceAng val="0"/>
      </c:pieChart>
    </c:plotArea>
    <c:legend>
      <c:legendPos val="r"/>
      <c:legendEntry>
        <c:idx val="0"/>
        <c:txPr>
          <a:bodyPr/>
          <a:lstStyle/>
          <a:p>
            <a:pPr>
              <a:defRPr sz="800" b="0">
                <a:latin typeface="ＭＳ Ｐゴシック" panose="020B0600070205080204" pitchFamily="50" charset="-128"/>
                <a:ea typeface="ＭＳ Ｐゴシック" panose="020B0600070205080204" pitchFamily="50" charset="-128"/>
              </a:defRPr>
            </a:pPr>
            <a:endParaRPr lang="ja-JP"/>
          </a:p>
        </c:txPr>
      </c:legendEntry>
      <c:legendEntry>
        <c:idx val="1"/>
        <c:txPr>
          <a:bodyPr/>
          <a:lstStyle/>
          <a:p>
            <a:pPr>
              <a:defRPr sz="800" b="0">
                <a:latin typeface="ＭＳ Ｐゴシック" panose="020B0600070205080204" pitchFamily="50" charset="-128"/>
                <a:ea typeface="ＭＳ Ｐゴシック" panose="020B0600070205080204" pitchFamily="50" charset="-128"/>
              </a:defRPr>
            </a:pPr>
            <a:endParaRPr lang="ja-JP"/>
          </a:p>
        </c:txPr>
      </c:legendEntry>
      <c:legendEntry>
        <c:idx val="2"/>
        <c:txPr>
          <a:bodyPr/>
          <a:lstStyle/>
          <a:p>
            <a:pPr>
              <a:defRPr sz="800" b="0">
                <a:latin typeface="ＭＳ Ｐゴシック" panose="020B0600070205080204" pitchFamily="50" charset="-128"/>
                <a:ea typeface="ＭＳ Ｐゴシック" panose="020B0600070205080204" pitchFamily="50" charset="-128"/>
              </a:defRPr>
            </a:pPr>
            <a:endParaRPr lang="ja-JP"/>
          </a:p>
        </c:txPr>
      </c:legendEntry>
      <c:legendEntry>
        <c:idx val="3"/>
        <c:txPr>
          <a:bodyPr/>
          <a:lstStyle/>
          <a:p>
            <a:pPr>
              <a:defRPr sz="800" b="0">
                <a:latin typeface="ＭＳ Ｐゴシック" panose="020B0600070205080204" pitchFamily="50" charset="-128"/>
                <a:ea typeface="ＭＳ Ｐゴシック" panose="020B0600070205080204" pitchFamily="50" charset="-128"/>
              </a:defRPr>
            </a:pPr>
            <a:endParaRPr lang="ja-JP"/>
          </a:p>
        </c:txPr>
      </c:legendEntry>
      <c:legendEntry>
        <c:idx val="4"/>
        <c:txPr>
          <a:bodyPr/>
          <a:lstStyle/>
          <a:p>
            <a:pPr>
              <a:defRPr sz="800" b="0">
                <a:latin typeface="ＭＳ Ｐゴシック" panose="020B0600070205080204" pitchFamily="50" charset="-128"/>
                <a:ea typeface="ＭＳ Ｐゴシック" panose="020B0600070205080204" pitchFamily="50" charset="-128"/>
              </a:defRPr>
            </a:pPr>
            <a:endParaRPr lang="ja-JP"/>
          </a:p>
        </c:txPr>
      </c:legendEntry>
      <c:legendEntry>
        <c:idx val="5"/>
        <c:txPr>
          <a:bodyPr/>
          <a:lstStyle/>
          <a:p>
            <a:pPr>
              <a:defRPr sz="800">
                <a:latin typeface="ＭＳ Ｐゴシック" panose="020B0600070205080204" pitchFamily="50" charset="-128"/>
                <a:ea typeface="ＭＳ Ｐゴシック" panose="020B0600070205080204" pitchFamily="50" charset="-128"/>
              </a:defRPr>
            </a:pPr>
            <a:endParaRPr lang="ja-JP"/>
          </a:p>
        </c:txPr>
      </c:legendEntry>
      <c:legendEntry>
        <c:idx val="6"/>
        <c:txPr>
          <a:bodyPr/>
          <a:lstStyle/>
          <a:p>
            <a:pPr>
              <a:defRPr sz="800" b="0" i="0">
                <a:latin typeface="ＭＳ Ｐゴシック" panose="020B0600070205080204" pitchFamily="50" charset="-128"/>
                <a:ea typeface="ＭＳ Ｐゴシック" panose="020B0600070205080204" pitchFamily="50" charset="-128"/>
              </a:defRPr>
            </a:pPr>
            <a:endParaRPr lang="ja-JP"/>
          </a:p>
        </c:txPr>
      </c:legendEntry>
      <c:layout>
        <c:manualLayout>
          <c:xMode val="edge"/>
          <c:yMode val="edge"/>
          <c:x val="0.56533235969111639"/>
          <c:y val="5.1003990946723629E-2"/>
          <c:w val="0.42067169326242621"/>
          <c:h val="0.8659216839021544"/>
        </c:manualLayout>
      </c:layout>
      <c:overlay val="0"/>
      <c:txPr>
        <a:bodyPr/>
        <a:lstStyle/>
        <a:p>
          <a:pPr>
            <a:defRPr sz="800">
              <a:latin typeface="ＭＳ Ｐゴシック" panose="020B0600070205080204" pitchFamily="50" charset="-128"/>
              <a:ea typeface="ＭＳ Ｐゴシック" panose="020B0600070205080204" pitchFamily="50" charset="-128"/>
            </a:defRPr>
          </a:pPr>
          <a:endParaRPr lang="ja-JP"/>
        </a:p>
      </c:txPr>
    </c:legend>
    <c:plotVisOnly val="1"/>
    <c:dispBlanksAs val="gap"/>
    <c:showDLblsOverMax val="0"/>
  </c:chart>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計算表!$B$2</c:f>
              <c:strCache>
                <c:ptCount val="1"/>
                <c:pt idx="0">
                  <c:v>一時的な仕事に就いた者（高卒後）</c:v>
                </c:pt>
              </c:strCache>
            </c:strRef>
          </c:tx>
          <c:invertIfNegative val="0"/>
          <c:cat>
            <c:numRef>
              <c:f>計算表!$A$3:$A$10</c:f>
              <c:numCache>
                <c:formatCode>General</c:formatCode>
                <c:ptCount val="8"/>
                <c:pt idx="0">
                  <c:v>2012.3</c:v>
                </c:pt>
                <c:pt idx="1">
                  <c:v>2013.3</c:v>
                </c:pt>
                <c:pt idx="2">
                  <c:v>2014.3</c:v>
                </c:pt>
                <c:pt idx="3">
                  <c:v>2015.3</c:v>
                </c:pt>
                <c:pt idx="4">
                  <c:v>2016.3</c:v>
                </c:pt>
                <c:pt idx="5">
                  <c:v>2017.3</c:v>
                </c:pt>
                <c:pt idx="6">
                  <c:v>2018.3</c:v>
                </c:pt>
                <c:pt idx="7">
                  <c:v>2019.3</c:v>
                </c:pt>
              </c:numCache>
            </c:numRef>
          </c:cat>
          <c:val>
            <c:numRef>
              <c:f>計算表!$B$3:$B$10</c:f>
              <c:numCache>
                <c:formatCode>#,##0</c:formatCode>
                <c:ptCount val="8"/>
                <c:pt idx="0">
                  <c:v>1772</c:v>
                </c:pt>
                <c:pt idx="1">
                  <c:v>1802</c:v>
                </c:pt>
                <c:pt idx="2">
                  <c:v>1508</c:v>
                </c:pt>
                <c:pt idx="3">
                  <c:v>1132</c:v>
                </c:pt>
                <c:pt idx="4" formatCode="General">
                  <c:v>960</c:v>
                </c:pt>
                <c:pt idx="5" formatCode="General">
                  <c:v>923</c:v>
                </c:pt>
                <c:pt idx="6" formatCode="General">
                  <c:v>815</c:v>
                </c:pt>
                <c:pt idx="7" formatCode="General">
                  <c:v>732</c:v>
                </c:pt>
              </c:numCache>
            </c:numRef>
          </c:val>
          <c:extLst>
            <c:ext xmlns:c16="http://schemas.microsoft.com/office/drawing/2014/chart" uri="{C3380CC4-5D6E-409C-BE32-E72D297353CC}">
              <c16:uniqueId val="{00000000-AD08-48B3-802B-FE6400BF9094}"/>
            </c:ext>
          </c:extLst>
        </c:ser>
        <c:ser>
          <c:idx val="2"/>
          <c:order val="2"/>
          <c:tx>
            <c:strRef>
              <c:f>計算表!$D$2</c:f>
              <c:strCache>
                <c:ptCount val="1"/>
                <c:pt idx="0">
                  <c:v>一時的な仕事に就いた者（大卒後）</c:v>
                </c:pt>
              </c:strCache>
            </c:strRef>
          </c:tx>
          <c:invertIfNegative val="0"/>
          <c:cat>
            <c:numRef>
              <c:f>計算表!$A$3:$A$10</c:f>
              <c:numCache>
                <c:formatCode>General</c:formatCode>
                <c:ptCount val="8"/>
                <c:pt idx="0">
                  <c:v>2012.3</c:v>
                </c:pt>
                <c:pt idx="1">
                  <c:v>2013.3</c:v>
                </c:pt>
                <c:pt idx="2">
                  <c:v>2014.3</c:v>
                </c:pt>
                <c:pt idx="3">
                  <c:v>2015.3</c:v>
                </c:pt>
                <c:pt idx="4">
                  <c:v>2016.3</c:v>
                </c:pt>
                <c:pt idx="5">
                  <c:v>2017.3</c:v>
                </c:pt>
                <c:pt idx="6">
                  <c:v>2018.3</c:v>
                </c:pt>
                <c:pt idx="7">
                  <c:v>2019.3</c:v>
                </c:pt>
              </c:numCache>
            </c:numRef>
          </c:cat>
          <c:val>
            <c:numRef>
              <c:f>計算表!$D$3:$D$10</c:f>
              <c:numCache>
                <c:formatCode>#,##0</c:formatCode>
                <c:ptCount val="8"/>
                <c:pt idx="0">
                  <c:v>1983</c:v>
                </c:pt>
                <c:pt idx="1">
                  <c:v>1530</c:v>
                </c:pt>
                <c:pt idx="2">
                  <c:v>1360</c:v>
                </c:pt>
                <c:pt idx="3">
                  <c:v>1205</c:v>
                </c:pt>
                <c:pt idx="4" formatCode="General">
                  <c:v>984</c:v>
                </c:pt>
                <c:pt idx="5" formatCode="General">
                  <c:v>935</c:v>
                </c:pt>
                <c:pt idx="6" formatCode="General">
                  <c:v>836</c:v>
                </c:pt>
                <c:pt idx="7" formatCode="General">
                  <c:v>890</c:v>
                </c:pt>
              </c:numCache>
            </c:numRef>
          </c:val>
          <c:extLst>
            <c:ext xmlns:c16="http://schemas.microsoft.com/office/drawing/2014/chart" uri="{C3380CC4-5D6E-409C-BE32-E72D297353CC}">
              <c16:uniqueId val="{00000001-AD08-48B3-802B-FE6400BF9094}"/>
            </c:ext>
          </c:extLst>
        </c:ser>
        <c:dLbls>
          <c:showLegendKey val="0"/>
          <c:showVal val="0"/>
          <c:showCatName val="0"/>
          <c:showSerName val="0"/>
          <c:showPercent val="0"/>
          <c:showBubbleSize val="0"/>
        </c:dLbls>
        <c:gapWidth val="150"/>
        <c:axId val="98298112"/>
        <c:axId val="98781824"/>
      </c:barChart>
      <c:lineChart>
        <c:grouping val="standard"/>
        <c:varyColors val="0"/>
        <c:ser>
          <c:idx val="1"/>
          <c:order val="1"/>
          <c:tx>
            <c:strRef>
              <c:f>計算表!$C$2</c:f>
              <c:strCache>
                <c:ptCount val="1"/>
                <c:pt idx="0">
                  <c:v>卒業者の内の割合（高卒）</c:v>
                </c:pt>
              </c:strCache>
            </c:strRef>
          </c:tx>
          <c:cat>
            <c:numRef>
              <c:f>計算表!$A$3:$A$10</c:f>
              <c:numCache>
                <c:formatCode>General</c:formatCode>
                <c:ptCount val="8"/>
                <c:pt idx="0">
                  <c:v>2012.3</c:v>
                </c:pt>
                <c:pt idx="1">
                  <c:v>2013.3</c:v>
                </c:pt>
                <c:pt idx="2">
                  <c:v>2014.3</c:v>
                </c:pt>
                <c:pt idx="3">
                  <c:v>2015.3</c:v>
                </c:pt>
                <c:pt idx="4">
                  <c:v>2016.3</c:v>
                </c:pt>
                <c:pt idx="5">
                  <c:v>2017.3</c:v>
                </c:pt>
                <c:pt idx="6">
                  <c:v>2018.3</c:v>
                </c:pt>
                <c:pt idx="7">
                  <c:v>2019.3</c:v>
                </c:pt>
              </c:numCache>
            </c:numRef>
          </c:cat>
          <c:val>
            <c:numRef>
              <c:f>計算表!$C$3:$C$10</c:f>
              <c:numCache>
                <c:formatCode>0.0%</c:formatCode>
                <c:ptCount val="8"/>
                <c:pt idx="0">
                  <c:v>2.5999999999999999E-2</c:v>
                </c:pt>
                <c:pt idx="1">
                  <c:v>2.5000000000000001E-2</c:v>
                </c:pt>
                <c:pt idx="2">
                  <c:v>2.1000000000000001E-2</c:v>
                </c:pt>
                <c:pt idx="3">
                  <c:v>1.4999999999999999E-2</c:v>
                </c:pt>
                <c:pt idx="4">
                  <c:v>1.2999999999999999E-2</c:v>
                </c:pt>
                <c:pt idx="5">
                  <c:v>1.2E-2</c:v>
                </c:pt>
                <c:pt idx="6">
                  <c:v>1.0999999999999999E-2</c:v>
                </c:pt>
                <c:pt idx="7">
                  <c:v>0.01</c:v>
                </c:pt>
              </c:numCache>
            </c:numRef>
          </c:val>
          <c:smooth val="0"/>
          <c:extLst>
            <c:ext xmlns:c16="http://schemas.microsoft.com/office/drawing/2014/chart" uri="{C3380CC4-5D6E-409C-BE32-E72D297353CC}">
              <c16:uniqueId val="{00000002-AD08-48B3-802B-FE6400BF9094}"/>
            </c:ext>
          </c:extLst>
        </c:ser>
        <c:ser>
          <c:idx val="3"/>
          <c:order val="3"/>
          <c:tx>
            <c:strRef>
              <c:f>計算表!$E$2</c:f>
              <c:strCache>
                <c:ptCount val="1"/>
                <c:pt idx="0">
                  <c:v>卒業者の内の割合（大卒）</c:v>
                </c:pt>
              </c:strCache>
            </c:strRef>
          </c:tx>
          <c:cat>
            <c:numRef>
              <c:f>計算表!$A$3:$A$10</c:f>
              <c:numCache>
                <c:formatCode>General</c:formatCode>
                <c:ptCount val="8"/>
                <c:pt idx="0">
                  <c:v>2012.3</c:v>
                </c:pt>
                <c:pt idx="1">
                  <c:v>2013.3</c:v>
                </c:pt>
                <c:pt idx="2">
                  <c:v>2014.3</c:v>
                </c:pt>
                <c:pt idx="3">
                  <c:v>2015.3</c:v>
                </c:pt>
                <c:pt idx="4">
                  <c:v>2016.3</c:v>
                </c:pt>
                <c:pt idx="5">
                  <c:v>2017.3</c:v>
                </c:pt>
                <c:pt idx="6">
                  <c:v>2018.3</c:v>
                </c:pt>
                <c:pt idx="7">
                  <c:v>2019.3</c:v>
                </c:pt>
              </c:numCache>
            </c:numRef>
          </c:cat>
          <c:val>
            <c:numRef>
              <c:f>計算表!$E$3:$E$10</c:f>
              <c:numCache>
                <c:formatCode>0.0%</c:formatCode>
                <c:ptCount val="8"/>
                <c:pt idx="0">
                  <c:v>4.3999999999999997E-2</c:v>
                </c:pt>
                <c:pt idx="1">
                  <c:v>3.5000000000000003E-2</c:v>
                </c:pt>
                <c:pt idx="2">
                  <c:v>0.03</c:v>
                </c:pt>
                <c:pt idx="3">
                  <c:v>2.5999999999999999E-2</c:v>
                </c:pt>
                <c:pt idx="4">
                  <c:v>2.1999999999999999E-2</c:v>
                </c:pt>
                <c:pt idx="5">
                  <c:v>2.3E-2</c:v>
                </c:pt>
                <c:pt idx="6">
                  <c:v>1.7999999999999999E-2</c:v>
                </c:pt>
                <c:pt idx="7">
                  <c:v>1.9E-2</c:v>
                </c:pt>
              </c:numCache>
            </c:numRef>
          </c:val>
          <c:smooth val="0"/>
          <c:extLst>
            <c:ext xmlns:c16="http://schemas.microsoft.com/office/drawing/2014/chart" uri="{C3380CC4-5D6E-409C-BE32-E72D297353CC}">
              <c16:uniqueId val="{00000003-AD08-48B3-802B-FE6400BF9094}"/>
            </c:ext>
          </c:extLst>
        </c:ser>
        <c:dLbls>
          <c:showLegendKey val="0"/>
          <c:showVal val="0"/>
          <c:showCatName val="0"/>
          <c:showSerName val="0"/>
          <c:showPercent val="0"/>
          <c:showBubbleSize val="0"/>
        </c:dLbls>
        <c:marker val="1"/>
        <c:smooth val="0"/>
        <c:axId val="100730752"/>
        <c:axId val="100729216"/>
      </c:lineChart>
      <c:catAx>
        <c:axId val="98298112"/>
        <c:scaling>
          <c:orientation val="minMax"/>
        </c:scaling>
        <c:delete val="0"/>
        <c:axPos val="b"/>
        <c:numFmt formatCode="General" sourceLinked="1"/>
        <c:majorTickMark val="out"/>
        <c:minorTickMark val="none"/>
        <c:tickLblPos val="nextTo"/>
        <c:crossAx val="98781824"/>
        <c:crosses val="autoZero"/>
        <c:auto val="1"/>
        <c:lblAlgn val="ctr"/>
        <c:lblOffset val="100"/>
        <c:noMultiLvlLbl val="0"/>
      </c:catAx>
      <c:valAx>
        <c:axId val="98781824"/>
        <c:scaling>
          <c:orientation val="minMax"/>
          <c:max val="2500"/>
          <c:min val="500"/>
        </c:scaling>
        <c:delete val="0"/>
        <c:axPos val="l"/>
        <c:majorGridlines/>
        <c:numFmt formatCode="#,##0" sourceLinked="1"/>
        <c:majorTickMark val="out"/>
        <c:minorTickMark val="none"/>
        <c:tickLblPos val="nextTo"/>
        <c:crossAx val="98298112"/>
        <c:crosses val="autoZero"/>
        <c:crossBetween val="between"/>
        <c:majorUnit val="500"/>
      </c:valAx>
      <c:valAx>
        <c:axId val="100729216"/>
        <c:scaling>
          <c:orientation val="minMax"/>
          <c:min val="1.0000000000000002E-2"/>
        </c:scaling>
        <c:delete val="0"/>
        <c:axPos val="r"/>
        <c:numFmt formatCode="0.0%" sourceLinked="1"/>
        <c:majorTickMark val="out"/>
        <c:minorTickMark val="none"/>
        <c:tickLblPos val="nextTo"/>
        <c:crossAx val="100730752"/>
        <c:crosses val="max"/>
        <c:crossBetween val="between"/>
        <c:majorUnit val="1.0000000000000002E-2"/>
      </c:valAx>
      <c:catAx>
        <c:axId val="100730752"/>
        <c:scaling>
          <c:orientation val="minMax"/>
        </c:scaling>
        <c:delete val="1"/>
        <c:axPos val="b"/>
        <c:numFmt formatCode="General" sourceLinked="1"/>
        <c:majorTickMark val="out"/>
        <c:minorTickMark val="none"/>
        <c:tickLblPos val="nextTo"/>
        <c:crossAx val="100729216"/>
        <c:crosses val="autoZero"/>
        <c:auto val="1"/>
        <c:lblAlgn val="ctr"/>
        <c:lblOffset val="100"/>
        <c:noMultiLvlLbl val="0"/>
      </c:catAx>
    </c:plotArea>
    <c:legend>
      <c:legendPos val="b"/>
      <c:overlay val="0"/>
    </c:legend>
    <c:plotVisOnly val="1"/>
    <c:dispBlanksAs val="gap"/>
    <c:showDLblsOverMax val="0"/>
  </c:chart>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資料用②!$A$14</c:f>
              <c:strCache>
                <c:ptCount val="1"/>
                <c:pt idx="0">
                  <c:v>人口（2015）</c:v>
                </c:pt>
              </c:strCache>
            </c:strRef>
          </c:tx>
          <c:invertIfNegative val="0"/>
          <c:cat>
            <c:strRef>
              <c:f>資料用②!$B$13:$W$13</c:f>
              <c:strCache>
                <c:ptCount val="22"/>
                <c:pt idx="0">
                  <c:v>18歳</c:v>
                </c:pt>
                <c:pt idx="1">
                  <c:v>19歳</c:v>
                </c:pt>
                <c:pt idx="2">
                  <c:v>20歳</c:v>
                </c:pt>
                <c:pt idx="3">
                  <c:v>21歳</c:v>
                </c:pt>
                <c:pt idx="4">
                  <c:v>22歳</c:v>
                </c:pt>
                <c:pt idx="5">
                  <c:v>23歳</c:v>
                </c:pt>
                <c:pt idx="6">
                  <c:v>24歳</c:v>
                </c:pt>
                <c:pt idx="7">
                  <c:v>25歳</c:v>
                </c:pt>
                <c:pt idx="8">
                  <c:v>26歳</c:v>
                </c:pt>
                <c:pt idx="9">
                  <c:v>27歳</c:v>
                </c:pt>
                <c:pt idx="10">
                  <c:v>28歳</c:v>
                </c:pt>
                <c:pt idx="11">
                  <c:v>29歳</c:v>
                </c:pt>
                <c:pt idx="12">
                  <c:v>30歳</c:v>
                </c:pt>
                <c:pt idx="13">
                  <c:v>31歳</c:v>
                </c:pt>
                <c:pt idx="14">
                  <c:v>32歳</c:v>
                </c:pt>
                <c:pt idx="15">
                  <c:v>33歳</c:v>
                </c:pt>
                <c:pt idx="16">
                  <c:v>34歳</c:v>
                </c:pt>
                <c:pt idx="17">
                  <c:v>35歳</c:v>
                </c:pt>
                <c:pt idx="18">
                  <c:v>36歳</c:v>
                </c:pt>
                <c:pt idx="19">
                  <c:v>37歳</c:v>
                </c:pt>
                <c:pt idx="20">
                  <c:v>38歳</c:v>
                </c:pt>
                <c:pt idx="21">
                  <c:v>39歳</c:v>
                </c:pt>
              </c:strCache>
            </c:strRef>
          </c:cat>
          <c:val>
            <c:numRef>
              <c:f>資料用②!$B$14:$W$14</c:f>
              <c:numCache>
                <c:formatCode>#,##0_);[Red]\(#,##0\)</c:formatCode>
                <c:ptCount val="22"/>
                <c:pt idx="0">
                  <c:v>87920</c:v>
                </c:pt>
                <c:pt idx="1">
                  <c:v>91625</c:v>
                </c:pt>
                <c:pt idx="2">
                  <c:v>91239</c:v>
                </c:pt>
                <c:pt idx="3">
                  <c:v>90637</c:v>
                </c:pt>
                <c:pt idx="4">
                  <c:v>88073</c:v>
                </c:pt>
                <c:pt idx="5">
                  <c:v>88383</c:v>
                </c:pt>
                <c:pt idx="6">
                  <c:v>88067</c:v>
                </c:pt>
                <c:pt idx="7">
                  <c:v>89034</c:v>
                </c:pt>
                <c:pt idx="8">
                  <c:v>90015</c:v>
                </c:pt>
                <c:pt idx="9">
                  <c:v>92994</c:v>
                </c:pt>
                <c:pt idx="10">
                  <c:v>95097</c:v>
                </c:pt>
                <c:pt idx="11">
                  <c:v>96285</c:v>
                </c:pt>
                <c:pt idx="12">
                  <c:v>98423</c:v>
                </c:pt>
                <c:pt idx="13">
                  <c:v>101615</c:v>
                </c:pt>
                <c:pt idx="14">
                  <c:v>103251</c:v>
                </c:pt>
                <c:pt idx="15">
                  <c:v>101916</c:v>
                </c:pt>
                <c:pt idx="16">
                  <c:v>103056</c:v>
                </c:pt>
                <c:pt idx="17">
                  <c:v>107847</c:v>
                </c:pt>
                <c:pt idx="18">
                  <c:v>109442</c:v>
                </c:pt>
                <c:pt idx="19">
                  <c:v>115767</c:v>
                </c:pt>
                <c:pt idx="20">
                  <c:v>119079</c:v>
                </c:pt>
                <c:pt idx="21">
                  <c:v>126394</c:v>
                </c:pt>
              </c:numCache>
            </c:numRef>
          </c:val>
          <c:extLst>
            <c:ext xmlns:c16="http://schemas.microsoft.com/office/drawing/2014/chart" uri="{C3380CC4-5D6E-409C-BE32-E72D297353CC}">
              <c16:uniqueId val="{00000000-2AF1-42D6-820F-69CBD134EB55}"/>
            </c:ext>
          </c:extLst>
        </c:ser>
        <c:ser>
          <c:idx val="1"/>
          <c:order val="1"/>
          <c:tx>
            <c:strRef>
              <c:f>資料用②!$A$15</c:f>
              <c:strCache>
                <c:ptCount val="1"/>
                <c:pt idx="0">
                  <c:v>転出者（2019）</c:v>
                </c:pt>
              </c:strCache>
            </c:strRef>
          </c:tx>
          <c:invertIfNegative val="0"/>
          <c:cat>
            <c:strRef>
              <c:f>資料用②!$B$13:$W$13</c:f>
              <c:strCache>
                <c:ptCount val="22"/>
                <c:pt idx="0">
                  <c:v>18歳</c:v>
                </c:pt>
                <c:pt idx="1">
                  <c:v>19歳</c:v>
                </c:pt>
                <c:pt idx="2">
                  <c:v>20歳</c:v>
                </c:pt>
                <c:pt idx="3">
                  <c:v>21歳</c:v>
                </c:pt>
                <c:pt idx="4">
                  <c:v>22歳</c:v>
                </c:pt>
                <c:pt idx="5">
                  <c:v>23歳</c:v>
                </c:pt>
                <c:pt idx="6">
                  <c:v>24歳</c:v>
                </c:pt>
                <c:pt idx="7">
                  <c:v>25歳</c:v>
                </c:pt>
                <c:pt idx="8">
                  <c:v>26歳</c:v>
                </c:pt>
                <c:pt idx="9">
                  <c:v>27歳</c:v>
                </c:pt>
                <c:pt idx="10">
                  <c:v>28歳</c:v>
                </c:pt>
                <c:pt idx="11">
                  <c:v>29歳</c:v>
                </c:pt>
                <c:pt idx="12">
                  <c:v>30歳</c:v>
                </c:pt>
                <c:pt idx="13">
                  <c:v>31歳</c:v>
                </c:pt>
                <c:pt idx="14">
                  <c:v>32歳</c:v>
                </c:pt>
                <c:pt idx="15">
                  <c:v>33歳</c:v>
                </c:pt>
                <c:pt idx="16">
                  <c:v>34歳</c:v>
                </c:pt>
                <c:pt idx="17">
                  <c:v>35歳</c:v>
                </c:pt>
                <c:pt idx="18">
                  <c:v>36歳</c:v>
                </c:pt>
                <c:pt idx="19">
                  <c:v>37歳</c:v>
                </c:pt>
                <c:pt idx="20">
                  <c:v>38歳</c:v>
                </c:pt>
                <c:pt idx="21">
                  <c:v>39歳</c:v>
                </c:pt>
              </c:strCache>
            </c:strRef>
          </c:cat>
          <c:val>
            <c:numRef>
              <c:f>資料用②!$B$15:$W$15</c:f>
              <c:numCache>
                <c:formatCode>#,###,##0;" -"###,##0</c:formatCode>
                <c:ptCount val="22"/>
                <c:pt idx="0">
                  <c:v>2528</c:v>
                </c:pt>
                <c:pt idx="1">
                  <c:v>2847</c:v>
                </c:pt>
                <c:pt idx="2">
                  <c:v>4131</c:v>
                </c:pt>
                <c:pt idx="3">
                  <c:v>3912</c:v>
                </c:pt>
                <c:pt idx="4">
                  <c:v>10312</c:v>
                </c:pt>
                <c:pt idx="5">
                  <c:v>7837</c:v>
                </c:pt>
                <c:pt idx="6">
                  <c:v>8199</c:v>
                </c:pt>
                <c:pt idx="7">
                  <c:v>7956</c:v>
                </c:pt>
                <c:pt idx="8">
                  <c:v>7301</c:v>
                </c:pt>
                <c:pt idx="9">
                  <c:v>6855</c:v>
                </c:pt>
                <c:pt idx="10">
                  <c:v>6264</c:v>
                </c:pt>
                <c:pt idx="11">
                  <c:v>5662</c:v>
                </c:pt>
                <c:pt idx="12">
                  <c:v>5441</c:v>
                </c:pt>
                <c:pt idx="13">
                  <c:v>4845</c:v>
                </c:pt>
                <c:pt idx="14">
                  <c:v>4509</c:v>
                </c:pt>
                <c:pt idx="15">
                  <c:v>4132</c:v>
                </c:pt>
                <c:pt idx="16">
                  <c:v>3988</c:v>
                </c:pt>
                <c:pt idx="17">
                  <c:v>3471</c:v>
                </c:pt>
                <c:pt idx="18">
                  <c:v>3188</c:v>
                </c:pt>
                <c:pt idx="19">
                  <c:v>2753</c:v>
                </c:pt>
                <c:pt idx="20">
                  <c:v>2516</c:v>
                </c:pt>
                <c:pt idx="21">
                  <c:v>2388</c:v>
                </c:pt>
              </c:numCache>
            </c:numRef>
          </c:val>
          <c:extLst>
            <c:ext xmlns:c16="http://schemas.microsoft.com/office/drawing/2014/chart" uri="{C3380CC4-5D6E-409C-BE32-E72D297353CC}">
              <c16:uniqueId val="{00000001-2AF1-42D6-820F-69CBD134EB55}"/>
            </c:ext>
          </c:extLst>
        </c:ser>
        <c:dLbls>
          <c:showLegendKey val="0"/>
          <c:showVal val="0"/>
          <c:showCatName val="0"/>
          <c:showSerName val="0"/>
          <c:showPercent val="0"/>
          <c:showBubbleSize val="0"/>
        </c:dLbls>
        <c:gapWidth val="150"/>
        <c:axId val="95333376"/>
        <c:axId val="95552256"/>
      </c:barChart>
      <c:lineChart>
        <c:grouping val="standard"/>
        <c:varyColors val="0"/>
        <c:ser>
          <c:idx val="2"/>
          <c:order val="2"/>
          <c:tx>
            <c:strRef>
              <c:f>資料用②!$A$16</c:f>
              <c:strCache>
                <c:ptCount val="1"/>
                <c:pt idx="0">
                  <c:v>年齢別人口に占める転出者の割合</c:v>
                </c:pt>
              </c:strCache>
            </c:strRef>
          </c:tx>
          <c:marker>
            <c:symbol val="none"/>
          </c:marker>
          <c:dLbls>
            <c:dLbl>
              <c:idx val="4"/>
              <c:layout>
                <c:manualLayout>
                  <c:x val="-4.0712469611995282E-2"/>
                  <c:y val="-6.76818349771196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AF1-42D6-820F-69CBD134EB55}"/>
                </c:ext>
              </c:extLst>
            </c:dLbl>
            <c:dLbl>
              <c:idx val="6"/>
              <c:layout>
                <c:manualLayout>
                  <c:x val="2.0993473460794072E-2"/>
                  <c:y val="-9.7935862444833044E-2"/>
                </c:manualLayout>
              </c:layout>
              <c:tx>
                <c:rich>
                  <a:bodyPr wrap="square" lIns="38100" tIns="19050" rIns="38100" bIns="19050" anchor="ctr">
                    <a:noAutofit/>
                  </a:bodyPr>
                  <a:lstStyle/>
                  <a:p>
                    <a:pPr>
                      <a:defRPr/>
                    </a:pPr>
                    <a:r>
                      <a:rPr lang="ja-JP" altLang="en-US"/>
                      <a:t>年齢別人口に対する</a:t>
                    </a:r>
                  </a:p>
                  <a:p>
                    <a:pPr>
                      <a:defRPr/>
                    </a:pPr>
                    <a:r>
                      <a:rPr lang="ja-JP" altLang="en-US"/>
                      <a:t>転出者（</a:t>
                    </a:r>
                    <a:r>
                      <a:rPr lang="en-US" altLang="ja-JP"/>
                      <a:t>2019</a:t>
                    </a:r>
                    <a:r>
                      <a:rPr lang="ja-JP" altLang="en-US"/>
                      <a:t>）の割合</a:t>
                    </a:r>
                  </a:p>
                </c:rich>
              </c:tx>
              <c:spPr>
                <a:solidFill>
                  <a:schemeClr val="bg1"/>
                </a:solidFill>
                <a:ln>
                  <a:solidFill>
                    <a:schemeClr val="accent1"/>
                  </a:solidFill>
                </a:ln>
                <a:effectLst/>
              </c:spPr>
              <c:dLblPos val="r"/>
              <c:showLegendKey val="0"/>
              <c:showVal val="1"/>
              <c:showCatName val="0"/>
              <c:showSerName val="0"/>
              <c:showPercent val="0"/>
              <c:showBubbleSize val="0"/>
              <c:extLst>
                <c:ext xmlns:c15="http://schemas.microsoft.com/office/drawing/2012/chart" uri="{CE6537A1-D6FC-4f65-9D91-7224C49458BB}">
                  <c15:layout>
                    <c:manualLayout>
                      <c:w val="0.19343733387821049"/>
                      <c:h val="0.16243651936767711"/>
                    </c:manualLayout>
                  </c15:layout>
                </c:ext>
                <c:ext xmlns:c16="http://schemas.microsoft.com/office/drawing/2014/chart" uri="{C3380CC4-5D6E-409C-BE32-E72D297353CC}">
                  <c16:uniqueId val="{00000003-2AF1-42D6-820F-69CBD134EB55}"/>
                </c:ext>
              </c:extLst>
            </c:dLbl>
            <c:spPr>
              <a:solidFill>
                <a:schemeClr val="bg1"/>
              </a:solid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資料用②!$B$13:$W$13</c:f>
              <c:strCache>
                <c:ptCount val="22"/>
                <c:pt idx="0">
                  <c:v>18歳</c:v>
                </c:pt>
                <c:pt idx="1">
                  <c:v>19歳</c:v>
                </c:pt>
                <c:pt idx="2">
                  <c:v>20歳</c:v>
                </c:pt>
                <c:pt idx="3">
                  <c:v>21歳</c:v>
                </c:pt>
                <c:pt idx="4">
                  <c:v>22歳</c:v>
                </c:pt>
                <c:pt idx="5">
                  <c:v>23歳</c:v>
                </c:pt>
                <c:pt idx="6">
                  <c:v>24歳</c:v>
                </c:pt>
                <c:pt idx="7">
                  <c:v>25歳</c:v>
                </c:pt>
                <c:pt idx="8">
                  <c:v>26歳</c:v>
                </c:pt>
                <c:pt idx="9">
                  <c:v>27歳</c:v>
                </c:pt>
                <c:pt idx="10">
                  <c:v>28歳</c:v>
                </c:pt>
                <c:pt idx="11">
                  <c:v>29歳</c:v>
                </c:pt>
                <c:pt idx="12">
                  <c:v>30歳</c:v>
                </c:pt>
                <c:pt idx="13">
                  <c:v>31歳</c:v>
                </c:pt>
                <c:pt idx="14">
                  <c:v>32歳</c:v>
                </c:pt>
                <c:pt idx="15">
                  <c:v>33歳</c:v>
                </c:pt>
                <c:pt idx="16">
                  <c:v>34歳</c:v>
                </c:pt>
                <c:pt idx="17">
                  <c:v>35歳</c:v>
                </c:pt>
                <c:pt idx="18">
                  <c:v>36歳</c:v>
                </c:pt>
                <c:pt idx="19">
                  <c:v>37歳</c:v>
                </c:pt>
                <c:pt idx="20">
                  <c:v>38歳</c:v>
                </c:pt>
                <c:pt idx="21">
                  <c:v>39歳</c:v>
                </c:pt>
              </c:strCache>
            </c:strRef>
          </c:cat>
          <c:val>
            <c:numRef>
              <c:f>資料用②!$B$16:$W$16</c:f>
              <c:numCache>
                <c:formatCode>0.0%</c:formatCode>
                <c:ptCount val="22"/>
                <c:pt idx="0">
                  <c:v>2.8753412192902637E-2</c:v>
                </c:pt>
                <c:pt idx="1">
                  <c:v>3.1072305593451571E-2</c:v>
                </c:pt>
                <c:pt idx="2">
                  <c:v>4.5276690888764674E-2</c:v>
                </c:pt>
                <c:pt idx="3">
                  <c:v>4.3161181415978023E-2</c:v>
                </c:pt>
                <c:pt idx="4">
                  <c:v>0.11708469110851226</c:v>
                </c:pt>
                <c:pt idx="5">
                  <c:v>8.8670898249663399E-2</c:v>
                </c:pt>
                <c:pt idx="6">
                  <c:v>9.3099571916836044E-2</c:v>
                </c:pt>
                <c:pt idx="7">
                  <c:v>8.9359121234584546E-2</c:v>
                </c:pt>
                <c:pt idx="8">
                  <c:v>8.1108704104871407E-2</c:v>
                </c:pt>
                <c:pt idx="9">
                  <c:v>7.371443318923801E-2</c:v>
                </c:pt>
                <c:pt idx="10">
                  <c:v>6.5869585791349883E-2</c:v>
                </c:pt>
                <c:pt idx="11">
                  <c:v>5.880459053850548E-2</c:v>
                </c:pt>
                <c:pt idx="12">
                  <c:v>5.5281793889639615E-2</c:v>
                </c:pt>
                <c:pt idx="13">
                  <c:v>4.7679968508586329E-2</c:v>
                </c:pt>
                <c:pt idx="14">
                  <c:v>4.3670279222477265E-2</c:v>
                </c:pt>
                <c:pt idx="15">
                  <c:v>4.0543192432984029E-2</c:v>
                </c:pt>
                <c:pt idx="16">
                  <c:v>3.8697407234901414E-2</c:v>
                </c:pt>
                <c:pt idx="17">
                  <c:v>3.218448357395199E-2</c:v>
                </c:pt>
                <c:pt idx="18">
                  <c:v>2.9129584620164104E-2</c:v>
                </c:pt>
                <c:pt idx="19">
                  <c:v>2.3780524674561834E-2</c:v>
                </c:pt>
                <c:pt idx="20">
                  <c:v>2.1128830440295936E-2</c:v>
                </c:pt>
                <c:pt idx="21">
                  <c:v>1.8893301897241959E-2</c:v>
                </c:pt>
              </c:numCache>
            </c:numRef>
          </c:val>
          <c:smooth val="0"/>
          <c:extLst>
            <c:ext xmlns:c16="http://schemas.microsoft.com/office/drawing/2014/chart" uri="{C3380CC4-5D6E-409C-BE32-E72D297353CC}">
              <c16:uniqueId val="{00000004-2AF1-42D6-820F-69CBD134EB55}"/>
            </c:ext>
          </c:extLst>
        </c:ser>
        <c:dLbls>
          <c:showLegendKey val="0"/>
          <c:showVal val="0"/>
          <c:showCatName val="0"/>
          <c:showSerName val="0"/>
          <c:showPercent val="0"/>
          <c:showBubbleSize val="0"/>
        </c:dLbls>
        <c:marker val="1"/>
        <c:smooth val="0"/>
        <c:axId val="95555584"/>
        <c:axId val="95553792"/>
      </c:lineChart>
      <c:catAx>
        <c:axId val="95333376"/>
        <c:scaling>
          <c:orientation val="minMax"/>
        </c:scaling>
        <c:delete val="0"/>
        <c:axPos val="b"/>
        <c:numFmt formatCode="General" sourceLinked="0"/>
        <c:majorTickMark val="out"/>
        <c:minorTickMark val="none"/>
        <c:tickLblPos val="nextTo"/>
        <c:crossAx val="95552256"/>
        <c:crosses val="autoZero"/>
        <c:auto val="1"/>
        <c:lblAlgn val="ctr"/>
        <c:lblOffset val="100"/>
        <c:noMultiLvlLbl val="0"/>
      </c:catAx>
      <c:valAx>
        <c:axId val="95552256"/>
        <c:scaling>
          <c:orientation val="minMax"/>
        </c:scaling>
        <c:delete val="0"/>
        <c:axPos val="l"/>
        <c:majorGridlines/>
        <c:numFmt formatCode="#,##0_);[Red]\(#,##0\)" sourceLinked="0"/>
        <c:majorTickMark val="out"/>
        <c:minorTickMark val="none"/>
        <c:tickLblPos val="nextTo"/>
        <c:crossAx val="95333376"/>
        <c:crosses val="autoZero"/>
        <c:crossBetween val="between"/>
      </c:valAx>
      <c:valAx>
        <c:axId val="95553792"/>
        <c:scaling>
          <c:orientation val="minMax"/>
        </c:scaling>
        <c:delete val="0"/>
        <c:axPos val="r"/>
        <c:numFmt formatCode="0.0%" sourceLinked="1"/>
        <c:majorTickMark val="out"/>
        <c:minorTickMark val="none"/>
        <c:tickLblPos val="nextTo"/>
        <c:crossAx val="95555584"/>
        <c:crosses val="max"/>
        <c:crossBetween val="between"/>
      </c:valAx>
      <c:catAx>
        <c:axId val="95555584"/>
        <c:scaling>
          <c:orientation val="minMax"/>
        </c:scaling>
        <c:delete val="1"/>
        <c:axPos val="b"/>
        <c:numFmt formatCode="General" sourceLinked="1"/>
        <c:majorTickMark val="out"/>
        <c:minorTickMark val="none"/>
        <c:tickLblPos val="nextTo"/>
        <c:crossAx val="95553792"/>
        <c:crosses val="autoZero"/>
        <c:auto val="1"/>
        <c:lblAlgn val="ctr"/>
        <c:lblOffset val="100"/>
        <c:noMultiLvlLbl val="0"/>
      </c:catAx>
    </c:plotArea>
    <c:legend>
      <c:legendPos val="t"/>
      <c:legendEntry>
        <c:idx val="2"/>
        <c:delete val="1"/>
      </c:legendEntry>
      <c:layout>
        <c:manualLayout>
          <c:xMode val="edge"/>
          <c:yMode val="edge"/>
          <c:x val="0.30352808387132763"/>
          <c:y val="2.7072753227946188E-2"/>
          <c:w val="0.44666789343159441"/>
          <c:h val="8.1592375289468846E-2"/>
        </c:manualLayout>
      </c:layout>
      <c:overlay val="0"/>
    </c:legend>
    <c:plotVisOnly val="1"/>
    <c:dispBlanksAs val="gap"/>
    <c:showDLblsOverMax val="0"/>
  </c:chart>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資料用②!$A$20</c:f>
              <c:strCache>
                <c:ptCount val="1"/>
                <c:pt idx="0">
                  <c:v>転入超過（2019）</c:v>
                </c:pt>
              </c:strCache>
            </c:strRef>
          </c:tx>
          <c:marker>
            <c:symbol val="none"/>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ABD-4E1C-8184-F1A8579131F3}"/>
                </c:ext>
              </c:extLst>
            </c:dLbl>
            <c:dLbl>
              <c:idx val="2"/>
              <c:layout>
                <c:manualLayout>
                  <c:x val="-3.4976961213181688E-2"/>
                  <c:y val="-6.22171962158180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ABD-4E1C-8184-F1A8579131F3}"/>
                </c:ext>
              </c:extLst>
            </c:dLbl>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BD-4E1C-8184-F1A8579131F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資料用②!$B$13:$W$13</c:f>
              <c:strCache>
                <c:ptCount val="22"/>
                <c:pt idx="0">
                  <c:v>18歳</c:v>
                </c:pt>
                <c:pt idx="1">
                  <c:v>19歳</c:v>
                </c:pt>
                <c:pt idx="2">
                  <c:v>20歳</c:v>
                </c:pt>
                <c:pt idx="3">
                  <c:v>21歳</c:v>
                </c:pt>
                <c:pt idx="4">
                  <c:v>22歳</c:v>
                </c:pt>
                <c:pt idx="5">
                  <c:v>23歳</c:v>
                </c:pt>
                <c:pt idx="6">
                  <c:v>24歳</c:v>
                </c:pt>
                <c:pt idx="7">
                  <c:v>25歳</c:v>
                </c:pt>
                <c:pt idx="8">
                  <c:v>26歳</c:v>
                </c:pt>
                <c:pt idx="9">
                  <c:v>27歳</c:v>
                </c:pt>
                <c:pt idx="10">
                  <c:v>28歳</c:v>
                </c:pt>
                <c:pt idx="11">
                  <c:v>29歳</c:v>
                </c:pt>
                <c:pt idx="12">
                  <c:v>30歳</c:v>
                </c:pt>
                <c:pt idx="13">
                  <c:v>31歳</c:v>
                </c:pt>
                <c:pt idx="14">
                  <c:v>32歳</c:v>
                </c:pt>
                <c:pt idx="15">
                  <c:v>33歳</c:v>
                </c:pt>
                <c:pt idx="16">
                  <c:v>34歳</c:v>
                </c:pt>
                <c:pt idx="17">
                  <c:v>35歳</c:v>
                </c:pt>
                <c:pt idx="18">
                  <c:v>36歳</c:v>
                </c:pt>
                <c:pt idx="19">
                  <c:v>37歳</c:v>
                </c:pt>
                <c:pt idx="20">
                  <c:v>38歳</c:v>
                </c:pt>
                <c:pt idx="21">
                  <c:v>39歳</c:v>
                </c:pt>
              </c:strCache>
            </c:strRef>
          </c:cat>
          <c:val>
            <c:numRef>
              <c:f>資料用②!$B$20:$W$20</c:f>
              <c:numCache>
                <c:formatCode>#,##0_);[Red]\(#,##0\)</c:formatCode>
                <c:ptCount val="22"/>
                <c:pt idx="0">
                  <c:v>2115</c:v>
                </c:pt>
                <c:pt idx="1">
                  <c:v>170</c:v>
                </c:pt>
                <c:pt idx="2">
                  <c:v>1842</c:v>
                </c:pt>
                <c:pt idx="3">
                  <c:v>770</c:v>
                </c:pt>
                <c:pt idx="4">
                  <c:v>2123</c:v>
                </c:pt>
                <c:pt idx="5">
                  <c:v>1085</c:v>
                </c:pt>
                <c:pt idx="6">
                  <c:v>963</c:v>
                </c:pt>
                <c:pt idx="7">
                  <c:v>640</c:v>
                </c:pt>
                <c:pt idx="8">
                  <c:v>563</c:v>
                </c:pt>
                <c:pt idx="9">
                  <c:v>358</c:v>
                </c:pt>
                <c:pt idx="10">
                  <c:v>457</c:v>
                </c:pt>
                <c:pt idx="11">
                  <c:v>309</c:v>
                </c:pt>
                <c:pt idx="12">
                  <c:v>32</c:v>
                </c:pt>
                <c:pt idx="13">
                  <c:v>-16</c:v>
                </c:pt>
                <c:pt idx="14">
                  <c:v>-73</c:v>
                </c:pt>
                <c:pt idx="15">
                  <c:v>-190</c:v>
                </c:pt>
                <c:pt idx="16">
                  <c:v>-320</c:v>
                </c:pt>
                <c:pt idx="17">
                  <c:v>-216</c:v>
                </c:pt>
                <c:pt idx="18">
                  <c:v>-76</c:v>
                </c:pt>
                <c:pt idx="19">
                  <c:v>-81</c:v>
                </c:pt>
                <c:pt idx="20">
                  <c:v>-72</c:v>
                </c:pt>
                <c:pt idx="21">
                  <c:v>-138</c:v>
                </c:pt>
              </c:numCache>
            </c:numRef>
          </c:val>
          <c:smooth val="0"/>
          <c:extLst>
            <c:ext xmlns:c16="http://schemas.microsoft.com/office/drawing/2014/chart" uri="{C3380CC4-5D6E-409C-BE32-E72D297353CC}">
              <c16:uniqueId val="{00000003-8ABD-4E1C-8184-F1A8579131F3}"/>
            </c:ext>
          </c:extLst>
        </c:ser>
        <c:dLbls>
          <c:showLegendKey val="0"/>
          <c:showVal val="0"/>
          <c:showCatName val="0"/>
          <c:showSerName val="0"/>
          <c:showPercent val="0"/>
          <c:showBubbleSize val="0"/>
        </c:dLbls>
        <c:smooth val="0"/>
        <c:axId val="95562368"/>
        <c:axId val="95576448"/>
      </c:lineChart>
      <c:catAx>
        <c:axId val="95562368"/>
        <c:scaling>
          <c:orientation val="minMax"/>
        </c:scaling>
        <c:delete val="0"/>
        <c:axPos val="b"/>
        <c:numFmt formatCode="General" sourceLinked="0"/>
        <c:majorTickMark val="out"/>
        <c:minorTickMark val="none"/>
        <c:tickLblPos val="low"/>
        <c:spPr>
          <a:ln>
            <a:solidFill>
              <a:schemeClr val="tx1"/>
            </a:solidFill>
          </a:ln>
        </c:spPr>
        <c:crossAx val="95576448"/>
        <c:crosses val="autoZero"/>
        <c:auto val="1"/>
        <c:lblAlgn val="ctr"/>
        <c:lblOffset val="100"/>
        <c:noMultiLvlLbl val="0"/>
      </c:catAx>
      <c:valAx>
        <c:axId val="95576448"/>
        <c:scaling>
          <c:orientation val="minMax"/>
        </c:scaling>
        <c:delete val="0"/>
        <c:axPos val="l"/>
        <c:majorGridlines/>
        <c:numFmt formatCode="#,##0_ " sourceLinked="0"/>
        <c:majorTickMark val="out"/>
        <c:minorTickMark val="none"/>
        <c:tickLblPos val="nextTo"/>
        <c:crossAx val="95562368"/>
        <c:crosses val="autoZero"/>
        <c:crossBetween val="between"/>
        <c:majorUnit val="1000"/>
      </c:valAx>
    </c:plotArea>
    <c:plotVisOnly val="1"/>
    <c:dispBlanksAs val="gap"/>
    <c:showDLblsOverMax val="0"/>
  </c:chart>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86813830025901"/>
          <c:y val="0.12282405031534163"/>
          <c:w val="0.77485746872351113"/>
          <c:h val="0.7815906838901765"/>
        </c:manualLayout>
      </c:layout>
      <c:barChart>
        <c:barDir val="bar"/>
        <c:grouping val="stacked"/>
        <c:varyColors val="0"/>
        <c:ser>
          <c:idx val="1"/>
          <c:order val="0"/>
          <c:tx>
            <c:strRef>
              <c:f>'新（高齢者除く） '!$N$51</c:f>
              <c:strCache>
                <c:ptCount val="1"/>
                <c:pt idx="0">
                  <c:v>～300万円</c:v>
                </c:pt>
              </c:strCache>
            </c:strRef>
          </c:tx>
          <c:invertIfNegative val="0"/>
          <c:dLbls>
            <c:spPr>
              <a:solidFill>
                <a:schemeClr val="bg1"/>
              </a:solid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東京都</c:v>
                  </c:pt>
                </c:lvl>
              </c:multiLvlStrCache>
            </c:multiLvlStrRef>
          </c:cat>
          <c:val>
            <c:numRef>
              <c:f>'新（高齢者除く） '!$N$52:$N$63</c:f>
              <c:numCache>
                <c:formatCode>0.0%</c:formatCode>
                <c:ptCount val="3"/>
                <c:pt idx="0">
                  <c:v>0.24475578805614545</c:v>
                </c:pt>
                <c:pt idx="1">
                  <c:v>0.26654299654401303</c:v>
                </c:pt>
                <c:pt idx="2">
                  <c:v>0.21786120591581343</c:v>
                </c:pt>
              </c:numCache>
            </c:numRef>
          </c:val>
          <c:extLst>
            <c:ext xmlns:c16="http://schemas.microsoft.com/office/drawing/2014/chart" uri="{C3380CC4-5D6E-409C-BE32-E72D297353CC}">
              <c16:uniqueId val="{00000000-F6ED-4A4C-B468-730FE1BD417F}"/>
            </c:ext>
          </c:extLst>
        </c:ser>
        <c:ser>
          <c:idx val="2"/>
          <c:order val="1"/>
          <c:tx>
            <c:strRef>
              <c:f>'新（高齢者除く） '!$O$51</c:f>
              <c:strCache>
                <c:ptCount val="1"/>
                <c:pt idx="0">
                  <c:v>300～500万円</c:v>
                </c:pt>
              </c:strCache>
            </c:strRef>
          </c:tx>
          <c:invertIfNegative val="0"/>
          <c:dLbls>
            <c:spPr>
              <a:noFill/>
              <a:ln>
                <a:noFill/>
              </a:ln>
              <a:effectLst/>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東京都</c:v>
                  </c:pt>
                </c:lvl>
              </c:multiLvlStrCache>
            </c:multiLvlStrRef>
          </c:cat>
          <c:val>
            <c:numRef>
              <c:f>'新（高齢者除く） '!$O$52:$O$63</c:f>
              <c:numCache>
                <c:formatCode>0.0%</c:formatCode>
                <c:ptCount val="3"/>
                <c:pt idx="0">
                  <c:v>0.23600248614492153</c:v>
                </c:pt>
                <c:pt idx="1">
                  <c:v>0.23612522870502134</c:v>
                </c:pt>
                <c:pt idx="2">
                  <c:v>0.22475824800910124</c:v>
                </c:pt>
              </c:numCache>
            </c:numRef>
          </c:val>
          <c:extLst>
            <c:ext xmlns:c16="http://schemas.microsoft.com/office/drawing/2014/chart" uri="{C3380CC4-5D6E-409C-BE32-E72D297353CC}">
              <c16:uniqueId val="{00000001-F6ED-4A4C-B468-730FE1BD417F}"/>
            </c:ext>
          </c:extLst>
        </c:ser>
        <c:ser>
          <c:idx val="3"/>
          <c:order val="2"/>
          <c:tx>
            <c:strRef>
              <c:f>'新（高齢者除く） '!$P$51</c:f>
              <c:strCache>
                <c:ptCount val="1"/>
                <c:pt idx="0">
                  <c:v>500～1000万円</c:v>
                </c:pt>
              </c:strCache>
            </c:strRef>
          </c:tx>
          <c:invertIfNegative val="0"/>
          <c:dLbls>
            <c:spPr>
              <a:no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東京都</c:v>
                  </c:pt>
                </c:lvl>
              </c:multiLvlStrCache>
            </c:multiLvlStrRef>
          </c:cat>
          <c:val>
            <c:numRef>
              <c:f>'新（高齢者除く） '!$P$52:$P$63</c:f>
              <c:numCache>
                <c:formatCode>0.0%</c:formatCode>
                <c:ptCount val="3"/>
                <c:pt idx="0">
                  <c:v>0.42761692650334077</c:v>
                </c:pt>
                <c:pt idx="1">
                  <c:v>0.34394694043504775</c:v>
                </c:pt>
                <c:pt idx="2">
                  <c:v>0.36478479332574898</c:v>
                </c:pt>
              </c:numCache>
            </c:numRef>
          </c:val>
          <c:extLst>
            <c:ext xmlns:c16="http://schemas.microsoft.com/office/drawing/2014/chart" uri="{C3380CC4-5D6E-409C-BE32-E72D297353CC}">
              <c16:uniqueId val="{00000002-F6ED-4A4C-B468-730FE1BD417F}"/>
            </c:ext>
          </c:extLst>
        </c:ser>
        <c:ser>
          <c:idx val="0"/>
          <c:order val="3"/>
          <c:tx>
            <c:strRef>
              <c:f>'新（高齢者除く） '!$Q$51</c:f>
              <c:strCache>
                <c:ptCount val="1"/>
                <c:pt idx="0">
                  <c:v>1000万～</c:v>
                </c:pt>
              </c:strCache>
            </c:strRef>
          </c:tx>
          <c:spPr>
            <a:solidFill>
              <a:schemeClr val="tx1"/>
            </a:solidFill>
          </c:spPr>
          <c:invertIfNegative val="0"/>
          <c:dLbls>
            <c:spPr>
              <a:solidFill>
                <a:schemeClr val="bg1">
                  <a:lumMod val="95000"/>
                </a:schemeClr>
              </a:solidFill>
            </c:spPr>
            <c:txPr>
              <a:bodyPr/>
              <a:lstStyle/>
              <a:p>
                <a:pPr>
                  <a:defRPr sz="10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東京都</c:v>
                  </c:pt>
                </c:lvl>
              </c:multiLvlStrCache>
            </c:multiLvlStrRef>
          </c:cat>
          <c:val>
            <c:numRef>
              <c:f>'新（高齢者除く） '!$Q$52:$Q$63</c:f>
              <c:numCache>
                <c:formatCode>0.0%</c:formatCode>
                <c:ptCount val="3"/>
                <c:pt idx="0">
                  <c:v>9.1624799295592266E-2</c:v>
                </c:pt>
                <c:pt idx="1">
                  <c:v>0.15338483431591787</c:v>
                </c:pt>
                <c:pt idx="2">
                  <c:v>0.19259575274933638</c:v>
                </c:pt>
              </c:numCache>
            </c:numRef>
          </c:val>
          <c:extLst>
            <c:ext xmlns:c16="http://schemas.microsoft.com/office/drawing/2014/chart" uri="{C3380CC4-5D6E-409C-BE32-E72D297353CC}">
              <c16:uniqueId val="{00000003-F6ED-4A4C-B468-730FE1BD417F}"/>
            </c:ext>
          </c:extLst>
        </c:ser>
        <c:dLbls>
          <c:showLegendKey val="0"/>
          <c:showVal val="0"/>
          <c:showCatName val="0"/>
          <c:showSerName val="0"/>
          <c:showPercent val="0"/>
          <c:showBubbleSize val="0"/>
        </c:dLbls>
        <c:gapWidth val="107"/>
        <c:overlap val="100"/>
        <c:serLines/>
        <c:axId val="101534720"/>
        <c:axId val="101544704"/>
        <c:extLst>
          <c:ext xmlns:c15="http://schemas.microsoft.com/office/drawing/2012/chart" uri="{02D57815-91ED-43cb-92C2-25804820EDAC}">
            <c15:filteredBarSeries>
              <c15:ser>
                <c:idx val="4"/>
                <c:order val="4"/>
                <c:invertIfNegative val="0"/>
                <c:cat>
                  <c:multiLvlStrRef>
                    <c:extLst>
                      <c:ext uri="{02D57815-91ED-43cb-92C2-25804820EDAC}">
                        <c15:formulaRef>
                          <c15:sqref>'新（高齢者除く） '!$L$52:$M$63</c15:sqref>
                        </c15:formulaRef>
                      </c:ext>
                    </c:extLst>
                    <c:multiLvlStrCache>
                      <c:ptCount val="11"/>
                      <c:lvl>
                        <c:pt idx="0">
                          <c:v>2012年</c:v>
                        </c:pt>
                        <c:pt idx="1">
                          <c:v>2017年</c:v>
                        </c:pt>
                        <c:pt idx="2">
                          <c:v>2007年</c:v>
                        </c:pt>
                        <c:pt idx="3">
                          <c:v>2012年</c:v>
                        </c:pt>
                        <c:pt idx="4">
                          <c:v>2017年</c:v>
                        </c:pt>
                        <c:pt idx="5">
                          <c:v>2007年</c:v>
                        </c:pt>
                        <c:pt idx="6">
                          <c:v>2012年</c:v>
                        </c:pt>
                        <c:pt idx="7">
                          <c:v>2017年</c:v>
                        </c:pt>
                        <c:pt idx="8">
                          <c:v>2007年</c:v>
                        </c:pt>
                        <c:pt idx="9">
                          <c:v>2012年</c:v>
                        </c:pt>
                        <c:pt idx="10">
                          <c:v>2017年</c:v>
                        </c:pt>
                      </c:lvl>
                      <c:lvl>
                        <c:pt idx="2">
                          <c:v>愛知県</c:v>
                        </c:pt>
                        <c:pt idx="5">
                          <c:v>東京都</c:v>
                        </c:pt>
                        <c:pt idx="8">
                          <c:v>大阪府</c:v>
                        </c:pt>
                      </c:lvl>
                    </c:multiLvlStrCache>
                  </c:multiLvlStrRef>
                </c:cat>
                <c:val>
                  <c:numRef>
                    <c:extLst>
                      <c:ext uri="{02D57815-91ED-43cb-92C2-25804820EDAC}">
                        <c15:formulaRef>
                          <c15:sqref>'新（高齢者除く） '!$F$32</c15:sqref>
                        </c15:formulaRef>
                      </c:ext>
                    </c:extLst>
                  </c:numRef>
                </c:val>
                <c:extLst>
                  <c:ext xmlns:c16="http://schemas.microsoft.com/office/drawing/2014/chart" uri="{C3380CC4-5D6E-409C-BE32-E72D297353CC}">
                    <c16:uniqueId val="{00000004-F6ED-4A4C-B468-730FE1BD417F}"/>
                  </c:ext>
                </c:extLst>
              </c15:ser>
            </c15:filteredBarSeries>
          </c:ext>
        </c:extLst>
      </c:barChart>
      <c:catAx>
        <c:axId val="101534720"/>
        <c:scaling>
          <c:orientation val="minMax"/>
        </c:scaling>
        <c:delete val="0"/>
        <c:axPos val="l"/>
        <c:majorGridlines>
          <c:spPr>
            <a:ln>
              <a:noFill/>
            </a:ln>
          </c:spPr>
        </c:majorGridlines>
        <c:numFmt formatCode="General" sourceLinked="0"/>
        <c:majorTickMark val="out"/>
        <c:minorTickMark val="none"/>
        <c:tickLblPos val="low"/>
        <c:txPr>
          <a:bodyPr/>
          <a:lstStyle/>
          <a:p>
            <a:pPr>
              <a:defRPr sz="1050"/>
            </a:pPr>
            <a:endParaRPr lang="ja-JP"/>
          </a:p>
        </c:txPr>
        <c:crossAx val="101544704"/>
        <c:crosses val="autoZero"/>
        <c:auto val="1"/>
        <c:lblAlgn val="ctr"/>
        <c:lblOffset val="100"/>
        <c:noMultiLvlLbl val="0"/>
      </c:catAx>
      <c:valAx>
        <c:axId val="101544704"/>
        <c:scaling>
          <c:orientation val="minMax"/>
          <c:max val="1"/>
        </c:scaling>
        <c:delete val="1"/>
        <c:axPos val="b"/>
        <c:majorGridlines/>
        <c:numFmt formatCode="0.0%" sourceLinked="1"/>
        <c:majorTickMark val="out"/>
        <c:minorTickMark val="none"/>
        <c:tickLblPos val="nextTo"/>
        <c:crossAx val="101534720"/>
        <c:crossesAt val="1"/>
        <c:crossBetween val="between"/>
        <c:majorUnit val="0.2"/>
      </c:valAx>
      <c:spPr>
        <a:ln w="9525">
          <a:solidFill>
            <a:schemeClr val="tx1">
              <a:lumMod val="50000"/>
              <a:lumOff val="50000"/>
            </a:schemeClr>
          </a:solidFill>
        </a:ln>
      </c:spPr>
    </c:plotArea>
    <c:plotVisOnly val="1"/>
    <c:dispBlanksAs val="gap"/>
    <c:showDLblsOverMax val="0"/>
  </c:chart>
  <c:spPr>
    <a:ln w="15875"/>
  </c:sp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86813830025901"/>
          <c:y val="0.12282405031534163"/>
          <c:w val="0.77485757456943294"/>
          <c:h val="0.7815906838901765"/>
        </c:manualLayout>
      </c:layout>
      <c:barChart>
        <c:barDir val="bar"/>
        <c:grouping val="stacked"/>
        <c:varyColors val="0"/>
        <c:ser>
          <c:idx val="1"/>
          <c:order val="0"/>
          <c:tx>
            <c:strRef>
              <c:f>'新（高齢者除く） '!$N$51</c:f>
              <c:strCache>
                <c:ptCount val="1"/>
                <c:pt idx="0">
                  <c:v>～300万円</c:v>
                </c:pt>
              </c:strCache>
            </c:strRef>
          </c:tx>
          <c:invertIfNegative val="0"/>
          <c:dLbls>
            <c:spPr>
              <a:solidFill>
                <a:schemeClr val="bg1"/>
              </a:solid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愛知県</c:v>
                  </c:pt>
                </c:lvl>
              </c:multiLvlStrCache>
            </c:multiLvlStrRef>
          </c:cat>
          <c:val>
            <c:numRef>
              <c:f>'新（高齢者除く） '!$N$52:$N$63</c:f>
              <c:numCache>
                <c:formatCode>0.0%</c:formatCode>
                <c:ptCount val="3"/>
                <c:pt idx="0">
                  <c:v>0.22133766889050849</c:v>
                </c:pt>
                <c:pt idx="1">
                  <c:v>0.23778764634638677</c:v>
                </c:pt>
                <c:pt idx="2">
                  <c:v>0.20132346343651861</c:v>
                </c:pt>
              </c:numCache>
            </c:numRef>
          </c:val>
          <c:extLst>
            <c:ext xmlns:c16="http://schemas.microsoft.com/office/drawing/2014/chart" uri="{C3380CC4-5D6E-409C-BE32-E72D297353CC}">
              <c16:uniqueId val="{00000000-E07C-47E1-A826-2486367CAEFA}"/>
            </c:ext>
          </c:extLst>
        </c:ser>
        <c:ser>
          <c:idx val="2"/>
          <c:order val="1"/>
          <c:tx>
            <c:strRef>
              <c:f>'新（高齢者除く） '!$O$51</c:f>
              <c:strCache>
                <c:ptCount val="1"/>
                <c:pt idx="0">
                  <c:v>300～500万円</c:v>
                </c:pt>
              </c:strCache>
            </c:strRef>
          </c:tx>
          <c:invertIfNegative val="0"/>
          <c:dLbls>
            <c:spPr>
              <a:noFill/>
              <a:ln>
                <a:noFill/>
              </a:ln>
              <a:effectLst/>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愛知県</c:v>
                  </c:pt>
                </c:lvl>
              </c:multiLvlStrCache>
            </c:multiLvlStrRef>
          </c:cat>
          <c:val>
            <c:numRef>
              <c:f>'新（高齢者除く） '!$O$52:$O$63</c:f>
              <c:numCache>
                <c:formatCode>0.0%</c:formatCode>
                <c:ptCount val="3"/>
                <c:pt idx="0">
                  <c:v>0.23350339182597971</c:v>
                </c:pt>
                <c:pt idx="1">
                  <c:v>0.24338197127862046</c:v>
                </c:pt>
                <c:pt idx="2">
                  <c:v>0.23026020637056976</c:v>
                </c:pt>
              </c:numCache>
            </c:numRef>
          </c:val>
          <c:extLst>
            <c:ext xmlns:c16="http://schemas.microsoft.com/office/drawing/2014/chart" uri="{C3380CC4-5D6E-409C-BE32-E72D297353CC}">
              <c16:uniqueId val="{00000001-E07C-47E1-A826-2486367CAEFA}"/>
            </c:ext>
          </c:extLst>
        </c:ser>
        <c:ser>
          <c:idx val="3"/>
          <c:order val="2"/>
          <c:tx>
            <c:strRef>
              <c:f>'新（高齢者除く） '!$P$51</c:f>
              <c:strCache>
                <c:ptCount val="1"/>
                <c:pt idx="0">
                  <c:v>500～1000万円</c:v>
                </c:pt>
              </c:strCache>
            </c:strRef>
          </c:tx>
          <c:invertIfNegative val="0"/>
          <c:dLbls>
            <c:spPr>
              <a:no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愛知県</c:v>
                  </c:pt>
                </c:lvl>
              </c:multiLvlStrCache>
            </c:multiLvlStrRef>
          </c:cat>
          <c:val>
            <c:numRef>
              <c:f>'新（高齢者除く） '!$P$52:$P$63</c:f>
              <c:numCache>
                <c:formatCode>0.0%</c:formatCode>
                <c:ptCount val="3"/>
                <c:pt idx="0">
                  <c:v>0.46397936872792511</c:v>
                </c:pt>
                <c:pt idx="1">
                  <c:v>0.39085299036853338</c:v>
                </c:pt>
                <c:pt idx="2">
                  <c:v>0.41369448183041724</c:v>
                </c:pt>
              </c:numCache>
            </c:numRef>
          </c:val>
          <c:extLst>
            <c:ext xmlns:c16="http://schemas.microsoft.com/office/drawing/2014/chart" uri="{C3380CC4-5D6E-409C-BE32-E72D297353CC}">
              <c16:uniqueId val="{00000002-E07C-47E1-A826-2486367CAEFA}"/>
            </c:ext>
          </c:extLst>
        </c:ser>
        <c:ser>
          <c:idx val="0"/>
          <c:order val="3"/>
          <c:tx>
            <c:strRef>
              <c:f>'新（高齢者除く） '!$Q$51</c:f>
              <c:strCache>
                <c:ptCount val="1"/>
                <c:pt idx="0">
                  <c:v>1000万～</c:v>
                </c:pt>
              </c:strCache>
            </c:strRef>
          </c:tx>
          <c:spPr>
            <a:solidFill>
              <a:schemeClr val="tx1"/>
            </a:solidFill>
          </c:spPr>
          <c:invertIfNegative val="0"/>
          <c:dLbls>
            <c:spPr>
              <a:solidFill>
                <a:schemeClr val="bg1">
                  <a:lumMod val="95000"/>
                </a:schemeClr>
              </a:solidFill>
            </c:spPr>
            <c:txPr>
              <a:bodyPr/>
              <a:lstStyle/>
              <a:p>
                <a:pPr>
                  <a:defRPr sz="10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愛知県</c:v>
                  </c:pt>
                </c:lvl>
              </c:multiLvlStrCache>
            </c:multiLvlStrRef>
          </c:cat>
          <c:val>
            <c:numRef>
              <c:f>'新（高齢者除く） '!$Q$52:$Q$63</c:f>
              <c:numCache>
                <c:formatCode>0.0%</c:formatCode>
                <c:ptCount val="3"/>
                <c:pt idx="0">
                  <c:v>8.1179570555586708E-2</c:v>
                </c:pt>
                <c:pt idx="1">
                  <c:v>0.12797739200645944</c:v>
                </c:pt>
                <c:pt idx="2">
                  <c:v>0.15472184836249439</c:v>
                </c:pt>
              </c:numCache>
            </c:numRef>
          </c:val>
          <c:extLst>
            <c:ext xmlns:c16="http://schemas.microsoft.com/office/drawing/2014/chart" uri="{C3380CC4-5D6E-409C-BE32-E72D297353CC}">
              <c16:uniqueId val="{00000003-E07C-47E1-A826-2486367CAEFA}"/>
            </c:ext>
          </c:extLst>
        </c:ser>
        <c:dLbls>
          <c:showLegendKey val="0"/>
          <c:showVal val="0"/>
          <c:showCatName val="0"/>
          <c:showSerName val="0"/>
          <c:showPercent val="0"/>
          <c:showBubbleSize val="0"/>
        </c:dLbls>
        <c:gapWidth val="107"/>
        <c:overlap val="100"/>
        <c:serLines/>
        <c:axId val="101534720"/>
        <c:axId val="101544704"/>
        <c:extLst>
          <c:ext xmlns:c15="http://schemas.microsoft.com/office/drawing/2012/chart" uri="{02D57815-91ED-43cb-92C2-25804820EDAC}">
            <c15:filteredBarSeries>
              <c15:ser>
                <c:idx val="4"/>
                <c:order val="4"/>
                <c:invertIfNegative val="0"/>
                <c:cat>
                  <c:multiLvlStrRef>
                    <c:extLst>
                      <c:ext uri="{02D57815-91ED-43cb-92C2-25804820EDAC}">
                        <c15:formulaRef>
                          <c15:sqref>'新（高齢者除く） '!$L$52:$M$63</c15:sqref>
                        </c15:formulaRef>
                      </c:ext>
                    </c:extLst>
                    <c:multiLvlStrCache>
                      <c:ptCount val="11"/>
                      <c:lvl>
                        <c:pt idx="0">
                          <c:v>2012年</c:v>
                        </c:pt>
                        <c:pt idx="1">
                          <c:v>2017年</c:v>
                        </c:pt>
                        <c:pt idx="2">
                          <c:v>2007年</c:v>
                        </c:pt>
                        <c:pt idx="3">
                          <c:v>2012年</c:v>
                        </c:pt>
                        <c:pt idx="4">
                          <c:v>2017年</c:v>
                        </c:pt>
                        <c:pt idx="5">
                          <c:v>2007年</c:v>
                        </c:pt>
                        <c:pt idx="6">
                          <c:v>2012年</c:v>
                        </c:pt>
                        <c:pt idx="7">
                          <c:v>2017年</c:v>
                        </c:pt>
                        <c:pt idx="8">
                          <c:v>2007年</c:v>
                        </c:pt>
                        <c:pt idx="9">
                          <c:v>2012年</c:v>
                        </c:pt>
                        <c:pt idx="10">
                          <c:v>2017年</c:v>
                        </c:pt>
                      </c:lvl>
                      <c:lvl>
                        <c:pt idx="2">
                          <c:v>愛知県</c:v>
                        </c:pt>
                        <c:pt idx="5">
                          <c:v>東京都</c:v>
                        </c:pt>
                        <c:pt idx="8">
                          <c:v>大阪府</c:v>
                        </c:pt>
                      </c:lvl>
                    </c:multiLvlStrCache>
                  </c:multiLvlStrRef>
                </c:cat>
                <c:val>
                  <c:numRef>
                    <c:extLst>
                      <c:ext uri="{02D57815-91ED-43cb-92C2-25804820EDAC}">
                        <c15:formulaRef>
                          <c15:sqref>'新（高齢者除く） '!$F$32</c15:sqref>
                        </c15:formulaRef>
                      </c:ext>
                    </c:extLst>
                  </c:numRef>
                </c:val>
                <c:extLst>
                  <c:ext xmlns:c16="http://schemas.microsoft.com/office/drawing/2014/chart" uri="{C3380CC4-5D6E-409C-BE32-E72D297353CC}">
                    <c16:uniqueId val="{00000004-E07C-47E1-A826-2486367CAEFA}"/>
                  </c:ext>
                </c:extLst>
              </c15:ser>
            </c15:filteredBarSeries>
          </c:ext>
        </c:extLst>
      </c:barChart>
      <c:catAx>
        <c:axId val="101534720"/>
        <c:scaling>
          <c:orientation val="minMax"/>
        </c:scaling>
        <c:delete val="0"/>
        <c:axPos val="l"/>
        <c:majorGridlines>
          <c:spPr>
            <a:ln>
              <a:noFill/>
            </a:ln>
          </c:spPr>
        </c:majorGridlines>
        <c:numFmt formatCode="General" sourceLinked="0"/>
        <c:majorTickMark val="out"/>
        <c:minorTickMark val="none"/>
        <c:tickLblPos val="low"/>
        <c:txPr>
          <a:bodyPr/>
          <a:lstStyle/>
          <a:p>
            <a:pPr>
              <a:defRPr sz="1050"/>
            </a:pPr>
            <a:endParaRPr lang="ja-JP"/>
          </a:p>
        </c:txPr>
        <c:crossAx val="101544704"/>
        <c:crosses val="autoZero"/>
        <c:auto val="1"/>
        <c:lblAlgn val="ctr"/>
        <c:lblOffset val="100"/>
        <c:noMultiLvlLbl val="0"/>
      </c:catAx>
      <c:valAx>
        <c:axId val="101544704"/>
        <c:scaling>
          <c:orientation val="minMax"/>
          <c:max val="1"/>
        </c:scaling>
        <c:delete val="1"/>
        <c:axPos val="b"/>
        <c:majorGridlines/>
        <c:numFmt formatCode="0.0%" sourceLinked="1"/>
        <c:majorTickMark val="out"/>
        <c:minorTickMark val="none"/>
        <c:tickLblPos val="nextTo"/>
        <c:crossAx val="101534720"/>
        <c:crossesAt val="1"/>
        <c:crossBetween val="between"/>
        <c:majorUnit val="0.2"/>
      </c:valAx>
      <c:spPr>
        <a:ln w="9525">
          <a:solidFill>
            <a:schemeClr val="tx1">
              <a:lumMod val="50000"/>
              <a:lumOff val="50000"/>
            </a:schemeClr>
          </a:solidFill>
        </a:ln>
      </c:spPr>
    </c:plotArea>
    <c:plotVisOnly val="1"/>
    <c:dispBlanksAs val="gap"/>
    <c:showDLblsOverMax val="0"/>
  </c:chart>
  <c:spPr>
    <a:ln w="15875"/>
  </c:sp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86813830025901"/>
          <c:y val="8.5842546020782826E-2"/>
          <c:w val="0.75132052263008897"/>
          <c:h val="0.71049114694259818"/>
        </c:manualLayout>
      </c:layout>
      <c:barChart>
        <c:barDir val="bar"/>
        <c:grouping val="stacked"/>
        <c:varyColors val="0"/>
        <c:ser>
          <c:idx val="1"/>
          <c:order val="0"/>
          <c:tx>
            <c:strRef>
              <c:f>'新（高齢者除く） '!$N$51</c:f>
              <c:strCache>
                <c:ptCount val="1"/>
                <c:pt idx="0">
                  <c:v>～300万円</c:v>
                </c:pt>
              </c:strCache>
            </c:strRef>
          </c:tx>
          <c:invertIfNegative val="0"/>
          <c:dLbls>
            <c:spPr>
              <a:solidFill>
                <a:schemeClr val="bg1"/>
              </a:solid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全国</c:v>
                  </c:pt>
                </c:lvl>
              </c:multiLvlStrCache>
            </c:multiLvlStrRef>
          </c:cat>
          <c:val>
            <c:numRef>
              <c:f>'新（高齢者除く） '!$N$52:$N$63</c:f>
              <c:numCache>
                <c:formatCode>0.0%</c:formatCode>
                <c:ptCount val="3"/>
                <c:pt idx="0">
                  <c:v>0.26282819068120589</c:v>
                </c:pt>
                <c:pt idx="1">
                  <c:v>0.27905770101333705</c:v>
                </c:pt>
                <c:pt idx="2">
                  <c:v>0.24409777522082915</c:v>
                </c:pt>
              </c:numCache>
            </c:numRef>
          </c:val>
          <c:extLst>
            <c:ext xmlns:c16="http://schemas.microsoft.com/office/drawing/2014/chart" uri="{C3380CC4-5D6E-409C-BE32-E72D297353CC}">
              <c16:uniqueId val="{00000000-39DF-4FE8-AEAC-EC1CCAE3A9B2}"/>
            </c:ext>
          </c:extLst>
        </c:ser>
        <c:ser>
          <c:idx val="2"/>
          <c:order val="1"/>
          <c:tx>
            <c:strRef>
              <c:f>'新（高齢者除く） '!$O$51</c:f>
              <c:strCache>
                <c:ptCount val="1"/>
                <c:pt idx="0">
                  <c:v>300～500万円</c:v>
                </c:pt>
              </c:strCache>
            </c:strRef>
          </c:tx>
          <c:invertIfNegative val="0"/>
          <c:dLbls>
            <c:spPr>
              <a:noFill/>
              <a:ln>
                <a:noFill/>
              </a:ln>
              <a:effectLst/>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全国</c:v>
                  </c:pt>
                </c:lvl>
              </c:multiLvlStrCache>
            </c:multiLvlStrRef>
          </c:cat>
          <c:val>
            <c:numRef>
              <c:f>'新（高齢者除く） '!$O$52:$O$63</c:f>
              <c:numCache>
                <c:formatCode>0.0%</c:formatCode>
                <c:ptCount val="3"/>
                <c:pt idx="0">
                  <c:v>0.2389454582445962</c:v>
                </c:pt>
                <c:pt idx="1">
                  <c:v>0.24601803809590139</c:v>
                </c:pt>
                <c:pt idx="2">
                  <c:v>0.2327704148571188</c:v>
                </c:pt>
              </c:numCache>
            </c:numRef>
          </c:val>
          <c:extLst>
            <c:ext xmlns:c16="http://schemas.microsoft.com/office/drawing/2014/chart" uri="{C3380CC4-5D6E-409C-BE32-E72D297353CC}">
              <c16:uniqueId val="{00000001-39DF-4FE8-AEAC-EC1CCAE3A9B2}"/>
            </c:ext>
          </c:extLst>
        </c:ser>
        <c:ser>
          <c:idx val="3"/>
          <c:order val="2"/>
          <c:tx>
            <c:strRef>
              <c:f>'新（高齢者除く） '!$P$51</c:f>
              <c:strCache>
                <c:ptCount val="1"/>
                <c:pt idx="0">
                  <c:v>500～1000万円</c:v>
                </c:pt>
              </c:strCache>
            </c:strRef>
          </c:tx>
          <c:invertIfNegative val="0"/>
          <c:dLbls>
            <c:spPr>
              <a:no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全国</c:v>
                  </c:pt>
                </c:lvl>
              </c:multiLvlStrCache>
            </c:multiLvlStrRef>
          </c:cat>
          <c:val>
            <c:numRef>
              <c:f>'新（高齢者除く） '!$P$52:$P$63</c:f>
              <c:numCache>
                <c:formatCode>0.0%</c:formatCode>
                <c:ptCount val="3"/>
                <c:pt idx="0">
                  <c:v>0.4352511493441929</c:v>
                </c:pt>
                <c:pt idx="1">
                  <c:v>0.36229062924400179</c:v>
                </c:pt>
                <c:pt idx="2">
                  <c:v>0.38815766394679052</c:v>
                </c:pt>
              </c:numCache>
            </c:numRef>
          </c:val>
          <c:extLst>
            <c:ext xmlns:c16="http://schemas.microsoft.com/office/drawing/2014/chart" uri="{C3380CC4-5D6E-409C-BE32-E72D297353CC}">
              <c16:uniqueId val="{00000002-39DF-4FE8-AEAC-EC1CCAE3A9B2}"/>
            </c:ext>
          </c:extLst>
        </c:ser>
        <c:ser>
          <c:idx val="0"/>
          <c:order val="3"/>
          <c:tx>
            <c:strRef>
              <c:f>'新（高齢者除く） '!$Q$51</c:f>
              <c:strCache>
                <c:ptCount val="1"/>
                <c:pt idx="0">
                  <c:v>1000万～</c:v>
                </c:pt>
              </c:strCache>
            </c:strRef>
          </c:tx>
          <c:spPr>
            <a:solidFill>
              <a:schemeClr val="tx1"/>
            </a:solidFill>
          </c:spPr>
          <c:invertIfNegative val="0"/>
          <c:dLbls>
            <c:spPr>
              <a:solidFill>
                <a:schemeClr val="bg1">
                  <a:lumMod val="95000"/>
                </a:schemeClr>
              </a:solidFill>
            </c:spPr>
            <c:txPr>
              <a:bodyPr/>
              <a:lstStyle/>
              <a:p>
                <a:pPr>
                  <a:defRPr sz="10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全国</c:v>
                  </c:pt>
                </c:lvl>
              </c:multiLvlStrCache>
            </c:multiLvlStrRef>
          </c:cat>
          <c:val>
            <c:numRef>
              <c:f>'新（高齢者除く） '!$Q$52:$Q$63</c:f>
              <c:numCache>
                <c:formatCode>0.0%</c:formatCode>
                <c:ptCount val="3"/>
                <c:pt idx="0">
                  <c:v>6.2975201730005023E-2</c:v>
                </c:pt>
                <c:pt idx="1">
                  <c:v>0.11263363164675975</c:v>
                </c:pt>
                <c:pt idx="2">
                  <c:v>0.13497414597526153</c:v>
                </c:pt>
              </c:numCache>
            </c:numRef>
          </c:val>
          <c:extLst>
            <c:ext xmlns:c16="http://schemas.microsoft.com/office/drawing/2014/chart" uri="{C3380CC4-5D6E-409C-BE32-E72D297353CC}">
              <c16:uniqueId val="{00000003-39DF-4FE8-AEAC-EC1CCAE3A9B2}"/>
            </c:ext>
          </c:extLst>
        </c:ser>
        <c:dLbls>
          <c:showLegendKey val="0"/>
          <c:showVal val="0"/>
          <c:showCatName val="0"/>
          <c:showSerName val="0"/>
          <c:showPercent val="0"/>
          <c:showBubbleSize val="0"/>
        </c:dLbls>
        <c:gapWidth val="107"/>
        <c:overlap val="100"/>
        <c:serLines/>
        <c:axId val="101534720"/>
        <c:axId val="101544704"/>
        <c:extLst>
          <c:ext xmlns:c15="http://schemas.microsoft.com/office/drawing/2012/chart" uri="{02D57815-91ED-43cb-92C2-25804820EDAC}">
            <c15:filteredBarSeries>
              <c15:ser>
                <c:idx val="4"/>
                <c:order val="4"/>
                <c:invertIfNegative val="0"/>
                <c:cat>
                  <c:multiLvlStrRef>
                    <c:extLst>
                      <c:ext uri="{02D57815-91ED-43cb-92C2-25804820EDAC}">
                        <c15:formulaRef>
                          <c15:sqref>'新（高齢者除く） '!$L$52:$M$63</c15:sqref>
                        </c15:formulaRef>
                      </c:ext>
                    </c:extLst>
                    <c:multiLvlStrCache>
                      <c:ptCount val="12"/>
                      <c:lvl>
                        <c:pt idx="0">
                          <c:v>2007年</c:v>
                        </c:pt>
                        <c:pt idx="1">
                          <c:v>2012年</c:v>
                        </c:pt>
                        <c:pt idx="2">
                          <c:v>2017年</c:v>
                        </c:pt>
                        <c:pt idx="3">
                          <c:v>2007年</c:v>
                        </c:pt>
                        <c:pt idx="4">
                          <c:v>2012年</c:v>
                        </c:pt>
                        <c:pt idx="5">
                          <c:v>2017年</c:v>
                        </c:pt>
                        <c:pt idx="6">
                          <c:v>2007年</c:v>
                        </c:pt>
                        <c:pt idx="7">
                          <c:v>2012年</c:v>
                        </c:pt>
                        <c:pt idx="8">
                          <c:v>2017年</c:v>
                        </c:pt>
                        <c:pt idx="9">
                          <c:v>2007年</c:v>
                        </c:pt>
                        <c:pt idx="10">
                          <c:v>2012年</c:v>
                        </c:pt>
                        <c:pt idx="11">
                          <c:v>2017年</c:v>
                        </c:pt>
                      </c:lvl>
                      <c:lvl>
                        <c:pt idx="0">
                          <c:v>全国</c:v>
                        </c:pt>
                        <c:pt idx="3">
                          <c:v>愛知県</c:v>
                        </c:pt>
                        <c:pt idx="6">
                          <c:v>東京都</c:v>
                        </c:pt>
                        <c:pt idx="9">
                          <c:v>大阪府</c:v>
                        </c:pt>
                      </c:lvl>
                    </c:multiLvlStrCache>
                  </c:multiLvlStrRef>
                </c:cat>
                <c:val>
                  <c:numRef>
                    <c:extLst>
                      <c:ext uri="{02D57815-91ED-43cb-92C2-25804820EDAC}">
                        <c15:formulaRef>
                          <c15:sqref>'新（高齢者除く） '!$F$32</c15:sqref>
                        </c15:formulaRef>
                      </c:ext>
                    </c:extLst>
                    <c:numCache>
                      <c:formatCode>General</c:formatCode>
                      <c:ptCount val="1"/>
                      <c:pt idx="0">
                        <c:v>0</c:v>
                      </c:pt>
                    </c:numCache>
                  </c:numRef>
                </c:val>
                <c:extLst>
                  <c:ext xmlns:c16="http://schemas.microsoft.com/office/drawing/2014/chart" uri="{C3380CC4-5D6E-409C-BE32-E72D297353CC}">
                    <c16:uniqueId val="{00000004-39DF-4FE8-AEAC-EC1CCAE3A9B2}"/>
                  </c:ext>
                </c:extLst>
              </c15:ser>
            </c15:filteredBarSeries>
          </c:ext>
        </c:extLst>
      </c:barChart>
      <c:catAx>
        <c:axId val="101534720"/>
        <c:scaling>
          <c:orientation val="minMax"/>
        </c:scaling>
        <c:delete val="0"/>
        <c:axPos val="l"/>
        <c:majorGridlines>
          <c:spPr>
            <a:ln>
              <a:noFill/>
            </a:ln>
          </c:spPr>
        </c:majorGridlines>
        <c:numFmt formatCode="General" sourceLinked="0"/>
        <c:majorTickMark val="out"/>
        <c:minorTickMark val="none"/>
        <c:tickLblPos val="low"/>
        <c:txPr>
          <a:bodyPr/>
          <a:lstStyle/>
          <a:p>
            <a:pPr>
              <a:defRPr sz="1050"/>
            </a:pPr>
            <a:endParaRPr lang="ja-JP"/>
          </a:p>
        </c:txPr>
        <c:crossAx val="101544704"/>
        <c:crosses val="autoZero"/>
        <c:auto val="1"/>
        <c:lblAlgn val="ctr"/>
        <c:lblOffset val="100"/>
        <c:noMultiLvlLbl val="0"/>
      </c:catAx>
      <c:valAx>
        <c:axId val="101544704"/>
        <c:scaling>
          <c:orientation val="minMax"/>
          <c:max val="1"/>
        </c:scaling>
        <c:delete val="0"/>
        <c:axPos val="b"/>
        <c:majorGridlines/>
        <c:numFmt formatCode="0.0%" sourceLinked="1"/>
        <c:majorTickMark val="out"/>
        <c:minorTickMark val="none"/>
        <c:tickLblPos val="nextTo"/>
        <c:crossAx val="101534720"/>
        <c:crossesAt val="1"/>
        <c:crossBetween val="between"/>
        <c:majorUnit val="0.2"/>
      </c:valAx>
      <c:spPr>
        <a:ln w="9525">
          <a:solidFill>
            <a:schemeClr val="tx1">
              <a:lumMod val="50000"/>
              <a:lumOff val="50000"/>
            </a:schemeClr>
          </a:solidFill>
        </a:ln>
      </c:spPr>
    </c:plotArea>
    <c:plotVisOnly val="1"/>
    <c:dispBlanksAs val="gap"/>
    <c:showDLblsOverMax val="0"/>
  </c:chart>
  <c:spPr>
    <a:ln w="15875"/>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6182471756247863E-2"/>
          <c:y val="0.10662252445717013"/>
          <c:w val="0.89337275891235335"/>
          <c:h val="0.72941923168694822"/>
        </c:manualLayout>
      </c:layout>
      <c:lineChart>
        <c:grouping val="standard"/>
        <c:varyColors val="0"/>
        <c:ser>
          <c:idx val="0"/>
          <c:order val="0"/>
          <c:tx>
            <c:strRef>
              <c:f>百貨店・スーパー!$B$3</c:f>
              <c:strCache>
                <c:ptCount val="1"/>
                <c:pt idx="0">
                  <c:v>大阪府</c:v>
                </c:pt>
              </c:strCache>
            </c:strRef>
          </c:tx>
          <c:marker>
            <c:symbol val="none"/>
          </c:marker>
          <c:cat>
            <c:numRef>
              <c:f>百貨店・スーパー!$A$4:$A$132</c:f>
              <c:numCache>
                <c:formatCode>yyyy"年"m"月"</c:formatCode>
                <c:ptCount val="129"/>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numCache>
            </c:numRef>
          </c:cat>
          <c:val>
            <c:numRef>
              <c:f>百貨店・スーパー!$B$4:$B$132</c:f>
              <c:numCache>
                <c:formatCode>0.0;"▲ "0.0</c:formatCode>
                <c:ptCount val="129"/>
                <c:pt idx="0">
                  <c:v>-8.3000000000000007</c:v>
                </c:pt>
                <c:pt idx="1">
                  <c:v>-6.4</c:v>
                </c:pt>
                <c:pt idx="2">
                  <c:v>-5.0999999999999996</c:v>
                </c:pt>
                <c:pt idx="3">
                  <c:v>-5.8</c:v>
                </c:pt>
                <c:pt idx="4">
                  <c:v>-5.0999999999999996</c:v>
                </c:pt>
                <c:pt idx="5">
                  <c:v>-9.4</c:v>
                </c:pt>
                <c:pt idx="6">
                  <c:v>-1.9</c:v>
                </c:pt>
                <c:pt idx="7">
                  <c:v>-5.0999999999999996</c:v>
                </c:pt>
                <c:pt idx="8">
                  <c:v>-1.4</c:v>
                </c:pt>
                <c:pt idx="9">
                  <c:v>-0.6</c:v>
                </c:pt>
                <c:pt idx="10">
                  <c:v>-0.4</c:v>
                </c:pt>
                <c:pt idx="11">
                  <c:v>-1.9</c:v>
                </c:pt>
                <c:pt idx="12">
                  <c:v>0.1</c:v>
                </c:pt>
                <c:pt idx="13">
                  <c:v>-1.2</c:v>
                </c:pt>
                <c:pt idx="14">
                  <c:v>-2.6</c:v>
                </c:pt>
                <c:pt idx="15">
                  <c:v>1.5</c:v>
                </c:pt>
                <c:pt idx="16">
                  <c:v>2.5</c:v>
                </c:pt>
                <c:pt idx="17">
                  <c:v>4.0999999999999996</c:v>
                </c:pt>
                <c:pt idx="18">
                  <c:v>3.5</c:v>
                </c:pt>
                <c:pt idx="19">
                  <c:v>0.2</c:v>
                </c:pt>
                <c:pt idx="20">
                  <c:v>0.1</c:v>
                </c:pt>
                <c:pt idx="21">
                  <c:v>1.8</c:v>
                </c:pt>
                <c:pt idx="22">
                  <c:v>0.4</c:v>
                </c:pt>
                <c:pt idx="23">
                  <c:v>2.8</c:v>
                </c:pt>
                <c:pt idx="24">
                  <c:v>1.9</c:v>
                </c:pt>
                <c:pt idx="25">
                  <c:v>4.3</c:v>
                </c:pt>
                <c:pt idx="26">
                  <c:v>1.8</c:v>
                </c:pt>
                <c:pt idx="27">
                  <c:v>-0.3</c:v>
                </c:pt>
                <c:pt idx="28">
                  <c:v>-2.2000000000000002</c:v>
                </c:pt>
                <c:pt idx="29">
                  <c:v>-3.6</c:v>
                </c:pt>
                <c:pt idx="30">
                  <c:v>-4</c:v>
                </c:pt>
                <c:pt idx="31">
                  <c:v>-0.2</c:v>
                </c:pt>
                <c:pt idx="32">
                  <c:v>-0.9</c:v>
                </c:pt>
                <c:pt idx="33">
                  <c:v>-2.2999999999999998</c:v>
                </c:pt>
                <c:pt idx="34">
                  <c:v>3.9</c:v>
                </c:pt>
                <c:pt idx="35">
                  <c:v>2.4</c:v>
                </c:pt>
                <c:pt idx="36">
                  <c:v>-0.5</c:v>
                </c:pt>
                <c:pt idx="37">
                  <c:v>-1.2</c:v>
                </c:pt>
                <c:pt idx="38">
                  <c:v>6.4</c:v>
                </c:pt>
                <c:pt idx="39">
                  <c:v>0.25810870159747878</c:v>
                </c:pt>
                <c:pt idx="40">
                  <c:v>2.8106716962601297</c:v>
                </c:pt>
                <c:pt idx="41">
                  <c:v>9.394786623763892</c:v>
                </c:pt>
                <c:pt idx="42">
                  <c:v>0.90498846619020412</c:v>
                </c:pt>
                <c:pt idx="43">
                  <c:v>3.6801939750309884</c:v>
                </c:pt>
                <c:pt idx="44">
                  <c:v>4.8408046264818267</c:v>
                </c:pt>
                <c:pt idx="45">
                  <c:v>3.3053491276587437</c:v>
                </c:pt>
                <c:pt idx="46">
                  <c:v>1.4316768454270061</c:v>
                </c:pt>
                <c:pt idx="47">
                  <c:v>1.6404599720488307</c:v>
                </c:pt>
                <c:pt idx="48">
                  <c:v>2.7082084371137967</c:v>
                </c:pt>
                <c:pt idx="49">
                  <c:v>5.0309154594597345</c:v>
                </c:pt>
                <c:pt idx="50">
                  <c:v>22.911106520643827</c:v>
                </c:pt>
                <c:pt idx="51">
                  <c:v>-5.3383020623856652</c:v>
                </c:pt>
                <c:pt idx="52">
                  <c:v>1.2628314239676826</c:v>
                </c:pt>
                <c:pt idx="53">
                  <c:v>-1.190372019524645</c:v>
                </c:pt>
                <c:pt idx="54">
                  <c:v>1.595206340001937</c:v>
                </c:pt>
                <c:pt idx="55">
                  <c:v>2.3905782882138737</c:v>
                </c:pt>
                <c:pt idx="56">
                  <c:v>1.4730556771542496</c:v>
                </c:pt>
                <c:pt idx="57">
                  <c:v>0.7384685778620792</c:v>
                </c:pt>
                <c:pt idx="58">
                  <c:v>2.1970410800718128</c:v>
                </c:pt>
                <c:pt idx="59">
                  <c:v>1.3439608115565846</c:v>
                </c:pt>
                <c:pt idx="60">
                  <c:v>1.4747061097060197</c:v>
                </c:pt>
                <c:pt idx="61">
                  <c:v>1.1837449201731687</c:v>
                </c:pt>
                <c:pt idx="62">
                  <c:v>-15.041863432703281</c:v>
                </c:pt>
                <c:pt idx="63">
                  <c:v>13.262224595837523</c:v>
                </c:pt>
                <c:pt idx="64">
                  <c:v>7.198720205867474</c:v>
                </c:pt>
                <c:pt idx="65">
                  <c:v>1.0959945315405406</c:v>
                </c:pt>
                <c:pt idx="66">
                  <c:v>3.976887139289758</c:v>
                </c:pt>
                <c:pt idx="67">
                  <c:v>5.6315782905016647</c:v>
                </c:pt>
                <c:pt idx="68">
                  <c:v>5.0311477275720904</c:v>
                </c:pt>
                <c:pt idx="69">
                  <c:v>7.4136516898659437</c:v>
                </c:pt>
                <c:pt idx="70">
                  <c:v>1.4044928274009436</c:v>
                </c:pt>
                <c:pt idx="71">
                  <c:v>1.7605208076282963</c:v>
                </c:pt>
                <c:pt idx="72">
                  <c:v>1.6823007794617837</c:v>
                </c:pt>
                <c:pt idx="73">
                  <c:v>2.9424078009442525</c:v>
                </c:pt>
                <c:pt idx="74">
                  <c:v>0.25102237649521442</c:v>
                </c:pt>
                <c:pt idx="75">
                  <c:v>-4.327733173100512E-2</c:v>
                </c:pt>
                <c:pt idx="76">
                  <c:v>-2.218411314466195</c:v>
                </c:pt>
                <c:pt idx="77">
                  <c:v>-2.0433535377857197</c:v>
                </c:pt>
                <c:pt idx="78">
                  <c:v>0.51520311099129401</c:v>
                </c:pt>
                <c:pt idx="79">
                  <c:v>-4.6760808980149733</c:v>
                </c:pt>
                <c:pt idx="80">
                  <c:v>-4.5611220557985916</c:v>
                </c:pt>
                <c:pt idx="81">
                  <c:v>-1.9683426024216146</c:v>
                </c:pt>
                <c:pt idx="82">
                  <c:v>-1.2086256380862181</c:v>
                </c:pt>
                <c:pt idx="83">
                  <c:v>-0.71682880477142419</c:v>
                </c:pt>
                <c:pt idx="84">
                  <c:v>1.0947978174903596</c:v>
                </c:pt>
                <c:pt idx="85">
                  <c:v>0.75767471849650292</c:v>
                </c:pt>
                <c:pt idx="86">
                  <c:v>-0.16144591803994501</c:v>
                </c:pt>
                <c:pt idx="87">
                  <c:v>1.286771504560619</c:v>
                </c:pt>
                <c:pt idx="88">
                  <c:v>1.1258668407514847</c:v>
                </c:pt>
                <c:pt idx="89">
                  <c:v>2.2655170320761755</c:v>
                </c:pt>
                <c:pt idx="90">
                  <c:v>1.6287612548137673</c:v>
                </c:pt>
                <c:pt idx="91">
                  <c:v>2.3486232374114309</c:v>
                </c:pt>
                <c:pt idx="92">
                  <c:v>5.8976152106825026</c:v>
                </c:pt>
                <c:pt idx="93">
                  <c:v>1.5800868829299901</c:v>
                </c:pt>
                <c:pt idx="94">
                  <c:v>3.5531847132084238</c:v>
                </c:pt>
                <c:pt idx="95">
                  <c:v>2.1608590074451399</c:v>
                </c:pt>
                <c:pt idx="96">
                  <c:v>1.9876150482064361</c:v>
                </c:pt>
                <c:pt idx="97">
                  <c:v>0.59015329187973009</c:v>
                </c:pt>
                <c:pt idx="98">
                  <c:v>4.0127354362610816</c:v>
                </c:pt>
                <c:pt idx="99">
                  <c:v>2.8905315758412655</c:v>
                </c:pt>
                <c:pt idx="100">
                  <c:v>0.11689204659862185</c:v>
                </c:pt>
                <c:pt idx="101">
                  <c:v>2.5470962055104138</c:v>
                </c:pt>
                <c:pt idx="102">
                  <c:v>-1.9445834009990506</c:v>
                </c:pt>
                <c:pt idx="103">
                  <c:v>1.7618544265480125</c:v>
                </c:pt>
                <c:pt idx="104">
                  <c:v>-2.0409501463610837</c:v>
                </c:pt>
                <c:pt idx="105">
                  <c:v>1.8251953782967973</c:v>
                </c:pt>
                <c:pt idx="106">
                  <c:v>-1.3341371453120416</c:v>
                </c:pt>
                <c:pt idx="107">
                  <c:v>0.19889140552167817</c:v>
                </c:pt>
                <c:pt idx="108">
                  <c:v>-3.301383800956458</c:v>
                </c:pt>
                <c:pt idx="109">
                  <c:v>0.92587298529724649</c:v>
                </c:pt>
                <c:pt idx="110">
                  <c:v>1.0298164795779172</c:v>
                </c:pt>
                <c:pt idx="111">
                  <c:v>0.52649276631673558</c:v>
                </c:pt>
                <c:pt idx="112">
                  <c:v>1.3699991140256031</c:v>
                </c:pt>
                <c:pt idx="113">
                  <c:v>1.0956510899829084</c:v>
                </c:pt>
                <c:pt idx="114">
                  <c:v>-2.0227514683933947</c:v>
                </c:pt>
                <c:pt idx="115">
                  <c:v>1.5991509393806069</c:v>
                </c:pt>
                <c:pt idx="116">
                  <c:v>17.343657423166462</c:v>
                </c:pt>
                <c:pt idx="117">
                  <c:v>-10.140383245273398</c:v>
                </c:pt>
                <c:pt idx="118">
                  <c:v>-3.4715091102834066</c:v>
                </c:pt>
                <c:pt idx="119">
                  <c:v>-3.9962404137135508</c:v>
                </c:pt>
                <c:pt idx="120">
                  <c:v>-2.2493438264937993</c:v>
                </c:pt>
                <c:pt idx="121">
                  <c:v>-9.2447562405310038</c:v>
                </c:pt>
                <c:pt idx="122">
                  <c:v>-21.727127594323875</c:v>
                </c:pt>
                <c:pt idx="123">
                  <c:v>-39.461977611913213</c:v>
                </c:pt>
                <c:pt idx="124">
                  <c:v>-33.343092464772411</c:v>
                </c:pt>
                <c:pt idx="125">
                  <c:v>-12.859556471587254</c:v>
                </c:pt>
                <c:pt idx="126">
                  <c:v>-13.11160951110017</c:v>
                </c:pt>
                <c:pt idx="127">
                  <c:v>-12.6329316875551</c:v>
                </c:pt>
                <c:pt idx="128">
                  <c:v>-25.310310339032981</c:v>
                </c:pt>
              </c:numCache>
            </c:numRef>
          </c:val>
          <c:smooth val="0"/>
          <c:extLst>
            <c:ext xmlns:c16="http://schemas.microsoft.com/office/drawing/2014/chart" uri="{C3380CC4-5D6E-409C-BE32-E72D297353CC}">
              <c16:uniqueId val="{00000000-AE7A-466E-AA1A-286A00CFC576}"/>
            </c:ext>
          </c:extLst>
        </c:ser>
        <c:ser>
          <c:idx val="2"/>
          <c:order val="1"/>
          <c:tx>
            <c:strRef>
              <c:f>百貨店・スーパー!$C$3</c:f>
              <c:strCache>
                <c:ptCount val="1"/>
                <c:pt idx="0">
                  <c:v>全国</c:v>
                </c:pt>
              </c:strCache>
            </c:strRef>
          </c:tx>
          <c:spPr>
            <a:ln>
              <a:solidFill>
                <a:srgbClr val="C00000"/>
              </a:solidFill>
              <a:prstDash val="sysDash"/>
            </a:ln>
          </c:spPr>
          <c:marker>
            <c:symbol val="none"/>
          </c:marker>
          <c:cat>
            <c:numRef>
              <c:f>百貨店・スーパー!$A$4:$A$132</c:f>
              <c:numCache>
                <c:formatCode>yyyy"年"m"月"</c:formatCode>
                <c:ptCount val="129"/>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numCache>
            </c:numRef>
          </c:cat>
          <c:val>
            <c:numRef>
              <c:f>百貨店・スーパー!$C$4:$C$132</c:f>
              <c:numCache>
                <c:formatCode>0.0;"▲ "0.0</c:formatCode>
                <c:ptCount val="129"/>
                <c:pt idx="0">
                  <c:v>-5.0999999999999996</c:v>
                </c:pt>
                <c:pt idx="1">
                  <c:v>-3.4</c:v>
                </c:pt>
                <c:pt idx="2">
                  <c:v>-4.0999999999999996</c:v>
                </c:pt>
                <c:pt idx="3">
                  <c:v>-3</c:v>
                </c:pt>
                <c:pt idx="4">
                  <c:v>-3.2</c:v>
                </c:pt>
                <c:pt idx="5">
                  <c:v>-2.4</c:v>
                </c:pt>
                <c:pt idx="6">
                  <c:v>-1.1000000000000001</c:v>
                </c:pt>
                <c:pt idx="7">
                  <c:v>-1.1000000000000001</c:v>
                </c:pt>
                <c:pt idx="8">
                  <c:v>-1</c:v>
                </c:pt>
                <c:pt idx="9">
                  <c:v>1.2</c:v>
                </c:pt>
                <c:pt idx="10">
                  <c:v>0.5</c:v>
                </c:pt>
                <c:pt idx="11">
                  <c:v>-1.6</c:v>
                </c:pt>
                <c:pt idx="12">
                  <c:v>-0.6</c:v>
                </c:pt>
                <c:pt idx="13">
                  <c:v>1.1000000000000001</c:v>
                </c:pt>
                <c:pt idx="14">
                  <c:v>-6.5</c:v>
                </c:pt>
                <c:pt idx="15">
                  <c:v>-0.9</c:v>
                </c:pt>
                <c:pt idx="16">
                  <c:v>-1.3</c:v>
                </c:pt>
                <c:pt idx="17">
                  <c:v>0.4</c:v>
                </c:pt>
                <c:pt idx="18">
                  <c:v>1.8</c:v>
                </c:pt>
                <c:pt idx="19">
                  <c:v>-1.8</c:v>
                </c:pt>
                <c:pt idx="20">
                  <c:v>-2.4</c:v>
                </c:pt>
                <c:pt idx="21">
                  <c:v>-0.5</c:v>
                </c:pt>
                <c:pt idx="22">
                  <c:v>-1.6</c:v>
                </c:pt>
                <c:pt idx="23">
                  <c:v>0.6</c:v>
                </c:pt>
                <c:pt idx="24">
                  <c:v>-0.1</c:v>
                </c:pt>
                <c:pt idx="25">
                  <c:v>1.3</c:v>
                </c:pt>
                <c:pt idx="26">
                  <c:v>6.1</c:v>
                </c:pt>
                <c:pt idx="27">
                  <c:v>0.1</c:v>
                </c:pt>
                <c:pt idx="28">
                  <c:v>-0.1</c:v>
                </c:pt>
                <c:pt idx="29">
                  <c:v>-2.2000000000000002</c:v>
                </c:pt>
                <c:pt idx="30">
                  <c:v>-4</c:v>
                </c:pt>
                <c:pt idx="31" formatCode="0.0;\▲\ 0.0;\▲\ 0.0">
                  <c:v>0</c:v>
                </c:pt>
                <c:pt idx="32">
                  <c:v>-0.2</c:v>
                </c:pt>
                <c:pt idx="33">
                  <c:v>-2.4</c:v>
                </c:pt>
                <c:pt idx="34">
                  <c:v>1.6</c:v>
                </c:pt>
                <c:pt idx="35">
                  <c:v>0.7</c:v>
                </c:pt>
                <c:pt idx="36">
                  <c:v>-2.9</c:v>
                </c:pt>
                <c:pt idx="37">
                  <c:v>-2.9</c:v>
                </c:pt>
                <c:pt idx="38">
                  <c:v>3.5</c:v>
                </c:pt>
                <c:pt idx="39">
                  <c:v>-1</c:v>
                </c:pt>
                <c:pt idx="40">
                  <c:v>0.8</c:v>
                </c:pt>
                <c:pt idx="41">
                  <c:v>4.4835399543204488</c:v>
                </c:pt>
                <c:pt idx="42">
                  <c:v>-0.73147955168299461</c:v>
                </c:pt>
                <c:pt idx="43">
                  <c:v>0.873149363507153</c:v>
                </c:pt>
                <c:pt idx="44">
                  <c:v>1.6643664350476399</c:v>
                </c:pt>
                <c:pt idx="45">
                  <c:v>0.8</c:v>
                </c:pt>
                <c:pt idx="46">
                  <c:v>1.2341919263533185</c:v>
                </c:pt>
                <c:pt idx="47">
                  <c:v>0.89976325907056776</c:v>
                </c:pt>
                <c:pt idx="48">
                  <c:v>0.7</c:v>
                </c:pt>
                <c:pt idx="49">
                  <c:v>2.4</c:v>
                </c:pt>
                <c:pt idx="50">
                  <c:v>17</c:v>
                </c:pt>
                <c:pt idx="51">
                  <c:v>-6</c:v>
                </c:pt>
                <c:pt idx="52">
                  <c:v>-0.5</c:v>
                </c:pt>
                <c:pt idx="53">
                  <c:v>-1.2</c:v>
                </c:pt>
                <c:pt idx="54">
                  <c:v>0.3</c:v>
                </c:pt>
                <c:pt idx="55">
                  <c:v>2.8</c:v>
                </c:pt>
                <c:pt idx="56">
                  <c:v>1.7</c:v>
                </c:pt>
                <c:pt idx="57">
                  <c:v>1</c:v>
                </c:pt>
                <c:pt idx="58">
                  <c:v>1.9</c:v>
                </c:pt>
                <c:pt idx="59">
                  <c:v>0.7</c:v>
                </c:pt>
                <c:pt idx="60">
                  <c:v>0.6</c:v>
                </c:pt>
                <c:pt idx="61">
                  <c:v>2</c:v>
                </c:pt>
                <c:pt idx="62">
                  <c:v>-12.3</c:v>
                </c:pt>
                <c:pt idx="63">
                  <c:v>9.5</c:v>
                </c:pt>
                <c:pt idx="64">
                  <c:v>6.3</c:v>
                </c:pt>
                <c:pt idx="65">
                  <c:v>0.6</c:v>
                </c:pt>
                <c:pt idx="66">
                  <c:v>3.2</c:v>
                </c:pt>
                <c:pt idx="67">
                  <c:v>2.6</c:v>
                </c:pt>
                <c:pt idx="68">
                  <c:v>2.6</c:v>
                </c:pt>
                <c:pt idx="69">
                  <c:v>4</c:v>
                </c:pt>
                <c:pt idx="70">
                  <c:v>-0.8</c:v>
                </c:pt>
                <c:pt idx="71">
                  <c:v>0.9</c:v>
                </c:pt>
                <c:pt idx="72">
                  <c:v>2.1</c:v>
                </c:pt>
                <c:pt idx="73">
                  <c:v>3.3</c:v>
                </c:pt>
                <c:pt idx="74">
                  <c:v>-0.2</c:v>
                </c:pt>
                <c:pt idx="75">
                  <c:v>-0.1</c:v>
                </c:pt>
                <c:pt idx="76">
                  <c:v>-1.9</c:v>
                </c:pt>
                <c:pt idx="77">
                  <c:v>-0.7</c:v>
                </c:pt>
                <c:pt idx="78">
                  <c:v>0.9</c:v>
                </c:pt>
                <c:pt idx="79">
                  <c:v>-3.2</c:v>
                </c:pt>
                <c:pt idx="80">
                  <c:v>-2.7</c:v>
                </c:pt>
                <c:pt idx="81">
                  <c:v>-0.6</c:v>
                </c:pt>
                <c:pt idx="82">
                  <c:v>-0.1</c:v>
                </c:pt>
                <c:pt idx="83">
                  <c:v>-1.2</c:v>
                </c:pt>
                <c:pt idx="84">
                  <c:v>-1</c:v>
                </c:pt>
                <c:pt idx="85">
                  <c:v>-2.6</c:v>
                </c:pt>
                <c:pt idx="86">
                  <c:v>-0.9</c:v>
                </c:pt>
                <c:pt idx="87">
                  <c:v>0.8</c:v>
                </c:pt>
                <c:pt idx="88">
                  <c:v>-0.6</c:v>
                </c:pt>
                <c:pt idx="89">
                  <c:v>0.1</c:v>
                </c:pt>
                <c:pt idx="90">
                  <c:v>-0.2</c:v>
                </c:pt>
                <c:pt idx="91">
                  <c:v>0.7</c:v>
                </c:pt>
                <c:pt idx="92">
                  <c:v>1.8</c:v>
                </c:pt>
                <c:pt idx="93">
                  <c:v>-0.5</c:v>
                </c:pt>
                <c:pt idx="94">
                  <c:v>1.4</c:v>
                </c:pt>
                <c:pt idx="95">
                  <c:v>1.2</c:v>
                </c:pt>
                <c:pt idx="96">
                  <c:v>0.5</c:v>
                </c:pt>
                <c:pt idx="97">
                  <c:v>0.5</c:v>
                </c:pt>
                <c:pt idx="98">
                  <c:v>0.4</c:v>
                </c:pt>
                <c:pt idx="99">
                  <c:v>-0.1</c:v>
                </c:pt>
                <c:pt idx="100">
                  <c:v>-1.4</c:v>
                </c:pt>
                <c:pt idx="101">
                  <c:v>2.1</c:v>
                </c:pt>
                <c:pt idx="102">
                  <c:v>-1</c:v>
                </c:pt>
                <c:pt idx="103">
                  <c:v>0.6</c:v>
                </c:pt>
                <c:pt idx="104">
                  <c:v>1.1000000000000001</c:v>
                </c:pt>
                <c:pt idx="105">
                  <c:v>-0.2</c:v>
                </c:pt>
                <c:pt idx="106">
                  <c:v>-1.7</c:v>
                </c:pt>
                <c:pt idx="107">
                  <c:v>-0.5</c:v>
                </c:pt>
                <c:pt idx="108">
                  <c:v>-3</c:v>
                </c:pt>
                <c:pt idx="109">
                  <c:v>-1.5</c:v>
                </c:pt>
                <c:pt idx="110">
                  <c:v>0.9</c:v>
                </c:pt>
                <c:pt idx="111">
                  <c:v>-1.3</c:v>
                </c:pt>
                <c:pt idx="112">
                  <c:v>-0.2</c:v>
                </c:pt>
                <c:pt idx="113">
                  <c:v>-0.3</c:v>
                </c:pt>
                <c:pt idx="114">
                  <c:v>-4.4000000000000004</c:v>
                </c:pt>
                <c:pt idx="115">
                  <c:v>0.9</c:v>
                </c:pt>
                <c:pt idx="116">
                  <c:v>10.5</c:v>
                </c:pt>
                <c:pt idx="117">
                  <c:v>-8.1</c:v>
                </c:pt>
                <c:pt idx="118">
                  <c:v>-2</c:v>
                </c:pt>
                <c:pt idx="119">
                  <c:v>-2.8</c:v>
                </c:pt>
                <c:pt idx="120">
                  <c:v>-1.6</c:v>
                </c:pt>
                <c:pt idx="121">
                  <c:v>0.3</c:v>
                </c:pt>
                <c:pt idx="122">
                  <c:v>-8.8000000000000007</c:v>
                </c:pt>
                <c:pt idx="123">
                  <c:v>-18.600000000000001</c:v>
                </c:pt>
                <c:pt idx="124">
                  <c:v>-13.6</c:v>
                </c:pt>
                <c:pt idx="125">
                  <c:v>-2.2999999999999998</c:v>
                </c:pt>
                <c:pt idx="126">
                  <c:v>-3.2</c:v>
                </c:pt>
                <c:pt idx="127">
                  <c:v>-1.2</c:v>
                </c:pt>
                <c:pt idx="128">
                  <c:v>-12.8</c:v>
                </c:pt>
              </c:numCache>
            </c:numRef>
          </c:val>
          <c:smooth val="0"/>
          <c:extLst>
            <c:ext xmlns:c16="http://schemas.microsoft.com/office/drawing/2014/chart" uri="{C3380CC4-5D6E-409C-BE32-E72D297353CC}">
              <c16:uniqueId val="{00000001-AE7A-466E-AA1A-286A00CFC576}"/>
            </c:ext>
          </c:extLst>
        </c:ser>
        <c:dLbls>
          <c:showLegendKey val="0"/>
          <c:showVal val="0"/>
          <c:showCatName val="0"/>
          <c:showSerName val="0"/>
          <c:showPercent val="0"/>
          <c:showBubbleSize val="0"/>
        </c:dLbls>
        <c:smooth val="0"/>
        <c:axId val="113953024"/>
        <c:axId val="113954816"/>
      </c:lineChart>
      <c:dateAx>
        <c:axId val="113953024"/>
        <c:scaling>
          <c:orientation val="minMax"/>
          <c:max val="44075"/>
        </c:scaling>
        <c:delete val="0"/>
        <c:axPos val="b"/>
        <c:numFmt formatCode="yyyy&quot;年&quot;m&quot;月&quot;" sourceLinked="1"/>
        <c:majorTickMark val="out"/>
        <c:minorTickMark val="none"/>
        <c:tickLblPos val="low"/>
        <c:txPr>
          <a:bodyPr/>
          <a:lstStyle/>
          <a:p>
            <a:pPr>
              <a:defRPr>
                <a:solidFill>
                  <a:schemeClr val="tx1"/>
                </a:solidFill>
              </a:defRPr>
            </a:pPr>
            <a:endParaRPr lang="ja-JP"/>
          </a:p>
        </c:txPr>
        <c:crossAx val="113954816"/>
        <c:crosses val="autoZero"/>
        <c:auto val="1"/>
        <c:lblOffset val="100"/>
        <c:baseTimeUnit val="months"/>
        <c:majorUnit val="6"/>
        <c:majorTimeUnit val="months"/>
      </c:dateAx>
      <c:valAx>
        <c:axId val="113954816"/>
        <c:scaling>
          <c:orientation val="minMax"/>
          <c:min val="-40"/>
        </c:scaling>
        <c:delete val="0"/>
        <c:axPos val="l"/>
        <c:majorGridlines/>
        <c:numFmt formatCode="0.0_ ;[Red]\-0.0\ " sourceLinked="0"/>
        <c:majorTickMark val="out"/>
        <c:minorTickMark val="none"/>
        <c:tickLblPos val="nextTo"/>
        <c:crossAx val="113953024"/>
        <c:crosses val="autoZero"/>
        <c:crossBetween val="between"/>
        <c:majorUnit val="10"/>
      </c:valAx>
    </c:plotArea>
    <c:legend>
      <c:legendPos val="t"/>
      <c:layout>
        <c:manualLayout>
          <c:xMode val="edge"/>
          <c:yMode val="edge"/>
          <c:x val="0.38975609756097562"/>
          <c:y val="4.9382716049382713E-2"/>
          <c:w val="0.22048780487804878"/>
          <c:h val="8.1180307007078664E-2"/>
        </c:manualLayout>
      </c:layout>
      <c:overlay val="0"/>
    </c:legend>
    <c:plotVisOnly val="1"/>
    <c:dispBlanksAs val="gap"/>
    <c:showDLblsOverMax val="0"/>
  </c:chart>
  <c:txPr>
    <a:bodyPr/>
    <a:lstStyle/>
    <a:p>
      <a:pPr>
        <a:defRPr>
          <a:solidFill>
            <a:schemeClr val="tx1"/>
          </a:solidFill>
        </a:defRPr>
      </a:pPr>
      <a:endParaRPr lang="ja-JP"/>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86813830025901"/>
          <c:y val="0.12282405031534163"/>
          <c:w val="0.77216275856866012"/>
          <c:h val="0.7815906838901765"/>
        </c:manualLayout>
      </c:layout>
      <c:barChart>
        <c:barDir val="bar"/>
        <c:grouping val="stacked"/>
        <c:varyColors val="0"/>
        <c:ser>
          <c:idx val="1"/>
          <c:order val="0"/>
          <c:tx>
            <c:strRef>
              <c:f>'新（高齢者除く） '!$N$51</c:f>
              <c:strCache>
                <c:ptCount val="1"/>
                <c:pt idx="0">
                  <c:v>～300万円</c:v>
                </c:pt>
              </c:strCache>
            </c:strRef>
          </c:tx>
          <c:invertIfNegative val="0"/>
          <c:dLbls>
            <c:spPr>
              <a:solidFill>
                <a:schemeClr val="bg1"/>
              </a:solid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大阪府</c:v>
                  </c:pt>
                </c:lvl>
              </c:multiLvlStrCache>
            </c:multiLvlStrRef>
          </c:cat>
          <c:val>
            <c:numRef>
              <c:f>'新（高齢者除く） '!$N$52:$N$63</c:f>
              <c:numCache>
                <c:formatCode>0.0%</c:formatCode>
                <c:ptCount val="3"/>
                <c:pt idx="0">
                  <c:v>0.28310728608119679</c:v>
                </c:pt>
                <c:pt idx="1">
                  <c:v>0.31815575728619205</c:v>
                </c:pt>
                <c:pt idx="2">
                  <c:v>0.27629959284158695</c:v>
                </c:pt>
              </c:numCache>
            </c:numRef>
          </c:val>
          <c:extLst>
            <c:ext xmlns:c16="http://schemas.microsoft.com/office/drawing/2014/chart" uri="{C3380CC4-5D6E-409C-BE32-E72D297353CC}">
              <c16:uniqueId val="{00000000-18E2-4D76-888A-33C9B1E2C051}"/>
            </c:ext>
          </c:extLst>
        </c:ser>
        <c:ser>
          <c:idx val="2"/>
          <c:order val="1"/>
          <c:tx>
            <c:strRef>
              <c:f>'新（高齢者除く） '!$O$51</c:f>
              <c:strCache>
                <c:ptCount val="1"/>
                <c:pt idx="0">
                  <c:v>300～500万円</c:v>
                </c:pt>
              </c:strCache>
            </c:strRef>
          </c:tx>
          <c:invertIfNegative val="0"/>
          <c:dLbls>
            <c:spPr>
              <a:noFill/>
              <a:ln>
                <a:noFill/>
              </a:ln>
              <a:effectLst/>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大阪府</c:v>
                  </c:pt>
                </c:lvl>
              </c:multiLvlStrCache>
            </c:multiLvlStrRef>
          </c:cat>
          <c:val>
            <c:numRef>
              <c:f>'新（高齢者除く） '!$O$52:$O$63</c:f>
              <c:numCache>
                <c:formatCode>0.0%</c:formatCode>
                <c:ptCount val="3"/>
                <c:pt idx="0">
                  <c:v>0.24886225386383093</c:v>
                </c:pt>
                <c:pt idx="1">
                  <c:v>0.25991399904443385</c:v>
                </c:pt>
                <c:pt idx="2">
                  <c:v>0.24448442382350155</c:v>
                </c:pt>
              </c:numCache>
            </c:numRef>
          </c:val>
          <c:extLst>
            <c:ext xmlns:c16="http://schemas.microsoft.com/office/drawing/2014/chart" uri="{C3380CC4-5D6E-409C-BE32-E72D297353CC}">
              <c16:uniqueId val="{00000001-18E2-4D76-888A-33C9B1E2C051}"/>
            </c:ext>
          </c:extLst>
        </c:ser>
        <c:ser>
          <c:idx val="3"/>
          <c:order val="2"/>
          <c:tx>
            <c:strRef>
              <c:f>'新（高齢者除く） '!$P$51</c:f>
              <c:strCache>
                <c:ptCount val="1"/>
                <c:pt idx="0">
                  <c:v>500～1000万円</c:v>
                </c:pt>
              </c:strCache>
            </c:strRef>
          </c:tx>
          <c:invertIfNegative val="0"/>
          <c:dLbls>
            <c:spPr>
              <a:no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大阪府</c:v>
                  </c:pt>
                </c:lvl>
              </c:multiLvlStrCache>
            </c:multiLvlStrRef>
          </c:cat>
          <c:val>
            <c:numRef>
              <c:f>'新（高齢者除く） '!$P$52:$P$63</c:f>
              <c:numCache>
                <c:formatCode>0.0%</c:formatCode>
                <c:ptCount val="3"/>
                <c:pt idx="0">
                  <c:v>0.41211192718424727</c:v>
                </c:pt>
                <c:pt idx="1">
                  <c:v>0.32804586717630196</c:v>
                </c:pt>
                <c:pt idx="2">
                  <c:v>0.36265505160496164</c:v>
                </c:pt>
              </c:numCache>
            </c:numRef>
          </c:val>
          <c:extLst>
            <c:ext xmlns:c16="http://schemas.microsoft.com/office/drawing/2014/chart" uri="{C3380CC4-5D6E-409C-BE32-E72D297353CC}">
              <c16:uniqueId val="{00000002-18E2-4D76-888A-33C9B1E2C051}"/>
            </c:ext>
          </c:extLst>
        </c:ser>
        <c:ser>
          <c:idx val="0"/>
          <c:order val="3"/>
          <c:tx>
            <c:strRef>
              <c:f>'新（高齢者除く） '!$Q$51</c:f>
              <c:strCache>
                <c:ptCount val="1"/>
                <c:pt idx="0">
                  <c:v>1000万～</c:v>
                </c:pt>
              </c:strCache>
            </c:strRef>
          </c:tx>
          <c:spPr>
            <a:solidFill>
              <a:schemeClr val="tx1"/>
            </a:solidFill>
          </c:spPr>
          <c:invertIfNegative val="0"/>
          <c:dLbls>
            <c:spPr>
              <a:solidFill>
                <a:schemeClr val="bg1">
                  <a:lumMod val="95000"/>
                </a:schemeClr>
              </a:solidFill>
            </c:spPr>
            <c:txPr>
              <a:bodyPr/>
              <a:lstStyle/>
              <a:p>
                <a:pPr>
                  <a:defRPr sz="10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'新（高齢者除く） '!$L$52:$M$63</c:f>
              <c:multiLvlStrCache>
                <c:ptCount val="3"/>
                <c:lvl>
                  <c:pt idx="0">
                    <c:v>2007年</c:v>
                  </c:pt>
                  <c:pt idx="1">
                    <c:v>2012年</c:v>
                  </c:pt>
                  <c:pt idx="2">
                    <c:v>2017年</c:v>
                  </c:pt>
                </c:lvl>
                <c:lvl>
                  <c:pt idx="0">
                    <c:v>大阪府</c:v>
                  </c:pt>
                </c:lvl>
              </c:multiLvlStrCache>
            </c:multiLvlStrRef>
          </c:cat>
          <c:val>
            <c:numRef>
              <c:f>'新（高齢者除く） '!$Q$52:$Q$63</c:f>
              <c:numCache>
                <c:formatCode>0.0%</c:formatCode>
                <c:ptCount val="3"/>
                <c:pt idx="0">
                  <c:v>5.5918532870725006E-2</c:v>
                </c:pt>
                <c:pt idx="1">
                  <c:v>9.3884376493072144E-2</c:v>
                </c:pt>
                <c:pt idx="2">
                  <c:v>0.11656093172994982</c:v>
                </c:pt>
              </c:numCache>
            </c:numRef>
          </c:val>
          <c:extLst>
            <c:ext xmlns:c16="http://schemas.microsoft.com/office/drawing/2014/chart" uri="{C3380CC4-5D6E-409C-BE32-E72D297353CC}">
              <c16:uniqueId val="{00000003-18E2-4D76-888A-33C9B1E2C051}"/>
            </c:ext>
          </c:extLst>
        </c:ser>
        <c:dLbls>
          <c:showLegendKey val="0"/>
          <c:showVal val="0"/>
          <c:showCatName val="0"/>
          <c:showSerName val="0"/>
          <c:showPercent val="0"/>
          <c:showBubbleSize val="0"/>
        </c:dLbls>
        <c:gapWidth val="80"/>
        <c:overlap val="100"/>
        <c:serLines/>
        <c:axId val="101534720"/>
        <c:axId val="101544704"/>
        <c:extLst>
          <c:ext xmlns:c15="http://schemas.microsoft.com/office/drawing/2012/chart" uri="{02D57815-91ED-43cb-92C2-25804820EDAC}">
            <c15:filteredBarSeries>
              <c15:ser>
                <c:idx val="4"/>
                <c:order val="4"/>
                <c:invertIfNegative val="0"/>
                <c:cat>
                  <c:multiLvlStrRef>
                    <c:extLst>
                      <c:ext uri="{02D57815-91ED-43cb-92C2-25804820EDAC}">
                        <c15:formulaRef>
                          <c15:sqref>'新（高齢者除く） '!$L$52:$M$63</c15:sqref>
                        </c15:formulaRef>
                      </c:ext>
                    </c:extLst>
                    <c:multiLvlStrCache>
                      <c:ptCount val="11"/>
                      <c:lvl>
                        <c:pt idx="0">
                          <c:v>2012年</c:v>
                        </c:pt>
                        <c:pt idx="1">
                          <c:v>2017年</c:v>
                        </c:pt>
                        <c:pt idx="2">
                          <c:v>2007年</c:v>
                        </c:pt>
                        <c:pt idx="3">
                          <c:v>2012年</c:v>
                        </c:pt>
                        <c:pt idx="4">
                          <c:v>2017年</c:v>
                        </c:pt>
                        <c:pt idx="5">
                          <c:v>2007年</c:v>
                        </c:pt>
                        <c:pt idx="6">
                          <c:v>2012年</c:v>
                        </c:pt>
                        <c:pt idx="7">
                          <c:v>2017年</c:v>
                        </c:pt>
                        <c:pt idx="8">
                          <c:v>2007年</c:v>
                        </c:pt>
                        <c:pt idx="9">
                          <c:v>2012年</c:v>
                        </c:pt>
                        <c:pt idx="10">
                          <c:v>2017年</c:v>
                        </c:pt>
                      </c:lvl>
                      <c:lvl>
                        <c:pt idx="2">
                          <c:v>愛知県</c:v>
                        </c:pt>
                        <c:pt idx="5">
                          <c:v>東京都</c:v>
                        </c:pt>
                        <c:pt idx="8">
                          <c:v>大阪府</c:v>
                        </c:pt>
                      </c:lvl>
                    </c:multiLvlStrCache>
                  </c:multiLvlStrRef>
                </c:cat>
                <c:val>
                  <c:numRef>
                    <c:extLst>
                      <c:ext uri="{02D57815-91ED-43cb-92C2-25804820EDAC}">
                        <c15:formulaRef>
                          <c15:sqref>'新（高齢者除く） '!$F$32</c15:sqref>
                        </c15:formulaRef>
                      </c:ext>
                    </c:extLst>
                  </c:numRef>
                </c:val>
                <c:extLst>
                  <c:ext xmlns:c16="http://schemas.microsoft.com/office/drawing/2014/chart" uri="{C3380CC4-5D6E-409C-BE32-E72D297353CC}">
                    <c16:uniqueId val="{00000004-18E2-4D76-888A-33C9B1E2C051}"/>
                  </c:ext>
                </c:extLst>
              </c15:ser>
            </c15:filteredBarSeries>
          </c:ext>
        </c:extLst>
      </c:barChart>
      <c:catAx>
        <c:axId val="101534720"/>
        <c:scaling>
          <c:orientation val="minMax"/>
        </c:scaling>
        <c:delete val="0"/>
        <c:axPos val="l"/>
        <c:majorGridlines>
          <c:spPr>
            <a:ln>
              <a:noFill/>
            </a:ln>
          </c:spPr>
        </c:majorGridlines>
        <c:numFmt formatCode="General" sourceLinked="0"/>
        <c:majorTickMark val="out"/>
        <c:minorTickMark val="none"/>
        <c:tickLblPos val="low"/>
        <c:txPr>
          <a:bodyPr/>
          <a:lstStyle/>
          <a:p>
            <a:pPr>
              <a:defRPr sz="1050"/>
            </a:pPr>
            <a:endParaRPr lang="ja-JP"/>
          </a:p>
        </c:txPr>
        <c:crossAx val="101544704"/>
        <c:crosses val="autoZero"/>
        <c:auto val="1"/>
        <c:lblAlgn val="ctr"/>
        <c:lblOffset val="100"/>
        <c:noMultiLvlLbl val="0"/>
      </c:catAx>
      <c:valAx>
        <c:axId val="101544704"/>
        <c:scaling>
          <c:orientation val="minMax"/>
          <c:max val="1"/>
        </c:scaling>
        <c:delete val="1"/>
        <c:axPos val="b"/>
        <c:majorGridlines/>
        <c:numFmt formatCode="0.0%" sourceLinked="1"/>
        <c:majorTickMark val="out"/>
        <c:minorTickMark val="none"/>
        <c:tickLblPos val="nextTo"/>
        <c:crossAx val="101534720"/>
        <c:crossesAt val="1"/>
        <c:crossBetween val="between"/>
        <c:majorUnit val="0.2"/>
      </c:valAx>
      <c:spPr>
        <a:ln w="9525">
          <a:solidFill>
            <a:schemeClr val="tx1">
              <a:lumMod val="50000"/>
              <a:lumOff val="50000"/>
            </a:schemeClr>
          </a:solidFill>
        </a:ln>
      </c:spPr>
    </c:plotArea>
    <c:plotVisOnly val="1"/>
    <c:dispBlanksAs val="gap"/>
    <c:showDLblsOverMax val="0"/>
  </c:chart>
  <c:spPr>
    <a:ln w="15875"/>
  </c:sp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86813830025901"/>
          <c:y val="0.12282405031534163"/>
          <c:w val="0.77368272254039361"/>
          <c:h val="0.7815906838901765"/>
        </c:manualLayout>
      </c:layout>
      <c:barChart>
        <c:barDir val="bar"/>
        <c:grouping val="stacked"/>
        <c:varyColors val="0"/>
        <c:ser>
          <c:idx val="1"/>
          <c:order val="0"/>
          <c:tx>
            <c:strRef>
              <c:f>'新（全世代）'!$N$67</c:f>
              <c:strCache>
                <c:ptCount val="1"/>
                <c:pt idx="0">
                  <c:v>～300万円</c:v>
                </c:pt>
              </c:strCache>
            </c:strRef>
          </c:tx>
          <c:invertIfNegative val="0"/>
          <c:dLbls>
            <c:spPr>
              <a:solidFill>
                <a:schemeClr val="bg1"/>
              </a:solid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大阪府</c:v>
                  </c:pt>
                </c:lvl>
              </c:multiLvlStrCache>
            </c:multiLvlStrRef>
          </c:cat>
          <c:val>
            <c:numRef>
              <c:f>'新（全世代）'!$N$68:$N$79</c:f>
              <c:numCache>
                <c:formatCode>0.0%</c:formatCode>
                <c:ptCount val="3"/>
                <c:pt idx="0">
                  <c:v>0.38407900805817075</c:v>
                </c:pt>
                <c:pt idx="1">
                  <c:v>0.42560763431222648</c:v>
                </c:pt>
                <c:pt idx="2">
                  <c:v>0.40534689619196662</c:v>
                </c:pt>
              </c:numCache>
            </c:numRef>
          </c:val>
          <c:extLst>
            <c:ext xmlns:c16="http://schemas.microsoft.com/office/drawing/2014/chart" uri="{C3380CC4-5D6E-409C-BE32-E72D297353CC}">
              <c16:uniqueId val="{00000000-4AAB-4BE5-9DD8-719AB0EC6D92}"/>
            </c:ext>
          </c:extLst>
        </c:ser>
        <c:ser>
          <c:idx val="2"/>
          <c:order val="1"/>
          <c:tx>
            <c:strRef>
              <c:f>'新（全世代）'!$O$67</c:f>
              <c:strCache>
                <c:ptCount val="1"/>
                <c:pt idx="0">
                  <c:v>300～500万円</c:v>
                </c:pt>
              </c:strCache>
            </c:strRef>
          </c:tx>
          <c:invertIfNegative val="0"/>
          <c:dLbls>
            <c:spPr>
              <a:noFill/>
              <a:ln>
                <a:noFill/>
              </a:ln>
              <a:effectLst/>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大阪府</c:v>
                  </c:pt>
                </c:lvl>
              </c:multiLvlStrCache>
            </c:multiLvlStrRef>
          </c:cat>
          <c:val>
            <c:numRef>
              <c:f>'新（全世代）'!$O$68:$O$79</c:f>
              <c:numCache>
                <c:formatCode>0.0%</c:formatCode>
                <c:ptCount val="3"/>
                <c:pt idx="0">
                  <c:v>0.2416094636025721</c:v>
                </c:pt>
                <c:pt idx="1">
                  <c:v>0.24800970105973533</c:v>
                </c:pt>
                <c:pt idx="2">
                  <c:v>0.2384454877412624</c:v>
                </c:pt>
              </c:numCache>
            </c:numRef>
          </c:val>
          <c:extLst>
            <c:ext xmlns:c16="http://schemas.microsoft.com/office/drawing/2014/chart" uri="{C3380CC4-5D6E-409C-BE32-E72D297353CC}">
              <c16:uniqueId val="{00000001-4AAB-4BE5-9DD8-719AB0EC6D92}"/>
            </c:ext>
          </c:extLst>
        </c:ser>
        <c:ser>
          <c:idx val="3"/>
          <c:order val="2"/>
          <c:tx>
            <c:strRef>
              <c:f>'新（全世代）'!$P$67</c:f>
              <c:strCache>
                <c:ptCount val="1"/>
                <c:pt idx="0">
                  <c:v>500～1000万円</c:v>
                </c:pt>
              </c:strCache>
            </c:strRef>
          </c:tx>
          <c:invertIfNegative val="0"/>
          <c:dLbls>
            <c:spPr>
              <a:no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大阪府</c:v>
                  </c:pt>
                </c:lvl>
              </c:multiLvlStrCache>
            </c:multiLvlStrRef>
          </c:cat>
          <c:val>
            <c:numRef>
              <c:f>'新（全世代）'!$P$68:$P$79</c:f>
              <c:numCache>
                <c:formatCode>0.0%</c:formatCode>
                <c:ptCount val="3"/>
                <c:pt idx="0">
                  <c:v>0.28274140597444175</c:v>
                </c:pt>
                <c:pt idx="1">
                  <c:v>0.25338746243475513</c:v>
                </c:pt>
                <c:pt idx="2">
                  <c:v>0.26875326030255609</c:v>
                </c:pt>
              </c:numCache>
            </c:numRef>
          </c:val>
          <c:extLst>
            <c:ext xmlns:c16="http://schemas.microsoft.com/office/drawing/2014/chart" uri="{C3380CC4-5D6E-409C-BE32-E72D297353CC}">
              <c16:uniqueId val="{00000002-4AAB-4BE5-9DD8-719AB0EC6D92}"/>
            </c:ext>
          </c:extLst>
        </c:ser>
        <c:ser>
          <c:idx val="0"/>
          <c:order val="3"/>
          <c:tx>
            <c:strRef>
              <c:f>'新（全世代）'!$Q$67</c:f>
              <c:strCache>
                <c:ptCount val="1"/>
                <c:pt idx="0">
                  <c:v>1000万～</c:v>
                </c:pt>
              </c:strCache>
            </c:strRef>
          </c:tx>
          <c:spPr>
            <a:solidFill>
              <a:schemeClr val="tx1"/>
            </a:solidFill>
          </c:spPr>
          <c:invertIfNegative val="0"/>
          <c:dLbls>
            <c:spPr>
              <a:solidFill>
                <a:schemeClr val="bg1">
                  <a:lumMod val="95000"/>
                </a:schemeClr>
              </a:solidFill>
            </c:spPr>
            <c:txPr>
              <a:bodyPr/>
              <a:lstStyle/>
              <a:p>
                <a:pPr>
                  <a:defRPr sz="10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大阪府</c:v>
                  </c:pt>
                </c:lvl>
              </c:multiLvlStrCache>
            </c:multiLvlStrRef>
          </c:cat>
          <c:val>
            <c:numRef>
              <c:f>'新（全世代）'!$Q$68:$Q$79</c:f>
              <c:numCache>
                <c:formatCode>0.0%</c:formatCode>
                <c:ptCount val="3"/>
                <c:pt idx="0">
                  <c:v>9.1570122364815362E-2</c:v>
                </c:pt>
                <c:pt idx="1">
                  <c:v>7.2995202193283065E-2</c:v>
                </c:pt>
                <c:pt idx="2">
                  <c:v>8.7454355764214925E-2</c:v>
                </c:pt>
              </c:numCache>
            </c:numRef>
          </c:val>
          <c:extLst>
            <c:ext xmlns:c16="http://schemas.microsoft.com/office/drawing/2014/chart" uri="{C3380CC4-5D6E-409C-BE32-E72D297353CC}">
              <c16:uniqueId val="{00000003-4AAB-4BE5-9DD8-719AB0EC6D92}"/>
            </c:ext>
          </c:extLst>
        </c:ser>
        <c:dLbls>
          <c:showLegendKey val="0"/>
          <c:showVal val="0"/>
          <c:showCatName val="0"/>
          <c:showSerName val="0"/>
          <c:showPercent val="0"/>
          <c:showBubbleSize val="0"/>
        </c:dLbls>
        <c:gapWidth val="80"/>
        <c:overlap val="100"/>
        <c:serLines/>
        <c:axId val="85165952"/>
        <c:axId val="85167488"/>
        <c:extLst>
          <c:ext xmlns:c15="http://schemas.microsoft.com/office/drawing/2012/chart" uri="{02D57815-91ED-43cb-92C2-25804820EDAC}">
            <c15:filteredBarSeries>
              <c15:ser>
                <c:idx val="4"/>
                <c:order val="4"/>
                <c:invertIfNegative val="0"/>
                <c:cat>
                  <c:multiLvlStrRef>
                    <c:extLst>
                      <c:ext uri="{02D57815-91ED-43cb-92C2-25804820EDAC}">
                        <c15:formulaRef>
                          <c15:sqref>'新（全世代）'!$L$68:$M$79</c15:sqref>
                        </c15:formulaRef>
                      </c:ext>
                    </c:extLst>
                    <c:multiLvlStrCache>
                      <c:ptCount val="11"/>
                      <c:lvl>
                        <c:pt idx="0">
                          <c:v>2012年</c:v>
                        </c:pt>
                        <c:pt idx="1">
                          <c:v>2017年</c:v>
                        </c:pt>
                        <c:pt idx="2">
                          <c:v>2007年</c:v>
                        </c:pt>
                        <c:pt idx="3">
                          <c:v>2012年</c:v>
                        </c:pt>
                        <c:pt idx="4">
                          <c:v>2017年</c:v>
                        </c:pt>
                        <c:pt idx="5">
                          <c:v>2007年</c:v>
                        </c:pt>
                        <c:pt idx="6">
                          <c:v>2012年</c:v>
                        </c:pt>
                        <c:pt idx="7">
                          <c:v>2017年</c:v>
                        </c:pt>
                        <c:pt idx="8">
                          <c:v>2007年</c:v>
                        </c:pt>
                        <c:pt idx="9">
                          <c:v>2012年</c:v>
                        </c:pt>
                        <c:pt idx="10">
                          <c:v>2017年</c:v>
                        </c:pt>
                      </c:lvl>
                      <c:lvl>
                        <c:pt idx="2">
                          <c:v>愛知県</c:v>
                        </c:pt>
                        <c:pt idx="5">
                          <c:v>東京都</c:v>
                        </c:pt>
                        <c:pt idx="8">
                          <c:v>大阪府</c:v>
                        </c:pt>
                      </c:lvl>
                    </c:multiLvlStrCache>
                  </c:multiLvlStrRef>
                </c:cat>
                <c:val>
                  <c:numRef>
                    <c:extLst>
                      <c:ext uri="{02D57815-91ED-43cb-92C2-25804820EDAC}">
                        <c15:formulaRef>
                          <c15:sqref>'新（全世代）'!$F$40</c15:sqref>
                        </c15:formulaRef>
                      </c:ext>
                    </c:extLst>
                  </c:numRef>
                </c:val>
                <c:extLst>
                  <c:ext xmlns:c16="http://schemas.microsoft.com/office/drawing/2014/chart" uri="{C3380CC4-5D6E-409C-BE32-E72D297353CC}">
                    <c16:uniqueId val="{00000004-4AAB-4BE5-9DD8-719AB0EC6D92}"/>
                  </c:ext>
                </c:extLst>
              </c15:ser>
            </c15:filteredBarSeries>
          </c:ext>
        </c:extLst>
      </c:barChart>
      <c:catAx>
        <c:axId val="85165952"/>
        <c:scaling>
          <c:orientation val="minMax"/>
        </c:scaling>
        <c:delete val="0"/>
        <c:axPos val="l"/>
        <c:majorGridlines>
          <c:spPr>
            <a:ln>
              <a:noFill/>
            </a:ln>
          </c:spPr>
        </c:majorGridlines>
        <c:numFmt formatCode="General" sourceLinked="0"/>
        <c:majorTickMark val="out"/>
        <c:minorTickMark val="none"/>
        <c:tickLblPos val="low"/>
        <c:txPr>
          <a:bodyPr/>
          <a:lstStyle/>
          <a:p>
            <a:pPr>
              <a:defRPr sz="1050"/>
            </a:pPr>
            <a:endParaRPr lang="ja-JP"/>
          </a:p>
        </c:txPr>
        <c:crossAx val="85167488"/>
        <c:crosses val="autoZero"/>
        <c:auto val="1"/>
        <c:lblAlgn val="ctr"/>
        <c:lblOffset val="100"/>
        <c:noMultiLvlLbl val="0"/>
      </c:catAx>
      <c:valAx>
        <c:axId val="85167488"/>
        <c:scaling>
          <c:orientation val="minMax"/>
          <c:max val="1"/>
        </c:scaling>
        <c:delete val="1"/>
        <c:axPos val="b"/>
        <c:majorGridlines/>
        <c:numFmt formatCode="0.0%" sourceLinked="1"/>
        <c:majorTickMark val="out"/>
        <c:minorTickMark val="none"/>
        <c:tickLblPos val="nextTo"/>
        <c:crossAx val="85165952"/>
        <c:crossesAt val="1"/>
        <c:crossBetween val="between"/>
        <c:majorUnit val="0.2"/>
      </c:valAx>
      <c:spPr>
        <a:ln w="9525">
          <a:solidFill>
            <a:schemeClr val="tx1">
              <a:lumMod val="50000"/>
              <a:lumOff val="50000"/>
            </a:schemeClr>
          </a:solidFill>
        </a:ln>
      </c:spPr>
    </c:plotArea>
    <c:plotVisOnly val="1"/>
    <c:dispBlanksAs val="gap"/>
    <c:showDLblsOverMax val="0"/>
  </c:chart>
  <c:spPr>
    <a:ln w="15875"/>
  </c:sp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86813830025901"/>
          <c:y val="0.12282405031534163"/>
          <c:w val="0.77637578833797249"/>
          <c:h val="0.7815906838901765"/>
        </c:manualLayout>
      </c:layout>
      <c:barChart>
        <c:barDir val="bar"/>
        <c:grouping val="stacked"/>
        <c:varyColors val="0"/>
        <c:ser>
          <c:idx val="1"/>
          <c:order val="0"/>
          <c:tx>
            <c:strRef>
              <c:f>'新（全世代）'!$N$67</c:f>
              <c:strCache>
                <c:ptCount val="1"/>
                <c:pt idx="0">
                  <c:v>～300万円</c:v>
                </c:pt>
              </c:strCache>
            </c:strRef>
          </c:tx>
          <c:invertIfNegative val="0"/>
          <c:dLbls>
            <c:spPr>
              <a:solidFill>
                <a:schemeClr val="bg1"/>
              </a:solid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東京都</c:v>
                  </c:pt>
                </c:lvl>
              </c:multiLvlStrCache>
            </c:multiLvlStrRef>
          </c:cat>
          <c:val>
            <c:numRef>
              <c:f>'新（全世代）'!$N$68:$N$79</c:f>
              <c:numCache>
                <c:formatCode>0.0%</c:formatCode>
                <c:ptCount val="3"/>
                <c:pt idx="0">
                  <c:v>0.29864300265874799</c:v>
                </c:pt>
                <c:pt idx="1">
                  <c:v>0.33110810060881063</c:v>
                </c:pt>
                <c:pt idx="2">
                  <c:v>0.29781727999507079</c:v>
                </c:pt>
              </c:numCache>
            </c:numRef>
          </c:val>
          <c:extLst>
            <c:ext xmlns:c16="http://schemas.microsoft.com/office/drawing/2014/chart" uri="{C3380CC4-5D6E-409C-BE32-E72D297353CC}">
              <c16:uniqueId val="{00000000-5855-4607-AF78-0D32D2D92124}"/>
            </c:ext>
          </c:extLst>
        </c:ser>
        <c:ser>
          <c:idx val="2"/>
          <c:order val="1"/>
          <c:tx>
            <c:strRef>
              <c:f>'新（全世代）'!$O$67</c:f>
              <c:strCache>
                <c:ptCount val="1"/>
                <c:pt idx="0">
                  <c:v>300～500万円</c:v>
                </c:pt>
              </c:strCache>
            </c:strRef>
          </c:tx>
          <c:invertIfNegative val="0"/>
          <c:dLbls>
            <c:spPr>
              <a:noFill/>
              <a:ln>
                <a:noFill/>
              </a:ln>
              <a:effectLst/>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東京都</c:v>
                  </c:pt>
                </c:lvl>
              </c:multiLvlStrCache>
            </c:multiLvlStrRef>
          </c:cat>
          <c:val>
            <c:numRef>
              <c:f>'新（全世代）'!$O$68:$O$79</c:f>
              <c:numCache>
                <c:formatCode>0.0%</c:formatCode>
                <c:ptCount val="3"/>
                <c:pt idx="0">
                  <c:v>0.23842408756603709</c:v>
                </c:pt>
                <c:pt idx="1">
                  <c:v>0.23875822220771378</c:v>
                </c:pt>
                <c:pt idx="2">
                  <c:v>0.23150387405844206</c:v>
                </c:pt>
              </c:numCache>
            </c:numRef>
          </c:val>
          <c:extLst>
            <c:ext xmlns:c16="http://schemas.microsoft.com/office/drawing/2014/chart" uri="{C3380CC4-5D6E-409C-BE32-E72D297353CC}">
              <c16:uniqueId val="{00000001-5855-4607-AF78-0D32D2D92124}"/>
            </c:ext>
          </c:extLst>
        </c:ser>
        <c:ser>
          <c:idx val="3"/>
          <c:order val="2"/>
          <c:tx>
            <c:strRef>
              <c:f>'新（全世代）'!$P$67</c:f>
              <c:strCache>
                <c:ptCount val="1"/>
                <c:pt idx="0">
                  <c:v>500～1000万円</c:v>
                </c:pt>
              </c:strCache>
            </c:strRef>
          </c:tx>
          <c:invertIfNegative val="0"/>
          <c:dLbls>
            <c:spPr>
              <a:no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東京都</c:v>
                  </c:pt>
                </c:lvl>
              </c:multiLvlStrCache>
            </c:multiLvlStrRef>
          </c:cat>
          <c:val>
            <c:numRef>
              <c:f>'新（全世代）'!$P$68:$P$79</c:f>
              <c:numCache>
                <c:formatCode>0.0%</c:formatCode>
                <c:ptCount val="3"/>
                <c:pt idx="0">
                  <c:v>0.31071095611339389</c:v>
                </c:pt>
                <c:pt idx="1">
                  <c:v>0.29692983172017562</c:v>
                </c:pt>
                <c:pt idx="2">
                  <c:v>0.31243549654184444</c:v>
                </c:pt>
              </c:numCache>
            </c:numRef>
          </c:val>
          <c:extLst>
            <c:ext xmlns:c16="http://schemas.microsoft.com/office/drawing/2014/chart" uri="{C3380CC4-5D6E-409C-BE32-E72D297353CC}">
              <c16:uniqueId val="{00000002-5855-4607-AF78-0D32D2D92124}"/>
            </c:ext>
          </c:extLst>
        </c:ser>
        <c:ser>
          <c:idx val="0"/>
          <c:order val="3"/>
          <c:tx>
            <c:strRef>
              <c:f>'新（全世代）'!$Q$67</c:f>
              <c:strCache>
                <c:ptCount val="1"/>
                <c:pt idx="0">
                  <c:v>1000万～</c:v>
                </c:pt>
              </c:strCache>
            </c:strRef>
          </c:tx>
          <c:spPr>
            <a:solidFill>
              <a:schemeClr val="tx1"/>
            </a:solidFill>
          </c:spPr>
          <c:invertIfNegative val="0"/>
          <c:dLbls>
            <c:spPr>
              <a:solidFill>
                <a:schemeClr val="bg1">
                  <a:lumMod val="95000"/>
                </a:schemeClr>
              </a:solidFill>
            </c:spPr>
            <c:txPr>
              <a:bodyPr/>
              <a:lstStyle/>
              <a:p>
                <a:pPr>
                  <a:defRPr sz="10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東京都</c:v>
                  </c:pt>
                </c:lvl>
              </c:multiLvlStrCache>
            </c:multiLvlStrRef>
          </c:cat>
          <c:val>
            <c:numRef>
              <c:f>'新（全世代）'!$Q$68:$Q$79</c:f>
              <c:numCache>
                <c:formatCode>0.0%</c:formatCode>
                <c:ptCount val="3"/>
                <c:pt idx="0">
                  <c:v>0.15222195366182106</c:v>
                </c:pt>
                <c:pt idx="1">
                  <c:v>0.13320384546329997</c:v>
                </c:pt>
                <c:pt idx="2">
                  <c:v>0.15824334940464271</c:v>
                </c:pt>
              </c:numCache>
            </c:numRef>
          </c:val>
          <c:extLst>
            <c:ext xmlns:c16="http://schemas.microsoft.com/office/drawing/2014/chart" uri="{C3380CC4-5D6E-409C-BE32-E72D297353CC}">
              <c16:uniqueId val="{00000003-5855-4607-AF78-0D32D2D92124}"/>
            </c:ext>
          </c:extLst>
        </c:ser>
        <c:dLbls>
          <c:showLegendKey val="0"/>
          <c:showVal val="0"/>
          <c:showCatName val="0"/>
          <c:showSerName val="0"/>
          <c:showPercent val="0"/>
          <c:showBubbleSize val="0"/>
        </c:dLbls>
        <c:gapWidth val="80"/>
        <c:overlap val="100"/>
        <c:serLines/>
        <c:axId val="85165952"/>
        <c:axId val="85167488"/>
        <c:extLst>
          <c:ext xmlns:c15="http://schemas.microsoft.com/office/drawing/2012/chart" uri="{02D57815-91ED-43cb-92C2-25804820EDAC}">
            <c15:filteredBarSeries>
              <c15:ser>
                <c:idx val="4"/>
                <c:order val="4"/>
                <c:invertIfNegative val="0"/>
                <c:cat>
                  <c:multiLvlStrRef>
                    <c:extLst>
                      <c:ext uri="{02D57815-91ED-43cb-92C2-25804820EDAC}">
                        <c15:formulaRef>
                          <c15:sqref>'新（全世代）'!$L$68:$M$79</c15:sqref>
                        </c15:formulaRef>
                      </c:ext>
                    </c:extLst>
                    <c:multiLvlStrCache>
                      <c:ptCount val="11"/>
                      <c:lvl>
                        <c:pt idx="0">
                          <c:v>2012年</c:v>
                        </c:pt>
                        <c:pt idx="1">
                          <c:v>2017年</c:v>
                        </c:pt>
                        <c:pt idx="2">
                          <c:v>2007年</c:v>
                        </c:pt>
                        <c:pt idx="3">
                          <c:v>2012年</c:v>
                        </c:pt>
                        <c:pt idx="4">
                          <c:v>2017年</c:v>
                        </c:pt>
                        <c:pt idx="5">
                          <c:v>2007年</c:v>
                        </c:pt>
                        <c:pt idx="6">
                          <c:v>2012年</c:v>
                        </c:pt>
                        <c:pt idx="7">
                          <c:v>2017年</c:v>
                        </c:pt>
                        <c:pt idx="8">
                          <c:v>2007年</c:v>
                        </c:pt>
                        <c:pt idx="9">
                          <c:v>2012年</c:v>
                        </c:pt>
                        <c:pt idx="10">
                          <c:v>2017年</c:v>
                        </c:pt>
                      </c:lvl>
                      <c:lvl>
                        <c:pt idx="2">
                          <c:v>愛知県</c:v>
                        </c:pt>
                        <c:pt idx="5">
                          <c:v>東京都</c:v>
                        </c:pt>
                        <c:pt idx="8">
                          <c:v>大阪府</c:v>
                        </c:pt>
                      </c:lvl>
                    </c:multiLvlStrCache>
                  </c:multiLvlStrRef>
                </c:cat>
                <c:val>
                  <c:numRef>
                    <c:extLst>
                      <c:ext uri="{02D57815-91ED-43cb-92C2-25804820EDAC}">
                        <c15:formulaRef>
                          <c15:sqref>'新（全世代）'!$F$40</c15:sqref>
                        </c15:formulaRef>
                      </c:ext>
                    </c:extLst>
                  </c:numRef>
                </c:val>
                <c:extLst>
                  <c:ext xmlns:c16="http://schemas.microsoft.com/office/drawing/2014/chart" uri="{C3380CC4-5D6E-409C-BE32-E72D297353CC}">
                    <c16:uniqueId val="{00000004-5855-4607-AF78-0D32D2D92124}"/>
                  </c:ext>
                </c:extLst>
              </c15:ser>
            </c15:filteredBarSeries>
          </c:ext>
        </c:extLst>
      </c:barChart>
      <c:catAx>
        <c:axId val="85165952"/>
        <c:scaling>
          <c:orientation val="minMax"/>
        </c:scaling>
        <c:delete val="0"/>
        <c:axPos val="l"/>
        <c:majorGridlines>
          <c:spPr>
            <a:ln>
              <a:noFill/>
            </a:ln>
          </c:spPr>
        </c:majorGridlines>
        <c:numFmt formatCode="General" sourceLinked="0"/>
        <c:majorTickMark val="out"/>
        <c:minorTickMark val="none"/>
        <c:tickLblPos val="low"/>
        <c:txPr>
          <a:bodyPr/>
          <a:lstStyle/>
          <a:p>
            <a:pPr>
              <a:defRPr sz="1050"/>
            </a:pPr>
            <a:endParaRPr lang="ja-JP"/>
          </a:p>
        </c:txPr>
        <c:crossAx val="85167488"/>
        <c:crosses val="autoZero"/>
        <c:auto val="1"/>
        <c:lblAlgn val="ctr"/>
        <c:lblOffset val="100"/>
        <c:noMultiLvlLbl val="0"/>
      </c:catAx>
      <c:valAx>
        <c:axId val="85167488"/>
        <c:scaling>
          <c:orientation val="minMax"/>
          <c:max val="1"/>
        </c:scaling>
        <c:delete val="1"/>
        <c:axPos val="b"/>
        <c:majorGridlines/>
        <c:numFmt formatCode="0.0%" sourceLinked="1"/>
        <c:majorTickMark val="out"/>
        <c:minorTickMark val="none"/>
        <c:tickLblPos val="nextTo"/>
        <c:crossAx val="85165952"/>
        <c:crossesAt val="1"/>
        <c:crossBetween val="between"/>
        <c:majorUnit val="0.2"/>
      </c:valAx>
      <c:spPr>
        <a:ln w="9525">
          <a:solidFill>
            <a:schemeClr val="tx1">
              <a:lumMod val="50000"/>
              <a:lumOff val="50000"/>
            </a:schemeClr>
          </a:solidFill>
        </a:ln>
      </c:spPr>
    </c:plotArea>
    <c:plotVisOnly val="1"/>
    <c:dispBlanksAs val="gap"/>
    <c:showDLblsOverMax val="0"/>
  </c:chart>
  <c:spPr>
    <a:ln w="15875"/>
  </c:sp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86813830025901"/>
          <c:y val="0.12282405031534163"/>
          <c:w val="0.7672899329354379"/>
          <c:h val="0.7815906838901765"/>
        </c:manualLayout>
      </c:layout>
      <c:barChart>
        <c:barDir val="bar"/>
        <c:grouping val="stacked"/>
        <c:varyColors val="0"/>
        <c:ser>
          <c:idx val="1"/>
          <c:order val="0"/>
          <c:tx>
            <c:strRef>
              <c:f>'新（全世代）'!$N$67</c:f>
              <c:strCache>
                <c:ptCount val="1"/>
                <c:pt idx="0">
                  <c:v>～300万円</c:v>
                </c:pt>
              </c:strCache>
            </c:strRef>
          </c:tx>
          <c:invertIfNegative val="0"/>
          <c:dLbls>
            <c:spPr>
              <a:solidFill>
                <a:schemeClr val="bg1"/>
              </a:solid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愛知県</c:v>
                  </c:pt>
                </c:lvl>
              </c:multiLvlStrCache>
            </c:multiLvlStrRef>
          </c:cat>
          <c:val>
            <c:numRef>
              <c:f>'新（全世代）'!$N$68:$N$79</c:f>
              <c:numCache>
                <c:formatCode>0.0%</c:formatCode>
                <c:ptCount val="3"/>
                <c:pt idx="0">
                  <c:v>0.28410960864277024</c:v>
                </c:pt>
                <c:pt idx="1">
                  <c:v>0.32765016164709887</c:v>
                </c:pt>
                <c:pt idx="2">
                  <c:v>0.3098550252484118</c:v>
                </c:pt>
              </c:numCache>
            </c:numRef>
          </c:val>
          <c:extLst>
            <c:ext xmlns:c16="http://schemas.microsoft.com/office/drawing/2014/chart" uri="{C3380CC4-5D6E-409C-BE32-E72D297353CC}">
              <c16:uniqueId val="{00000000-3E6B-4541-82AD-58C8421CF891}"/>
            </c:ext>
          </c:extLst>
        </c:ser>
        <c:ser>
          <c:idx val="2"/>
          <c:order val="1"/>
          <c:tx>
            <c:strRef>
              <c:f>'新（全世代）'!$O$67</c:f>
              <c:strCache>
                <c:ptCount val="1"/>
                <c:pt idx="0">
                  <c:v>300～500万円</c:v>
                </c:pt>
              </c:strCache>
            </c:strRef>
          </c:tx>
          <c:invertIfNegative val="0"/>
          <c:dLbls>
            <c:spPr>
              <a:noFill/>
              <a:ln>
                <a:noFill/>
              </a:ln>
              <a:effectLst/>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愛知県</c:v>
                  </c:pt>
                </c:lvl>
              </c:multiLvlStrCache>
            </c:multiLvlStrRef>
          </c:cat>
          <c:val>
            <c:numRef>
              <c:f>'新（全世代）'!$O$68:$O$79</c:f>
              <c:numCache>
                <c:formatCode>0.0%</c:formatCode>
                <c:ptCount val="3"/>
                <c:pt idx="0">
                  <c:v>0.23545825284395794</c:v>
                </c:pt>
                <c:pt idx="1">
                  <c:v>0.24267483409903012</c:v>
                </c:pt>
                <c:pt idx="2">
                  <c:v>0.23365368952598142</c:v>
                </c:pt>
              </c:numCache>
            </c:numRef>
          </c:val>
          <c:extLst>
            <c:ext xmlns:c16="http://schemas.microsoft.com/office/drawing/2014/chart" uri="{C3380CC4-5D6E-409C-BE32-E72D297353CC}">
              <c16:uniqueId val="{00000001-3E6B-4541-82AD-58C8421CF891}"/>
            </c:ext>
          </c:extLst>
        </c:ser>
        <c:ser>
          <c:idx val="3"/>
          <c:order val="2"/>
          <c:tx>
            <c:strRef>
              <c:f>'新（全世代）'!$P$67</c:f>
              <c:strCache>
                <c:ptCount val="1"/>
                <c:pt idx="0">
                  <c:v>500～1000万円</c:v>
                </c:pt>
              </c:strCache>
            </c:strRef>
          </c:tx>
          <c:invertIfNegative val="0"/>
          <c:dLbls>
            <c:spPr>
              <a:no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愛知県</c:v>
                  </c:pt>
                </c:lvl>
              </c:multiLvlStrCache>
            </c:multiLvlStrRef>
          </c:cat>
          <c:val>
            <c:numRef>
              <c:f>'新（全世代）'!$P$68:$P$79</c:f>
              <c:numCache>
                <c:formatCode>0.0%</c:formatCode>
                <c:ptCount val="3"/>
                <c:pt idx="0">
                  <c:v>0.34048794448021752</c:v>
                </c:pt>
                <c:pt idx="1">
                  <c:v>0.3198570699336396</c:v>
                </c:pt>
                <c:pt idx="2">
                  <c:v>0.33077048379214857</c:v>
                </c:pt>
              </c:numCache>
            </c:numRef>
          </c:val>
          <c:extLst>
            <c:ext xmlns:c16="http://schemas.microsoft.com/office/drawing/2014/chart" uri="{C3380CC4-5D6E-409C-BE32-E72D297353CC}">
              <c16:uniqueId val="{00000002-3E6B-4541-82AD-58C8421CF891}"/>
            </c:ext>
          </c:extLst>
        </c:ser>
        <c:ser>
          <c:idx val="0"/>
          <c:order val="3"/>
          <c:tx>
            <c:strRef>
              <c:f>'新（全世代）'!$Q$67</c:f>
              <c:strCache>
                <c:ptCount val="1"/>
                <c:pt idx="0">
                  <c:v>1000万～</c:v>
                </c:pt>
              </c:strCache>
            </c:strRef>
          </c:tx>
          <c:spPr>
            <a:solidFill>
              <a:schemeClr val="tx1"/>
            </a:solidFill>
          </c:spPr>
          <c:invertIfNegative val="0"/>
          <c:dLbls>
            <c:spPr>
              <a:solidFill>
                <a:schemeClr val="bg1">
                  <a:lumMod val="95000"/>
                </a:schemeClr>
              </a:solidFill>
            </c:spPr>
            <c:txPr>
              <a:bodyPr/>
              <a:lstStyle/>
              <a:p>
                <a:pPr>
                  <a:defRPr sz="10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愛知県</c:v>
                  </c:pt>
                </c:lvl>
              </c:multiLvlStrCache>
            </c:multiLvlStrRef>
          </c:cat>
          <c:val>
            <c:numRef>
              <c:f>'新（全世代）'!$Q$68:$Q$79</c:f>
              <c:numCache>
                <c:formatCode>0.0%</c:formatCode>
                <c:ptCount val="3"/>
                <c:pt idx="0">
                  <c:v>0.1399441940330543</c:v>
                </c:pt>
                <c:pt idx="1">
                  <c:v>0.10981793432023142</c:v>
                </c:pt>
                <c:pt idx="2">
                  <c:v>0.12572080143345821</c:v>
                </c:pt>
              </c:numCache>
            </c:numRef>
          </c:val>
          <c:extLst>
            <c:ext xmlns:c16="http://schemas.microsoft.com/office/drawing/2014/chart" uri="{C3380CC4-5D6E-409C-BE32-E72D297353CC}">
              <c16:uniqueId val="{00000003-3E6B-4541-82AD-58C8421CF891}"/>
            </c:ext>
          </c:extLst>
        </c:ser>
        <c:dLbls>
          <c:showLegendKey val="0"/>
          <c:showVal val="0"/>
          <c:showCatName val="0"/>
          <c:showSerName val="0"/>
          <c:showPercent val="0"/>
          <c:showBubbleSize val="0"/>
        </c:dLbls>
        <c:gapWidth val="80"/>
        <c:overlap val="100"/>
        <c:serLines/>
        <c:axId val="85165952"/>
        <c:axId val="85167488"/>
        <c:extLst>
          <c:ext xmlns:c15="http://schemas.microsoft.com/office/drawing/2012/chart" uri="{02D57815-91ED-43cb-92C2-25804820EDAC}">
            <c15:filteredBarSeries>
              <c15:ser>
                <c:idx val="4"/>
                <c:order val="4"/>
                <c:invertIfNegative val="0"/>
                <c:cat>
                  <c:multiLvlStrRef>
                    <c:extLst>
                      <c:ext uri="{02D57815-91ED-43cb-92C2-25804820EDAC}">
                        <c15:formulaRef>
                          <c15:sqref>'新（全世代）'!$L$68:$M$79</c15:sqref>
                        </c15:formulaRef>
                      </c:ext>
                    </c:extLst>
                    <c:multiLvlStrCache>
                      <c:ptCount val="11"/>
                      <c:lvl>
                        <c:pt idx="0">
                          <c:v>2012年</c:v>
                        </c:pt>
                        <c:pt idx="1">
                          <c:v>2017年</c:v>
                        </c:pt>
                        <c:pt idx="2">
                          <c:v>2007年</c:v>
                        </c:pt>
                        <c:pt idx="3">
                          <c:v>2012年</c:v>
                        </c:pt>
                        <c:pt idx="4">
                          <c:v>2017年</c:v>
                        </c:pt>
                        <c:pt idx="5">
                          <c:v>2007年</c:v>
                        </c:pt>
                        <c:pt idx="6">
                          <c:v>2012年</c:v>
                        </c:pt>
                        <c:pt idx="7">
                          <c:v>2017年</c:v>
                        </c:pt>
                        <c:pt idx="8">
                          <c:v>2007年</c:v>
                        </c:pt>
                        <c:pt idx="9">
                          <c:v>2012年</c:v>
                        </c:pt>
                        <c:pt idx="10">
                          <c:v>2017年</c:v>
                        </c:pt>
                      </c:lvl>
                      <c:lvl>
                        <c:pt idx="2">
                          <c:v>愛知県</c:v>
                        </c:pt>
                        <c:pt idx="5">
                          <c:v>東京都</c:v>
                        </c:pt>
                        <c:pt idx="8">
                          <c:v>大阪府</c:v>
                        </c:pt>
                      </c:lvl>
                    </c:multiLvlStrCache>
                  </c:multiLvlStrRef>
                </c:cat>
                <c:val>
                  <c:numRef>
                    <c:extLst>
                      <c:ext uri="{02D57815-91ED-43cb-92C2-25804820EDAC}">
                        <c15:formulaRef>
                          <c15:sqref>'新（全世代）'!$F$40</c15:sqref>
                        </c15:formulaRef>
                      </c:ext>
                    </c:extLst>
                  </c:numRef>
                </c:val>
                <c:extLst>
                  <c:ext xmlns:c16="http://schemas.microsoft.com/office/drawing/2014/chart" uri="{C3380CC4-5D6E-409C-BE32-E72D297353CC}">
                    <c16:uniqueId val="{00000004-3E6B-4541-82AD-58C8421CF891}"/>
                  </c:ext>
                </c:extLst>
              </c15:ser>
            </c15:filteredBarSeries>
          </c:ext>
        </c:extLst>
      </c:barChart>
      <c:catAx>
        <c:axId val="85165952"/>
        <c:scaling>
          <c:orientation val="minMax"/>
        </c:scaling>
        <c:delete val="0"/>
        <c:axPos val="l"/>
        <c:majorGridlines>
          <c:spPr>
            <a:ln>
              <a:noFill/>
            </a:ln>
          </c:spPr>
        </c:majorGridlines>
        <c:numFmt formatCode="General" sourceLinked="0"/>
        <c:majorTickMark val="out"/>
        <c:minorTickMark val="none"/>
        <c:tickLblPos val="low"/>
        <c:txPr>
          <a:bodyPr/>
          <a:lstStyle/>
          <a:p>
            <a:pPr>
              <a:defRPr sz="1050"/>
            </a:pPr>
            <a:endParaRPr lang="ja-JP"/>
          </a:p>
        </c:txPr>
        <c:crossAx val="85167488"/>
        <c:crosses val="autoZero"/>
        <c:auto val="1"/>
        <c:lblAlgn val="ctr"/>
        <c:lblOffset val="100"/>
        <c:noMultiLvlLbl val="0"/>
      </c:catAx>
      <c:valAx>
        <c:axId val="85167488"/>
        <c:scaling>
          <c:orientation val="minMax"/>
          <c:max val="1"/>
        </c:scaling>
        <c:delete val="1"/>
        <c:axPos val="b"/>
        <c:majorGridlines/>
        <c:numFmt formatCode="0.0%" sourceLinked="1"/>
        <c:majorTickMark val="out"/>
        <c:minorTickMark val="none"/>
        <c:tickLblPos val="nextTo"/>
        <c:crossAx val="85165952"/>
        <c:crossesAt val="1"/>
        <c:crossBetween val="between"/>
        <c:majorUnit val="0.2"/>
      </c:valAx>
      <c:spPr>
        <a:ln w="9525">
          <a:solidFill>
            <a:schemeClr val="tx1">
              <a:lumMod val="50000"/>
              <a:lumOff val="50000"/>
            </a:schemeClr>
          </a:solidFill>
        </a:ln>
      </c:spPr>
    </c:plotArea>
    <c:plotVisOnly val="1"/>
    <c:dispBlanksAs val="gap"/>
    <c:showDLblsOverMax val="0"/>
  </c:chart>
  <c:spPr>
    <a:ln w="15875"/>
  </c:sp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86813830025901"/>
          <c:y val="0.12165106040797954"/>
          <c:w val="0.75335077211149593"/>
          <c:h val="0.71736214190527003"/>
        </c:manualLayout>
      </c:layout>
      <c:barChart>
        <c:barDir val="bar"/>
        <c:grouping val="stacked"/>
        <c:varyColors val="0"/>
        <c:ser>
          <c:idx val="1"/>
          <c:order val="0"/>
          <c:tx>
            <c:strRef>
              <c:f>'新（全世代）'!$N$67</c:f>
              <c:strCache>
                <c:ptCount val="1"/>
                <c:pt idx="0">
                  <c:v>～300万円</c:v>
                </c:pt>
              </c:strCache>
            </c:strRef>
          </c:tx>
          <c:invertIfNegative val="0"/>
          <c:dLbls>
            <c:spPr>
              <a:solidFill>
                <a:schemeClr val="bg1"/>
              </a:solid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全国</c:v>
                  </c:pt>
                </c:lvl>
              </c:multiLvlStrCache>
            </c:multiLvlStrRef>
          </c:cat>
          <c:val>
            <c:numRef>
              <c:f>'新（全世代）'!$N$68:$N$79</c:f>
              <c:numCache>
                <c:formatCode>0.0%</c:formatCode>
                <c:ptCount val="3"/>
                <c:pt idx="0">
                  <c:v>0.34313994887802485</c:v>
                </c:pt>
                <c:pt idx="1">
                  <c:v>0.37623042215786634</c:v>
                </c:pt>
                <c:pt idx="2">
                  <c:v>0.3626356498894896</c:v>
                </c:pt>
              </c:numCache>
            </c:numRef>
          </c:val>
          <c:extLst>
            <c:ext xmlns:c16="http://schemas.microsoft.com/office/drawing/2014/chart" uri="{C3380CC4-5D6E-409C-BE32-E72D297353CC}">
              <c16:uniqueId val="{00000000-7647-4486-B070-4033405D5AFC}"/>
            </c:ext>
          </c:extLst>
        </c:ser>
        <c:ser>
          <c:idx val="2"/>
          <c:order val="1"/>
          <c:tx>
            <c:strRef>
              <c:f>'新（全世代）'!$O$67</c:f>
              <c:strCache>
                <c:ptCount val="1"/>
                <c:pt idx="0">
                  <c:v>300～500万円</c:v>
                </c:pt>
              </c:strCache>
            </c:strRef>
          </c:tx>
          <c:invertIfNegative val="0"/>
          <c:dLbls>
            <c:spPr>
              <a:noFill/>
              <a:ln>
                <a:noFill/>
              </a:ln>
              <a:effectLst/>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全国</c:v>
                  </c:pt>
                </c:lvl>
              </c:multiLvlStrCache>
            </c:multiLvlStrRef>
          </c:cat>
          <c:val>
            <c:numRef>
              <c:f>'新（全世代）'!$O$68:$O$79</c:f>
              <c:numCache>
                <c:formatCode>0.0%</c:formatCode>
                <c:ptCount val="3"/>
                <c:pt idx="0">
                  <c:v>0.2417994302647628</c:v>
                </c:pt>
                <c:pt idx="1">
                  <c:v>0.24708815282663643</c:v>
                </c:pt>
                <c:pt idx="2">
                  <c:v>0.24033620704224559</c:v>
                </c:pt>
              </c:numCache>
            </c:numRef>
          </c:val>
          <c:extLst>
            <c:ext xmlns:c16="http://schemas.microsoft.com/office/drawing/2014/chart" uri="{C3380CC4-5D6E-409C-BE32-E72D297353CC}">
              <c16:uniqueId val="{00000001-7647-4486-B070-4033405D5AFC}"/>
            </c:ext>
          </c:extLst>
        </c:ser>
        <c:ser>
          <c:idx val="3"/>
          <c:order val="2"/>
          <c:tx>
            <c:strRef>
              <c:f>'新（全世代）'!$P$67</c:f>
              <c:strCache>
                <c:ptCount val="1"/>
                <c:pt idx="0">
                  <c:v>500～1000万円</c:v>
                </c:pt>
              </c:strCache>
            </c:strRef>
          </c:tx>
          <c:invertIfNegative val="0"/>
          <c:dLbls>
            <c:spPr>
              <a:noFill/>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全国</c:v>
                  </c:pt>
                </c:lvl>
              </c:multiLvlStrCache>
            </c:multiLvlStrRef>
          </c:cat>
          <c:val>
            <c:numRef>
              <c:f>'新（全世代）'!$P$68:$P$79</c:f>
              <c:numCache>
                <c:formatCode>0.0%</c:formatCode>
                <c:ptCount val="3"/>
                <c:pt idx="0">
                  <c:v>0.30442879199128592</c:v>
                </c:pt>
                <c:pt idx="1">
                  <c:v>0.28711993413439119</c:v>
                </c:pt>
                <c:pt idx="2">
                  <c:v>0.29619607570667511</c:v>
                </c:pt>
              </c:numCache>
            </c:numRef>
          </c:val>
          <c:extLst>
            <c:ext xmlns:c16="http://schemas.microsoft.com/office/drawing/2014/chart" uri="{C3380CC4-5D6E-409C-BE32-E72D297353CC}">
              <c16:uniqueId val="{00000002-7647-4486-B070-4033405D5AFC}"/>
            </c:ext>
          </c:extLst>
        </c:ser>
        <c:ser>
          <c:idx val="0"/>
          <c:order val="3"/>
          <c:tx>
            <c:strRef>
              <c:f>'新（全世代）'!$Q$67</c:f>
              <c:strCache>
                <c:ptCount val="1"/>
                <c:pt idx="0">
                  <c:v>1000万～</c:v>
                </c:pt>
              </c:strCache>
            </c:strRef>
          </c:tx>
          <c:spPr>
            <a:solidFill>
              <a:schemeClr val="tx1"/>
            </a:solidFill>
          </c:spPr>
          <c:invertIfNegative val="0"/>
          <c:dLbls>
            <c:spPr>
              <a:solidFill>
                <a:schemeClr val="bg1">
                  <a:lumMod val="95000"/>
                </a:schemeClr>
              </a:solidFill>
            </c:spPr>
            <c:txPr>
              <a:bodyPr/>
              <a:lstStyle/>
              <a:p>
                <a:pPr>
                  <a:defRPr sz="10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'新（全世代）'!$L$68:$M$79</c:f>
              <c:multiLvlStrCache>
                <c:ptCount val="3"/>
                <c:lvl>
                  <c:pt idx="0">
                    <c:v>2007年</c:v>
                  </c:pt>
                  <c:pt idx="1">
                    <c:v>2012年</c:v>
                  </c:pt>
                  <c:pt idx="2">
                    <c:v>2017年</c:v>
                  </c:pt>
                </c:lvl>
                <c:lvl>
                  <c:pt idx="0">
                    <c:v>全国</c:v>
                  </c:pt>
                </c:lvl>
              </c:multiLvlStrCache>
            </c:multiLvlStrRef>
          </c:cat>
          <c:val>
            <c:numRef>
              <c:f>'新（全世代）'!$Q$68:$Q$79</c:f>
              <c:numCache>
                <c:formatCode>0.0%</c:formatCode>
                <c:ptCount val="3"/>
                <c:pt idx="0">
                  <c:v>0.11063182886592639</c:v>
                </c:pt>
                <c:pt idx="1">
                  <c:v>8.9561490881106057E-2</c:v>
                </c:pt>
                <c:pt idx="2">
                  <c:v>0.1008320673615897</c:v>
                </c:pt>
              </c:numCache>
            </c:numRef>
          </c:val>
          <c:extLst>
            <c:ext xmlns:c16="http://schemas.microsoft.com/office/drawing/2014/chart" uri="{C3380CC4-5D6E-409C-BE32-E72D297353CC}">
              <c16:uniqueId val="{00000003-7647-4486-B070-4033405D5AFC}"/>
            </c:ext>
          </c:extLst>
        </c:ser>
        <c:dLbls>
          <c:showLegendKey val="0"/>
          <c:showVal val="0"/>
          <c:showCatName val="0"/>
          <c:showSerName val="0"/>
          <c:showPercent val="0"/>
          <c:showBubbleSize val="0"/>
        </c:dLbls>
        <c:gapWidth val="80"/>
        <c:overlap val="100"/>
        <c:serLines/>
        <c:axId val="85165952"/>
        <c:axId val="85167488"/>
        <c:extLst>
          <c:ext xmlns:c15="http://schemas.microsoft.com/office/drawing/2012/chart" uri="{02D57815-91ED-43cb-92C2-25804820EDAC}">
            <c15:filteredBarSeries>
              <c15:ser>
                <c:idx val="4"/>
                <c:order val="4"/>
                <c:invertIfNegative val="0"/>
                <c:cat>
                  <c:multiLvlStrRef>
                    <c:extLst>
                      <c:ext uri="{02D57815-91ED-43cb-92C2-25804820EDAC}">
                        <c15:formulaRef>
                          <c15:sqref>'新（全世代）'!$L$68:$M$79</c15:sqref>
                        </c15:formulaRef>
                      </c:ext>
                    </c:extLst>
                    <c:multiLvlStrCache>
                      <c:ptCount val="12"/>
                      <c:lvl>
                        <c:pt idx="0">
                          <c:v>2007年</c:v>
                        </c:pt>
                        <c:pt idx="1">
                          <c:v>2012年</c:v>
                        </c:pt>
                        <c:pt idx="2">
                          <c:v>2017年</c:v>
                        </c:pt>
                        <c:pt idx="3">
                          <c:v>2007年</c:v>
                        </c:pt>
                        <c:pt idx="4">
                          <c:v>2012年</c:v>
                        </c:pt>
                        <c:pt idx="5">
                          <c:v>2017年</c:v>
                        </c:pt>
                        <c:pt idx="6">
                          <c:v>2007年</c:v>
                        </c:pt>
                        <c:pt idx="7">
                          <c:v>2012年</c:v>
                        </c:pt>
                        <c:pt idx="8">
                          <c:v>2017年</c:v>
                        </c:pt>
                        <c:pt idx="9">
                          <c:v>2007年</c:v>
                        </c:pt>
                        <c:pt idx="10">
                          <c:v>2012年</c:v>
                        </c:pt>
                        <c:pt idx="11">
                          <c:v>2017年</c:v>
                        </c:pt>
                      </c:lvl>
                      <c:lvl>
                        <c:pt idx="0">
                          <c:v>全国</c:v>
                        </c:pt>
                        <c:pt idx="3">
                          <c:v>愛知県</c:v>
                        </c:pt>
                        <c:pt idx="6">
                          <c:v>東京都</c:v>
                        </c:pt>
                        <c:pt idx="9">
                          <c:v>大阪府</c:v>
                        </c:pt>
                      </c:lvl>
                    </c:multiLvlStrCache>
                  </c:multiLvlStrRef>
                </c:cat>
                <c:val>
                  <c:numRef>
                    <c:extLst>
                      <c:ext uri="{02D57815-91ED-43cb-92C2-25804820EDAC}">
                        <c15:formulaRef>
                          <c15:sqref>'新（全世代）'!$F$40</c15:sqref>
                        </c15:formulaRef>
                      </c:ext>
                    </c:extLst>
                    <c:numCache>
                      <c:formatCode>General</c:formatCode>
                      <c:ptCount val="1"/>
                      <c:pt idx="0">
                        <c:v>0</c:v>
                      </c:pt>
                    </c:numCache>
                  </c:numRef>
                </c:val>
                <c:extLst>
                  <c:ext xmlns:c16="http://schemas.microsoft.com/office/drawing/2014/chart" uri="{C3380CC4-5D6E-409C-BE32-E72D297353CC}">
                    <c16:uniqueId val="{00000004-7647-4486-B070-4033405D5AFC}"/>
                  </c:ext>
                </c:extLst>
              </c15:ser>
            </c15:filteredBarSeries>
          </c:ext>
        </c:extLst>
      </c:barChart>
      <c:catAx>
        <c:axId val="85165952"/>
        <c:scaling>
          <c:orientation val="minMax"/>
        </c:scaling>
        <c:delete val="0"/>
        <c:axPos val="l"/>
        <c:majorGridlines>
          <c:spPr>
            <a:ln>
              <a:noFill/>
            </a:ln>
          </c:spPr>
        </c:majorGridlines>
        <c:numFmt formatCode="General" sourceLinked="0"/>
        <c:majorTickMark val="out"/>
        <c:minorTickMark val="none"/>
        <c:tickLblPos val="low"/>
        <c:txPr>
          <a:bodyPr/>
          <a:lstStyle/>
          <a:p>
            <a:pPr>
              <a:defRPr sz="1050"/>
            </a:pPr>
            <a:endParaRPr lang="ja-JP"/>
          </a:p>
        </c:txPr>
        <c:crossAx val="85167488"/>
        <c:crosses val="autoZero"/>
        <c:auto val="1"/>
        <c:lblAlgn val="ctr"/>
        <c:lblOffset val="100"/>
        <c:noMultiLvlLbl val="0"/>
      </c:catAx>
      <c:valAx>
        <c:axId val="85167488"/>
        <c:scaling>
          <c:orientation val="minMax"/>
          <c:max val="1"/>
        </c:scaling>
        <c:delete val="0"/>
        <c:axPos val="b"/>
        <c:majorGridlines/>
        <c:numFmt formatCode="0.0%" sourceLinked="1"/>
        <c:majorTickMark val="out"/>
        <c:minorTickMark val="none"/>
        <c:tickLblPos val="nextTo"/>
        <c:crossAx val="85165952"/>
        <c:crossesAt val="1"/>
        <c:crossBetween val="between"/>
        <c:majorUnit val="0.2"/>
      </c:valAx>
      <c:spPr>
        <a:ln w="9525">
          <a:solidFill>
            <a:schemeClr val="tx1">
              <a:lumMod val="50000"/>
              <a:lumOff val="50000"/>
            </a:schemeClr>
          </a:solidFill>
        </a:ln>
      </c:spPr>
    </c:plotArea>
    <c:plotVisOnly val="1"/>
    <c:dispBlanksAs val="gap"/>
    <c:showDLblsOverMax val="0"/>
  </c:chart>
  <c:spPr>
    <a:ln w="15875"/>
  </c:sp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586008397168207"/>
          <c:y val="0.13104444346691299"/>
          <c:w val="0.70743250517297462"/>
          <c:h val="0.70713001656915786"/>
        </c:manualLayout>
      </c:layout>
      <c:barChart>
        <c:barDir val="col"/>
        <c:grouping val="clustered"/>
        <c:varyColors val="0"/>
        <c:ser>
          <c:idx val="0"/>
          <c:order val="0"/>
          <c:tx>
            <c:strRef>
              <c:f>'栄養補助食品（R2.11.9最新）'!$A$18</c:f>
              <c:strCache>
                <c:ptCount val="1"/>
                <c:pt idx="0">
                  <c:v>出荷額（左目盛）</c:v>
                </c:pt>
              </c:strCache>
            </c:strRef>
          </c:tx>
          <c:spPr>
            <a:pattFill prst="trellis">
              <a:fgClr>
                <a:srgbClr val="92D050"/>
              </a:fgClr>
              <a:bgClr>
                <a:schemeClr val="bg1"/>
              </a:bgClr>
            </a:pattFill>
          </c:spPr>
          <c:invertIfNegative val="0"/>
          <c:dLbls>
            <c:dLbl>
              <c:idx val="0"/>
              <c:layout>
                <c:manualLayout>
                  <c:x val="-1.7262821196270951E-17"/>
                  <c:y val="0.191706593704964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951-4DB4-84E9-DD2717C3D8E3}"/>
                </c:ext>
              </c:extLst>
            </c:dLbl>
            <c:dLbl>
              <c:idx val="1"/>
              <c:layout>
                <c:manualLayout>
                  <c:x val="7.5329544514274203E-3"/>
                  <c:y val="0.1492662754025774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951-4DB4-84E9-DD2717C3D8E3}"/>
                </c:ext>
              </c:extLst>
            </c:dLbl>
            <c:dLbl>
              <c:idx val="2"/>
              <c:layout>
                <c:manualLayout>
                  <c:x val="0"/>
                  <c:y val="0.1492662754025773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951-4DB4-84E9-DD2717C3D8E3}"/>
                </c:ext>
              </c:extLst>
            </c:dLbl>
            <c:dLbl>
              <c:idx val="3"/>
              <c:layout>
                <c:manualLayout>
                  <c:x val="0"/>
                  <c:y val="0.10682595710018999"/>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951-4DB4-84E9-DD2717C3D8E3}"/>
                </c:ext>
              </c:extLst>
            </c:dLbl>
            <c:dLbl>
              <c:idx val="4"/>
              <c:layout>
                <c:manualLayout>
                  <c:x val="0"/>
                  <c:y val="9.267918433272763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951-4DB4-84E9-DD2717C3D8E3}"/>
                </c:ext>
              </c:extLst>
            </c:dLbl>
            <c:dLbl>
              <c:idx val="5"/>
              <c:layout>
                <c:manualLayout>
                  <c:x val="0"/>
                  <c:y val="0.1457295822107117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951-4DB4-84E9-DD2717C3D8E3}"/>
                </c:ext>
              </c:extLst>
            </c:dLbl>
            <c:dLbl>
              <c:idx val="6"/>
              <c:layout>
                <c:manualLayout>
                  <c:x val="-3.7664772257137795E-3"/>
                  <c:y val="0.1280461162513837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951-4DB4-84E9-DD2717C3D8E3}"/>
                </c:ext>
              </c:extLst>
            </c:dLbl>
            <c:dLbl>
              <c:idx val="7"/>
              <c:layout>
                <c:manualLayout>
                  <c:x val="0"/>
                  <c:y val="0.1245094230595180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951-4DB4-84E9-DD2717C3D8E3}"/>
                </c:ext>
              </c:extLst>
            </c:dLbl>
            <c:dLbl>
              <c:idx val="8"/>
              <c:layout>
                <c:manualLayout>
                  <c:x val="0"/>
                  <c:y val="0.1032892639083244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951-4DB4-84E9-DD2717C3D8E3}"/>
                </c:ext>
              </c:extLst>
            </c:dLbl>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'栄養補助食品（R2.11.9最新）'!$B$17:$J$17</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'栄養補助食品（R2.11.9最新）'!$B$18:$J$18</c:f>
              <c:numCache>
                <c:formatCode>#,##0_);[Red]\(#,##0\)</c:formatCode>
                <c:ptCount val="9"/>
                <c:pt idx="0">
                  <c:v>149422</c:v>
                </c:pt>
                <c:pt idx="1">
                  <c:v>156303</c:v>
                </c:pt>
                <c:pt idx="2">
                  <c:v>191181</c:v>
                </c:pt>
                <c:pt idx="3">
                  <c:v>193173</c:v>
                </c:pt>
                <c:pt idx="4">
                  <c:v>212169</c:v>
                </c:pt>
                <c:pt idx="5">
                  <c:v>273301</c:v>
                </c:pt>
                <c:pt idx="6">
                  <c:v>288672</c:v>
                </c:pt>
                <c:pt idx="7" formatCode="#,##0;&quot;▲ &quot;#,##0">
                  <c:v>306974</c:v>
                </c:pt>
                <c:pt idx="8">
                  <c:v>318732</c:v>
                </c:pt>
              </c:numCache>
            </c:numRef>
          </c:val>
          <c:extLst>
            <c:ext xmlns:c16="http://schemas.microsoft.com/office/drawing/2014/chart" uri="{C3380CC4-5D6E-409C-BE32-E72D297353CC}">
              <c16:uniqueId val="{00000009-D951-4DB4-84E9-DD2717C3D8E3}"/>
            </c:ext>
          </c:extLst>
        </c:ser>
        <c:dLbls>
          <c:showLegendKey val="0"/>
          <c:showVal val="0"/>
          <c:showCatName val="0"/>
          <c:showSerName val="0"/>
          <c:showPercent val="0"/>
          <c:showBubbleSize val="0"/>
        </c:dLbls>
        <c:gapWidth val="150"/>
        <c:axId val="107383424"/>
        <c:axId val="112075520"/>
      </c:barChart>
      <c:lineChart>
        <c:grouping val="standard"/>
        <c:varyColors val="0"/>
        <c:ser>
          <c:idx val="1"/>
          <c:order val="1"/>
          <c:tx>
            <c:strRef>
              <c:f>'栄養補助食品（R2.11.9最新）'!$A$19</c:f>
              <c:strCache>
                <c:ptCount val="1"/>
                <c:pt idx="0">
                  <c:v>産出事業所数（右目盛）</c:v>
                </c:pt>
              </c:strCache>
            </c:strRef>
          </c:tx>
          <c:spPr>
            <a:ln>
              <a:solidFill>
                <a:srgbClr val="FF0000"/>
              </a:solidFill>
            </a:ln>
          </c:spPr>
          <c:marker>
            <c:spPr>
              <a:solidFill>
                <a:srgbClr val="FF0000"/>
              </a:solidFill>
              <a:ln>
                <a:solidFill>
                  <a:srgbClr val="FF0000"/>
                </a:solid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'栄養補助食品（R2.11.9最新）'!$B$17:$J$17</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'栄養補助食品（R2.11.9最新）'!$B$19:$J$19</c:f>
              <c:numCache>
                <c:formatCode>General</c:formatCode>
                <c:ptCount val="9"/>
                <c:pt idx="0">
                  <c:v>207</c:v>
                </c:pt>
                <c:pt idx="1">
                  <c:v>252</c:v>
                </c:pt>
                <c:pt idx="2">
                  <c:v>241</c:v>
                </c:pt>
                <c:pt idx="3">
                  <c:v>239</c:v>
                </c:pt>
                <c:pt idx="4">
                  <c:v>244</c:v>
                </c:pt>
                <c:pt idx="5">
                  <c:v>307</c:v>
                </c:pt>
                <c:pt idx="6">
                  <c:v>263</c:v>
                </c:pt>
                <c:pt idx="7" formatCode="#,##0;&quot;▲ &quot;#,##0">
                  <c:v>266</c:v>
                </c:pt>
                <c:pt idx="8">
                  <c:v>265</c:v>
                </c:pt>
              </c:numCache>
            </c:numRef>
          </c:val>
          <c:smooth val="0"/>
          <c:extLst>
            <c:ext xmlns:c16="http://schemas.microsoft.com/office/drawing/2014/chart" uri="{C3380CC4-5D6E-409C-BE32-E72D297353CC}">
              <c16:uniqueId val="{0000000A-D951-4DB4-84E9-DD2717C3D8E3}"/>
            </c:ext>
          </c:extLst>
        </c:ser>
        <c:dLbls>
          <c:showLegendKey val="0"/>
          <c:showVal val="0"/>
          <c:showCatName val="0"/>
          <c:showSerName val="0"/>
          <c:showPercent val="0"/>
          <c:showBubbleSize val="0"/>
        </c:dLbls>
        <c:marker val="1"/>
        <c:smooth val="0"/>
        <c:axId val="112078848"/>
        <c:axId val="112077056"/>
      </c:lineChart>
      <c:catAx>
        <c:axId val="107383424"/>
        <c:scaling>
          <c:orientation val="minMax"/>
        </c:scaling>
        <c:delete val="0"/>
        <c:axPos val="b"/>
        <c:numFmt formatCode="General" sourceLinked="0"/>
        <c:majorTickMark val="out"/>
        <c:minorTickMark val="none"/>
        <c:tickLblPos val="nextTo"/>
        <c:crossAx val="112075520"/>
        <c:crosses val="autoZero"/>
        <c:auto val="1"/>
        <c:lblAlgn val="ctr"/>
        <c:lblOffset val="100"/>
        <c:noMultiLvlLbl val="0"/>
      </c:catAx>
      <c:valAx>
        <c:axId val="112075520"/>
        <c:scaling>
          <c:orientation val="minMax"/>
          <c:max val="400000"/>
        </c:scaling>
        <c:delete val="0"/>
        <c:axPos val="l"/>
        <c:majorGridlines/>
        <c:numFmt formatCode="#,##0_);[Red]\(#,##0\)" sourceLinked="1"/>
        <c:majorTickMark val="out"/>
        <c:minorTickMark val="none"/>
        <c:tickLblPos val="nextTo"/>
        <c:crossAx val="107383424"/>
        <c:crosses val="autoZero"/>
        <c:crossBetween val="between"/>
        <c:majorUnit val="100000"/>
      </c:valAx>
      <c:valAx>
        <c:axId val="112077056"/>
        <c:scaling>
          <c:orientation val="minMax"/>
        </c:scaling>
        <c:delete val="0"/>
        <c:axPos val="r"/>
        <c:numFmt formatCode="General" sourceLinked="1"/>
        <c:majorTickMark val="out"/>
        <c:minorTickMark val="none"/>
        <c:tickLblPos val="nextTo"/>
        <c:crossAx val="112078848"/>
        <c:crosses val="max"/>
        <c:crossBetween val="between"/>
      </c:valAx>
      <c:catAx>
        <c:axId val="112078848"/>
        <c:scaling>
          <c:orientation val="minMax"/>
        </c:scaling>
        <c:delete val="1"/>
        <c:axPos val="b"/>
        <c:numFmt formatCode="General" sourceLinked="1"/>
        <c:majorTickMark val="out"/>
        <c:minorTickMark val="none"/>
        <c:tickLblPos val="nextTo"/>
        <c:crossAx val="112077056"/>
        <c:crosses val="autoZero"/>
        <c:auto val="1"/>
        <c:lblAlgn val="ctr"/>
        <c:lblOffset val="100"/>
        <c:noMultiLvlLbl val="0"/>
      </c:catAx>
    </c:plotArea>
    <c:legend>
      <c:legendPos val="t"/>
      <c:layout>
        <c:manualLayout>
          <c:xMode val="edge"/>
          <c:yMode val="edge"/>
          <c:x val="7.7427666509173321E-2"/>
          <c:y val="1.755074404811784E-2"/>
          <c:w val="0.89999973308429104"/>
          <c:h val="5.1850647701295403E-2"/>
        </c:manualLayout>
      </c:layout>
      <c:overlay val="0"/>
    </c:legend>
    <c:plotVisOnly val="1"/>
    <c:dispBlanksAs val="gap"/>
    <c:showDLblsOverMax val="0"/>
  </c:chart>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フィットネス!$C$2</c:f>
              <c:strCache>
                <c:ptCount val="1"/>
                <c:pt idx="0">
                  <c:v>売上高（左目盛）</c:v>
                </c:pt>
              </c:strCache>
            </c:strRef>
          </c:tx>
          <c:spPr>
            <a:pattFill prst="trellis">
              <a:fgClr>
                <a:srgbClr val="92D050"/>
              </a:fgClr>
              <a:bgClr>
                <a:schemeClr val="bg1"/>
              </a:bgClr>
            </a:pattFill>
          </c:spPr>
          <c:invertIfNegative val="0"/>
          <c:dLbls>
            <c:spPr>
              <a:noFill/>
              <a:ln>
                <a:noFill/>
              </a:ln>
              <a:effectLst/>
            </c:spPr>
            <c:txPr>
              <a:bodyPr/>
              <a:lstStyle/>
              <a:p>
                <a:pPr>
                  <a:defRPr sz="800"/>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フィットネス!$B$3:$B$12</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フィットネス!$C$3:$C$12</c:f>
              <c:numCache>
                <c:formatCode>#,##0_);[Red]\(#,##0\)</c:formatCode>
                <c:ptCount val="10"/>
                <c:pt idx="0">
                  <c:v>295946</c:v>
                </c:pt>
                <c:pt idx="1">
                  <c:v>292635</c:v>
                </c:pt>
                <c:pt idx="2">
                  <c:v>292505</c:v>
                </c:pt>
                <c:pt idx="3">
                  <c:v>299790</c:v>
                </c:pt>
                <c:pt idx="4">
                  <c:v>310144</c:v>
                </c:pt>
                <c:pt idx="5">
                  <c:v>314644</c:v>
                </c:pt>
                <c:pt idx="6">
                  <c:v>328245</c:v>
                </c:pt>
                <c:pt idx="7">
                  <c:v>333006</c:v>
                </c:pt>
                <c:pt idx="8">
                  <c:v>337263</c:v>
                </c:pt>
                <c:pt idx="9">
                  <c:v>334780</c:v>
                </c:pt>
              </c:numCache>
            </c:numRef>
          </c:val>
          <c:extLst>
            <c:ext xmlns:c16="http://schemas.microsoft.com/office/drawing/2014/chart" uri="{C3380CC4-5D6E-409C-BE32-E72D297353CC}">
              <c16:uniqueId val="{00000000-A6A6-4FC0-97EF-0BB15CFDB4DA}"/>
            </c:ext>
          </c:extLst>
        </c:ser>
        <c:dLbls>
          <c:showLegendKey val="0"/>
          <c:showVal val="0"/>
          <c:showCatName val="0"/>
          <c:showSerName val="0"/>
          <c:showPercent val="0"/>
          <c:showBubbleSize val="0"/>
        </c:dLbls>
        <c:gapWidth val="150"/>
        <c:axId val="112117632"/>
        <c:axId val="112119168"/>
      </c:barChart>
      <c:lineChart>
        <c:grouping val="standard"/>
        <c:varyColors val="0"/>
        <c:ser>
          <c:idx val="1"/>
          <c:order val="1"/>
          <c:tx>
            <c:strRef>
              <c:f>フィットネス!$D$2</c:f>
              <c:strCache>
                <c:ptCount val="1"/>
                <c:pt idx="0">
                  <c:v>延べ利用者数（右目盛）</c:v>
                </c:pt>
              </c:strCache>
            </c:strRef>
          </c:tx>
          <c:spPr>
            <a:ln>
              <a:solidFill>
                <a:srgbClr val="FF0000">
                  <a:alpha val="98000"/>
                </a:srgbClr>
              </a:solidFill>
            </a:ln>
          </c:spPr>
          <c:marker>
            <c:spPr>
              <a:solidFill>
                <a:srgbClr val="FF0000"/>
              </a:solidFill>
              <a:ln>
                <a:solidFill>
                  <a:srgbClr val="FF0000"/>
                </a:solidFill>
              </a:ln>
            </c:spPr>
          </c:marker>
          <c:dLbls>
            <c:dLbl>
              <c:idx val="0"/>
              <c:layout>
                <c:manualLayout>
                  <c:x val="-6.3959254163861459E-2"/>
                  <c:y val="-7.38292088488938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A6-4FC0-97EF-0BB15CFDB4DA}"/>
                </c:ext>
              </c:extLst>
            </c:dLbl>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A6-4FC0-97EF-0BB15CFDB4DA}"/>
                </c:ext>
              </c:extLst>
            </c:dLbl>
            <c:dLbl>
              <c:idx val="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A6-4FC0-97EF-0BB15CFDB4DA}"/>
                </c:ext>
              </c:extLst>
            </c:dLbl>
            <c:dLbl>
              <c:idx val="5"/>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6A6-4FC0-97EF-0BB15CFDB4DA}"/>
                </c:ext>
              </c:extLst>
            </c:dLbl>
            <c:dLbl>
              <c:idx val="7"/>
              <c:layout>
                <c:manualLayout>
                  <c:x val="-6.3959254163861584E-2"/>
                  <c:y val="4.60517435320584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6A6-4FC0-97EF-0BB15CFDB4DA}"/>
                </c:ext>
              </c:extLst>
            </c:dLbl>
            <c:dLbl>
              <c:idx val="9"/>
              <c:layout>
                <c:manualLayout>
                  <c:x val="-6.6437568909834321E-2"/>
                  <c:y val="3.3816875609581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A6-4FC0-97EF-0BB15CFDB4DA}"/>
                </c:ext>
              </c:extLst>
            </c:dLbl>
            <c:spPr>
              <a:noFill/>
              <a:ln>
                <a:noFill/>
              </a:ln>
              <a:effectLst/>
            </c:spPr>
            <c:txPr>
              <a:bodyPr/>
              <a:lstStyle/>
              <a:p>
                <a:pPr>
                  <a:defRPr sz="8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フィットネス!$B$3:$B$11</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フィットネス!$D$3:$D$12</c:f>
              <c:numCache>
                <c:formatCode>#,##0_);[Red]\(#,##0\)</c:formatCode>
                <c:ptCount val="10"/>
                <c:pt idx="0">
                  <c:v>204931.997</c:v>
                </c:pt>
                <c:pt idx="1">
                  <c:v>205629.476</c:v>
                </c:pt>
                <c:pt idx="2">
                  <c:v>223597.28200000001</c:v>
                </c:pt>
                <c:pt idx="3">
                  <c:v>230466.201</c:v>
                </c:pt>
                <c:pt idx="4">
                  <c:v>223877.951</c:v>
                </c:pt>
                <c:pt idx="5">
                  <c:v>227133.15100000001</c:v>
                </c:pt>
                <c:pt idx="6">
                  <c:v>248177.42499999999</c:v>
                </c:pt>
                <c:pt idx="7">
                  <c:v>252046.54199999999</c:v>
                </c:pt>
                <c:pt idx="8">
                  <c:v>256243</c:v>
                </c:pt>
                <c:pt idx="9">
                  <c:v>254507</c:v>
                </c:pt>
              </c:numCache>
            </c:numRef>
          </c:val>
          <c:smooth val="0"/>
          <c:extLst>
            <c:ext xmlns:c16="http://schemas.microsoft.com/office/drawing/2014/chart" uri="{C3380CC4-5D6E-409C-BE32-E72D297353CC}">
              <c16:uniqueId val="{00000007-A6A6-4FC0-97EF-0BB15CFDB4DA}"/>
            </c:ext>
          </c:extLst>
        </c:ser>
        <c:dLbls>
          <c:showLegendKey val="0"/>
          <c:showVal val="0"/>
          <c:showCatName val="0"/>
          <c:showSerName val="0"/>
          <c:showPercent val="0"/>
          <c:showBubbleSize val="0"/>
        </c:dLbls>
        <c:marker val="1"/>
        <c:smooth val="0"/>
        <c:axId val="113642112"/>
        <c:axId val="113640576"/>
      </c:lineChart>
      <c:catAx>
        <c:axId val="112117632"/>
        <c:scaling>
          <c:orientation val="minMax"/>
        </c:scaling>
        <c:delete val="0"/>
        <c:axPos val="b"/>
        <c:numFmt formatCode="General" sourceLinked="0"/>
        <c:majorTickMark val="out"/>
        <c:minorTickMark val="none"/>
        <c:tickLblPos val="nextTo"/>
        <c:txPr>
          <a:bodyPr rot="-2700000"/>
          <a:lstStyle/>
          <a:p>
            <a:pPr>
              <a:defRPr sz="800"/>
            </a:pPr>
            <a:endParaRPr lang="ja-JP"/>
          </a:p>
        </c:txPr>
        <c:crossAx val="112119168"/>
        <c:crosses val="autoZero"/>
        <c:auto val="1"/>
        <c:lblAlgn val="ctr"/>
        <c:lblOffset val="100"/>
        <c:noMultiLvlLbl val="0"/>
      </c:catAx>
      <c:valAx>
        <c:axId val="112119168"/>
        <c:scaling>
          <c:orientation val="minMax"/>
          <c:max val="360000"/>
          <c:min val="280000"/>
        </c:scaling>
        <c:delete val="0"/>
        <c:axPos val="l"/>
        <c:majorGridlines/>
        <c:numFmt formatCode="#,##0_);[Red]\(#,##0\)" sourceLinked="1"/>
        <c:majorTickMark val="out"/>
        <c:minorTickMark val="none"/>
        <c:tickLblPos val="nextTo"/>
        <c:txPr>
          <a:bodyPr/>
          <a:lstStyle/>
          <a:p>
            <a:pPr>
              <a:defRPr sz="800"/>
            </a:pPr>
            <a:endParaRPr lang="ja-JP"/>
          </a:p>
        </c:txPr>
        <c:crossAx val="112117632"/>
        <c:crosses val="autoZero"/>
        <c:crossBetween val="between"/>
        <c:majorUnit val="20000"/>
      </c:valAx>
      <c:valAx>
        <c:axId val="113640576"/>
        <c:scaling>
          <c:orientation val="minMax"/>
          <c:max val="300000"/>
        </c:scaling>
        <c:delete val="0"/>
        <c:axPos val="r"/>
        <c:numFmt formatCode="#,##0_);[Red]\(#,##0\)" sourceLinked="1"/>
        <c:majorTickMark val="out"/>
        <c:minorTickMark val="none"/>
        <c:tickLblPos val="nextTo"/>
        <c:txPr>
          <a:bodyPr/>
          <a:lstStyle/>
          <a:p>
            <a:pPr>
              <a:defRPr sz="800"/>
            </a:pPr>
            <a:endParaRPr lang="ja-JP"/>
          </a:p>
        </c:txPr>
        <c:crossAx val="113642112"/>
        <c:crosses val="max"/>
        <c:crossBetween val="between"/>
      </c:valAx>
      <c:catAx>
        <c:axId val="113642112"/>
        <c:scaling>
          <c:orientation val="minMax"/>
        </c:scaling>
        <c:delete val="1"/>
        <c:axPos val="b"/>
        <c:numFmt formatCode="General" sourceLinked="1"/>
        <c:majorTickMark val="out"/>
        <c:minorTickMark val="none"/>
        <c:tickLblPos val="nextTo"/>
        <c:crossAx val="113640576"/>
        <c:crosses val="autoZero"/>
        <c:auto val="1"/>
        <c:lblAlgn val="ctr"/>
        <c:lblOffset val="100"/>
        <c:noMultiLvlLbl val="0"/>
      </c:catAx>
    </c:plotArea>
    <c:legend>
      <c:legendPos val="t"/>
      <c:overlay val="0"/>
    </c:legend>
    <c:plotVisOnly val="1"/>
    <c:dispBlanksAs val="gap"/>
    <c:showDLblsOverMax val="0"/>
  </c:chart>
  <c:spPr>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0930044077032"/>
          <c:y val="5.1400554097404488E-2"/>
          <c:w val="0.83040105735001657"/>
          <c:h val="0.77942704274124708"/>
        </c:manualLayout>
      </c:layout>
      <c:lineChart>
        <c:grouping val="standard"/>
        <c:varyColors val="0"/>
        <c:ser>
          <c:idx val="0"/>
          <c:order val="0"/>
          <c:tx>
            <c:strRef>
              <c:f>Sheet1!$J$4</c:f>
              <c:strCache>
                <c:ptCount val="1"/>
                <c:pt idx="0">
                  <c:v>大阪</c:v>
                </c:pt>
              </c:strCache>
            </c:strRef>
          </c:tx>
          <c:dLbls>
            <c:dLbl>
              <c:idx val="0"/>
              <c:layout>
                <c:manualLayout>
                  <c:x val="-5.3605004855237962E-2"/>
                  <c:y val="5.99324967278137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2B9-4F81-9510-BCE0420CE173}"/>
                </c:ext>
              </c:extLst>
            </c:dLbl>
            <c:dLbl>
              <c:idx val="1"/>
              <c:layout>
                <c:manualLayout>
                  <c:x val="-5.0451769275518053E-2"/>
                  <c:y val="5.56516041043984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2B9-4F81-9510-BCE0420CE173}"/>
                </c:ext>
              </c:extLst>
            </c:dLbl>
            <c:dLbl>
              <c:idx val="2"/>
              <c:layout>
                <c:manualLayout>
                  <c:x val="-5.675824043495787E-2"/>
                  <c:y val="5.1370711480983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2B9-4F81-9510-BCE0420CE173}"/>
                </c:ext>
              </c:extLst>
            </c:dLbl>
            <c:dLbl>
              <c:idx val="3"/>
              <c:layout>
                <c:manualLayout>
                  <c:x val="-5.6758240434957814E-2"/>
                  <c:y val="3.85280336107372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2B9-4F81-9510-BCE0420CE173}"/>
                </c:ext>
              </c:extLst>
            </c:dLbl>
            <c:dLbl>
              <c:idx val="4"/>
              <c:layout>
                <c:manualLayout>
                  <c:x val="-5.9911476014677688E-2"/>
                  <c:y val="4.7089818857567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2B9-4F81-9510-BCE0420CE173}"/>
                </c:ext>
              </c:extLst>
            </c:dLbl>
            <c:dLbl>
              <c:idx val="5"/>
              <c:layout>
                <c:manualLayout>
                  <c:x val="-7.2524418333557314E-2"/>
                  <c:y val="3.42471409873222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2B9-4F81-9510-BCE0420CE173}"/>
                </c:ext>
              </c:extLst>
            </c:dLbl>
            <c:dLbl>
              <c:idx val="6"/>
              <c:layout>
                <c:manualLayout>
                  <c:x val="-7.2524418333557203E-2"/>
                  <c:y val="3.42471409873220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2B9-4F81-9510-BCE0420CE173}"/>
                </c:ext>
              </c:extLst>
            </c:dLbl>
            <c:dLbl>
              <c:idx val="7"/>
              <c:layout>
                <c:manualLayout>
                  <c:x val="-4.729853369579818E-2"/>
                  <c:y val="3.85280336107374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2B9-4F81-9510-BCE0420CE173}"/>
                </c:ext>
              </c:extLst>
            </c:dLbl>
            <c:dLbl>
              <c:idx val="8"/>
              <c:layout>
                <c:manualLayout>
                  <c:x val="-4.3962758005354284E-2"/>
                  <c:y val="3.00826918719093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12B9-4F81-9510-BCE0420CE173}"/>
                </c:ext>
              </c:extLst>
            </c:dLbl>
            <c:spPr>
              <a:noFill/>
              <a:ln>
                <a:noFill/>
              </a:ln>
              <a:effectLst/>
            </c:spPr>
            <c:txPr>
              <a:bodyPr wrap="square" lIns="38100" tIns="19050" rIns="38100" bIns="19050" anchor="ctr">
                <a:spAutoFit/>
              </a:bodyPr>
              <a:lstStyle/>
              <a:p>
                <a:pPr>
                  <a:defRPr b="1" u="sng"/>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Sheet1!$K$3:$S$3</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Sheet1!$K$4:$S$4</c:f>
              <c:numCache>
                <c:formatCode>#,##0_);[Red]\(#,##0\)</c:formatCode>
                <c:ptCount val="9"/>
                <c:pt idx="0">
                  <c:v>1471.5419999999999</c:v>
                </c:pt>
                <c:pt idx="1">
                  <c:v>1428.4749999999999</c:v>
                </c:pt>
                <c:pt idx="2">
                  <c:v>1394.771</c:v>
                </c:pt>
                <c:pt idx="3">
                  <c:v>1399.117</c:v>
                </c:pt>
                <c:pt idx="4">
                  <c:v>1569.268</c:v>
                </c:pt>
                <c:pt idx="5">
                  <c:v>1456.0640000000001</c:v>
                </c:pt>
                <c:pt idx="6">
                  <c:v>1508.021</c:v>
                </c:pt>
                <c:pt idx="7" formatCode="#,##0_ ">
                  <c:v>1622</c:v>
                </c:pt>
                <c:pt idx="8">
                  <c:v>1639</c:v>
                </c:pt>
              </c:numCache>
            </c:numRef>
          </c:val>
          <c:smooth val="0"/>
          <c:extLst>
            <c:ext xmlns:c16="http://schemas.microsoft.com/office/drawing/2014/chart" uri="{C3380CC4-5D6E-409C-BE32-E72D297353CC}">
              <c16:uniqueId val="{00000008-12B9-4F81-9510-BCE0420CE173}"/>
            </c:ext>
          </c:extLst>
        </c:ser>
        <c:ser>
          <c:idx val="1"/>
          <c:order val="1"/>
          <c:tx>
            <c:strRef>
              <c:f>Sheet1!$J$5</c:f>
              <c:strCache>
                <c:ptCount val="1"/>
                <c:pt idx="0">
                  <c:v>東京</c:v>
                </c:pt>
              </c:strCache>
            </c:strRef>
          </c:tx>
          <c:dLbls>
            <c:dLbl>
              <c:idx val="0"/>
              <c:layout>
                <c:manualLayout>
                  <c:x val="-6.9675376088677757E-2"/>
                  <c:y val="-6.30914826498422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2B9-4F81-9510-BCE0420CE173}"/>
                </c:ext>
              </c:extLst>
            </c:dLbl>
            <c:dLbl>
              <c:idx val="1"/>
              <c:layout>
                <c:manualLayout>
                  <c:x val="-6.966142939893126E-2"/>
                  <c:y val="-5.45298079901681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2B9-4F81-9510-BCE0420CE173}"/>
                </c:ext>
              </c:extLst>
            </c:dLbl>
            <c:dLbl>
              <c:idx val="2"/>
              <c:layout>
                <c:manualLayout>
                  <c:x val="-6.0091235271348332E-2"/>
                  <c:y val="-4.9949589961273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2B9-4F81-9510-BCE0420CE173}"/>
                </c:ext>
              </c:extLst>
            </c:dLbl>
            <c:dLbl>
              <c:idx val="3"/>
              <c:layout>
                <c:manualLayout>
                  <c:x val="-6.6217947174117511E-2"/>
                  <c:y val="-5.99324967278137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2B9-4F81-9510-BCE0420CE173}"/>
                </c:ext>
              </c:extLst>
            </c:dLbl>
            <c:dLbl>
              <c:idx val="4"/>
              <c:layout>
                <c:manualLayout>
                  <c:x val="-6.6217947174117442E-2"/>
                  <c:y val="-4.7089818857567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2B9-4F81-9510-BCE0420CE173}"/>
                </c:ext>
              </c:extLst>
            </c:dLbl>
            <c:dLbl>
              <c:idx val="5"/>
              <c:layout>
                <c:manualLayout>
                  <c:x val="-6.937118275383744E-2"/>
                  <c:y val="-4.2808926234152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2B9-4F81-9510-BCE0420CE173}"/>
                </c:ext>
              </c:extLst>
            </c:dLbl>
            <c:dLbl>
              <c:idx val="6"/>
              <c:layout>
                <c:manualLayout>
                  <c:x val="-5.6758240434957814E-2"/>
                  <c:y val="-5.13707114809832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2B9-4F81-9510-BCE0420CE173}"/>
                </c:ext>
              </c:extLst>
            </c:dLbl>
            <c:dLbl>
              <c:idx val="7"/>
              <c:layout>
                <c:manualLayout>
                  <c:x val="-5.0451769275518053E-2"/>
                  <c:y val="-4.7089818857567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2B9-4F81-9510-BCE0420CE173}"/>
                </c:ext>
              </c:extLst>
            </c:dLbl>
            <c:dLbl>
              <c:idx val="8"/>
              <c:layout>
                <c:manualLayout>
                  <c:x val="-4.1215085630019639E-2"/>
                  <c:y val="-5.34803411056165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12B9-4F81-9510-BCE0420CE17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Sheet1!$K$3:$S$3</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Sheet1!$K$5:$S$5</c:f>
              <c:numCache>
                <c:formatCode>#,##0_);[Red]\(#,##0\)</c:formatCode>
                <c:ptCount val="9"/>
                <c:pt idx="0">
                  <c:v>5845.1130000000003</c:v>
                </c:pt>
                <c:pt idx="1">
                  <c:v>6232.4549999999999</c:v>
                </c:pt>
                <c:pt idx="2">
                  <c:v>6272.5969999999998</c:v>
                </c:pt>
                <c:pt idx="3">
                  <c:v>6479.6639999999998</c:v>
                </c:pt>
                <c:pt idx="4">
                  <c:v>6905.6760000000004</c:v>
                </c:pt>
                <c:pt idx="5">
                  <c:v>7206.1719999999996</c:v>
                </c:pt>
                <c:pt idx="6">
                  <c:v>6682.3559999999998</c:v>
                </c:pt>
                <c:pt idx="7" formatCode="#,##0_ ">
                  <c:v>7171</c:v>
                </c:pt>
                <c:pt idx="8">
                  <c:v>6947</c:v>
                </c:pt>
              </c:numCache>
            </c:numRef>
          </c:val>
          <c:smooth val="0"/>
          <c:extLst>
            <c:ext xmlns:c16="http://schemas.microsoft.com/office/drawing/2014/chart" uri="{C3380CC4-5D6E-409C-BE32-E72D297353CC}">
              <c16:uniqueId val="{00000011-12B9-4F81-9510-BCE0420CE173}"/>
            </c:ext>
          </c:extLst>
        </c:ser>
        <c:ser>
          <c:idx val="2"/>
          <c:order val="2"/>
          <c:tx>
            <c:strRef>
              <c:f>Sheet1!$J$6</c:f>
              <c:strCache>
                <c:ptCount val="1"/>
                <c:pt idx="0">
                  <c:v>愛知</c:v>
                </c:pt>
              </c:strCache>
            </c:strRef>
          </c:tx>
          <c:spPr>
            <a:ln>
              <a:prstDash val="sysDash"/>
            </a:ln>
          </c:spPr>
          <c:dLbls>
            <c:dLbl>
              <c:idx val="0"/>
              <c:layout>
                <c:manualLayout>
                  <c:x val="-6.6217947174117442E-2"/>
                  <c:y val="-5.13707114809832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2B9-4F81-9510-BCE0420CE173}"/>
                </c:ext>
              </c:extLst>
            </c:dLbl>
            <c:dLbl>
              <c:idx val="1"/>
              <c:layout>
                <c:manualLayout>
                  <c:x val="-5.3605004855237989E-2"/>
                  <c:y val="-6.849428197464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2B9-4F81-9510-BCE0420CE173}"/>
                </c:ext>
              </c:extLst>
            </c:dLbl>
            <c:dLbl>
              <c:idx val="2"/>
              <c:layout>
                <c:manualLayout>
                  <c:x val="-6.3064711594397568E-2"/>
                  <c:y val="-5.56516041043984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2B9-4F81-9510-BCE0420CE173}"/>
                </c:ext>
              </c:extLst>
            </c:dLbl>
            <c:dLbl>
              <c:idx val="3"/>
              <c:layout>
                <c:manualLayout>
                  <c:x val="-6.6217947174117511E-2"/>
                  <c:y val="-4.7089818857567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2B9-4F81-9510-BCE0420CE173}"/>
                </c:ext>
              </c:extLst>
            </c:dLbl>
            <c:dLbl>
              <c:idx val="4"/>
              <c:layout>
                <c:manualLayout>
                  <c:x val="-6.9371182753837329E-2"/>
                  <c:y val="-4.28089262341527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12B9-4F81-9510-BCE0420CE173}"/>
                </c:ext>
              </c:extLst>
            </c:dLbl>
            <c:dLbl>
              <c:idx val="5"/>
              <c:layout>
                <c:manualLayout>
                  <c:x val="-6.3064711594397679E-2"/>
                  <c:y val="-3.85280336107374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2B9-4F81-9510-BCE0420CE173}"/>
                </c:ext>
              </c:extLst>
            </c:dLbl>
            <c:dLbl>
              <c:idx val="6"/>
              <c:layout>
                <c:manualLayout>
                  <c:x val="-5.9911476014677688E-2"/>
                  <c:y val="-4.28089262341526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12B9-4F81-9510-BCE0420CE173}"/>
                </c:ext>
              </c:extLst>
            </c:dLbl>
            <c:dLbl>
              <c:idx val="7"/>
              <c:layout>
                <c:manualLayout>
                  <c:x val="-5.0451769275518053E-2"/>
                  <c:y val="-3.85280336107374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2B9-4F81-9510-BCE0420CE173}"/>
                </c:ext>
              </c:extLst>
            </c:dLbl>
            <c:dLbl>
              <c:idx val="8"/>
              <c:layout>
                <c:manualLayout>
                  <c:x val="-4.6710430380688825E-2"/>
                  <c:y val="-4.0110255829212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12B9-4F81-9510-BCE0420CE17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Sheet1!$K$3:$S$3</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Sheet1!$K$6:$S$6</c:f>
              <c:numCache>
                <c:formatCode>#,##0_);[Red]\(#,##0\)</c:formatCode>
                <c:ptCount val="9"/>
                <c:pt idx="0">
                  <c:v>1434.3679999999999</c:v>
                </c:pt>
                <c:pt idx="1">
                  <c:v>1499.5540000000001</c:v>
                </c:pt>
                <c:pt idx="2">
                  <c:v>1678.819</c:v>
                </c:pt>
                <c:pt idx="3">
                  <c:v>1765.5609999999999</c:v>
                </c:pt>
                <c:pt idx="4">
                  <c:v>1948.6410000000001</c:v>
                </c:pt>
                <c:pt idx="5">
                  <c:v>2037.2739999999999</c:v>
                </c:pt>
                <c:pt idx="6">
                  <c:v>2026.0250000000001</c:v>
                </c:pt>
                <c:pt idx="7" formatCode="#,##0_ ">
                  <c:v>2020</c:v>
                </c:pt>
                <c:pt idx="8">
                  <c:v>2129</c:v>
                </c:pt>
              </c:numCache>
            </c:numRef>
          </c:val>
          <c:smooth val="0"/>
          <c:extLst>
            <c:ext xmlns:c16="http://schemas.microsoft.com/office/drawing/2014/chart" uri="{C3380CC4-5D6E-409C-BE32-E72D297353CC}">
              <c16:uniqueId val="{0000001A-12B9-4F81-9510-BCE0420CE173}"/>
            </c:ext>
          </c:extLst>
        </c:ser>
        <c:dLbls>
          <c:showLegendKey val="0"/>
          <c:showVal val="0"/>
          <c:showCatName val="0"/>
          <c:showSerName val="0"/>
          <c:showPercent val="0"/>
          <c:showBubbleSize val="0"/>
        </c:dLbls>
        <c:marker val="1"/>
        <c:smooth val="0"/>
        <c:axId val="123929728"/>
        <c:axId val="123931264"/>
      </c:lineChart>
      <c:catAx>
        <c:axId val="123929728"/>
        <c:scaling>
          <c:orientation val="minMax"/>
        </c:scaling>
        <c:delete val="0"/>
        <c:axPos val="b"/>
        <c:numFmt formatCode="General" sourceLinked="0"/>
        <c:majorTickMark val="out"/>
        <c:minorTickMark val="none"/>
        <c:tickLblPos val="nextTo"/>
        <c:crossAx val="123931264"/>
        <c:crosses val="autoZero"/>
        <c:auto val="1"/>
        <c:lblAlgn val="ctr"/>
        <c:lblOffset val="100"/>
        <c:noMultiLvlLbl val="0"/>
      </c:catAx>
      <c:valAx>
        <c:axId val="123931264"/>
        <c:scaling>
          <c:orientation val="minMax"/>
        </c:scaling>
        <c:delete val="0"/>
        <c:axPos val="l"/>
        <c:majorGridlines/>
        <c:numFmt formatCode="#,##0_);[Red]\(#,##0\)" sourceLinked="1"/>
        <c:majorTickMark val="out"/>
        <c:minorTickMark val="none"/>
        <c:tickLblPos val="nextTo"/>
        <c:spPr>
          <a:ln>
            <a:noFill/>
          </a:ln>
        </c:spPr>
        <c:crossAx val="123929728"/>
        <c:crosses val="autoZero"/>
        <c:crossBetween val="between"/>
      </c:valAx>
    </c:plotArea>
    <c:legend>
      <c:legendPos val="r"/>
      <c:layout>
        <c:manualLayout>
          <c:xMode val="edge"/>
          <c:yMode val="edge"/>
          <c:x val="0.24691866010810404"/>
          <c:y val="0.86256522351109899"/>
          <c:w val="0.56644235385066166"/>
          <c:h val="0.12496849565728577"/>
        </c:manualLayout>
      </c:layout>
      <c:overlay val="0"/>
    </c:legend>
    <c:plotVisOnly val="1"/>
    <c:dispBlanksAs val="gap"/>
    <c:showDLblsOverMax val="0"/>
  </c:chart>
  <c:spPr>
    <a:ln>
      <a:noFill/>
    </a:ln>
  </c:sp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'3-1_3'!$A$61</c:f>
              <c:strCache>
                <c:ptCount val="1"/>
                <c:pt idx="0">
                  <c:v>大阪</c:v>
                </c:pt>
              </c:strCache>
            </c:strRef>
          </c:tx>
          <c:spPr>
            <a:ln w="28575" cap="rnd">
              <a:solidFill>
                <a:schemeClr val="accent1"/>
              </a:solidFill>
              <a:round/>
            </a:ln>
            <a:effectLst/>
          </c:spPr>
          <c:marker>
            <c:symbol val="diamond"/>
            <c:size val="6"/>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00" b="1" i="0" u="sng"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'3-1_3'!$B$60:$K$60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'3-1_3'!$B$61:$K$61</c:f>
              <c:numCache>
                <c:formatCode>#,##0</c:formatCode>
                <c:ptCount val="10"/>
                <c:pt idx="0">
                  <c:v>6767</c:v>
                </c:pt>
                <c:pt idx="1">
                  <c:v>7761</c:v>
                </c:pt>
                <c:pt idx="2">
                  <c:v>8748</c:v>
                </c:pt>
                <c:pt idx="3">
                  <c:v>6933</c:v>
                </c:pt>
                <c:pt idx="4">
                  <c:v>6151</c:v>
                </c:pt>
                <c:pt idx="5">
                  <c:v>6187</c:v>
                </c:pt>
                <c:pt idx="6">
                  <c:v>6192</c:v>
                </c:pt>
                <c:pt idx="7">
                  <c:v>6504</c:v>
                </c:pt>
                <c:pt idx="8">
                  <c:v>6778</c:v>
                </c:pt>
                <c:pt idx="9">
                  <c:v>6484</c:v>
                </c:pt>
              </c:numCache>
            </c:numRef>
          </c:val>
          <c:smooth val="0"/>
          <c:extLst>
            <c:ext xmlns:c16="http://schemas.microsoft.com/office/drawing/2014/chart" uri="{C3380CC4-5D6E-409C-BE32-E72D297353CC}">
              <c16:uniqueId val="{00000000-87CB-4C23-9C07-CB3E89662122}"/>
            </c:ext>
          </c:extLst>
        </c:ser>
        <c:ser>
          <c:idx val="1"/>
          <c:order val="1"/>
          <c:tx>
            <c:strRef>
              <c:f>'3-1_3'!$A$62</c:f>
              <c:strCache>
                <c:ptCount val="1"/>
                <c:pt idx="0">
                  <c:v>東京</c:v>
                </c:pt>
              </c:strCache>
            </c:strRef>
          </c:tx>
          <c:spPr>
            <a:ln w="28575" cap="rnd">
              <a:solidFill>
                <a:schemeClr val="accent2"/>
              </a:solidFill>
              <a:round/>
            </a:ln>
            <a:effectLst/>
          </c:spPr>
          <c:marker>
            <c:symbol val="square"/>
            <c:size val="6"/>
            <c:spPr>
              <a:solidFill>
                <a:schemeClr val="accent2"/>
              </a:solidFill>
              <a:ln w="9525">
                <a:solidFill>
                  <a:schemeClr val="accent2"/>
                </a:solidFill>
              </a:ln>
              <a:effectLst/>
            </c:spPr>
          </c:marker>
          <c:dLbls>
            <c:dLbl>
              <c:idx val="9"/>
              <c:layout>
                <c:manualLayout>
                  <c:x val="-2.9588229113649524E-2"/>
                  <c:y val="-2.62145655931018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7CB-4C23-9C07-CB3E8966212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'3-1_3'!$B$60:$K$60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'3-1_3'!$B$62:$K$62</c:f>
              <c:numCache>
                <c:formatCode>#,##0</c:formatCode>
                <c:ptCount val="10"/>
                <c:pt idx="0">
                  <c:v>15365</c:v>
                </c:pt>
                <c:pt idx="1">
                  <c:v>18394</c:v>
                </c:pt>
                <c:pt idx="2">
                  <c:v>21412</c:v>
                </c:pt>
                <c:pt idx="3">
                  <c:v>22861</c:v>
                </c:pt>
                <c:pt idx="4">
                  <c:v>22117</c:v>
                </c:pt>
                <c:pt idx="5">
                  <c:v>23822</c:v>
                </c:pt>
                <c:pt idx="6">
                  <c:v>24269</c:v>
                </c:pt>
                <c:pt idx="7">
                  <c:v>25124</c:v>
                </c:pt>
                <c:pt idx="8">
                  <c:v>25331</c:v>
                </c:pt>
                <c:pt idx="9">
                  <c:v>28323</c:v>
                </c:pt>
              </c:numCache>
            </c:numRef>
          </c:val>
          <c:smooth val="0"/>
          <c:extLst>
            <c:ext xmlns:c16="http://schemas.microsoft.com/office/drawing/2014/chart" uri="{C3380CC4-5D6E-409C-BE32-E72D297353CC}">
              <c16:uniqueId val="{00000001-87CB-4C23-9C07-CB3E89662122}"/>
            </c:ext>
          </c:extLst>
        </c:ser>
        <c:ser>
          <c:idx val="2"/>
          <c:order val="2"/>
          <c:tx>
            <c:strRef>
              <c:f>'3-1_3'!$A$63</c:f>
              <c:strCache>
                <c:ptCount val="1"/>
                <c:pt idx="0">
                  <c:v>愛知</c:v>
                </c:pt>
              </c:strCache>
            </c:strRef>
          </c:tx>
          <c:spPr>
            <a:ln w="28575" cap="rnd">
              <a:solidFill>
                <a:schemeClr val="accent3"/>
              </a:solidFill>
              <a:prstDash val="sysDash"/>
              <a:round/>
            </a:ln>
            <a:effectLst/>
          </c:spPr>
          <c:marker>
            <c:symbol val="triangle"/>
            <c:size val="6"/>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'3-1_3'!$B$60:$K$60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'3-1_3'!$B$63:$K$63</c:f>
              <c:numCache>
                <c:formatCode>#,##0</c:formatCode>
                <c:ptCount val="10"/>
                <c:pt idx="0">
                  <c:v>2286</c:v>
                </c:pt>
                <c:pt idx="1">
                  <c:v>2922</c:v>
                </c:pt>
                <c:pt idx="2">
                  <c:v>2782</c:v>
                </c:pt>
                <c:pt idx="3">
                  <c:v>2750</c:v>
                </c:pt>
                <c:pt idx="4">
                  <c:v>2772</c:v>
                </c:pt>
                <c:pt idx="5">
                  <c:v>2845</c:v>
                </c:pt>
                <c:pt idx="6">
                  <c:v>2890</c:v>
                </c:pt>
                <c:pt idx="7">
                  <c:v>3094</c:v>
                </c:pt>
                <c:pt idx="8">
                  <c:v>2952</c:v>
                </c:pt>
                <c:pt idx="9">
                  <c:v>2831</c:v>
                </c:pt>
              </c:numCache>
            </c:numRef>
          </c:val>
          <c:smooth val="0"/>
          <c:extLst>
            <c:ext xmlns:c16="http://schemas.microsoft.com/office/drawing/2014/chart" uri="{C3380CC4-5D6E-409C-BE32-E72D297353CC}">
              <c16:uniqueId val="{00000002-87CB-4C23-9C07-CB3E89662122}"/>
            </c:ext>
          </c:extLst>
        </c:ser>
        <c:dLbls>
          <c:dLblPos val="t"/>
          <c:showLegendKey val="0"/>
          <c:showVal val="1"/>
          <c:showCatName val="0"/>
          <c:showSerName val="0"/>
          <c:showPercent val="0"/>
          <c:showBubbleSize val="0"/>
        </c:dLbls>
        <c:marker val="1"/>
        <c:smooth val="0"/>
        <c:axId val="584046031"/>
        <c:axId val="584042287"/>
      </c:lineChart>
      <c:catAx>
        <c:axId val="584046031"/>
        <c:scaling>
          <c:orientation val="minMax"/>
        </c:scaling>
        <c:delete val="0"/>
        <c:axPos val="b"/>
        <c:numFmt formatCode="General" sourceLinked="1"/>
        <c:majorTickMark val="out"/>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584042287"/>
        <c:crosses val="autoZero"/>
        <c:auto val="1"/>
        <c:lblAlgn val="ctr"/>
        <c:lblOffset val="100"/>
        <c:noMultiLvlLbl val="0"/>
      </c:catAx>
      <c:valAx>
        <c:axId val="584042287"/>
        <c:scaling>
          <c:orientation val="minMax"/>
        </c:scaling>
        <c:delete val="0"/>
        <c:axPos val="l"/>
        <c:majorGridlines>
          <c:spPr>
            <a:ln w="9525" cap="flat" cmpd="sng" algn="ctr">
              <a:solidFill>
                <a:schemeClr val="tx1">
                  <a:lumMod val="50000"/>
                  <a:lumOff val="5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584046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15649467867149"/>
          <c:y val="0.1172912216876606"/>
          <c:w val="0.86249498706173433"/>
          <c:h val="0.74860366004845524"/>
        </c:manualLayout>
      </c:layout>
      <c:lineChart>
        <c:grouping val="standard"/>
        <c:varyColors val="0"/>
        <c:ser>
          <c:idx val="0"/>
          <c:order val="0"/>
          <c:tx>
            <c:strRef>
              <c:f>Sheet1!$B$7</c:f>
              <c:strCache>
                <c:ptCount val="1"/>
                <c:pt idx="0">
                  <c:v>東京都</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Sheet1!$C$5:$J$5</c:f>
              <c:strCache>
                <c:ptCount val="8"/>
                <c:pt idx="0">
                  <c:v>2011年</c:v>
                </c:pt>
                <c:pt idx="1">
                  <c:v>2012年</c:v>
                </c:pt>
                <c:pt idx="2">
                  <c:v>2013年</c:v>
                </c:pt>
                <c:pt idx="3">
                  <c:v>2014年</c:v>
                </c:pt>
                <c:pt idx="4">
                  <c:v>2015年</c:v>
                </c:pt>
                <c:pt idx="5">
                  <c:v>2016年</c:v>
                </c:pt>
                <c:pt idx="6">
                  <c:v>2017年</c:v>
                </c:pt>
                <c:pt idx="7">
                  <c:v>2018年</c:v>
                </c:pt>
              </c:strCache>
            </c:strRef>
          </c:cat>
          <c:val>
            <c:numRef>
              <c:f>Sheet1!$C$7:$J$7</c:f>
              <c:numCache>
                <c:formatCode>#,##0_);[Red]\(#,##0\)</c:formatCode>
                <c:ptCount val="8"/>
                <c:pt idx="0">
                  <c:v>10364</c:v>
                </c:pt>
                <c:pt idx="1">
                  <c:v>11976</c:v>
                </c:pt>
                <c:pt idx="2">
                  <c:v>12121</c:v>
                </c:pt>
                <c:pt idx="3">
                  <c:v>12101</c:v>
                </c:pt>
                <c:pt idx="4">
                  <c:v>12502</c:v>
                </c:pt>
                <c:pt idx="5">
                  <c:v>12444</c:v>
                </c:pt>
                <c:pt idx="6">
                  <c:v>12350</c:v>
                </c:pt>
                <c:pt idx="7">
                  <c:v>12570</c:v>
                </c:pt>
              </c:numCache>
            </c:numRef>
          </c:val>
          <c:smooth val="0"/>
          <c:extLst>
            <c:ext xmlns:c16="http://schemas.microsoft.com/office/drawing/2014/chart" uri="{C3380CC4-5D6E-409C-BE32-E72D297353CC}">
              <c16:uniqueId val="{00000000-B186-43E9-8B0D-9B55A99D5F29}"/>
            </c:ext>
          </c:extLst>
        </c:ser>
        <c:ser>
          <c:idx val="1"/>
          <c:order val="1"/>
          <c:tx>
            <c:strRef>
              <c:f>Sheet1!$B$6</c:f>
              <c:strCache>
                <c:ptCount val="1"/>
                <c:pt idx="0">
                  <c:v>大阪府</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dLbls>
            <c:spPr>
              <a:noFill/>
              <a:ln>
                <a:noFill/>
              </a:ln>
              <a:effectLst/>
            </c:spPr>
            <c:txPr>
              <a:bodyPr rot="0" spcFirstLastPara="1" vertOverflow="ellipsis" vert="horz" wrap="square" anchor="ctr" anchorCtr="1"/>
              <a:lstStyle/>
              <a:p>
                <a:pPr>
                  <a:defRPr sz="1000" b="1" i="0" u="sng"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Sheet1!$C$5:$J$5</c:f>
              <c:strCache>
                <c:ptCount val="8"/>
                <c:pt idx="0">
                  <c:v>2011年</c:v>
                </c:pt>
                <c:pt idx="1">
                  <c:v>2012年</c:v>
                </c:pt>
                <c:pt idx="2">
                  <c:v>2013年</c:v>
                </c:pt>
                <c:pt idx="3">
                  <c:v>2014年</c:v>
                </c:pt>
                <c:pt idx="4">
                  <c:v>2015年</c:v>
                </c:pt>
                <c:pt idx="5">
                  <c:v>2016年</c:v>
                </c:pt>
                <c:pt idx="6">
                  <c:v>2017年</c:v>
                </c:pt>
                <c:pt idx="7">
                  <c:v>2018年</c:v>
                </c:pt>
              </c:strCache>
            </c:strRef>
          </c:cat>
          <c:val>
            <c:numRef>
              <c:f>Sheet1!$C$6:$J$6</c:f>
              <c:numCache>
                <c:formatCode>#,##0_);[Red]\(#,##0\)</c:formatCode>
                <c:ptCount val="8"/>
                <c:pt idx="0">
                  <c:v>2418</c:v>
                </c:pt>
                <c:pt idx="1">
                  <c:v>2967</c:v>
                </c:pt>
                <c:pt idx="2">
                  <c:v>3105</c:v>
                </c:pt>
                <c:pt idx="3">
                  <c:v>3055</c:v>
                </c:pt>
                <c:pt idx="4">
                  <c:v>3202</c:v>
                </c:pt>
                <c:pt idx="5">
                  <c:v>3139</c:v>
                </c:pt>
                <c:pt idx="6">
                  <c:v>3012</c:v>
                </c:pt>
                <c:pt idx="7">
                  <c:v>3198</c:v>
                </c:pt>
              </c:numCache>
            </c:numRef>
          </c:val>
          <c:smooth val="0"/>
          <c:extLst>
            <c:ext xmlns:c16="http://schemas.microsoft.com/office/drawing/2014/chart" uri="{C3380CC4-5D6E-409C-BE32-E72D297353CC}">
              <c16:uniqueId val="{00000001-B186-43E9-8B0D-9B55A99D5F29}"/>
            </c:ext>
          </c:extLst>
        </c:ser>
        <c:ser>
          <c:idx val="2"/>
          <c:order val="2"/>
          <c:tx>
            <c:strRef>
              <c:f>Sheet1!$B$8</c:f>
              <c:strCache>
                <c:ptCount val="1"/>
                <c:pt idx="0">
                  <c:v>愛知県</c:v>
                </c:pt>
              </c:strCache>
            </c:strRef>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dLbls>
            <c:dLbl>
              <c:idx val="0"/>
              <c:layout>
                <c:manualLayout>
                  <c:x val="-4.4658040665434384E-2"/>
                  <c:y val="4.42067482528539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186-43E9-8B0D-9B55A99D5F29}"/>
                </c:ext>
              </c:extLst>
            </c:dLbl>
            <c:dLbl>
              <c:idx val="1"/>
              <c:layout>
                <c:manualLayout>
                  <c:x val="-4.4658040665434426E-2"/>
                  <c:y val="4.82228125098818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186-43E9-8B0D-9B55A99D5F29}"/>
                </c:ext>
              </c:extLst>
            </c:dLbl>
            <c:dLbl>
              <c:idx val="2"/>
              <c:layout>
                <c:manualLayout>
                  <c:x val="-4.2193468884781316E-2"/>
                  <c:y val="5.22388767669101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186-43E9-8B0D-9B55A99D5F29}"/>
                </c:ext>
              </c:extLst>
            </c:dLbl>
            <c:dLbl>
              <c:idx val="3"/>
              <c:layout>
                <c:manualLayout>
                  <c:x val="-4.5344585091420538E-2"/>
                  <c:y val="5.09605570137066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186-43E9-8B0D-9B55A99D5F29}"/>
                </c:ext>
              </c:extLst>
            </c:dLbl>
            <c:dLbl>
              <c:idx val="4"/>
              <c:layout>
                <c:manualLayout>
                  <c:x val="-4.4658040665434384E-2"/>
                  <c:y val="4.42067482528539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186-43E9-8B0D-9B55A99D5F29}"/>
                </c:ext>
              </c:extLst>
            </c:dLbl>
            <c:dLbl>
              <c:idx val="5"/>
              <c:layout>
                <c:manualLayout>
                  <c:x val="-4.4658040665434474E-2"/>
                  <c:y val="5.22388767669101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186-43E9-8B0D-9B55A99D5F29}"/>
                </c:ext>
              </c:extLst>
            </c:dLbl>
            <c:dLbl>
              <c:idx val="6"/>
              <c:layout>
                <c:manualLayout>
                  <c:x val="-4.4658040665434384E-2"/>
                  <c:y val="5.22388767669100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186-43E9-8B0D-9B55A99D5F29}"/>
                </c:ext>
              </c:extLst>
            </c:dLbl>
            <c:dLbl>
              <c:idx val="7"/>
              <c:layout>
                <c:manualLayout>
                  <c:x val="-4.1302535889113853E-2"/>
                  <c:y val="4.8222812509882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186-43E9-8B0D-9B55A99D5F29}"/>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Sheet1!$C$5:$J$5</c:f>
              <c:strCache>
                <c:ptCount val="8"/>
                <c:pt idx="0">
                  <c:v>2011年</c:v>
                </c:pt>
                <c:pt idx="1">
                  <c:v>2012年</c:v>
                </c:pt>
                <c:pt idx="2">
                  <c:v>2013年</c:v>
                </c:pt>
                <c:pt idx="3">
                  <c:v>2014年</c:v>
                </c:pt>
                <c:pt idx="4">
                  <c:v>2015年</c:v>
                </c:pt>
                <c:pt idx="5">
                  <c:v>2016年</c:v>
                </c:pt>
                <c:pt idx="6">
                  <c:v>2017年</c:v>
                </c:pt>
                <c:pt idx="7">
                  <c:v>2018年</c:v>
                </c:pt>
              </c:strCache>
            </c:strRef>
          </c:cat>
          <c:val>
            <c:numRef>
              <c:f>Sheet1!$C$8:$J$8</c:f>
              <c:numCache>
                <c:formatCode>#,##0_);[Red]\(#,##0\)</c:formatCode>
                <c:ptCount val="8"/>
                <c:pt idx="0">
                  <c:v>1610</c:v>
                </c:pt>
                <c:pt idx="1">
                  <c:v>1990</c:v>
                </c:pt>
                <c:pt idx="2">
                  <c:v>2218</c:v>
                </c:pt>
                <c:pt idx="3">
                  <c:v>2212</c:v>
                </c:pt>
                <c:pt idx="4">
                  <c:v>2292</c:v>
                </c:pt>
                <c:pt idx="5">
                  <c:v>2267</c:v>
                </c:pt>
                <c:pt idx="6">
                  <c:v>2261</c:v>
                </c:pt>
                <c:pt idx="7">
                  <c:v>2458</c:v>
                </c:pt>
              </c:numCache>
            </c:numRef>
          </c:val>
          <c:smooth val="0"/>
          <c:extLst>
            <c:ext xmlns:c16="http://schemas.microsoft.com/office/drawing/2014/chart" uri="{C3380CC4-5D6E-409C-BE32-E72D297353CC}">
              <c16:uniqueId val="{0000000A-B186-43E9-8B0D-9B55A99D5F29}"/>
            </c:ext>
          </c:extLst>
        </c:ser>
        <c:dLbls>
          <c:dLblPos val="t"/>
          <c:showLegendKey val="0"/>
          <c:showVal val="1"/>
          <c:showCatName val="0"/>
          <c:showSerName val="0"/>
          <c:showPercent val="0"/>
          <c:showBubbleSize val="0"/>
        </c:dLbls>
        <c:marker val="1"/>
        <c:smooth val="0"/>
        <c:axId val="327657568"/>
        <c:axId val="327657984"/>
      </c:lineChart>
      <c:catAx>
        <c:axId val="3276575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all" spc="120" normalizeH="0" baseline="0">
                <a:solidFill>
                  <a:schemeClr val="tx1"/>
                </a:solidFill>
                <a:latin typeface="+mn-lt"/>
                <a:ea typeface="+mn-ea"/>
                <a:cs typeface="+mn-cs"/>
              </a:defRPr>
            </a:pPr>
            <a:endParaRPr lang="ja-JP"/>
          </a:p>
        </c:txPr>
        <c:crossAx val="327657984"/>
        <c:crosses val="autoZero"/>
        <c:auto val="1"/>
        <c:lblAlgn val="ctr"/>
        <c:lblOffset val="100"/>
        <c:noMultiLvlLbl val="0"/>
      </c:catAx>
      <c:valAx>
        <c:axId val="327657984"/>
        <c:scaling>
          <c:orientation val="minMax"/>
        </c:scaling>
        <c:delete val="0"/>
        <c:axPos val="l"/>
        <c:numFmt formatCode="#,##0_);[Red]\(#,##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327657568"/>
        <c:crosses val="autoZero"/>
        <c:crossBetween val="between"/>
      </c:valAx>
      <c:spPr>
        <a:noFill/>
        <a:ln>
          <a:noFill/>
        </a:ln>
        <a:effectLst/>
      </c:spPr>
    </c:plotArea>
    <c:legend>
      <c:legendPos val="t"/>
      <c:layout>
        <c:manualLayout>
          <c:xMode val="edge"/>
          <c:yMode val="edge"/>
          <c:x val="0.10813617326947789"/>
          <c:y val="4.0472010380403545E-2"/>
          <c:w val="0.64750530138575768"/>
          <c:h val="6.88078210407185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legend>
    <c:plotVisOnly val="1"/>
    <c:dispBlanksAs val="zero"/>
    <c:showDLblsOverMax val="0"/>
  </c:chart>
  <c:spPr>
    <a:noFill/>
    <a:ln>
      <a:noFill/>
    </a:ln>
    <a:effectLst/>
  </c:spPr>
  <c:txPr>
    <a:bodyPr/>
    <a:lstStyle/>
    <a:p>
      <a:pPr>
        <a:defRPr>
          <a:solidFill>
            <a:schemeClr val="tx1"/>
          </a:solidFill>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Sheet1!$G$3</c:f>
              <c:strCache>
                <c:ptCount val="1"/>
                <c:pt idx="0">
                  <c:v>2018年</c:v>
                </c:pt>
              </c:strCache>
            </c:strRef>
          </c:tx>
          <c:spPr>
            <a:solidFill>
              <a:schemeClr val="tx2"/>
            </a:solidFill>
            <a:ln>
              <a:solidFill>
                <a:schemeClr val="accent1"/>
              </a:solidFill>
            </a:ln>
            <a:effectLst/>
          </c:spPr>
          <c:invertIfNegative val="0"/>
          <c:dLbls>
            <c:dLbl>
              <c:idx val="0"/>
              <c:layout>
                <c:manualLayout>
                  <c:x val="-8.3333333333333332E-3"/>
                  <c:y val="2.777777777777777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19E-4BBF-9664-AA1B34BA1A36}"/>
                </c:ext>
              </c:extLst>
            </c:dLbl>
            <c:dLbl>
              <c:idx val="1"/>
              <c:layout>
                <c:manualLayout>
                  <c:x val="-5.5555555555555558E-3"/>
                  <c:y val="1.388888888888880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9E-4BBF-9664-AA1B34BA1A36}"/>
                </c:ext>
              </c:extLst>
            </c:dLbl>
            <c:dLbl>
              <c:idx val="2"/>
              <c:layout>
                <c:manualLayout>
                  <c:x val="-1.1111111111111112E-2"/>
                  <c:y val="9.259259259259258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19E-4BBF-9664-AA1B34BA1A36}"/>
                </c:ext>
              </c:extLst>
            </c:dLbl>
            <c:dLbl>
              <c:idx val="3"/>
              <c:layout>
                <c:manualLayout>
                  <c:x val="-8.3333333333333332E-3"/>
                  <c:y val="2.314814814814814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19E-4BBF-9664-AA1B34BA1A36}"/>
                </c:ext>
              </c:extLst>
            </c:dLbl>
            <c:dLbl>
              <c:idx val="4"/>
              <c:layout>
                <c:manualLayout>
                  <c:x val="-1.4869284871927678E-2"/>
                  <c:y val="1.388888298543825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19E-4BBF-9664-AA1B34BA1A36}"/>
                </c:ext>
              </c:extLst>
            </c:dLbl>
            <c:dLbl>
              <c:idx val="5"/>
              <c:layout>
                <c:manualLayout>
                  <c:x val="-1.4869284871927556E-2"/>
                  <c:y val="1.312039539706538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19E-4BBF-9664-AA1B34BA1A3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Sheet1!$H$1:$M$1</c:f>
              <c:strCache>
                <c:ptCount val="6"/>
                <c:pt idx="0">
                  <c:v>能力増強</c:v>
                </c:pt>
                <c:pt idx="1">
                  <c:v>新製品・
製品高度化</c:v>
                </c:pt>
                <c:pt idx="2">
                  <c:v>合理化・
省力化</c:v>
                </c:pt>
                <c:pt idx="3">
                  <c:v>研究開発</c:v>
                </c:pt>
                <c:pt idx="4">
                  <c:v>維持・補修</c:v>
                </c:pt>
                <c:pt idx="5">
                  <c:v>その他</c:v>
                </c:pt>
              </c:strCache>
            </c:strRef>
          </c:cat>
          <c:val>
            <c:numRef>
              <c:f>Sheet1!$H$3:$M$3</c:f>
              <c:numCache>
                <c:formatCode>General</c:formatCode>
                <c:ptCount val="6"/>
                <c:pt idx="0">
                  <c:v>26.1</c:v>
                </c:pt>
                <c:pt idx="1">
                  <c:v>12.2</c:v>
                </c:pt>
                <c:pt idx="2">
                  <c:v>28.4</c:v>
                </c:pt>
                <c:pt idx="3">
                  <c:v>4.0999999999999996</c:v>
                </c:pt>
                <c:pt idx="4">
                  <c:v>59.7</c:v>
                </c:pt>
                <c:pt idx="5">
                  <c:v>10.7</c:v>
                </c:pt>
              </c:numCache>
            </c:numRef>
          </c:val>
          <c:extLst>
            <c:ext xmlns:c16="http://schemas.microsoft.com/office/drawing/2014/chart" uri="{C3380CC4-5D6E-409C-BE32-E72D297353CC}">
              <c16:uniqueId val="{00000006-D19E-4BBF-9664-AA1B34BA1A36}"/>
            </c:ext>
          </c:extLst>
        </c:ser>
        <c:ser>
          <c:idx val="1"/>
          <c:order val="1"/>
          <c:tx>
            <c:strRef>
              <c:f>Sheet1!$G$4</c:f>
              <c:strCache>
                <c:ptCount val="1"/>
                <c:pt idx="0">
                  <c:v>2019年</c:v>
                </c:pt>
              </c:strCache>
            </c:strRef>
          </c:tx>
          <c:spPr>
            <a:pattFill prst="dkUpDiag">
              <a:fgClr>
                <a:srgbClr val="FF0000"/>
              </a:fgClr>
              <a:bgClr>
                <a:schemeClr val="bg1"/>
              </a:bgClr>
            </a:pattFill>
            <a:ln>
              <a:solidFill>
                <a:srgbClr val="FF0000"/>
              </a:solidFill>
            </a:ln>
            <a:effectLst/>
          </c:spPr>
          <c:invertIfNegative val="0"/>
          <c:dLbls>
            <c:dLbl>
              <c:idx val="0"/>
              <c:layout>
                <c:manualLayout>
                  <c:x val="3.0228765948424153E-2"/>
                  <c:y val="2.777776597087653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19E-4BBF-9664-AA1B34BA1A36}"/>
                </c:ext>
              </c:extLst>
            </c:dLbl>
            <c:dLbl>
              <c:idx val="1"/>
              <c:layout>
                <c:manualLayout>
                  <c:x val="1.3888888888888888E-2"/>
                  <c:y val="2.314814814814814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19E-4BBF-9664-AA1B34BA1A36}"/>
                </c:ext>
              </c:extLst>
            </c:dLbl>
            <c:dLbl>
              <c:idx val="2"/>
              <c:layout>
                <c:manualLayout>
                  <c:x val="1.3888888888888838E-2"/>
                  <c:y val="4.629629629629586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19E-4BBF-9664-AA1B34BA1A36}"/>
                </c:ext>
              </c:extLst>
            </c:dLbl>
            <c:dLbl>
              <c:idx val="3"/>
              <c:layout>
                <c:manualLayout>
                  <c:x val="5.5555555555555558E-3"/>
                  <c:y val="2.314814814814814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19E-4BBF-9664-AA1B34BA1A36}"/>
                </c:ext>
              </c:extLst>
            </c:dLbl>
            <c:dLbl>
              <c:idx val="4"/>
              <c:layout>
                <c:manualLayout>
                  <c:x val="1.6666670955347372E-2"/>
                  <c:y val="1.54258581621840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19E-4BBF-9664-AA1B34BA1A36}"/>
                </c:ext>
              </c:extLst>
            </c:dLbl>
            <c:dLbl>
              <c:idx val="5"/>
              <c:layout>
                <c:manualLayout>
                  <c:x val="1.7647063364485453E-2"/>
                  <c:y val="1.928699823562390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19E-4BBF-9664-AA1B34BA1A3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Sheet1!$H$1:$M$1</c:f>
              <c:strCache>
                <c:ptCount val="6"/>
                <c:pt idx="0">
                  <c:v>能力増強</c:v>
                </c:pt>
                <c:pt idx="1">
                  <c:v>新製品・
製品高度化</c:v>
                </c:pt>
                <c:pt idx="2">
                  <c:v>合理化・
省力化</c:v>
                </c:pt>
                <c:pt idx="3">
                  <c:v>研究開発</c:v>
                </c:pt>
                <c:pt idx="4">
                  <c:v>維持・補修</c:v>
                </c:pt>
                <c:pt idx="5">
                  <c:v>その他</c:v>
                </c:pt>
              </c:strCache>
            </c:strRef>
          </c:cat>
          <c:val>
            <c:numRef>
              <c:f>Sheet1!$H$4:$M$4</c:f>
              <c:numCache>
                <c:formatCode>General</c:formatCode>
                <c:ptCount val="6"/>
                <c:pt idx="0">
                  <c:v>25.5</c:v>
                </c:pt>
                <c:pt idx="1">
                  <c:v>10.7</c:v>
                </c:pt>
                <c:pt idx="2">
                  <c:v>31.9</c:v>
                </c:pt>
                <c:pt idx="3">
                  <c:v>4.5999999999999996</c:v>
                </c:pt>
                <c:pt idx="4">
                  <c:v>58.2</c:v>
                </c:pt>
                <c:pt idx="5">
                  <c:v>9.8000000000000007</c:v>
                </c:pt>
              </c:numCache>
            </c:numRef>
          </c:val>
          <c:extLst>
            <c:ext xmlns:c16="http://schemas.microsoft.com/office/drawing/2014/chart" uri="{C3380CC4-5D6E-409C-BE32-E72D297353CC}">
              <c16:uniqueId val="{0000000D-D19E-4BBF-9664-AA1B34BA1A36}"/>
            </c:ext>
          </c:extLst>
        </c:ser>
        <c:dLbls>
          <c:dLblPos val="outEnd"/>
          <c:showLegendKey val="0"/>
          <c:showVal val="1"/>
          <c:showCatName val="0"/>
          <c:showSerName val="0"/>
          <c:showPercent val="0"/>
          <c:showBubbleSize val="0"/>
        </c:dLbls>
        <c:gapWidth val="219"/>
        <c:overlap val="-27"/>
        <c:axId val="1502211327"/>
        <c:axId val="1502208831"/>
      </c:barChart>
      <c:catAx>
        <c:axId val="1502211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2208831"/>
        <c:crosses val="autoZero"/>
        <c:auto val="1"/>
        <c:lblAlgn val="ctr"/>
        <c:lblOffset val="100"/>
        <c:noMultiLvlLbl val="0"/>
      </c:catAx>
      <c:valAx>
        <c:axId val="15022088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2211327"/>
        <c:crosses val="autoZero"/>
        <c:crossBetween val="between"/>
      </c:valAx>
      <c:spPr>
        <a:noFill/>
        <a:ln>
          <a:noFill/>
        </a:ln>
        <a:effectLst/>
      </c:spPr>
    </c:plotArea>
    <c:legend>
      <c:legendPos val="b"/>
      <c:layout>
        <c:manualLayout>
          <c:xMode val="edge"/>
          <c:yMode val="edge"/>
          <c:x val="0.18425150127412412"/>
          <c:y val="0.17187445319335079"/>
          <c:w val="0.41872791383045488"/>
          <c:h val="9.7613650515817538E-2"/>
        </c:manualLayout>
      </c:layout>
      <c:overlay val="1"/>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82194467070927"/>
          <c:y val="0.16247059045676845"/>
          <c:w val="0.85515827082477669"/>
          <c:h val="0.7177850790233955"/>
        </c:manualLayout>
      </c:layout>
      <c:lineChart>
        <c:grouping val="standard"/>
        <c:varyColors val="0"/>
        <c:ser>
          <c:idx val="4"/>
          <c:order val="0"/>
          <c:tx>
            <c:strRef>
              <c:f>Sheet1!$B$31</c:f>
              <c:strCache>
                <c:ptCount val="1"/>
                <c:pt idx="0">
                  <c:v>中国</c:v>
                </c:pt>
              </c:strCache>
            </c:strRef>
          </c:tx>
          <c:spPr>
            <a:ln w="22225" cap="rnd">
              <a:solidFill>
                <a:schemeClr val="accent5"/>
              </a:solidFill>
              <a:round/>
            </a:ln>
            <a:effectLst/>
          </c:spPr>
          <c:marker>
            <c:symbol val="star"/>
            <c:size val="6"/>
            <c:spPr>
              <a:noFill/>
              <a:ln w="9525">
                <a:solidFill>
                  <a:schemeClr val="accent5"/>
                </a:solidFill>
                <a:round/>
              </a:ln>
              <a:effectLst/>
            </c:spPr>
          </c:marker>
          <c:dLbls>
            <c:dLbl>
              <c:idx val="0"/>
              <c:layout>
                <c:manualLayout>
                  <c:x val="-6.3000000000000028E-2"/>
                  <c:y val="-6.94444444444444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E3E-4B0F-8C82-4DCAC58DB3EF}"/>
                </c:ext>
              </c:extLst>
            </c:dLbl>
            <c:dLbl>
              <c:idx val="1"/>
              <c:layout>
                <c:manualLayout>
                  <c:x val="-6.2458223972003499E-2"/>
                  <c:y val="-5.5555555555555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E3E-4B0F-8C82-4DCAC58DB3EF}"/>
                </c:ext>
              </c:extLst>
            </c:dLbl>
            <c:dLbl>
              <c:idx val="2"/>
              <c:layout>
                <c:manualLayout>
                  <c:x val="-5.6902668416447942E-2"/>
                  <c:y val="-5.55555555555555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E3E-4B0F-8C82-4DCAC58DB3EF}"/>
                </c:ext>
              </c:extLst>
            </c:dLbl>
            <c:dLbl>
              <c:idx val="3"/>
              <c:layout>
                <c:manualLayout>
                  <c:x val="-5.6902668416447942E-2"/>
                  <c:y val="-5.55555555555555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E3E-4B0F-8C82-4DCAC58DB3EF}"/>
                </c:ext>
              </c:extLst>
            </c:dLbl>
            <c:dLbl>
              <c:idx val="4"/>
              <c:layout>
                <c:manualLayout>
                  <c:x val="-5.4124890638670167E-2"/>
                  <c:y val="-5.09259259259259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E3E-4B0F-8C82-4DCAC58DB3EF}"/>
                </c:ext>
              </c:extLst>
            </c:dLbl>
            <c:dLbl>
              <c:idx val="5"/>
              <c:layout>
                <c:manualLayout>
                  <c:x val="-4.6333333333333435E-2"/>
                  <c:y val="-5.55555555555556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E3E-4B0F-8C82-4DCAC58DB3EF}"/>
                </c:ext>
              </c:extLst>
            </c:dLbl>
            <c:dLbl>
              <c:idx val="6"/>
              <c:layout>
                <c:manualLayout>
                  <c:x val="-4.6333005249343834E-2"/>
                  <c:y val="-5.5555373286672496E-2"/>
                </c:manualLayout>
              </c:layout>
              <c:dLblPos val="r"/>
              <c:showLegendKey val="0"/>
              <c:showVal val="1"/>
              <c:showCatName val="0"/>
              <c:showSerName val="0"/>
              <c:showPercent val="0"/>
              <c:showBubbleSize val="0"/>
              <c:extLst>
                <c:ext xmlns:c15="http://schemas.microsoft.com/office/drawing/2012/chart" uri="{CE6537A1-D6FC-4f65-9D91-7224C49458BB}">
                  <c15:layout>
                    <c:manualLayout>
                      <c:w val="5.4666666666666662E-2"/>
                      <c:h val="6.4745552639253412E-2"/>
                    </c:manualLayout>
                  </c15:layout>
                </c:ext>
                <c:ext xmlns:c16="http://schemas.microsoft.com/office/drawing/2014/chart" uri="{C3380CC4-5D6E-409C-BE32-E72D297353CC}">
                  <c16:uniqueId val="{00000006-1E3E-4B0F-8C82-4DCAC58DB3EF}"/>
                </c:ext>
              </c:extLst>
            </c:dLbl>
            <c:dLbl>
              <c:idx val="7"/>
              <c:layout>
                <c:manualLayout>
                  <c:x val="-4.8900262467191598E-2"/>
                  <c:y val="-6.48148148148148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E3E-4B0F-8C82-4DCAC58DB3EF}"/>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Sheet1!$C$26:$J$26</c:f>
              <c:strCache>
                <c:ptCount val="8"/>
                <c:pt idx="0">
                  <c:v>2011年</c:v>
                </c:pt>
                <c:pt idx="1">
                  <c:v>2012年</c:v>
                </c:pt>
                <c:pt idx="2">
                  <c:v>2013年</c:v>
                </c:pt>
                <c:pt idx="3">
                  <c:v>2014年</c:v>
                </c:pt>
                <c:pt idx="4">
                  <c:v>2015年</c:v>
                </c:pt>
                <c:pt idx="5">
                  <c:v>2016年</c:v>
                </c:pt>
                <c:pt idx="6">
                  <c:v>2017年</c:v>
                </c:pt>
                <c:pt idx="7">
                  <c:v>2018年</c:v>
                </c:pt>
              </c:strCache>
            </c:strRef>
          </c:cat>
          <c:val>
            <c:numRef>
              <c:f>Sheet1!$C$31:$J$31</c:f>
              <c:numCache>
                <c:formatCode>#,##0_);[Red]\(#,##0\)</c:formatCode>
                <c:ptCount val="8"/>
                <c:pt idx="0">
                  <c:v>753</c:v>
                </c:pt>
                <c:pt idx="1">
                  <c:v>1042</c:v>
                </c:pt>
                <c:pt idx="2">
                  <c:v>1060</c:v>
                </c:pt>
                <c:pt idx="3">
                  <c:v>1030</c:v>
                </c:pt>
                <c:pt idx="4">
                  <c:v>1051</c:v>
                </c:pt>
                <c:pt idx="5">
                  <c:v>998</c:v>
                </c:pt>
                <c:pt idx="6">
                  <c:v>963</c:v>
                </c:pt>
                <c:pt idx="7">
                  <c:v>1015</c:v>
                </c:pt>
              </c:numCache>
            </c:numRef>
          </c:val>
          <c:smooth val="0"/>
          <c:extLst>
            <c:ext xmlns:c16="http://schemas.microsoft.com/office/drawing/2014/chart" uri="{C3380CC4-5D6E-409C-BE32-E72D297353CC}">
              <c16:uniqueId val="{00000008-1E3E-4B0F-8C82-4DCAC58DB3EF}"/>
            </c:ext>
          </c:extLst>
        </c:ser>
        <c:ser>
          <c:idx val="3"/>
          <c:order val="1"/>
          <c:tx>
            <c:strRef>
              <c:f>Sheet1!$B$30</c:f>
              <c:strCache>
                <c:ptCount val="1"/>
                <c:pt idx="0">
                  <c:v>アメリカ</c:v>
                </c:pt>
              </c:strCache>
            </c:strRef>
          </c:tx>
          <c:spPr>
            <a:ln w="22225" cap="rnd">
              <a:solidFill>
                <a:schemeClr val="accent4"/>
              </a:solidFill>
              <a:round/>
            </a:ln>
            <a:effectLst/>
          </c:spPr>
          <c:marker>
            <c:symbol val="x"/>
            <c:size val="6"/>
            <c:spPr>
              <a:noFill/>
              <a:ln w="9525">
                <a:solidFill>
                  <a:schemeClr val="accent4"/>
                </a:solidFill>
                <a:round/>
              </a:ln>
              <a:effectLst/>
            </c:spPr>
          </c:marker>
          <c:dLbls>
            <c:dLbl>
              <c:idx val="0"/>
              <c:layout>
                <c:manualLayout>
                  <c:x val="-4.9111111111111112E-2"/>
                  <c:y val="-6.48148148148148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E3E-4B0F-8C82-4DCAC58DB3EF}"/>
                </c:ext>
              </c:extLst>
            </c:dLbl>
            <c:dLbl>
              <c:idx val="1"/>
              <c:layout>
                <c:manualLayout>
                  <c:x val="-4.6333333333333331E-2"/>
                  <c:y val="-5.55555555555555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E3E-4B0F-8C82-4DCAC58DB3EF}"/>
                </c:ext>
              </c:extLst>
            </c:dLbl>
            <c:dLbl>
              <c:idx val="2"/>
              <c:layout>
                <c:manualLayout>
                  <c:x val="-5.1888888888888887E-2"/>
                  <c:y val="-6.48148148148148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E3E-4B0F-8C82-4DCAC58DB3EF}"/>
                </c:ext>
              </c:extLst>
            </c:dLbl>
            <c:dLbl>
              <c:idx val="3"/>
              <c:layout>
                <c:manualLayout>
                  <c:x val="-4.6333333333333386E-2"/>
                  <c:y val="-5.55555555555557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E3E-4B0F-8C82-4DCAC58DB3EF}"/>
                </c:ext>
              </c:extLst>
            </c:dLbl>
            <c:dLbl>
              <c:idx val="4"/>
              <c:layout>
                <c:manualLayout>
                  <c:x val="-4.9111111111111112E-2"/>
                  <c:y val="-5.55555555555556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E3E-4B0F-8C82-4DCAC58DB3EF}"/>
                </c:ext>
              </c:extLst>
            </c:dLbl>
            <c:dLbl>
              <c:idx val="5"/>
              <c:layout>
                <c:manualLayout>
                  <c:x val="-4.6333333333333435E-2"/>
                  <c:y val="-5.09259259259259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E3E-4B0F-8C82-4DCAC58DB3EF}"/>
                </c:ext>
              </c:extLst>
            </c:dLbl>
            <c:dLbl>
              <c:idx val="6"/>
              <c:layout>
                <c:manualLayout>
                  <c:x val="-5.1888888888888991E-2"/>
                  <c:y val="-5.55555555555555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E3E-4B0F-8C82-4DCAC58DB3EF}"/>
                </c:ext>
              </c:extLst>
            </c:dLbl>
            <c:dLbl>
              <c:idx val="7"/>
              <c:layout>
                <c:manualLayout>
                  <c:x val="-4.6333333333333435E-2"/>
                  <c:y val="-6.01851851851852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E3E-4B0F-8C82-4DCAC58DB3EF}"/>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Sheet1!$C$26:$J$26</c:f>
              <c:strCache>
                <c:ptCount val="8"/>
                <c:pt idx="0">
                  <c:v>2011年</c:v>
                </c:pt>
                <c:pt idx="1">
                  <c:v>2012年</c:v>
                </c:pt>
                <c:pt idx="2">
                  <c:v>2013年</c:v>
                </c:pt>
                <c:pt idx="3">
                  <c:v>2014年</c:v>
                </c:pt>
                <c:pt idx="4">
                  <c:v>2015年</c:v>
                </c:pt>
                <c:pt idx="5">
                  <c:v>2016年</c:v>
                </c:pt>
                <c:pt idx="6">
                  <c:v>2017年</c:v>
                </c:pt>
                <c:pt idx="7">
                  <c:v>2018年</c:v>
                </c:pt>
              </c:strCache>
            </c:strRef>
          </c:cat>
          <c:val>
            <c:numRef>
              <c:f>Sheet1!$C$30:$J$30</c:f>
              <c:numCache>
                <c:formatCode>#,##0_);[Red]\(#,##0\)</c:formatCode>
                <c:ptCount val="8"/>
                <c:pt idx="0">
                  <c:v>294</c:v>
                </c:pt>
                <c:pt idx="1">
                  <c:v>329</c:v>
                </c:pt>
                <c:pt idx="2">
                  <c:v>321</c:v>
                </c:pt>
                <c:pt idx="3">
                  <c:v>316</c:v>
                </c:pt>
                <c:pt idx="4">
                  <c:v>324</c:v>
                </c:pt>
                <c:pt idx="5">
                  <c:v>334</c:v>
                </c:pt>
                <c:pt idx="6">
                  <c:v>309</c:v>
                </c:pt>
                <c:pt idx="7">
                  <c:v>318</c:v>
                </c:pt>
              </c:numCache>
            </c:numRef>
          </c:val>
          <c:smooth val="0"/>
          <c:extLst>
            <c:ext xmlns:c16="http://schemas.microsoft.com/office/drawing/2014/chart" uri="{C3380CC4-5D6E-409C-BE32-E72D297353CC}">
              <c16:uniqueId val="{00000011-1E3E-4B0F-8C82-4DCAC58DB3EF}"/>
            </c:ext>
          </c:extLst>
        </c:ser>
        <c:ser>
          <c:idx val="2"/>
          <c:order val="2"/>
          <c:tx>
            <c:strRef>
              <c:f>Sheet1!$B$29</c:f>
              <c:strCache>
                <c:ptCount val="1"/>
                <c:pt idx="0">
                  <c:v>タイ</c:v>
                </c:pt>
              </c:strCache>
            </c:strRef>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dLbls>
            <c:delete val="1"/>
          </c:dLbls>
          <c:cat>
            <c:strRef>
              <c:f>Sheet1!$C$26:$J$26</c:f>
              <c:strCache>
                <c:ptCount val="8"/>
                <c:pt idx="0">
                  <c:v>2011年</c:v>
                </c:pt>
                <c:pt idx="1">
                  <c:v>2012年</c:v>
                </c:pt>
                <c:pt idx="2">
                  <c:v>2013年</c:v>
                </c:pt>
                <c:pt idx="3">
                  <c:v>2014年</c:v>
                </c:pt>
                <c:pt idx="4">
                  <c:v>2015年</c:v>
                </c:pt>
                <c:pt idx="5">
                  <c:v>2016年</c:v>
                </c:pt>
                <c:pt idx="6">
                  <c:v>2017年</c:v>
                </c:pt>
                <c:pt idx="7">
                  <c:v>2018年</c:v>
                </c:pt>
              </c:strCache>
            </c:strRef>
          </c:cat>
          <c:val>
            <c:numRef>
              <c:f>Sheet1!$C$29:$J$29</c:f>
              <c:numCache>
                <c:formatCode>#,##0_);[Red]\(#,##0\)</c:formatCode>
                <c:ptCount val="8"/>
                <c:pt idx="0">
                  <c:v>186</c:v>
                </c:pt>
                <c:pt idx="1">
                  <c:v>241</c:v>
                </c:pt>
                <c:pt idx="2">
                  <c:v>274</c:v>
                </c:pt>
                <c:pt idx="3">
                  <c:v>271</c:v>
                </c:pt>
                <c:pt idx="4">
                  <c:v>307</c:v>
                </c:pt>
                <c:pt idx="5">
                  <c:v>302</c:v>
                </c:pt>
                <c:pt idx="6">
                  <c:v>290</c:v>
                </c:pt>
                <c:pt idx="7">
                  <c:v>316</c:v>
                </c:pt>
              </c:numCache>
            </c:numRef>
          </c:val>
          <c:smooth val="0"/>
          <c:extLst>
            <c:ext xmlns:c16="http://schemas.microsoft.com/office/drawing/2014/chart" uri="{C3380CC4-5D6E-409C-BE32-E72D297353CC}">
              <c16:uniqueId val="{00000012-1E3E-4B0F-8C82-4DCAC58DB3EF}"/>
            </c:ext>
          </c:extLst>
        </c:ser>
        <c:ser>
          <c:idx val="1"/>
          <c:order val="3"/>
          <c:tx>
            <c:strRef>
              <c:f>Sheet1!$B$28</c:f>
              <c:strCache>
                <c:ptCount val="1"/>
                <c:pt idx="0">
                  <c:v>香港</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dLbls>
            <c:delete val="1"/>
          </c:dLbls>
          <c:cat>
            <c:strRef>
              <c:f>Sheet1!$C$26:$J$26</c:f>
              <c:strCache>
                <c:ptCount val="8"/>
                <c:pt idx="0">
                  <c:v>2011年</c:v>
                </c:pt>
                <c:pt idx="1">
                  <c:v>2012年</c:v>
                </c:pt>
                <c:pt idx="2">
                  <c:v>2013年</c:v>
                </c:pt>
                <c:pt idx="3">
                  <c:v>2014年</c:v>
                </c:pt>
                <c:pt idx="4">
                  <c:v>2015年</c:v>
                </c:pt>
                <c:pt idx="5">
                  <c:v>2016年</c:v>
                </c:pt>
                <c:pt idx="6">
                  <c:v>2017年</c:v>
                </c:pt>
                <c:pt idx="7">
                  <c:v>2018年</c:v>
                </c:pt>
              </c:strCache>
            </c:strRef>
          </c:cat>
          <c:val>
            <c:numRef>
              <c:f>Sheet1!$C$28:$J$28</c:f>
              <c:numCache>
                <c:formatCode>#,##0_);[Red]\(#,##0\)</c:formatCode>
                <c:ptCount val="8"/>
                <c:pt idx="0">
                  <c:v>131</c:v>
                </c:pt>
                <c:pt idx="1">
                  <c:v>167</c:v>
                </c:pt>
                <c:pt idx="2">
                  <c:v>168</c:v>
                </c:pt>
                <c:pt idx="3">
                  <c:v>159</c:v>
                </c:pt>
                <c:pt idx="4">
                  <c:v>168</c:v>
                </c:pt>
                <c:pt idx="5">
                  <c:v>168</c:v>
                </c:pt>
                <c:pt idx="6">
                  <c:v>157</c:v>
                </c:pt>
                <c:pt idx="7">
                  <c:v>172</c:v>
                </c:pt>
              </c:numCache>
            </c:numRef>
          </c:val>
          <c:smooth val="0"/>
          <c:extLst>
            <c:ext xmlns:c16="http://schemas.microsoft.com/office/drawing/2014/chart" uri="{C3380CC4-5D6E-409C-BE32-E72D297353CC}">
              <c16:uniqueId val="{00000013-1E3E-4B0F-8C82-4DCAC58DB3EF}"/>
            </c:ext>
          </c:extLst>
        </c:ser>
        <c:ser>
          <c:idx val="0"/>
          <c:order val="4"/>
          <c:tx>
            <c:strRef>
              <c:f>Sheet1!$B$27</c:f>
              <c:strCache>
                <c:ptCount val="1"/>
                <c:pt idx="0">
                  <c:v>シンガポール</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delete val="1"/>
          </c:dLbls>
          <c:cat>
            <c:strRef>
              <c:f>Sheet1!$C$26:$J$26</c:f>
              <c:strCache>
                <c:ptCount val="8"/>
                <c:pt idx="0">
                  <c:v>2011年</c:v>
                </c:pt>
                <c:pt idx="1">
                  <c:v>2012年</c:v>
                </c:pt>
                <c:pt idx="2">
                  <c:v>2013年</c:v>
                </c:pt>
                <c:pt idx="3">
                  <c:v>2014年</c:v>
                </c:pt>
                <c:pt idx="4">
                  <c:v>2015年</c:v>
                </c:pt>
                <c:pt idx="5">
                  <c:v>2016年</c:v>
                </c:pt>
                <c:pt idx="6">
                  <c:v>2017年</c:v>
                </c:pt>
                <c:pt idx="7">
                  <c:v>2018年</c:v>
                </c:pt>
              </c:strCache>
            </c:strRef>
          </c:cat>
          <c:val>
            <c:numRef>
              <c:f>Sheet1!$C$27:$J$27</c:f>
              <c:numCache>
                <c:formatCode>#,##0_);[Red]\(#,##0\)</c:formatCode>
                <c:ptCount val="8"/>
                <c:pt idx="0">
                  <c:v>114</c:v>
                </c:pt>
                <c:pt idx="1">
                  <c:v>130</c:v>
                </c:pt>
                <c:pt idx="2">
                  <c:v>131</c:v>
                </c:pt>
                <c:pt idx="3">
                  <c:v>126</c:v>
                </c:pt>
                <c:pt idx="4">
                  <c:v>136</c:v>
                </c:pt>
                <c:pt idx="5">
                  <c:v>136</c:v>
                </c:pt>
                <c:pt idx="6">
                  <c:v>127</c:v>
                </c:pt>
                <c:pt idx="7">
                  <c:v>141</c:v>
                </c:pt>
              </c:numCache>
            </c:numRef>
          </c:val>
          <c:smooth val="0"/>
          <c:extLst>
            <c:ext xmlns:c16="http://schemas.microsoft.com/office/drawing/2014/chart" uri="{C3380CC4-5D6E-409C-BE32-E72D297353CC}">
              <c16:uniqueId val="{00000014-1E3E-4B0F-8C82-4DCAC58DB3EF}"/>
            </c:ext>
          </c:extLst>
        </c:ser>
        <c:dLbls>
          <c:dLblPos val="l"/>
          <c:showLegendKey val="0"/>
          <c:showVal val="1"/>
          <c:showCatName val="0"/>
          <c:showSerName val="0"/>
          <c:showPercent val="0"/>
          <c:showBubbleSize val="0"/>
        </c:dLbls>
        <c:marker val="1"/>
        <c:smooth val="0"/>
        <c:axId val="501403280"/>
        <c:axId val="501404944"/>
      </c:lineChart>
      <c:catAx>
        <c:axId val="501403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all" spc="120" normalizeH="0" baseline="0">
                <a:solidFill>
                  <a:schemeClr val="tx1"/>
                </a:solidFill>
                <a:latin typeface="+mn-lt"/>
                <a:ea typeface="+mn-ea"/>
                <a:cs typeface="+mn-cs"/>
              </a:defRPr>
            </a:pPr>
            <a:endParaRPr lang="ja-JP"/>
          </a:p>
        </c:txPr>
        <c:crossAx val="501404944"/>
        <c:crosses val="autoZero"/>
        <c:auto val="1"/>
        <c:lblAlgn val="ctr"/>
        <c:lblOffset val="100"/>
        <c:noMultiLvlLbl val="0"/>
      </c:catAx>
      <c:valAx>
        <c:axId val="501404944"/>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501403280"/>
        <c:crosses val="autoZero"/>
        <c:crossBetween val="between"/>
      </c:valAx>
      <c:spPr>
        <a:noFill/>
        <a:ln>
          <a:noFill/>
        </a:ln>
        <a:effectLst/>
      </c:spPr>
    </c:plotArea>
    <c:legend>
      <c:legendPos val="t"/>
      <c:layout>
        <c:manualLayout>
          <c:xMode val="edge"/>
          <c:yMode val="edge"/>
          <c:x val="0.10722487275297485"/>
          <c:y val="5.7553956834532377E-2"/>
          <c:w val="0.81387299700574944"/>
          <c:h val="8.093581827451425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solidFill>
            <a:schemeClr val="tx1"/>
          </a:solidFill>
        </a:defRPr>
      </a:pPr>
      <a:endParaRPr lang="ja-JP"/>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Sheet1!$B$47</c:f>
              <c:strCache>
                <c:ptCount val="1"/>
                <c:pt idx="0">
                  <c:v>製造業</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dLbls>
            <c:dLbl>
              <c:idx val="0"/>
              <c:layout>
                <c:manualLayout>
                  <c:x val="-4.3915823778055654E-2"/>
                  <c:y val="-6.0185185185185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A67-4E19-B442-2E6B49EA7E67}"/>
                </c:ext>
              </c:extLst>
            </c:dLbl>
            <c:dLbl>
              <c:idx val="1"/>
              <c:layout>
                <c:manualLayout>
                  <c:x val="-4.6355591765725408E-2"/>
                  <c:y val="-5.5555555555555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A67-4E19-B442-2E6B49EA7E67}"/>
                </c:ext>
              </c:extLst>
            </c:dLbl>
            <c:dLbl>
              <c:idx val="2"/>
              <c:layout>
                <c:manualLayout>
                  <c:x val="-4.3915823778055654E-2"/>
                  <c:y val="-4.6296296296296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A67-4E19-B442-2E6B49EA7E67}"/>
                </c:ext>
              </c:extLst>
            </c:dLbl>
            <c:dLbl>
              <c:idx val="3"/>
              <c:layout>
                <c:manualLayout>
                  <c:x val="-4.3915823778055654E-2"/>
                  <c:y val="-4.6296296296296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A67-4E19-B442-2E6B49EA7E67}"/>
                </c:ext>
              </c:extLst>
            </c:dLbl>
            <c:dLbl>
              <c:idx val="4"/>
              <c:layout>
                <c:manualLayout>
                  <c:x val="-5.317702910853838E-2"/>
                  <c:y val="-4.9625525279863809E-2"/>
                </c:manualLayout>
              </c:layout>
              <c:showLegendKey val="0"/>
              <c:showVal val="1"/>
              <c:showCatName val="0"/>
              <c:showSerName val="0"/>
              <c:showPercent val="0"/>
              <c:showBubbleSize val="0"/>
              <c:extLst>
                <c:ext xmlns:c15="http://schemas.microsoft.com/office/drawing/2012/chart" uri="{CE6537A1-D6FC-4f65-9D91-7224C49458BB}">
                  <c15:layout>
                    <c:manualLayout>
                      <c:w val="9.3723363982051208E-2"/>
                      <c:h val="9.1276071804890446E-2"/>
                    </c:manualLayout>
                  </c15:layout>
                </c:ext>
                <c:ext xmlns:c16="http://schemas.microsoft.com/office/drawing/2014/chart" uri="{C3380CC4-5D6E-409C-BE32-E72D297353CC}">
                  <c16:uniqueId val="{00000004-CA67-4E19-B442-2E6B49EA7E67}"/>
                </c:ext>
              </c:extLst>
            </c:dLbl>
            <c:dLbl>
              <c:idx val="5"/>
              <c:layout>
                <c:manualLayout>
                  <c:x val="-4.6355591765725498E-2"/>
                  <c:y val="-4.62962962962963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A67-4E19-B442-2E6B49EA7E67}"/>
                </c:ext>
              </c:extLst>
            </c:dLbl>
            <c:dLbl>
              <c:idx val="6"/>
              <c:layout>
                <c:manualLayout>
                  <c:x val="-4.3915823778055738E-2"/>
                  <c:y val="-5.0925925925925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A67-4E19-B442-2E6B49EA7E67}"/>
                </c:ext>
              </c:extLst>
            </c:dLbl>
            <c:dLbl>
              <c:idx val="7"/>
              <c:layout>
                <c:manualLayout>
                  <c:x val="-4.6355591765725589E-2"/>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A67-4E19-B442-2E6B49EA7E67}"/>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Sheet1!$C$46:$J$46</c:f>
              <c:strCache>
                <c:ptCount val="8"/>
                <c:pt idx="0">
                  <c:v>2011年</c:v>
                </c:pt>
                <c:pt idx="1">
                  <c:v>2012年</c:v>
                </c:pt>
                <c:pt idx="2">
                  <c:v>2013年</c:v>
                </c:pt>
                <c:pt idx="3">
                  <c:v>2014年</c:v>
                </c:pt>
                <c:pt idx="4">
                  <c:v>2015年</c:v>
                </c:pt>
                <c:pt idx="5">
                  <c:v>2016年</c:v>
                </c:pt>
                <c:pt idx="6">
                  <c:v>2017年</c:v>
                </c:pt>
                <c:pt idx="7">
                  <c:v>2018年</c:v>
                </c:pt>
              </c:strCache>
            </c:strRef>
          </c:cat>
          <c:val>
            <c:numRef>
              <c:f>Sheet1!$C$47:$J$47</c:f>
              <c:numCache>
                <c:formatCode>#,##0_);[Red]\(#,##0\)</c:formatCode>
                <c:ptCount val="8"/>
                <c:pt idx="0">
                  <c:v>1262</c:v>
                </c:pt>
                <c:pt idx="1">
                  <c:v>1514</c:v>
                </c:pt>
                <c:pt idx="2">
                  <c:v>1541</c:v>
                </c:pt>
                <c:pt idx="3">
                  <c:v>1499</c:v>
                </c:pt>
                <c:pt idx="4">
                  <c:v>1504</c:v>
                </c:pt>
                <c:pt idx="5">
                  <c:v>1489</c:v>
                </c:pt>
                <c:pt idx="6">
                  <c:v>1418</c:v>
                </c:pt>
                <c:pt idx="7">
                  <c:v>1475</c:v>
                </c:pt>
              </c:numCache>
            </c:numRef>
          </c:val>
          <c:smooth val="0"/>
          <c:extLst>
            <c:ext xmlns:c16="http://schemas.microsoft.com/office/drawing/2014/chart" uri="{C3380CC4-5D6E-409C-BE32-E72D297353CC}">
              <c16:uniqueId val="{00000008-CA67-4E19-B442-2E6B49EA7E67}"/>
            </c:ext>
          </c:extLst>
        </c:ser>
        <c:ser>
          <c:idx val="1"/>
          <c:order val="1"/>
          <c:tx>
            <c:strRef>
              <c:f>Sheet1!$B$48</c:f>
              <c:strCache>
                <c:ptCount val="1"/>
                <c:pt idx="0">
                  <c:v>卸売業、小売業</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dLbls>
            <c:dLbl>
              <c:idx val="0"/>
              <c:layout>
                <c:manualLayout>
                  <c:x val="-3.9036287802716133E-2"/>
                  <c:y val="5.0925925925925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A67-4E19-B442-2E6B49EA7E67}"/>
                </c:ext>
              </c:extLst>
            </c:dLbl>
            <c:dLbl>
              <c:idx val="1"/>
              <c:layout>
                <c:manualLayout>
                  <c:x val="-4.3915823778055654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A67-4E19-B442-2E6B49EA7E67}"/>
                </c:ext>
              </c:extLst>
            </c:dLbl>
            <c:dLbl>
              <c:idx val="2"/>
              <c:layout>
                <c:manualLayout>
                  <c:x val="-4.3915823778055654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A67-4E19-B442-2E6B49EA7E67}"/>
                </c:ext>
              </c:extLst>
            </c:dLbl>
            <c:dLbl>
              <c:idx val="3"/>
              <c:layout>
                <c:manualLayout>
                  <c:x val="-5.1235127741064923E-2"/>
                  <c:y val="5.55555555555554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A67-4E19-B442-2E6B49EA7E67}"/>
                </c:ext>
              </c:extLst>
            </c:dLbl>
            <c:dLbl>
              <c:idx val="4"/>
              <c:layout>
                <c:manualLayout>
                  <c:x val="-4.3915823778055654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A67-4E19-B442-2E6B49EA7E67}"/>
                </c:ext>
              </c:extLst>
            </c:dLbl>
            <c:dLbl>
              <c:idx val="5"/>
              <c:layout>
                <c:manualLayout>
                  <c:x val="-4.6355591765725498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A67-4E19-B442-2E6B49EA7E67}"/>
                </c:ext>
              </c:extLst>
            </c:dLbl>
            <c:dLbl>
              <c:idx val="6"/>
              <c:layout>
                <c:manualLayout>
                  <c:x val="-4.3915823778055738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A67-4E19-B442-2E6B49EA7E67}"/>
                </c:ext>
              </c:extLst>
            </c:dLbl>
            <c:dLbl>
              <c:idx val="7"/>
              <c:layout>
                <c:manualLayout>
                  <c:x val="-4.3915823778055654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CA67-4E19-B442-2E6B49EA7E67}"/>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Sheet1!$C$46:$J$46</c:f>
              <c:strCache>
                <c:ptCount val="8"/>
                <c:pt idx="0">
                  <c:v>2011年</c:v>
                </c:pt>
                <c:pt idx="1">
                  <c:v>2012年</c:v>
                </c:pt>
                <c:pt idx="2">
                  <c:v>2013年</c:v>
                </c:pt>
                <c:pt idx="3">
                  <c:v>2014年</c:v>
                </c:pt>
                <c:pt idx="4">
                  <c:v>2015年</c:v>
                </c:pt>
                <c:pt idx="5">
                  <c:v>2016年</c:v>
                </c:pt>
                <c:pt idx="6">
                  <c:v>2017年</c:v>
                </c:pt>
                <c:pt idx="7">
                  <c:v>2018年</c:v>
                </c:pt>
              </c:strCache>
            </c:strRef>
          </c:cat>
          <c:val>
            <c:numRef>
              <c:f>Sheet1!$C$48:$J$48</c:f>
              <c:numCache>
                <c:formatCode>#,##0_);[Red]\(#,##0\)</c:formatCode>
                <c:ptCount val="8"/>
                <c:pt idx="0">
                  <c:v>825</c:v>
                </c:pt>
                <c:pt idx="1">
                  <c:v>1034</c:v>
                </c:pt>
                <c:pt idx="2">
                  <c:v>1108</c:v>
                </c:pt>
                <c:pt idx="3">
                  <c:v>1110</c:v>
                </c:pt>
                <c:pt idx="4">
                  <c:v>1180</c:v>
                </c:pt>
                <c:pt idx="5">
                  <c:v>1128</c:v>
                </c:pt>
                <c:pt idx="6">
                  <c:v>1081</c:v>
                </c:pt>
                <c:pt idx="7">
                  <c:v>1169</c:v>
                </c:pt>
              </c:numCache>
            </c:numRef>
          </c:val>
          <c:smooth val="0"/>
          <c:extLst>
            <c:ext xmlns:c16="http://schemas.microsoft.com/office/drawing/2014/chart" uri="{C3380CC4-5D6E-409C-BE32-E72D297353CC}">
              <c16:uniqueId val="{00000011-CA67-4E19-B442-2E6B49EA7E67}"/>
            </c:ext>
          </c:extLst>
        </c:ser>
        <c:ser>
          <c:idx val="2"/>
          <c:order val="2"/>
          <c:tx>
            <c:strRef>
              <c:f>Sheet1!$B$49</c:f>
              <c:strCache>
                <c:ptCount val="1"/>
                <c:pt idx="0">
                  <c:v>学術研修、専門・技術サービス業</c:v>
                </c:pt>
              </c:strCache>
            </c:strRef>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dLbls>
            <c:delete val="1"/>
          </c:dLbls>
          <c:cat>
            <c:strRef>
              <c:f>Sheet1!$C$46:$J$46</c:f>
              <c:strCache>
                <c:ptCount val="8"/>
                <c:pt idx="0">
                  <c:v>2011年</c:v>
                </c:pt>
                <c:pt idx="1">
                  <c:v>2012年</c:v>
                </c:pt>
                <c:pt idx="2">
                  <c:v>2013年</c:v>
                </c:pt>
                <c:pt idx="3">
                  <c:v>2014年</c:v>
                </c:pt>
                <c:pt idx="4">
                  <c:v>2015年</c:v>
                </c:pt>
                <c:pt idx="5">
                  <c:v>2016年</c:v>
                </c:pt>
                <c:pt idx="6">
                  <c:v>2017年</c:v>
                </c:pt>
                <c:pt idx="7">
                  <c:v>2018年</c:v>
                </c:pt>
              </c:strCache>
            </c:strRef>
          </c:cat>
          <c:val>
            <c:numRef>
              <c:f>Sheet1!$C$49:$J$49</c:f>
              <c:numCache>
                <c:formatCode>#,##0_);[Red]\(#,##0\)</c:formatCode>
                <c:ptCount val="8"/>
                <c:pt idx="0">
                  <c:v>80</c:v>
                </c:pt>
                <c:pt idx="1">
                  <c:v>105</c:v>
                </c:pt>
                <c:pt idx="2">
                  <c:v>113</c:v>
                </c:pt>
                <c:pt idx="3">
                  <c:v>116</c:v>
                </c:pt>
                <c:pt idx="4">
                  <c:v>132</c:v>
                </c:pt>
                <c:pt idx="5">
                  <c:v>135</c:v>
                </c:pt>
                <c:pt idx="6">
                  <c:v>134</c:v>
                </c:pt>
                <c:pt idx="7">
                  <c:v>150</c:v>
                </c:pt>
              </c:numCache>
            </c:numRef>
          </c:val>
          <c:smooth val="0"/>
          <c:extLst>
            <c:ext xmlns:c16="http://schemas.microsoft.com/office/drawing/2014/chart" uri="{C3380CC4-5D6E-409C-BE32-E72D297353CC}">
              <c16:uniqueId val="{00000012-CA67-4E19-B442-2E6B49EA7E67}"/>
            </c:ext>
          </c:extLst>
        </c:ser>
        <c:ser>
          <c:idx val="3"/>
          <c:order val="3"/>
          <c:tx>
            <c:strRef>
              <c:f>Sheet1!$B$50</c:f>
              <c:strCache>
                <c:ptCount val="1"/>
                <c:pt idx="0">
                  <c:v>運輸業、郵便業</c:v>
                </c:pt>
              </c:strCache>
            </c:strRef>
          </c:tx>
          <c:spPr>
            <a:ln w="22225" cap="rnd">
              <a:solidFill>
                <a:schemeClr val="accent4"/>
              </a:solidFill>
              <a:round/>
            </a:ln>
            <a:effectLst/>
          </c:spPr>
          <c:marker>
            <c:symbol val="x"/>
            <c:size val="6"/>
            <c:spPr>
              <a:noFill/>
              <a:ln w="9525">
                <a:solidFill>
                  <a:schemeClr val="accent4"/>
                </a:solidFill>
                <a:round/>
              </a:ln>
              <a:effectLst/>
            </c:spPr>
          </c:marker>
          <c:dLbls>
            <c:delete val="1"/>
          </c:dLbls>
          <c:cat>
            <c:strRef>
              <c:f>Sheet1!$C$46:$J$46</c:f>
              <c:strCache>
                <c:ptCount val="8"/>
                <c:pt idx="0">
                  <c:v>2011年</c:v>
                </c:pt>
                <c:pt idx="1">
                  <c:v>2012年</c:v>
                </c:pt>
                <c:pt idx="2">
                  <c:v>2013年</c:v>
                </c:pt>
                <c:pt idx="3">
                  <c:v>2014年</c:v>
                </c:pt>
                <c:pt idx="4">
                  <c:v>2015年</c:v>
                </c:pt>
                <c:pt idx="5">
                  <c:v>2016年</c:v>
                </c:pt>
                <c:pt idx="6">
                  <c:v>2017年</c:v>
                </c:pt>
                <c:pt idx="7">
                  <c:v>2018年</c:v>
                </c:pt>
              </c:strCache>
            </c:strRef>
          </c:cat>
          <c:val>
            <c:numRef>
              <c:f>Sheet1!$C$50:$J$50</c:f>
              <c:numCache>
                <c:formatCode>#,##0_);[Red]\(#,##0\)</c:formatCode>
                <c:ptCount val="8"/>
                <c:pt idx="0">
                  <c:v>77</c:v>
                </c:pt>
                <c:pt idx="1">
                  <c:v>98</c:v>
                </c:pt>
                <c:pt idx="2">
                  <c:v>111</c:v>
                </c:pt>
                <c:pt idx="3">
                  <c:v>111</c:v>
                </c:pt>
                <c:pt idx="4">
                  <c:v>120</c:v>
                </c:pt>
                <c:pt idx="5">
                  <c:v>123</c:v>
                </c:pt>
                <c:pt idx="6">
                  <c:v>110</c:v>
                </c:pt>
                <c:pt idx="7">
                  <c:v>118</c:v>
                </c:pt>
              </c:numCache>
            </c:numRef>
          </c:val>
          <c:smooth val="0"/>
          <c:extLst>
            <c:ext xmlns:c16="http://schemas.microsoft.com/office/drawing/2014/chart" uri="{C3380CC4-5D6E-409C-BE32-E72D297353CC}">
              <c16:uniqueId val="{00000013-CA67-4E19-B442-2E6B49EA7E67}"/>
            </c:ext>
          </c:extLst>
        </c:ser>
        <c:ser>
          <c:idx val="4"/>
          <c:order val="4"/>
          <c:tx>
            <c:strRef>
              <c:f>Sheet1!$B$51</c:f>
              <c:strCache>
                <c:ptCount val="1"/>
                <c:pt idx="0">
                  <c:v>建設業</c:v>
                </c:pt>
              </c:strCache>
            </c:strRef>
          </c:tx>
          <c:spPr>
            <a:ln w="22225" cap="rnd">
              <a:solidFill>
                <a:schemeClr val="accent5"/>
              </a:solidFill>
              <a:round/>
            </a:ln>
            <a:effectLst/>
          </c:spPr>
          <c:marker>
            <c:symbol val="star"/>
            <c:size val="6"/>
            <c:spPr>
              <a:noFill/>
              <a:ln w="9525">
                <a:solidFill>
                  <a:schemeClr val="accent5"/>
                </a:solidFill>
                <a:round/>
              </a:ln>
              <a:effectLst/>
            </c:spPr>
          </c:marker>
          <c:dLbls>
            <c:delete val="1"/>
          </c:dLbls>
          <c:cat>
            <c:strRef>
              <c:f>Sheet1!$C$46:$J$46</c:f>
              <c:strCache>
                <c:ptCount val="8"/>
                <c:pt idx="0">
                  <c:v>2011年</c:v>
                </c:pt>
                <c:pt idx="1">
                  <c:v>2012年</c:v>
                </c:pt>
                <c:pt idx="2">
                  <c:v>2013年</c:v>
                </c:pt>
                <c:pt idx="3">
                  <c:v>2014年</c:v>
                </c:pt>
                <c:pt idx="4">
                  <c:v>2015年</c:v>
                </c:pt>
                <c:pt idx="5">
                  <c:v>2016年</c:v>
                </c:pt>
                <c:pt idx="6">
                  <c:v>2017年</c:v>
                </c:pt>
                <c:pt idx="7">
                  <c:v>2018年</c:v>
                </c:pt>
              </c:strCache>
            </c:strRef>
          </c:cat>
          <c:val>
            <c:numRef>
              <c:f>Sheet1!$C$51:$J$51</c:f>
              <c:numCache>
                <c:formatCode>#,##0_);[Red]\(#,##0\)</c:formatCode>
                <c:ptCount val="8"/>
                <c:pt idx="0">
                  <c:v>28</c:v>
                </c:pt>
                <c:pt idx="1">
                  <c:v>52</c:v>
                </c:pt>
                <c:pt idx="2">
                  <c:v>52</c:v>
                </c:pt>
                <c:pt idx="3">
                  <c:v>52</c:v>
                </c:pt>
                <c:pt idx="4">
                  <c:v>58</c:v>
                </c:pt>
                <c:pt idx="5">
                  <c:v>57</c:v>
                </c:pt>
                <c:pt idx="6">
                  <c:v>56</c:v>
                </c:pt>
                <c:pt idx="7">
                  <c:v>52</c:v>
                </c:pt>
              </c:numCache>
            </c:numRef>
          </c:val>
          <c:smooth val="0"/>
          <c:extLst>
            <c:ext xmlns:c16="http://schemas.microsoft.com/office/drawing/2014/chart" uri="{C3380CC4-5D6E-409C-BE32-E72D297353CC}">
              <c16:uniqueId val="{00000014-CA67-4E19-B442-2E6B49EA7E67}"/>
            </c:ext>
          </c:extLst>
        </c:ser>
        <c:dLbls>
          <c:showLegendKey val="0"/>
          <c:showVal val="1"/>
          <c:showCatName val="0"/>
          <c:showSerName val="0"/>
          <c:showPercent val="0"/>
          <c:showBubbleSize val="0"/>
        </c:dLbls>
        <c:marker val="1"/>
        <c:smooth val="0"/>
        <c:axId val="636232464"/>
        <c:axId val="636226640"/>
      </c:lineChart>
      <c:catAx>
        <c:axId val="6362324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cap="all" spc="120" normalizeH="0" baseline="0">
                <a:solidFill>
                  <a:schemeClr val="tx1"/>
                </a:solidFill>
                <a:latin typeface="+mn-lt"/>
                <a:ea typeface="+mn-ea"/>
                <a:cs typeface="+mn-cs"/>
              </a:defRPr>
            </a:pPr>
            <a:endParaRPr lang="ja-JP"/>
          </a:p>
        </c:txPr>
        <c:crossAx val="636226640"/>
        <c:crosses val="autoZero"/>
        <c:auto val="1"/>
        <c:lblAlgn val="ctr"/>
        <c:lblOffset val="100"/>
        <c:noMultiLvlLbl val="0"/>
      </c:catAx>
      <c:valAx>
        <c:axId val="636226640"/>
        <c:scaling>
          <c:orientation val="minMax"/>
        </c:scaling>
        <c:delete val="0"/>
        <c:axPos val="l"/>
        <c:numFmt formatCode="#,##0_);[Red]\(#,##0\)"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636232464"/>
        <c:crosses val="autoZero"/>
        <c:crossBetween val="between"/>
      </c:valAx>
      <c:spPr>
        <a:noFill/>
        <a:ln>
          <a:noFill/>
        </a:ln>
        <a:effectLst/>
      </c:spPr>
    </c:plotArea>
    <c:legend>
      <c:legendPos val="t"/>
      <c:layout>
        <c:manualLayout>
          <c:xMode val="edge"/>
          <c:yMode val="edge"/>
          <c:x val="7.9190283605501302E-2"/>
          <c:y val="0.13909962289313579"/>
          <c:w val="0.91764262749144399"/>
          <c:h val="0.2274321959755030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solidFill>
            <a:schemeClr val="tx1"/>
          </a:solidFill>
        </a:defRPr>
      </a:pPr>
      <a:endParaRPr lang="ja-JP"/>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zh-CN" altLang="en-US" sz="1200" dirty="0" smtClean="0">
                <a:latin typeface="Meiryo UI" panose="020B0604030504040204" pitchFamily="50" charset="-128"/>
                <a:ea typeface="Meiryo UI" panose="020B0604030504040204" pitchFamily="50" charset="-128"/>
                <a:cs typeface="Meiryo UI" panose="020B0604030504040204" pitchFamily="50" charset="-128"/>
              </a:rPr>
              <a:t>法人</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実効</a:t>
            </a:r>
            <a:r>
              <a:rPr lang="zh-CN" altLang="en-US" sz="1200" dirty="0" smtClean="0">
                <a:latin typeface="Meiryo UI" panose="020B0604030504040204" pitchFamily="50" charset="-128"/>
                <a:ea typeface="Meiryo UI" panose="020B0604030504040204" pitchFamily="50" charset="-128"/>
                <a:cs typeface="Meiryo UI" panose="020B0604030504040204" pitchFamily="50" charset="-128"/>
              </a:rPr>
              <a:t>税率</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zh-CN" altLang="en-US" sz="1200" dirty="0">
              <a:latin typeface="Meiryo UI" panose="020B0604030504040204" pitchFamily="50" charset="-128"/>
              <a:ea typeface="Meiryo UI" panose="020B0604030504040204" pitchFamily="50" charset="-128"/>
              <a:cs typeface="Meiryo UI" panose="020B0604030504040204" pitchFamily="50" charset="-128"/>
            </a:endParaRPr>
          </a:p>
        </c:rich>
      </c:tx>
      <c:layout>
        <c:manualLayout>
          <c:xMode val="edge"/>
          <c:yMode val="edge"/>
          <c:x val="8.4790267955400494E-3"/>
          <c:y val="0"/>
        </c:manualLayout>
      </c:layout>
      <c:overlay val="0"/>
    </c:title>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4.8651128927386933E-2"/>
          <c:y val="6.2418675469527223E-2"/>
          <c:w val="0.93538343189554518"/>
          <c:h val="0.71620030016351111"/>
        </c:manualLayout>
      </c:layout>
      <c:bar3DChart>
        <c:barDir val="col"/>
        <c:grouping val="clustered"/>
        <c:varyColors val="0"/>
        <c:ser>
          <c:idx val="0"/>
          <c:order val="0"/>
          <c:tx>
            <c:strRef>
              <c:f>Sheet1!$B$1</c:f>
              <c:strCache>
                <c:ptCount val="1"/>
                <c:pt idx="0">
                  <c:v>法人実行税率</c:v>
                </c:pt>
              </c:strCache>
            </c:strRef>
          </c:tx>
          <c:spPr>
            <a:solidFill>
              <a:srgbClr val="00B0F0"/>
            </a:solidFill>
            <a:ln>
              <a:solidFill>
                <a:schemeClr val="tx1"/>
              </a:solidFill>
            </a:ln>
          </c:spPr>
          <c:invertIfNegative val="0"/>
          <c:dPt>
            <c:idx val="1"/>
            <c:invertIfNegative val="0"/>
            <c:bubble3D val="0"/>
            <c:spPr>
              <a:pattFill prst="ltUpDiag">
                <a:fgClr>
                  <a:srgbClr val="FF0000"/>
                </a:fgClr>
                <a:bgClr>
                  <a:schemeClr val="bg1"/>
                </a:bgClr>
              </a:pattFill>
              <a:ln w="19050">
                <a:solidFill>
                  <a:schemeClr val="tx1"/>
                </a:solidFill>
              </a:ln>
            </c:spPr>
            <c:extLst>
              <c:ext xmlns:c16="http://schemas.microsoft.com/office/drawing/2014/chart" uri="{C3380CC4-5D6E-409C-BE32-E72D297353CC}">
                <c16:uniqueId val="{00000007-5DC3-42DB-A930-99217006831A}"/>
              </c:ext>
            </c:extLst>
          </c:dPt>
          <c:dPt>
            <c:idx val="2"/>
            <c:invertIfNegative val="0"/>
            <c:bubble3D val="0"/>
            <c:spPr>
              <a:solidFill>
                <a:srgbClr val="00B0F0"/>
              </a:solidFill>
              <a:ln w="12700">
                <a:solidFill>
                  <a:schemeClr val="tx1"/>
                </a:solidFill>
              </a:ln>
            </c:spPr>
            <c:extLst>
              <c:ext xmlns:c16="http://schemas.microsoft.com/office/drawing/2014/chart" uri="{C3380CC4-5D6E-409C-BE32-E72D297353CC}">
                <c16:uniqueId val="{00000001-CFA7-42A1-8DC4-73E75DC5873C}"/>
              </c:ext>
            </c:extLst>
          </c:dPt>
          <c:dPt>
            <c:idx val="4"/>
            <c:invertIfNegative val="0"/>
            <c:bubble3D val="0"/>
            <c:extLst>
              <c:ext xmlns:c16="http://schemas.microsoft.com/office/drawing/2014/chart" uri="{C3380CC4-5D6E-409C-BE32-E72D297353CC}">
                <c16:uniqueId val="{00000002-CFA7-42A1-8DC4-73E75DC5873C}"/>
              </c:ext>
            </c:extLst>
          </c:dPt>
          <c:dPt>
            <c:idx val="5"/>
            <c:invertIfNegative val="0"/>
            <c:bubble3D val="0"/>
            <c:spPr>
              <a:pattFill prst="ltDnDiag">
                <a:fgClr>
                  <a:srgbClr val="00B050"/>
                </a:fgClr>
                <a:bgClr>
                  <a:schemeClr val="bg1"/>
                </a:bgClr>
              </a:pattFill>
              <a:ln>
                <a:solidFill>
                  <a:schemeClr val="tx1"/>
                </a:solidFill>
              </a:ln>
            </c:spPr>
            <c:extLst>
              <c:ext xmlns:c16="http://schemas.microsoft.com/office/drawing/2014/chart" uri="{C3380CC4-5D6E-409C-BE32-E72D297353CC}">
                <c16:uniqueId val="{00000004-CFA7-42A1-8DC4-73E75DC5873C}"/>
              </c:ext>
            </c:extLst>
          </c:dPt>
          <c:dPt>
            <c:idx val="7"/>
            <c:invertIfNegative val="0"/>
            <c:bubble3D val="0"/>
            <c:spPr>
              <a:pattFill prst="sphere">
                <a:fgClr>
                  <a:srgbClr val="FFFF00"/>
                </a:fgClr>
                <a:bgClr>
                  <a:schemeClr val="bg1"/>
                </a:bgClr>
              </a:pattFill>
              <a:ln w="19050">
                <a:solidFill>
                  <a:schemeClr val="tx1"/>
                </a:solidFill>
              </a:ln>
            </c:spPr>
            <c:extLst>
              <c:ext xmlns:c16="http://schemas.microsoft.com/office/drawing/2014/chart" uri="{C3380CC4-5D6E-409C-BE32-E72D297353CC}">
                <c16:uniqueId val="{00000006-CFA7-42A1-8DC4-73E75DC5873C}"/>
              </c:ext>
            </c:extLst>
          </c:dPt>
          <c:cat>
            <c:strRef>
              <c:f>Sheet1!$A$2:$A$10</c:f>
              <c:strCache>
                <c:ptCount val="9"/>
                <c:pt idx="0">
                  <c:v>ドイツ</c:v>
                </c:pt>
                <c:pt idx="1">
                  <c:v>日本</c:v>
                </c:pt>
                <c:pt idx="2">
                  <c:v>フランス</c:v>
                </c:pt>
                <c:pt idx="3">
                  <c:v>アメリカ</c:v>
                </c:pt>
                <c:pt idx="4">
                  <c:v>カナダ</c:v>
                </c:pt>
                <c:pt idx="5">
                  <c:v>国家戦略特区</c:v>
                </c:pt>
                <c:pt idx="6">
                  <c:v>イタリア</c:v>
                </c:pt>
                <c:pt idx="7">
                  <c:v>大阪の成長特区</c:v>
                </c:pt>
                <c:pt idx="8">
                  <c:v>イギリス</c:v>
                </c:pt>
              </c:strCache>
            </c:strRef>
          </c:cat>
          <c:val>
            <c:numRef>
              <c:f>Sheet1!$B$2:$B$10</c:f>
              <c:numCache>
                <c:formatCode>General</c:formatCode>
                <c:ptCount val="9"/>
                <c:pt idx="0">
                  <c:v>29.9</c:v>
                </c:pt>
                <c:pt idx="1">
                  <c:v>29.74</c:v>
                </c:pt>
                <c:pt idx="2">
                  <c:v>28</c:v>
                </c:pt>
                <c:pt idx="3">
                  <c:v>27.98</c:v>
                </c:pt>
                <c:pt idx="4">
                  <c:v>26.5</c:v>
                </c:pt>
                <c:pt idx="5">
                  <c:v>24.49</c:v>
                </c:pt>
                <c:pt idx="6">
                  <c:v>24</c:v>
                </c:pt>
                <c:pt idx="7">
                  <c:v>22.49</c:v>
                </c:pt>
                <c:pt idx="8">
                  <c:v>19</c:v>
                </c:pt>
              </c:numCache>
            </c:numRef>
          </c:val>
          <c:extLst>
            <c:ext xmlns:c16="http://schemas.microsoft.com/office/drawing/2014/chart" uri="{C3380CC4-5D6E-409C-BE32-E72D297353CC}">
              <c16:uniqueId val="{00000007-CFA7-42A1-8DC4-73E75DC5873C}"/>
            </c:ext>
          </c:extLst>
        </c:ser>
        <c:dLbls>
          <c:showLegendKey val="0"/>
          <c:showVal val="0"/>
          <c:showCatName val="0"/>
          <c:showSerName val="0"/>
          <c:showPercent val="0"/>
          <c:showBubbleSize val="0"/>
        </c:dLbls>
        <c:gapWidth val="150"/>
        <c:shape val="box"/>
        <c:axId val="223541248"/>
        <c:axId val="144236544"/>
        <c:axId val="0"/>
      </c:bar3DChart>
      <c:catAx>
        <c:axId val="223541248"/>
        <c:scaling>
          <c:orientation val="minMax"/>
        </c:scaling>
        <c:delete val="0"/>
        <c:axPos val="b"/>
        <c:numFmt formatCode="General" sourceLinked="0"/>
        <c:majorTickMark val="out"/>
        <c:minorTickMark val="none"/>
        <c:tickLblPos val="nextTo"/>
        <c:txPr>
          <a:bodyPr/>
          <a:lstStyle/>
          <a:p>
            <a:pPr>
              <a:defRPr sz="1200" b="1" kern="0" baseline="0">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144236544"/>
        <c:crosses val="autoZero"/>
        <c:auto val="1"/>
        <c:lblAlgn val="ctr"/>
        <c:lblOffset val="100"/>
        <c:noMultiLvlLbl val="0"/>
      </c:catAx>
      <c:valAx>
        <c:axId val="144236544"/>
        <c:scaling>
          <c:orientation val="minMax"/>
          <c:max val="35"/>
        </c:scaling>
        <c:delete val="0"/>
        <c:axPos val="l"/>
        <c:majorGridlines/>
        <c:numFmt formatCode="General" sourceLinked="1"/>
        <c:majorTickMark val="out"/>
        <c:minorTickMark val="none"/>
        <c:tickLblPos val="nextTo"/>
        <c:crossAx val="223541248"/>
        <c:crosses val="autoZero"/>
        <c:crossBetween val="between"/>
      </c:valAx>
      <c:spPr>
        <a:noFill/>
        <a:ln w="25395">
          <a:noFill/>
        </a:ln>
      </c:spPr>
    </c:plotArea>
    <c:plotVisOnly val="1"/>
    <c:dispBlanksAs val="gap"/>
    <c:showDLblsOverMax val="0"/>
  </c:chart>
  <c:txPr>
    <a:bodyPr/>
    <a:lstStyle/>
    <a:p>
      <a:pPr>
        <a:defRPr sz="1800"/>
      </a:pPr>
      <a:endParaRPr lang="ja-JP"/>
    </a:p>
  </c:txPr>
  <c:externalData r:id="rId1">
    <c:autoUpdate val="0"/>
  </c:externalData>
  <c:userShapes r:id="rId2"/>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Sheet1!$A$10</c:f>
              <c:strCache>
                <c:ptCount val="1"/>
                <c:pt idx="0">
                  <c:v>その他</c:v>
                </c:pt>
              </c:strCache>
            </c:strRef>
          </c:tx>
          <c:spPr>
            <a:pattFill prst="narVert">
              <a:fgClr>
                <a:srgbClr val="92D050"/>
              </a:fgClr>
              <a:bgClr>
                <a:schemeClr val="bg1"/>
              </a:bgClr>
            </a:patt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Sheet1!$B$5:$J$5</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Sheet1!$B$10:$J$10</c:f>
              <c:numCache>
                <c:formatCode>#,##0_);[Red]\(#,##0\)</c:formatCode>
                <c:ptCount val="9"/>
                <c:pt idx="0">
                  <c:v>328</c:v>
                </c:pt>
                <c:pt idx="1">
                  <c:v>319</c:v>
                </c:pt>
                <c:pt idx="2">
                  <c:v>313</c:v>
                </c:pt>
                <c:pt idx="3">
                  <c:v>319</c:v>
                </c:pt>
                <c:pt idx="4">
                  <c:v>324</c:v>
                </c:pt>
                <c:pt idx="5">
                  <c:v>313</c:v>
                </c:pt>
                <c:pt idx="6">
                  <c:v>309</c:v>
                </c:pt>
                <c:pt idx="7">
                  <c:v>311</c:v>
                </c:pt>
                <c:pt idx="8">
                  <c:v>274</c:v>
                </c:pt>
              </c:numCache>
            </c:numRef>
          </c:val>
          <c:extLst>
            <c:ext xmlns:c16="http://schemas.microsoft.com/office/drawing/2014/chart" uri="{C3380CC4-5D6E-409C-BE32-E72D297353CC}">
              <c16:uniqueId val="{00000000-E889-4468-858E-3A24CBE960A3}"/>
            </c:ext>
          </c:extLst>
        </c:ser>
        <c:ser>
          <c:idx val="1"/>
          <c:order val="1"/>
          <c:tx>
            <c:strRef>
              <c:f>Sheet1!$A$9</c:f>
              <c:strCache>
                <c:ptCount val="1"/>
                <c:pt idx="0">
                  <c:v>愛知県</c:v>
                </c:pt>
              </c:strCache>
            </c:strRef>
          </c:tx>
          <c:spPr>
            <a:pattFill prst="pct20">
              <a:fgClr>
                <a:srgbClr val="FFC000"/>
              </a:fgClr>
              <a:bgClr>
                <a:schemeClr val="bg1"/>
              </a:bgClr>
            </a:patt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Sheet1!$B$5:$J$5</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Sheet1!$B$9:$J$9</c:f>
              <c:numCache>
                <c:formatCode>#,##0_);[Red]\(#,##0\)</c:formatCode>
                <c:ptCount val="9"/>
                <c:pt idx="0">
                  <c:v>37</c:v>
                </c:pt>
                <c:pt idx="1">
                  <c:v>36</c:v>
                </c:pt>
                <c:pt idx="2">
                  <c:v>33</c:v>
                </c:pt>
                <c:pt idx="3">
                  <c:v>30</c:v>
                </c:pt>
                <c:pt idx="4">
                  <c:v>33</c:v>
                </c:pt>
                <c:pt idx="5">
                  <c:v>35</c:v>
                </c:pt>
                <c:pt idx="6">
                  <c:v>38</c:v>
                </c:pt>
                <c:pt idx="7">
                  <c:v>46</c:v>
                </c:pt>
                <c:pt idx="8">
                  <c:v>49</c:v>
                </c:pt>
              </c:numCache>
            </c:numRef>
          </c:val>
          <c:extLst>
            <c:ext xmlns:c16="http://schemas.microsoft.com/office/drawing/2014/chart" uri="{C3380CC4-5D6E-409C-BE32-E72D297353CC}">
              <c16:uniqueId val="{00000001-E889-4468-858E-3A24CBE960A3}"/>
            </c:ext>
          </c:extLst>
        </c:ser>
        <c:ser>
          <c:idx val="2"/>
          <c:order val="2"/>
          <c:tx>
            <c:strRef>
              <c:f>Sheet1!$A$8</c:f>
              <c:strCache>
                <c:ptCount val="1"/>
                <c:pt idx="0">
                  <c:v>神奈川県</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Sheet1!$B$5:$J$5</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Sheet1!$B$8:$J$8</c:f>
              <c:numCache>
                <c:formatCode>#,##0_);[Red]\(#,##0\)</c:formatCode>
                <c:ptCount val="9"/>
                <c:pt idx="0">
                  <c:v>267</c:v>
                </c:pt>
                <c:pt idx="1">
                  <c:v>277</c:v>
                </c:pt>
                <c:pt idx="2">
                  <c:v>267</c:v>
                </c:pt>
                <c:pt idx="3">
                  <c:v>263</c:v>
                </c:pt>
                <c:pt idx="4">
                  <c:v>267</c:v>
                </c:pt>
                <c:pt idx="5">
                  <c:v>268</c:v>
                </c:pt>
                <c:pt idx="6">
                  <c:v>278</c:v>
                </c:pt>
                <c:pt idx="7">
                  <c:v>288</c:v>
                </c:pt>
                <c:pt idx="8">
                  <c:v>299</c:v>
                </c:pt>
              </c:numCache>
            </c:numRef>
          </c:val>
          <c:extLst>
            <c:ext xmlns:c16="http://schemas.microsoft.com/office/drawing/2014/chart" uri="{C3380CC4-5D6E-409C-BE32-E72D297353CC}">
              <c16:uniqueId val="{00000002-E889-4468-858E-3A24CBE960A3}"/>
            </c:ext>
          </c:extLst>
        </c:ser>
        <c:ser>
          <c:idx val="3"/>
          <c:order val="3"/>
          <c:tx>
            <c:strRef>
              <c:f>Sheet1!$A$7</c:f>
              <c:strCache>
                <c:ptCount val="1"/>
                <c:pt idx="0">
                  <c:v>東京都</c:v>
                </c:pt>
              </c:strCache>
            </c:strRef>
          </c:tx>
          <c:spPr>
            <a:pattFill prst="ltUpDiag">
              <a:fgClr>
                <a:srgbClr val="FF0000"/>
              </a:fgClr>
              <a:bgClr>
                <a:schemeClr val="bg1"/>
              </a:bgClr>
            </a:patt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Sheet1!$B$5:$J$5</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Sheet1!$B$7:$J$7</c:f>
              <c:numCache>
                <c:formatCode>#,##0_);[Red]\(#,##0\)</c:formatCode>
                <c:ptCount val="9"/>
                <c:pt idx="0">
                  <c:v>2346</c:v>
                </c:pt>
                <c:pt idx="1">
                  <c:v>2331</c:v>
                </c:pt>
                <c:pt idx="2">
                  <c:v>2371</c:v>
                </c:pt>
                <c:pt idx="3">
                  <c:v>2376</c:v>
                </c:pt>
                <c:pt idx="4">
                  <c:v>2378</c:v>
                </c:pt>
                <c:pt idx="5">
                  <c:v>2419</c:v>
                </c:pt>
                <c:pt idx="6">
                  <c:v>2422</c:v>
                </c:pt>
                <c:pt idx="7">
                  <c:v>2434</c:v>
                </c:pt>
                <c:pt idx="8">
                  <c:v>2428</c:v>
                </c:pt>
              </c:numCache>
            </c:numRef>
          </c:val>
          <c:extLst>
            <c:ext xmlns:c16="http://schemas.microsoft.com/office/drawing/2014/chart" uri="{C3380CC4-5D6E-409C-BE32-E72D297353CC}">
              <c16:uniqueId val="{00000003-E889-4468-858E-3A24CBE960A3}"/>
            </c:ext>
          </c:extLst>
        </c:ser>
        <c:ser>
          <c:idx val="4"/>
          <c:order val="4"/>
          <c:tx>
            <c:strRef>
              <c:f>Sheet1!$A$6</c:f>
              <c:strCache>
                <c:ptCount val="1"/>
                <c:pt idx="0">
                  <c:v>大阪府</c:v>
                </c:pt>
              </c:strCache>
            </c:strRef>
          </c:tx>
          <c:spPr>
            <a:solidFill>
              <a:schemeClr val="accent5"/>
            </a:solidFill>
            <a:ln>
              <a:noFill/>
            </a:ln>
            <a:effectLst/>
          </c:spPr>
          <c:invertIfNegative val="0"/>
          <c:dLbls>
            <c:dLbl>
              <c:idx val="0"/>
              <c:layout>
                <c:manualLayout>
                  <c:x val="-1.3088501345378732E-17"/>
                  <c:y val="-3.256993153868268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889-4468-858E-3A24CBE960A3}"/>
                </c:ext>
              </c:extLst>
            </c:dLbl>
            <c:dLbl>
              <c:idx val="1"/>
              <c:layout>
                <c:manualLayout>
                  <c:x val="4.2835590146824629E-3"/>
                  <c:y val="-3.5455907361023921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889-4468-858E-3A24CBE960A3}"/>
                </c:ext>
              </c:extLst>
            </c:dLbl>
            <c:dLbl>
              <c:idx val="2"/>
              <c:layout>
                <c:manualLayout>
                  <c:x val="0"/>
                  <c:y val="-4.5747071568243848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889-4468-858E-3A24CBE960A3}"/>
                </c:ext>
              </c:extLst>
            </c:dLbl>
            <c:dLbl>
              <c:idx val="3"/>
              <c:layout>
                <c:manualLayout>
                  <c:x val="-4.2835590146825409E-3"/>
                  <c:y val="-4.248445187912148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889-4468-858E-3A24CBE960A3}"/>
                </c:ext>
              </c:extLst>
            </c:dLbl>
            <c:dLbl>
              <c:idx val="4"/>
              <c:layout>
                <c:manualLayout>
                  <c:x val="2.8557060097883259E-3"/>
                  <c:y val="-3.972410965217992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889-4468-858E-3A24CBE960A3}"/>
                </c:ext>
              </c:extLst>
            </c:dLbl>
            <c:dLbl>
              <c:idx val="5"/>
              <c:layout>
                <c:manualLayout>
                  <c:x val="-2.8557060097883259E-3"/>
                  <c:y val="-3.21932876719015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889-4468-858E-3A24CBE960A3}"/>
                </c:ext>
              </c:extLst>
            </c:dLbl>
            <c:dLbl>
              <c:idx val="6"/>
              <c:layout>
                <c:manualLayout>
                  <c:x val="0"/>
                  <c:y val="-2.830224308636269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889-4468-858E-3A24CBE960A3}"/>
                </c:ext>
              </c:extLst>
            </c:dLbl>
            <c:dLbl>
              <c:idx val="7"/>
              <c:layout>
                <c:manualLayout>
                  <c:x val="-4.2835590146825938E-3"/>
                  <c:y val="-4.173039338730526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889-4468-858E-3A24CBE960A3}"/>
                </c:ext>
              </c:extLst>
            </c:dLbl>
            <c:dLbl>
              <c:idx val="8"/>
              <c:layout>
                <c:manualLayout>
                  <c:x val="1.427853004894163E-3"/>
                  <c:y val="-4.210755109292235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889-4468-858E-3A24CBE960A3}"/>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ja-JP"/>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Sheet1!$B$5:$J$5</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Sheet1!$B$6:$J$6</c:f>
              <c:numCache>
                <c:formatCode>#,##0_);[Red]\(#,##0\)</c:formatCode>
                <c:ptCount val="9"/>
                <c:pt idx="0">
                  <c:v>120</c:v>
                </c:pt>
                <c:pt idx="1">
                  <c:v>123</c:v>
                </c:pt>
                <c:pt idx="2">
                  <c:v>119</c:v>
                </c:pt>
                <c:pt idx="3">
                  <c:v>119</c:v>
                </c:pt>
                <c:pt idx="4">
                  <c:v>115</c:v>
                </c:pt>
                <c:pt idx="5">
                  <c:v>123</c:v>
                </c:pt>
                <c:pt idx="6">
                  <c:v>128</c:v>
                </c:pt>
                <c:pt idx="7">
                  <c:v>125</c:v>
                </c:pt>
                <c:pt idx="8">
                  <c:v>122</c:v>
                </c:pt>
              </c:numCache>
            </c:numRef>
          </c:val>
          <c:extLst>
            <c:ext xmlns:c16="http://schemas.microsoft.com/office/drawing/2014/chart" uri="{C3380CC4-5D6E-409C-BE32-E72D297353CC}">
              <c16:uniqueId val="{00000004-E889-4468-858E-3A24CBE960A3}"/>
            </c:ext>
          </c:extLst>
        </c:ser>
        <c:dLbls>
          <c:dLblPos val="ctr"/>
          <c:showLegendKey val="0"/>
          <c:showVal val="1"/>
          <c:showCatName val="0"/>
          <c:showSerName val="0"/>
          <c:showPercent val="0"/>
          <c:showBubbleSize val="0"/>
        </c:dLbls>
        <c:gapWidth val="150"/>
        <c:overlap val="100"/>
        <c:axId val="1204520512"/>
        <c:axId val="1204518016"/>
      </c:barChart>
      <c:catAx>
        <c:axId val="1204520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1204518016"/>
        <c:crosses val="autoZero"/>
        <c:auto val="1"/>
        <c:lblAlgn val="ctr"/>
        <c:lblOffset val="100"/>
        <c:noMultiLvlLbl val="0"/>
      </c:catAx>
      <c:valAx>
        <c:axId val="1204518016"/>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120452051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sz="1000"/>
      </a:pPr>
      <a:endParaRPr lang="ja-JP"/>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 (3)'!$B$5</c:f>
              <c:strCache>
                <c:ptCount val="1"/>
                <c:pt idx="0">
                  <c:v>新規誘致件数(左目盛）</c:v>
                </c:pt>
              </c:strCache>
            </c:strRef>
          </c:tx>
          <c:spPr>
            <a:solidFill>
              <a:srgbClr val="FFC000"/>
            </a:solidFill>
            <a:ln>
              <a:solidFill>
                <a:schemeClr val="accent1"/>
              </a:solidFill>
            </a:ln>
            <a:effectLst/>
          </c:spPr>
          <c:invertIfNegative val="0"/>
          <c:dLbls>
            <c:dLbl>
              <c:idx val="0"/>
              <c:layout>
                <c:manualLayout>
                  <c:x val="1.4223330024262602E-3"/>
                  <c:y val="4.744616354804652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C0F-46B8-AEEA-409F9CF7CC5C}"/>
                </c:ext>
              </c:extLst>
            </c:dLbl>
            <c:dLbl>
              <c:idx val="1"/>
              <c:layout>
                <c:manualLayout>
                  <c:x val="1.4223330024262406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C0F-46B8-AEEA-409F9CF7CC5C}"/>
                </c:ext>
              </c:extLst>
            </c:dLbl>
            <c:dLbl>
              <c:idx val="2"/>
              <c:layout>
                <c:manualLayout>
                  <c:x val="1.4223330024262537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C0F-46B8-AEEA-409F9CF7CC5C}"/>
                </c:ext>
              </c:extLst>
            </c:dLbl>
            <c:dLbl>
              <c:idx val="3"/>
              <c:layout>
                <c:manualLayout>
                  <c:x val="1.4223330024262276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C0F-46B8-AEEA-409F9CF7CC5C}"/>
                </c:ext>
              </c:extLst>
            </c:dLbl>
            <c:dLbl>
              <c:idx val="4"/>
              <c:layout>
                <c:manualLayout>
                  <c:x val="1.4223330024262537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C0F-46B8-AEEA-409F9CF7CC5C}"/>
                </c:ext>
              </c:extLst>
            </c:dLbl>
            <c:dLbl>
              <c:idx val="5"/>
              <c:layout>
                <c:manualLayout>
                  <c:x val="1.4223330024262537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C0F-46B8-AEEA-409F9CF7CC5C}"/>
                </c:ext>
              </c:extLst>
            </c:dLbl>
            <c:dLbl>
              <c:idx val="6"/>
              <c:layout>
                <c:manualLayout>
                  <c:x val="1.4223330024262537E-3"/>
                  <c:y val="9.489232709609305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C0F-46B8-AEEA-409F9CF7CC5C}"/>
                </c:ext>
              </c:extLst>
            </c:dLbl>
            <c:dLbl>
              <c:idx val="7"/>
              <c:layout>
                <c:manualLayout>
                  <c:x val="0"/>
                  <c:y val="1.04370515329418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516-40BC-9133-FF2B71DEF0DC}"/>
                </c:ext>
              </c:extLst>
            </c:dLbl>
            <c:dLbl>
              <c:idx val="8"/>
              <c:layout>
                <c:manualLayout>
                  <c:x val="1.4223330024262016E-3"/>
                  <c:y val="1.89784654192185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C0F-46B8-AEEA-409F9CF7CC5C}"/>
                </c:ext>
              </c:extLst>
            </c:dLbl>
            <c:dLbl>
              <c:idx val="9"/>
              <c:layout>
                <c:manualLayout>
                  <c:x val="0"/>
                  <c:y val="6.64246289672650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C0F-46B8-AEEA-409F9CF7CC5C}"/>
                </c:ext>
              </c:extLst>
            </c:dLbl>
            <c:dLbl>
              <c:idx val="10"/>
              <c:layout>
                <c:manualLayout>
                  <c:x val="1.4223330024261494E-3"/>
                  <c:y val="2.8467698128827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C0F-46B8-AEEA-409F9CF7CC5C}"/>
                </c:ext>
              </c:extLst>
            </c:dLbl>
            <c:dLbl>
              <c:idx val="11"/>
              <c:layout>
                <c:manualLayout>
                  <c:x val="1.4223330024262537E-3"/>
                  <c:y val="1.89784654192185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C0F-46B8-AEEA-409F9CF7CC5C}"/>
                </c:ext>
              </c:extLst>
            </c:dLbl>
            <c:dLbl>
              <c:idx val="12"/>
              <c:layout>
                <c:manualLayout>
                  <c:x val="1.4223330024262537E-3"/>
                  <c:y val="2.37230817740232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C0F-46B8-AEEA-409F9CF7CC5C}"/>
                </c:ext>
              </c:extLst>
            </c:dLbl>
            <c:dLbl>
              <c:idx val="13"/>
              <c:layout>
                <c:manualLayout>
                  <c:x val="1.4223330024261494E-3"/>
                  <c:y val="2.37230817740232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C0F-46B8-AEEA-409F9CF7CC5C}"/>
                </c:ext>
              </c:extLst>
            </c:dLbl>
            <c:dLbl>
              <c:idx val="14"/>
              <c:layout>
                <c:manualLayout>
                  <c:x val="1.4223330024261494E-3"/>
                  <c:y val="2.37230817740232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C0F-46B8-AEEA-409F9CF7CC5C}"/>
                </c:ext>
              </c:extLst>
            </c:dLbl>
            <c:dLbl>
              <c:idx val="15"/>
              <c:layout>
                <c:manualLayout>
                  <c:x val="1.0430321525828207E-16"/>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C0F-46B8-AEEA-409F9CF7CC5C}"/>
                </c:ext>
              </c:extLst>
            </c:dLbl>
            <c:dLbl>
              <c:idx val="16"/>
              <c:layout>
                <c:manualLayout>
                  <c:x val="2.8446660048524032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C0F-46B8-AEEA-409F9CF7CC5C}"/>
                </c:ext>
              </c:extLst>
            </c:dLbl>
            <c:dLbl>
              <c:idx val="17"/>
              <c:layout>
                <c:manualLayout>
                  <c:x val="1.4223330024262537E-3"/>
                  <c:y val="1.42338490644139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C0F-46B8-AEEA-409F9CF7CC5C}"/>
                </c:ext>
              </c:extLst>
            </c:dLbl>
            <c:dLbl>
              <c:idx val="18"/>
              <c:layout>
                <c:manualLayout>
                  <c:x val="-1.4223330024264623E-3"/>
                  <c:y val="9.48923270960926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C0F-46B8-AEEA-409F9CF7CC5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(3)'!$C$4:$U$4</c:f>
              <c:strCache>
                <c:ptCount val="19"/>
                <c:pt idx="0">
                  <c:v>2001年度</c:v>
                </c:pt>
                <c:pt idx="1">
                  <c:v>2002年度</c:v>
                </c:pt>
                <c:pt idx="2">
                  <c:v>2003年度</c:v>
                </c:pt>
                <c:pt idx="3">
                  <c:v>2004年度</c:v>
                </c:pt>
                <c:pt idx="4">
                  <c:v>2005年度</c:v>
                </c:pt>
                <c:pt idx="5">
                  <c:v>2006年度</c:v>
                </c:pt>
                <c:pt idx="6">
                  <c:v>2007年度</c:v>
                </c:pt>
                <c:pt idx="7">
                  <c:v>2008年度</c:v>
                </c:pt>
                <c:pt idx="8">
                  <c:v>2009年度</c:v>
                </c:pt>
                <c:pt idx="9">
                  <c:v>2010年度</c:v>
                </c:pt>
                <c:pt idx="10">
                  <c:v>2011年度</c:v>
                </c:pt>
                <c:pt idx="11">
                  <c:v>2012年度</c:v>
                </c:pt>
                <c:pt idx="12">
                  <c:v>2013年度</c:v>
                </c:pt>
                <c:pt idx="13">
                  <c:v>2014年度</c:v>
                </c:pt>
                <c:pt idx="14">
                  <c:v>2015年度</c:v>
                </c:pt>
                <c:pt idx="15">
                  <c:v>2016年度</c:v>
                </c:pt>
                <c:pt idx="16">
                  <c:v>2017年度</c:v>
                </c:pt>
                <c:pt idx="17">
                  <c:v>2018年度</c:v>
                </c:pt>
                <c:pt idx="18">
                  <c:v>2019年度</c:v>
                </c:pt>
              </c:strCache>
            </c:strRef>
          </c:cat>
          <c:val>
            <c:numRef>
              <c:f>'Sheet1 (3)'!$C$5:$U$5</c:f>
              <c:numCache>
                <c:formatCode>General</c:formatCode>
                <c:ptCount val="19"/>
                <c:pt idx="0">
                  <c:v>13</c:v>
                </c:pt>
                <c:pt idx="1">
                  <c:v>14</c:v>
                </c:pt>
                <c:pt idx="2">
                  <c:v>33</c:v>
                </c:pt>
                <c:pt idx="3">
                  <c:v>24</c:v>
                </c:pt>
                <c:pt idx="4">
                  <c:v>25</c:v>
                </c:pt>
                <c:pt idx="5">
                  <c:v>24</c:v>
                </c:pt>
                <c:pt idx="6">
                  <c:v>36</c:v>
                </c:pt>
                <c:pt idx="7">
                  <c:v>28</c:v>
                </c:pt>
                <c:pt idx="8">
                  <c:v>19</c:v>
                </c:pt>
                <c:pt idx="9">
                  <c:v>32</c:v>
                </c:pt>
                <c:pt idx="10">
                  <c:v>32</c:v>
                </c:pt>
                <c:pt idx="11">
                  <c:v>32</c:v>
                </c:pt>
                <c:pt idx="12">
                  <c:v>30</c:v>
                </c:pt>
                <c:pt idx="13">
                  <c:v>38</c:v>
                </c:pt>
                <c:pt idx="14">
                  <c:v>46</c:v>
                </c:pt>
                <c:pt idx="15">
                  <c:v>38</c:v>
                </c:pt>
                <c:pt idx="16">
                  <c:v>42</c:v>
                </c:pt>
                <c:pt idx="17">
                  <c:v>42</c:v>
                </c:pt>
                <c:pt idx="18">
                  <c:v>35</c:v>
                </c:pt>
              </c:numCache>
            </c:numRef>
          </c:val>
          <c:extLst>
            <c:ext xmlns:c16="http://schemas.microsoft.com/office/drawing/2014/chart" uri="{C3380CC4-5D6E-409C-BE32-E72D297353CC}">
              <c16:uniqueId val="{00000001-E516-40BC-9133-FF2B71DEF0DC}"/>
            </c:ext>
          </c:extLst>
        </c:ser>
        <c:dLbls>
          <c:showLegendKey val="0"/>
          <c:showVal val="0"/>
          <c:showCatName val="0"/>
          <c:showSerName val="0"/>
          <c:showPercent val="0"/>
          <c:showBubbleSize val="0"/>
        </c:dLbls>
        <c:gapWidth val="100"/>
        <c:overlap val="-15"/>
        <c:axId val="1349265232"/>
        <c:axId val="1349263152"/>
      </c:barChart>
      <c:lineChart>
        <c:grouping val="standard"/>
        <c:varyColors val="0"/>
        <c:ser>
          <c:idx val="1"/>
          <c:order val="1"/>
          <c:tx>
            <c:strRef>
              <c:f>'Sheet1 (3)'!$B$6</c:f>
              <c:strCache>
                <c:ptCount val="1"/>
                <c:pt idx="0">
                  <c:v>累計誘致件数（右目盛）</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2.1447724198028928E-2"/>
                  <c:y val="-2.34833659491193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516-40BC-9133-FF2B71DEF0DC}"/>
                </c:ext>
              </c:extLst>
            </c:dLbl>
            <c:dLbl>
              <c:idx val="1"/>
              <c:layout>
                <c:manualLayout>
                  <c:x val="-2.3235034547864679E-2"/>
                  <c:y val="-2.34833659491192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516-40BC-9133-FF2B71DEF0DC}"/>
                </c:ext>
              </c:extLst>
            </c:dLbl>
            <c:dLbl>
              <c:idx val="2"/>
              <c:layout>
                <c:manualLayout>
                  <c:x val="-2.3235034547864665E-2"/>
                  <c:y val="-2.60926288323548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516-40BC-9133-FF2B71DEF0DC}"/>
                </c:ext>
              </c:extLst>
            </c:dLbl>
            <c:dLbl>
              <c:idx val="3"/>
              <c:layout>
                <c:manualLayout>
                  <c:x val="-2.502234489770044E-2"/>
                  <c:y val="-2.87018917155904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516-40BC-9133-FF2B71DEF0DC}"/>
                </c:ext>
              </c:extLst>
            </c:dLbl>
            <c:dLbl>
              <c:idx val="4"/>
              <c:layout>
                <c:manualLayout>
                  <c:x val="-2.680965524753615E-2"/>
                  <c:y val="-2.3483365949119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516-40BC-9133-FF2B71DEF0DC}"/>
                </c:ext>
              </c:extLst>
            </c:dLbl>
            <c:dLbl>
              <c:idx val="5"/>
              <c:layout>
                <c:manualLayout>
                  <c:x val="-2.5022344897700406E-2"/>
                  <c:y val="2.8701891715590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516-40BC-9133-FF2B71DEF0DC}"/>
                </c:ext>
              </c:extLst>
            </c:dLbl>
            <c:dLbl>
              <c:idx val="6"/>
              <c:layout>
                <c:manualLayout>
                  <c:x val="-2.6809655247536215E-2"/>
                  <c:y val="-2.08741030658838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516-40BC-9133-FF2B71DEF0DC}"/>
                </c:ext>
              </c:extLst>
            </c:dLbl>
            <c:dLbl>
              <c:idx val="7"/>
              <c:layout>
                <c:manualLayout>
                  <c:x val="-2.4329957961660174E-2"/>
                  <c:y val="3.08426214491029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516-40BC-9133-FF2B71DEF0DC}"/>
                </c:ext>
              </c:extLst>
            </c:dLbl>
            <c:dLbl>
              <c:idx val="8"/>
              <c:layout>
                <c:manualLayout>
                  <c:x val="-2.8596965597371894E-2"/>
                  <c:y val="-1.8264840182648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516-40BC-9133-FF2B71DEF0DC}"/>
                </c:ext>
              </c:extLst>
            </c:dLbl>
            <c:dLbl>
              <c:idx val="9"/>
              <c:layout>
                <c:manualLayout>
                  <c:x val="-2.2542634151760915E-2"/>
                  <c:y val="-3.03633031197160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516-40BC-9133-FF2B71DEF0DC}"/>
                </c:ext>
              </c:extLst>
            </c:dLbl>
            <c:dLbl>
              <c:idx val="10"/>
              <c:layout>
                <c:manualLayout>
                  <c:x val="-2.396496715418717E-2"/>
                  <c:y val="-3.03633031197160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E516-40BC-9133-FF2B71DEF0DC}"/>
                </c:ext>
              </c:extLst>
            </c:dLbl>
            <c:dLbl>
              <c:idx val="11"/>
              <c:layout>
                <c:manualLayout>
                  <c:x val="-2.6809655247536281E-2"/>
                  <c:y val="-2.34833659491194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516-40BC-9133-FF2B71DEF0DC}"/>
                </c:ext>
              </c:extLst>
            </c:dLbl>
            <c:dLbl>
              <c:idx val="12"/>
              <c:layout>
                <c:manualLayout>
                  <c:x val="-2.8596965597371894E-2"/>
                  <c:y val="-1.8264840182648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516-40BC-9133-FF2B71DEF0DC}"/>
                </c:ext>
              </c:extLst>
            </c:dLbl>
            <c:dLbl>
              <c:idx val="13"/>
              <c:layout>
                <c:manualLayout>
                  <c:x val="-3.0384275947207769E-2"/>
                  <c:y val="-2.34833659491194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516-40BC-9133-FF2B71DEF0DC}"/>
                </c:ext>
              </c:extLst>
            </c:dLbl>
            <c:dLbl>
              <c:idx val="14"/>
              <c:layout>
                <c:manualLayout>
                  <c:x val="-3.0384275947207637E-2"/>
                  <c:y val="-2.34833659491193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516-40BC-9133-FF2B71DEF0DC}"/>
                </c:ext>
              </c:extLst>
            </c:dLbl>
            <c:dLbl>
              <c:idx val="15"/>
              <c:layout>
                <c:manualLayout>
                  <c:x val="-2.8596965597372025E-2"/>
                  <c:y val="-1.56555772994129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516-40BC-9133-FF2B71DEF0DC}"/>
                </c:ext>
              </c:extLst>
            </c:dLbl>
            <c:dLbl>
              <c:idx val="16"/>
              <c:layout>
                <c:manualLayout>
                  <c:x val="-3.3958896646879122E-2"/>
                  <c:y val="-1.82648401826484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516-40BC-9133-FF2B71DEF0DC}"/>
                </c:ext>
              </c:extLst>
            </c:dLbl>
            <c:dLbl>
              <c:idx val="17"/>
              <c:layout>
                <c:manualLayout>
                  <c:x val="-3.7533464023710626E-2"/>
                  <c:y val="-1.82649050068031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516-40BC-9133-FF2B71DEF0DC}"/>
                </c:ext>
              </c:extLst>
            </c:dLbl>
            <c:dLbl>
              <c:idx val="18"/>
              <c:layout>
                <c:manualLayout>
                  <c:x val="-3.4135992058230195E-2"/>
                  <c:y val="-2.8467698128827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4F9-4C79-966A-DA6BC0C6D886}"/>
                </c:ext>
              </c:extLst>
            </c:dLbl>
            <c:spPr>
              <a:noFill/>
              <a:ln>
                <a:noFill/>
              </a:ln>
              <a:effectLst/>
            </c:spPr>
            <c:txPr>
              <a:bodyPr rot="0" spcFirstLastPara="1" vertOverflow="ellipsis" vert="horz" wrap="square" lIns="38100" tIns="19050" rIns="38100" bIns="19050" anchor="ctr" anchorCtr="1">
                <a:spAutoFit/>
              </a:bodyPr>
              <a:lstStyle/>
              <a:p>
                <a:pPr>
                  <a:defRPr sz="900" b="1" i="1"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 (3)'!$C$4:$U$4</c:f>
              <c:strCache>
                <c:ptCount val="19"/>
                <c:pt idx="0">
                  <c:v>2001年度</c:v>
                </c:pt>
                <c:pt idx="1">
                  <c:v>2002年度</c:v>
                </c:pt>
                <c:pt idx="2">
                  <c:v>2003年度</c:v>
                </c:pt>
                <c:pt idx="3">
                  <c:v>2004年度</c:v>
                </c:pt>
                <c:pt idx="4">
                  <c:v>2005年度</c:v>
                </c:pt>
                <c:pt idx="5">
                  <c:v>2006年度</c:v>
                </c:pt>
                <c:pt idx="6">
                  <c:v>2007年度</c:v>
                </c:pt>
                <c:pt idx="7">
                  <c:v>2008年度</c:v>
                </c:pt>
                <c:pt idx="8">
                  <c:v>2009年度</c:v>
                </c:pt>
                <c:pt idx="9">
                  <c:v>2010年度</c:v>
                </c:pt>
                <c:pt idx="10">
                  <c:v>2011年度</c:v>
                </c:pt>
                <c:pt idx="11">
                  <c:v>2012年度</c:v>
                </c:pt>
                <c:pt idx="12">
                  <c:v>2013年度</c:v>
                </c:pt>
                <c:pt idx="13">
                  <c:v>2014年度</c:v>
                </c:pt>
                <c:pt idx="14">
                  <c:v>2015年度</c:v>
                </c:pt>
                <c:pt idx="15">
                  <c:v>2016年度</c:v>
                </c:pt>
                <c:pt idx="16">
                  <c:v>2017年度</c:v>
                </c:pt>
                <c:pt idx="17">
                  <c:v>2018年度</c:v>
                </c:pt>
                <c:pt idx="18">
                  <c:v>2019年度</c:v>
                </c:pt>
              </c:strCache>
            </c:strRef>
          </c:cat>
          <c:val>
            <c:numRef>
              <c:f>'Sheet1 (3)'!$C$6:$U$6</c:f>
              <c:numCache>
                <c:formatCode>General</c:formatCode>
                <c:ptCount val="19"/>
                <c:pt idx="0">
                  <c:v>13</c:v>
                </c:pt>
                <c:pt idx="1">
                  <c:v>27</c:v>
                </c:pt>
                <c:pt idx="2">
                  <c:v>60</c:v>
                </c:pt>
                <c:pt idx="3">
                  <c:v>84</c:v>
                </c:pt>
                <c:pt idx="4">
                  <c:v>109</c:v>
                </c:pt>
                <c:pt idx="5">
                  <c:v>133</c:v>
                </c:pt>
                <c:pt idx="6">
                  <c:v>169</c:v>
                </c:pt>
                <c:pt idx="7">
                  <c:v>197</c:v>
                </c:pt>
                <c:pt idx="8">
                  <c:v>216</c:v>
                </c:pt>
                <c:pt idx="9">
                  <c:v>248</c:v>
                </c:pt>
                <c:pt idx="10">
                  <c:v>280</c:v>
                </c:pt>
                <c:pt idx="11">
                  <c:v>312</c:v>
                </c:pt>
                <c:pt idx="12">
                  <c:v>342</c:v>
                </c:pt>
                <c:pt idx="13">
                  <c:v>380</c:v>
                </c:pt>
                <c:pt idx="14">
                  <c:v>426</c:v>
                </c:pt>
                <c:pt idx="15">
                  <c:v>464</c:v>
                </c:pt>
                <c:pt idx="16">
                  <c:v>506</c:v>
                </c:pt>
                <c:pt idx="17">
                  <c:v>548</c:v>
                </c:pt>
                <c:pt idx="18">
                  <c:v>583</c:v>
                </c:pt>
              </c:numCache>
            </c:numRef>
          </c:val>
          <c:smooth val="0"/>
          <c:extLst>
            <c:ext xmlns:c16="http://schemas.microsoft.com/office/drawing/2014/chart" uri="{C3380CC4-5D6E-409C-BE32-E72D297353CC}">
              <c16:uniqueId val="{00000014-E516-40BC-9133-FF2B71DEF0DC}"/>
            </c:ext>
          </c:extLst>
        </c:ser>
        <c:dLbls>
          <c:showLegendKey val="0"/>
          <c:showVal val="0"/>
          <c:showCatName val="0"/>
          <c:showSerName val="0"/>
          <c:showPercent val="0"/>
          <c:showBubbleSize val="0"/>
        </c:dLbls>
        <c:marker val="1"/>
        <c:smooth val="0"/>
        <c:axId val="1508306208"/>
        <c:axId val="1508305376"/>
      </c:lineChart>
      <c:valAx>
        <c:axId val="1508305376"/>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8306208"/>
        <c:crosses val="max"/>
        <c:crossBetween val="between"/>
      </c:valAx>
      <c:catAx>
        <c:axId val="1508306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08305376"/>
        <c:crosses val="autoZero"/>
        <c:auto val="1"/>
        <c:lblAlgn val="ctr"/>
        <c:lblOffset val="100"/>
        <c:noMultiLvlLbl val="0"/>
      </c:catAx>
      <c:valAx>
        <c:axId val="1349263152"/>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49265232"/>
        <c:crosses val="autoZero"/>
        <c:crossBetween val="between"/>
        <c:majorUnit val="20"/>
      </c:valAx>
      <c:catAx>
        <c:axId val="1349265232"/>
        <c:scaling>
          <c:orientation val="minMax"/>
        </c:scaling>
        <c:delete val="1"/>
        <c:axPos val="b"/>
        <c:numFmt formatCode="General" sourceLinked="1"/>
        <c:majorTickMark val="none"/>
        <c:minorTickMark val="none"/>
        <c:tickLblPos val="nextTo"/>
        <c:crossAx val="1349263152"/>
        <c:crosses val="autoZero"/>
        <c:auto val="1"/>
        <c:lblAlgn val="ctr"/>
        <c:lblOffset val="100"/>
        <c:noMultiLvlLbl val="0"/>
      </c:catAx>
      <c:spPr>
        <a:noFill/>
        <a:ln>
          <a:noFill/>
        </a:ln>
        <a:effectLst/>
      </c:spPr>
    </c:plotArea>
    <c:legend>
      <c:legendPos val="b"/>
      <c:layout>
        <c:manualLayout>
          <c:xMode val="edge"/>
          <c:yMode val="edge"/>
          <c:x val="6.8185749113135199E-2"/>
          <c:y val="0.12100425802939016"/>
          <c:w val="0.37440978780135542"/>
          <c:h val="0.1197002429490834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Sheet1!$B$32</c:f>
              <c:strCache>
                <c:ptCount val="1"/>
                <c:pt idx="0">
                  <c:v>実績値</c:v>
                </c:pt>
              </c:strCache>
            </c:strRef>
          </c:tx>
          <c:dLbls>
            <c:dLbl>
              <c:idx val="0"/>
              <c:layout>
                <c:manualLayout>
                  <c:x val="-4.4444444444444446E-2"/>
                  <c:y val="-6.9444444444444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F8D-4DDC-8266-2888AD008FCD}"/>
                </c:ext>
              </c:extLst>
            </c:dLbl>
            <c:dLbl>
              <c:idx val="1"/>
              <c:layout>
                <c:manualLayout>
                  <c:x val="-4.7222222222222276E-2"/>
                  <c:y val="-8.3333333333333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F8D-4DDC-8266-2888AD008FCD}"/>
                </c:ext>
              </c:extLst>
            </c:dLbl>
            <c:dLbl>
              <c:idx val="2"/>
              <c:layout>
                <c:manualLayout>
                  <c:x val="-5.5555555555555552E-2"/>
                  <c:y val="-7.4074074074074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F8D-4DDC-8266-2888AD008FCD}"/>
                </c:ext>
              </c:extLst>
            </c:dLbl>
            <c:dLbl>
              <c:idx val="3"/>
              <c:layout>
                <c:manualLayout>
                  <c:x val="-3.3333333333333333E-2"/>
                  <c:y val="-5.55555555555556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F8D-4DDC-8266-2888AD008FCD}"/>
                </c:ext>
              </c:extLst>
            </c:dLbl>
            <c:dLbl>
              <c:idx val="4"/>
              <c:layout>
                <c:manualLayout>
                  <c:x val="-5.2777777777777882E-2"/>
                  <c:y val="-7.4074074074074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F8D-4DDC-8266-2888AD008FCD}"/>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Sheet1!$D$31:$H$31</c:f>
              <c:strCache>
                <c:ptCount val="5"/>
                <c:pt idx="0">
                  <c:v>2014年</c:v>
                </c:pt>
                <c:pt idx="1">
                  <c:v>2015年</c:v>
                </c:pt>
                <c:pt idx="2">
                  <c:v>2016年</c:v>
                </c:pt>
                <c:pt idx="3">
                  <c:v>2017年</c:v>
                </c:pt>
                <c:pt idx="4">
                  <c:v>2018年</c:v>
                </c:pt>
              </c:strCache>
            </c:strRef>
          </c:cat>
          <c:val>
            <c:numRef>
              <c:f>Sheet1!$D$32:$H$32</c:f>
              <c:numCache>
                <c:formatCode>#,##0_);[Red]\(#,##0\)</c:formatCode>
                <c:ptCount val="5"/>
                <c:pt idx="0">
                  <c:v>4594</c:v>
                </c:pt>
                <c:pt idx="1">
                  <c:v>4645</c:v>
                </c:pt>
                <c:pt idx="2">
                  <c:v>4652</c:v>
                </c:pt>
                <c:pt idx="3">
                  <c:v>4573</c:v>
                </c:pt>
                <c:pt idx="4">
                  <c:v>4468</c:v>
                </c:pt>
              </c:numCache>
            </c:numRef>
          </c:val>
          <c:smooth val="0"/>
          <c:extLst>
            <c:ext xmlns:c16="http://schemas.microsoft.com/office/drawing/2014/chart" uri="{C3380CC4-5D6E-409C-BE32-E72D297353CC}">
              <c16:uniqueId val="{00000005-7F8D-4DDC-8266-2888AD008FCD}"/>
            </c:ext>
          </c:extLst>
        </c:ser>
        <c:dLbls>
          <c:showLegendKey val="0"/>
          <c:showVal val="0"/>
          <c:showCatName val="0"/>
          <c:showSerName val="0"/>
          <c:showPercent val="0"/>
          <c:showBubbleSize val="0"/>
        </c:dLbls>
        <c:marker val="1"/>
        <c:smooth val="0"/>
        <c:axId val="155967872"/>
        <c:axId val="155969408"/>
      </c:lineChart>
      <c:catAx>
        <c:axId val="155967872"/>
        <c:scaling>
          <c:orientation val="minMax"/>
        </c:scaling>
        <c:delete val="0"/>
        <c:axPos val="b"/>
        <c:numFmt formatCode="General" sourceLinked="1"/>
        <c:majorTickMark val="out"/>
        <c:minorTickMark val="none"/>
        <c:tickLblPos val="nextTo"/>
        <c:crossAx val="155969408"/>
        <c:crosses val="autoZero"/>
        <c:auto val="1"/>
        <c:lblAlgn val="ctr"/>
        <c:lblOffset val="100"/>
        <c:noMultiLvlLbl val="0"/>
      </c:catAx>
      <c:valAx>
        <c:axId val="155969408"/>
        <c:scaling>
          <c:orientation val="minMax"/>
          <c:max val="5500"/>
          <c:min val="3500"/>
        </c:scaling>
        <c:delete val="0"/>
        <c:axPos val="l"/>
        <c:majorGridlines/>
        <c:numFmt formatCode="#,##0_);[Red]\(#,##0\)" sourceLinked="1"/>
        <c:majorTickMark val="out"/>
        <c:minorTickMark val="none"/>
        <c:tickLblPos val="nextTo"/>
        <c:crossAx val="155967872"/>
        <c:crosses val="autoZero"/>
        <c:crossBetween val="between"/>
        <c:majorUnit val="500"/>
      </c:valAx>
    </c:plotArea>
    <c:plotVisOnly val="1"/>
    <c:dispBlanksAs val="gap"/>
    <c:showDLblsOverMax val="0"/>
  </c:chart>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'グラフ (2019)'!$A$10</c:f>
              <c:strCache>
                <c:ptCount val="1"/>
                <c:pt idx="0">
                  <c:v>事業所数（左目盛）</c:v>
                </c:pt>
              </c:strCache>
            </c:strRef>
          </c:tx>
          <c:spPr>
            <a:pattFill prst="pct80">
              <a:fgClr>
                <a:srgbClr val="0070C0"/>
              </a:fgClr>
              <a:bgClr>
                <a:schemeClr val="bg1"/>
              </a:bgClr>
            </a:pattFill>
          </c:spPr>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(2019)'!$B$9:$D$9</c:f>
              <c:strCache>
                <c:ptCount val="3"/>
                <c:pt idx="0">
                  <c:v>大阪府</c:v>
                </c:pt>
                <c:pt idx="1">
                  <c:v>東京都</c:v>
                </c:pt>
                <c:pt idx="2">
                  <c:v>愛知県</c:v>
                </c:pt>
              </c:strCache>
            </c:strRef>
          </c:cat>
          <c:val>
            <c:numRef>
              <c:f>'グラフ (2019)'!$B$10:$D$10</c:f>
              <c:numCache>
                <c:formatCode>#,##0_);[Red]\(#,##0\)</c:formatCode>
                <c:ptCount val="3"/>
                <c:pt idx="0">
                  <c:v>15357</c:v>
                </c:pt>
                <c:pt idx="1">
                  <c:v>9794</c:v>
                </c:pt>
                <c:pt idx="2">
                  <c:v>14944</c:v>
                </c:pt>
              </c:numCache>
            </c:numRef>
          </c:val>
          <c:extLst>
            <c:ext xmlns:c16="http://schemas.microsoft.com/office/drawing/2014/chart" uri="{C3380CC4-5D6E-409C-BE32-E72D297353CC}">
              <c16:uniqueId val="{00000000-6F58-40F2-A1E5-C681234DDB40}"/>
            </c:ext>
          </c:extLst>
        </c:ser>
        <c:ser>
          <c:idx val="1"/>
          <c:order val="1"/>
          <c:tx>
            <c:v>グラフ!#REF!</c:v>
          </c:tx>
          <c:invertIfNegative val="0"/>
          <c:cat>
            <c:strRef>
              <c:f>'グラフ (2019)'!$B$9:$D$9</c:f>
              <c:strCache>
                <c:ptCount val="3"/>
                <c:pt idx="0">
                  <c:v>大阪府</c:v>
                </c:pt>
                <c:pt idx="1">
                  <c:v>東京都</c:v>
                </c:pt>
                <c:pt idx="2">
                  <c:v>愛知県</c:v>
                </c:pt>
              </c:strCache>
            </c:strRef>
          </c:cat>
          <c:val>
            <c:numRef>
              <c:f>グラフ!#REF!</c:f>
              <c:numCache>
                <c:formatCode>General</c:formatCode>
                <c:ptCount val="1"/>
                <c:pt idx="0">
                  <c:v>1</c:v>
                </c:pt>
              </c:numCache>
            </c:numRef>
          </c:val>
          <c:extLst>
            <c:ext xmlns:c16="http://schemas.microsoft.com/office/drawing/2014/chart" uri="{C3380CC4-5D6E-409C-BE32-E72D297353CC}">
              <c16:uniqueId val="{00000001-6F58-40F2-A1E5-C681234DDB40}"/>
            </c:ext>
          </c:extLst>
        </c:ser>
        <c:ser>
          <c:idx val="2"/>
          <c:order val="2"/>
          <c:tx>
            <c:v>グラフ!#REF!</c:v>
          </c:tx>
          <c:invertIfNegative val="0"/>
          <c:cat>
            <c:strRef>
              <c:f>'グラフ (2019)'!$B$9:$D$9</c:f>
              <c:strCache>
                <c:ptCount val="3"/>
                <c:pt idx="0">
                  <c:v>大阪府</c:v>
                </c:pt>
                <c:pt idx="1">
                  <c:v>東京都</c:v>
                </c:pt>
                <c:pt idx="2">
                  <c:v>愛知県</c:v>
                </c:pt>
              </c:strCache>
            </c:strRef>
          </c:cat>
          <c:val>
            <c:numRef>
              <c:f>グラフ!#REF!</c:f>
              <c:numCache>
                <c:formatCode>General</c:formatCode>
                <c:ptCount val="1"/>
                <c:pt idx="0">
                  <c:v>1</c:v>
                </c:pt>
              </c:numCache>
            </c:numRef>
          </c:val>
          <c:extLst>
            <c:ext xmlns:c16="http://schemas.microsoft.com/office/drawing/2014/chart" uri="{C3380CC4-5D6E-409C-BE32-E72D297353CC}">
              <c16:uniqueId val="{00000002-6F58-40F2-A1E5-C681234DDB40}"/>
            </c:ext>
          </c:extLst>
        </c:ser>
        <c:dLbls>
          <c:showLegendKey val="0"/>
          <c:showVal val="0"/>
          <c:showCatName val="0"/>
          <c:showSerName val="0"/>
          <c:showPercent val="0"/>
          <c:showBubbleSize val="0"/>
        </c:dLbls>
        <c:gapWidth val="117"/>
        <c:axId val="1361077760"/>
        <c:axId val="1"/>
      </c:barChart>
      <c:barChart>
        <c:barDir val="col"/>
        <c:grouping val="clustered"/>
        <c:varyColors val="0"/>
        <c:ser>
          <c:idx val="3"/>
          <c:order val="3"/>
          <c:tx>
            <c:strRef>
              <c:f>'グラフ (2019)'!$A$11</c:f>
              <c:strCache>
                <c:ptCount val="1"/>
                <c:pt idx="0">
                  <c:v>付加価値額（右目盛）</c:v>
                </c:pt>
              </c:strCache>
            </c:strRef>
          </c:tx>
          <c:spPr>
            <a:pattFill prst="narHorz">
              <a:fgClr>
                <a:srgbClr val="FF0000"/>
              </a:fgClr>
              <a:bgClr>
                <a:schemeClr val="bg1"/>
              </a:bgClr>
            </a:pattFill>
          </c:spPr>
          <c:invertIfNegative val="0"/>
          <c:dLbls>
            <c:dLbl>
              <c:idx val="0"/>
              <c:layout>
                <c:manualLayout>
                  <c:x val="1.2093726379440665E-2"/>
                  <c:y val="1.9801990489847193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F58-40F2-A1E5-C681234DDB40}"/>
                </c:ext>
              </c:extLst>
            </c:dLbl>
            <c:dLbl>
              <c:idx val="1"/>
              <c:layout>
                <c:manualLayout>
                  <c:x val="2.7210884353741551E-2"/>
                  <c:y val="2.6402653986462861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F58-40F2-A1E5-C681234DDB40}"/>
                </c:ext>
              </c:extLst>
            </c:dLbl>
            <c:dLbl>
              <c:idx val="2"/>
              <c:layout>
                <c:manualLayout>
                  <c:x val="1.2093726379440665E-2"/>
                  <c:y val="1.3201326993231462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F58-40F2-A1E5-C681234DDB40}"/>
                </c:ext>
              </c:extLst>
            </c:dLbl>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(2019)'!$B$9:$D$9</c:f>
              <c:strCache>
                <c:ptCount val="3"/>
                <c:pt idx="0">
                  <c:v>大阪府</c:v>
                </c:pt>
                <c:pt idx="1">
                  <c:v>東京都</c:v>
                </c:pt>
                <c:pt idx="2">
                  <c:v>愛知県</c:v>
                </c:pt>
              </c:strCache>
            </c:strRef>
          </c:cat>
          <c:val>
            <c:numRef>
              <c:f>'グラフ (2019)'!$B$11:$D$11</c:f>
              <c:numCache>
                <c:formatCode>#,##0_);[Red]\(#,##0\)</c:formatCode>
                <c:ptCount val="3"/>
                <c:pt idx="0">
                  <c:v>3564.6170000000002</c:v>
                </c:pt>
                <c:pt idx="1">
                  <c:v>1639.501</c:v>
                </c:pt>
                <c:pt idx="2">
                  <c:v>4575.6670000000004</c:v>
                </c:pt>
              </c:numCache>
            </c:numRef>
          </c:val>
          <c:extLst>
            <c:ext xmlns:c16="http://schemas.microsoft.com/office/drawing/2014/chart" uri="{C3380CC4-5D6E-409C-BE32-E72D297353CC}">
              <c16:uniqueId val="{00000006-6F58-40F2-A1E5-C681234DDB40}"/>
            </c:ext>
          </c:extLst>
        </c:ser>
        <c:dLbls>
          <c:showLegendKey val="0"/>
          <c:showVal val="0"/>
          <c:showCatName val="0"/>
          <c:showSerName val="0"/>
          <c:showPercent val="0"/>
          <c:showBubbleSize val="0"/>
        </c:dLbls>
        <c:gapWidth val="294"/>
        <c:axId val="3"/>
        <c:axId val="4"/>
      </c:barChart>
      <c:catAx>
        <c:axId val="1361077760"/>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_);[Red]\(#,##0\)" sourceLinked="1"/>
        <c:majorTickMark val="out"/>
        <c:minorTickMark val="none"/>
        <c:tickLblPos val="nextTo"/>
        <c:crossAx val="1361077760"/>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scaling>
        <c:delete val="0"/>
        <c:axPos val="r"/>
        <c:numFmt formatCode="#,##0_);[Red]\(#,##0\)" sourceLinked="1"/>
        <c:majorTickMark val="out"/>
        <c:minorTickMark val="none"/>
        <c:tickLblPos val="nextTo"/>
        <c:crossAx val="3"/>
        <c:crosses val="max"/>
        <c:crossBetween val="between"/>
      </c:valAx>
    </c:plotArea>
    <c:legend>
      <c:legendPos val="t"/>
      <c:legendEntry>
        <c:idx val="1"/>
        <c:delete val="1"/>
      </c:legendEntry>
      <c:legendEntry>
        <c:idx val="2"/>
        <c:delete val="1"/>
      </c:legendEntry>
      <c:layout>
        <c:manualLayout>
          <c:xMode val="edge"/>
          <c:yMode val="edge"/>
          <c:x val="0.17521450537245717"/>
          <c:y val="9.2760345255350554E-2"/>
          <c:w val="0.61235555136446274"/>
          <c:h val="0.1198130084485708"/>
        </c:manualLayout>
      </c:layout>
      <c:overlay val="0"/>
    </c:legend>
    <c:plotVisOnly val="1"/>
    <c:dispBlanksAs val="gap"/>
    <c:showDLblsOverMax val="0"/>
  </c:chart>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6174328835386"/>
          <c:y val="0.10435363919535783"/>
          <c:w val="0.86212215358107824"/>
          <c:h val="0.70572251170671962"/>
        </c:manualLayout>
      </c:layout>
      <c:barChart>
        <c:barDir val="col"/>
        <c:grouping val="clustered"/>
        <c:varyColors val="0"/>
        <c:ser>
          <c:idx val="0"/>
          <c:order val="0"/>
          <c:tx>
            <c:strRef>
              <c:f>'グラフ (2019)'!$A$31</c:f>
              <c:strCache>
                <c:ptCount val="1"/>
                <c:pt idx="0">
                  <c:v>1人当たりの付加価値額</c:v>
                </c:pt>
              </c:strCache>
            </c:strRef>
          </c:tx>
          <c:spPr>
            <a:pattFill prst="pct90">
              <a:fgClr>
                <a:srgbClr val="FF0000"/>
              </a:fgClr>
              <a:bgClr>
                <a:schemeClr val="bg1"/>
              </a:bgClr>
            </a:pattFill>
          </c:spPr>
          <c:invertIfNegative val="0"/>
          <c:dLbls>
            <c:spPr>
              <a:noFill/>
              <a:ln w="25400">
                <a:noFill/>
              </a:ln>
            </c:spPr>
            <c:txPr>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(2019)'!$B$30:$D$30</c:f>
              <c:strCache>
                <c:ptCount val="3"/>
                <c:pt idx="0">
                  <c:v>大阪府</c:v>
                </c:pt>
                <c:pt idx="1">
                  <c:v>東京都</c:v>
                </c:pt>
                <c:pt idx="2">
                  <c:v>愛知県</c:v>
                </c:pt>
              </c:strCache>
            </c:strRef>
          </c:cat>
          <c:val>
            <c:numRef>
              <c:f>'グラフ (2019)'!$B$31:$D$31</c:f>
              <c:numCache>
                <c:formatCode>#,##0_);[Red]\(#,##0\)</c:formatCode>
                <c:ptCount val="3"/>
                <c:pt idx="0">
                  <c:v>1039.4772602675812</c:v>
                </c:pt>
                <c:pt idx="1">
                  <c:v>907.65708907711894</c:v>
                </c:pt>
                <c:pt idx="2">
                  <c:v>1078.8715823029547</c:v>
                </c:pt>
              </c:numCache>
            </c:numRef>
          </c:val>
          <c:extLst>
            <c:ext xmlns:c16="http://schemas.microsoft.com/office/drawing/2014/chart" uri="{C3380CC4-5D6E-409C-BE32-E72D297353CC}">
              <c16:uniqueId val="{00000000-D704-4817-A464-66593B7F2D17}"/>
            </c:ext>
          </c:extLst>
        </c:ser>
        <c:dLbls>
          <c:showLegendKey val="0"/>
          <c:showVal val="0"/>
          <c:showCatName val="0"/>
          <c:showSerName val="0"/>
          <c:showPercent val="0"/>
          <c:showBubbleSize val="0"/>
        </c:dLbls>
        <c:gapWidth val="150"/>
        <c:axId val="1361074432"/>
        <c:axId val="1"/>
      </c:barChart>
      <c:catAx>
        <c:axId val="1361074432"/>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_);[Red]\(#,##0\)" sourceLinked="1"/>
        <c:majorTickMark val="out"/>
        <c:minorTickMark val="none"/>
        <c:tickLblPos val="nextTo"/>
        <c:crossAx val="1361074432"/>
        <c:crosses val="autoZero"/>
        <c:crossBetween val="between"/>
      </c:valAx>
    </c:plotArea>
    <c:plotVisOnly val="1"/>
    <c:dispBlanksAs val="gap"/>
    <c:showDLblsOverMax val="0"/>
  </c:chart>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08573928258967"/>
          <c:y val="9.2044907999065576E-2"/>
          <c:w val="0.86235870516185475"/>
          <c:h val="0.72752497560841545"/>
        </c:manualLayout>
      </c:layout>
      <c:barChart>
        <c:barDir val="col"/>
        <c:grouping val="clustered"/>
        <c:varyColors val="0"/>
        <c:ser>
          <c:idx val="0"/>
          <c:order val="0"/>
          <c:tx>
            <c:strRef>
              <c:f>'グラフ (2019)'!$G$10</c:f>
              <c:strCache>
                <c:ptCount val="1"/>
                <c:pt idx="0">
                  <c:v>大阪府</c:v>
                </c:pt>
              </c:strCache>
            </c:strRef>
          </c:tx>
          <c:spPr>
            <a:solidFill>
              <a:srgbClr val="002060"/>
            </a:solidFill>
          </c:spPr>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(2019)'!$H$9:$L$9</c:f>
              <c:strCache>
                <c:ptCount val="5"/>
                <c:pt idx="0">
                  <c:v>4～9人</c:v>
                </c:pt>
                <c:pt idx="1">
                  <c:v>10～19人</c:v>
                </c:pt>
                <c:pt idx="2">
                  <c:v>20～29人</c:v>
                </c:pt>
                <c:pt idx="3">
                  <c:v>30～99人</c:v>
                </c:pt>
                <c:pt idx="4">
                  <c:v>100～299人</c:v>
                </c:pt>
              </c:strCache>
            </c:strRef>
          </c:cat>
          <c:val>
            <c:numRef>
              <c:f>'グラフ (2019)'!$H$10:$L$10</c:f>
              <c:numCache>
                <c:formatCode>#,##0;"▲ "#,##0</c:formatCode>
                <c:ptCount val="5"/>
                <c:pt idx="0">
                  <c:v>286.17099999999999</c:v>
                </c:pt>
                <c:pt idx="1">
                  <c:v>484.38099999999997</c:v>
                </c:pt>
                <c:pt idx="2">
                  <c:v>444.46600000000001</c:v>
                </c:pt>
                <c:pt idx="3">
                  <c:v>1254.3710000000001</c:v>
                </c:pt>
                <c:pt idx="4">
                  <c:v>1095.2280000000001</c:v>
                </c:pt>
              </c:numCache>
            </c:numRef>
          </c:val>
          <c:extLst>
            <c:ext xmlns:c16="http://schemas.microsoft.com/office/drawing/2014/chart" uri="{C3380CC4-5D6E-409C-BE32-E72D297353CC}">
              <c16:uniqueId val="{00000000-C130-4037-B541-FABDEBE0FA49}"/>
            </c:ext>
          </c:extLst>
        </c:ser>
        <c:ser>
          <c:idx val="1"/>
          <c:order val="1"/>
          <c:tx>
            <c:strRef>
              <c:f>'グラフ (2019)'!$G$11</c:f>
              <c:strCache>
                <c:ptCount val="1"/>
                <c:pt idx="0">
                  <c:v>東京都</c:v>
                </c:pt>
              </c:strCache>
            </c:strRef>
          </c:tx>
          <c:spPr>
            <a:pattFill prst="pct80">
              <a:fgClr>
                <a:srgbClr val="FF0000"/>
              </a:fgClr>
              <a:bgClr>
                <a:schemeClr val="bg1"/>
              </a:bgClr>
            </a:pattFill>
          </c:spPr>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(2019)'!$H$9:$L$9</c:f>
              <c:strCache>
                <c:ptCount val="5"/>
                <c:pt idx="0">
                  <c:v>4～9人</c:v>
                </c:pt>
                <c:pt idx="1">
                  <c:v>10～19人</c:v>
                </c:pt>
                <c:pt idx="2">
                  <c:v>20～29人</c:v>
                </c:pt>
                <c:pt idx="3">
                  <c:v>30～99人</c:v>
                </c:pt>
                <c:pt idx="4">
                  <c:v>100～299人</c:v>
                </c:pt>
              </c:strCache>
            </c:strRef>
          </c:cat>
          <c:val>
            <c:numRef>
              <c:f>'グラフ (2019)'!$H$11:$L$11</c:f>
              <c:numCache>
                <c:formatCode>#,##0;"▲ "#,##0</c:formatCode>
                <c:ptCount val="5"/>
                <c:pt idx="0">
                  <c:v>185.02600000000001</c:v>
                </c:pt>
                <c:pt idx="1">
                  <c:v>287.339</c:v>
                </c:pt>
                <c:pt idx="2">
                  <c:v>241.65</c:v>
                </c:pt>
                <c:pt idx="3">
                  <c:v>549.447</c:v>
                </c:pt>
                <c:pt idx="4">
                  <c:v>376.03899999999999</c:v>
                </c:pt>
              </c:numCache>
            </c:numRef>
          </c:val>
          <c:extLst>
            <c:ext xmlns:c16="http://schemas.microsoft.com/office/drawing/2014/chart" uri="{C3380CC4-5D6E-409C-BE32-E72D297353CC}">
              <c16:uniqueId val="{00000001-C130-4037-B541-FABDEBE0FA49}"/>
            </c:ext>
          </c:extLst>
        </c:ser>
        <c:ser>
          <c:idx val="2"/>
          <c:order val="2"/>
          <c:tx>
            <c:strRef>
              <c:f>'グラフ (2019)'!$G$12</c:f>
              <c:strCache>
                <c:ptCount val="1"/>
                <c:pt idx="0">
                  <c:v>愛知県</c:v>
                </c:pt>
              </c:strCache>
            </c:strRef>
          </c:tx>
          <c:spPr>
            <a:pattFill prst="dkUpDiag">
              <a:fgClr>
                <a:srgbClr val="00B050"/>
              </a:fgClr>
              <a:bgClr>
                <a:schemeClr val="bg1"/>
              </a:bgClr>
            </a:pattFill>
          </c:spPr>
          <c:invertIfNegative val="0"/>
          <c:dLbls>
            <c:spPr>
              <a:noFill/>
              <a:ln w="25400">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(2019)'!$H$9:$L$9</c:f>
              <c:strCache>
                <c:ptCount val="5"/>
                <c:pt idx="0">
                  <c:v>4～9人</c:v>
                </c:pt>
                <c:pt idx="1">
                  <c:v>10～19人</c:v>
                </c:pt>
                <c:pt idx="2">
                  <c:v>20～29人</c:v>
                </c:pt>
                <c:pt idx="3">
                  <c:v>30～99人</c:v>
                </c:pt>
                <c:pt idx="4">
                  <c:v>100～299人</c:v>
                </c:pt>
              </c:strCache>
            </c:strRef>
          </c:cat>
          <c:val>
            <c:numRef>
              <c:f>'グラフ (2019)'!$H$12:$L$12</c:f>
              <c:numCache>
                <c:formatCode>#,##0;"▲ "#,##0</c:formatCode>
                <c:ptCount val="5"/>
                <c:pt idx="0">
                  <c:v>238.93100000000001</c:v>
                </c:pt>
                <c:pt idx="1">
                  <c:v>457.54</c:v>
                </c:pt>
                <c:pt idx="2">
                  <c:v>446.19900000000001</c:v>
                </c:pt>
                <c:pt idx="3">
                  <c:v>1381.4280000000001</c:v>
                </c:pt>
                <c:pt idx="4">
                  <c:v>2051.569</c:v>
                </c:pt>
              </c:numCache>
            </c:numRef>
          </c:val>
          <c:extLst>
            <c:ext xmlns:c16="http://schemas.microsoft.com/office/drawing/2014/chart" uri="{C3380CC4-5D6E-409C-BE32-E72D297353CC}">
              <c16:uniqueId val="{00000002-C130-4037-B541-FABDEBE0FA49}"/>
            </c:ext>
          </c:extLst>
        </c:ser>
        <c:dLbls>
          <c:showLegendKey val="0"/>
          <c:showVal val="0"/>
          <c:showCatName val="0"/>
          <c:showSerName val="0"/>
          <c:showPercent val="0"/>
          <c:showBubbleSize val="0"/>
        </c:dLbls>
        <c:gapWidth val="150"/>
        <c:axId val="1361076928"/>
        <c:axId val="1"/>
      </c:barChart>
      <c:catAx>
        <c:axId val="1361076928"/>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max val="2100"/>
          <c:min val="0"/>
        </c:scaling>
        <c:delete val="0"/>
        <c:axPos val="l"/>
        <c:majorGridlines/>
        <c:numFmt formatCode="#,##0;&quot;▲ &quot;#,##0" sourceLinked="1"/>
        <c:majorTickMark val="out"/>
        <c:minorTickMark val="none"/>
        <c:tickLblPos val="nextTo"/>
        <c:crossAx val="1361076928"/>
        <c:crosses val="autoZero"/>
        <c:crossBetween val="between"/>
      </c:valAx>
    </c:plotArea>
    <c:legend>
      <c:legendPos val="t"/>
      <c:layout>
        <c:manualLayout>
          <c:xMode val="edge"/>
          <c:yMode val="edge"/>
          <c:x val="0.1034110358417932"/>
          <c:y val="0.1188688163882148"/>
          <c:w val="0.39576189150992297"/>
          <c:h val="0.12741074032412614"/>
        </c:manualLayout>
      </c:layout>
      <c:overlay val="0"/>
    </c:legend>
    <c:plotVisOnly val="1"/>
    <c:dispBlanksAs val="gap"/>
    <c:showDLblsOverMax val="0"/>
  </c:chart>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08573928258967"/>
          <c:y val="6.8244107677495072E-2"/>
          <c:w val="0.86235870516185475"/>
          <c:h val="0.75857924794576559"/>
        </c:manualLayout>
      </c:layout>
      <c:barChart>
        <c:barDir val="col"/>
        <c:grouping val="clustered"/>
        <c:varyColors val="0"/>
        <c:ser>
          <c:idx val="0"/>
          <c:order val="0"/>
          <c:tx>
            <c:strRef>
              <c:f>'グラフ (2019)'!$G$27</c:f>
              <c:strCache>
                <c:ptCount val="1"/>
                <c:pt idx="0">
                  <c:v>大阪府</c:v>
                </c:pt>
              </c:strCache>
            </c:strRef>
          </c:tx>
          <c:spPr>
            <a:solidFill>
              <a:srgbClr val="002060"/>
            </a:solidFill>
          </c:spPr>
          <c:invertIfNegative val="0"/>
          <c:dLbls>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(2019)'!$H$26:$L$26</c:f>
              <c:strCache>
                <c:ptCount val="5"/>
                <c:pt idx="0">
                  <c:v>4～9人</c:v>
                </c:pt>
                <c:pt idx="1">
                  <c:v>10～19人</c:v>
                </c:pt>
                <c:pt idx="2">
                  <c:v>20～29人</c:v>
                </c:pt>
                <c:pt idx="3">
                  <c:v>30～99人</c:v>
                </c:pt>
                <c:pt idx="4">
                  <c:v>100～299人</c:v>
                </c:pt>
              </c:strCache>
            </c:strRef>
          </c:cat>
          <c:val>
            <c:numRef>
              <c:f>'グラフ (2019)'!$H$27:$L$27</c:f>
              <c:numCache>
                <c:formatCode>#,##0;"▲ "#,##0</c:formatCode>
                <c:ptCount val="5"/>
                <c:pt idx="0">
                  <c:v>6545</c:v>
                </c:pt>
                <c:pt idx="1">
                  <c:v>4222</c:v>
                </c:pt>
                <c:pt idx="2">
                  <c:v>1908</c:v>
                </c:pt>
                <c:pt idx="3">
                  <c:v>2154</c:v>
                </c:pt>
                <c:pt idx="4">
                  <c:v>528</c:v>
                </c:pt>
              </c:numCache>
            </c:numRef>
          </c:val>
          <c:extLst>
            <c:ext xmlns:c16="http://schemas.microsoft.com/office/drawing/2014/chart" uri="{C3380CC4-5D6E-409C-BE32-E72D297353CC}">
              <c16:uniqueId val="{00000000-B5AC-47CE-B7DA-E073EA3BE358}"/>
            </c:ext>
          </c:extLst>
        </c:ser>
        <c:ser>
          <c:idx val="1"/>
          <c:order val="1"/>
          <c:tx>
            <c:strRef>
              <c:f>'グラフ (2019)'!$G$28</c:f>
              <c:strCache>
                <c:ptCount val="1"/>
                <c:pt idx="0">
                  <c:v>東京都</c:v>
                </c:pt>
              </c:strCache>
            </c:strRef>
          </c:tx>
          <c:spPr>
            <a:pattFill prst="pct80">
              <a:fgClr>
                <a:srgbClr val="FF0000"/>
              </a:fgClr>
              <a:bgClr>
                <a:schemeClr val="bg1"/>
              </a:bgClr>
            </a:pattFill>
          </c:spPr>
          <c:invertIfNegative val="0"/>
          <c:dLbls>
            <c:dLbl>
              <c:idx val="0"/>
              <c:layout>
                <c:manualLayout>
                  <c:x val="1.9444444444444445E-2"/>
                  <c:y val="4.0201005025125629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AC-47CE-B7DA-E073EA3BE358}"/>
                </c:ext>
              </c:extLst>
            </c:dLbl>
            <c:dLbl>
              <c:idx val="1"/>
              <c:layout>
                <c:manualLayout>
                  <c:x val="1.9444444444444445E-2"/>
                  <c:y val="4.0201005025125691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5AC-47CE-B7DA-E073EA3BE358}"/>
                </c:ext>
              </c:extLst>
            </c:dLbl>
            <c:dLbl>
              <c:idx val="2"/>
              <c:layout>
                <c:manualLayout>
                  <c:x val="1.6666666666666666E-2"/>
                  <c:y val="2.0100502512562814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5AC-47CE-B7DA-E073EA3BE358}"/>
                </c:ext>
              </c:extLst>
            </c:dLbl>
            <c:dLbl>
              <c:idx val="3"/>
              <c:layout>
                <c:manualLayout>
                  <c:x val="1.3888888888888888E-2"/>
                  <c:y val="2.6800670016750419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5AC-47CE-B7DA-E073EA3BE358}"/>
                </c:ext>
              </c:extLst>
            </c:dLbl>
            <c:dLbl>
              <c:idx val="4"/>
              <c:layout>
                <c:manualLayout>
                  <c:x val="5.5555555555556572E-3"/>
                  <c:y val="4.0201005025125629E-2"/>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5AC-47CE-B7DA-E073EA3BE358}"/>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(2019)'!$H$26:$L$26</c:f>
              <c:strCache>
                <c:ptCount val="5"/>
                <c:pt idx="0">
                  <c:v>4～9人</c:v>
                </c:pt>
                <c:pt idx="1">
                  <c:v>10～19人</c:v>
                </c:pt>
                <c:pt idx="2">
                  <c:v>20～29人</c:v>
                </c:pt>
                <c:pt idx="3">
                  <c:v>30～99人</c:v>
                </c:pt>
                <c:pt idx="4">
                  <c:v>100～299人</c:v>
                </c:pt>
              </c:strCache>
            </c:strRef>
          </c:cat>
          <c:val>
            <c:numRef>
              <c:f>'グラフ (2019)'!$H$28:$L$28</c:f>
              <c:numCache>
                <c:formatCode>#,##0;"▲ "#,##0</c:formatCode>
                <c:ptCount val="5"/>
                <c:pt idx="0">
                  <c:v>4789</c:v>
                </c:pt>
                <c:pt idx="1">
                  <c:v>2592</c:v>
                </c:pt>
                <c:pt idx="2">
                  <c:v>1105</c:v>
                </c:pt>
                <c:pt idx="3">
                  <c:v>1076</c:v>
                </c:pt>
                <c:pt idx="4">
                  <c:v>232</c:v>
                </c:pt>
              </c:numCache>
            </c:numRef>
          </c:val>
          <c:extLst>
            <c:ext xmlns:c16="http://schemas.microsoft.com/office/drawing/2014/chart" uri="{C3380CC4-5D6E-409C-BE32-E72D297353CC}">
              <c16:uniqueId val="{00000006-B5AC-47CE-B7DA-E073EA3BE358}"/>
            </c:ext>
          </c:extLst>
        </c:ser>
        <c:ser>
          <c:idx val="2"/>
          <c:order val="2"/>
          <c:tx>
            <c:strRef>
              <c:f>'グラフ (2019)'!$G$29</c:f>
              <c:strCache>
                <c:ptCount val="1"/>
                <c:pt idx="0">
                  <c:v>愛知県</c:v>
                </c:pt>
              </c:strCache>
            </c:strRef>
          </c:tx>
          <c:spPr>
            <a:pattFill prst="dkUpDiag">
              <a:fgClr>
                <a:srgbClr val="00B050"/>
              </a:fgClr>
              <a:bgClr>
                <a:schemeClr val="bg1"/>
              </a:bgClr>
            </a:pattFill>
          </c:spPr>
          <c:invertIfNegative val="0"/>
          <c:dLbls>
            <c:dLbl>
              <c:idx val="0"/>
              <c:layout>
                <c:manualLayout>
                  <c:x val="2.2222222222222223E-2"/>
                  <c:y val="6.7001675041875736E-3"/>
                </c:manualLayout>
              </c:layout>
              <c:spPr/>
              <c:txPr>
                <a:bodyPr/>
                <a:lstStyle/>
                <a:p>
                  <a:pPr>
                    <a:defRPr/>
                  </a:pPr>
                  <a:endParaRPr lang="ja-JP"/>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5AC-47CE-B7DA-E073EA3BE358}"/>
                </c:ext>
              </c:extLst>
            </c:dLbl>
            <c:spPr>
              <a:noFill/>
              <a:ln w="25400">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'グラフ (2019)'!$H$26:$L$26</c:f>
              <c:strCache>
                <c:ptCount val="5"/>
                <c:pt idx="0">
                  <c:v>4～9人</c:v>
                </c:pt>
                <c:pt idx="1">
                  <c:v>10～19人</c:v>
                </c:pt>
                <c:pt idx="2">
                  <c:v>20～29人</c:v>
                </c:pt>
                <c:pt idx="3">
                  <c:v>30～99人</c:v>
                </c:pt>
                <c:pt idx="4">
                  <c:v>100～299人</c:v>
                </c:pt>
              </c:strCache>
            </c:strRef>
          </c:cat>
          <c:val>
            <c:numRef>
              <c:f>'グラフ (2019)'!$H$29:$L$29</c:f>
              <c:numCache>
                <c:formatCode>#,##0;"▲ "#,##0</c:formatCode>
                <c:ptCount val="5"/>
                <c:pt idx="0">
                  <c:v>5614</c:v>
                </c:pt>
                <c:pt idx="1">
                  <c:v>3850</c:v>
                </c:pt>
                <c:pt idx="2">
                  <c:v>2038</c:v>
                </c:pt>
                <c:pt idx="3">
                  <c:v>2518</c:v>
                </c:pt>
                <c:pt idx="4">
                  <c:v>924</c:v>
                </c:pt>
              </c:numCache>
            </c:numRef>
          </c:val>
          <c:extLst>
            <c:ext xmlns:c16="http://schemas.microsoft.com/office/drawing/2014/chart" uri="{C3380CC4-5D6E-409C-BE32-E72D297353CC}">
              <c16:uniqueId val="{00000008-B5AC-47CE-B7DA-E073EA3BE358}"/>
            </c:ext>
          </c:extLst>
        </c:ser>
        <c:dLbls>
          <c:showLegendKey val="0"/>
          <c:showVal val="0"/>
          <c:showCatName val="0"/>
          <c:showSerName val="0"/>
          <c:showPercent val="0"/>
          <c:showBubbleSize val="0"/>
        </c:dLbls>
        <c:gapWidth val="150"/>
        <c:axId val="1361077344"/>
        <c:axId val="1"/>
      </c:barChart>
      <c:catAx>
        <c:axId val="1361077344"/>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max val="10000"/>
        </c:scaling>
        <c:delete val="0"/>
        <c:axPos val="l"/>
        <c:majorGridlines/>
        <c:numFmt formatCode="#,##0;&quot;▲ &quot;#,##0" sourceLinked="1"/>
        <c:majorTickMark val="out"/>
        <c:minorTickMark val="none"/>
        <c:tickLblPos val="nextTo"/>
        <c:crossAx val="1361077344"/>
        <c:crosses val="autoZero"/>
        <c:crossBetween val="between"/>
        <c:majorUnit val="2000"/>
      </c:valAx>
    </c:plotArea>
    <c:legend>
      <c:legendPos val="t"/>
      <c:layout>
        <c:manualLayout>
          <c:xMode val="edge"/>
          <c:yMode val="edge"/>
          <c:x val="8.9522156923731722E-2"/>
          <c:y val="6.0301172030915486E-2"/>
          <c:w val="0.40954354718134245"/>
          <c:h val="0.11098854578661541"/>
        </c:manualLayout>
      </c:layout>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8774538272523389E-2"/>
          <c:y val="8.70002577560791E-2"/>
          <c:w val="0.77860250720034374"/>
          <c:h val="0.53137958059478385"/>
        </c:manualLayout>
      </c:layout>
      <c:lineChart>
        <c:grouping val="standard"/>
        <c:varyColors val="0"/>
        <c:ser>
          <c:idx val="0"/>
          <c:order val="0"/>
          <c:tx>
            <c:strRef>
              <c:f>まとめ!$C$2</c:f>
              <c:strCache>
                <c:ptCount val="1"/>
                <c:pt idx="0">
                  <c:v>府内企業合計</c:v>
                </c:pt>
              </c:strCache>
            </c:strRef>
          </c:tx>
          <c:marker>
            <c:symbol val="none"/>
          </c:marker>
          <c:cat>
            <c:multiLvlStrRef>
              <c:f>まとめ!$A$3:$B$45</c:f>
              <c:multiLvlStrCache>
                <c:ptCount val="43"/>
                <c:lvl>
                  <c:pt idx="0">
                    <c:v>1～3</c:v>
                  </c:pt>
                  <c:pt idx="1">
                    <c:v>4～6</c:v>
                  </c:pt>
                  <c:pt idx="2">
                    <c:v>7～9</c:v>
                  </c:pt>
                  <c:pt idx="3">
                    <c:v>10～12</c:v>
                  </c:pt>
                  <c:pt idx="4">
                    <c:v>1～3</c:v>
                  </c:pt>
                  <c:pt idx="5">
                    <c:v>4～6</c:v>
                  </c:pt>
                  <c:pt idx="6">
                    <c:v>7～9</c:v>
                  </c:pt>
                  <c:pt idx="7">
                    <c:v>10～12</c:v>
                  </c:pt>
                  <c:pt idx="8">
                    <c:v>1～3</c:v>
                  </c:pt>
                  <c:pt idx="9">
                    <c:v>4～6</c:v>
                  </c:pt>
                  <c:pt idx="10">
                    <c:v>7～9</c:v>
                  </c:pt>
                  <c:pt idx="11">
                    <c:v>10～12</c:v>
                  </c:pt>
                  <c:pt idx="12">
                    <c:v>1～3</c:v>
                  </c:pt>
                  <c:pt idx="13">
                    <c:v>4～6</c:v>
                  </c:pt>
                  <c:pt idx="14">
                    <c:v>7～9</c:v>
                  </c:pt>
                  <c:pt idx="15">
                    <c:v>10～12</c:v>
                  </c:pt>
                  <c:pt idx="16">
                    <c:v>1～3</c:v>
                  </c:pt>
                  <c:pt idx="17">
                    <c:v>4～6</c:v>
                  </c:pt>
                  <c:pt idx="18">
                    <c:v>7～9</c:v>
                  </c:pt>
                  <c:pt idx="19">
                    <c:v>10～12</c:v>
                  </c:pt>
                  <c:pt idx="20">
                    <c:v>1～3</c:v>
                  </c:pt>
                  <c:pt idx="21">
                    <c:v>4～6</c:v>
                  </c:pt>
                  <c:pt idx="22">
                    <c:v>7～9</c:v>
                  </c:pt>
                  <c:pt idx="23">
                    <c:v>10～12</c:v>
                  </c:pt>
                  <c:pt idx="24">
                    <c:v>1～3</c:v>
                  </c:pt>
                  <c:pt idx="25">
                    <c:v>4～6</c:v>
                  </c:pt>
                  <c:pt idx="26">
                    <c:v>7～9</c:v>
                  </c:pt>
                  <c:pt idx="27">
                    <c:v>10～12</c:v>
                  </c:pt>
                  <c:pt idx="28">
                    <c:v>1～3</c:v>
                  </c:pt>
                  <c:pt idx="29">
                    <c:v>4～6</c:v>
                  </c:pt>
                  <c:pt idx="30">
                    <c:v>7～9</c:v>
                  </c:pt>
                  <c:pt idx="31">
                    <c:v>10～12</c:v>
                  </c:pt>
                  <c:pt idx="32">
                    <c:v>1～3</c:v>
                  </c:pt>
                  <c:pt idx="33">
                    <c:v>4～6</c:v>
                  </c:pt>
                  <c:pt idx="34">
                    <c:v>7～9</c:v>
                  </c:pt>
                  <c:pt idx="35">
                    <c:v>10～12</c:v>
                  </c:pt>
                  <c:pt idx="36">
                    <c:v>1～3</c:v>
                  </c:pt>
                  <c:pt idx="37">
                    <c:v>4～6</c:v>
                  </c:pt>
                  <c:pt idx="38">
                    <c:v>7～9</c:v>
                  </c:pt>
                  <c:pt idx="39">
                    <c:v>10～12</c:v>
                  </c:pt>
                  <c:pt idx="40">
                    <c:v>1～3</c:v>
                  </c:pt>
                  <c:pt idx="41">
                    <c:v>4～6</c:v>
                  </c:pt>
                  <c:pt idx="42">
                    <c:v>7～9</c:v>
                  </c:pt>
                </c:lvl>
                <c:lvl>
                  <c:pt idx="0">
                    <c:v>2010年</c:v>
                  </c:pt>
                  <c:pt idx="4">
                    <c:v>2011年</c:v>
                  </c:pt>
                  <c:pt idx="8">
                    <c:v>2012年</c:v>
                  </c:pt>
                  <c:pt idx="12">
                    <c:v>2013年</c:v>
                  </c:pt>
                  <c:pt idx="16">
                    <c:v>2014年</c:v>
                  </c:pt>
                  <c:pt idx="20">
                    <c:v>2015年</c:v>
                  </c:pt>
                  <c:pt idx="24">
                    <c:v>2016年</c:v>
                  </c:pt>
                  <c:pt idx="28">
                    <c:v>2017年</c:v>
                  </c:pt>
                  <c:pt idx="32">
                    <c:v>2018年</c:v>
                  </c:pt>
                  <c:pt idx="36">
                    <c:v>2019年</c:v>
                  </c:pt>
                  <c:pt idx="40">
                    <c:v>2020年</c:v>
                  </c:pt>
                </c:lvl>
              </c:multiLvlStrCache>
            </c:multiLvlStrRef>
          </c:cat>
          <c:val>
            <c:numRef>
              <c:f>まとめ!$C$3:$C$45</c:f>
              <c:numCache>
                <c:formatCode>0.0</c:formatCode>
                <c:ptCount val="43"/>
                <c:pt idx="0">
                  <c:v>-20.621637776449489</c:v>
                </c:pt>
                <c:pt idx="1">
                  <c:v>-9.1799265605875142</c:v>
                </c:pt>
                <c:pt idx="2">
                  <c:v>-8.9327146171693723</c:v>
                </c:pt>
                <c:pt idx="3">
                  <c:v>-7.2830905636478782</c:v>
                </c:pt>
                <c:pt idx="4">
                  <c:v>-9</c:v>
                </c:pt>
                <c:pt idx="5">
                  <c:v>-6.4990803188228075</c:v>
                </c:pt>
                <c:pt idx="6">
                  <c:v>-6.0256410256410255</c:v>
                </c:pt>
                <c:pt idx="7">
                  <c:v>-2.7152317880794694</c:v>
                </c:pt>
                <c:pt idx="8">
                  <c:v>-9.5711622125543805</c:v>
                </c:pt>
                <c:pt idx="9">
                  <c:v>-2.3000000000000007</c:v>
                </c:pt>
                <c:pt idx="10">
                  <c:v>-1.7999999999999989</c:v>
                </c:pt>
                <c:pt idx="11">
                  <c:v>-2.1999999999999993</c:v>
                </c:pt>
                <c:pt idx="12">
                  <c:v>-3.5</c:v>
                </c:pt>
                <c:pt idx="13">
                  <c:v>-3.2000000000000011</c:v>
                </c:pt>
                <c:pt idx="14">
                  <c:v>-0.50000000000000178</c:v>
                </c:pt>
                <c:pt idx="15">
                  <c:v>3.0999999999999996</c:v>
                </c:pt>
                <c:pt idx="16">
                  <c:v>1.1999999999999993</c:v>
                </c:pt>
                <c:pt idx="17">
                  <c:v>2.5</c:v>
                </c:pt>
                <c:pt idx="18">
                  <c:v>-0.70000000000000107</c:v>
                </c:pt>
                <c:pt idx="19">
                  <c:v>0.70000000000000107</c:v>
                </c:pt>
                <c:pt idx="20">
                  <c:v>0</c:v>
                </c:pt>
                <c:pt idx="21">
                  <c:v>1.3999999999999986</c:v>
                </c:pt>
                <c:pt idx="22">
                  <c:v>2.6999999999999993</c:v>
                </c:pt>
                <c:pt idx="23">
                  <c:v>2.9000000000000004</c:v>
                </c:pt>
                <c:pt idx="24">
                  <c:v>-4.0000000000000018</c:v>
                </c:pt>
                <c:pt idx="25">
                  <c:v>-3.8999999999999986</c:v>
                </c:pt>
                <c:pt idx="26">
                  <c:v>0.40000000000000036</c:v>
                </c:pt>
                <c:pt idx="27">
                  <c:v>3.8000000000000007</c:v>
                </c:pt>
                <c:pt idx="28">
                  <c:v>-1.6000000000000032</c:v>
                </c:pt>
                <c:pt idx="29">
                  <c:v>-1.2507817385866176</c:v>
                </c:pt>
                <c:pt idx="30">
                  <c:v>-0.52356020942408144</c:v>
                </c:pt>
                <c:pt idx="31">
                  <c:v>5.0237610319076715</c:v>
                </c:pt>
                <c:pt idx="32">
                  <c:v>5.4234769687964342</c:v>
                </c:pt>
                <c:pt idx="33">
                  <c:v>1.0056568196103068</c:v>
                </c:pt>
                <c:pt idx="34">
                  <c:v>2.90933694181326</c:v>
                </c:pt>
                <c:pt idx="35">
                  <c:v>4.183813443072701</c:v>
                </c:pt>
                <c:pt idx="36">
                  <c:v>1.1805555555555571</c:v>
                </c:pt>
                <c:pt idx="37">
                  <c:v>-1.3862633900441104</c:v>
                </c:pt>
                <c:pt idx="38">
                  <c:v>1.5822784810126578</c:v>
                </c:pt>
                <c:pt idx="39">
                  <c:v>3.6745406824146976</c:v>
                </c:pt>
                <c:pt idx="40">
                  <c:v>-5.6568196103079842</c:v>
                </c:pt>
                <c:pt idx="41">
                  <c:v>-19.706498951781967</c:v>
                </c:pt>
                <c:pt idx="42">
                  <c:v>-15.485278080697929</c:v>
                </c:pt>
              </c:numCache>
            </c:numRef>
          </c:val>
          <c:smooth val="0"/>
          <c:extLst>
            <c:ext xmlns:c16="http://schemas.microsoft.com/office/drawing/2014/chart" uri="{C3380CC4-5D6E-409C-BE32-E72D297353CC}">
              <c16:uniqueId val="{00000000-2096-4097-BA75-D1E956D9DFF9}"/>
            </c:ext>
          </c:extLst>
        </c:ser>
        <c:ser>
          <c:idx val="1"/>
          <c:order val="1"/>
          <c:tx>
            <c:strRef>
              <c:f>まとめ!$D$2</c:f>
              <c:strCache>
                <c:ptCount val="1"/>
                <c:pt idx="0">
                  <c:v>大企業</c:v>
                </c:pt>
              </c:strCache>
            </c:strRef>
          </c:tx>
          <c:spPr>
            <a:ln cmpd="dbl"/>
          </c:spPr>
          <c:marker>
            <c:symbol val="none"/>
          </c:marker>
          <c:cat>
            <c:multiLvlStrRef>
              <c:f>まとめ!$A$3:$B$45</c:f>
              <c:multiLvlStrCache>
                <c:ptCount val="43"/>
                <c:lvl>
                  <c:pt idx="0">
                    <c:v>1～3</c:v>
                  </c:pt>
                  <c:pt idx="1">
                    <c:v>4～6</c:v>
                  </c:pt>
                  <c:pt idx="2">
                    <c:v>7～9</c:v>
                  </c:pt>
                  <c:pt idx="3">
                    <c:v>10～12</c:v>
                  </c:pt>
                  <c:pt idx="4">
                    <c:v>1～3</c:v>
                  </c:pt>
                  <c:pt idx="5">
                    <c:v>4～6</c:v>
                  </c:pt>
                  <c:pt idx="6">
                    <c:v>7～9</c:v>
                  </c:pt>
                  <c:pt idx="7">
                    <c:v>10～12</c:v>
                  </c:pt>
                  <c:pt idx="8">
                    <c:v>1～3</c:v>
                  </c:pt>
                  <c:pt idx="9">
                    <c:v>4～6</c:v>
                  </c:pt>
                  <c:pt idx="10">
                    <c:v>7～9</c:v>
                  </c:pt>
                  <c:pt idx="11">
                    <c:v>10～12</c:v>
                  </c:pt>
                  <c:pt idx="12">
                    <c:v>1～3</c:v>
                  </c:pt>
                  <c:pt idx="13">
                    <c:v>4～6</c:v>
                  </c:pt>
                  <c:pt idx="14">
                    <c:v>7～9</c:v>
                  </c:pt>
                  <c:pt idx="15">
                    <c:v>10～12</c:v>
                  </c:pt>
                  <c:pt idx="16">
                    <c:v>1～3</c:v>
                  </c:pt>
                  <c:pt idx="17">
                    <c:v>4～6</c:v>
                  </c:pt>
                  <c:pt idx="18">
                    <c:v>7～9</c:v>
                  </c:pt>
                  <c:pt idx="19">
                    <c:v>10～12</c:v>
                  </c:pt>
                  <c:pt idx="20">
                    <c:v>1～3</c:v>
                  </c:pt>
                  <c:pt idx="21">
                    <c:v>4～6</c:v>
                  </c:pt>
                  <c:pt idx="22">
                    <c:v>7～9</c:v>
                  </c:pt>
                  <c:pt idx="23">
                    <c:v>10～12</c:v>
                  </c:pt>
                  <c:pt idx="24">
                    <c:v>1～3</c:v>
                  </c:pt>
                  <c:pt idx="25">
                    <c:v>4～6</c:v>
                  </c:pt>
                  <c:pt idx="26">
                    <c:v>7～9</c:v>
                  </c:pt>
                  <c:pt idx="27">
                    <c:v>10～12</c:v>
                  </c:pt>
                  <c:pt idx="28">
                    <c:v>1～3</c:v>
                  </c:pt>
                  <c:pt idx="29">
                    <c:v>4～6</c:v>
                  </c:pt>
                  <c:pt idx="30">
                    <c:v>7～9</c:v>
                  </c:pt>
                  <c:pt idx="31">
                    <c:v>10～12</c:v>
                  </c:pt>
                  <c:pt idx="32">
                    <c:v>1～3</c:v>
                  </c:pt>
                  <c:pt idx="33">
                    <c:v>4～6</c:v>
                  </c:pt>
                  <c:pt idx="34">
                    <c:v>7～9</c:v>
                  </c:pt>
                  <c:pt idx="35">
                    <c:v>10～12</c:v>
                  </c:pt>
                  <c:pt idx="36">
                    <c:v>1～3</c:v>
                  </c:pt>
                  <c:pt idx="37">
                    <c:v>4～6</c:v>
                  </c:pt>
                  <c:pt idx="38">
                    <c:v>7～9</c:v>
                  </c:pt>
                  <c:pt idx="39">
                    <c:v>10～12</c:v>
                  </c:pt>
                  <c:pt idx="40">
                    <c:v>1～3</c:v>
                  </c:pt>
                  <c:pt idx="41">
                    <c:v>4～6</c:v>
                  </c:pt>
                  <c:pt idx="42">
                    <c:v>7～9</c:v>
                  </c:pt>
                </c:lvl>
                <c:lvl>
                  <c:pt idx="0">
                    <c:v>2010年</c:v>
                  </c:pt>
                  <c:pt idx="4">
                    <c:v>2011年</c:v>
                  </c:pt>
                  <c:pt idx="8">
                    <c:v>2012年</c:v>
                  </c:pt>
                  <c:pt idx="12">
                    <c:v>2013年</c:v>
                  </c:pt>
                  <c:pt idx="16">
                    <c:v>2014年</c:v>
                  </c:pt>
                  <c:pt idx="20">
                    <c:v>2015年</c:v>
                  </c:pt>
                  <c:pt idx="24">
                    <c:v>2016年</c:v>
                  </c:pt>
                  <c:pt idx="28">
                    <c:v>2017年</c:v>
                  </c:pt>
                  <c:pt idx="32">
                    <c:v>2018年</c:v>
                  </c:pt>
                  <c:pt idx="36">
                    <c:v>2019年</c:v>
                  </c:pt>
                  <c:pt idx="40">
                    <c:v>2020年</c:v>
                  </c:pt>
                </c:lvl>
              </c:multiLvlStrCache>
            </c:multiLvlStrRef>
          </c:cat>
          <c:val>
            <c:numRef>
              <c:f>まとめ!$D$3:$D$45</c:f>
              <c:numCache>
                <c:formatCode>0.0</c:formatCode>
                <c:ptCount val="43"/>
                <c:pt idx="0">
                  <c:v>-22.222222222222221</c:v>
                </c:pt>
                <c:pt idx="1">
                  <c:v>-3.174603174603174</c:v>
                </c:pt>
                <c:pt idx="2">
                  <c:v>-5.0632911392405084</c:v>
                </c:pt>
                <c:pt idx="3">
                  <c:v>-5.4421768707483018</c:v>
                </c:pt>
                <c:pt idx="4">
                  <c:v>-1.3999999999999986</c:v>
                </c:pt>
                <c:pt idx="5">
                  <c:v>3.0303030303030312</c:v>
                </c:pt>
                <c:pt idx="6">
                  <c:v>6.8702290076335899</c:v>
                </c:pt>
                <c:pt idx="7">
                  <c:v>7.5000000000000036</c:v>
                </c:pt>
                <c:pt idx="8">
                  <c:v>2.1739130434782616</c:v>
                </c:pt>
                <c:pt idx="9">
                  <c:v>5</c:v>
                </c:pt>
                <c:pt idx="10">
                  <c:v>6.7999999999999972</c:v>
                </c:pt>
                <c:pt idx="11">
                  <c:v>6.1999999999999993</c:v>
                </c:pt>
                <c:pt idx="12">
                  <c:v>5.4000000000000021</c:v>
                </c:pt>
                <c:pt idx="13">
                  <c:v>0</c:v>
                </c:pt>
                <c:pt idx="14">
                  <c:v>12.300000000000002</c:v>
                </c:pt>
                <c:pt idx="15">
                  <c:v>11.2</c:v>
                </c:pt>
                <c:pt idx="16">
                  <c:v>15.900000000000002</c:v>
                </c:pt>
                <c:pt idx="17">
                  <c:v>6.5000000000000036</c:v>
                </c:pt>
                <c:pt idx="18">
                  <c:v>18.5</c:v>
                </c:pt>
                <c:pt idx="19">
                  <c:v>14.599999999999998</c:v>
                </c:pt>
                <c:pt idx="20">
                  <c:v>11.7</c:v>
                </c:pt>
                <c:pt idx="21">
                  <c:v>18.800000000000004</c:v>
                </c:pt>
                <c:pt idx="22">
                  <c:v>21.5</c:v>
                </c:pt>
                <c:pt idx="23">
                  <c:v>17.100000000000001</c:v>
                </c:pt>
                <c:pt idx="24">
                  <c:v>9.9000000000000021</c:v>
                </c:pt>
                <c:pt idx="25">
                  <c:v>5</c:v>
                </c:pt>
                <c:pt idx="26">
                  <c:v>11.799999999999999</c:v>
                </c:pt>
                <c:pt idx="27">
                  <c:v>10.199999999999999</c:v>
                </c:pt>
                <c:pt idx="28">
                  <c:v>9.6000000000000014</c:v>
                </c:pt>
                <c:pt idx="29">
                  <c:v>3.2258064516129039</c:v>
                </c:pt>
                <c:pt idx="30">
                  <c:v>9.5652173913043477</c:v>
                </c:pt>
                <c:pt idx="31">
                  <c:v>19.469026548672566</c:v>
                </c:pt>
                <c:pt idx="32">
                  <c:v>13.26530612244898</c:v>
                </c:pt>
                <c:pt idx="33">
                  <c:v>13.492063492063496</c:v>
                </c:pt>
                <c:pt idx="34">
                  <c:v>14.615384615384613</c:v>
                </c:pt>
                <c:pt idx="35">
                  <c:v>13.675213675213673</c:v>
                </c:pt>
                <c:pt idx="36">
                  <c:v>17.355371900826441</c:v>
                </c:pt>
                <c:pt idx="37">
                  <c:v>13.274336283185841</c:v>
                </c:pt>
                <c:pt idx="38">
                  <c:v>9.9173553719008218</c:v>
                </c:pt>
                <c:pt idx="39">
                  <c:v>11.016949152542374</c:v>
                </c:pt>
                <c:pt idx="40">
                  <c:v>11.538461538461537</c:v>
                </c:pt>
                <c:pt idx="41">
                  <c:v>-7.2580645161290356</c:v>
                </c:pt>
                <c:pt idx="42">
                  <c:v>-22.727272727272734</c:v>
                </c:pt>
              </c:numCache>
            </c:numRef>
          </c:val>
          <c:smooth val="0"/>
          <c:extLst>
            <c:ext xmlns:c16="http://schemas.microsoft.com/office/drawing/2014/chart" uri="{C3380CC4-5D6E-409C-BE32-E72D297353CC}">
              <c16:uniqueId val="{00000001-2096-4097-BA75-D1E956D9DFF9}"/>
            </c:ext>
          </c:extLst>
        </c:ser>
        <c:ser>
          <c:idx val="2"/>
          <c:order val="2"/>
          <c:tx>
            <c:strRef>
              <c:f>まとめ!$E$2</c:f>
              <c:strCache>
                <c:ptCount val="1"/>
                <c:pt idx="0">
                  <c:v>中小企業</c:v>
                </c:pt>
              </c:strCache>
            </c:strRef>
          </c:tx>
          <c:spPr>
            <a:ln>
              <a:prstDash val="sysDash"/>
            </a:ln>
          </c:spPr>
          <c:marker>
            <c:symbol val="none"/>
          </c:marker>
          <c:cat>
            <c:multiLvlStrRef>
              <c:f>まとめ!$A$3:$B$45</c:f>
              <c:multiLvlStrCache>
                <c:ptCount val="43"/>
                <c:lvl>
                  <c:pt idx="0">
                    <c:v>1～3</c:v>
                  </c:pt>
                  <c:pt idx="1">
                    <c:v>4～6</c:v>
                  </c:pt>
                  <c:pt idx="2">
                    <c:v>7～9</c:v>
                  </c:pt>
                  <c:pt idx="3">
                    <c:v>10～12</c:v>
                  </c:pt>
                  <c:pt idx="4">
                    <c:v>1～3</c:v>
                  </c:pt>
                  <c:pt idx="5">
                    <c:v>4～6</c:v>
                  </c:pt>
                  <c:pt idx="6">
                    <c:v>7～9</c:v>
                  </c:pt>
                  <c:pt idx="7">
                    <c:v>10～12</c:v>
                  </c:pt>
                  <c:pt idx="8">
                    <c:v>1～3</c:v>
                  </c:pt>
                  <c:pt idx="9">
                    <c:v>4～6</c:v>
                  </c:pt>
                  <c:pt idx="10">
                    <c:v>7～9</c:v>
                  </c:pt>
                  <c:pt idx="11">
                    <c:v>10～12</c:v>
                  </c:pt>
                  <c:pt idx="12">
                    <c:v>1～3</c:v>
                  </c:pt>
                  <c:pt idx="13">
                    <c:v>4～6</c:v>
                  </c:pt>
                  <c:pt idx="14">
                    <c:v>7～9</c:v>
                  </c:pt>
                  <c:pt idx="15">
                    <c:v>10～12</c:v>
                  </c:pt>
                  <c:pt idx="16">
                    <c:v>1～3</c:v>
                  </c:pt>
                  <c:pt idx="17">
                    <c:v>4～6</c:v>
                  </c:pt>
                  <c:pt idx="18">
                    <c:v>7～9</c:v>
                  </c:pt>
                  <c:pt idx="19">
                    <c:v>10～12</c:v>
                  </c:pt>
                  <c:pt idx="20">
                    <c:v>1～3</c:v>
                  </c:pt>
                  <c:pt idx="21">
                    <c:v>4～6</c:v>
                  </c:pt>
                  <c:pt idx="22">
                    <c:v>7～9</c:v>
                  </c:pt>
                  <c:pt idx="23">
                    <c:v>10～12</c:v>
                  </c:pt>
                  <c:pt idx="24">
                    <c:v>1～3</c:v>
                  </c:pt>
                  <c:pt idx="25">
                    <c:v>4～6</c:v>
                  </c:pt>
                  <c:pt idx="26">
                    <c:v>7～9</c:v>
                  </c:pt>
                  <c:pt idx="27">
                    <c:v>10～12</c:v>
                  </c:pt>
                  <c:pt idx="28">
                    <c:v>1～3</c:v>
                  </c:pt>
                  <c:pt idx="29">
                    <c:v>4～6</c:v>
                  </c:pt>
                  <c:pt idx="30">
                    <c:v>7～9</c:v>
                  </c:pt>
                  <c:pt idx="31">
                    <c:v>10～12</c:v>
                  </c:pt>
                  <c:pt idx="32">
                    <c:v>1～3</c:v>
                  </c:pt>
                  <c:pt idx="33">
                    <c:v>4～6</c:v>
                  </c:pt>
                  <c:pt idx="34">
                    <c:v>7～9</c:v>
                  </c:pt>
                  <c:pt idx="35">
                    <c:v>10～12</c:v>
                  </c:pt>
                  <c:pt idx="36">
                    <c:v>1～3</c:v>
                  </c:pt>
                  <c:pt idx="37">
                    <c:v>4～6</c:v>
                  </c:pt>
                  <c:pt idx="38">
                    <c:v>7～9</c:v>
                  </c:pt>
                  <c:pt idx="39">
                    <c:v>10～12</c:v>
                  </c:pt>
                  <c:pt idx="40">
                    <c:v>1～3</c:v>
                  </c:pt>
                  <c:pt idx="41">
                    <c:v>4～6</c:v>
                  </c:pt>
                  <c:pt idx="42">
                    <c:v>7～9</c:v>
                  </c:pt>
                </c:lvl>
                <c:lvl>
                  <c:pt idx="0">
                    <c:v>2010年</c:v>
                  </c:pt>
                  <c:pt idx="4">
                    <c:v>2011年</c:v>
                  </c:pt>
                  <c:pt idx="8">
                    <c:v>2012年</c:v>
                  </c:pt>
                  <c:pt idx="12">
                    <c:v>2013年</c:v>
                  </c:pt>
                  <c:pt idx="16">
                    <c:v>2014年</c:v>
                  </c:pt>
                  <c:pt idx="20">
                    <c:v>2015年</c:v>
                  </c:pt>
                  <c:pt idx="24">
                    <c:v>2016年</c:v>
                  </c:pt>
                  <c:pt idx="28">
                    <c:v>2017年</c:v>
                  </c:pt>
                  <c:pt idx="32">
                    <c:v>2018年</c:v>
                  </c:pt>
                  <c:pt idx="36">
                    <c:v>2019年</c:v>
                  </c:pt>
                  <c:pt idx="40">
                    <c:v>2020年</c:v>
                  </c:pt>
                </c:lvl>
              </c:multiLvlStrCache>
            </c:multiLvlStrRef>
          </c:cat>
          <c:val>
            <c:numRef>
              <c:f>まとめ!$E$3:$E$45</c:f>
              <c:numCache>
                <c:formatCode>0.0</c:formatCode>
                <c:ptCount val="43"/>
                <c:pt idx="0">
                  <c:v>-20.516214427531441</c:v>
                </c:pt>
                <c:pt idx="1">
                  <c:v>-9.681787406905892</c:v>
                </c:pt>
                <c:pt idx="2">
                  <c:v>-9.1443500979751828</c:v>
                </c:pt>
                <c:pt idx="3">
                  <c:v>-7.483962936564506</c:v>
                </c:pt>
                <c:pt idx="4">
                  <c:v>-9.6999999999999993</c:v>
                </c:pt>
                <c:pt idx="5">
                  <c:v>-7.1815718157181596</c:v>
                </c:pt>
                <c:pt idx="6">
                  <c:v>-6.7663817663817678</c:v>
                </c:pt>
                <c:pt idx="7">
                  <c:v>-3.2727272727272734</c:v>
                </c:pt>
                <c:pt idx="8">
                  <c:v>-10.387811634349029</c:v>
                </c:pt>
                <c:pt idx="9">
                  <c:v>-2.8999999999999986</c:v>
                </c:pt>
                <c:pt idx="10">
                  <c:v>-2.4999999999999982</c:v>
                </c:pt>
                <c:pt idx="11">
                  <c:v>-2.5999999999999996</c:v>
                </c:pt>
                <c:pt idx="12">
                  <c:v>-3.9999999999999982</c:v>
                </c:pt>
                <c:pt idx="13">
                  <c:v>-3.7000000000000011</c:v>
                </c:pt>
                <c:pt idx="14">
                  <c:v>-1.7000000000000011</c:v>
                </c:pt>
                <c:pt idx="15">
                  <c:v>2.6000000000000014</c:v>
                </c:pt>
                <c:pt idx="16">
                  <c:v>-0.29999999999999893</c:v>
                </c:pt>
                <c:pt idx="17">
                  <c:v>2.3000000000000007</c:v>
                </c:pt>
                <c:pt idx="18">
                  <c:v>-2.5</c:v>
                </c:pt>
                <c:pt idx="19">
                  <c:v>-0.69999999999999751</c:v>
                </c:pt>
                <c:pt idx="20">
                  <c:v>-1.1000000000000014</c:v>
                </c:pt>
                <c:pt idx="21">
                  <c:v>-9.9999999999999645E-2</c:v>
                </c:pt>
                <c:pt idx="22">
                  <c:v>0.69999999999999929</c:v>
                </c:pt>
                <c:pt idx="23">
                  <c:v>1.5000000000000018</c:v>
                </c:pt>
                <c:pt idx="24">
                  <c:v>-5.2000000000000028</c:v>
                </c:pt>
                <c:pt idx="25">
                  <c:v>-4.5999999999999996</c:v>
                </c:pt>
                <c:pt idx="26">
                  <c:v>-0.70000000000000107</c:v>
                </c:pt>
                <c:pt idx="27">
                  <c:v>3.3000000000000007</c:v>
                </c:pt>
                <c:pt idx="28">
                  <c:v>-2.6999999999999993</c:v>
                </c:pt>
                <c:pt idx="29">
                  <c:v>-1.6563146997929596</c:v>
                </c:pt>
                <c:pt idx="30">
                  <c:v>-1.4999999999999982</c:v>
                </c:pt>
                <c:pt idx="31">
                  <c:v>3.9789789789789793</c:v>
                </c:pt>
                <c:pt idx="32">
                  <c:v>5.0986842105263186</c:v>
                </c:pt>
                <c:pt idx="33">
                  <c:v>0.20775623268698062</c:v>
                </c:pt>
                <c:pt idx="34">
                  <c:v>2.1164021164021172</c:v>
                </c:pt>
                <c:pt idx="35">
                  <c:v>3.1555221637866264</c:v>
                </c:pt>
                <c:pt idx="36">
                  <c:v>-0.22970903522205433</c:v>
                </c:pt>
                <c:pt idx="37">
                  <c:v>-2.6045236463331047</c:v>
                </c:pt>
                <c:pt idx="38">
                  <c:v>0.62543432939541255</c:v>
                </c:pt>
                <c:pt idx="39">
                  <c:v>3.2258064516129021</c:v>
                </c:pt>
                <c:pt idx="40">
                  <c:v>-6.9830508474576245</c:v>
                </c:pt>
                <c:pt idx="41">
                  <c:v>-20.374574347332576</c:v>
                </c:pt>
                <c:pt idx="42">
                  <c:v>-14.867256637168142</c:v>
                </c:pt>
              </c:numCache>
            </c:numRef>
          </c:val>
          <c:smooth val="0"/>
          <c:extLst>
            <c:ext xmlns:c16="http://schemas.microsoft.com/office/drawing/2014/chart" uri="{C3380CC4-5D6E-409C-BE32-E72D297353CC}">
              <c16:uniqueId val="{00000002-2096-4097-BA75-D1E956D9DFF9}"/>
            </c:ext>
          </c:extLst>
        </c:ser>
        <c:dLbls>
          <c:showLegendKey val="0"/>
          <c:showVal val="0"/>
          <c:showCatName val="0"/>
          <c:showSerName val="0"/>
          <c:showPercent val="0"/>
          <c:showBubbleSize val="0"/>
        </c:dLbls>
        <c:smooth val="0"/>
        <c:axId val="92758400"/>
        <c:axId val="92760320"/>
      </c:lineChart>
      <c:catAx>
        <c:axId val="92758400"/>
        <c:scaling>
          <c:orientation val="minMax"/>
        </c:scaling>
        <c:delete val="0"/>
        <c:axPos val="b"/>
        <c:numFmt formatCode="General" sourceLinked="0"/>
        <c:majorTickMark val="out"/>
        <c:minorTickMark val="none"/>
        <c:tickLblPos val="low"/>
        <c:spPr>
          <a:ln/>
        </c:spPr>
        <c:crossAx val="92760320"/>
        <c:crosses val="autoZero"/>
        <c:auto val="1"/>
        <c:lblAlgn val="ctr"/>
        <c:lblOffset val="100"/>
        <c:noMultiLvlLbl val="0"/>
      </c:catAx>
      <c:valAx>
        <c:axId val="92760320"/>
        <c:scaling>
          <c:orientation val="minMax"/>
          <c:max val="30"/>
          <c:min val="-30"/>
        </c:scaling>
        <c:delete val="0"/>
        <c:axPos val="l"/>
        <c:majorGridlines/>
        <c:numFmt formatCode="0.0" sourceLinked="1"/>
        <c:majorTickMark val="out"/>
        <c:minorTickMark val="none"/>
        <c:tickLblPos val="nextTo"/>
        <c:crossAx val="92758400"/>
        <c:crosses val="autoZero"/>
        <c:crossBetween val="between"/>
        <c:majorUnit val="10"/>
      </c:valAx>
    </c:plotArea>
    <c:legend>
      <c:legendPos val="r"/>
      <c:overlay val="0"/>
    </c:legend>
    <c:plotVisOnly val="1"/>
    <c:dispBlanksAs val="gap"/>
    <c:showDLblsOverMax val="0"/>
  </c:chart>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57407042785382"/>
          <c:y val="3.0627655785480743E-2"/>
          <c:w val="0.74189231221410856"/>
          <c:h val="0.89265980034627646"/>
        </c:manualLayout>
      </c:layout>
      <c:pieChart>
        <c:varyColors val="1"/>
        <c:ser>
          <c:idx val="0"/>
          <c:order val="0"/>
          <c:tx>
            <c:strRef>
              <c:f>GDP構成比!$F$4</c:f>
              <c:strCache>
                <c:ptCount val="1"/>
                <c:pt idx="0">
                  <c:v>2018年</c:v>
                </c:pt>
              </c:strCache>
            </c:strRef>
          </c:tx>
          <c:dPt>
            <c:idx val="0"/>
            <c:bubble3D val="0"/>
            <c:explosion val="10"/>
            <c:spPr>
              <a:pattFill prst="dkUpDiag">
                <a:fgClr>
                  <a:schemeClr val="accent1"/>
                </a:fgClr>
                <a:bgClr>
                  <a:schemeClr val="bg1"/>
                </a:bgClr>
              </a:pattFill>
            </c:spPr>
            <c:extLst>
              <c:ext xmlns:c16="http://schemas.microsoft.com/office/drawing/2014/chart" uri="{C3380CC4-5D6E-409C-BE32-E72D297353CC}">
                <c16:uniqueId val="{00000001-F29D-4638-A51F-556C451B3C2A}"/>
              </c:ext>
            </c:extLst>
          </c:dPt>
          <c:dPt>
            <c:idx val="2"/>
            <c:bubble3D val="0"/>
            <c:spPr>
              <a:pattFill prst="pct25">
                <a:fgClr>
                  <a:srgbClr val="92D050"/>
                </a:fgClr>
                <a:bgClr>
                  <a:schemeClr val="bg1"/>
                </a:bgClr>
              </a:pattFill>
            </c:spPr>
            <c:extLst>
              <c:ext xmlns:c16="http://schemas.microsoft.com/office/drawing/2014/chart" uri="{C3380CC4-5D6E-409C-BE32-E72D297353CC}">
                <c16:uniqueId val="{00000003-F29D-4638-A51F-556C451B3C2A}"/>
              </c:ext>
            </c:extLst>
          </c:dPt>
          <c:dPt>
            <c:idx val="3"/>
            <c:bubble3D val="0"/>
            <c:spPr>
              <a:pattFill prst="trellis">
                <a:fgClr>
                  <a:srgbClr val="7030A0"/>
                </a:fgClr>
                <a:bgClr>
                  <a:schemeClr val="bg1"/>
                </a:bgClr>
              </a:pattFill>
            </c:spPr>
            <c:extLst>
              <c:ext xmlns:c16="http://schemas.microsoft.com/office/drawing/2014/chart" uri="{C3380CC4-5D6E-409C-BE32-E72D297353CC}">
                <c16:uniqueId val="{00000005-F29D-4638-A51F-556C451B3C2A}"/>
              </c:ext>
            </c:extLst>
          </c:dPt>
          <c:dPt>
            <c:idx val="4"/>
            <c:bubble3D val="0"/>
            <c:spPr>
              <a:pattFill prst="narHorz">
                <a:fgClr>
                  <a:schemeClr val="accent5"/>
                </a:fgClr>
                <a:bgClr>
                  <a:schemeClr val="bg1"/>
                </a:bgClr>
              </a:pattFill>
            </c:spPr>
            <c:extLst>
              <c:ext xmlns:c16="http://schemas.microsoft.com/office/drawing/2014/chart" uri="{C3380CC4-5D6E-409C-BE32-E72D297353CC}">
                <c16:uniqueId val="{00000007-F29D-4638-A51F-556C451B3C2A}"/>
              </c:ext>
            </c:extLst>
          </c:dPt>
          <c:dPt>
            <c:idx val="5"/>
            <c:bubble3D val="0"/>
            <c:spPr>
              <a:pattFill prst="smCheck">
                <a:fgClr>
                  <a:schemeClr val="accent6"/>
                </a:fgClr>
                <a:bgClr>
                  <a:schemeClr val="bg1"/>
                </a:bgClr>
              </a:pattFill>
            </c:spPr>
            <c:extLst>
              <c:ext xmlns:c16="http://schemas.microsoft.com/office/drawing/2014/chart" uri="{C3380CC4-5D6E-409C-BE32-E72D297353CC}">
                <c16:uniqueId val="{00000009-F29D-4638-A51F-556C451B3C2A}"/>
              </c:ext>
            </c:extLst>
          </c:dPt>
          <c:dPt>
            <c:idx val="7"/>
            <c:bubble3D val="0"/>
            <c:spPr>
              <a:pattFill prst="smGrid">
                <a:fgClr>
                  <a:schemeClr val="accent2">
                    <a:lumMod val="60000"/>
                    <a:lumOff val="40000"/>
                  </a:schemeClr>
                </a:fgClr>
                <a:bgClr>
                  <a:schemeClr val="bg1"/>
                </a:bgClr>
              </a:pattFill>
            </c:spPr>
            <c:extLst>
              <c:ext xmlns:c16="http://schemas.microsoft.com/office/drawing/2014/chart" uri="{C3380CC4-5D6E-409C-BE32-E72D297353CC}">
                <c16:uniqueId val="{0000000B-F29D-4638-A51F-556C451B3C2A}"/>
              </c:ext>
            </c:extLst>
          </c:dPt>
          <c:dLbls>
            <c:dLbl>
              <c:idx val="0"/>
              <c:layout>
                <c:manualLayout>
                  <c:x val="-0.11267885899305348"/>
                  <c:y val="7.3114958830460972E-2"/>
                </c:manualLayout>
              </c:layout>
              <c:tx>
                <c:rich>
                  <a:bodyPr wrap="square" lIns="38100" tIns="19050" rIns="38100" bIns="19050" anchor="ctr">
                    <a:spAutoFit/>
                  </a:bodyPr>
                  <a:lstStyle/>
                  <a:p>
                    <a:pPr>
                      <a:defRPr sz="1000">
                        <a:latin typeface="ＭＳ Ｐゴシック" panose="020B0600070205080204" pitchFamily="50" charset="-128"/>
                        <a:ea typeface="ＭＳ Ｐゴシック" panose="020B0600070205080204" pitchFamily="50" charset="-128"/>
                      </a:defRPr>
                    </a:pPr>
                    <a:r>
                      <a:rPr lang="zh-TW" altLang="en-US" sz="1000">
                        <a:latin typeface="ＭＳ Ｐゴシック" panose="020B0600070205080204" pitchFamily="50" charset="-128"/>
                        <a:ea typeface="ＭＳ Ｐゴシック" panose="020B0600070205080204" pitchFamily="50" charset="-128"/>
                      </a:rPr>
                      <a:t>情報通信業</a:t>
                    </a:r>
                  </a:p>
                  <a:p>
                    <a:pPr>
                      <a:defRPr sz="1000">
                        <a:latin typeface="ＭＳ Ｐゴシック" panose="020B0600070205080204" pitchFamily="50" charset="-128"/>
                        <a:ea typeface="ＭＳ Ｐゴシック" panose="020B0600070205080204" pitchFamily="50" charset="-128"/>
                      </a:defRPr>
                    </a:pPr>
                    <a:r>
                      <a:rPr lang="en-US" altLang="zh-TW" sz="1000">
                        <a:latin typeface="ＭＳ Ｐゴシック" panose="020B0600070205080204" pitchFamily="50" charset="-128"/>
                        <a:ea typeface="ＭＳ Ｐゴシック" panose="020B0600070205080204" pitchFamily="50" charset="-128"/>
                      </a:rPr>
                      <a:t>47.0</a:t>
                    </a:r>
                    <a:r>
                      <a:rPr lang="zh-TW" altLang="en-US" sz="1000">
                        <a:latin typeface="ＭＳ Ｐゴシック" panose="020B0600070205080204" pitchFamily="50" charset="-128"/>
                        <a:ea typeface="ＭＳ Ｐゴシック" panose="020B0600070205080204" pitchFamily="50" charset="-128"/>
                      </a:rPr>
                      <a:t>兆円</a:t>
                    </a:r>
                  </a:p>
                  <a:p>
                    <a:pPr>
                      <a:defRPr sz="1000">
                        <a:latin typeface="ＭＳ Ｐゴシック" panose="020B0600070205080204" pitchFamily="50" charset="-128"/>
                        <a:ea typeface="ＭＳ Ｐゴシック" panose="020B0600070205080204" pitchFamily="50" charset="-128"/>
                      </a:defRPr>
                    </a:pPr>
                    <a:fld id="{6B4F5BAB-5FDB-49A1-A6B0-AAF02D670194}" type="VALUE">
                      <a:rPr lang="en-US" altLang="zh-TW" sz="1000">
                        <a:latin typeface="ＭＳ Ｐゴシック" panose="020B0600070205080204" pitchFamily="50" charset="-128"/>
                        <a:ea typeface="ＭＳ Ｐゴシック" panose="020B0600070205080204" pitchFamily="50" charset="-128"/>
                      </a:rPr>
                      <a:pPr>
                        <a:defRPr sz="1000">
                          <a:latin typeface="ＭＳ Ｐゴシック" panose="020B0600070205080204" pitchFamily="50" charset="-128"/>
                          <a:ea typeface="ＭＳ Ｐゴシック" panose="020B0600070205080204" pitchFamily="50" charset="-128"/>
                        </a:defRPr>
                      </a:pPr>
                      <a:t>[値]</a:t>
                    </a:fld>
                    <a:endParaRPr lang="ja-JP" altLang="en-US"/>
                  </a:p>
                </c:rich>
              </c:tx>
              <c:spPr>
                <a:solidFill>
                  <a:schemeClr val="bg1"/>
                </a:solidFill>
                <a:ln>
                  <a:noFill/>
                </a:ln>
                <a:effectLst/>
              </c:sp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29D-4638-A51F-556C451B3C2A}"/>
                </c:ext>
              </c:extLst>
            </c:dLbl>
            <c:dLbl>
              <c:idx val="1"/>
              <c:layout>
                <c:manualLayout>
                  <c:x val="-0.15600242362674627"/>
                  <c:y val="0.11692963959600473"/>
                </c:manualLayout>
              </c:layout>
              <c:tx>
                <c:rich>
                  <a:bodyPr wrap="square" lIns="38100" tIns="19050" rIns="38100" bIns="19050" anchor="ctr">
                    <a:spAutoFit/>
                  </a:bodyPr>
                  <a:lstStyle/>
                  <a:p>
                    <a:pPr>
                      <a:defRPr sz="1000">
                        <a:latin typeface="ＭＳ Ｐゴシック" panose="020B0600070205080204" pitchFamily="50" charset="-128"/>
                        <a:ea typeface="ＭＳ Ｐゴシック" panose="020B0600070205080204" pitchFamily="50" charset="-128"/>
                      </a:defRPr>
                    </a:pPr>
                    <a:r>
                      <a:rPr lang="ja-JP" altLang="en-US" sz="1000">
                        <a:latin typeface="ＭＳ Ｐゴシック" panose="020B0600070205080204" pitchFamily="50" charset="-128"/>
                        <a:ea typeface="ＭＳ Ｐゴシック" panose="020B0600070205080204" pitchFamily="50" charset="-128"/>
                      </a:rPr>
                      <a:t>商業</a:t>
                    </a:r>
                  </a:p>
                  <a:p>
                    <a:pPr>
                      <a:defRPr sz="1000">
                        <a:latin typeface="ＭＳ Ｐゴシック" panose="020B0600070205080204" pitchFamily="50" charset="-128"/>
                        <a:ea typeface="ＭＳ Ｐゴシック" panose="020B0600070205080204" pitchFamily="50" charset="-128"/>
                      </a:defRPr>
                    </a:pPr>
                    <a:r>
                      <a:rPr lang="en-US" altLang="ja-JP" sz="1000">
                        <a:latin typeface="ＭＳ Ｐゴシック" panose="020B0600070205080204" pitchFamily="50" charset="-128"/>
                        <a:ea typeface="ＭＳ Ｐゴシック" panose="020B0600070205080204" pitchFamily="50" charset="-128"/>
                      </a:rPr>
                      <a:t>61.3</a:t>
                    </a:r>
                    <a:r>
                      <a:rPr lang="ja-JP" altLang="en-US" sz="1000">
                        <a:latin typeface="ＭＳ Ｐゴシック" panose="020B0600070205080204" pitchFamily="50" charset="-128"/>
                        <a:ea typeface="ＭＳ Ｐゴシック" panose="020B0600070205080204" pitchFamily="50" charset="-128"/>
                      </a:rPr>
                      <a:t>兆円</a:t>
                    </a:r>
                  </a:p>
                  <a:p>
                    <a:pPr>
                      <a:defRPr sz="1000">
                        <a:latin typeface="ＭＳ Ｐゴシック" panose="020B0600070205080204" pitchFamily="50" charset="-128"/>
                        <a:ea typeface="ＭＳ Ｐゴシック" panose="020B0600070205080204" pitchFamily="50" charset="-128"/>
                      </a:defRPr>
                    </a:pPr>
                    <a:fld id="{479AA74A-E8C1-4E70-84B9-B4A4A038769C}" type="VALUE">
                      <a:rPr lang="en-US" altLang="ja-JP" sz="1000">
                        <a:latin typeface="ＭＳ Ｐゴシック" panose="020B0600070205080204" pitchFamily="50" charset="-128"/>
                        <a:ea typeface="ＭＳ Ｐゴシック" panose="020B0600070205080204" pitchFamily="50" charset="-128"/>
                      </a:rPr>
                      <a:pPr>
                        <a:defRPr sz="1000">
                          <a:latin typeface="ＭＳ Ｐゴシック" panose="020B0600070205080204" pitchFamily="50" charset="-128"/>
                          <a:ea typeface="ＭＳ Ｐゴシック" panose="020B0600070205080204" pitchFamily="50" charset="-128"/>
                        </a:defRPr>
                      </a:pPr>
                      <a:t>[値]</a:t>
                    </a:fld>
                    <a:endParaRPr lang="ja-JP" altLang="en-US"/>
                  </a:p>
                </c:rich>
              </c:tx>
              <c:spPr>
                <a:solidFill>
                  <a:schemeClr val="bg1"/>
                </a:solidFill>
                <a:ln>
                  <a:noFill/>
                </a:ln>
                <a:effectLst/>
              </c:sp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C-F29D-4638-A51F-556C451B3C2A}"/>
                </c:ext>
              </c:extLst>
            </c:dLbl>
            <c:dLbl>
              <c:idx val="2"/>
              <c:layout>
                <c:manualLayout>
                  <c:x val="-0.17578434145803551"/>
                  <c:y val="-5.3771454569739974E-2"/>
                </c:manualLayout>
              </c:layout>
              <c:tx>
                <c:rich>
                  <a:bodyPr wrap="square" lIns="38100" tIns="19050" rIns="38100" bIns="19050" anchor="ctr">
                    <a:spAutoFit/>
                  </a:bodyPr>
                  <a:lstStyle/>
                  <a:p>
                    <a:pPr>
                      <a:defRPr sz="1000">
                        <a:latin typeface="+mn-ea"/>
                        <a:ea typeface="+mn-ea"/>
                      </a:defRPr>
                    </a:pPr>
                    <a:r>
                      <a:rPr lang="ja-JP" altLang="en-US" sz="1000">
                        <a:latin typeface="+mn-ea"/>
                        <a:ea typeface="+mn-ea"/>
                      </a:rPr>
                      <a:t>不動産</a:t>
                    </a:r>
                  </a:p>
                  <a:p>
                    <a:pPr>
                      <a:defRPr sz="1000">
                        <a:latin typeface="+mn-ea"/>
                        <a:ea typeface="+mn-ea"/>
                      </a:defRPr>
                    </a:pPr>
                    <a:r>
                      <a:rPr lang="en-US" altLang="ja-JP" sz="1000">
                        <a:latin typeface="+mn-ea"/>
                        <a:ea typeface="+mn-ea"/>
                      </a:rPr>
                      <a:t>61.1</a:t>
                    </a:r>
                    <a:r>
                      <a:rPr lang="ja-JP" altLang="en-US" sz="1000">
                        <a:latin typeface="+mn-ea"/>
                        <a:ea typeface="+mn-ea"/>
                      </a:rPr>
                      <a:t>兆円</a:t>
                    </a:r>
                  </a:p>
                  <a:p>
                    <a:pPr>
                      <a:defRPr sz="1000">
                        <a:latin typeface="+mn-ea"/>
                        <a:ea typeface="+mn-ea"/>
                      </a:defRPr>
                    </a:pPr>
                    <a:fld id="{0BD1D49E-D1AE-4015-8D01-FD3AF4C481F4}" type="VALUE">
                      <a:rPr lang="en-US" altLang="ja-JP" sz="1000">
                        <a:latin typeface="+mn-ea"/>
                        <a:ea typeface="+mn-ea"/>
                      </a:rPr>
                      <a:pPr>
                        <a:defRPr sz="1000">
                          <a:latin typeface="+mn-ea"/>
                          <a:ea typeface="+mn-ea"/>
                        </a:defRPr>
                      </a:pPr>
                      <a:t>[値]</a:t>
                    </a:fld>
                    <a:endParaRPr lang="ja-JP" altLang="en-US"/>
                  </a:p>
                </c:rich>
              </c:tx>
              <c:spPr>
                <a:solidFill>
                  <a:schemeClr val="bg1"/>
                </a:solidFill>
                <a:ln>
                  <a:noFill/>
                </a:ln>
                <a:effectLst/>
              </c:sp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29D-4638-A51F-556C451B3C2A}"/>
                </c:ext>
              </c:extLst>
            </c:dLbl>
            <c:dLbl>
              <c:idx val="3"/>
              <c:layout>
                <c:manualLayout>
                  <c:x val="-0.10429725660487846"/>
                  <c:y val="-0.1453006561592147"/>
                </c:manualLayout>
              </c:layout>
              <c:tx>
                <c:rich>
                  <a:bodyPr wrap="square" lIns="38100" tIns="19050" rIns="38100" bIns="19050" anchor="ctr">
                    <a:spAutoFit/>
                  </a:bodyPr>
                  <a:lstStyle/>
                  <a:p>
                    <a:pPr>
                      <a:defRPr sz="1000">
                        <a:latin typeface="+mn-ea"/>
                        <a:ea typeface="+mn-ea"/>
                      </a:defRPr>
                    </a:pPr>
                    <a:r>
                      <a:rPr lang="ja-JP" altLang="en-US" sz="1000">
                        <a:latin typeface="+mn-ea"/>
                        <a:ea typeface="+mn-ea"/>
                      </a:rPr>
                      <a:t>医療・福祉</a:t>
                    </a:r>
                  </a:p>
                  <a:p>
                    <a:pPr>
                      <a:defRPr sz="1000">
                        <a:latin typeface="+mn-ea"/>
                        <a:ea typeface="+mn-ea"/>
                      </a:defRPr>
                    </a:pPr>
                    <a:r>
                      <a:rPr lang="en-US" altLang="ja-JP" sz="1000">
                        <a:latin typeface="+mn-ea"/>
                        <a:ea typeface="+mn-ea"/>
                      </a:rPr>
                      <a:t>37.5</a:t>
                    </a:r>
                    <a:r>
                      <a:rPr lang="ja-JP" altLang="en-US" sz="1000">
                        <a:latin typeface="+mn-ea"/>
                        <a:ea typeface="+mn-ea"/>
                      </a:rPr>
                      <a:t>兆円</a:t>
                    </a:r>
                  </a:p>
                  <a:p>
                    <a:pPr>
                      <a:defRPr sz="1000">
                        <a:latin typeface="+mn-ea"/>
                        <a:ea typeface="+mn-ea"/>
                      </a:defRPr>
                    </a:pPr>
                    <a:fld id="{B61A55F6-9AC8-47A3-A812-2A49E8AA8736}" type="VALUE">
                      <a:rPr lang="en-US" altLang="ja-JP" sz="1000">
                        <a:latin typeface="+mn-ea"/>
                        <a:ea typeface="+mn-ea"/>
                      </a:rPr>
                      <a:pPr>
                        <a:defRPr sz="1000">
                          <a:latin typeface="+mn-ea"/>
                          <a:ea typeface="+mn-ea"/>
                        </a:defRPr>
                      </a:pPr>
                      <a:t>[値]</a:t>
                    </a:fld>
                    <a:endParaRPr lang="ja-JP" altLang="en-US"/>
                  </a:p>
                </c:rich>
              </c:tx>
              <c:spPr>
                <a:solidFill>
                  <a:schemeClr val="bg1"/>
                </a:solidFill>
                <a:ln>
                  <a:noFill/>
                </a:ln>
                <a:effectLst/>
              </c:sp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29D-4638-A51F-556C451B3C2A}"/>
                </c:ext>
              </c:extLst>
            </c:dLbl>
            <c:dLbl>
              <c:idx val="4"/>
              <c:layout>
                <c:manualLayout>
                  <c:x val="-6.8045007557856155E-2"/>
                  <c:y val="-0.12279151500985074"/>
                </c:manualLayout>
              </c:layout>
              <c:tx>
                <c:rich>
                  <a:bodyPr wrap="square" lIns="38100" tIns="19050" rIns="38100" bIns="19050" anchor="ctr">
                    <a:spAutoFit/>
                  </a:bodyPr>
                  <a:lstStyle/>
                  <a:p>
                    <a:pPr>
                      <a:defRPr sz="1000">
                        <a:solidFill>
                          <a:schemeClr val="tx1"/>
                        </a:solidFill>
                        <a:latin typeface="+mn-ea"/>
                        <a:ea typeface="+mn-ea"/>
                      </a:defRPr>
                    </a:pPr>
                    <a:r>
                      <a:rPr lang="ja-JP" altLang="en-US" sz="1000" dirty="0">
                        <a:solidFill>
                          <a:schemeClr val="tx1"/>
                        </a:solidFill>
                        <a:latin typeface="+mn-ea"/>
                        <a:ea typeface="+mn-ea"/>
                      </a:rPr>
                      <a:t>建設</a:t>
                    </a:r>
                  </a:p>
                  <a:p>
                    <a:pPr>
                      <a:defRPr sz="1000">
                        <a:solidFill>
                          <a:schemeClr val="tx1"/>
                        </a:solidFill>
                        <a:latin typeface="+mn-ea"/>
                        <a:ea typeface="+mn-ea"/>
                      </a:defRPr>
                    </a:pPr>
                    <a:r>
                      <a:rPr lang="en-US" altLang="ja-JP" sz="1000" dirty="0" smtClean="0">
                        <a:solidFill>
                          <a:schemeClr val="tx1"/>
                        </a:solidFill>
                        <a:latin typeface="+mn-ea"/>
                        <a:ea typeface="+mn-ea"/>
                      </a:rPr>
                      <a:t>26.9</a:t>
                    </a:r>
                    <a:r>
                      <a:rPr lang="ja-JP" altLang="en-US" sz="1000" dirty="0" smtClean="0">
                        <a:solidFill>
                          <a:schemeClr val="tx1"/>
                        </a:solidFill>
                        <a:latin typeface="+mn-ea"/>
                        <a:ea typeface="+mn-ea"/>
                      </a:rPr>
                      <a:t>兆円</a:t>
                    </a:r>
                    <a:endParaRPr lang="ja-JP" altLang="en-US" sz="1000" dirty="0">
                      <a:solidFill>
                        <a:schemeClr val="tx1"/>
                      </a:solidFill>
                      <a:latin typeface="+mn-ea"/>
                      <a:ea typeface="+mn-ea"/>
                    </a:endParaRPr>
                  </a:p>
                  <a:p>
                    <a:pPr>
                      <a:defRPr sz="1000">
                        <a:solidFill>
                          <a:schemeClr val="tx1"/>
                        </a:solidFill>
                        <a:latin typeface="+mn-ea"/>
                        <a:ea typeface="+mn-ea"/>
                      </a:defRPr>
                    </a:pPr>
                    <a:fld id="{41346666-5245-4473-98BA-90A5C5E3FB8F}" type="VALUE">
                      <a:rPr lang="en-US" altLang="ja-JP" sz="1000">
                        <a:solidFill>
                          <a:schemeClr val="tx1"/>
                        </a:solidFill>
                        <a:latin typeface="+mn-ea"/>
                        <a:ea typeface="+mn-ea"/>
                      </a:rPr>
                      <a:pPr>
                        <a:defRPr sz="1000">
                          <a:solidFill>
                            <a:schemeClr val="tx1"/>
                          </a:solidFill>
                          <a:latin typeface="+mn-ea"/>
                          <a:ea typeface="+mn-ea"/>
                        </a:defRPr>
                      </a:pPr>
                      <a:t>[値]</a:t>
                    </a:fld>
                    <a:endParaRPr lang="ja-JP" altLang="en-US"/>
                  </a:p>
                </c:rich>
              </c:tx>
              <c:spPr>
                <a:solidFill>
                  <a:schemeClr val="bg1"/>
                </a:solidFill>
                <a:ln>
                  <a:noFill/>
                </a:ln>
                <a:effectLst/>
              </c:sp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29D-4638-A51F-556C451B3C2A}"/>
                </c:ext>
              </c:extLst>
            </c:dLbl>
            <c:dLbl>
              <c:idx val="5"/>
              <c:layout>
                <c:manualLayout>
                  <c:x val="3.4282395494019929E-2"/>
                  <c:y val="-0.10481955621598157"/>
                </c:manualLayout>
              </c:layout>
              <c:tx>
                <c:rich>
                  <a:bodyPr wrap="square" lIns="38100" tIns="19050" rIns="38100" bIns="19050" anchor="ctr">
                    <a:spAutoFit/>
                  </a:bodyPr>
                  <a:lstStyle/>
                  <a:p>
                    <a:pPr>
                      <a:defRPr sz="1000">
                        <a:latin typeface="+mn-ea"/>
                        <a:ea typeface="+mn-ea"/>
                      </a:defRPr>
                    </a:pPr>
                    <a:r>
                      <a:rPr lang="ja-JP" altLang="en-US" sz="1000">
                        <a:latin typeface="+mn-ea"/>
                        <a:ea typeface="+mn-ea"/>
                      </a:rPr>
                      <a:t>対事業所</a:t>
                    </a:r>
                  </a:p>
                  <a:p>
                    <a:pPr>
                      <a:defRPr sz="1000">
                        <a:latin typeface="+mn-ea"/>
                        <a:ea typeface="+mn-ea"/>
                      </a:defRPr>
                    </a:pPr>
                    <a:r>
                      <a:rPr lang="ja-JP" altLang="en-US" sz="1000">
                        <a:latin typeface="+mn-ea"/>
                        <a:ea typeface="+mn-ea"/>
                      </a:rPr>
                      <a:t>サービス</a:t>
                    </a:r>
                  </a:p>
                  <a:p>
                    <a:pPr>
                      <a:defRPr sz="1000">
                        <a:latin typeface="+mn-ea"/>
                        <a:ea typeface="+mn-ea"/>
                      </a:defRPr>
                    </a:pPr>
                    <a:r>
                      <a:rPr lang="en-US" altLang="ja-JP" sz="1000">
                        <a:latin typeface="+mn-ea"/>
                        <a:ea typeface="+mn-ea"/>
                      </a:rPr>
                      <a:t>39.3</a:t>
                    </a:r>
                    <a:r>
                      <a:rPr lang="ja-JP" altLang="en-US" sz="1000">
                        <a:latin typeface="+mn-ea"/>
                        <a:ea typeface="+mn-ea"/>
                      </a:rPr>
                      <a:t>兆円</a:t>
                    </a:r>
                  </a:p>
                  <a:p>
                    <a:pPr>
                      <a:defRPr sz="1000">
                        <a:latin typeface="+mn-ea"/>
                        <a:ea typeface="+mn-ea"/>
                      </a:defRPr>
                    </a:pPr>
                    <a:fld id="{2DFF04B9-5DFA-436A-AEAE-BA676CCB1BAC}" type="VALUE">
                      <a:rPr lang="en-US" altLang="ja-JP" sz="1000">
                        <a:latin typeface="+mn-ea"/>
                        <a:ea typeface="+mn-ea"/>
                      </a:rPr>
                      <a:pPr>
                        <a:defRPr sz="1000">
                          <a:latin typeface="+mn-ea"/>
                          <a:ea typeface="+mn-ea"/>
                        </a:defRPr>
                      </a:pPr>
                      <a:t>[値]</a:t>
                    </a:fld>
                    <a:endParaRPr lang="ja-JP" altLang="en-US"/>
                  </a:p>
                </c:rich>
              </c:tx>
              <c:spPr>
                <a:solidFill>
                  <a:schemeClr val="bg1"/>
                </a:solidFill>
                <a:ln>
                  <a:noFill/>
                </a:ln>
                <a:effectLst/>
              </c:sp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F29D-4638-A51F-556C451B3C2A}"/>
                </c:ext>
              </c:extLst>
            </c:dLbl>
            <c:dLbl>
              <c:idx val="6"/>
              <c:layout>
                <c:manualLayout>
                  <c:x val="4.1381048722697343E-2"/>
                  <c:y val="-2.907000698595865E-3"/>
                </c:manualLayout>
              </c:layout>
              <c:tx>
                <c:rich>
                  <a:bodyPr wrap="square" lIns="38100" tIns="19050" rIns="38100" bIns="19050" anchor="ctr">
                    <a:spAutoFit/>
                  </a:bodyPr>
                  <a:lstStyle/>
                  <a:p>
                    <a:pPr>
                      <a:defRPr sz="1050">
                        <a:latin typeface="ＭＳ Ｐゴシック" panose="020B0600070205080204" pitchFamily="50" charset="-128"/>
                        <a:ea typeface="ＭＳ Ｐゴシック" panose="020B0600070205080204" pitchFamily="50" charset="-128"/>
                      </a:defRPr>
                    </a:pPr>
                    <a:r>
                      <a:rPr lang="zh-TW" altLang="en-US" sz="1050">
                        <a:latin typeface="ＭＳ Ｐゴシック" panose="020B0600070205080204" pitchFamily="50" charset="-128"/>
                        <a:ea typeface="ＭＳ Ｐゴシック" panose="020B0600070205080204" pitchFamily="50" charset="-128"/>
                      </a:rPr>
                      <a:t>輸送機械</a:t>
                    </a:r>
                  </a:p>
                  <a:p>
                    <a:pPr>
                      <a:defRPr sz="1050">
                        <a:latin typeface="ＭＳ Ｐゴシック" panose="020B0600070205080204" pitchFamily="50" charset="-128"/>
                        <a:ea typeface="ＭＳ Ｐゴシック" panose="020B0600070205080204" pitchFamily="50" charset="-128"/>
                      </a:defRPr>
                    </a:pPr>
                    <a:r>
                      <a:rPr lang="en-US" altLang="zh-TW" sz="1050">
                        <a:latin typeface="ＭＳ Ｐゴシック" panose="020B0600070205080204" pitchFamily="50" charset="-128"/>
                        <a:ea typeface="ＭＳ Ｐゴシック" panose="020B0600070205080204" pitchFamily="50" charset="-128"/>
                      </a:rPr>
                      <a:t>11.3</a:t>
                    </a:r>
                    <a:r>
                      <a:rPr lang="zh-TW" altLang="en-US" sz="1050">
                        <a:latin typeface="ＭＳ Ｐゴシック" panose="020B0600070205080204" pitchFamily="50" charset="-128"/>
                        <a:ea typeface="ＭＳ Ｐゴシック" panose="020B0600070205080204" pitchFamily="50" charset="-128"/>
                      </a:rPr>
                      <a:t>兆円</a:t>
                    </a:r>
                  </a:p>
                  <a:p>
                    <a:pPr>
                      <a:defRPr sz="1050">
                        <a:latin typeface="ＭＳ Ｐゴシック" panose="020B0600070205080204" pitchFamily="50" charset="-128"/>
                        <a:ea typeface="ＭＳ Ｐゴシック" panose="020B0600070205080204" pitchFamily="50" charset="-128"/>
                      </a:defRPr>
                    </a:pPr>
                    <a:fld id="{7382AC70-6CF9-4B16-8B3F-2E6BDC2EED4E}" type="VALUE">
                      <a:rPr lang="en-US" altLang="zh-TW" sz="1050">
                        <a:latin typeface="ＭＳ Ｐゴシック" panose="020B0600070205080204" pitchFamily="50" charset="-128"/>
                        <a:ea typeface="ＭＳ Ｐゴシック" panose="020B0600070205080204" pitchFamily="50" charset="-128"/>
                      </a:rPr>
                      <a:pPr>
                        <a:defRPr sz="1050">
                          <a:latin typeface="ＭＳ Ｐゴシック" panose="020B0600070205080204" pitchFamily="50" charset="-128"/>
                          <a:ea typeface="ＭＳ Ｐゴシック" panose="020B0600070205080204" pitchFamily="50" charset="-128"/>
                        </a:defRPr>
                      </a:pPr>
                      <a:t>[値]</a:t>
                    </a:fld>
                    <a:endParaRPr lang="ja-JP" altLang="en-US"/>
                  </a:p>
                </c:rich>
              </c:tx>
              <c:spPr>
                <a:solidFill>
                  <a:schemeClr val="bg1"/>
                </a:solidFill>
                <a:ln>
                  <a:noFill/>
                </a:ln>
                <a:effectLst/>
              </c:sp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F29D-4638-A51F-556C451B3C2A}"/>
                </c:ext>
              </c:extLst>
            </c:dLbl>
            <c:dLbl>
              <c:idx val="7"/>
              <c:layout>
                <c:manualLayout>
                  <c:x val="-4.1631211138029742E-2"/>
                  <c:y val="-3.5199658301524182E-2"/>
                </c:manualLayout>
              </c:layout>
              <c:tx>
                <c:rich>
                  <a:bodyPr wrap="square" lIns="38100" tIns="19050" rIns="38100" bIns="19050" anchor="ctr">
                    <a:spAutoFit/>
                  </a:bodyPr>
                  <a:lstStyle/>
                  <a:p>
                    <a:pPr>
                      <a:defRPr sz="1050">
                        <a:latin typeface="+mn-ea"/>
                        <a:ea typeface="+mn-ea"/>
                      </a:defRPr>
                    </a:pPr>
                    <a:r>
                      <a:rPr lang="ja-JP" altLang="en-US" sz="1050" dirty="0"/>
                      <a:t>対個人</a:t>
                    </a:r>
                  </a:p>
                  <a:p>
                    <a:pPr>
                      <a:defRPr sz="1050">
                        <a:latin typeface="+mn-ea"/>
                        <a:ea typeface="+mn-ea"/>
                      </a:defRPr>
                    </a:pPr>
                    <a:r>
                      <a:rPr lang="ja-JP" altLang="en-US" sz="1050" dirty="0"/>
                      <a:t>サービス</a:t>
                    </a:r>
                  </a:p>
                  <a:p>
                    <a:pPr>
                      <a:defRPr sz="1050">
                        <a:latin typeface="+mn-ea"/>
                        <a:ea typeface="+mn-ea"/>
                      </a:defRPr>
                    </a:pPr>
                    <a:r>
                      <a:rPr lang="en-US" altLang="ja-JP" sz="1050" dirty="0"/>
                      <a:t>27.3</a:t>
                    </a:r>
                    <a:r>
                      <a:rPr lang="ja-JP" altLang="en-US" sz="1050" dirty="0"/>
                      <a:t>兆円</a:t>
                    </a:r>
                  </a:p>
                  <a:p>
                    <a:pPr>
                      <a:defRPr sz="1050">
                        <a:latin typeface="+mn-ea"/>
                        <a:ea typeface="+mn-ea"/>
                      </a:defRPr>
                    </a:pPr>
                    <a:fld id="{A140B9C2-0C54-4BBB-82B3-EF0BC71066BA}" type="VALUE">
                      <a:rPr lang="en-US" altLang="ja-JP" sz="1050"/>
                      <a:pPr>
                        <a:defRPr sz="1050">
                          <a:latin typeface="+mn-ea"/>
                          <a:ea typeface="+mn-ea"/>
                        </a:defRPr>
                      </a:pPr>
                      <a:t>[値]</a:t>
                    </a:fld>
                    <a:endParaRPr lang="ja-JP" altLang="en-US"/>
                  </a:p>
                </c:rich>
              </c:tx>
              <c:spPr>
                <a:solidFill>
                  <a:schemeClr val="bg1"/>
                </a:solidFill>
                <a:ln>
                  <a:noFill/>
                </a:ln>
                <a:effectLst/>
              </c:sp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F29D-4638-A51F-556C451B3C2A}"/>
                </c:ext>
              </c:extLst>
            </c:dLbl>
            <c:dLbl>
              <c:idx val="8"/>
              <c:layout>
                <c:manualLayout>
                  <c:x val="0.19835119207138491"/>
                  <c:y val="9.4920192339800313E-2"/>
                </c:manualLayout>
              </c:layout>
              <c:tx>
                <c:rich>
                  <a:bodyPr wrap="square" lIns="38100" tIns="19050" rIns="38100" bIns="19050" anchor="ctr">
                    <a:spAutoFit/>
                  </a:bodyPr>
                  <a:lstStyle/>
                  <a:p>
                    <a:pPr>
                      <a:defRPr sz="1050">
                        <a:latin typeface="+mn-ea"/>
                        <a:ea typeface="+mn-ea"/>
                      </a:defRPr>
                    </a:pPr>
                    <a:r>
                      <a:rPr lang="ja-JP" altLang="en-US" sz="1050" dirty="0"/>
                      <a:t>その他産業</a:t>
                    </a:r>
                  </a:p>
                  <a:p>
                    <a:pPr>
                      <a:defRPr sz="1050">
                        <a:latin typeface="+mn-ea"/>
                        <a:ea typeface="+mn-ea"/>
                      </a:defRPr>
                    </a:pPr>
                    <a:r>
                      <a:rPr lang="en-US" altLang="ja-JP" sz="1050" dirty="0"/>
                      <a:t>173.9</a:t>
                    </a:r>
                    <a:r>
                      <a:rPr lang="ja-JP" altLang="en-US" sz="1050" dirty="0"/>
                      <a:t>兆円</a:t>
                    </a:r>
                  </a:p>
                  <a:p>
                    <a:pPr>
                      <a:defRPr sz="1050">
                        <a:latin typeface="+mn-ea"/>
                        <a:ea typeface="+mn-ea"/>
                      </a:defRPr>
                    </a:pPr>
                    <a:fld id="{F03E98C1-0CF1-449D-8106-A528E4FCB57C}" type="VALUE">
                      <a:rPr lang="en-US" altLang="ja-JP" sz="1050"/>
                      <a:pPr>
                        <a:defRPr sz="1050">
                          <a:latin typeface="+mn-ea"/>
                          <a:ea typeface="+mn-ea"/>
                        </a:defRPr>
                      </a:pPr>
                      <a:t>[値]</a:t>
                    </a:fld>
                    <a:endParaRPr lang="ja-JP" altLang="en-US"/>
                  </a:p>
                </c:rich>
              </c:tx>
              <c:spPr>
                <a:solidFill>
                  <a:schemeClr val="bg1"/>
                </a:solidFill>
                <a:ln>
                  <a:noFill/>
                </a:ln>
                <a:effectLst/>
              </c:sp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E-F29D-4638-A51F-556C451B3C2A}"/>
                </c:ext>
              </c:extLst>
            </c:dLbl>
            <c:spPr>
              <a:solidFill>
                <a:schemeClr val="bg1"/>
              </a:solidFill>
              <a:ln>
                <a:noFill/>
              </a:ln>
              <a:effectLst/>
            </c:spPr>
            <c:txPr>
              <a:bodyPr wrap="square" lIns="38100" tIns="19050" rIns="38100" bIns="19050" anchor="ctr">
                <a:spAutoFit/>
              </a:bodyPr>
              <a:lstStyle/>
              <a:p>
                <a:pPr>
                  <a:defRPr sz="900">
                    <a:latin typeface="+mn-ea"/>
                    <a:ea typeface="+mn-ea"/>
                  </a:defRPr>
                </a:pPr>
                <a:endParaRPr lang="ja-JP"/>
              </a:p>
            </c:tx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GDP構成比!$E$5:$E$13</c:f>
              <c:strCache>
                <c:ptCount val="9"/>
                <c:pt idx="0">
                  <c:v>情報通信産業</c:v>
                </c:pt>
                <c:pt idx="1">
                  <c:v>商業</c:v>
                </c:pt>
                <c:pt idx="2">
                  <c:v>不動産</c:v>
                </c:pt>
                <c:pt idx="3">
                  <c:v>医療・福祉</c:v>
                </c:pt>
                <c:pt idx="4">
                  <c:v>建設</c:v>
                </c:pt>
                <c:pt idx="5">
                  <c:v>対事業所サービス</c:v>
                </c:pt>
                <c:pt idx="6">
                  <c:v>輸送機械</c:v>
                </c:pt>
                <c:pt idx="7">
                  <c:v>対個人サービス</c:v>
                </c:pt>
                <c:pt idx="8">
                  <c:v>その他産業</c:v>
                </c:pt>
              </c:strCache>
            </c:strRef>
          </c:cat>
          <c:val>
            <c:numRef>
              <c:f>GDP構成比!$F$5:$F$13</c:f>
              <c:numCache>
                <c:formatCode>0.0%</c:formatCode>
                <c:ptCount val="9"/>
                <c:pt idx="0">
                  <c:v>9.6735318997805159E-2</c:v>
                </c:pt>
                <c:pt idx="1">
                  <c:v>0.12626762875426714</c:v>
                </c:pt>
                <c:pt idx="2">
                  <c:v>0.12576707429650452</c:v>
                </c:pt>
                <c:pt idx="3">
                  <c:v>7.7262112850754183E-2</c:v>
                </c:pt>
                <c:pt idx="4">
                  <c:v>5.5458652620705901E-2</c:v>
                </c:pt>
                <c:pt idx="5">
                  <c:v>8.0958037190809795E-2</c:v>
                </c:pt>
                <c:pt idx="6">
                  <c:v>2.3257414672772384E-2</c:v>
                </c:pt>
                <c:pt idx="7">
                  <c:v>5.6130094490475652E-2</c:v>
                </c:pt>
                <c:pt idx="8">
                  <c:v>0.35816366612590517</c:v>
                </c:pt>
              </c:numCache>
            </c:numRef>
          </c:val>
          <c:extLst>
            <c:ext xmlns:c16="http://schemas.microsoft.com/office/drawing/2014/chart" uri="{C3380CC4-5D6E-409C-BE32-E72D297353CC}">
              <c16:uniqueId val="{0000000F-F29D-4638-A51F-556C451B3C2A}"/>
            </c:ext>
          </c:extLst>
        </c:ser>
        <c:dLbls>
          <c:dLblPos val="bestFit"/>
          <c:showLegendKey val="0"/>
          <c:showVal val="1"/>
          <c:showCatName val="0"/>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33320334641301"/>
          <c:y val="3.2631669812916729E-2"/>
          <c:w val="0.60384587348621332"/>
          <c:h val="0.89974906370421592"/>
        </c:manualLayout>
      </c:layout>
      <c:barChart>
        <c:barDir val="col"/>
        <c:grouping val="stacked"/>
        <c:varyColors val="0"/>
        <c:ser>
          <c:idx val="0"/>
          <c:order val="0"/>
          <c:tx>
            <c:strRef>
              <c:f>GDP推移!$B$5</c:f>
              <c:strCache>
                <c:ptCount val="1"/>
                <c:pt idx="0">
                  <c:v>通信業</c:v>
                </c:pt>
              </c:strCache>
            </c:strRef>
          </c:tx>
          <c:spPr>
            <a:solidFill>
              <a:srgbClr val="002060"/>
            </a:solidFill>
            <a:ln>
              <a:solidFill>
                <a:srgbClr val="002060"/>
              </a:solidFill>
            </a:ln>
          </c:spPr>
          <c:invertIfNegative val="0"/>
          <c:cat>
            <c:strRef>
              <c:f>GDP推移!$C$4:$K$4</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GDP推移!$C$5:$K$5</c:f>
              <c:numCache>
                <c:formatCode>#,##0</c:formatCode>
                <c:ptCount val="9"/>
                <c:pt idx="0">
                  <c:v>8566.3129957810397</c:v>
                </c:pt>
                <c:pt idx="1">
                  <c:v>9192.2780000000002</c:v>
                </c:pt>
                <c:pt idx="2">
                  <c:v>8547.2274915905764</c:v>
                </c:pt>
                <c:pt idx="3">
                  <c:v>8418.1452762213903</c:v>
                </c:pt>
                <c:pt idx="4">
                  <c:v>8073.9996309171356</c:v>
                </c:pt>
                <c:pt idx="5">
                  <c:v>9566.8995588998623</c:v>
                </c:pt>
                <c:pt idx="6">
                  <c:v>10302.865001824473</c:v>
                </c:pt>
                <c:pt idx="7">
                  <c:v>10872.3808128364</c:v>
                </c:pt>
                <c:pt idx="8">
                  <c:v>11074.953556671329</c:v>
                </c:pt>
              </c:numCache>
            </c:numRef>
          </c:val>
          <c:extLst>
            <c:ext xmlns:c16="http://schemas.microsoft.com/office/drawing/2014/chart" uri="{C3380CC4-5D6E-409C-BE32-E72D297353CC}">
              <c16:uniqueId val="{00000000-D75F-4924-ACB7-1A6B229B7C56}"/>
            </c:ext>
          </c:extLst>
        </c:ser>
        <c:ser>
          <c:idx val="1"/>
          <c:order val="1"/>
          <c:tx>
            <c:strRef>
              <c:f>GDP推移!$B$6</c:f>
              <c:strCache>
                <c:ptCount val="1"/>
                <c:pt idx="0">
                  <c:v>放送業</c:v>
                </c:pt>
              </c:strCache>
            </c:strRef>
          </c:tx>
          <c:spPr>
            <a:pattFill prst="ltDnDiag">
              <a:fgClr>
                <a:schemeClr val="bg2">
                  <a:lumMod val="50000"/>
                </a:schemeClr>
              </a:fgClr>
              <a:bgClr>
                <a:schemeClr val="bg1"/>
              </a:bgClr>
            </a:pattFill>
            <a:ln>
              <a:solidFill>
                <a:schemeClr val="bg2">
                  <a:lumMod val="50000"/>
                </a:schemeClr>
              </a:solidFill>
            </a:ln>
          </c:spPr>
          <c:invertIfNegative val="0"/>
          <c:cat>
            <c:strRef>
              <c:f>GDP推移!$C$4:$K$4</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GDP推移!$C$6:$K$6</c:f>
              <c:numCache>
                <c:formatCode>#,##0</c:formatCode>
                <c:ptCount val="9"/>
                <c:pt idx="0">
                  <c:v>1511.7009179409288</c:v>
                </c:pt>
                <c:pt idx="1">
                  <c:v>1417.1949999999999</c:v>
                </c:pt>
                <c:pt idx="2">
                  <c:v>1343.4621700919549</c:v>
                </c:pt>
                <c:pt idx="3">
                  <c:v>1448.945415005039</c:v>
                </c:pt>
                <c:pt idx="4">
                  <c:v>1445.6927504267244</c:v>
                </c:pt>
                <c:pt idx="5">
                  <c:v>1454.5189494915171</c:v>
                </c:pt>
                <c:pt idx="6">
                  <c:v>1426.7508336478825</c:v>
                </c:pt>
                <c:pt idx="7">
                  <c:v>1433.6474304762628</c:v>
                </c:pt>
                <c:pt idx="8">
                  <c:v>1495.4470348668706</c:v>
                </c:pt>
              </c:numCache>
            </c:numRef>
          </c:val>
          <c:extLst>
            <c:ext xmlns:c16="http://schemas.microsoft.com/office/drawing/2014/chart" uri="{C3380CC4-5D6E-409C-BE32-E72D297353CC}">
              <c16:uniqueId val="{00000001-D75F-4924-ACB7-1A6B229B7C56}"/>
            </c:ext>
          </c:extLst>
        </c:ser>
        <c:ser>
          <c:idx val="2"/>
          <c:order val="2"/>
          <c:tx>
            <c:strRef>
              <c:f>GDP推移!$B$7</c:f>
              <c:strCache>
                <c:ptCount val="1"/>
                <c:pt idx="0">
                  <c:v>情報サービス業</c:v>
                </c:pt>
              </c:strCache>
            </c:strRef>
          </c:tx>
          <c:spPr>
            <a:pattFill prst="pct75">
              <a:fgClr>
                <a:schemeClr val="accent5"/>
              </a:fgClr>
              <a:bgClr>
                <a:schemeClr val="bg1"/>
              </a:bgClr>
            </a:pattFill>
            <a:ln>
              <a:solidFill>
                <a:schemeClr val="accent5"/>
              </a:solidFill>
            </a:ln>
          </c:spPr>
          <c:invertIfNegative val="0"/>
          <c:cat>
            <c:strRef>
              <c:f>GDP推移!$C$4:$K$4</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GDP推移!$C$7:$K$7</c:f>
              <c:numCache>
                <c:formatCode>#,##0</c:formatCode>
                <c:ptCount val="9"/>
                <c:pt idx="0">
                  <c:v>10290.222813948552</c:v>
                </c:pt>
                <c:pt idx="1">
                  <c:v>9971.07</c:v>
                </c:pt>
                <c:pt idx="2">
                  <c:v>9991.4666741918045</c:v>
                </c:pt>
                <c:pt idx="3">
                  <c:v>10259.095142787201</c:v>
                </c:pt>
                <c:pt idx="4">
                  <c:v>10282.527353099646</c:v>
                </c:pt>
                <c:pt idx="5">
                  <c:v>10462.604586904046</c:v>
                </c:pt>
                <c:pt idx="6">
                  <c:v>10491.736155593908</c:v>
                </c:pt>
                <c:pt idx="7">
                  <c:v>10788.61971260871</c:v>
                </c:pt>
                <c:pt idx="8">
                  <c:v>10866.942550881213</c:v>
                </c:pt>
              </c:numCache>
            </c:numRef>
          </c:val>
          <c:extLst>
            <c:ext xmlns:c16="http://schemas.microsoft.com/office/drawing/2014/chart" uri="{C3380CC4-5D6E-409C-BE32-E72D297353CC}">
              <c16:uniqueId val="{00000002-D75F-4924-ACB7-1A6B229B7C56}"/>
            </c:ext>
          </c:extLst>
        </c:ser>
        <c:ser>
          <c:idx val="3"/>
          <c:order val="3"/>
          <c:tx>
            <c:strRef>
              <c:f>GDP推移!$B$8</c:f>
              <c:strCache>
                <c:ptCount val="1"/>
                <c:pt idx="0">
                  <c:v>インターネット附随サービス業</c:v>
                </c:pt>
              </c:strCache>
            </c:strRef>
          </c:tx>
          <c:spPr>
            <a:solidFill>
              <a:srgbClr val="7030A0"/>
            </a:solidFill>
            <a:ln>
              <a:solidFill>
                <a:srgbClr val="7030A0"/>
              </a:solidFill>
            </a:ln>
          </c:spPr>
          <c:invertIfNegative val="0"/>
          <c:cat>
            <c:strRef>
              <c:f>GDP推移!$C$4:$K$4</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GDP推移!$C$8:$K$8</c:f>
              <c:numCache>
                <c:formatCode>#,##0</c:formatCode>
                <c:ptCount val="9"/>
                <c:pt idx="0">
                  <c:v>454.92005900197717</c:v>
                </c:pt>
                <c:pt idx="1">
                  <c:v>499.74400000000003</c:v>
                </c:pt>
                <c:pt idx="2">
                  <c:v>480.01955554714283</c:v>
                </c:pt>
                <c:pt idx="3">
                  <c:v>547.81808083192527</c:v>
                </c:pt>
                <c:pt idx="4">
                  <c:v>624.78241690094035</c:v>
                </c:pt>
                <c:pt idx="5">
                  <c:v>827.53470137503916</c:v>
                </c:pt>
                <c:pt idx="6">
                  <c:v>832.55679862419447</c:v>
                </c:pt>
                <c:pt idx="7">
                  <c:v>933.85424258214596</c:v>
                </c:pt>
                <c:pt idx="8">
                  <c:v>1088.0606934243135</c:v>
                </c:pt>
              </c:numCache>
            </c:numRef>
          </c:val>
          <c:extLst>
            <c:ext xmlns:c16="http://schemas.microsoft.com/office/drawing/2014/chart" uri="{C3380CC4-5D6E-409C-BE32-E72D297353CC}">
              <c16:uniqueId val="{00000003-D75F-4924-ACB7-1A6B229B7C56}"/>
            </c:ext>
          </c:extLst>
        </c:ser>
        <c:ser>
          <c:idx val="4"/>
          <c:order val="4"/>
          <c:tx>
            <c:strRef>
              <c:f>GDP推移!$B$9</c:f>
              <c:strCache>
                <c:ptCount val="1"/>
                <c:pt idx="0">
                  <c:v>映像・音声・文字情報制作業</c:v>
                </c:pt>
              </c:strCache>
            </c:strRef>
          </c:tx>
          <c:spPr>
            <a:pattFill prst="narHorz">
              <a:fgClr>
                <a:srgbClr val="FF0000"/>
              </a:fgClr>
              <a:bgClr>
                <a:schemeClr val="bg1"/>
              </a:bgClr>
            </a:pattFill>
            <a:ln>
              <a:solidFill>
                <a:srgbClr val="FF0000"/>
              </a:solidFill>
            </a:ln>
          </c:spPr>
          <c:invertIfNegative val="0"/>
          <c:cat>
            <c:strRef>
              <c:f>GDP推移!$C$4:$K$4</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GDP推移!$C$9:$K$9</c:f>
              <c:numCache>
                <c:formatCode>#,##0</c:formatCode>
                <c:ptCount val="9"/>
                <c:pt idx="0">
                  <c:v>2602.0670124259882</c:v>
                </c:pt>
                <c:pt idx="1">
                  <c:v>2319.0529999999999</c:v>
                </c:pt>
                <c:pt idx="2">
                  <c:v>2459.9285241122047</c:v>
                </c:pt>
                <c:pt idx="3">
                  <c:v>2487.702806272664</c:v>
                </c:pt>
                <c:pt idx="4">
                  <c:v>2506.9658457625364</c:v>
                </c:pt>
                <c:pt idx="5">
                  <c:v>2264.9870960193684</c:v>
                </c:pt>
                <c:pt idx="6">
                  <c:v>2363.7526126515859</c:v>
                </c:pt>
                <c:pt idx="7">
                  <c:v>2356.3119960736281</c:v>
                </c:pt>
                <c:pt idx="8">
                  <c:v>2262.6735720353522</c:v>
                </c:pt>
              </c:numCache>
            </c:numRef>
          </c:val>
          <c:extLst>
            <c:ext xmlns:c16="http://schemas.microsoft.com/office/drawing/2014/chart" uri="{C3380CC4-5D6E-409C-BE32-E72D297353CC}">
              <c16:uniqueId val="{00000004-D75F-4924-ACB7-1A6B229B7C56}"/>
            </c:ext>
          </c:extLst>
        </c:ser>
        <c:ser>
          <c:idx val="5"/>
          <c:order val="5"/>
          <c:tx>
            <c:strRef>
              <c:f>GDP推移!$B$10</c:f>
              <c:strCache>
                <c:ptCount val="1"/>
                <c:pt idx="0">
                  <c:v>情報通信関連製造業</c:v>
                </c:pt>
              </c:strCache>
            </c:strRef>
          </c:tx>
          <c:spPr>
            <a:pattFill prst="smCheck">
              <a:fgClr>
                <a:schemeClr val="tx2">
                  <a:lumMod val="60000"/>
                  <a:lumOff val="40000"/>
                </a:schemeClr>
              </a:fgClr>
              <a:bgClr>
                <a:schemeClr val="bg1"/>
              </a:bgClr>
            </a:pattFill>
            <a:ln>
              <a:solidFill>
                <a:schemeClr val="tx2">
                  <a:lumMod val="60000"/>
                  <a:lumOff val="40000"/>
                </a:schemeClr>
              </a:solidFill>
            </a:ln>
          </c:spPr>
          <c:invertIfNegative val="0"/>
          <c:cat>
            <c:strRef>
              <c:f>GDP推移!$C$4:$K$4</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GDP推移!$C$10:$K$10</c:f>
              <c:numCache>
                <c:formatCode>#,##0</c:formatCode>
                <c:ptCount val="9"/>
                <c:pt idx="0">
                  <c:v>5089.8122441236455</c:v>
                </c:pt>
                <c:pt idx="1">
                  <c:v>5890.1239382656186</c:v>
                </c:pt>
                <c:pt idx="2">
                  <c:v>5230.9349845085953</c:v>
                </c:pt>
                <c:pt idx="3">
                  <c:v>5306.3697118550435</c:v>
                </c:pt>
                <c:pt idx="4">
                  <c:v>5940.5807926303714</c:v>
                </c:pt>
                <c:pt idx="5">
                  <c:v>6258.0128446762101</c:v>
                </c:pt>
                <c:pt idx="6">
                  <c:v>5910.9188023211527</c:v>
                </c:pt>
                <c:pt idx="7">
                  <c:v>5960.1439354820841</c:v>
                </c:pt>
                <c:pt idx="8">
                  <c:v>5983.0608922870633</c:v>
                </c:pt>
              </c:numCache>
            </c:numRef>
          </c:val>
          <c:extLst>
            <c:ext xmlns:c16="http://schemas.microsoft.com/office/drawing/2014/chart" uri="{C3380CC4-5D6E-409C-BE32-E72D297353CC}">
              <c16:uniqueId val="{00000005-D75F-4924-ACB7-1A6B229B7C56}"/>
            </c:ext>
          </c:extLst>
        </c:ser>
        <c:ser>
          <c:idx val="6"/>
          <c:order val="6"/>
          <c:tx>
            <c:strRef>
              <c:f>GDP推移!$B$11</c:f>
              <c:strCache>
                <c:ptCount val="1"/>
                <c:pt idx="0">
                  <c:v>情報通信関連サービス業</c:v>
                </c:pt>
              </c:strCache>
            </c:strRef>
          </c:tx>
          <c:spPr>
            <a:pattFill prst="pct25">
              <a:fgClr>
                <a:srgbClr val="FFC000"/>
              </a:fgClr>
              <a:bgClr>
                <a:schemeClr val="bg1"/>
              </a:bgClr>
            </a:pattFill>
            <a:ln>
              <a:solidFill>
                <a:srgbClr val="00B050"/>
              </a:solidFill>
            </a:ln>
          </c:spPr>
          <c:invertIfNegative val="0"/>
          <c:cat>
            <c:strRef>
              <c:f>GDP推移!$C$4:$K$4</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GDP推移!$C$11:$K$11</c:f>
              <c:numCache>
                <c:formatCode>#,##0</c:formatCode>
                <c:ptCount val="9"/>
                <c:pt idx="0">
                  <c:v>6081.1936760042845</c:v>
                </c:pt>
                <c:pt idx="1">
                  <c:v>5767.2025037058847</c:v>
                </c:pt>
                <c:pt idx="2">
                  <c:v>6059.4492175718997</c:v>
                </c:pt>
                <c:pt idx="3">
                  <c:v>6231.5853372212478</c:v>
                </c:pt>
                <c:pt idx="4">
                  <c:v>6319.9242475932397</c:v>
                </c:pt>
                <c:pt idx="5">
                  <c:v>6182.8073336397911</c:v>
                </c:pt>
                <c:pt idx="6">
                  <c:v>6199.8929470796702</c:v>
                </c:pt>
                <c:pt idx="7">
                  <c:v>6036.948375002491</c:v>
                </c:pt>
                <c:pt idx="8">
                  <c:v>6117.2914977862274</c:v>
                </c:pt>
              </c:numCache>
            </c:numRef>
          </c:val>
          <c:extLst>
            <c:ext xmlns:c16="http://schemas.microsoft.com/office/drawing/2014/chart" uri="{C3380CC4-5D6E-409C-BE32-E72D297353CC}">
              <c16:uniqueId val="{00000006-D75F-4924-ACB7-1A6B229B7C56}"/>
            </c:ext>
          </c:extLst>
        </c:ser>
        <c:ser>
          <c:idx val="7"/>
          <c:order val="7"/>
          <c:tx>
            <c:strRef>
              <c:f>GDP推移!$B$12</c:f>
              <c:strCache>
                <c:ptCount val="1"/>
                <c:pt idx="0">
                  <c:v>情報通信関連建設業</c:v>
                </c:pt>
              </c:strCache>
            </c:strRef>
          </c:tx>
          <c:invertIfNegative val="0"/>
          <c:cat>
            <c:strRef>
              <c:f>GDP推移!$C$4:$K$4</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GDP推移!$C$12:$K$12</c:f>
              <c:numCache>
                <c:formatCode>#,##0</c:formatCode>
                <c:ptCount val="9"/>
                <c:pt idx="0">
                  <c:v>125.88400257975063</c:v>
                </c:pt>
                <c:pt idx="1">
                  <c:v>119.042</c:v>
                </c:pt>
                <c:pt idx="2">
                  <c:v>125.7848970707457</c:v>
                </c:pt>
                <c:pt idx="3">
                  <c:v>140.16728625800533</c:v>
                </c:pt>
                <c:pt idx="4">
                  <c:v>106.87371681237502</c:v>
                </c:pt>
                <c:pt idx="5">
                  <c:v>83.527272412691474</c:v>
                </c:pt>
                <c:pt idx="6">
                  <c:v>91.598912961459533</c:v>
                </c:pt>
                <c:pt idx="7">
                  <c:v>80.800134470136456</c:v>
                </c:pt>
                <c:pt idx="8">
                  <c:v>73.269754072323451</c:v>
                </c:pt>
              </c:numCache>
            </c:numRef>
          </c:val>
          <c:extLst>
            <c:ext xmlns:c16="http://schemas.microsoft.com/office/drawing/2014/chart" uri="{C3380CC4-5D6E-409C-BE32-E72D297353CC}">
              <c16:uniqueId val="{00000007-D75F-4924-ACB7-1A6B229B7C56}"/>
            </c:ext>
          </c:extLst>
        </c:ser>
        <c:ser>
          <c:idx val="8"/>
          <c:order val="8"/>
          <c:tx>
            <c:strRef>
              <c:f>GDP推移!$B$13</c:f>
              <c:strCache>
                <c:ptCount val="1"/>
                <c:pt idx="0">
                  <c:v>研究</c:v>
                </c:pt>
              </c:strCache>
            </c:strRef>
          </c:tx>
          <c:spPr>
            <a:pattFill prst="dkUpDiag">
              <a:fgClr>
                <a:srgbClr val="00B050"/>
              </a:fgClr>
              <a:bgClr>
                <a:schemeClr val="bg1"/>
              </a:bgClr>
            </a:pattFill>
            <a:ln>
              <a:solidFill>
                <a:srgbClr val="00B050"/>
              </a:solidFill>
            </a:ln>
          </c:spPr>
          <c:invertIfNegative val="0"/>
          <c:dLbls>
            <c:dLbl>
              <c:idx val="0"/>
              <c:layout>
                <c:manualLayout>
                  <c:x val="-2.5462668816039986E-17"/>
                  <c:y val="-7.9840319361277459E-2"/>
                </c:manualLayout>
              </c:layout>
              <c:tx>
                <c:rich>
                  <a:bodyPr/>
                  <a:lstStyle/>
                  <a:p>
                    <a:r>
                      <a:rPr lang="en-US" altLang="ja-JP"/>
                      <a:t>41,679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75F-4924-ACB7-1A6B229B7C56}"/>
                </c:ext>
              </c:extLst>
            </c:dLbl>
            <c:dLbl>
              <c:idx val="1"/>
              <c:layout>
                <c:manualLayout>
                  <c:x val="-2.5462668816039986E-17"/>
                  <c:y val="-7.5848303393213592E-2"/>
                </c:manualLayout>
              </c:layout>
              <c:tx>
                <c:rich>
                  <a:bodyPr/>
                  <a:lstStyle/>
                  <a:p>
                    <a:r>
                      <a:rPr lang="en-US" altLang="ja-JP"/>
                      <a:t>42,390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75F-4924-ACB7-1A6B229B7C56}"/>
                </c:ext>
              </c:extLst>
            </c:dLbl>
            <c:dLbl>
              <c:idx val="2"/>
              <c:layout>
                <c:manualLayout>
                  <c:x val="-2.7777777777778286E-3"/>
                  <c:y val="-7.9840319361277445E-2"/>
                </c:manualLayout>
              </c:layout>
              <c:tx>
                <c:rich>
                  <a:bodyPr/>
                  <a:lstStyle/>
                  <a:p>
                    <a:r>
                      <a:rPr lang="en-US" altLang="ja-JP"/>
                      <a:t>41,522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75F-4924-ACB7-1A6B229B7C56}"/>
                </c:ext>
              </c:extLst>
            </c:dLbl>
            <c:dLbl>
              <c:idx val="3"/>
              <c:layout>
                <c:manualLayout>
                  <c:x val="0"/>
                  <c:y val="-7.9840319361277445E-2"/>
                </c:manualLayout>
              </c:layout>
              <c:tx>
                <c:rich>
                  <a:bodyPr/>
                  <a:lstStyle/>
                  <a:p>
                    <a:r>
                      <a:rPr lang="en-US" altLang="ja-JP"/>
                      <a:t>42,411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75F-4924-ACB7-1A6B229B7C56}"/>
                </c:ext>
              </c:extLst>
            </c:dLbl>
            <c:dLbl>
              <c:idx val="4"/>
              <c:layout>
                <c:manualLayout>
                  <c:x val="-5.0925337632079971E-17"/>
                  <c:y val="-8.3832335329341312E-2"/>
                </c:manualLayout>
              </c:layout>
              <c:tx>
                <c:rich>
                  <a:bodyPr/>
                  <a:lstStyle/>
                  <a:p>
                    <a:r>
                      <a:rPr lang="en-US" altLang="ja-JP"/>
                      <a:t>43,651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75F-4924-ACB7-1A6B229B7C56}"/>
                </c:ext>
              </c:extLst>
            </c:dLbl>
            <c:dLbl>
              <c:idx val="5"/>
              <c:layout>
                <c:manualLayout>
                  <c:x val="0"/>
                  <c:y val="-7.9840319361277431E-2"/>
                </c:manualLayout>
              </c:layout>
              <c:tx>
                <c:rich>
                  <a:bodyPr/>
                  <a:lstStyle/>
                  <a:p>
                    <a:r>
                      <a:rPr lang="en-US" altLang="ja-JP"/>
                      <a:t>45,262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75F-4924-ACB7-1A6B229B7C56}"/>
                </c:ext>
              </c:extLst>
            </c:dLbl>
            <c:dLbl>
              <c:idx val="6"/>
              <c:layout>
                <c:manualLayout>
                  <c:x val="0"/>
                  <c:y val="-7.9840319361277459E-2"/>
                </c:manualLayout>
              </c:layout>
              <c:tx>
                <c:rich>
                  <a:bodyPr/>
                  <a:lstStyle/>
                  <a:p>
                    <a:r>
                      <a:rPr lang="en-US" altLang="ja-JP"/>
                      <a:t>45,418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75F-4924-ACB7-1A6B229B7C56}"/>
                </c:ext>
              </c:extLst>
            </c:dLbl>
            <c:dLbl>
              <c:idx val="7"/>
              <c:layout>
                <c:manualLayout>
                  <c:x val="-1.0185067526415994E-16"/>
                  <c:y val="-8.383233532934134E-2"/>
                </c:manualLayout>
              </c:layout>
              <c:tx>
                <c:rich>
                  <a:bodyPr/>
                  <a:lstStyle/>
                  <a:p>
                    <a:r>
                      <a:rPr lang="en-US" altLang="ja-JP"/>
                      <a:t>46,292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75F-4924-ACB7-1A6B229B7C56}"/>
                </c:ext>
              </c:extLst>
            </c:dLbl>
            <c:dLbl>
              <c:idx val="8"/>
              <c:layout>
                <c:manualLayout>
                  <c:x val="0"/>
                  <c:y val="-9.3072669968142077E-2"/>
                </c:manualLayout>
              </c:layout>
              <c:tx>
                <c:rich>
                  <a:bodyPr/>
                  <a:lstStyle/>
                  <a:p>
                    <a:r>
                      <a:rPr lang="en-US" altLang="ja-JP"/>
                      <a:t>46,979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75F-4924-ACB7-1A6B229B7C56}"/>
                </c:ext>
              </c:extLst>
            </c:dLbl>
            <c:spPr>
              <a:noFill/>
              <a:ln>
                <a:noFill/>
              </a:ln>
              <a:effectLst/>
            </c:spPr>
            <c:txPr>
              <a:bodyPr wrap="square" lIns="38100" tIns="19050" rIns="38100" bIns="19050" anchor="ctr">
                <a:spAutoFit/>
              </a:bodyPr>
              <a:lstStyle/>
              <a:p>
                <a:pPr>
                  <a:defRPr sz="800">
                    <a:latin typeface="ＭＳ Ｐゴシック" panose="020B0600070205080204" pitchFamily="50" charset="-128"/>
                    <a:ea typeface="ＭＳ Ｐゴシック" panose="020B0600070205080204" pitchFamily="50" charset="-128"/>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GDP推移!$C$4:$K$4</c:f>
              <c:strCache>
                <c:ptCount val="9"/>
                <c:pt idx="0">
                  <c:v>2010年</c:v>
                </c:pt>
                <c:pt idx="1">
                  <c:v>2011年</c:v>
                </c:pt>
                <c:pt idx="2">
                  <c:v>2012年</c:v>
                </c:pt>
                <c:pt idx="3">
                  <c:v>2013年</c:v>
                </c:pt>
                <c:pt idx="4">
                  <c:v>2014年</c:v>
                </c:pt>
                <c:pt idx="5">
                  <c:v>2015年</c:v>
                </c:pt>
                <c:pt idx="6">
                  <c:v>2016年</c:v>
                </c:pt>
                <c:pt idx="7">
                  <c:v>2017年</c:v>
                </c:pt>
                <c:pt idx="8">
                  <c:v>2018年</c:v>
                </c:pt>
              </c:strCache>
            </c:strRef>
          </c:cat>
          <c:val>
            <c:numRef>
              <c:f>GDP推移!$C$13:$K$13</c:f>
              <c:numCache>
                <c:formatCode>#,##0</c:formatCode>
                <c:ptCount val="9"/>
                <c:pt idx="0">
                  <c:v>6956.5968950922543</c:v>
                </c:pt>
                <c:pt idx="1">
                  <c:v>7214.4880000000003</c:v>
                </c:pt>
                <c:pt idx="2">
                  <c:v>7283.580754980977</c:v>
                </c:pt>
                <c:pt idx="3">
                  <c:v>7571.3902979951445</c:v>
                </c:pt>
                <c:pt idx="4">
                  <c:v>8349.4486637650061</c:v>
                </c:pt>
                <c:pt idx="5">
                  <c:v>8161.1248474243948</c:v>
                </c:pt>
                <c:pt idx="6">
                  <c:v>7797.6804142944338</c:v>
                </c:pt>
                <c:pt idx="7">
                  <c:v>7829.3689165095793</c:v>
                </c:pt>
                <c:pt idx="8">
                  <c:v>8017.5088165142715</c:v>
                </c:pt>
              </c:numCache>
            </c:numRef>
          </c:val>
          <c:extLst>
            <c:ext xmlns:c16="http://schemas.microsoft.com/office/drawing/2014/chart" uri="{C3380CC4-5D6E-409C-BE32-E72D297353CC}">
              <c16:uniqueId val="{00000011-D75F-4924-ACB7-1A6B229B7C56}"/>
            </c:ext>
          </c:extLst>
        </c:ser>
        <c:dLbls>
          <c:showLegendKey val="0"/>
          <c:showVal val="0"/>
          <c:showCatName val="0"/>
          <c:showSerName val="0"/>
          <c:showPercent val="0"/>
          <c:showBubbleSize val="0"/>
        </c:dLbls>
        <c:gapWidth val="150"/>
        <c:overlap val="100"/>
        <c:axId val="106980096"/>
        <c:axId val="107012480"/>
      </c:barChart>
      <c:catAx>
        <c:axId val="106980096"/>
        <c:scaling>
          <c:orientation val="minMax"/>
        </c:scaling>
        <c:delete val="0"/>
        <c:axPos val="b"/>
        <c:numFmt formatCode="General" sourceLinked="0"/>
        <c:majorTickMark val="out"/>
        <c:minorTickMark val="none"/>
        <c:tickLblPos val="nextTo"/>
        <c:txPr>
          <a:bodyPr/>
          <a:lstStyle/>
          <a:p>
            <a:pPr>
              <a:defRPr sz="800">
                <a:latin typeface="ＭＳ Ｐゴシック" panose="020B0600070205080204" pitchFamily="50" charset="-128"/>
                <a:ea typeface="ＭＳ Ｐゴシック" panose="020B0600070205080204" pitchFamily="50" charset="-128"/>
              </a:defRPr>
            </a:pPr>
            <a:endParaRPr lang="ja-JP"/>
          </a:p>
        </c:txPr>
        <c:crossAx val="107012480"/>
        <c:crosses val="autoZero"/>
        <c:auto val="1"/>
        <c:lblAlgn val="ctr"/>
        <c:lblOffset val="100"/>
        <c:noMultiLvlLbl val="0"/>
      </c:catAx>
      <c:valAx>
        <c:axId val="107012480"/>
        <c:scaling>
          <c:orientation val="minMax"/>
        </c:scaling>
        <c:delete val="0"/>
        <c:axPos val="l"/>
        <c:majorGridlines/>
        <c:numFmt formatCode="#,##0" sourceLinked="1"/>
        <c:majorTickMark val="out"/>
        <c:minorTickMark val="none"/>
        <c:tickLblPos val="nextTo"/>
        <c:crossAx val="106980096"/>
        <c:crosses val="autoZero"/>
        <c:crossBetween val="between"/>
      </c:valAx>
    </c:plotArea>
    <c:legend>
      <c:legendPos val="r"/>
      <c:layout>
        <c:manualLayout>
          <c:xMode val="edge"/>
          <c:yMode val="edge"/>
          <c:x val="0.71257661294980412"/>
          <c:y val="0.2058661810946131"/>
          <c:w val="0.28742338705019582"/>
          <c:h val="0.39993990583513872"/>
        </c:manualLayout>
      </c:layout>
      <c:overlay val="0"/>
      <c:txPr>
        <a:bodyPr/>
        <a:lstStyle/>
        <a:p>
          <a:pPr>
            <a:defRPr sz="800">
              <a:latin typeface="ＭＳ Ｐゴシック" panose="020B0600070205080204" pitchFamily="50" charset="-128"/>
              <a:ea typeface="ＭＳ Ｐゴシック" panose="020B0600070205080204" pitchFamily="50" charset="-128"/>
            </a:defRPr>
          </a:pPr>
          <a:endParaRPr lang="ja-JP"/>
        </a:p>
      </c:txPr>
    </c:legend>
    <c:plotVisOnly val="1"/>
    <c:dispBlanksAs val="gap"/>
    <c:showDLblsOverMax val="0"/>
  </c:chart>
  <c:spPr>
    <a:ln>
      <a:noFill/>
    </a:ln>
  </c:sp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715015356823607E-2"/>
          <c:y val="3.2251328061116545E-2"/>
          <c:w val="0.87810439765883286"/>
          <c:h val="0.84247165182783523"/>
        </c:manualLayout>
      </c:layout>
      <c:barChart>
        <c:barDir val="col"/>
        <c:grouping val="stacked"/>
        <c:varyColors val="0"/>
        <c:ser>
          <c:idx val="0"/>
          <c:order val="0"/>
          <c:tx>
            <c:strRef>
              <c:f>ＩＴ投資!$B$3</c:f>
              <c:strCache>
                <c:ptCount val="1"/>
                <c:pt idx="0">
                  <c:v>電気通信機器</c:v>
                </c:pt>
              </c:strCache>
            </c:strRef>
          </c:tx>
          <c:invertIfNegative val="0"/>
          <c:cat>
            <c:strRef>
              <c:f>ＩＴ投資!$A$4:$A$42</c:f>
              <c:strCache>
                <c:ptCount val="39"/>
                <c:pt idx="0">
                  <c:v>1980年</c:v>
                </c:pt>
                <c:pt idx="1">
                  <c:v>1981年</c:v>
                </c:pt>
                <c:pt idx="2">
                  <c:v>1982年</c:v>
                </c:pt>
                <c:pt idx="3">
                  <c:v>1983年</c:v>
                </c:pt>
                <c:pt idx="4">
                  <c:v>1984年</c:v>
                </c:pt>
                <c:pt idx="5">
                  <c:v>1985年</c:v>
                </c:pt>
                <c:pt idx="6">
                  <c:v>1986年</c:v>
                </c:pt>
                <c:pt idx="7">
                  <c:v>1987年</c:v>
                </c:pt>
                <c:pt idx="8">
                  <c:v>1988年</c:v>
                </c:pt>
                <c:pt idx="9">
                  <c:v>1989年</c:v>
                </c:pt>
                <c:pt idx="10">
                  <c:v>1990年</c:v>
                </c:pt>
                <c:pt idx="11">
                  <c:v>1991年</c:v>
                </c:pt>
                <c:pt idx="12">
                  <c:v>1992年</c:v>
                </c:pt>
                <c:pt idx="13">
                  <c:v>1993年</c:v>
                </c:pt>
                <c:pt idx="14">
                  <c:v>1994年</c:v>
                </c:pt>
                <c:pt idx="15">
                  <c:v>1995年</c:v>
                </c:pt>
                <c:pt idx="16">
                  <c:v>1996年</c:v>
                </c:pt>
                <c:pt idx="17">
                  <c:v>1997年</c:v>
                </c:pt>
                <c:pt idx="18">
                  <c:v>1998年</c:v>
                </c:pt>
                <c:pt idx="19">
                  <c:v>1999年</c:v>
                </c:pt>
                <c:pt idx="20">
                  <c:v>2000年</c:v>
                </c:pt>
                <c:pt idx="21">
                  <c:v>2001年</c:v>
                </c:pt>
                <c:pt idx="22">
                  <c:v>2002年</c:v>
                </c:pt>
                <c:pt idx="23">
                  <c:v>2003年</c:v>
                </c:pt>
                <c:pt idx="24">
                  <c:v>2004年</c:v>
                </c:pt>
                <c:pt idx="25">
                  <c:v>2005年</c:v>
                </c:pt>
                <c:pt idx="26">
                  <c:v>2006年</c:v>
                </c:pt>
                <c:pt idx="27">
                  <c:v>2007年</c:v>
                </c:pt>
                <c:pt idx="28">
                  <c:v>2008年</c:v>
                </c:pt>
                <c:pt idx="29">
                  <c:v>2009年</c:v>
                </c:pt>
                <c:pt idx="30">
                  <c:v>2010年</c:v>
                </c:pt>
                <c:pt idx="31">
                  <c:v>2011年</c:v>
                </c:pt>
                <c:pt idx="32">
                  <c:v>2012年</c:v>
                </c:pt>
                <c:pt idx="33">
                  <c:v>2013年</c:v>
                </c:pt>
                <c:pt idx="34">
                  <c:v>2014年</c:v>
                </c:pt>
                <c:pt idx="35">
                  <c:v>2015年</c:v>
                </c:pt>
                <c:pt idx="36">
                  <c:v>2016年</c:v>
                </c:pt>
                <c:pt idx="37">
                  <c:v>2017年</c:v>
                </c:pt>
                <c:pt idx="38">
                  <c:v>2018年</c:v>
                </c:pt>
              </c:strCache>
            </c:strRef>
          </c:cat>
          <c:val>
            <c:numRef>
              <c:f>ＩＴ投資!$B$4:$B$42</c:f>
              <c:numCache>
                <c:formatCode>#,##0_);[Red]\(#,##0\)</c:formatCode>
                <c:ptCount val="39"/>
                <c:pt idx="0">
                  <c:v>285.17571877660464</c:v>
                </c:pt>
                <c:pt idx="1">
                  <c:v>323.24629678499048</c:v>
                </c:pt>
                <c:pt idx="2">
                  <c:v>349.63435067133759</c:v>
                </c:pt>
                <c:pt idx="3">
                  <c:v>438.80167631164471</c:v>
                </c:pt>
                <c:pt idx="4">
                  <c:v>509.91436768102312</c:v>
                </c:pt>
                <c:pt idx="5">
                  <c:v>686.59917022383581</c:v>
                </c:pt>
                <c:pt idx="6">
                  <c:v>1245.6598499498514</c:v>
                </c:pt>
                <c:pt idx="7">
                  <c:v>1479.6603501020809</c:v>
                </c:pt>
                <c:pt idx="8">
                  <c:v>1700.1652718324242</c:v>
                </c:pt>
                <c:pt idx="9">
                  <c:v>1979.2138785173456</c:v>
                </c:pt>
                <c:pt idx="10">
                  <c:v>2143.8390143326301</c:v>
                </c:pt>
                <c:pt idx="11">
                  <c:v>2256.6511034114428</c:v>
                </c:pt>
                <c:pt idx="12">
                  <c:v>1836.8108413008651</c:v>
                </c:pt>
                <c:pt idx="13">
                  <c:v>2031.540195104114</c:v>
                </c:pt>
                <c:pt idx="14">
                  <c:v>1879.3809594304987</c:v>
                </c:pt>
                <c:pt idx="15">
                  <c:v>2196.1561066692034</c:v>
                </c:pt>
                <c:pt idx="16">
                  <c:v>2638.6552523722321</c:v>
                </c:pt>
                <c:pt idx="17">
                  <c:v>2868.0078682922917</c:v>
                </c:pt>
                <c:pt idx="18">
                  <c:v>2416.7925237138729</c:v>
                </c:pt>
                <c:pt idx="19">
                  <c:v>2097.0814547446489</c:v>
                </c:pt>
                <c:pt idx="20">
                  <c:v>2198.05468231638</c:v>
                </c:pt>
                <c:pt idx="21">
                  <c:v>2445.7342723415632</c:v>
                </c:pt>
                <c:pt idx="22">
                  <c:v>1971.570563639747</c:v>
                </c:pt>
                <c:pt idx="23">
                  <c:v>2397.3698883118318</c:v>
                </c:pt>
                <c:pt idx="24">
                  <c:v>2471.0810335388683</c:v>
                </c:pt>
                <c:pt idx="25">
                  <c:v>2364.9627173526983</c:v>
                </c:pt>
                <c:pt idx="26">
                  <c:v>2947.2428731096174</c:v>
                </c:pt>
                <c:pt idx="27">
                  <c:v>2742.1434417178129</c:v>
                </c:pt>
                <c:pt idx="28">
                  <c:v>2659.0459943026817</c:v>
                </c:pt>
                <c:pt idx="29">
                  <c:v>2208.6395307469993</c:v>
                </c:pt>
                <c:pt idx="30">
                  <c:v>2572.3403150343966</c:v>
                </c:pt>
                <c:pt idx="31">
                  <c:v>2608.8530000000001</c:v>
                </c:pt>
                <c:pt idx="32">
                  <c:v>2633.5685592503983</c:v>
                </c:pt>
                <c:pt idx="33">
                  <c:v>2783.3782834050921</c:v>
                </c:pt>
                <c:pt idx="34">
                  <c:v>2712.5905524631958</c:v>
                </c:pt>
                <c:pt idx="35">
                  <c:v>2695.1566328584004</c:v>
                </c:pt>
                <c:pt idx="36">
                  <c:v>2576.1563017320391</c:v>
                </c:pt>
                <c:pt idx="37">
                  <c:v>2823.9937591617445</c:v>
                </c:pt>
                <c:pt idx="38">
                  <c:v>2824.4063919483133</c:v>
                </c:pt>
              </c:numCache>
            </c:numRef>
          </c:val>
          <c:extLst>
            <c:ext xmlns:c16="http://schemas.microsoft.com/office/drawing/2014/chart" uri="{C3380CC4-5D6E-409C-BE32-E72D297353CC}">
              <c16:uniqueId val="{00000000-86B4-4DD9-972E-8AA9C855B8B2}"/>
            </c:ext>
          </c:extLst>
        </c:ser>
        <c:ser>
          <c:idx val="1"/>
          <c:order val="1"/>
          <c:tx>
            <c:strRef>
              <c:f>ＩＴ投資!$C$3</c:f>
              <c:strCache>
                <c:ptCount val="1"/>
                <c:pt idx="0">
                  <c:v>電子計算機本体
同付属装置</c:v>
                </c:pt>
              </c:strCache>
            </c:strRef>
          </c:tx>
          <c:spPr>
            <a:pattFill prst="pct70">
              <a:fgClr>
                <a:schemeClr val="accent1"/>
              </a:fgClr>
              <a:bgClr>
                <a:schemeClr val="bg1"/>
              </a:bgClr>
            </a:pattFill>
          </c:spPr>
          <c:invertIfNegative val="0"/>
          <c:cat>
            <c:strRef>
              <c:f>ＩＴ投資!$A$4:$A$42</c:f>
              <c:strCache>
                <c:ptCount val="39"/>
                <c:pt idx="0">
                  <c:v>1980年</c:v>
                </c:pt>
                <c:pt idx="1">
                  <c:v>1981年</c:v>
                </c:pt>
                <c:pt idx="2">
                  <c:v>1982年</c:v>
                </c:pt>
                <c:pt idx="3">
                  <c:v>1983年</c:v>
                </c:pt>
                <c:pt idx="4">
                  <c:v>1984年</c:v>
                </c:pt>
                <c:pt idx="5">
                  <c:v>1985年</c:v>
                </c:pt>
                <c:pt idx="6">
                  <c:v>1986年</c:v>
                </c:pt>
                <c:pt idx="7">
                  <c:v>1987年</c:v>
                </c:pt>
                <c:pt idx="8">
                  <c:v>1988年</c:v>
                </c:pt>
                <c:pt idx="9">
                  <c:v>1989年</c:v>
                </c:pt>
                <c:pt idx="10">
                  <c:v>1990年</c:v>
                </c:pt>
                <c:pt idx="11">
                  <c:v>1991年</c:v>
                </c:pt>
                <c:pt idx="12">
                  <c:v>1992年</c:v>
                </c:pt>
                <c:pt idx="13">
                  <c:v>1993年</c:v>
                </c:pt>
                <c:pt idx="14">
                  <c:v>1994年</c:v>
                </c:pt>
                <c:pt idx="15">
                  <c:v>1995年</c:v>
                </c:pt>
                <c:pt idx="16">
                  <c:v>1996年</c:v>
                </c:pt>
                <c:pt idx="17">
                  <c:v>1997年</c:v>
                </c:pt>
                <c:pt idx="18">
                  <c:v>1998年</c:v>
                </c:pt>
                <c:pt idx="19">
                  <c:v>1999年</c:v>
                </c:pt>
                <c:pt idx="20">
                  <c:v>2000年</c:v>
                </c:pt>
                <c:pt idx="21">
                  <c:v>2001年</c:v>
                </c:pt>
                <c:pt idx="22">
                  <c:v>2002年</c:v>
                </c:pt>
                <c:pt idx="23">
                  <c:v>2003年</c:v>
                </c:pt>
                <c:pt idx="24">
                  <c:v>2004年</c:v>
                </c:pt>
                <c:pt idx="25">
                  <c:v>2005年</c:v>
                </c:pt>
                <c:pt idx="26">
                  <c:v>2006年</c:v>
                </c:pt>
                <c:pt idx="27">
                  <c:v>2007年</c:v>
                </c:pt>
                <c:pt idx="28">
                  <c:v>2008年</c:v>
                </c:pt>
                <c:pt idx="29">
                  <c:v>2009年</c:v>
                </c:pt>
                <c:pt idx="30">
                  <c:v>2010年</c:v>
                </c:pt>
                <c:pt idx="31">
                  <c:v>2011年</c:v>
                </c:pt>
                <c:pt idx="32">
                  <c:v>2012年</c:v>
                </c:pt>
                <c:pt idx="33">
                  <c:v>2013年</c:v>
                </c:pt>
                <c:pt idx="34">
                  <c:v>2014年</c:v>
                </c:pt>
                <c:pt idx="35">
                  <c:v>2015年</c:v>
                </c:pt>
                <c:pt idx="36">
                  <c:v>2016年</c:v>
                </c:pt>
                <c:pt idx="37">
                  <c:v>2017年</c:v>
                </c:pt>
                <c:pt idx="38">
                  <c:v>2018年</c:v>
                </c:pt>
              </c:strCache>
            </c:strRef>
          </c:cat>
          <c:val>
            <c:numRef>
              <c:f>ＩＴ投資!$C$4:$C$42</c:f>
              <c:numCache>
                <c:formatCode>#,##0_);[Red]\(#,##0\)</c:formatCode>
                <c:ptCount val="39"/>
                <c:pt idx="0">
                  <c:v>230.67794202484004</c:v>
                </c:pt>
                <c:pt idx="1">
                  <c:v>269.30108009717588</c:v>
                </c:pt>
                <c:pt idx="2">
                  <c:v>300.23622600105114</c:v>
                </c:pt>
                <c:pt idx="3">
                  <c:v>375.8374505495122</c:v>
                </c:pt>
                <c:pt idx="4">
                  <c:v>471.48373011734054</c:v>
                </c:pt>
                <c:pt idx="5">
                  <c:v>649.2970606787934</c:v>
                </c:pt>
                <c:pt idx="6">
                  <c:v>763.08788955609725</c:v>
                </c:pt>
                <c:pt idx="7">
                  <c:v>887.11652043433958</c:v>
                </c:pt>
                <c:pt idx="8">
                  <c:v>1037.4612661499448</c:v>
                </c:pt>
                <c:pt idx="9">
                  <c:v>1044.8113830194136</c:v>
                </c:pt>
                <c:pt idx="10">
                  <c:v>1275.0227536350201</c:v>
                </c:pt>
                <c:pt idx="11">
                  <c:v>1333.2658130399143</c:v>
                </c:pt>
                <c:pt idx="12">
                  <c:v>1215.8411359249142</c:v>
                </c:pt>
                <c:pt idx="13">
                  <c:v>1186.9441393851046</c:v>
                </c:pt>
                <c:pt idx="14">
                  <c:v>1291.8380452210204</c:v>
                </c:pt>
                <c:pt idx="15">
                  <c:v>1917.540601628323</c:v>
                </c:pt>
                <c:pt idx="16">
                  <c:v>2388.6377388592846</c:v>
                </c:pt>
                <c:pt idx="17">
                  <c:v>2576.257504922542</c:v>
                </c:pt>
                <c:pt idx="18">
                  <c:v>2145.9448131392346</c:v>
                </c:pt>
                <c:pt idx="19">
                  <c:v>2081.4131148535607</c:v>
                </c:pt>
                <c:pt idx="20">
                  <c:v>2149.3357834775184</c:v>
                </c:pt>
                <c:pt idx="21">
                  <c:v>1853.9516051071002</c:v>
                </c:pt>
                <c:pt idx="22">
                  <c:v>1428.1139653073496</c:v>
                </c:pt>
                <c:pt idx="23">
                  <c:v>1504.4684964773314</c:v>
                </c:pt>
                <c:pt idx="24">
                  <c:v>1448.2533091204418</c:v>
                </c:pt>
                <c:pt idx="25">
                  <c:v>1680.1397353836712</c:v>
                </c:pt>
                <c:pt idx="26">
                  <c:v>1574.0792165615301</c:v>
                </c:pt>
                <c:pt idx="27">
                  <c:v>1519.8347440208854</c:v>
                </c:pt>
                <c:pt idx="28">
                  <c:v>1792.06108914826</c:v>
                </c:pt>
                <c:pt idx="29">
                  <c:v>1493.1942215176489</c:v>
                </c:pt>
                <c:pt idx="30">
                  <c:v>1803.1129085738869</c:v>
                </c:pt>
                <c:pt idx="31">
                  <c:v>1664.7410947496928</c:v>
                </c:pt>
                <c:pt idx="32">
                  <c:v>1703.3314568642029</c:v>
                </c:pt>
                <c:pt idx="33">
                  <c:v>1626.3249198995964</c:v>
                </c:pt>
                <c:pt idx="34">
                  <c:v>1597.7115515938158</c:v>
                </c:pt>
                <c:pt idx="35">
                  <c:v>1587.450967327409</c:v>
                </c:pt>
                <c:pt idx="36">
                  <c:v>1670.3827320270784</c:v>
                </c:pt>
                <c:pt idx="37">
                  <c:v>1744.7592450645859</c:v>
                </c:pt>
                <c:pt idx="38">
                  <c:v>1797.6068989740693</c:v>
                </c:pt>
              </c:numCache>
            </c:numRef>
          </c:val>
          <c:extLst>
            <c:ext xmlns:c16="http://schemas.microsoft.com/office/drawing/2014/chart" uri="{C3380CC4-5D6E-409C-BE32-E72D297353CC}">
              <c16:uniqueId val="{00000001-86B4-4DD9-972E-8AA9C855B8B2}"/>
            </c:ext>
          </c:extLst>
        </c:ser>
        <c:ser>
          <c:idx val="2"/>
          <c:order val="2"/>
          <c:tx>
            <c:strRef>
              <c:f>ＩＴ投資!$D$3</c:f>
              <c:strCache>
                <c:ptCount val="1"/>
                <c:pt idx="0">
                  <c:v>ソフトウェア</c:v>
                </c:pt>
              </c:strCache>
            </c:strRef>
          </c:tx>
          <c:invertIfNegative val="0"/>
          <c:dLbls>
            <c:dLbl>
              <c:idx val="38"/>
              <c:layout>
                <c:manualLayout>
                  <c:x val="-9.2859001984840137E-3"/>
                  <c:y val="-0.2575033147093414"/>
                </c:manualLayout>
              </c:layout>
              <c:tx>
                <c:rich>
                  <a:bodyPr/>
                  <a:lstStyle/>
                  <a:p>
                    <a:r>
                      <a:rPr lang="en-US" altLang="ja-JP"/>
                      <a:t>12,667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6B4-4DD9-972E-8AA9C855B8B2}"/>
                </c:ext>
              </c:extLst>
            </c:dLbl>
            <c:spPr>
              <a:noFill/>
              <a:ln>
                <a:noFill/>
              </a:ln>
              <a:effectLst/>
            </c:spPr>
            <c:txPr>
              <a:bodyPr wrap="square" lIns="38100" tIns="19050" rIns="38100" bIns="19050" anchor="ctr">
                <a:spAutoFit/>
              </a:bodyPr>
              <a:lstStyle/>
              <a:p>
                <a:pPr>
                  <a:defRPr b="1">
                    <a:latin typeface="+mn-ea"/>
                    <a:ea typeface="+mn-ea"/>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ＩＴ投資!$A$4:$A$42</c:f>
              <c:strCache>
                <c:ptCount val="39"/>
                <c:pt idx="0">
                  <c:v>1980年</c:v>
                </c:pt>
                <c:pt idx="1">
                  <c:v>1981年</c:v>
                </c:pt>
                <c:pt idx="2">
                  <c:v>1982年</c:v>
                </c:pt>
                <c:pt idx="3">
                  <c:v>1983年</c:v>
                </c:pt>
                <c:pt idx="4">
                  <c:v>1984年</c:v>
                </c:pt>
                <c:pt idx="5">
                  <c:v>1985年</c:v>
                </c:pt>
                <c:pt idx="6">
                  <c:v>1986年</c:v>
                </c:pt>
                <c:pt idx="7">
                  <c:v>1987年</c:v>
                </c:pt>
                <c:pt idx="8">
                  <c:v>1988年</c:v>
                </c:pt>
                <c:pt idx="9">
                  <c:v>1989年</c:v>
                </c:pt>
                <c:pt idx="10">
                  <c:v>1990年</c:v>
                </c:pt>
                <c:pt idx="11">
                  <c:v>1991年</c:v>
                </c:pt>
                <c:pt idx="12">
                  <c:v>1992年</c:v>
                </c:pt>
                <c:pt idx="13">
                  <c:v>1993年</c:v>
                </c:pt>
                <c:pt idx="14">
                  <c:v>1994年</c:v>
                </c:pt>
                <c:pt idx="15">
                  <c:v>1995年</c:v>
                </c:pt>
                <c:pt idx="16">
                  <c:v>1996年</c:v>
                </c:pt>
                <c:pt idx="17">
                  <c:v>1997年</c:v>
                </c:pt>
                <c:pt idx="18">
                  <c:v>1998年</c:v>
                </c:pt>
                <c:pt idx="19">
                  <c:v>1999年</c:v>
                </c:pt>
                <c:pt idx="20">
                  <c:v>2000年</c:v>
                </c:pt>
                <c:pt idx="21">
                  <c:v>2001年</c:v>
                </c:pt>
                <c:pt idx="22">
                  <c:v>2002年</c:v>
                </c:pt>
                <c:pt idx="23">
                  <c:v>2003年</c:v>
                </c:pt>
                <c:pt idx="24">
                  <c:v>2004年</c:v>
                </c:pt>
                <c:pt idx="25">
                  <c:v>2005年</c:v>
                </c:pt>
                <c:pt idx="26">
                  <c:v>2006年</c:v>
                </c:pt>
                <c:pt idx="27">
                  <c:v>2007年</c:v>
                </c:pt>
                <c:pt idx="28">
                  <c:v>2008年</c:v>
                </c:pt>
                <c:pt idx="29">
                  <c:v>2009年</c:v>
                </c:pt>
                <c:pt idx="30">
                  <c:v>2010年</c:v>
                </c:pt>
                <c:pt idx="31">
                  <c:v>2011年</c:v>
                </c:pt>
                <c:pt idx="32">
                  <c:v>2012年</c:v>
                </c:pt>
                <c:pt idx="33">
                  <c:v>2013年</c:v>
                </c:pt>
                <c:pt idx="34">
                  <c:v>2014年</c:v>
                </c:pt>
                <c:pt idx="35">
                  <c:v>2015年</c:v>
                </c:pt>
                <c:pt idx="36">
                  <c:v>2016年</c:v>
                </c:pt>
                <c:pt idx="37">
                  <c:v>2017年</c:v>
                </c:pt>
                <c:pt idx="38">
                  <c:v>2018年</c:v>
                </c:pt>
              </c:strCache>
            </c:strRef>
          </c:cat>
          <c:val>
            <c:numRef>
              <c:f>ＩＴ投資!$D$4:$D$42</c:f>
              <c:numCache>
                <c:formatCode>#,##0_);[Red]\(#,##0\)</c:formatCode>
                <c:ptCount val="39"/>
                <c:pt idx="0">
                  <c:v>161.49172798926574</c:v>
                </c:pt>
                <c:pt idx="1">
                  <c:v>253.3610017722967</c:v>
                </c:pt>
                <c:pt idx="2">
                  <c:v>343.26014772096897</c:v>
                </c:pt>
                <c:pt idx="3">
                  <c:v>431.95643052743435</c:v>
                </c:pt>
                <c:pt idx="4">
                  <c:v>572.86151814058439</c:v>
                </c:pt>
                <c:pt idx="5">
                  <c:v>725.07879420951974</c:v>
                </c:pt>
                <c:pt idx="6">
                  <c:v>1000.9431246359923</c:v>
                </c:pt>
                <c:pt idx="7">
                  <c:v>1144.3823944397168</c:v>
                </c:pt>
                <c:pt idx="8">
                  <c:v>1913.9481310174622</c:v>
                </c:pt>
                <c:pt idx="9">
                  <c:v>2545.3958715918652</c:v>
                </c:pt>
                <c:pt idx="10">
                  <c:v>3308.296617870687</c:v>
                </c:pt>
                <c:pt idx="11">
                  <c:v>3646.2863424204297</c:v>
                </c:pt>
                <c:pt idx="12">
                  <c:v>3787.0110242445594</c:v>
                </c:pt>
                <c:pt idx="13">
                  <c:v>3303.3032311094894</c:v>
                </c:pt>
                <c:pt idx="14">
                  <c:v>3171.8756008907139</c:v>
                </c:pt>
                <c:pt idx="15">
                  <c:v>3379.5679087806666</c:v>
                </c:pt>
                <c:pt idx="16">
                  <c:v>3864.1462020205909</c:v>
                </c:pt>
                <c:pt idx="17">
                  <c:v>4580.937007884133</c:v>
                </c:pt>
                <c:pt idx="18">
                  <c:v>4909.3422394568606</c:v>
                </c:pt>
                <c:pt idx="19">
                  <c:v>5020.8980973591888</c:v>
                </c:pt>
                <c:pt idx="20">
                  <c:v>5459.5959999999995</c:v>
                </c:pt>
                <c:pt idx="21">
                  <c:v>6306.8838713961368</c:v>
                </c:pt>
                <c:pt idx="22">
                  <c:v>6274.436800267993</c:v>
                </c:pt>
                <c:pt idx="23">
                  <c:v>6717.2794181496183</c:v>
                </c:pt>
                <c:pt idx="24">
                  <c:v>6946.4081275861017</c:v>
                </c:pt>
                <c:pt idx="25">
                  <c:v>7197.4220000000005</c:v>
                </c:pt>
                <c:pt idx="26">
                  <c:v>7671.3627806694931</c:v>
                </c:pt>
                <c:pt idx="27">
                  <c:v>8325.3750341200812</c:v>
                </c:pt>
                <c:pt idx="28">
                  <c:v>8501.0504411009388</c:v>
                </c:pt>
                <c:pt idx="29">
                  <c:v>7833.638872279701</c:v>
                </c:pt>
                <c:pt idx="30">
                  <c:v>7116.4131252071284</c:v>
                </c:pt>
                <c:pt idx="31">
                  <c:v>6949.6869999999999</c:v>
                </c:pt>
                <c:pt idx="32">
                  <c:v>7125.6698434329501</c:v>
                </c:pt>
                <c:pt idx="33">
                  <c:v>7451.7478746407214</c:v>
                </c:pt>
                <c:pt idx="34">
                  <c:v>7584.4607688089618</c:v>
                </c:pt>
                <c:pt idx="35">
                  <c:v>7726.4495747652409</c:v>
                </c:pt>
                <c:pt idx="36">
                  <c:v>7686.4306008294852</c:v>
                </c:pt>
                <c:pt idx="37">
                  <c:v>8034.9637408333065</c:v>
                </c:pt>
                <c:pt idx="38">
                  <c:v>8045.1162627479616</c:v>
                </c:pt>
              </c:numCache>
            </c:numRef>
          </c:val>
          <c:extLst>
            <c:ext xmlns:c16="http://schemas.microsoft.com/office/drawing/2014/chart" uri="{C3380CC4-5D6E-409C-BE32-E72D297353CC}">
              <c16:uniqueId val="{00000003-86B4-4DD9-972E-8AA9C855B8B2}"/>
            </c:ext>
          </c:extLst>
        </c:ser>
        <c:dLbls>
          <c:showLegendKey val="0"/>
          <c:showVal val="0"/>
          <c:showCatName val="0"/>
          <c:showSerName val="0"/>
          <c:showPercent val="0"/>
          <c:showBubbleSize val="0"/>
        </c:dLbls>
        <c:gapWidth val="150"/>
        <c:overlap val="100"/>
        <c:axId val="83591552"/>
        <c:axId val="83593088"/>
      </c:barChart>
      <c:lineChart>
        <c:grouping val="standard"/>
        <c:varyColors val="0"/>
        <c:ser>
          <c:idx val="3"/>
          <c:order val="3"/>
          <c:tx>
            <c:strRef>
              <c:f>ＩＴ投資!$E$3</c:f>
              <c:strCache>
                <c:ptCount val="1"/>
                <c:pt idx="0">
                  <c:v>民間設備投資に占める情報化投資（％）</c:v>
                </c:pt>
              </c:strCache>
            </c:strRef>
          </c:tx>
          <c:marker>
            <c:symbol val="none"/>
          </c:marker>
          <c:dLbls>
            <c:dLbl>
              <c:idx val="38"/>
              <c:layout>
                <c:manualLayout>
                  <c:x val="-3.1271745154316452E-2"/>
                  <c:y val="-3.523332844626189E-2"/>
                </c:manualLayout>
              </c:layout>
              <c:spPr>
                <a:noFill/>
                <a:ln>
                  <a:noFill/>
                </a:ln>
                <a:effectLst/>
              </c:spPr>
              <c:txPr>
                <a:bodyPr wrap="square" lIns="38100" tIns="19050" rIns="38100" bIns="19050" anchor="ctr">
                  <a:spAutoFit/>
                </a:bodyPr>
                <a:lstStyle/>
                <a:p>
                  <a:pPr>
                    <a:defRPr b="1" u="sng">
                      <a:latin typeface="+mn-ea"/>
                      <a:ea typeface="+mn-ea"/>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6B4-4DD9-972E-8AA9C855B8B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ＩＴ投資!$A$4:$A$42</c:f>
              <c:strCache>
                <c:ptCount val="39"/>
                <c:pt idx="0">
                  <c:v>1980年</c:v>
                </c:pt>
                <c:pt idx="1">
                  <c:v>1981年</c:v>
                </c:pt>
                <c:pt idx="2">
                  <c:v>1982年</c:v>
                </c:pt>
                <c:pt idx="3">
                  <c:v>1983年</c:v>
                </c:pt>
                <c:pt idx="4">
                  <c:v>1984年</c:v>
                </c:pt>
                <c:pt idx="5">
                  <c:v>1985年</c:v>
                </c:pt>
                <c:pt idx="6">
                  <c:v>1986年</c:v>
                </c:pt>
                <c:pt idx="7">
                  <c:v>1987年</c:v>
                </c:pt>
                <c:pt idx="8">
                  <c:v>1988年</c:v>
                </c:pt>
                <c:pt idx="9">
                  <c:v>1989年</c:v>
                </c:pt>
                <c:pt idx="10">
                  <c:v>1990年</c:v>
                </c:pt>
                <c:pt idx="11">
                  <c:v>1991年</c:v>
                </c:pt>
                <c:pt idx="12">
                  <c:v>1992年</c:v>
                </c:pt>
                <c:pt idx="13">
                  <c:v>1993年</c:v>
                </c:pt>
                <c:pt idx="14">
                  <c:v>1994年</c:v>
                </c:pt>
                <c:pt idx="15">
                  <c:v>1995年</c:v>
                </c:pt>
                <c:pt idx="16">
                  <c:v>1996年</c:v>
                </c:pt>
                <c:pt idx="17">
                  <c:v>1997年</c:v>
                </c:pt>
                <c:pt idx="18">
                  <c:v>1998年</c:v>
                </c:pt>
                <c:pt idx="19">
                  <c:v>1999年</c:v>
                </c:pt>
                <c:pt idx="20">
                  <c:v>2000年</c:v>
                </c:pt>
                <c:pt idx="21">
                  <c:v>2001年</c:v>
                </c:pt>
                <c:pt idx="22">
                  <c:v>2002年</c:v>
                </c:pt>
                <c:pt idx="23">
                  <c:v>2003年</c:v>
                </c:pt>
                <c:pt idx="24">
                  <c:v>2004年</c:v>
                </c:pt>
                <c:pt idx="25">
                  <c:v>2005年</c:v>
                </c:pt>
                <c:pt idx="26">
                  <c:v>2006年</c:v>
                </c:pt>
                <c:pt idx="27">
                  <c:v>2007年</c:v>
                </c:pt>
                <c:pt idx="28">
                  <c:v>2008年</c:v>
                </c:pt>
                <c:pt idx="29">
                  <c:v>2009年</c:v>
                </c:pt>
                <c:pt idx="30">
                  <c:v>2010年</c:v>
                </c:pt>
                <c:pt idx="31">
                  <c:v>2011年</c:v>
                </c:pt>
                <c:pt idx="32">
                  <c:v>2012年</c:v>
                </c:pt>
                <c:pt idx="33">
                  <c:v>2013年</c:v>
                </c:pt>
                <c:pt idx="34">
                  <c:v>2014年</c:v>
                </c:pt>
                <c:pt idx="35">
                  <c:v>2015年</c:v>
                </c:pt>
                <c:pt idx="36">
                  <c:v>2016年</c:v>
                </c:pt>
                <c:pt idx="37">
                  <c:v>2017年</c:v>
                </c:pt>
                <c:pt idx="38">
                  <c:v>2018年</c:v>
                </c:pt>
              </c:strCache>
            </c:strRef>
          </c:cat>
          <c:val>
            <c:numRef>
              <c:f>ＩＴ投資!$E$4:$E$42</c:f>
              <c:numCache>
                <c:formatCode>#,##0.0;[Red]\-#,##0.0</c:formatCode>
                <c:ptCount val="39"/>
                <c:pt idx="0">
                  <c:v>2.1233053214243762</c:v>
                </c:pt>
                <c:pt idx="1">
                  <c:v>2.5371928828347987</c:v>
                </c:pt>
                <c:pt idx="2">
                  <c:v>2.9189666210524123</c:v>
                </c:pt>
                <c:pt idx="3">
                  <c:v>3.6716990773401958</c:v>
                </c:pt>
                <c:pt idx="4">
                  <c:v>4.1763692970775965</c:v>
                </c:pt>
                <c:pt idx="5">
                  <c:v>4.6984803242021034</c:v>
                </c:pt>
                <c:pt idx="6">
                  <c:v>6.4790175890175181</c:v>
                </c:pt>
                <c:pt idx="7">
                  <c:v>7.1560806346957788</c:v>
                </c:pt>
                <c:pt idx="8">
                  <c:v>8.1291047783158685</c:v>
                </c:pt>
                <c:pt idx="9">
                  <c:v>8.3795215960503224</c:v>
                </c:pt>
                <c:pt idx="10">
                  <c:v>9.2429918849183483</c:v>
                </c:pt>
                <c:pt idx="11">
                  <c:v>9.4980074170764013</c:v>
                </c:pt>
                <c:pt idx="12">
                  <c:v>9.6902715295709037</c:v>
                </c:pt>
                <c:pt idx="13">
                  <c:v>10.224978137628382</c:v>
                </c:pt>
                <c:pt idx="14">
                  <c:v>10.554339320429543</c:v>
                </c:pt>
                <c:pt idx="15">
                  <c:v>11.51426457914136</c:v>
                </c:pt>
                <c:pt idx="16">
                  <c:v>12.947202012464732</c:v>
                </c:pt>
                <c:pt idx="17">
                  <c:v>14.032134522551692</c:v>
                </c:pt>
                <c:pt idx="18">
                  <c:v>13.413845340328105</c:v>
                </c:pt>
                <c:pt idx="19">
                  <c:v>13.693158724543036</c:v>
                </c:pt>
                <c:pt idx="20">
                  <c:v>13.716889918965615</c:v>
                </c:pt>
                <c:pt idx="21">
                  <c:v>14.840590106121166</c:v>
                </c:pt>
                <c:pt idx="22">
                  <c:v>14.374131833852767</c:v>
                </c:pt>
                <c:pt idx="23">
                  <c:v>15.413167891121716</c:v>
                </c:pt>
                <c:pt idx="24">
                  <c:v>15.193548909320935</c:v>
                </c:pt>
                <c:pt idx="25">
                  <c:v>14.483589748766622</c:v>
                </c:pt>
                <c:pt idx="26">
                  <c:v>15.385634912451973</c:v>
                </c:pt>
                <c:pt idx="27">
                  <c:v>15.721182246514482</c:v>
                </c:pt>
                <c:pt idx="28">
                  <c:v>16.648381165850513</c:v>
                </c:pt>
                <c:pt idx="29">
                  <c:v>17.124548522085608</c:v>
                </c:pt>
                <c:pt idx="30">
                  <c:v>17.219787625366983</c:v>
                </c:pt>
                <c:pt idx="31">
                  <c:v>16.170360261286326</c:v>
                </c:pt>
                <c:pt idx="32">
                  <c:v>15.870090837350805</c:v>
                </c:pt>
                <c:pt idx="33">
                  <c:v>15.838053783971084</c:v>
                </c:pt>
                <c:pt idx="34">
                  <c:v>15.063106585939266</c:v>
                </c:pt>
                <c:pt idx="35">
                  <c:v>14.71609814478181</c:v>
                </c:pt>
                <c:pt idx="36">
                  <c:v>14.849389789184423</c:v>
                </c:pt>
                <c:pt idx="37">
                  <c:v>15.076108000492384</c:v>
                </c:pt>
                <c:pt idx="38">
                  <c:v>14.833208099186441</c:v>
                </c:pt>
              </c:numCache>
            </c:numRef>
          </c:val>
          <c:smooth val="0"/>
          <c:extLst>
            <c:ext xmlns:c16="http://schemas.microsoft.com/office/drawing/2014/chart" uri="{C3380CC4-5D6E-409C-BE32-E72D297353CC}">
              <c16:uniqueId val="{00000005-86B4-4DD9-972E-8AA9C855B8B2}"/>
            </c:ext>
          </c:extLst>
        </c:ser>
        <c:dLbls>
          <c:showLegendKey val="0"/>
          <c:showVal val="0"/>
          <c:showCatName val="0"/>
          <c:showSerName val="0"/>
          <c:showPercent val="0"/>
          <c:showBubbleSize val="0"/>
        </c:dLbls>
        <c:marker val="1"/>
        <c:smooth val="0"/>
        <c:axId val="83608704"/>
        <c:axId val="83594624"/>
      </c:lineChart>
      <c:catAx>
        <c:axId val="83591552"/>
        <c:scaling>
          <c:orientation val="minMax"/>
        </c:scaling>
        <c:delete val="0"/>
        <c:axPos val="b"/>
        <c:numFmt formatCode="General" sourceLinked="0"/>
        <c:majorTickMark val="out"/>
        <c:minorTickMark val="none"/>
        <c:tickLblPos val="nextTo"/>
        <c:txPr>
          <a:bodyPr rot="-2700000"/>
          <a:lstStyle/>
          <a:p>
            <a:pPr>
              <a:defRPr sz="700"/>
            </a:pPr>
            <a:endParaRPr lang="ja-JP"/>
          </a:p>
        </c:txPr>
        <c:crossAx val="83593088"/>
        <c:crosses val="autoZero"/>
        <c:auto val="1"/>
        <c:lblAlgn val="ctr"/>
        <c:lblOffset val="100"/>
        <c:noMultiLvlLbl val="0"/>
      </c:catAx>
      <c:valAx>
        <c:axId val="83593088"/>
        <c:scaling>
          <c:orientation val="minMax"/>
        </c:scaling>
        <c:delete val="0"/>
        <c:axPos val="l"/>
        <c:majorGridlines/>
        <c:numFmt formatCode="#,##0_);[Red]\(#,##0\)" sourceLinked="1"/>
        <c:majorTickMark val="out"/>
        <c:minorTickMark val="none"/>
        <c:tickLblPos val="nextTo"/>
        <c:crossAx val="83591552"/>
        <c:crosses val="autoZero"/>
        <c:crossBetween val="between"/>
      </c:valAx>
      <c:valAx>
        <c:axId val="83594624"/>
        <c:scaling>
          <c:orientation val="minMax"/>
        </c:scaling>
        <c:delete val="0"/>
        <c:axPos val="r"/>
        <c:numFmt formatCode="#,##0.0;[Red]\-#,##0.0" sourceLinked="1"/>
        <c:majorTickMark val="out"/>
        <c:minorTickMark val="none"/>
        <c:tickLblPos val="nextTo"/>
        <c:crossAx val="83608704"/>
        <c:crosses val="max"/>
        <c:crossBetween val="between"/>
      </c:valAx>
      <c:catAx>
        <c:axId val="83608704"/>
        <c:scaling>
          <c:orientation val="minMax"/>
        </c:scaling>
        <c:delete val="1"/>
        <c:axPos val="b"/>
        <c:numFmt formatCode="General" sourceLinked="1"/>
        <c:majorTickMark val="out"/>
        <c:minorTickMark val="none"/>
        <c:tickLblPos val="nextTo"/>
        <c:crossAx val="83594624"/>
        <c:crosses val="autoZero"/>
        <c:auto val="1"/>
        <c:lblAlgn val="ctr"/>
        <c:lblOffset val="100"/>
        <c:noMultiLvlLbl val="0"/>
      </c:catAx>
    </c:plotArea>
    <c:legend>
      <c:legendPos val="r"/>
      <c:layout>
        <c:manualLayout>
          <c:xMode val="edge"/>
          <c:yMode val="edge"/>
          <c:x val="6.7751371770650909E-2"/>
          <c:y val="8.0277120856214926E-2"/>
          <c:w val="0.33039285844497557"/>
          <c:h val="0.32901697354288245"/>
        </c:manualLayout>
      </c:layout>
      <c:overlay val="0"/>
      <c:txPr>
        <a:bodyPr/>
        <a:lstStyle/>
        <a:p>
          <a:pPr>
            <a:defRPr sz="1000">
              <a:latin typeface="Meiryo UI" panose="020B0604030504040204" pitchFamily="50" charset="-128"/>
              <a:ea typeface="Meiryo UI" panose="020B0604030504040204" pitchFamily="50" charset="-128"/>
            </a:defRPr>
          </a:pPr>
          <a:endParaRPr lang="ja-JP"/>
        </a:p>
      </c:txPr>
    </c:legend>
    <c:plotVisOnly val="1"/>
    <c:dispBlanksAs val="gap"/>
    <c:showDLblsOverMax val="0"/>
  </c:chart>
  <c:spPr>
    <a:ln>
      <a:noFill/>
    </a:ln>
  </c:sp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0555555555555555E-2"/>
          <c:y val="4.5878257610231031E-2"/>
          <c:w val="0.9053477391400957"/>
          <c:h val="0.84642544764114536"/>
        </c:manualLayout>
      </c:layout>
      <c:barChart>
        <c:barDir val="col"/>
        <c:grouping val="clustered"/>
        <c:varyColors val="0"/>
        <c:ser>
          <c:idx val="0"/>
          <c:order val="0"/>
          <c:tx>
            <c:strRef>
              <c:f>開廃業率!$C$2</c:f>
              <c:strCache>
                <c:ptCount val="1"/>
                <c:pt idx="0">
                  <c:v>開業数</c:v>
                </c:pt>
              </c:strCache>
            </c:strRef>
          </c:tx>
          <c:spPr>
            <a:solidFill>
              <a:schemeClr val="accent4">
                <a:lumMod val="60000"/>
                <a:lumOff val="40000"/>
              </a:schemeClr>
            </a:solidFill>
          </c:spPr>
          <c:invertIfNegative val="0"/>
          <c:dLbls>
            <c:spPr>
              <a:noFill/>
              <a:ln>
                <a:noFill/>
              </a:ln>
              <a:effectLst/>
            </c:spPr>
            <c:txPr>
              <a:bodyPr wrap="square" lIns="38100" tIns="19050" rIns="38100" bIns="19050" anchor="ctr">
                <a:spAutoFit/>
              </a:bodyPr>
              <a:lstStyle/>
              <a:p>
                <a:pPr>
                  <a:defRPr b="1"/>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開廃業率!$B$3:$B$16</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開廃業率!$C$3:$C$16</c:f>
              <c:numCache>
                <c:formatCode>#,##0_);[Red]\(#,##0\)</c:formatCode>
                <c:ptCount val="11"/>
                <c:pt idx="0">
                  <c:v>7770</c:v>
                </c:pt>
                <c:pt idx="1">
                  <c:v>7477</c:v>
                </c:pt>
                <c:pt idx="2">
                  <c:v>7564</c:v>
                </c:pt>
                <c:pt idx="3">
                  <c:v>7854</c:v>
                </c:pt>
                <c:pt idx="4">
                  <c:v>8276</c:v>
                </c:pt>
                <c:pt idx="5">
                  <c:v>8383</c:v>
                </c:pt>
                <c:pt idx="6">
                  <c:v>10119</c:v>
                </c:pt>
                <c:pt idx="7">
                  <c:v>11700</c:v>
                </c:pt>
                <c:pt idx="8">
                  <c:v>11629</c:v>
                </c:pt>
                <c:pt idx="9">
                  <c:v>8463</c:v>
                </c:pt>
                <c:pt idx="10">
                  <c:v>8460</c:v>
                </c:pt>
              </c:numCache>
            </c:numRef>
          </c:val>
          <c:extLst>
            <c:ext xmlns:c16="http://schemas.microsoft.com/office/drawing/2014/chart" uri="{C3380CC4-5D6E-409C-BE32-E72D297353CC}">
              <c16:uniqueId val="{00000000-751B-48DB-9C9F-59F9605EC49C}"/>
            </c:ext>
          </c:extLst>
        </c:ser>
        <c:dLbls>
          <c:showLegendKey val="0"/>
          <c:showVal val="0"/>
          <c:showCatName val="0"/>
          <c:showSerName val="0"/>
          <c:showPercent val="0"/>
          <c:showBubbleSize val="0"/>
        </c:dLbls>
        <c:gapWidth val="150"/>
        <c:axId val="243557888"/>
        <c:axId val="243559424"/>
      </c:barChart>
      <c:lineChart>
        <c:grouping val="standard"/>
        <c:varyColors val="0"/>
        <c:ser>
          <c:idx val="1"/>
          <c:order val="1"/>
          <c:tx>
            <c:strRef>
              <c:f>開廃業率!$D$2</c:f>
              <c:strCache>
                <c:ptCount val="1"/>
                <c:pt idx="0">
                  <c:v>開業率</c:v>
                </c:pt>
              </c:strCache>
            </c:strRef>
          </c:tx>
          <c:marker>
            <c:symbol val="none"/>
          </c:marker>
          <c:dLbls>
            <c:dLbl>
              <c:idx val="0"/>
              <c:layout>
                <c:manualLayout>
                  <c:x val="-3.3378890348756754E-2"/>
                  <c:y val="5.99992959839052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51B-48DB-9C9F-59F9605EC49C}"/>
                </c:ext>
              </c:extLst>
            </c:dLbl>
            <c:dLbl>
              <c:idx val="2"/>
              <c:layout>
                <c:manualLayout>
                  <c:x val="-3.6456844532258621E-2"/>
                  <c:y val="-4.37599913995871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51B-48DB-9C9F-59F9605EC49C}"/>
                </c:ext>
              </c:extLst>
            </c:dLbl>
            <c:dLbl>
              <c:idx val="3"/>
              <c:layout>
                <c:manualLayout>
                  <c:x val="-3.4643511594907701E-2"/>
                  <c:y val="-4.21604160925394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51B-48DB-9C9F-59F9605EC49C}"/>
                </c:ext>
              </c:extLst>
            </c:dLbl>
            <c:dLbl>
              <c:idx val="9"/>
              <c:layout>
                <c:manualLayout>
                  <c:x val="-3.4088067353737761E-2"/>
                  <c:y val="-0.15345711543041538"/>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51B-48DB-9C9F-59F9605EC49C}"/>
                </c:ext>
              </c:extLst>
            </c:dLbl>
            <c:spPr>
              <a:noFill/>
              <a:ln>
                <a:noFill/>
              </a:ln>
              <a:effectLst/>
            </c:spPr>
            <c:txPr>
              <a:bodyPr/>
              <a:lstStyle/>
              <a:p>
                <a:pPr>
                  <a:defRPr u="sng"/>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開廃業率!$B$3:$B$16</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開廃業率!$D$3:$D$16</c:f>
              <c:numCache>
                <c:formatCode>0.0%</c:formatCode>
                <c:ptCount val="11"/>
                <c:pt idx="0">
                  <c:v>4.7E-2</c:v>
                </c:pt>
                <c:pt idx="1">
                  <c:v>4.5601751614693556E-2</c:v>
                </c:pt>
                <c:pt idx="2">
                  <c:v>4.6083173914632812E-2</c:v>
                </c:pt>
                <c:pt idx="3">
                  <c:v>4.7634354473832644E-2</c:v>
                </c:pt>
                <c:pt idx="4">
                  <c:v>4.9906831736306674E-2</c:v>
                </c:pt>
                <c:pt idx="5">
                  <c:v>0.05</c:v>
                </c:pt>
                <c:pt idx="6">
                  <c:v>5.9000000000000004E-2</c:v>
                </c:pt>
                <c:pt idx="7">
                  <c:v>6.8000000000000005E-2</c:v>
                </c:pt>
                <c:pt idx="8">
                  <c:v>6.5000000000000002E-2</c:v>
                </c:pt>
                <c:pt idx="9">
                  <c:v>4.5999999999999999E-2</c:v>
                </c:pt>
                <c:pt idx="10">
                  <c:v>4.4999999999999998E-2</c:v>
                </c:pt>
              </c:numCache>
            </c:numRef>
          </c:val>
          <c:smooth val="0"/>
          <c:extLst>
            <c:ext xmlns:c16="http://schemas.microsoft.com/office/drawing/2014/chart" uri="{C3380CC4-5D6E-409C-BE32-E72D297353CC}">
              <c16:uniqueId val="{00000005-751B-48DB-9C9F-59F9605EC49C}"/>
            </c:ext>
          </c:extLst>
        </c:ser>
        <c:ser>
          <c:idx val="2"/>
          <c:order val="2"/>
          <c:tx>
            <c:strRef>
              <c:f>開廃業率!$E$2</c:f>
              <c:strCache>
                <c:ptCount val="1"/>
                <c:pt idx="0">
                  <c:v>廃業率</c:v>
                </c:pt>
              </c:strCache>
            </c:strRef>
          </c:tx>
          <c:spPr>
            <a:ln>
              <a:solidFill>
                <a:schemeClr val="accent1"/>
              </a:solidFill>
              <a:prstDash val="sysDash"/>
            </a:ln>
          </c:spPr>
          <c:marker>
            <c:symbol val="none"/>
          </c:marker>
          <c:dLbls>
            <c:dLbl>
              <c:idx val="0"/>
              <c:layout>
                <c:manualLayout>
                  <c:x val="-3.3378890348756754E-2"/>
                  <c:y val="-2.37519808380771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51B-48DB-9C9F-59F9605EC49C}"/>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開廃業率!$B$3:$B$16</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開廃業率!$E$3:$E$16</c:f>
              <c:numCache>
                <c:formatCode>0.0%</c:formatCode>
                <c:ptCount val="11"/>
                <c:pt idx="0">
                  <c:v>0.05</c:v>
                </c:pt>
                <c:pt idx="1">
                  <c:v>4.2999999999999997E-2</c:v>
                </c:pt>
                <c:pt idx="2">
                  <c:v>4.2000000000000003E-2</c:v>
                </c:pt>
                <c:pt idx="3">
                  <c:v>4.1000000000000002E-2</c:v>
                </c:pt>
                <c:pt idx="4">
                  <c:v>3.5999999999999997E-2</c:v>
                </c:pt>
                <c:pt idx="5">
                  <c:v>3.7999999999999999E-2</c:v>
                </c:pt>
                <c:pt idx="6">
                  <c:v>3.7000000000000005E-2</c:v>
                </c:pt>
                <c:pt idx="7">
                  <c:v>3.6999999999999998E-2</c:v>
                </c:pt>
                <c:pt idx="8">
                  <c:v>4.2999999999999997E-2</c:v>
                </c:pt>
                <c:pt idx="9">
                  <c:v>3.7999999999999999E-2</c:v>
                </c:pt>
                <c:pt idx="10">
                  <c:v>3.5999999999999997E-2</c:v>
                </c:pt>
              </c:numCache>
            </c:numRef>
          </c:val>
          <c:smooth val="0"/>
          <c:extLst>
            <c:ext xmlns:c16="http://schemas.microsoft.com/office/drawing/2014/chart" uri="{C3380CC4-5D6E-409C-BE32-E72D297353CC}">
              <c16:uniqueId val="{00000007-751B-48DB-9C9F-59F9605EC49C}"/>
            </c:ext>
          </c:extLst>
        </c:ser>
        <c:dLbls>
          <c:showLegendKey val="0"/>
          <c:showVal val="0"/>
          <c:showCatName val="0"/>
          <c:showSerName val="0"/>
          <c:showPercent val="0"/>
          <c:showBubbleSize val="0"/>
        </c:dLbls>
        <c:marker val="1"/>
        <c:smooth val="0"/>
        <c:axId val="252098816"/>
        <c:axId val="252097280"/>
      </c:lineChart>
      <c:catAx>
        <c:axId val="243557888"/>
        <c:scaling>
          <c:orientation val="minMax"/>
        </c:scaling>
        <c:delete val="0"/>
        <c:axPos val="b"/>
        <c:numFmt formatCode="General" sourceLinked="1"/>
        <c:majorTickMark val="out"/>
        <c:minorTickMark val="none"/>
        <c:tickLblPos val="nextTo"/>
        <c:crossAx val="243559424"/>
        <c:crosses val="autoZero"/>
        <c:auto val="1"/>
        <c:lblAlgn val="ctr"/>
        <c:lblOffset val="100"/>
        <c:noMultiLvlLbl val="0"/>
      </c:catAx>
      <c:valAx>
        <c:axId val="243559424"/>
        <c:scaling>
          <c:orientation val="minMax"/>
        </c:scaling>
        <c:delete val="0"/>
        <c:axPos val="l"/>
        <c:majorGridlines>
          <c:spPr>
            <a:ln>
              <a:noFill/>
            </a:ln>
          </c:spPr>
        </c:majorGridlines>
        <c:numFmt formatCode="#,##0_);[Red]\(#,##0\)" sourceLinked="1"/>
        <c:majorTickMark val="none"/>
        <c:minorTickMark val="none"/>
        <c:tickLblPos val="none"/>
        <c:crossAx val="243557888"/>
        <c:crosses val="autoZero"/>
        <c:crossBetween val="between"/>
      </c:valAx>
      <c:valAx>
        <c:axId val="252097280"/>
        <c:scaling>
          <c:orientation val="minMax"/>
          <c:max val="8.0000000000000016E-2"/>
          <c:min val="3.0000000000000006E-2"/>
        </c:scaling>
        <c:delete val="0"/>
        <c:axPos val="r"/>
        <c:numFmt formatCode="0.0%" sourceLinked="0"/>
        <c:majorTickMark val="out"/>
        <c:minorTickMark val="none"/>
        <c:tickLblPos val="nextTo"/>
        <c:crossAx val="252098816"/>
        <c:crosses val="max"/>
        <c:crossBetween val="between"/>
        <c:majorUnit val="1.0000000000000002E-2"/>
      </c:valAx>
      <c:catAx>
        <c:axId val="252098816"/>
        <c:scaling>
          <c:orientation val="minMax"/>
        </c:scaling>
        <c:delete val="1"/>
        <c:axPos val="b"/>
        <c:numFmt formatCode="General" sourceLinked="1"/>
        <c:majorTickMark val="out"/>
        <c:minorTickMark val="none"/>
        <c:tickLblPos val="nextTo"/>
        <c:crossAx val="252097280"/>
        <c:crosses val="autoZero"/>
        <c:auto val="1"/>
        <c:lblAlgn val="ctr"/>
        <c:lblOffset val="100"/>
        <c:noMultiLvlLbl val="0"/>
      </c:catAx>
    </c:plotArea>
    <c:legend>
      <c:legendPos val="r"/>
      <c:legendEntry>
        <c:idx val="1"/>
        <c:txPr>
          <a:bodyPr/>
          <a:lstStyle/>
          <a:p>
            <a:pPr>
              <a:defRPr u="sng"/>
            </a:pPr>
            <a:endParaRPr lang="ja-JP"/>
          </a:p>
        </c:txPr>
      </c:legendEntry>
      <c:layout>
        <c:manualLayout>
          <c:xMode val="edge"/>
          <c:yMode val="edge"/>
          <c:x val="6.25E-2"/>
          <c:y val="3.646106736657917E-2"/>
          <c:w val="0.46342585835143507"/>
          <c:h val="8.218499957346774E-2"/>
        </c:manualLayout>
      </c:layout>
      <c:overlay val="0"/>
    </c:legend>
    <c:plotVisOnly val="1"/>
    <c:dispBlanksAs val="gap"/>
    <c:showDLblsOverMax val="0"/>
  </c:chart>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674371348742696E-2"/>
          <c:y val="0.12403355500462483"/>
          <c:w val="0.84227033493954251"/>
          <c:h val="0.70780114744120959"/>
        </c:manualLayout>
      </c:layout>
      <c:lineChart>
        <c:grouping val="standard"/>
        <c:varyColors val="0"/>
        <c:ser>
          <c:idx val="0"/>
          <c:order val="0"/>
          <c:tx>
            <c:strRef>
              <c:f>開業率!$B$9</c:f>
              <c:strCache>
                <c:ptCount val="1"/>
                <c:pt idx="0">
                  <c:v>大阪</c:v>
                </c:pt>
              </c:strCache>
            </c:strRef>
          </c:tx>
          <c:spPr>
            <a:ln w="38100">
              <a:solidFill>
                <a:schemeClr val="accent2"/>
              </a:solidFill>
            </a:ln>
          </c:spPr>
          <c:marker>
            <c:symbol val="x"/>
            <c:size val="7"/>
            <c:spPr>
              <a:solidFill>
                <a:schemeClr val="accent2"/>
              </a:solidFill>
              <a:ln>
                <a:solidFill>
                  <a:schemeClr val="accent2"/>
                </a:solidFill>
              </a:ln>
            </c:spPr>
          </c:marker>
          <c:dLbls>
            <c:dLbl>
              <c:idx val="9"/>
              <c:layout>
                <c:manualLayout>
                  <c:x val="-0.12288586788020392"/>
                  <c:y val="-1.70812732502121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92A-44FD-99C7-42F65CBEE1BD}"/>
                </c:ext>
              </c:extLst>
            </c:dLbl>
            <c:dLbl>
              <c:idx val="10"/>
              <c:layout>
                <c:manualLayout>
                  <c:x val="4.013987109716022E-3"/>
                  <c:y val="4.74063083477466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92A-44FD-99C7-42F65CBEE1BD}"/>
                </c:ext>
              </c:extLst>
            </c:dLbl>
            <c:spPr>
              <a:noFill/>
              <a:ln>
                <a:solidFill>
                  <a:schemeClr val="tx1"/>
                </a:solidFill>
                <a:prstDash val="solid"/>
              </a:ln>
              <a:effectLst/>
            </c:spPr>
            <c:txPr>
              <a:bodyPr wrap="square" lIns="38100" tIns="19050" rIns="38100" bIns="19050" anchor="ctr">
                <a:spAutoFit/>
              </a:bodyPr>
              <a:lstStyle/>
              <a:p>
                <a:pPr>
                  <a:defRPr b="1"/>
                </a:pPr>
                <a:endParaRPr lang="ja-JP"/>
              </a:p>
            </c:txPr>
            <c:showLegendKey val="0"/>
            <c:showVal val="0"/>
            <c:showCatName val="0"/>
            <c:showSerName val="0"/>
            <c:showPercent val="0"/>
            <c:showBubbleSize val="0"/>
            <c:extLst>
              <c:ext xmlns:c15="http://schemas.microsoft.com/office/drawing/2012/chart" uri="{CE6537A1-D6FC-4f65-9D91-7224C49458BB}">
                <c15:showLeaderLines val="1"/>
              </c:ext>
            </c:extLst>
          </c:dLbls>
          <c:cat>
            <c:strRef>
              <c:f>開業率!$C$8:$M$8</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開業率!$C$9:$M$9</c:f>
              <c:numCache>
                <c:formatCode>0.0%</c:formatCode>
                <c:ptCount val="11"/>
                <c:pt idx="0">
                  <c:v>4.732725855179807E-2</c:v>
                </c:pt>
                <c:pt idx="1">
                  <c:v>4.5653541095514019E-2</c:v>
                </c:pt>
                <c:pt idx="2">
                  <c:v>4.6017289944212246E-2</c:v>
                </c:pt>
                <c:pt idx="3">
                  <c:v>4.7543236257317024E-2</c:v>
                </c:pt>
                <c:pt idx="4">
                  <c:v>4.9730496283432582E-2</c:v>
                </c:pt>
                <c:pt idx="5">
                  <c:v>4.9590052411769579E-2</c:v>
                </c:pt>
                <c:pt idx="6">
                  <c:v>5.9106308411214954E-2</c:v>
                </c:pt>
                <c:pt idx="7">
                  <c:v>6.6740823136818686E-2</c:v>
                </c:pt>
                <c:pt idx="8">
                  <c:v>6.4277028520893217E-2</c:v>
                </c:pt>
                <c:pt idx="9">
                  <c:v>4.5710859772498946E-2</c:v>
                </c:pt>
                <c:pt idx="10">
                  <c:v>4.5286654889995184E-2</c:v>
                </c:pt>
              </c:numCache>
            </c:numRef>
          </c:val>
          <c:smooth val="0"/>
          <c:extLst>
            <c:ext xmlns:c16="http://schemas.microsoft.com/office/drawing/2014/chart" uri="{C3380CC4-5D6E-409C-BE32-E72D297353CC}">
              <c16:uniqueId val="{00000002-992A-44FD-99C7-42F65CBEE1BD}"/>
            </c:ext>
          </c:extLst>
        </c:ser>
        <c:ser>
          <c:idx val="1"/>
          <c:order val="1"/>
          <c:tx>
            <c:strRef>
              <c:f>開業率!$B$10</c:f>
              <c:strCache>
                <c:ptCount val="1"/>
                <c:pt idx="0">
                  <c:v>東京</c:v>
                </c:pt>
              </c:strCache>
            </c:strRef>
          </c:tx>
          <c:spPr>
            <a:ln cmpd="dbl">
              <a:solidFill>
                <a:schemeClr val="accent1"/>
              </a:solidFill>
              <a:prstDash val="sysDot"/>
            </a:ln>
          </c:spPr>
          <c:marker>
            <c:symbol val="diamond"/>
            <c:size val="7"/>
            <c:spPr>
              <a:solidFill>
                <a:schemeClr val="accent1"/>
              </a:solidFill>
              <a:ln>
                <a:solidFill>
                  <a:schemeClr val="accent1"/>
                </a:solidFill>
              </a:ln>
            </c:spPr>
          </c:marker>
          <c:dLbls>
            <c:dLbl>
              <c:idx val="9"/>
              <c:layout>
                <c:manualLayout>
                  <c:x val="-0.14671764679635629"/>
                  <c:y val="-3.37356949827899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92A-44FD-99C7-42F65CBEE1BD}"/>
                </c:ext>
              </c:extLst>
            </c:dLbl>
            <c:dLbl>
              <c:idx val="10"/>
              <c:layout>
                <c:manualLayout>
                  <c:x val="1.2160879311326225E-2"/>
                  <c:y val="1.20639647817992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92A-44FD-99C7-42F65CBEE1B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開業率!$C$8:$M$8</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開業率!$C$10:$M$10</c:f>
              <c:numCache>
                <c:formatCode>0.0%</c:formatCode>
                <c:ptCount val="11"/>
                <c:pt idx="0">
                  <c:v>4.8561860348658885E-2</c:v>
                </c:pt>
                <c:pt idx="1">
                  <c:v>4.702551520486456E-2</c:v>
                </c:pt>
                <c:pt idx="2">
                  <c:v>4.5578622892371683E-2</c:v>
                </c:pt>
                <c:pt idx="3">
                  <c:v>4.5792045046785725E-2</c:v>
                </c:pt>
                <c:pt idx="4">
                  <c:v>4.7985504156896182E-2</c:v>
                </c:pt>
                <c:pt idx="5">
                  <c:v>5.1284914178113608E-2</c:v>
                </c:pt>
                <c:pt idx="6">
                  <c:v>5.6347838511202591E-2</c:v>
                </c:pt>
                <c:pt idx="7">
                  <c:v>5.9929450177832196E-2</c:v>
                </c:pt>
                <c:pt idx="8">
                  <c:v>5.9147363933494387E-2</c:v>
                </c:pt>
                <c:pt idx="9">
                  <c:v>5.0375341881170835E-2</c:v>
                </c:pt>
                <c:pt idx="10">
                  <c:v>4.800644294133332E-2</c:v>
                </c:pt>
              </c:numCache>
            </c:numRef>
          </c:val>
          <c:smooth val="0"/>
          <c:extLst>
            <c:ext xmlns:c16="http://schemas.microsoft.com/office/drawing/2014/chart" uri="{C3380CC4-5D6E-409C-BE32-E72D297353CC}">
              <c16:uniqueId val="{00000005-992A-44FD-99C7-42F65CBEE1BD}"/>
            </c:ext>
          </c:extLst>
        </c:ser>
        <c:ser>
          <c:idx val="2"/>
          <c:order val="2"/>
          <c:tx>
            <c:strRef>
              <c:f>開業率!$B$11</c:f>
              <c:strCache>
                <c:ptCount val="1"/>
                <c:pt idx="0">
                  <c:v>愛知</c:v>
                </c:pt>
              </c:strCache>
            </c:strRef>
          </c:tx>
          <c:spPr>
            <a:ln>
              <a:solidFill>
                <a:schemeClr val="accent3"/>
              </a:solidFill>
              <a:prstDash val="sysDash"/>
            </a:ln>
          </c:spPr>
          <c:marker>
            <c:symbol val="triangle"/>
            <c:size val="7"/>
            <c:spPr>
              <a:solidFill>
                <a:schemeClr val="accent3"/>
              </a:solidFill>
              <a:ln>
                <a:solidFill>
                  <a:schemeClr val="accent3">
                    <a:alpha val="98000"/>
                  </a:schemeClr>
                </a:solidFill>
              </a:ln>
            </c:spPr>
          </c:marker>
          <c:dLbls>
            <c:dLbl>
              <c:idx val="9"/>
              <c:layout>
                <c:manualLayout>
                  <c:x val="-1.9614825910210184E-2"/>
                  <c:y val="-0.1003533819131012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92A-44FD-99C7-42F65CBEE1BD}"/>
                </c:ext>
              </c:extLst>
            </c:dLbl>
            <c:dLbl>
              <c:idx val="10"/>
              <c:layout>
                <c:manualLayout>
                  <c:x val="-1.0789978643139858E-3"/>
                  <c:y val="-6.70445384479455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92A-44FD-99C7-42F65CBEE1B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開業率!$C$8:$M$8</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開業率!$C$11:$M$11</c:f>
              <c:numCache>
                <c:formatCode>0.0%</c:formatCode>
                <c:ptCount val="11"/>
                <c:pt idx="0">
                  <c:v>5.3283826329942489E-2</c:v>
                </c:pt>
                <c:pt idx="1">
                  <c:v>5.171772647959038E-2</c:v>
                </c:pt>
                <c:pt idx="2">
                  <c:v>4.9610830386515106E-2</c:v>
                </c:pt>
                <c:pt idx="3">
                  <c:v>5.1446220862005843E-2</c:v>
                </c:pt>
                <c:pt idx="4">
                  <c:v>5.2614944131481586E-2</c:v>
                </c:pt>
                <c:pt idx="5">
                  <c:v>5.7321010611232917E-2</c:v>
                </c:pt>
                <c:pt idx="6">
                  <c:v>6.0533108763707592E-2</c:v>
                </c:pt>
                <c:pt idx="7">
                  <c:v>6.4082108282538547E-2</c:v>
                </c:pt>
                <c:pt idx="8">
                  <c:v>6.1795040596883913E-2</c:v>
                </c:pt>
                <c:pt idx="9">
                  <c:v>5.1385265037077729E-2</c:v>
                </c:pt>
                <c:pt idx="10">
                  <c:v>4.9026084010840111E-2</c:v>
                </c:pt>
              </c:numCache>
            </c:numRef>
          </c:val>
          <c:smooth val="0"/>
          <c:extLst>
            <c:ext xmlns:c16="http://schemas.microsoft.com/office/drawing/2014/chart" uri="{C3380CC4-5D6E-409C-BE32-E72D297353CC}">
              <c16:uniqueId val="{00000008-992A-44FD-99C7-42F65CBEE1BD}"/>
            </c:ext>
          </c:extLst>
        </c:ser>
        <c:ser>
          <c:idx val="3"/>
          <c:order val="3"/>
          <c:tx>
            <c:strRef>
              <c:f>開業率!$B$12</c:f>
              <c:strCache>
                <c:ptCount val="1"/>
                <c:pt idx="0">
                  <c:v>全国平均</c:v>
                </c:pt>
              </c:strCache>
            </c:strRef>
          </c:tx>
          <c:spPr>
            <a:ln>
              <a:prstDash val="solid"/>
            </a:ln>
          </c:spPr>
          <c:marker>
            <c:symbol val="x"/>
            <c:size val="7"/>
          </c:marker>
          <c:dLbls>
            <c:dLbl>
              <c:idx val="9"/>
              <c:layout>
                <c:manualLayout>
                  <c:x val="-9.1110162658667421E-2"/>
                  <c:y val="4.53728082469549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92A-44FD-99C7-42F65CBEE1BD}"/>
                </c:ext>
              </c:extLst>
            </c:dLbl>
            <c:dLbl>
              <c:idx val="10"/>
              <c:layout>
                <c:manualLayout>
                  <c:x val="1.2160879311326225E-2"/>
                  <c:y val="3.70455973806659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92A-44FD-99C7-42F65CBEE1BD}"/>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開業率!$C$8:$M$8</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開業率!$C$12:$M$12</c:f>
              <c:numCache>
                <c:formatCode>0.0%</c:formatCode>
                <c:ptCount val="11"/>
                <c:pt idx="0">
                  <c:v>4.7458635334732859E-2</c:v>
                </c:pt>
                <c:pt idx="1">
                  <c:v>4.5122138660875742E-2</c:v>
                </c:pt>
                <c:pt idx="2">
                  <c:v>4.4861758811068735E-2</c:v>
                </c:pt>
                <c:pt idx="3">
                  <c:v>4.5764664683389557E-2</c:v>
                </c:pt>
                <c:pt idx="4">
                  <c:v>4.7956275260505589E-2</c:v>
                </c:pt>
                <c:pt idx="5">
                  <c:v>4.8573681440475136E-2</c:v>
                </c:pt>
                <c:pt idx="6">
                  <c:v>5.1802401177581739E-2</c:v>
                </c:pt>
                <c:pt idx="7">
                  <c:v>5.598818349241369E-2</c:v>
                </c:pt>
                <c:pt idx="8">
                  <c:v>5.5514057251801897E-2</c:v>
                </c:pt>
                <c:pt idx="9">
                  <c:v>4.4107829287458947E-2</c:v>
                </c:pt>
                <c:pt idx="10">
                  <c:v>4.2475251649225311E-2</c:v>
                </c:pt>
              </c:numCache>
            </c:numRef>
          </c:val>
          <c:smooth val="0"/>
          <c:extLst>
            <c:ext xmlns:c16="http://schemas.microsoft.com/office/drawing/2014/chart" uri="{C3380CC4-5D6E-409C-BE32-E72D297353CC}">
              <c16:uniqueId val="{0000000B-992A-44FD-99C7-42F65CBEE1BD}"/>
            </c:ext>
          </c:extLst>
        </c:ser>
        <c:dLbls>
          <c:showLegendKey val="0"/>
          <c:showVal val="0"/>
          <c:showCatName val="0"/>
          <c:showSerName val="0"/>
          <c:showPercent val="0"/>
          <c:showBubbleSize val="0"/>
        </c:dLbls>
        <c:marker val="1"/>
        <c:smooth val="0"/>
        <c:axId val="251228544"/>
        <c:axId val="251230080"/>
      </c:lineChart>
      <c:catAx>
        <c:axId val="251228544"/>
        <c:scaling>
          <c:orientation val="minMax"/>
        </c:scaling>
        <c:delete val="0"/>
        <c:axPos val="b"/>
        <c:numFmt formatCode="General" sourceLinked="1"/>
        <c:majorTickMark val="out"/>
        <c:minorTickMark val="none"/>
        <c:tickLblPos val="nextTo"/>
        <c:crossAx val="251230080"/>
        <c:crosses val="autoZero"/>
        <c:auto val="1"/>
        <c:lblAlgn val="ctr"/>
        <c:lblOffset val="100"/>
        <c:noMultiLvlLbl val="0"/>
      </c:catAx>
      <c:valAx>
        <c:axId val="251230080"/>
        <c:scaling>
          <c:orientation val="minMax"/>
          <c:max val="7.0000000000000007E-2"/>
          <c:min val="4.0000000000000008E-2"/>
        </c:scaling>
        <c:delete val="0"/>
        <c:axPos val="l"/>
        <c:majorGridlines/>
        <c:numFmt formatCode="0.0%" sourceLinked="1"/>
        <c:majorTickMark val="out"/>
        <c:minorTickMark val="none"/>
        <c:tickLblPos val="nextTo"/>
        <c:crossAx val="251228544"/>
        <c:crosses val="autoZero"/>
        <c:crossBetween val="between"/>
      </c:valAx>
    </c:plotArea>
    <c:legend>
      <c:legendPos val="t"/>
      <c:layout>
        <c:manualLayout>
          <c:xMode val="edge"/>
          <c:yMode val="edge"/>
          <c:x val="0.12334148881410599"/>
          <c:y val="4.0940131558587584E-2"/>
          <c:w val="0.81023051523647205"/>
          <c:h val="4.9354456865219498E-2"/>
        </c:manualLayout>
      </c:layout>
      <c:overlay val="0"/>
    </c:legend>
    <c:plotVisOnly val="1"/>
    <c:dispBlanksAs val="gap"/>
    <c:showDLblsOverMax val="0"/>
  </c:chart>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1161684726713238E-2"/>
          <c:y val="0.11190356013190661"/>
          <c:w val="0.81657202600712253"/>
          <c:h val="0.75405491192601215"/>
        </c:manualLayout>
      </c:layout>
      <c:lineChart>
        <c:grouping val="standard"/>
        <c:varyColors val="0"/>
        <c:ser>
          <c:idx val="0"/>
          <c:order val="0"/>
          <c:tx>
            <c:strRef>
              <c:f>開業数!$B$4</c:f>
              <c:strCache>
                <c:ptCount val="1"/>
                <c:pt idx="0">
                  <c:v>大阪</c:v>
                </c:pt>
              </c:strCache>
            </c:strRef>
          </c:tx>
          <c:spPr>
            <a:ln>
              <a:solidFill>
                <a:schemeClr val="accent2"/>
              </a:solidFill>
              <a:prstDash val="solid"/>
            </a:ln>
          </c:spPr>
          <c:marker>
            <c:symbol val="square"/>
            <c:size val="7"/>
            <c:spPr>
              <a:solidFill>
                <a:schemeClr val="accent2">
                  <a:alpha val="97000"/>
                </a:schemeClr>
              </a:solidFill>
              <a:ln>
                <a:solidFill>
                  <a:schemeClr val="accent2"/>
                </a:solidFill>
              </a:ln>
            </c:spPr>
          </c:marker>
          <c:dLbls>
            <c:dLbl>
              <c:idx val="0"/>
              <c:delete val="1"/>
              <c:extLst>
                <c:ext xmlns:c15="http://schemas.microsoft.com/office/drawing/2012/chart" uri="{CE6537A1-D6FC-4f65-9D91-7224C49458BB}"/>
                <c:ext xmlns:c16="http://schemas.microsoft.com/office/drawing/2014/chart" uri="{C3380CC4-5D6E-409C-BE32-E72D297353CC}">
                  <c16:uniqueId val="{00000000-C629-44C3-809B-0B209AAB42A7}"/>
                </c:ext>
              </c:extLst>
            </c:dLbl>
            <c:dLbl>
              <c:idx val="1"/>
              <c:delete val="1"/>
              <c:extLst>
                <c:ext xmlns:c15="http://schemas.microsoft.com/office/drawing/2012/chart" uri="{CE6537A1-D6FC-4f65-9D91-7224C49458BB}"/>
                <c:ext xmlns:c16="http://schemas.microsoft.com/office/drawing/2014/chart" uri="{C3380CC4-5D6E-409C-BE32-E72D297353CC}">
                  <c16:uniqueId val="{00000001-C629-44C3-809B-0B209AAB42A7}"/>
                </c:ext>
              </c:extLst>
            </c:dLbl>
            <c:dLbl>
              <c:idx val="2"/>
              <c:delete val="1"/>
              <c:extLst>
                <c:ext xmlns:c15="http://schemas.microsoft.com/office/drawing/2012/chart" uri="{CE6537A1-D6FC-4f65-9D91-7224C49458BB}"/>
                <c:ext xmlns:c16="http://schemas.microsoft.com/office/drawing/2014/chart" uri="{C3380CC4-5D6E-409C-BE32-E72D297353CC}">
                  <c16:uniqueId val="{00000002-C629-44C3-809B-0B209AAB42A7}"/>
                </c:ext>
              </c:extLst>
            </c:dLbl>
            <c:dLbl>
              <c:idx val="3"/>
              <c:delete val="1"/>
              <c:extLst>
                <c:ext xmlns:c15="http://schemas.microsoft.com/office/drawing/2012/chart" uri="{CE6537A1-D6FC-4f65-9D91-7224C49458BB}"/>
                <c:ext xmlns:c16="http://schemas.microsoft.com/office/drawing/2014/chart" uri="{C3380CC4-5D6E-409C-BE32-E72D297353CC}">
                  <c16:uniqueId val="{00000003-C629-44C3-809B-0B209AAB42A7}"/>
                </c:ext>
              </c:extLst>
            </c:dLbl>
            <c:dLbl>
              <c:idx val="4"/>
              <c:delete val="1"/>
              <c:extLst>
                <c:ext xmlns:c15="http://schemas.microsoft.com/office/drawing/2012/chart" uri="{CE6537A1-D6FC-4f65-9D91-7224C49458BB}"/>
                <c:ext xmlns:c16="http://schemas.microsoft.com/office/drawing/2014/chart" uri="{C3380CC4-5D6E-409C-BE32-E72D297353CC}">
                  <c16:uniqueId val="{00000004-C629-44C3-809B-0B209AAB42A7}"/>
                </c:ext>
              </c:extLst>
            </c:dLbl>
            <c:dLbl>
              <c:idx val="5"/>
              <c:delete val="1"/>
              <c:extLst>
                <c:ext xmlns:c15="http://schemas.microsoft.com/office/drawing/2012/chart" uri="{CE6537A1-D6FC-4f65-9D91-7224C49458BB}"/>
                <c:ext xmlns:c16="http://schemas.microsoft.com/office/drawing/2014/chart" uri="{C3380CC4-5D6E-409C-BE32-E72D297353CC}">
                  <c16:uniqueId val="{00000005-C629-44C3-809B-0B209AAB42A7}"/>
                </c:ext>
              </c:extLst>
            </c:dLbl>
            <c:dLbl>
              <c:idx val="6"/>
              <c:delete val="1"/>
              <c:extLst>
                <c:ext xmlns:c15="http://schemas.microsoft.com/office/drawing/2012/chart" uri="{CE6537A1-D6FC-4f65-9D91-7224C49458BB}"/>
                <c:ext xmlns:c16="http://schemas.microsoft.com/office/drawing/2014/chart" uri="{C3380CC4-5D6E-409C-BE32-E72D297353CC}">
                  <c16:uniqueId val="{00000006-C629-44C3-809B-0B209AAB42A7}"/>
                </c:ext>
              </c:extLst>
            </c:dLbl>
            <c:dLbl>
              <c:idx val="7"/>
              <c:delete val="1"/>
              <c:extLst>
                <c:ext xmlns:c15="http://schemas.microsoft.com/office/drawing/2012/chart" uri="{CE6537A1-D6FC-4f65-9D91-7224C49458BB}"/>
                <c:ext xmlns:c16="http://schemas.microsoft.com/office/drawing/2014/chart" uri="{C3380CC4-5D6E-409C-BE32-E72D297353CC}">
                  <c16:uniqueId val="{00000007-C629-44C3-809B-0B209AAB42A7}"/>
                </c:ext>
              </c:extLst>
            </c:dLbl>
            <c:dLbl>
              <c:idx val="8"/>
              <c:delete val="1"/>
              <c:extLst>
                <c:ext xmlns:c15="http://schemas.microsoft.com/office/drawing/2012/chart" uri="{CE6537A1-D6FC-4f65-9D91-7224C49458BB}"/>
                <c:ext xmlns:c16="http://schemas.microsoft.com/office/drawing/2014/chart" uri="{C3380CC4-5D6E-409C-BE32-E72D297353CC}">
                  <c16:uniqueId val="{00000008-C629-44C3-809B-0B209AAB42A7}"/>
                </c:ext>
              </c:extLst>
            </c:dLbl>
            <c:dLbl>
              <c:idx val="9"/>
              <c:layout>
                <c:manualLayout>
                  <c:x val="-0.12863767547728744"/>
                  <c:y val="-0.12519841269841278"/>
                </c:manualLayout>
              </c:layout>
              <c:tx>
                <c:rich>
                  <a:bodyPr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ea"/>
                        <a:ea typeface="+mn-ea"/>
                        <a:cs typeface="+mn-cs"/>
                      </a:defRPr>
                    </a:pPr>
                    <a:fld id="{19D15B8D-30AD-4B63-93D7-06A96F4F793B}" type="VALUE">
                      <a:rPr lang="en-US" altLang="ja-JP" sz="1000"/>
                      <a:pPr marL="0" marR="0" lvl="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ea"/>
                          <a:ea typeface="+mn-ea"/>
                          <a:cs typeface="+mn-cs"/>
                        </a:defRPr>
                      </a:pPr>
                      <a:t>[値]</a:t>
                    </a:fld>
                    <a:endParaRPr lang="ja-JP" altLang="en-US"/>
                  </a:p>
                </c:rich>
              </c:tx>
              <c:spPr>
                <a:noFill/>
                <a:ln>
                  <a:solidFill>
                    <a:schemeClr val="tx1"/>
                  </a:solidFill>
                </a:ln>
                <a:effectLst/>
              </c:sp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C629-44C3-809B-0B209AAB42A7}"/>
                </c:ext>
              </c:extLst>
            </c:dLbl>
            <c:dLbl>
              <c:idx val="10"/>
              <c:layout>
                <c:manualLayout>
                  <c:x val="-1.390095947550226E-3"/>
                  <c:y val="-0.15019841269841269"/>
                </c:manualLayout>
              </c:layout>
              <c:tx>
                <c:rich>
                  <a:bodyPr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ea"/>
                        <a:ea typeface="+mn-ea"/>
                        <a:cs typeface="+mn-cs"/>
                      </a:defRPr>
                    </a:pPr>
                    <a:fld id="{64F3F08D-2DA2-4F93-905E-96055B0E48F5}" type="VALUE">
                      <a:rPr lang="en-US" altLang="ja-JP" sz="1000"/>
                      <a:pPr marL="0" marR="0" lvl="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ea"/>
                          <a:ea typeface="+mn-ea"/>
                          <a:cs typeface="+mn-cs"/>
                        </a:defRPr>
                      </a:pPr>
                      <a:t>[値]</a:t>
                    </a:fld>
                    <a:endParaRPr lang="en-US" altLang="ja-JP" sz="1000"/>
                  </a:p>
                  <a:p>
                    <a:pPr marL="0" marR="0" lvl="0" indent="0" algn="ctr" defTabSz="914400" rtl="0" eaLnBrk="1" fontAlgn="auto" latinLnBrk="0" hangingPunct="1">
                      <a:lnSpc>
                        <a:spcPct val="100000"/>
                      </a:lnSpc>
                      <a:spcBef>
                        <a:spcPts val="0"/>
                      </a:spcBef>
                      <a:spcAft>
                        <a:spcPts val="0"/>
                      </a:spcAft>
                      <a:buClrTx/>
                      <a:buSzTx/>
                      <a:buFontTx/>
                      <a:buNone/>
                      <a:tabLst/>
                      <a:defRPr sz="1000" b="1" i="0" u="none" strike="noStrike" kern="1200" baseline="0">
                        <a:solidFill>
                          <a:sysClr val="windowText" lastClr="000000"/>
                        </a:solidFill>
                        <a:latin typeface="+mn-ea"/>
                        <a:ea typeface="+mn-ea"/>
                        <a:cs typeface="+mn-cs"/>
                      </a:defRPr>
                    </a:pPr>
                    <a:r>
                      <a:rPr lang="en-US" altLang="ja-JP" sz="1000" b="0" i="0" u="none" strike="noStrike" kern="1200" baseline="0">
                        <a:solidFill>
                          <a:sysClr val="windowText" lastClr="000000"/>
                        </a:solidFill>
                      </a:rPr>
                      <a:t>(</a:t>
                    </a:r>
                    <a:r>
                      <a:rPr lang="ja-JP" altLang="en-US" sz="1000" b="0" i="0" u="none" strike="noStrike" kern="1200" baseline="0">
                        <a:solidFill>
                          <a:sysClr val="windowText" lastClr="000000"/>
                        </a:solidFill>
                      </a:rPr>
                      <a:t>伸率▲</a:t>
                    </a:r>
                    <a:r>
                      <a:rPr lang="en-US" altLang="ja-JP" sz="1000" b="0" i="0" u="none" strike="noStrike" kern="1200" baseline="0">
                        <a:solidFill>
                          <a:sysClr val="windowText" lastClr="000000"/>
                        </a:solidFill>
                      </a:rPr>
                      <a:t>0.0</a:t>
                    </a:r>
                    <a:r>
                      <a:rPr lang="ja-JP" altLang="en-US" sz="1000" b="0" i="0" u="none" strike="noStrike" kern="1200" baseline="0">
                        <a:solidFill>
                          <a:sysClr val="windowText" lastClr="000000"/>
                        </a:solidFill>
                      </a:rPr>
                      <a:t>％</a:t>
                    </a:r>
                    <a:r>
                      <a:rPr lang="en-US" altLang="ja-JP" sz="1000" b="0" i="0" u="none" strike="noStrike" kern="1200" baseline="0">
                        <a:solidFill>
                          <a:sysClr val="windowText" lastClr="000000"/>
                        </a:solidFill>
                      </a:rPr>
                      <a:t>)</a:t>
                    </a:r>
                  </a:p>
                </c:rich>
              </c:tx>
              <c:spPr>
                <a:noFill/>
                <a:ln>
                  <a:solidFill>
                    <a:schemeClr val="tx1"/>
                  </a:solidFill>
                </a:ln>
                <a:effectLst/>
              </c:sp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A-C629-44C3-809B-0B209AAB42A7}"/>
                </c:ext>
              </c:extLst>
            </c:dLbl>
            <c:spPr>
              <a:noFill/>
              <a:ln>
                <a:solidFill>
                  <a:schemeClr val="tx1"/>
                </a:solidFill>
              </a:ln>
              <a:effectLst/>
            </c:spPr>
            <c:txPr>
              <a:bodyPr wrap="square" lIns="38100" tIns="19050" rIns="38100" bIns="19050" anchor="ctr">
                <a:spAutoFit/>
              </a:bodyPr>
              <a:lstStyle/>
              <a:p>
                <a:pPr>
                  <a:defRPr sz="1000" b="1">
                    <a:latin typeface="+mn-ea"/>
                    <a:ea typeface="+mn-ea"/>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開業数!$C$3:$M$3</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開業数!$C$4:$M$4</c:f>
              <c:numCache>
                <c:formatCode>#,##0</c:formatCode>
                <c:ptCount val="11"/>
                <c:pt idx="0">
                  <c:v>7770</c:v>
                </c:pt>
                <c:pt idx="1">
                  <c:v>7477</c:v>
                </c:pt>
                <c:pt idx="2">
                  <c:v>7564</c:v>
                </c:pt>
                <c:pt idx="3">
                  <c:v>7854</c:v>
                </c:pt>
                <c:pt idx="4">
                  <c:v>8276</c:v>
                </c:pt>
                <c:pt idx="5">
                  <c:v>8383</c:v>
                </c:pt>
                <c:pt idx="6">
                  <c:v>10119</c:v>
                </c:pt>
                <c:pt idx="7">
                  <c:v>11700</c:v>
                </c:pt>
                <c:pt idx="8">
                  <c:v>11629</c:v>
                </c:pt>
                <c:pt idx="9" formatCode="#,##0_ ">
                  <c:v>8463</c:v>
                </c:pt>
                <c:pt idx="10">
                  <c:v>8460</c:v>
                </c:pt>
              </c:numCache>
            </c:numRef>
          </c:val>
          <c:smooth val="0"/>
          <c:extLst>
            <c:ext xmlns:c16="http://schemas.microsoft.com/office/drawing/2014/chart" uri="{C3380CC4-5D6E-409C-BE32-E72D297353CC}">
              <c16:uniqueId val="{0000000B-C629-44C3-809B-0B209AAB42A7}"/>
            </c:ext>
          </c:extLst>
        </c:ser>
        <c:ser>
          <c:idx val="1"/>
          <c:order val="1"/>
          <c:tx>
            <c:strRef>
              <c:f>開業数!$B$5</c:f>
              <c:strCache>
                <c:ptCount val="1"/>
                <c:pt idx="0">
                  <c:v>東京</c:v>
                </c:pt>
              </c:strCache>
            </c:strRef>
          </c:tx>
          <c:spPr>
            <a:ln cmpd="dbl">
              <a:solidFill>
                <a:schemeClr val="accent1"/>
              </a:solidFill>
              <a:prstDash val="sysDot"/>
            </a:ln>
          </c:spPr>
          <c:marker>
            <c:symbol val="diamond"/>
            <c:size val="7"/>
            <c:spPr>
              <a:solidFill>
                <a:schemeClr val="accent1"/>
              </a:solidFill>
              <a:ln>
                <a:solidFill>
                  <a:schemeClr val="accent1">
                    <a:alpha val="92000"/>
                  </a:schemeClr>
                </a:solidFill>
              </a:ln>
            </c:spPr>
          </c:marker>
          <c:dLbls>
            <c:dLbl>
              <c:idx val="0"/>
              <c:delete val="1"/>
              <c:extLst>
                <c:ext xmlns:c15="http://schemas.microsoft.com/office/drawing/2012/chart" uri="{CE6537A1-D6FC-4f65-9D91-7224C49458BB}"/>
                <c:ext xmlns:c16="http://schemas.microsoft.com/office/drawing/2014/chart" uri="{C3380CC4-5D6E-409C-BE32-E72D297353CC}">
                  <c16:uniqueId val="{0000000C-C629-44C3-809B-0B209AAB42A7}"/>
                </c:ext>
              </c:extLst>
            </c:dLbl>
            <c:dLbl>
              <c:idx val="1"/>
              <c:delete val="1"/>
              <c:extLst>
                <c:ext xmlns:c15="http://schemas.microsoft.com/office/drawing/2012/chart" uri="{CE6537A1-D6FC-4f65-9D91-7224C49458BB}"/>
                <c:ext xmlns:c16="http://schemas.microsoft.com/office/drawing/2014/chart" uri="{C3380CC4-5D6E-409C-BE32-E72D297353CC}">
                  <c16:uniqueId val="{0000000D-C629-44C3-809B-0B209AAB42A7}"/>
                </c:ext>
              </c:extLst>
            </c:dLbl>
            <c:dLbl>
              <c:idx val="2"/>
              <c:delete val="1"/>
              <c:extLst>
                <c:ext xmlns:c15="http://schemas.microsoft.com/office/drawing/2012/chart" uri="{CE6537A1-D6FC-4f65-9D91-7224C49458BB}"/>
                <c:ext xmlns:c16="http://schemas.microsoft.com/office/drawing/2014/chart" uri="{C3380CC4-5D6E-409C-BE32-E72D297353CC}">
                  <c16:uniqueId val="{0000000E-C629-44C3-809B-0B209AAB42A7}"/>
                </c:ext>
              </c:extLst>
            </c:dLbl>
            <c:dLbl>
              <c:idx val="3"/>
              <c:delete val="1"/>
              <c:extLst>
                <c:ext xmlns:c15="http://schemas.microsoft.com/office/drawing/2012/chart" uri="{CE6537A1-D6FC-4f65-9D91-7224C49458BB}"/>
                <c:ext xmlns:c16="http://schemas.microsoft.com/office/drawing/2014/chart" uri="{C3380CC4-5D6E-409C-BE32-E72D297353CC}">
                  <c16:uniqueId val="{0000000F-C629-44C3-809B-0B209AAB42A7}"/>
                </c:ext>
              </c:extLst>
            </c:dLbl>
            <c:dLbl>
              <c:idx val="4"/>
              <c:delete val="1"/>
              <c:extLst>
                <c:ext xmlns:c15="http://schemas.microsoft.com/office/drawing/2012/chart" uri="{CE6537A1-D6FC-4f65-9D91-7224C49458BB}"/>
                <c:ext xmlns:c16="http://schemas.microsoft.com/office/drawing/2014/chart" uri="{C3380CC4-5D6E-409C-BE32-E72D297353CC}">
                  <c16:uniqueId val="{00000010-C629-44C3-809B-0B209AAB42A7}"/>
                </c:ext>
              </c:extLst>
            </c:dLbl>
            <c:dLbl>
              <c:idx val="5"/>
              <c:delete val="1"/>
              <c:extLst>
                <c:ext xmlns:c15="http://schemas.microsoft.com/office/drawing/2012/chart" uri="{CE6537A1-D6FC-4f65-9D91-7224C49458BB}"/>
                <c:ext xmlns:c16="http://schemas.microsoft.com/office/drawing/2014/chart" uri="{C3380CC4-5D6E-409C-BE32-E72D297353CC}">
                  <c16:uniqueId val="{00000011-C629-44C3-809B-0B209AAB42A7}"/>
                </c:ext>
              </c:extLst>
            </c:dLbl>
            <c:dLbl>
              <c:idx val="6"/>
              <c:delete val="1"/>
              <c:extLst>
                <c:ext xmlns:c15="http://schemas.microsoft.com/office/drawing/2012/chart" uri="{CE6537A1-D6FC-4f65-9D91-7224C49458BB}"/>
                <c:ext xmlns:c16="http://schemas.microsoft.com/office/drawing/2014/chart" uri="{C3380CC4-5D6E-409C-BE32-E72D297353CC}">
                  <c16:uniqueId val="{00000012-C629-44C3-809B-0B209AAB42A7}"/>
                </c:ext>
              </c:extLst>
            </c:dLbl>
            <c:dLbl>
              <c:idx val="7"/>
              <c:delete val="1"/>
              <c:extLst>
                <c:ext xmlns:c15="http://schemas.microsoft.com/office/drawing/2012/chart" uri="{CE6537A1-D6FC-4f65-9D91-7224C49458BB}"/>
                <c:ext xmlns:c16="http://schemas.microsoft.com/office/drawing/2014/chart" uri="{C3380CC4-5D6E-409C-BE32-E72D297353CC}">
                  <c16:uniqueId val="{00000013-C629-44C3-809B-0B209AAB42A7}"/>
                </c:ext>
              </c:extLst>
            </c:dLbl>
            <c:dLbl>
              <c:idx val="8"/>
              <c:delete val="1"/>
              <c:extLst>
                <c:ext xmlns:c15="http://schemas.microsoft.com/office/drawing/2012/chart" uri="{CE6537A1-D6FC-4f65-9D91-7224C49458BB}"/>
                <c:ext xmlns:c16="http://schemas.microsoft.com/office/drawing/2014/chart" uri="{C3380CC4-5D6E-409C-BE32-E72D297353CC}">
                  <c16:uniqueId val="{00000014-C629-44C3-809B-0B209AAB42A7}"/>
                </c:ext>
              </c:extLst>
            </c:dLbl>
            <c:dLbl>
              <c:idx val="9"/>
              <c:layout>
                <c:manualLayout>
                  <c:x val="-0.12324010709767981"/>
                  <c:y val="-0.11263338887672573"/>
                </c:manualLayout>
              </c:layout>
              <c:tx>
                <c:rich>
                  <a:bodyPr/>
                  <a:lstStyle/>
                  <a:p>
                    <a:fld id="{6003A404-D2EF-4447-8466-2C857F189392}" type="VALUE">
                      <a:rPr lang="en-US" altLang="ja-JP"/>
                      <a:pPr/>
                      <a:t>[値]</a:t>
                    </a:fld>
                    <a:endParaRPr lang="ja-JP" alt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5-C629-44C3-809B-0B209AAB42A7}"/>
                </c:ext>
              </c:extLst>
            </c:dLbl>
            <c:dLbl>
              <c:idx val="10"/>
              <c:layout>
                <c:manualLayout>
                  <c:x val="-1.6922054867622874E-3"/>
                  <c:y val="-0.12834333208348955"/>
                </c:manualLayout>
              </c:layout>
              <c:tx>
                <c:rich>
                  <a:bodyPr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fld id="{A9112513-2AA0-438D-85FF-A0909C18AC34}" type="VALUE">
                      <a:rPr lang="en-US" altLang="ja-JP" sz="1000"/>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t>[値]</a:t>
                    </a:fld>
                    <a:endParaRPr lang="en-US" altLang="ja-JP" sz="1000"/>
                  </a:p>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r>
                      <a:rPr lang="en-US" altLang="ja-JP" sz="1000" b="0" i="0" u="none" strike="noStrike" kern="1200" baseline="0">
                        <a:solidFill>
                          <a:sysClr val="windowText" lastClr="000000"/>
                        </a:solidFill>
                      </a:rPr>
                      <a:t>(</a:t>
                    </a:r>
                    <a:r>
                      <a:rPr lang="ja-JP" altLang="en-US" sz="1000" b="0" i="0" u="none" strike="noStrike" kern="1200" baseline="0">
                        <a:solidFill>
                          <a:sysClr val="windowText" lastClr="000000"/>
                        </a:solidFill>
                      </a:rPr>
                      <a:t>伸率▲</a:t>
                    </a:r>
                    <a:r>
                      <a:rPr lang="en-US" altLang="ja-JP" sz="1000" b="0" i="0" u="none" strike="noStrike" kern="1200" baseline="0">
                        <a:solidFill>
                          <a:sysClr val="windowText" lastClr="000000"/>
                        </a:solidFill>
                      </a:rPr>
                      <a:t>2.9</a:t>
                    </a:r>
                    <a:r>
                      <a:rPr lang="ja-JP" altLang="en-US" sz="1000" b="0" i="0" u="none" strike="noStrike" kern="1200" baseline="0">
                        <a:solidFill>
                          <a:sysClr val="windowText" lastClr="000000"/>
                        </a:solidFill>
                      </a:rPr>
                      <a:t>％</a:t>
                    </a:r>
                    <a:r>
                      <a:rPr lang="en-US" altLang="ja-JP" sz="1000" b="0" i="0" u="none" strike="noStrike" kern="1200" baseline="0">
                        <a:solidFill>
                          <a:sysClr val="windowText" lastClr="000000"/>
                        </a:solidFill>
                      </a:rPr>
                      <a:t>)</a:t>
                    </a:r>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6-C629-44C3-809B-0B209AAB42A7}"/>
                </c:ext>
              </c:extLst>
            </c:dLbl>
            <c:spPr>
              <a:noFill/>
              <a:ln>
                <a:noFill/>
              </a:ln>
              <a:effectLst/>
            </c:spPr>
            <c:txPr>
              <a:bodyPr wrap="square" lIns="38100" tIns="19050" rIns="38100" bIns="19050" anchor="ctr">
                <a:spAutoFit/>
              </a:bodyPr>
              <a:lstStyle/>
              <a:p>
                <a:pPr>
                  <a:defRPr sz="10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開業数!$C$3:$M$3</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開業数!$C$5:$M$5</c:f>
              <c:numCache>
                <c:formatCode>#,##0</c:formatCode>
                <c:ptCount val="11"/>
                <c:pt idx="0">
                  <c:v>15516</c:v>
                </c:pt>
                <c:pt idx="1">
                  <c:v>15065</c:v>
                </c:pt>
                <c:pt idx="2">
                  <c:v>14727</c:v>
                </c:pt>
                <c:pt idx="3">
                  <c:v>14931</c:v>
                </c:pt>
                <c:pt idx="4">
                  <c:v>15757</c:v>
                </c:pt>
                <c:pt idx="5">
                  <c:v>16995</c:v>
                </c:pt>
                <c:pt idx="6">
                  <c:v>18930</c:v>
                </c:pt>
                <c:pt idx="7">
                  <c:v>20557</c:v>
                </c:pt>
                <c:pt idx="8">
                  <c:v>20811</c:v>
                </c:pt>
                <c:pt idx="9" formatCode="#,##0_ ">
                  <c:v>18179</c:v>
                </c:pt>
                <c:pt idx="10">
                  <c:v>17644</c:v>
                </c:pt>
              </c:numCache>
            </c:numRef>
          </c:val>
          <c:smooth val="0"/>
          <c:extLst>
            <c:ext xmlns:c16="http://schemas.microsoft.com/office/drawing/2014/chart" uri="{C3380CC4-5D6E-409C-BE32-E72D297353CC}">
              <c16:uniqueId val="{00000017-C629-44C3-809B-0B209AAB42A7}"/>
            </c:ext>
          </c:extLst>
        </c:ser>
        <c:ser>
          <c:idx val="2"/>
          <c:order val="2"/>
          <c:tx>
            <c:strRef>
              <c:f>開業数!$B$6</c:f>
              <c:strCache>
                <c:ptCount val="1"/>
                <c:pt idx="0">
                  <c:v>愛知</c:v>
                </c:pt>
              </c:strCache>
            </c:strRef>
          </c:tx>
          <c:spPr>
            <a:ln>
              <a:prstDash val="sysDash"/>
            </a:ln>
          </c:spPr>
          <c:dLbls>
            <c:dLbl>
              <c:idx val="0"/>
              <c:delete val="1"/>
              <c:extLst>
                <c:ext xmlns:c15="http://schemas.microsoft.com/office/drawing/2012/chart" uri="{CE6537A1-D6FC-4f65-9D91-7224C49458BB}"/>
                <c:ext xmlns:c16="http://schemas.microsoft.com/office/drawing/2014/chart" uri="{C3380CC4-5D6E-409C-BE32-E72D297353CC}">
                  <c16:uniqueId val="{00000018-C629-44C3-809B-0B209AAB42A7}"/>
                </c:ext>
              </c:extLst>
            </c:dLbl>
            <c:dLbl>
              <c:idx val="1"/>
              <c:delete val="1"/>
              <c:extLst>
                <c:ext xmlns:c15="http://schemas.microsoft.com/office/drawing/2012/chart" uri="{CE6537A1-D6FC-4f65-9D91-7224C49458BB}"/>
                <c:ext xmlns:c16="http://schemas.microsoft.com/office/drawing/2014/chart" uri="{C3380CC4-5D6E-409C-BE32-E72D297353CC}">
                  <c16:uniqueId val="{00000019-C629-44C3-809B-0B209AAB42A7}"/>
                </c:ext>
              </c:extLst>
            </c:dLbl>
            <c:dLbl>
              <c:idx val="2"/>
              <c:delete val="1"/>
              <c:extLst>
                <c:ext xmlns:c15="http://schemas.microsoft.com/office/drawing/2012/chart" uri="{CE6537A1-D6FC-4f65-9D91-7224C49458BB}"/>
                <c:ext xmlns:c16="http://schemas.microsoft.com/office/drawing/2014/chart" uri="{C3380CC4-5D6E-409C-BE32-E72D297353CC}">
                  <c16:uniqueId val="{0000001A-C629-44C3-809B-0B209AAB42A7}"/>
                </c:ext>
              </c:extLst>
            </c:dLbl>
            <c:dLbl>
              <c:idx val="3"/>
              <c:delete val="1"/>
              <c:extLst>
                <c:ext xmlns:c15="http://schemas.microsoft.com/office/drawing/2012/chart" uri="{CE6537A1-D6FC-4f65-9D91-7224C49458BB}"/>
                <c:ext xmlns:c16="http://schemas.microsoft.com/office/drawing/2014/chart" uri="{C3380CC4-5D6E-409C-BE32-E72D297353CC}">
                  <c16:uniqueId val="{0000001B-C629-44C3-809B-0B209AAB42A7}"/>
                </c:ext>
              </c:extLst>
            </c:dLbl>
            <c:dLbl>
              <c:idx val="4"/>
              <c:delete val="1"/>
              <c:extLst>
                <c:ext xmlns:c15="http://schemas.microsoft.com/office/drawing/2012/chart" uri="{CE6537A1-D6FC-4f65-9D91-7224C49458BB}"/>
                <c:ext xmlns:c16="http://schemas.microsoft.com/office/drawing/2014/chart" uri="{C3380CC4-5D6E-409C-BE32-E72D297353CC}">
                  <c16:uniqueId val="{0000001C-C629-44C3-809B-0B209AAB42A7}"/>
                </c:ext>
              </c:extLst>
            </c:dLbl>
            <c:dLbl>
              <c:idx val="5"/>
              <c:delete val="1"/>
              <c:extLst>
                <c:ext xmlns:c15="http://schemas.microsoft.com/office/drawing/2012/chart" uri="{CE6537A1-D6FC-4f65-9D91-7224C49458BB}"/>
                <c:ext xmlns:c16="http://schemas.microsoft.com/office/drawing/2014/chart" uri="{C3380CC4-5D6E-409C-BE32-E72D297353CC}">
                  <c16:uniqueId val="{0000001D-C629-44C3-809B-0B209AAB42A7}"/>
                </c:ext>
              </c:extLst>
            </c:dLbl>
            <c:dLbl>
              <c:idx val="6"/>
              <c:delete val="1"/>
              <c:extLst>
                <c:ext xmlns:c15="http://schemas.microsoft.com/office/drawing/2012/chart" uri="{CE6537A1-D6FC-4f65-9D91-7224C49458BB}"/>
                <c:ext xmlns:c16="http://schemas.microsoft.com/office/drawing/2014/chart" uri="{C3380CC4-5D6E-409C-BE32-E72D297353CC}">
                  <c16:uniqueId val="{0000001E-C629-44C3-809B-0B209AAB42A7}"/>
                </c:ext>
              </c:extLst>
            </c:dLbl>
            <c:dLbl>
              <c:idx val="7"/>
              <c:delete val="1"/>
              <c:extLst>
                <c:ext xmlns:c15="http://schemas.microsoft.com/office/drawing/2012/chart" uri="{CE6537A1-D6FC-4f65-9D91-7224C49458BB}"/>
                <c:ext xmlns:c16="http://schemas.microsoft.com/office/drawing/2014/chart" uri="{C3380CC4-5D6E-409C-BE32-E72D297353CC}">
                  <c16:uniqueId val="{0000001F-C629-44C3-809B-0B209AAB42A7}"/>
                </c:ext>
              </c:extLst>
            </c:dLbl>
            <c:dLbl>
              <c:idx val="8"/>
              <c:delete val="1"/>
              <c:extLst>
                <c:ext xmlns:c15="http://schemas.microsoft.com/office/drawing/2012/chart" uri="{CE6537A1-D6FC-4f65-9D91-7224C49458BB}"/>
                <c:ext xmlns:c16="http://schemas.microsoft.com/office/drawing/2014/chart" uri="{C3380CC4-5D6E-409C-BE32-E72D297353CC}">
                  <c16:uniqueId val="{00000020-C629-44C3-809B-0B209AAB42A7}"/>
                </c:ext>
              </c:extLst>
            </c:dLbl>
            <c:dLbl>
              <c:idx val="9"/>
              <c:layout>
                <c:manualLayout>
                  <c:x val="-0.13316322663239347"/>
                  <c:y val="-7.2177131704690756E-2"/>
                </c:manualLayout>
              </c:layout>
              <c:tx>
                <c:rich>
                  <a:bodyPr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fld id="{D0C5BF4E-E77D-4604-B197-33CD3F70A28A}" type="VALUE">
                      <a:rPr lang="en-US" altLang="ja-JP" sz="1000"/>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t>[値]</a:t>
                    </a:fld>
                    <a:endParaRPr lang="ja-JP" altLang="en-US"/>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1-C629-44C3-809B-0B209AAB42A7}"/>
                </c:ext>
              </c:extLst>
            </c:dLbl>
            <c:dLbl>
              <c:idx val="10"/>
              <c:layout>
                <c:manualLayout>
                  <c:x val="1.0407187687068698E-16"/>
                  <c:y val="2.7893836698762138E-3"/>
                </c:manualLayout>
              </c:layout>
              <c:tx>
                <c:rich>
                  <a:bodyPr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fld id="{C157ACFB-36A7-4C3E-85CE-2CE5DD16096B}" type="VALUE">
                      <a:rPr lang="en-US" altLang="ja-JP" sz="1000"/>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t>[値]</a:t>
                    </a:fld>
                    <a:endParaRPr lang="en-US" altLang="ja-JP" sz="1000"/>
                  </a:p>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r>
                      <a:rPr lang="en-US" altLang="ja-JP" sz="1000" b="0" i="0" u="none" strike="noStrike" kern="1200" baseline="0">
                        <a:solidFill>
                          <a:sysClr val="windowText" lastClr="000000"/>
                        </a:solidFill>
                      </a:rPr>
                      <a:t>(</a:t>
                    </a:r>
                    <a:r>
                      <a:rPr lang="ja-JP" altLang="en-US" sz="1000" b="0" i="0" u="none" strike="noStrike" kern="1200" baseline="0">
                        <a:solidFill>
                          <a:sysClr val="windowText" lastClr="000000"/>
                        </a:solidFill>
                      </a:rPr>
                      <a:t>伸率▲</a:t>
                    </a:r>
                    <a:r>
                      <a:rPr lang="en-US" altLang="ja-JP" sz="1000" b="0" i="0" u="none" strike="noStrike" kern="1200" baseline="0">
                        <a:solidFill>
                          <a:sysClr val="windowText" lastClr="000000"/>
                        </a:solidFill>
                      </a:rPr>
                      <a:t>3.3</a:t>
                    </a:r>
                    <a:r>
                      <a:rPr lang="ja-JP" altLang="en-US" sz="1000" b="0" i="0" u="none" strike="noStrike" kern="1200" baseline="0">
                        <a:solidFill>
                          <a:sysClr val="windowText" lastClr="000000"/>
                        </a:solidFill>
                      </a:rPr>
                      <a:t>％</a:t>
                    </a:r>
                    <a:r>
                      <a:rPr lang="en-US" altLang="ja-JP" sz="1000" b="0" i="0" u="none" strike="noStrike" kern="1200" baseline="0">
                        <a:solidFill>
                          <a:sysClr val="windowText" lastClr="000000"/>
                        </a:solidFill>
                      </a:rPr>
                      <a:t>)</a:t>
                    </a:r>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2-C629-44C3-809B-0B209AAB42A7}"/>
                </c:ext>
              </c:extLst>
            </c:dLbl>
            <c:spPr>
              <a:noFill/>
              <a:ln>
                <a:noFill/>
              </a:ln>
              <a:effectLst/>
            </c:spPr>
            <c:txPr>
              <a:bodyPr wrap="square" lIns="38100" tIns="19050" rIns="38100" bIns="19050" anchor="ctr">
                <a:spAutoFit/>
              </a:bodyPr>
              <a:lstStyle/>
              <a:p>
                <a:pPr>
                  <a:defRPr sz="10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開業数!$C$3:$M$3</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開業数!$C$6:$M$6</c:f>
              <c:numCache>
                <c:formatCode>#,##0</c:formatCode>
                <c:ptCount val="11"/>
                <c:pt idx="0">
                  <c:v>5568</c:v>
                </c:pt>
                <c:pt idx="1">
                  <c:v>5424</c:v>
                </c:pt>
                <c:pt idx="2">
                  <c:v>5233</c:v>
                </c:pt>
                <c:pt idx="3">
                  <c:v>5480</c:v>
                </c:pt>
                <c:pt idx="4">
                  <c:v>5660</c:v>
                </c:pt>
                <c:pt idx="5">
                  <c:v>6196</c:v>
                </c:pt>
                <c:pt idx="6">
                  <c:v>6613</c:v>
                </c:pt>
                <c:pt idx="7">
                  <c:v>7149</c:v>
                </c:pt>
                <c:pt idx="8">
                  <c:v>7040</c:v>
                </c:pt>
                <c:pt idx="9" formatCode="#,##0_ ">
                  <c:v>5987</c:v>
                </c:pt>
                <c:pt idx="10">
                  <c:v>5789</c:v>
                </c:pt>
              </c:numCache>
            </c:numRef>
          </c:val>
          <c:smooth val="0"/>
          <c:extLst>
            <c:ext xmlns:c16="http://schemas.microsoft.com/office/drawing/2014/chart" uri="{C3380CC4-5D6E-409C-BE32-E72D297353CC}">
              <c16:uniqueId val="{00000023-C629-44C3-809B-0B209AAB42A7}"/>
            </c:ext>
          </c:extLst>
        </c:ser>
        <c:ser>
          <c:idx val="3"/>
          <c:order val="3"/>
          <c:tx>
            <c:strRef>
              <c:f>開業数!$B$7</c:f>
              <c:strCache>
                <c:ptCount val="1"/>
                <c:pt idx="0">
                  <c:v>全国平均</c:v>
                </c:pt>
              </c:strCache>
            </c:strRef>
          </c:tx>
          <c:dLbls>
            <c:dLbl>
              <c:idx val="0"/>
              <c:delete val="1"/>
              <c:extLst>
                <c:ext xmlns:c15="http://schemas.microsoft.com/office/drawing/2012/chart" uri="{CE6537A1-D6FC-4f65-9D91-7224C49458BB}"/>
                <c:ext xmlns:c16="http://schemas.microsoft.com/office/drawing/2014/chart" uri="{C3380CC4-5D6E-409C-BE32-E72D297353CC}">
                  <c16:uniqueId val="{00000024-C629-44C3-809B-0B209AAB42A7}"/>
                </c:ext>
              </c:extLst>
            </c:dLbl>
            <c:dLbl>
              <c:idx val="1"/>
              <c:delete val="1"/>
              <c:extLst>
                <c:ext xmlns:c15="http://schemas.microsoft.com/office/drawing/2012/chart" uri="{CE6537A1-D6FC-4f65-9D91-7224C49458BB}"/>
                <c:ext xmlns:c16="http://schemas.microsoft.com/office/drawing/2014/chart" uri="{C3380CC4-5D6E-409C-BE32-E72D297353CC}">
                  <c16:uniqueId val="{00000025-C629-44C3-809B-0B209AAB42A7}"/>
                </c:ext>
              </c:extLst>
            </c:dLbl>
            <c:dLbl>
              <c:idx val="2"/>
              <c:delete val="1"/>
              <c:extLst>
                <c:ext xmlns:c15="http://schemas.microsoft.com/office/drawing/2012/chart" uri="{CE6537A1-D6FC-4f65-9D91-7224C49458BB}"/>
                <c:ext xmlns:c16="http://schemas.microsoft.com/office/drawing/2014/chart" uri="{C3380CC4-5D6E-409C-BE32-E72D297353CC}">
                  <c16:uniqueId val="{00000026-C629-44C3-809B-0B209AAB42A7}"/>
                </c:ext>
              </c:extLst>
            </c:dLbl>
            <c:dLbl>
              <c:idx val="3"/>
              <c:delete val="1"/>
              <c:extLst>
                <c:ext xmlns:c15="http://schemas.microsoft.com/office/drawing/2012/chart" uri="{CE6537A1-D6FC-4f65-9D91-7224C49458BB}"/>
                <c:ext xmlns:c16="http://schemas.microsoft.com/office/drawing/2014/chart" uri="{C3380CC4-5D6E-409C-BE32-E72D297353CC}">
                  <c16:uniqueId val="{00000027-C629-44C3-809B-0B209AAB42A7}"/>
                </c:ext>
              </c:extLst>
            </c:dLbl>
            <c:dLbl>
              <c:idx val="4"/>
              <c:delete val="1"/>
              <c:extLst>
                <c:ext xmlns:c15="http://schemas.microsoft.com/office/drawing/2012/chart" uri="{CE6537A1-D6FC-4f65-9D91-7224C49458BB}"/>
                <c:ext xmlns:c16="http://schemas.microsoft.com/office/drawing/2014/chart" uri="{C3380CC4-5D6E-409C-BE32-E72D297353CC}">
                  <c16:uniqueId val="{00000028-C629-44C3-809B-0B209AAB42A7}"/>
                </c:ext>
              </c:extLst>
            </c:dLbl>
            <c:dLbl>
              <c:idx val="5"/>
              <c:delete val="1"/>
              <c:extLst>
                <c:ext xmlns:c15="http://schemas.microsoft.com/office/drawing/2012/chart" uri="{CE6537A1-D6FC-4f65-9D91-7224C49458BB}"/>
                <c:ext xmlns:c16="http://schemas.microsoft.com/office/drawing/2014/chart" uri="{C3380CC4-5D6E-409C-BE32-E72D297353CC}">
                  <c16:uniqueId val="{00000029-C629-44C3-809B-0B209AAB42A7}"/>
                </c:ext>
              </c:extLst>
            </c:dLbl>
            <c:dLbl>
              <c:idx val="6"/>
              <c:delete val="1"/>
              <c:extLst>
                <c:ext xmlns:c15="http://schemas.microsoft.com/office/drawing/2012/chart" uri="{CE6537A1-D6FC-4f65-9D91-7224C49458BB}"/>
                <c:ext xmlns:c16="http://schemas.microsoft.com/office/drawing/2014/chart" uri="{C3380CC4-5D6E-409C-BE32-E72D297353CC}">
                  <c16:uniqueId val="{0000002A-C629-44C3-809B-0B209AAB42A7}"/>
                </c:ext>
              </c:extLst>
            </c:dLbl>
            <c:dLbl>
              <c:idx val="7"/>
              <c:delete val="1"/>
              <c:extLst>
                <c:ext xmlns:c15="http://schemas.microsoft.com/office/drawing/2012/chart" uri="{CE6537A1-D6FC-4f65-9D91-7224C49458BB}"/>
                <c:ext xmlns:c16="http://schemas.microsoft.com/office/drawing/2014/chart" uri="{C3380CC4-5D6E-409C-BE32-E72D297353CC}">
                  <c16:uniqueId val="{0000002B-C629-44C3-809B-0B209AAB42A7}"/>
                </c:ext>
              </c:extLst>
            </c:dLbl>
            <c:dLbl>
              <c:idx val="8"/>
              <c:delete val="1"/>
              <c:extLst>
                <c:ext xmlns:c15="http://schemas.microsoft.com/office/drawing/2012/chart" uri="{CE6537A1-D6FC-4f65-9D91-7224C49458BB}"/>
                <c:ext xmlns:c16="http://schemas.microsoft.com/office/drawing/2014/chart" uri="{C3380CC4-5D6E-409C-BE32-E72D297353CC}">
                  <c16:uniqueId val="{0000002C-C629-44C3-809B-0B209AAB42A7}"/>
                </c:ext>
              </c:extLst>
            </c:dLbl>
            <c:dLbl>
              <c:idx val="9"/>
              <c:layout>
                <c:manualLayout>
                  <c:x val="-0.11823656897659576"/>
                  <c:y val="-5.7509998750156305E-2"/>
                </c:manualLayout>
              </c:layout>
              <c:tx>
                <c:rich>
                  <a:bodyPr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fld id="{B5B6C133-EAD0-429C-8E0F-E83A1F3D4B70}" type="VALUE">
                      <a:rPr lang="en-US" altLang="ja-JP" sz="1000" u="none"/>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t>[値]</a:t>
                    </a:fld>
                    <a:endParaRPr lang="ja-JP" altLang="en-US"/>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D-C629-44C3-809B-0B209AAB42A7}"/>
                </c:ext>
              </c:extLst>
            </c:dLbl>
            <c:dLbl>
              <c:idx val="10"/>
              <c:layout>
                <c:manualLayout>
                  <c:x val="1.0407187687068698E-16"/>
                  <c:y val="5.8038875489058199E-3"/>
                </c:manualLayout>
              </c:layout>
              <c:tx>
                <c:rich>
                  <a:bodyPr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fld id="{836E3FEF-4EF5-4194-9084-E1F8780E71E4}" type="VALUE">
                      <a:rPr lang="en-US" altLang="ja-JP" sz="1000" u="none"/>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t>[値]</a:t>
                    </a:fld>
                    <a:endParaRPr lang="en-US" altLang="ja-JP" sz="1000" u="none"/>
                  </a:p>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r>
                      <a:rPr lang="en-US" altLang="ja-JP" sz="1000" b="0" i="0" u="none" strike="noStrike" kern="1200" baseline="0">
                        <a:solidFill>
                          <a:sysClr val="windowText" lastClr="000000"/>
                        </a:solidFill>
                      </a:rPr>
                      <a:t>(</a:t>
                    </a:r>
                    <a:r>
                      <a:rPr lang="ja-JP" altLang="en-US" sz="1000" b="0" i="0" u="none" strike="noStrike" kern="1200" baseline="0">
                        <a:solidFill>
                          <a:sysClr val="windowText" lastClr="000000"/>
                        </a:solidFill>
                      </a:rPr>
                      <a:t>伸率▲</a:t>
                    </a:r>
                    <a:r>
                      <a:rPr lang="en-US" altLang="ja-JP" sz="1000" b="0" i="0" u="none" strike="noStrike" kern="1200" baseline="0">
                        <a:solidFill>
                          <a:sysClr val="windowText" lastClr="000000"/>
                        </a:solidFill>
                      </a:rPr>
                      <a:t>2.7</a:t>
                    </a:r>
                    <a:r>
                      <a:rPr lang="ja-JP" altLang="en-US" sz="1000" b="0" i="0" u="none" strike="noStrike" kern="1200" baseline="0">
                        <a:solidFill>
                          <a:sysClr val="windowText" lastClr="000000"/>
                        </a:solidFill>
                      </a:rPr>
                      <a:t>％</a:t>
                    </a:r>
                    <a:r>
                      <a:rPr lang="en-US" altLang="ja-JP" sz="1000" b="0" i="0" u="none" strike="noStrike" kern="1200" baseline="0">
                        <a:solidFill>
                          <a:sysClr val="windowText" lastClr="000000"/>
                        </a:solidFill>
                      </a:rPr>
                      <a:t>)</a:t>
                    </a:r>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E-C629-44C3-809B-0B209AAB42A7}"/>
                </c:ext>
              </c:extLst>
            </c:dLbl>
            <c:spPr>
              <a:noFill/>
              <a:ln>
                <a:noFill/>
              </a:ln>
              <a:effectLst/>
            </c:spPr>
            <c:txPr>
              <a:bodyPr wrap="square" lIns="38100" tIns="19050" rIns="38100" bIns="19050" anchor="ctr">
                <a:spAutoFit/>
              </a:bodyPr>
              <a:lstStyle/>
              <a:p>
                <a:pPr>
                  <a:defRPr sz="1000" u="none"/>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開業数!$C$3:$M$3</c:f>
              <c:strCache>
                <c:ptCount val="11"/>
                <c:pt idx="0">
                  <c:v>2009年度</c:v>
                </c:pt>
                <c:pt idx="1">
                  <c:v>2010年度</c:v>
                </c:pt>
                <c:pt idx="2">
                  <c:v>2011年度</c:v>
                </c:pt>
                <c:pt idx="3">
                  <c:v>2012年度</c:v>
                </c:pt>
                <c:pt idx="4">
                  <c:v>2013年度</c:v>
                </c:pt>
                <c:pt idx="5">
                  <c:v>2014年度</c:v>
                </c:pt>
                <c:pt idx="6">
                  <c:v>2015年度</c:v>
                </c:pt>
                <c:pt idx="7">
                  <c:v>2016年度</c:v>
                </c:pt>
                <c:pt idx="8">
                  <c:v>2017年度</c:v>
                </c:pt>
                <c:pt idx="9">
                  <c:v>2018年度</c:v>
                </c:pt>
                <c:pt idx="10">
                  <c:v>2019年度</c:v>
                </c:pt>
              </c:strCache>
            </c:strRef>
          </c:cat>
          <c:val>
            <c:numRef>
              <c:f>開業数!$C$7:$M$7</c:f>
              <c:numCache>
                <c:formatCode>#,##0</c:formatCode>
                <c:ptCount val="11"/>
                <c:pt idx="0">
                  <c:v>2040.4042553191489</c:v>
                </c:pt>
                <c:pt idx="1">
                  <c:v>1942.5531914893618</c:v>
                </c:pt>
                <c:pt idx="2">
                  <c:v>1941.1702127659576</c:v>
                </c:pt>
                <c:pt idx="3">
                  <c:v>1993.6382978723404</c:v>
                </c:pt>
                <c:pt idx="4">
                  <c:v>2106.744680851064</c:v>
                </c:pt>
                <c:pt idx="5">
                  <c:v>2152.1489361702129</c:v>
                </c:pt>
                <c:pt idx="6">
                  <c:v>2323.4468085106382</c:v>
                </c:pt>
                <c:pt idx="7">
                  <c:v>2548.5106382978724</c:v>
                </c:pt>
                <c:pt idx="8">
                  <c:v>2582.1914893617022</c:v>
                </c:pt>
                <c:pt idx="9" formatCode="#,##0_ ">
                  <c:v>2095.9148936170213</c:v>
                </c:pt>
                <c:pt idx="10" formatCode="#,##0_ ">
                  <c:v>2039.2765957446809</c:v>
                </c:pt>
              </c:numCache>
            </c:numRef>
          </c:val>
          <c:smooth val="0"/>
          <c:extLst>
            <c:ext xmlns:c16="http://schemas.microsoft.com/office/drawing/2014/chart" uri="{C3380CC4-5D6E-409C-BE32-E72D297353CC}">
              <c16:uniqueId val="{0000002F-C629-44C3-809B-0B209AAB42A7}"/>
            </c:ext>
          </c:extLst>
        </c:ser>
        <c:dLbls>
          <c:showLegendKey val="0"/>
          <c:showVal val="0"/>
          <c:showCatName val="0"/>
          <c:showSerName val="0"/>
          <c:showPercent val="0"/>
          <c:showBubbleSize val="0"/>
        </c:dLbls>
        <c:marker val="1"/>
        <c:smooth val="0"/>
        <c:axId val="216316160"/>
        <c:axId val="216326144"/>
      </c:lineChart>
      <c:catAx>
        <c:axId val="216316160"/>
        <c:scaling>
          <c:orientation val="minMax"/>
        </c:scaling>
        <c:delete val="0"/>
        <c:axPos val="b"/>
        <c:numFmt formatCode="General" sourceLinked="1"/>
        <c:majorTickMark val="out"/>
        <c:minorTickMark val="none"/>
        <c:tickLblPos val="nextTo"/>
        <c:txPr>
          <a:bodyPr/>
          <a:lstStyle/>
          <a:p>
            <a:pPr>
              <a:defRPr sz="1000"/>
            </a:pPr>
            <a:endParaRPr lang="ja-JP"/>
          </a:p>
        </c:txPr>
        <c:crossAx val="216326144"/>
        <c:crosses val="autoZero"/>
        <c:auto val="1"/>
        <c:lblAlgn val="ctr"/>
        <c:lblOffset val="100"/>
        <c:noMultiLvlLbl val="0"/>
      </c:catAx>
      <c:valAx>
        <c:axId val="216326144"/>
        <c:scaling>
          <c:orientation val="minMax"/>
        </c:scaling>
        <c:delete val="0"/>
        <c:axPos val="l"/>
        <c:majorGridlines/>
        <c:numFmt formatCode="#,##0" sourceLinked="1"/>
        <c:majorTickMark val="out"/>
        <c:minorTickMark val="none"/>
        <c:tickLblPos val="nextTo"/>
        <c:crossAx val="216316160"/>
        <c:crosses val="autoZero"/>
        <c:crossBetween val="between"/>
      </c:valAx>
    </c:plotArea>
    <c:legend>
      <c:legendPos val="t"/>
      <c:layout>
        <c:manualLayout>
          <c:xMode val="edge"/>
          <c:yMode val="edge"/>
          <c:x val="0.12838283828382838"/>
          <c:y val="2.564102564102564E-2"/>
          <c:w val="0.85544554455445532"/>
          <c:h val="7.7277407631738335E-2"/>
        </c:manualLayout>
      </c:layout>
      <c:overlay val="0"/>
    </c:legend>
    <c:plotVisOnly val="1"/>
    <c:dispBlanksAs val="gap"/>
    <c:showDLblsOverMax val="0"/>
  </c:chart>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1458798470144807E-2"/>
          <c:y val="5.754843454004669E-2"/>
          <c:w val="0.73014619047751117"/>
          <c:h val="0.87700823299009278"/>
        </c:manualLayout>
      </c:layout>
      <c:lineChart>
        <c:grouping val="standard"/>
        <c:varyColors val="0"/>
        <c:ser>
          <c:idx val="0"/>
          <c:order val="0"/>
          <c:tx>
            <c:strRef>
              <c:f>業種別!$A$3</c:f>
              <c:strCache>
                <c:ptCount val="1"/>
                <c:pt idx="0">
                  <c:v>製造業</c:v>
                </c:pt>
              </c:strCache>
            </c:strRef>
          </c:tx>
          <c:dLbls>
            <c:dLbl>
              <c:idx val="1"/>
              <c:delete val="1"/>
              <c:extLst>
                <c:ext xmlns:c15="http://schemas.microsoft.com/office/drawing/2012/chart" uri="{CE6537A1-D6FC-4f65-9D91-7224C49458BB}"/>
                <c:ext xmlns:c16="http://schemas.microsoft.com/office/drawing/2014/chart" uri="{C3380CC4-5D6E-409C-BE32-E72D297353CC}">
                  <c16:uniqueId val="{00000000-48F7-4E23-9B85-4D4B2F2DF635}"/>
                </c:ext>
              </c:extLst>
            </c:dLbl>
            <c:dLbl>
              <c:idx val="2"/>
              <c:delete val="1"/>
              <c:extLst>
                <c:ext xmlns:c15="http://schemas.microsoft.com/office/drawing/2012/chart" uri="{CE6537A1-D6FC-4f65-9D91-7224C49458BB}"/>
                <c:ext xmlns:c16="http://schemas.microsoft.com/office/drawing/2014/chart" uri="{C3380CC4-5D6E-409C-BE32-E72D297353CC}">
                  <c16:uniqueId val="{00000001-48F7-4E23-9B85-4D4B2F2DF635}"/>
                </c:ext>
              </c:extLst>
            </c:dLbl>
            <c:dLbl>
              <c:idx val="3"/>
              <c:delete val="1"/>
              <c:extLst>
                <c:ext xmlns:c15="http://schemas.microsoft.com/office/drawing/2012/chart" uri="{CE6537A1-D6FC-4f65-9D91-7224C49458BB}"/>
                <c:ext xmlns:c16="http://schemas.microsoft.com/office/drawing/2014/chart" uri="{C3380CC4-5D6E-409C-BE32-E72D297353CC}">
                  <c16:uniqueId val="{00000002-48F7-4E23-9B85-4D4B2F2DF635}"/>
                </c:ext>
              </c:extLst>
            </c:dLbl>
            <c:dLbl>
              <c:idx val="4"/>
              <c:layout>
                <c:manualLayout>
                  <c:x val="2.4324320873331792E-2"/>
                  <c:y val="-3.7202380952380952E-2"/>
                </c:manualLayout>
              </c:layout>
              <c:spPr/>
              <c:txPr>
                <a:bodyPr/>
                <a:lstStyle/>
                <a:p>
                  <a:pPr>
                    <a:defRPr b="1"/>
                  </a:pPr>
                  <a:endParaRPr lang="ja-JP"/>
                </a:p>
              </c:txPr>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48F7-4E23-9B85-4D4B2F2DF635}"/>
                </c:ext>
              </c:extLst>
            </c:dLbl>
            <c:dLbl>
              <c:idx val="5"/>
              <c:delete val="1"/>
              <c:extLst>
                <c:ext xmlns:c15="http://schemas.microsoft.com/office/drawing/2012/chart" uri="{CE6537A1-D6FC-4f65-9D91-7224C49458BB}"/>
                <c:ext xmlns:c16="http://schemas.microsoft.com/office/drawing/2014/chart" uri="{C3380CC4-5D6E-409C-BE32-E72D297353CC}">
                  <c16:uniqueId val="{00000004-48F7-4E23-9B85-4D4B2F2DF635}"/>
                </c:ext>
              </c:extLst>
            </c:dLbl>
            <c:dLbl>
              <c:idx val="6"/>
              <c:delete val="1"/>
              <c:extLst>
                <c:ext xmlns:c15="http://schemas.microsoft.com/office/drawing/2012/chart" uri="{CE6537A1-D6FC-4f65-9D91-7224C49458BB}"/>
                <c:ext xmlns:c16="http://schemas.microsoft.com/office/drawing/2014/chart" uri="{C3380CC4-5D6E-409C-BE32-E72D297353CC}">
                  <c16:uniqueId val="{00000005-48F7-4E23-9B85-4D4B2F2DF635}"/>
                </c:ext>
              </c:extLst>
            </c:dLbl>
            <c:dLbl>
              <c:idx val="7"/>
              <c:delete val="1"/>
              <c:extLst>
                <c:ext xmlns:c15="http://schemas.microsoft.com/office/drawing/2012/chart" uri="{CE6537A1-D6FC-4f65-9D91-7224C49458BB}"/>
                <c:ext xmlns:c16="http://schemas.microsoft.com/office/drawing/2014/chart" uri="{C3380CC4-5D6E-409C-BE32-E72D297353CC}">
                  <c16:uniqueId val="{00000006-48F7-4E23-9B85-4D4B2F2DF635}"/>
                </c:ext>
              </c:extLst>
            </c:dLbl>
            <c:dLbl>
              <c:idx val="9"/>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8F7-4E23-9B85-4D4B2F2DF635}"/>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業種別!$B$2:$K$2</c:f>
              <c:numCache>
                <c:formatCode>General</c:formatCode>
                <c:ptCount val="10"/>
                <c:pt idx="0">
                  <c:v>2010.3</c:v>
                </c:pt>
                <c:pt idx="1">
                  <c:v>2011.3</c:v>
                </c:pt>
                <c:pt idx="2">
                  <c:v>2012.3</c:v>
                </c:pt>
                <c:pt idx="3">
                  <c:v>2013.3</c:v>
                </c:pt>
                <c:pt idx="4">
                  <c:v>2014.3</c:v>
                </c:pt>
                <c:pt idx="5">
                  <c:v>2015.3</c:v>
                </c:pt>
                <c:pt idx="6">
                  <c:v>2016.3</c:v>
                </c:pt>
                <c:pt idx="7">
                  <c:v>2017.3</c:v>
                </c:pt>
                <c:pt idx="8">
                  <c:v>2018.3</c:v>
                </c:pt>
                <c:pt idx="9">
                  <c:v>2019.3</c:v>
                </c:pt>
              </c:numCache>
            </c:numRef>
          </c:cat>
          <c:val>
            <c:numRef>
              <c:f>業種別!$B$3:$K$3</c:f>
              <c:numCache>
                <c:formatCode>#,##0</c:formatCode>
                <c:ptCount val="10"/>
                <c:pt idx="0">
                  <c:v>30741</c:v>
                </c:pt>
                <c:pt idx="1">
                  <c:v>29924</c:v>
                </c:pt>
                <c:pt idx="2">
                  <c:v>29386</c:v>
                </c:pt>
                <c:pt idx="3">
                  <c:v>28853</c:v>
                </c:pt>
                <c:pt idx="4">
                  <c:v>28472</c:v>
                </c:pt>
                <c:pt idx="5">
                  <c:v>27907</c:v>
                </c:pt>
                <c:pt idx="6">
                  <c:v>27584</c:v>
                </c:pt>
                <c:pt idx="7">
                  <c:v>27344</c:v>
                </c:pt>
                <c:pt idx="8">
                  <c:v>27020</c:v>
                </c:pt>
                <c:pt idx="9" formatCode="#,##0_);[Red]\(#,##0\)">
                  <c:v>26752</c:v>
                </c:pt>
              </c:numCache>
            </c:numRef>
          </c:val>
          <c:smooth val="0"/>
          <c:extLst>
            <c:ext xmlns:c16="http://schemas.microsoft.com/office/drawing/2014/chart" uri="{C3380CC4-5D6E-409C-BE32-E72D297353CC}">
              <c16:uniqueId val="{00000008-48F7-4E23-9B85-4D4B2F2DF635}"/>
            </c:ext>
          </c:extLst>
        </c:ser>
        <c:ser>
          <c:idx val="1"/>
          <c:order val="1"/>
          <c:tx>
            <c:strRef>
              <c:f>業種別!$A$4</c:f>
              <c:strCache>
                <c:ptCount val="1"/>
                <c:pt idx="0">
                  <c:v>建設業</c:v>
                </c:pt>
              </c:strCache>
            </c:strRef>
          </c:tx>
          <c:dLbls>
            <c:dLbl>
              <c:idx val="0"/>
              <c:layout>
                <c:manualLayout>
                  <c:x val="-7.47028862478777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8F7-4E23-9B85-4D4B2F2DF635}"/>
                </c:ext>
              </c:extLst>
            </c:dLbl>
            <c:dLbl>
              <c:idx val="6"/>
              <c:layout>
                <c:manualLayout>
                  <c:x val="-9.6504490813011226E-2"/>
                  <c:y val="-5.8035714285714343E-2"/>
                </c:manualLayout>
              </c:layout>
              <c:tx>
                <c:rich>
                  <a:bodyPr/>
                  <a:lstStyle/>
                  <a:p>
                    <a:r>
                      <a:rPr lang="ja-JP" altLang="en-US" b="1"/>
                      <a:t>建設業</a:t>
                    </a:r>
                  </a:p>
                </c:rich>
              </c:tx>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A-48F7-4E23-9B85-4D4B2F2DF635}"/>
                </c:ext>
              </c:extLst>
            </c:dLbl>
            <c:dLbl>
              <c:idx val="8"/>
              <c:layout>
                <c:manualLayout>
                  <c:x val="-3.8888836080182156E-2"/>
                  <c:y val="3.73678290213723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8F7-4E23-9B85-4D4B2F2DF635}"/>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8F7-4E23-9B85-4D4B2F2DF63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業種別!$B$2:$K$2</c:f>
              <c:numCache>
                <c:formatCode>General</c:formatCode>
                <c:ptCount val="10"/>
                <c:pt idx="0">
                  <c:v>2010.3</c:v>
                </c:pt>
                <c:pt idx="1">
                  <c:v>2011.3</c:v>
                </c:pt>
                <c:pt idx="2">
                  <c:v>2012.3</c:v>
                </c:pt>
                <c:pt idx="3">
                  <c:v>2013.3</c:v>
                </c:pt>
                <c:pt idx="4">
                  <c:v>2014.3</c:v>
                </c:pt>
                <c:pt idx="5">
                  <c:v>2015.3</c:v>
                </c:pt>
                <c:pt idx="6">
                  <c:v>2016.3</c:v>
                </c:pt>
                <c:pt idx="7">
                  <c:v>2017.3</c:v>
                </c:pt>
                <c:pt idx="8">
                  <c:v>2018.3</c:v>
                </c:pt>
                <c:pt idx="9">
                  <c:v>2019.3</c:v>
                </c:pt>
              </c:numCache>
            </c:numRef>
          </c:cat>
          <c:val>
            <c:numRef>
              <c:f>業種別!$B$4:$K$4</c:f>
              <c:numCache>
                <c:formatCode>#,##0</c:formatCode>
                <c:ptCount val="10"/>
                <c:pt idx="0" formatCode="#,##0_);[Red]\(#,##0\)">
                  <c:v>17716</c:v>
                </c:pt>
                <c:pt idx="1">
                  <c:v>17641</c:v>
                </c:pt>
                <c:pt idx="2">
                  <c:v>17640</c:v>
                </c:pt>
                <c:pt idx="3">
                  <c:v>17984</c:v>
                </c:pt>
                <c:pt idx="4">
                  <c:v>18743</c:v>
                </c:pt>
                <c:pt idx="5">
                  <c:v>19574</c:v>
                </c:pt>
                <c:pt idx="6">
                  <c:v>20885</c:v>
                </c:pt>
                <c:pt idx="7">
                  <c:v>23669</c:v>
                </c:pt>
                <c:pt idx="8">
                  <c:v>26527</c:v>
                </c:pt>
                <c:pt idx="9" formatCode="#,##0_);[Red]\(#,##0\)">
                  <c:v>27233</c:v>
                </c:pt>
              </c:numCache>
            </c:numRef>
          </c:val>
          <c:smooth val="0"/>
          <c:extLst>
            <c:ext xmlns:c16="http://schemas.microsoft.com/office/drawing/2014/chart" uri="{C3380CC4-5D6E-409C-BE32-E72D297353CC}">
              <c16:uniqueId val="{0000000D-48F7-4E23-9B85-4D4B2F2DF635}"/>
            </c:ext>
          </c:extLst>
        </c:ser>
        <c:ser>
          <c:idx val="2"/>
          <c:order val="2"/>
          <c:tx>
            <c:strRef>
              <c:f>業種別!$A$5</c:f>
              <c:strCache>
                <c:ptCount val="1"/>
                <c:pt idx="0">
                  <c:v>卸売業</c:v>
                </c:pt>
              </c:strCache>
            </c:strRef>
          </c:tx>
          <c:dLbls>
            <c:dLbl>
              <c:idx val="1"/>
              <c:layout>
                <c:manualLayout>
                  <c:x val="-6.414413504374902E-3"/>
                  <c:y val="-4.0178571428571432E-2"/>
                </c:manualLayout>
              </c:layout>
              <c:spPr/>
              <c:txPr>
                <a:bodyPr/>
                <a:lstStyle/>
                <a:p>
                  <a:pPr>
                    <a:defRPr b="1"/>
                  </a:pPr>
                  <a:endParaRPr lang="ja-JP"/>
                </a:p>
              </c:txPr>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E-48F7-4E23-9B85-4D4B2F2DF635}"/>
                </c:ext>
              </c:extLst>
            </c:dLbl>
            <c:dLbl>
              <c:idx val="2"/>
              <c:delete val="1"/>
              <c:extLst>
                <c:ext xmlns:c15="http://schemas.microsoft.com/office/drawing/2012/chart" uri="{CE6537A1-D6FC-4f65-9D91-7224C49458BB}"/>
                <c:ext xmlns:c16="http://schemas.microsoft.com/office/drawing/2014/chart" uri="{C3380CC4-5D6E-409C-BE32-E72D297353CC}">
                  <c16:uniqueId val="{0000000F-48F7-4E23-9B85-4D4B2F2DF635}"/>
                </c:ext>
              </c:extLst>
            </c:dLbl>
            <c:dLbl>
              <c:idx val="3"/>
              <c:delete val="1"/>
              <c:extLst>
                <c:ext xmlns:c15="http://schemas.microsoft.com/office/drawing/2012/chart" uri="{CE6537A1-D6FC-4f65-9D91-7224C49458BB}"/>
                <c:ext xmlns:c16="http://schemas.microsoft.com/office/drawing/2014/chart" uri="{C3380CC4-5D6E-409C-BE32-E72D297353CC}">
                  <c16:uniqueId val="{00000010-48F7-4E23-9B85-4D4B2F2DF635}"/>
                </c:ext>
              </c:extLst>
            </c:dLbl>
            <c:dLbl>
              <c:idx val="4"/>
              <c:delete val="1"/>
              <c:extLst>
                <c:ext xmlns:c15="http://schemas.microsoft.com/office/drawing/2012/chart" uri="{CE6537A1-D6FC-4f65-9D91-7224C49458BB}"/>
                <c:ext xmlns:c16="http://schemas.microsoft.com/office/drawing/2014/chart" uri="{C3380CC4-5D6E-409C-BE32-E72D297353CC}">
                  <c16:uniqueId val="{00000011-48F7-4E23-9B85-4D4B2F2DF635}"/>
                </c:ext>
              </c:extLst>
            </c:dLbl>
            <c:dLbl>
              <c:idx val="5"/>
              <c:delete val="1"/>
              <c:extLst>
                <c:ext xmlns:c15="http://schemas.microsoft.com/office/drawing/2012/chart" uri="{CE6537A1-D6FC-4f65-9D91-7224C49458BB}"/>
                <c:ext xmlns:c16="http://schemas.microsoft.com/office/drawing/2014/chart" uri="{C3380CC4-5D6E-409C-BE32-E72D297353CC}">
                  <c16:uniqueId val="{00000012-48F7-4E23-9B85-4D4B2F2DF635}"/>
                </c:ext>
              </c:extLst>
            </c:dLbl>
            <c:dLbl>
              <c:idx val="6"/>
              <c:delete val="1"/>
              <c:extLst>
                <c:ext xmlns:c15="http://schemas.microsoft.com/office/drawing/2012/chart" uri="{CE6537A1-D6FC-4f65-9D91-7224C49458BB}"/>
                <c:ext xmlns:c16="http://schemas.microsoft.com/office/drawing/2014/chart" uri="{C3380CC4-5D6E-409C-BE32-E72D297353CC}">
                  <c16:uniqueId val="{00000013-48F7-4E23-9B85-4D4B2F2DF635}"/>
                </c:ext>
              </c:extLst>
            </c:dLbl>
            <c:dLbl>
              <c:idx val="7"/>
              <c:delete val="1"/>
              <c:extLst>
                <c:ext xmlns:c15="http://schemas.microsoft.com/office/drawing/2012/chart" uri="{CE6537A1-D6FC-4f65-9D91-7224C49458BB}"/>
                <c:ext xmlns:c16="http://schemas.microsoft.com/office/drawing/2014/chart" uri="{C3380CC4-5D6E-409C-BE32-E72D297353CC}">
                  <c16:uniqueId val="{00000014-48F7-4E23-9B85-4D4B2F2DF635}"/>
                </c:ext>
              </c:extLst>
            </c:dLbl>
            <c:dLbl>
              <c:idx val="8"/>
              <c:layout>
                <c:manualLayout>
                  <c:x val="-3.4927736807217724E-2"/>
                  <c:y val="2.7686464516741036E-2"/>
                </c:manualLayout>
              </c:layout>
              <c:tx>
                <c:rich>
                  <a:bodyPr/>
                  <a:lstStyle/>
                  <a:p>
                    <a:r>
                      <a:rPr lang="en-US" altLang="ja-JP"/>
                      <a:t>17,805</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48F7-4E23-9B85-4D4B2F2DF635}"/>
                </c:ext>
              </c:extLst>
            </c:dLbl>
            <c:dLbl>
              <c:idx val="9"/>
              <c:layout>
                <c:manualLayout>
                  <c:x val="-3.1591787151546077E-2"/>
                  <c:y val="2.343173274665829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1-48F7-4E23-9B85-4D4B2F2DF635}"/>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業種別!$B$2:$K$2</c:f>
              <c:numCache>
                <c:formatCode>General</c:formatCode>
                <c:ptCount val="10"/>
                <c:pt idx="0">
                  <c:v>2010.3</c:v>
                </c:pt>
                <c:pt idx="1">
                  <c:v>2011.3</c:v>
                </c:pt>
                <c:pt idx="2">
                  <c:v>2012.3</c:v>
                </c:pt>
                <c:pt idx="3">
                  <c:v>2013.3</c:v>
                </c:pt>
                <c:pt idx="4">
                  <c:v>2014.3</c:v>
                </c:pt>
                <c:pt idx="5">
                  <c:v>2015.3</c:v>
                </c:pt>
                <c:pt idx="6">
                  <c:v>2016.3</c:v>
                </c:pt>
                <c:pt idx="7">
                  <c:v>2017.3</c:v>
                </c:pt>
                <c:pt idx="8">
                  <c:v>2018.3</c:v>
                </c:pt>
                <c:pt idx="9">
                  <c:v>2019.3</c:v>
                </c:pt>
              </c:numCache>
            </c:numRef>
          </c:cat>
          <c:val>
            <c:numRef>
              <c:f>業種別!$B$5:$K$5</c:f>
              <c:numCache>
                <c:formatCode>#,##0</c:formatCode>
                <c:ptCount val="10"/>
                <c:pt idx="0">
                  <c:v>19552</c:v>
                </c:pt>
                <c:pt idx="1">
                  <c:v>19353</c:v>
                </c:pt>
                <c:pt idx="2">
                  <c:v>19039</c:v>
                </c:pt>
                <c:pt idx="3">
                  <c:v>18788</c:v>
                </c:pt>
                <c:pt idx="4">
                  <c:v>18640</c:v>
                </c:pt>
                <c:pt idx="5">
                  <c:v>18357</c:v>
                </c:pt>
                <c:pt idx="6">
                  <c:v>18175</c:v>
                </c:pt>
                <c:pt idx="7">
                  <c:v>18048</c:v>
                </c:pt>
                <c:pt idx="8">
                  <c:v>17805</c:v>
                </c:pt>
                <c:pt idx="9" formatCode="#,##0_);[Red]\(#,##0\)">
                  <c:v>17619</c:v>
                </c:pt>
              </c:numCache>
            </c:numRef>
          </c:val>
          <c:smooth val="0"/>
          <c:extLst>
            <c:ext xmlns:c16="http://schemas.microsoft.com/office/drawing/2014/chart" uri="{C3380CC4-5D6E-409C-BE32-E72D297353CC}">
              <c16:uniqueId val="{00000016-48F7-4E23-9B85-4D4B2F2DF635}"/>
            </c:ext>
          </c:extLst>
        </c:ser>
        <c:ser>
          <c:idx val="3"/>
          <c:order val="3"/>
          <c:tx>
            <c:strRef>
              <c:f>業種別!$A$6</c:f>
              <c:strCache>
                <c:ptCount val="1"/>
                <c:pt idx="0">
                  <c:v>小売業</c:v>
                </c:pt>
              </c:strCache>
            </c:strRef>
          </c:tx>
          <c:dLbls>
            <c:dLbl>
              <c:idx val="1"/>
              <c:layout>
                <c:manualLayout>
                  <c:x val="-1.5423421235238528E-2"/>
                  <c:y val="4.9107142857142856E-2"/>
                </c:manualLayout>
              </c:layout>
              <c:spPr/>
              <c:txPr>
                <a:bodyPr/>
                <a:lstStyle/>
                <a:p>
                  <a:pPr>
                    <a:defRPr b="1"/>
                  </a:pPr>
                  <a:endParaRPr lang="ja-JP"/>
                </a:p>
              </c:txPr>
              <c:dLblPos val="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7-48F7-4E23-9B85-4D4B2F2DF635}"/>
                </c:ext>
              </c:extLst>
            </c:dLbl>
            <c:dLbl>
              <c:idx val="2"/>
              <c:delete val="1"/>
              <c:extLst>
                <c:ext xmlns:c15="http://schemas.microsoft.com/office/drawing/2012/chart" uri="{CE6537A1-D6FC-4f65-9D91-7224C49458BB}"/>
                <c:ext xmlns:c16="http://schemas.microsoft.com/office/drawing/2014/chart" uri="{C3380CC4-5D6E-409C-BE32-E72D297353CC}">
                  <c16:uniqueId val="{00000018-48F7-4E23-9B85-4D4B2F2DF635}"/>
                </c:ext>
              </c:extLst>
            </c:dLbl>
            <c:dLbl>
              <c:idx val="3"/>
              <c:delete val="1"/>
              <c:extLst>
                <c:ext xmlns:c15="http://schemas.microsoft.com/office/drawing/2012/chart" uri="{CE6537A1-D6FC-4f65-9D91-7224C49458BB}"/>
                <c:ext xmlns:c16="http://schemas.microsoft.com/office/drawing/2014/chart" uri="{C3380CC4-5D6E-409C-BE32-E72D297353CC}">
                  <c16:uniqueId val="{00000019-48F7-4E23-9B85-4D4B2F2DF635}"/>
                </c:ext>
              </c:extLst>
            </c:dLbl>
            <c:dLbl>
              <c:idx val="4"/>
              <c:delete val="1"/>
              <c:extLst>
                <c:ext xmlns:c15="http://schemas.microsoft.com/office/drawing/2012/chart" uri="{CE6537A1-D6FC-4f65-9D91-7224C49458BB}"/>
                <c:ext xmlns:c16="http://schemas.microsoft.com/office/drawing/2014/chart" uri="{C3380CC4-5D6E-409C-BE32-E72D297353CC}">
                  <c16:uniqueId val="{0000001A-48F7-4E23-9B85-4D4B2F2DF635}"/>
                </c:ext>
              </c:extLst>
            </c:dLbl>
            <c:dLbl>
              <c:idx val="5"/>
              <c:delete val="1"/>
              <c:extLst>
                <c:ext xmlns:c15="http://schemas.microsoft.com/office/drawing/2012/chart" uri="{CE6537A1-D6FC-4f65-9D91-7224C49458BB}"/>
                <c:ext xmlns:c16="http://schemas.microsoft.com/office/drawing/2014/chart" uri="{C3380CC4-5D6E-409C-BE32-E72D297353CC}">
                  <c16:uniqueId val="{0000001B-48F7-4E23-9B85-4D4B2F2DF635}"/>
                </c:ext>
              </c:extLst>
            </c:dLbl>
            <c:dLbl>
              <c:idx val="6"/>
              <c:delete val="1"/>
              <c:extLst>
                <c:ext xmlns:c15="http://schemas.microsoft.com/office/drawing/2012/chart" uri="{CE6537A1-D6FC-4f65-9D91-7224C49458BB}"/>
                <c:ext xmlns:c16="http://schemas.microsoft.com/office/drawing/2014/chart" uri="{C3380CC4-5D6E-409C-BE32-E72D297353CC}">
                  <c16:uniqueId val="{0000001C-48F7-4E23-9B85-4D4B2F2DF635}"/>
                </c:ext>
              </c:extLst>
            </c:dLbl>
            <c:dLbl>
              <c:idx val="7"/>
              <c:delete val="1"/>
              <c:extLst>
                <c:ext xmlns:c15="http://schemas.microsoft.com/office/drawing/2012/chart" uri="{CE6537A1-D6FC-4f65-9D91-7224C49458BB}"/>
                <c:ext xmlns:c16="http://schemas.microsoft.com/office/drawing/2014/chart" uri="{C3380CC4-5D6E-409C-BE32-E72D297353CC}">
                  <c16:uniqueId val="{0000001D-48F7-4E23-9B85-4D4B2F2DF635}"/>
                </c:ext>
              </c:extLst>
            </c:dLbl>
            <c:dLbl>
              <c:idx val="8"/>
              <c:layout>
                <c:manualLayout>
                  <c:x val="-4.2202732183765093E-2"/>
                  <c:y val="-2.9456786651668596E-2"/>
                </c:manualLayout>
              </c:layout>
              <c:tx>
                <c:rich>
                  <a:bodyPr/>
                  <a:lstStyle/>
                  <a:p>
                    <a:r>
                      <a:rPr lang="en-US" altLang="ja-JP"/>
                      <a:t>18,146</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48F7-4E23-9B85-4D4B2F2DF635}"/>
                </c:ext>
              </c:extLst>
            </c:dLbl>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42-48F7-4E23-9B85-4D4B2F2DF635}"/>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業種別!$B$2:$K$2</c:f>
              <c:numCache>
                <c:formatCode>General</c:formatCode>
                <c:ptCount val="10"/>
                <c:pt idx="0">
                  <c:v>2010.3</c:v>
                </c:pt>
                <c:pt idx="1">
                  <c:v>2011.3</c:v>
                </c:pt>
                <c:pt idx="2">
                  <c:v>2012.3</c:v>
                </c:pt>
                <c:pt idx="3">
                  <c:v>2013.3</c:v>
                </c:pt>
                <c:pt idx="4">
                  <c:v>2014.3</c:v>
                </c:pt>
                <c:pt idx="5">
                  <c:v>2015.3</c:v>
                </c:pt>
                <c:pt idx="6">
                  <c:v>2016.3</c:v>
                </c:pt>
                <c:pt idx="7">
                  <c:v>2017.3</c:v>
                </c:pt>
                <c:pt idx="8">
                  <c:v>2018.3</c:v>
                </c:pt>
                <c:pt idx="9">
                  <c:v>2019.3</c:v>
                </c:pt>
              </c:numCache>
            </c:numRef>
          </c:cat>
          <c:val>
            <c:numRef>
              <c:f>業種別!$B$6:$K$6</c:f>
              <c:numCache>
                <c:formatCode>#,##0</c:formatCode>
                <c:ptCount val="10"/>
                <c:pt idx="0">
                  <c:v>16674</c:v>
                </c:pt>
                <c:pt idx="1">
                  <c:v>16827</c:v>
                </c:pt>
                <c:pt idx="2">
                  <c:v>16950</c:v>
                </c:pt>
                <c:pt idx="3">
                  <c:v>17028</c:v>
                </c:pt>
                <c:pt idx="4">
                  <c:v>17209</c:v>
                </c:pt>
                <c:pt idx="5">
                  <c:v>17267</c:v>
                </c:pt>
                <c:pt idx="6">
                  <c:v>17617</c:v>
                </c:pt>
                <c:pt idx="7">
                  <c:v>17974</c:v>
                </c:pt>
                <c:pt idx="8">
                  <c:v>18146</c:v>
                </c:pt>
                <c:pt idx="9" formatCode="#,##0_);[Red]\(#,##0\)">
                  <c:v>18111</c:v>
                </c:pt>
              </c:numCache>
            </c:numRef>
          </c:val>
          <c:smooth val="0"/>
          <c:extLst>
            <c:ext xmlns:c16="http://schemas.microsoft.com/office/drawing/2014/chart" uri="{C3380CC4-5D6E-409C-BE32-E72D297353CC}">
              <c16:uniqueId val="{0000001F-48F7-4E23-9B85-4D4B2F2DF635}"/>
            </c:ext>
          </c:extLst>
        </c:ser>
        <c:ser>
          <c:idx val="4"/>
          <c:order val="4"/>
          <c:tx>
            <c:strRef>
              <c:f>業種別!$A$7</c:f>
              <c:strCache>
                <c:ptCount val="1"/>
                <c:pt idx="0">
                  <c:v>宿泊業、飲食サービス業</c:v>
                </c:pt>
              </c:strCache>
            </c:strRef>
          </c:tx>
          <c:dLbls>
            <c:dLbl>
              <c:idx val="0"/>
              <c:layout>
                <c:manualLayout>
                  <c:x val="-2.6824426924249568E-2"/>
                  <c:y val="-3.30432133483315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48F7-4E23-9B85-4D4B2F2DF635}"/>
                </c:ext>
              </c:extLst>
            </c:dLbl>
            <c:dLbl>
              <c:idx val="1"/>
              <c:delete val="1"/>
              <c:extLst>
                <c:ext xmlns:c15="http://schemas.microsoft.com/office/drawing/2012/chart" uri="{CE6537A1-D6FC-4f65-9D91-7224C49458BB}"/>
                <c:ext xmlns:c16="http://schemas.microsoft.com/office/drawing/2014/chart" uri="{C3380CC4-5D6E-409C-BE32-E72D297353CC}">
                  <c16:uniqueId val="{00000021-48F7-4E23-9B85-4D4B2F2DF635}"/>
                </c:ext>
              </c:extLst>
            </c:dLbl>
            <c:dLbl>
              <c:idx val="2"/>
              <c:delete val="1"/>
              <c:extLst>
                <c:ext xmlns:c15="http://schemas.microsoft.com/office/drawing/2012/chart" uri="{CE6537A1-D6FC-4f65-9D91-7224C49458BB}"/>
                <c:ext xmlns:c16="http://schemas.microsoft.com/office/drawing/2014/chart" uri="{C3380CC4-5D6E-409C-BE32-E72D297353CC}">
                  <c16:uniqueId val="{00000022-48F7-4E23-9B85-4D4B2F2DF635}"/>
                </c:ext>
              </c:extLst>
            </c:dLbl>
            <c:dLbl>
              <c:idx val="3"/>
              <c:delete val="1"/>
              <c:extLst>
                <c:ext xmlns:c15="http://schemas.microsoft.com/office/drawing/2012/chart" uri="{CE6537A1-D6FC-4f65-9D91-7224C49458BB}"/>
                <c:ext xmlns:c16="http://schemas.microsoft.com/office/drawing/2014/chart" uri="{C3380CC4-5D6E-409C-BE32-E72D297353CC}">
                  <c16:uniqueId val="{00000023-48F7-4E23-9B85-4D4B2F2DF635}"/>
                </c:ext>
              </c:extLst>
            </c:dLbl>
            <c:dLbl>
              <c:idx val="4"/>
              <c:delete val="1"/>
              <c:extLst>
                <c:ext xmlns:c15="http://schemas.microsoft.com/office/drawing/2012/chart" uri="{CE6537A1-D6FC-4f65-9D91-7224C49458BB}"/>
                <c:ext xmlns:c16="http://schemas.microsoft.com/office/drawing/2014/chart" uri="{C3380CC4-5D6E-409C-BE32-E72D297353CC}">
                  <c16:uniqueId val="{00000024-48F7-4E23-9B85-4D4B2F2DF635}"/>
                </c:ext>
              </c:extLst>
            </c:dLbl>
            <c:dLbl>
              <c:idx val="5"/>
              <c:delete val="1"/>
              <c:extLst>
                <c:ext xmlns:c15="http://schemas.microsoft.com/office/drawing/2012/chart" uri="{CE6537A1-D6FC-4f65-9D91-7224C49458BB}"/>
                <c:ext xmlns:c16="http://schemas.microsoft.com/office/drawing/2014/chart" uri="{C3380CC4-5D6E-409C-BE32-E72D297353CC}">
                  <c16:uniqueId val="{00000025-48F7-4E23-9B85-4D4B2F2DF635}"/>
                </c:ext>
              </c:extLst>
            </c:dLbl>
            <c:dLbl>
              <c:idx val="6"/>
              <c:layout>
                <c:manualLayout>
                  <c:x val="-0.12913965678659903"/>
                  <c:y val="-9.4360236220472446E-2"/>
                </c:manualLayout>
              </c:layout>
              <c:tx>
                <c:rich>
                  <a:bodyPr/>
                  <a:lstStyle/>
                  <a:p>
                    <a:r>
                      <a:rPr lang="ja-JP" altLang="en-US" b="1"/>
                      <a:t>宿泊業、飲食サービス業</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48F7-4E23-9B85-4D4B2F2DF635}"/>
                </c:ext>
              </c:extLst>
            </c:dLbl>
            <c:dLbl>
              <c:idx val="7"/>
              <c:delete val="1"/>
              <c:extLst>
                <c:ext xmlns:c15="http://schemas.microsoft.com/office/drawing/2012/chart" uri="{CE6537A1-D6FC-4f65-9D91-7224C49458BB}"/>
                <c:ext xmlns:c16="http://schemas.microsoft.com/office/drawing/2014/chart" uri="{C3380CC4-5D6E-409C-BE32-E72D297353CC}">
                  <c16:uniqueId val="{00000027-48F7-4E23-9B85-4D4B2F2DF635}"/>
                </c:ext>
              </c:extLst>
            </c:dLbl>
            <c:dLbl>
              <c:idx val="8"/>
              <c:layout>
                <c:manualLayout>
                  <c:x val="-3.7635236201285983E-2"/>
                  <c:y val="-2.41146419197600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48F7-4E23-9B85-4D4B2F2DF635}"/>
                </c:ext>
              </c:extLst>
            </c:dLbl>
            <c:dLbl>
              <c:idx val="9"/>
              <c:layout>
                <c:manualLayout>
                  <c:x val="-3.7635236201285921E-2"/>
                  <c:y val="-2.41146419197601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48F7-4E23-9B85-4D4B2F2DF635}"/>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業種別!$B$2:$K$2</c:f>
              <c:numCache>
                <c:formatCode>General</c:formatCode>
                <c:ptCount val="10"/>
                <c:pt idx="0">
                  <c:v>2010.3</c:v>
                </c:pt>
                <c:pt idx="1">
                  <c:v>2011.3</c:v>
                </c:pt>
                <c:pt idx="2">
                  <c:v>2012.3</c:v>
                </c:pt>
                <c:pt idx="3">
                  <c:v>2013.3</c:v>
                </c:pt>
                <c:pt idx="4">
                  <c:v>2014.3</c:v>
                </c:pt>
                <c:pt idx="5">
                  <c:v>2015.3</c:v>
                </c:pt>
                <c:pt idx="6">
                  <c:v>2016.3</c:v>
                </c:pt>
                <c:pt idx="7">
                  <c:v>2017.3</c:v>
                </c:pt>
                <c:pt idx="8">
                  <c:v>2018.3</c:v>
                </c:pt>
                <c:pt idx="9">
                  <c:v>2019.3</c:v>
                </c:pt>
              </c:numCache>
            </c:numRef>
          </c:cat>
          <c:val>
            <c:numRef>
              <c:f>業種別!$B$7:$K$7</c:f>
              <c:numCache>
                <c:formatCode>#,##0_);[Red]\(#,##0\)</c:formatCode>
                <c:ptCount val="10"/>
                <c:pt idx="0">
                  <c:v>6329</c:v>
                </c:pt>
                <c:pt idx="1">
                  <c:v>6589</c:v>
                </c:pt>
                <c:pt idx="2">
                  <c:v>6917</c:v>
                </c:pt>
                <c:pt idx="3">
                  <c:v>7169</c:v>
                </c:pt>
                <c:pt idx="4">
                  <c:v>7590</c:v>
                </c:pt>
                <c:pt idx="5">
                  <c:v>8039</c:v>
                </c:pt>
                <c:pt idx="6">
                  <c:v>8650</c:v>
                </c:pt>
                <c:pt idx="7">
                  <c:v>9305</c:v>
                </c:pt>
                <c:pt idx="8">
                  <c:v>9669</c:v>
                </c:pt>
                <c:pt idx="9">
                  <c:v>9940</c:v>
                </c:pt>
              </c:numCache>
            </c:numRef>
          </c:val>
          <c:smooth val="0"/>
          <c:extLst>
            <c:ext xmlns:c16="http://schemas.microsoft.com/office/drawing/2014/chart" uri="{C3380CC4-5D6E-409C-BE32-E72D297353CC}">
              <c16:uniqueId val="{0000002A-48F7-4E23-9B85-4D4B2F2DF635}"/>
            </c:ext>
          </c:extLst>
        </c:ser>
        <c:ser>
          <c:idx val="5"/>
          <c:order val="5"/>
          <c:tx>
            <c:strRef>
              <c:f>業種別!$A$8</c:f>
              <c:strCache>
                <c:ptCount val="1"/>
                <c:pt idx="0">
                  <c:v>生活関連、娯楽サービス業</c:v>
                </c:pt>
              </c:strCache>
            </c:strRef>
          </c:tx>
          <c:dLbls>
            <c:dLbl>
              <c:idx val="0"/>
              <c:layout>
                <c:manualLayout>
                  <c:x val="-4.1315309453740609E-2"/>
                  <c:y val="-1.8162260967379079E-2"/>
                </c:manualLayout>
              </c:layout>
              <c:spPr/>
              <c:txPr>
                <a:bodyPr/>
                <a:lstStyle/>
                <a:p>
                  <a:pPr>
                    <a:defRPr b="1"/>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48F7-4E23-9B85-4D4B2F2DF635}"/>
                </c:ext>
              </c:extLst>
            </c:dLbl>
            <c:dLbl>
              <c:idx val="1"/>
              <c:delete val="1"/>
              <c:extLst>
                <c:ext xmlns:c15="http://schemas.microsoft.com/office/drawing/2012/chart" uri="{CE6537A1-D6FC-4f65-9D91-7224C49458BB}"/>
                <c:ext xmlns:c16="http://schemas.microsoft.com/office/drawing/2014/chart" uri="{C3380CC4-5D6E-409C-BE32-E72D297353CC}">
                  <c16:uniqueId val="{0000002C-48F7-4E23-9B85-4D4B2F2DF635}"/>
                </c:ext>
              </c:extLst>
            </c:dLbl>
            <c:dLbl>
              <c:idx val="2"/>
              <c:delete val="1"/>
              <c:extLst>
                <c:ext xmlns:c15="http://schemas.microsoft.com/office/drawing/2012/chart" uri="{CE6537A1-D6FC-4f65-9D91-7224C49458BB}"/>
                <c:ext xmlns:c16="http://schemas.microsoft.com/office/drawing/2014/chart" uri="{C3380CC4-5D6E-409C-BE32-E72D297353CC}">
                  <c16:uniqueId val="{0000002D-48F7-4E23-9B85-4D4B2F2DF635}"/>
                </c:ext>
              </c:extLst>
            </c:dLbl>
            <c:dLbl>
              <c:idx val="3"/>
              <c:delete val="1"/>
              <c:extLst>
                <c:ext xmlns:c15="http://schemas.microsoft.com/office/drawing/2012/chart" uri="{CE6537A1-D6FC-4f65-9D91-7224C49458BB}"/>
                <c:ext xmlns:c16="http://schemas.microsoft.com/office/drawing/2014/chart" uri="{C3380CC4-5D6E-409C-BE32-E72D297353CC}">
                  <c16:uniqueId val="{0000002E-48F7-4E23-9B85-4D4B2F2DF635}"/>
                </c:ext>
              </c:extLst>
            </c:dLbl>
            <c:dLbl>
              <c:idx val="4"/>
              <c:layout>
                <c:manualLayout>
                  <c:x val="-0.1759864969870899"/>
                  <c:y val="-9.9702380952380959E-2"/>
                </c:manualLayout>
              </c:layout>
              <c:tx>
                <c:rich>
                  <a:bodyPr wrap="square" lIns="38100" tIns="19050" rIns="38100" bIns="19050" anchor="ctr">
                    <a:noAutofit/>
                  </a:bodyPr>
                  <a:lstStyle/>
                  <a:p>
                    <a:pPr>
                      <a:defRPr/>
                    </a:pPr>
                    <a:r>
                      <a:rPr lang="ja-JP" altLang="en-US" b="1"/>
                      <a:t>生活関連、娯楽サービス業</a:t>
                    </a:r>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layout>
                    <c:manualLayout>
                      <c:w val="0.22044133922943332"/>
                      <c:h val="7.1428571428571425E-2"/>
                    </c:manualLayout>
                  </c15:layout>
                </c:ext>
                <c:ext xmlns:c16="http://schemas.microsoft.com/office/drawing/2014/chart" uri="{C3380CC4-5D6E-409C-BE32-E72D297353CC}">
                  <c16:uniqueId val="{0000002F-48F7-4E23-9B85-4D4B2F2DF635}"/>
                </c:ext>
              </c:extLst>
            </c:dLbl>
            <c:dLbl>
              <c:idx val="5"/>
              <c:delete val="1"/>
              <c:extLst>
                <c:ext xmlns:c15="http://schemas.microsoft.com/office/drawing/2012/chart" uri="{CE6537A1-D6FC-4f65-9D91-7224C49458BB}"/>
                <c:ext xmlns:c16="http://schemas.microsoft.com/office/drawing/2014/chart" uri="{C3380CC4-5D6E-409C-BE32-E72D297353CC}">
                  <c16:uniqueId val="{00000030-48F7-4E23-9B85-4D4B2F2DF635}"/>
                </c:ext>
              </c:extLst>
            </c:dLbl>
            <c:dLbl>
              <c:idx val="6"/>
              <c:delete val="1"/>
              <c:extLst>
                <c:ext xmlns:c15="http://schemas.microsoft.com/office/drawing/2012/chart" uri="{CE6537A1-D6FC-4f65-9D91-7224C49458BB}"/>
                <c:ext xmlns:c16="http://schemas.microsoft.com/office/drawing/2014/chart" uri="{C3380CC4-5D6E-409C-BE32-E72D297353CC}">
                  <c16:uniqueId val="{00000031-48F7-4E23-9B85-4D4B2F2DF635}"/>
                </c:ext>
              </c:extLst>
            </c:dLbl>
            <c:dLbl>
              <c:idx val="7"/>
              <c:delete val="1"/>
              <c:extLst>
                <c:ext xmlns:c15="http://schemas.microsoft.com/office/drawing/2012/chart" uri="{CE6537A1-D6FC-4f65-9D91-7224C49458BB}"/>
                <c:ext xmlns:c16="http://schemas.microsoft.com/office/drawing/2014/chart" uri="{C3380CC4-5D6E-409C-BE32-E72D297353CC}">
                  <c16:uniqueId val="{00000032-48F7-4E23-9B85-4D4B2F2DF635}"/>
                </c:ext>
              </c:extLst>
            </c:dLbl>
            <c:dLbl>
              <c:idx val="8"/>
              <c:layout>
                <c:manualLayout>
                  <c:x val="-3.9437037747458645E-2"/>
                  <c:y val="-2.41146419197600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3-48F7-4E23-9B85-4D4B2F2DF635}"/>
                </c:ext>
              </c:extLst>
            </c:dLbl>
            <c:dLbl>
              <c:idx val="9"/>
              <c:layout>
                <c:manualLayout>
                  <c:x val="-3.7635236201285921E-2"/>
                  <c:y val="-2.41146419197601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4-48F7-4E23-9B85-4D4B2F2DF635}"/>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業種別!$B$2:$K$2</c:f>
              <c:numCache>
                <c:formatCode>General</c:formatCode>
                <c:ptCount val="10"/>
                <c:pt idx="0">
                  <c:v>2010.3</c:v>
                </c:pt>
                <c:pt idx="1">
                  <c:v>2011.3</c:v>
                </c:pt>
                <c:pt idx="2">
                  <c:v>2012.3</c:v>
                </c:pt>
                <c:pt idx="3">
                  <c:v>2013.3</c:v>
                </c:pt>
                <c:pt idx="4">
                  <c:v>2014.3</c:v>
                </c:pt>
                <c:pt idx="5">
                  <c:v>2015.3</c:v>
                </c:pt>
                <c:pt idx="6">
                  <c:v>2016.3</c:v>
                </c:pt>
                <c:pt idx="7">
                  <c:v>2017.3</c:v>
                </c:pt>
                <c:pt idx="8">
                  <c:v>2018.3</c:v>
                </c:pt>
                <c:pt idx="9">
                  <c:v>2019.3</c:v>
                </c:pt>
              </c:numCache>
            </c:numRef>
          </c:cat>
          <c:val>
            <c:numRef>
              <c:f>業種別!$B$8:$K$8</c:f>
              <c:numCache>
                <c:formatCode>#,##0</c:formatCode>
                <c:ptCount val="10"/>
                <c:pt idx="0">
                  <c:v>5298</c:v>
                </c:pt>
                <c:pt idx="1">
                  <c:v>5516</c:v>
                </c:pt>
                <c:pt idx="2">
                  <c:v>5705</c:v>
                </c:pt>
                <c:pt idx="3">
                  <c:v>5967</c:v>
                </c:pt>
                <c:pt idx="4">
                  <c:v>6266</c:v>
                </c:pt>
                <c:pt idx="5">
                  <c:v>6590</c:v>
                </c:pt>
                <c:pt idx="6">
                  <c:v>6999</c:v>
                </c:pt>
                <c:pt idx="7">
                  <c:v>7327</c:v>
                </c:pt>
                <c:pt idx="8">
                  <c:v>7577</c:v>
                </c:pt>
                <c:pt idx="9" formatCode="#,##0_);[Red]\(#,##0\)">
                  <c:v>7659</c:v>
                </c:pt>
              </c:numCache>
            </c:numRef>
          </c:val>
          <c:smooth val="0"/>
          <c:extLst>
            <c:ext xmlns:c16="http://schemas.microsoft.com/office/drawing/2014/chart" uri="{C3380CC4-5D6E-409C-BE32-E72D297353CC}">
              <c16:uniqueId val="{00000035-48F7-4E23-9B85-4D4B2F2DF635}"/>
            </c:ext>
          </c:extLst>
        </c:ser>
        <c:ser>
          <c:idx val="6"/>
          <c:order val="6"/>
          <c:tx>
            <c:strRef>
              <c:f>業種別!$A$9</c:f>
              <c:strCache>
                <c:ptCount val="1"/>
                <c:pt idx="0">
                  <c:v>情報通信業</c:v>
                </c:pt>
              </c:strCache>
            </c:strRef>
          </c:tx>
          <c:dLbls>
            <c:dLbl>
              <c:idx val="0"/>
              <c:layout>
                <c:manualLayout>
                  <c:x val="-3.7635236201285921E-2"/>
                  <c:y val="3.60194038245218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6-48F7-4E23-9B85-4D4B2F2DF635}"/>
                </c:ext>
              </c:extLst>
            </c:dLbl>
            <c:dLbl>
              <c:idx val="1"/>
              <c:delete val="1"/>
              <c:extLst>
                <c:ext xmlns:c15="http://schemas.microsoft.com/office/drawing/2012/chart" uri="{CE6537A1-D6FC-4f65-9D91-7224C49458BB}"/>
                <c:ext xmlns:c16="http://schemas.microsoft.com/office/drawing/2014/chart" uri="{C3380CC4-5D6E-409C-BE32-E72D297353CC}">
                  <c16:uniqueId val="{00000037-48F7-4E23-9B85-4D4B2F2DF635}"/>
                </c:ext>
              </c:extLst>
            </c:dLbl>
            <c:dLbl>
              <c:idx val="2"/>
              <c:delete val="1"/>
              <c:extLst>
                <c:ext xmlns:c15="http://schemas.microsoft.com/office/drawing/2012/chart" uri="{CE6537A1-D6FC-4f65-9D91-7224C49458BB}"/>
                <c:ext xmlns:c16="http://schemas.microsoft.com/office/drawing/2014/chart" uri="{C3380CC4-5D6E-409C-BE32-E72D297353CC}">
                  <c16:uniqueId val="{00000038-48F7-4E23-9B85-4D4B2F2DF635}"/>
                </c:ext>
              </c:extLst>
            </c:dLbl>
            <c:dLbl>
              <c:idx val="3"/>
              <c:delete val="1"/>
              <c:extLst>
                <c:ext xmlns:c15="http://schemas.microsoft.com/office/drawing/2012/chart" uri="{CE6537A1-D6FC-4f65-9D91-7224C49458BB}"/>
                <c:ext xmlns:c16="http://schemas.microsoft.com/office/drawing/2014/chart" uri="{C3380CC4-5D6E-409C-BE32-E72D297353CC}">
                  <c16:uniqueId val="{00000039-48F7-4E23-9B85-4D4B2F2DF635}"/>
                </c:ext>
              </c:extLst>
            </c:dLbl>
            <c:dLbl>
              <c:idx val="4"/>
              <c:delete val="1"/>
              <c:extLst>
                <c:ext xmlns:c15="http://schemas.microsoft.com/office/drawing/2012/chart" uri="{CE6537A1-D6FC-4f65-9D91-7224C49458BB}"/>
                <c:ext xmlns:c16="http://schemas.microsoft.com/office/drawing/2014/chart" uri="{C3380CC4-5D6E-409C-BE32-E72D297353CC}">
                  <c16:uniqueId val="{0000003A-48F7-4E23-9B85-4D4B2F2DF635}"/>
                </c:ext>
              </c:extLst>
            </c:dLbl>
            <c:dLbl>
              <c:idx val="5"/>
              <c:layout>
                <c:manualLayout>
                  <c:x val="-6.1959557074617706E-2"/>
                  <c:y val="6.7269403824521831E-2"/>
                </c:manualLayout>
              </c:layout>
              <c:tx>
                <c:rich>
                  <a:bodyPr wrap="square" lIns="38100" tIns="19050" rIns="38100" bIns="1905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fld id="{8A2B2BBF-6375-48A4-9A7A-071B677391DD}" type="SERIESNAME">
                      <a:rPr lang="ja-JP" altLang="en-US" sz="1000" b="1" i="0" u="none" strike="noStrike" kern="1200" baseline="0">
                        <a:solidFill>
                          <a:sysClr val="windowText" lastClr="000000"/>
                        </a:solidFill>
                      </a:rPr>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solidFill>
                          <a:latin typeface="+mn-lt"/>
                          <a:ea typeface="+mn-ea"/>
                          <a:cs typeface="+mn-cs"/>
                        </a:defRPr>
                      </a:pPr>
                      <a:t>[系列名]</a:t>
                    </a:fld>
                    <a:endParaRPr lang="ja-JP" altLang="en-US"/>
                  </a:p>
                </c:rich>
              </c:tx>
              <c:spPr>
                <a:noFill/>
                <a:ln>
                  <a:noFill/>
                </a:ln>
                <a:effectLst/>
              </c:spPr>
              <c:dLblPos val="r"/>
              <c:showLegendKey val="0"/>
              <c:showVal val="1"/>
              <c:showCatName val="0"/>
              <c:showSerName val="0"/>
              <c:showPercent val="0"/>
              <c:showBubbleSize val="0"/>
              <c:extLst>
                <c:ext xmlns:c15="http://schemas.microsoft.com/office/drawing/2012/chart" uri="{CE6537A1-D6FC-4f65-9D91-7224C49458BB}">
                  <c15:layout>
                    <c:manualLayout>
                      <c:w val="0.10666665153342535"/>
                      <c:h val="5.7157855268091494E-2"/>
                    </c:manualLayout>
                  </c15:layout>
                  <c15:dlblFieldTable/>
                  <c15:showDataLabelsRange val="0"/>
                </c:ext>
                <c:ext xmlns:c16="http://schemas.microsoft.com/office/drawing/2014/chart" uri="{C3380CC4-5D6E-409C-BE32-E72D297353CC}">
                  <c16:uniqueId val="{0000003B-48F7-4E23-9B85-4D4B2F2DF635}"/>
                </c:ext>
              </c:extLst>
            </c:dLbl>
            <c:dLbl>
              <c:idx val="6"/>
              <c:delete val="1"/>
              <c:extLst>
                <c:ext xmlns:c15="http://schemas.microsoft.com/office/drawing/2012/chart" uri="{CE6537A1-D6FC-4f65-9D91-7224C49458BB}"/>
                <c:ext xmlns:c16="http://schemas.microsoft.com/office/drawing/2014/chart" uri="{C3380CC4-5D6E-409C-BE32-E72D297353CC}">
                  <c16:uniqueId val="{0000003C-48F7-4E23-9B85-4D4B2F2DF635}"/>
                </c:ext>
              </c:extLst>
            </c:dLbl>
            <c:dLbl>
              <c:idx val="7"/>
              <c:delete val="1"/>
              <c:extLst>
                <c:ext xmlns:c15="http://schemas.microsoft.com/office/drawing/2012/chart" uri="{CE6537A1-D6FC-4f65-9D91-7224C49458BB}"/>
                <c:ext xmlns:c16="http://schemas.microsoft.com/office/drawing/2014/chart" uri="{C3380CC4-5D6E-409C-BE32-E72D297353CC}">
                  <c16:uniqueId val="{0000003D-48F7-4E23-9B85-4D4B2F2DF635}"/>
                </c:ext>
              </c:extLst>
            </c:dLbl>
            <c:dLbl>
              <c:idx val="8"/>
              <c:layout>
                <c:manualLayout>
                  <c:x val="-3.7635236201285983E-2"/>
                  <c:y val="3.60194038245220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E-48F7-4E23-9B85-4D4B2F2DF635}"/>
                </c:ext>
              </c:extLst>
            </c:dLbl>
            <c:dLbl>
              <c:idx val="9"/>
              <c:layout>
                <c:manualLayout>
                  <c:x val="-3.5833434655113329E-2"/>
                  <c:y val="3.30432133483313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F-48F7-4E23-9B85-4D4B2F2DF635}"/>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業種別!$B$2:$K$2</c:f>
              <c:numCache>
                <c:formatCode>General</c:formatCode>
                <c:ptCount val="10"/>
                <c:pt idx="0">
                  <c:v>2010.3</c:v>
                </c:pt>
                <c:pt idx="1">
                  <c:v>2011.3</c:v>
                </c:pt>
                <c:pt idx="2">
                  <c:v>2012.3</c:v>
                </c:pt>
                <c:pt idx="3">
                  <c:v>2013.3</c:v>
                </c:pt>
                <c:pt idx="4">
                  <c:v>2014.3</c:v>
                </c:pt>
                <c:pt idx="5">
                  <c:v>2015.3</c:v>
                </c:pt>
                <c:pt idx="6">
                  <c:v>2016.3</c:v>
                </c:pt>
                <c:pt idx="7">
                  <c:v>2017.3</c:v>
                </c:pt>
                <c:pt idx="8">
                  <c:v>2018.3</c:v>
                </c:pt>
                <c:pt idx="9">
                  <c:v>2019.3</c:v>
                </c:pt>
              </c:numCache>
            </c:numRef>
          </c:cat>
          <c:val>
            <c:numRef>
              <c:f>業種別!$B$9:$K$9</c:f>
              <c:numCache>
                <c:formatCode>#,##0</c:formatCode>
                <c:ptCount val="10"/>
                <c:pt idx="0">
                  <c:v>5068</c:v>
                </c:pt>
                <c:pt idx="1">
                  <c:v>5115</c:v>
                </c:pt>
                <c:pt idx="2">
                  <c:v>5136</c:v>
                </c:pt>
                <c:pt idx="3">
                  <c:v>5132</c:v>
                </c:pt>
                <c:pt idx="4">
                  <c:v>5182</c:v>
                </c:pt>
                <c:pt idx="5">
                  <c:v>5260</c:v>
                </c:pt>
                <c:pt idx="6">
                  <c:v>5349</c:v>
                </c:pt>
                <c:pt idx="7">
                  <c:v>5416</c:v>
                </c:pt>
                <c:pt idx="8">
                  <c:v>5438</c:v>
                </c:pt>
                <c:pt idx="9" formatCode="#,##0_);[Red]\(#,##0\)">
                  <c:v>5434</c:v>
                </c:pt>
              </c:numCache>
            </c:numRef>
          </c:val>
          <c:smooth val="0"/>
          <c:extLst>
            <c:ext xmlns:c16="http://schemas.microsoft.com/office/drawing/2014/chart" uri="{C3380CC4-5D6E-409C-BE32-E72D297353CC}">
              <c16:uniqueId val="{00000040-48F7-4E23-9B85-4D4B2F2DF635}"/>
            </c:ext>
          </c:extLst>
        </c:ser>
        <c:dLbls>
          <c:showLegendKey val="0"/>
          <c:showVal val="0"/>
          <c:showCatName val="0"/>
          <c:showSerName val="0"/>
          <c:showPercent val="0"/>
          <c:showBubbleSize val="0"/>
        </c:dLbls>
        <c:marker val="1"/>
        <c:smooth val="0"/>
        <c:axId val="243805184"/>
        <c:axId val="243823360"/>
      </c:lineChart>
      <c:catAx>
        <c:axId val="243805184"/>
        <c:scaling>
          <c:orientation val="minMax"/>
        </c:scaling>
        <c:delete val="0"/>
        <c:axPos val="b"/>
        <c:numFmt formatCode="General" sourceLinked="1"/>
        <c:majorTickMark val="out"/>
        <c:minorTickMark val="none"/>
        <c:tickLblPos val="nextTo"/>
        <c:crossAx val="243823360"/>
        <c:crosses val="autoZero"/>
        <c:auto val="1"/>
        <c:lblAlgn val="ctr"/>
        <c:lblOffset val="100"/>
        <c:noMultiLvlLbl val="0"/>
      </c:catAx>
      <c:valAx>
        <c:axId val="243823360"/>
        <c:scaling>
          <c:orientation val="minMax"/>
        </c:scaling>
        <c:delete val="0"/>
        <c:axPos val="l"/>
        <c:majorGridlines/>
        <c:numFmt formatCode="#,##0" sourceLinked="1"/>
        <c:majorTickMark val="out"/>
        <c:minorTickMark val="none"/>
        <c:tickLblPos val="nextTo"/>
        <c:crossAx val="243805184"/>
        <c:crosses val="autoZero"/>
        <c:crossBetween val="between"/>
      </c:valAx>
      <c:spPr>
        <a:noFill/>
        <a:ln w="25400">
          <a:noFill/>
        </a:ln>
      </c:spPr>
    </c:plotArea>
    <c:legend>
      <c:legendPos val="r"/>
      <c:layout>
        <c:manualLayout>
          <c:xMode val="edge"/>
          <c:yMode val="edge"/>
          <c:x val="0.79724071367356619"/>
          <c:y val="0.3398895991778767"/>
          <c:w val="0.20275928632643384"/>
          <c:h val="0.33066992104177301"/>
        </c:manualLayout>
      </c:layout>
      <c:overlay val="0"/>
    </c:legend>
    <c:plotVisOnly val="1"/>
    <c:dispBlanksAs val="gap"/>
    <c:showDLblsOverMax val="0"/>
  </c:chart>
  <c:externalData r:id="rId1">
    <c:autoUpdate val="0"/>
  </c:externalData>
  <c:userShapes r:id="rId2"/>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業種別活用率!$B$2</c:f>
              <c:strCache>
                <c:ptCount val="1"/>
                <c:pt idx="0">
                  <c:v>増収</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業種別活用率!$C$1:$G$1</c:f>
              <c:strCache>
                <c:ptCount val="5"/>
                <c:pt idx="0">
                  <c:v>30代以下</c:v>
                </c:pt>
                <c:pt idx="1">
                  <c:v>40代</c:v>
                </c:pt>
                <c:pt idx="2">
                  <c:v>50代</c:v>
                </c:pt>
                <c:pt idx="3">
                  <c:v>60代</c:v>
                </c:pt>
                <c:pt idx="4">
                  <c:v>70代以上</c:v>
                </c:pt>
              </c:strCache>
            </c:strRef>
          </c:cat>
          <c:val>
            <c:numRef>
              <c:f>業種別活用率!$C$2:$G$2</c:f>
              <c:numCache>
                <c:formatCode>0.00_ </c:formatCode>
                <c:ptCount val="5"/>
                <c:pt idx="0">
                  <c:v>58.67</c:v>
                </c:pt>
                <c:pt idx="1">
                  <c:v>53.49</c:v>
                </c:pt>
                <c:pt idx="2">
                  <c:v>50.24</c:v>
                </c:pt>
                <c:pt idx="3">
                  <c:v>47.6</c:v>
                </c:pt>
                <c:pt idx="4">
                  <c:v>42.55</c:v>
                </c:pt>
              </c:numCache>
            </c:numRef>
          </c:val>
          <c:extLst>
            <c:ext xmlns:c16="http://schemas.microsoft.com/office/drawing/2014/chart" uri="{C3380CC4-5D6E-409C-BE32-E72D297353CC}">
              <c16:uniqueId val="{00000000-4039-478A-8F5D-64FF2D7675BC}"/>
            </c:ext>
          </c:extLst>
        </c:ser>
        <c:ser>
          <c:idx val="1"/>
          <c:order val="1"/>
          <c:tx>
            <c:strRef>
              <c:f>業種別活用率!$B$3</c:f>
              <c:strCache>
                <c:ptCount val="1"/>
                <c:pt idx="0">
                  <c:v>減収</c:v>
                </c:pt>
              </c:strCache>
            </c:strRef>
          </c:tx>
          <c:spPr>
            <a:solidFill>
              <a:srgbClr val="F79646">
                <a:lumMod val="60000"/>
                <a:lumOff val="40000"/>
              </a:srgbClr>
            </a:solidFill>
            <a:ln>
              <a:noFill/>
            </a:ln>
            <a:effectLst/>
          </c:spPr>
          <c:invertIfNegative val="0"/>
          <c:dLbls>
            <c:dLbl>
              <c:idx val="0"/>
              <c:layout>
                <c:manualLayout>
                  <c:x val="2.2058066912218149E-2"/>
                  <c:y val="-7.983828660750534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39-478A-8F5D-64FF2D7675BC}"/>
                </c:ext>
              </c:extLst>
            </c:dLbl>
            <c:dLbl>
              <c:idx val="1"/>
              <c:layout>
                <c:manualLayout>
                  <c:x val="9.498368356073592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039-478A-8F5D-64FF2D7675BC}"/>
                </c:ext>
              </c:extLst>
            </c:dLbl>
            <c:dLbl>
              <c:idx val="2"/>
              <c:layout>
                <c:manualLayout>
                  <c:x val="7.123776267055227E-3"/>
                  <c:y val="-3.760640317445905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039-478A-8F5D-64FF2D7675BC}"/>
                </c:ext>
              </c:extLst>
            </c:dLbl>
            <c:dLbl>
              <c:idx val="3"/>
              <c:layout>
                <c:manualLayout>
                  <c:x val="1.424755253411036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039-478A-8F5D-64FF2D7675BC}"/>
                </c:ext>
              </c:extLst>
            </c:dLbl>
            <c:dLbl>
              <c:idx val="4"/>
              <c:layout>
                <c:manualLayout>
                  <c:x val="2.1547883112030215E-2"/>
                  <c:y val="-4.10256410256413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039-478A-8F5D-64FF2D7675B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業種別活用率!$C$3:$G$3</c:f>
              <c:numCache>
                <c:formatCode>0.00_ </c:formatCode>
                <c:ptCount val="5"/>
                <c:pt idx="0">
                  <c:v>34.24</c:v>
                </c:pt>
                <c:pt idx="1">
                  <c:v>38.94</c:v>
                </c:pt>
                <c:pt idx="2">
                  <c:v>41.02</c:v>
                </c:pt>
                <c:pt idx="3">
                  <c:v>42.85</c:v>
                </c:pt>
                <c:pt idx="4">
                  <c:v>42.73</c:v>
                </c:pt>
              </c:numCache>
            </c:numRef>
          </c:val>
          <c:extLst>
            <c:ext xmlns:c16="http://schemas.microsoft.com/office/drawing/2014/chart" uri="{C3380CC4-5D6E-409C-BE32-E72D297353CC}">
              <c16:uniqueId val="{00000006-4039-478A-8F5D-64FF2D7675BC}"/>
            </c:ext>
          </c:extLst>
        </c:ser>
        <c:ser>
          <c:idx val="2"/>
          <c:order val="2"/>
          <c:tx>
            <c:strRef>
              <c:f>業種別活用率!$B$4</c:f>
              <c:strCache>
                <c:ptCount val="1"/>
                <c:pt idx="0">
                  <c:v>横ばい</c:v>
                </c:pt>
              </c:strCache>
            </c:strRef>
          </c:tx>
          <c:spPr>
            <a:solidFill>
              <a:schemeClr val="accent3"/>
            </a:solidFill>
            <a:ln>
              <a:noFill/>
            </a:ln>
            <a:effectLst/>
          </c:spPr>
          <c:invertIfNegative val="0"/>
          <c:dLbls>
            <c:dLbl>
              <c:idx val="0"/>
              <c:layout>
                <c:manualLayout>
                  <c:x val="9.498368356073635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039-478A-8F5D-64FF2D7675BC}"/>
                </c:ext>
              </c:extLst>
            </c:dLbl>
            <c:dLbl>
              <c:idx val="1"/>
              <c:layout>
                <c:manualLayout>
                  <c:x val="7.123776267055227E-3"/>
                  <c:y val="4.102564102564102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039-478A-8F5D-64FF2D7675BC}"/>
                </c:ext>
              </c:extLst>
            </c:dLbl>
            <c:dLbl>
              <c:idx val="2"/>
              <c:layout>
                <c:manualLayout>
                  <c:x val="4.7491841780367312E-3"/>
                  <c:y val="-1.5042561269783622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039-478A-8F5D-64FF2D7675BC}"/>
                </c:ext>
              </c:extLst>
            </c:dLbl>
            <c:dLbl>
              <c:idx val="4"/>
              <c:layout>
                <c:manualLayout>
                  <c:x val="4.749184178036818E-3"/>
                  <c:y val="1.23076923076923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039-478A-8F5D-64FF2D7675B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業種別活用率!$C$4:$G$4</c:f>
              <c:numCache>
                <c:formatCode>0.00_ </c:formatCode>
                <c:ptCount val="5"/>
                <c:pt idx="0">
                  <c:v>7.09</c:v>
                </c:pt>
                <c:pt idx="1">
                  <c:v>7.57</c:v>
                </c:pt>
                <c:pt idx="2">
                  <c:v>8.74</c:v>
                </c:pt>
                <c:pt idx="3">
                  <c:v>9.5399999999999991</c:v>
                </c:pt>
                <c:pt idx="4">
                  <c:v>14.71</c:v>
                </c:pt>
              </c:numCache>
            </c:numRef>
          </c:val>
          <c:extLst>
            <c:ext xmlns:c16="http://schemas.microsoft.com/office/drawing/2014/chart" uri="{C3380CC4-5D6E-409C-BE32-E72D297353CC}">
              <c16:uniqueId val="{0000000B-4039-478A-8F5D-64FF2D7675BC}"/>
            </c:ext>
          </c:extLst>
        </c:ser>
        <c:dLbls>
          <c:showLegendKey val="0"/>
          <c:showVal val="0"/>
          <c:showCatName val="0"/>
          <c:showSerName val="0"/>
          <c:showPercent val="0"/>
          <c:showBubbleSize val="0"/>
        </c:dLbls>
        <c:gapWidth val="80"/>
        <c:axId val="1526969583"/>
        <c:axId val="1526963343"/>
      </c:barChart>
      <c:catAx>
        <c:axId val="1526969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26963343"/>
        <c:crosses val="autoZero"/>
        <c:auto val="1"/>
        <c:lblAlgn val="ctr"/>
        <c:lblOffset val="100"/>
        <c:noMultiLvlLbl val="0"/>
      </c:catAx>
      <c:valAx>
        <c:axId val="1526963343"/>
        <c:scaling>
          <c:orientation val="minMax"/>
          <c:max val="60"/>
        </c:scaling>
        <c:delete val="0"/>
        <c:axPos val="l"/>
        <c:majorGridlines>
          <c:spPr>
            <a:ln w="9525" cap="flat" cmpd="sng" algn="ctr">
              <a:solidFill>
                <a:schemeClr val="tx1">
                  <a:lumMod val="15000"/>
                  <a:lumOff val="85000"/>
                </a:schemeClr>
              </a:solidFill>
              <a:round/>
            </a:ln>
            <a:effectLst/>
          </c:spPr>
        </c:majorGridlines>
        <c:numFmt formatCode="0_ "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5269695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043521704884228"/>
          <c:y val="6.9418960244648317E-2"/>
          <c:w val="0.87021998075514984"/>
          <c:h val="0.74662621300777765"/>
        </c:manualLayout>
      </c:layout>
      <c:barChart>
        <c:barDir val="col"/>
        <c:grouping val="clustered"/>
        <c:varyColors val="0"/>
        <c:ser>
          <c:idx val="0"/>
          <c:order val="0"/>
          <c:spPr>
            <a:pattFill prst="pct90">
              <a:fgClr>
                <a:schemeClr val="accent1"/>
              </a:fgClr>
              <a:bgClr>
                <a:schemeClr val="bg1"/>
              </a:bgClr>
            </a:pattFill>
          </c:spPr>
          <c:invertIfNegative val="0"/>
          <c:dLbls>
            <c:spPr>
              <a:noFill/>
              <a:ln>
                <a:noFill/>
              </a:ln>
              <a:effectLst/>
            </c:spPr>
            <c:txPr>
              <a:bodyPr/>
              <a:lstStyle/>
              <a:p>
                <a:pPr>
                  <a:defRPr sz="1100"/>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'[＜ｐ98-99＞上場・提案型融資.xlsx]上場'!$K$18:$K$23</c:f>
              <c:strCache>
                <c:ptCount val="6"/>
                <c:pt idx="0">
                  <c:v>大阪府</c:v>
                </c:pt>
                <c:pt idx="1">
                  <c:v>東京都</c:v>
                </c:pt>
                <c:pt idx="2">
                  <c:v>愛知県</c:v>
                </c:pt>
                <c:pt idx="3">
                  <c:v>京都府</c:v>
                </c:pt>
                <c:pt idx="4">
                  <c:v>福岡県</c:v>
                </c:pt>
                <c:pt idx="5">
                  <c:v>その他</c:v>
                </c:pt>
              </c:strCache>
            </c:strRef>
          </c:cat>
          <c:val>
            <c:numRef>
              <c:f>'[＜ｐ98-99＞上場・提案型融資.xlsx]上場'!$L$18:$L$23</c:f>
              <c:numCache>
                <c:formatCode>General</c:formatCode>
                <c:ptCount val="6"/>
                <c:pt idx="0">
                  <c:v>5</c:v>
                </c:pt>
                <c:pt idx="1">
                  <c:v>63</c:v>
                </c:pt>
                <c:pt idx="2">
                  <c:v>4</c:v>
                </c:pt>
                <c:pt idx="3">
                  <c:v>3</c:v>
                </c:pt>
                <c:pt idx="4">
                  <c:v>5</c:v>
                </c:pt>
                <c:pt idx="5">
                  <c:v>17</c:v>
                </c:pt>
              </c:numCache>
            </c:numRef>
          </c:val>
          <c:extLst>
            <c:ext xmlns:c16="http://schemas.microsoft.com/office/drawing/2014/chart" uri="{C3380CC4-5D6E-409C-BE32-E72D297353CC}">
              <c16:uniqueId val="{00000000-0EAC-4CAD-A809-98D9C403AB8D}"/>
            </c:ext>
          </c:extLst>
        </c:ser>
        <c:dLbls>
          <c:showLegendKey val="0"/>
          <c:showVal val="0"/>
          <c:showCatName val="0"/>
          <c:showSerName val="0"/>
          <c:showPercent val="0"/>
          <c:showBubbleSize val="0"/>
        </c:dLbls>
        <c:gapWidth val="129"/>
        <c:axId val="126383616"/>
        <c:axId val="126385152"/>
      </c:barChart>
      <c:catAx>
        <c:axId val="126383616"/>
        <c:scaling>
          <c:orientation val="minMax"/>
        </c:scaling>
        <c:delete val="0"/>
        <c:axPos val="b"/>
        <c:numFmt formatCode="General" sourceLinked="0"/>
        <c:majorTickMark val="out"/>
        <c:minorTickMark val="none"/>
        <c:tickLblPos val="nextTo"/>
        <c:crossAx val="126385152"/>
        <c:crosses val="autoZero"/>
        <c:auto val="1"/>
        <c:lblAlgn val="ctr"/>
        <c:lblOffset val="100"/>
        <c:noMultiLvlLbl val="0"/>
      </c:catAx>
      <c:valAx>
        <c:axId val="126385152"/>
        <c:scaling>
          <c:orientation val="minMax"/>
          <c:max val="80"/>
        </c:scaling>
        <c:delete val="0"/>
        <c:axPos val="l"/>
        <c:numFmt formatCode="General" sourceLinked="1"/>
        <c:majorTickMark val="out"/>
        <c:minorTickMark val="none"/>
        <c:tickLblPos val="nextTo"/>
        <c:txPr>
          <a:bodyPr/>
          <a:lstStyle/>
          <a:p>
            <a:pPr>
              <a:defRPr sz="1100"/>
            </a:pPr>
            <a:endParaRPr lang="ja-JP"/>
          </a:p>
        </c:txPr>
        <c:crossAx val="126383616"/>
        <c:crosses val="autoZero"/>
        <c:crossBetween val="between"/>
        <c:majorUnit val="20"/>
      </c:valAx>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025676750191752E-2"/>
          <c:y val="0.10894339221110874"/>
          <c:w val="0.86665470435498515"/>
          <c:h val="0.77463041781939423"/>
        </c:manualLayout>
      </c:layout>
      <c:barChart>
        <c:barDir val="col"/>
        <c:grouping val="clustered"/>
        <c:varyColors val="0"/>
        <c:ser>
          <c:idx val="2"/>
          <c:order val="1"/>
          <c:tx>
            <c:strRef>
              <c:f>'[Microsoft PowerPoint 内のグラフ]提案型融資'!$B$5</c:f>
              <c:strCache>
                <c:ptCount val="1"/>
                <c:pt idx="0">
                  <c:v>融資実績</c:v>
                </c:pt>
              </c:strCache>
            </c:strRef>
          </c:tx>
          <c:invertIfNegative val="0"/>
          <c:dLbls>
            <c:dLbl>
              <c:idx val="6"/>
              <c:layout>
                <c:manualLayout>
                  <c:x val="0"/>
                  <c:y val="2.25225225225225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448-4519-817C-3F4E0F9B1B0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'[Microsoft PowerPoint 内のグラフ]提案型融資'!$C$2:$K$2</c:f>
              <c:strCache>
                <c:ptCount val="9"/>
                <c:pt idx="0">
                  <c:v>2011年度</c:v>
                </c:pt>
                <c:pt idx="1">
                  <c:v>2012年度</c:v>
                </c:pt>
                <c:pt idx="2">
                  <c:v>2013年度</c:v>
                </c:pt>
                <c:pt idx="3">
                  <c:v>2014年度</c:v>
                </c:pt>
                <c:pt idx="4">
                  <c:v>2015年度</c:v>
                </c:pt>
                <c:pt idx="5">
                  <c:v>2016年度</c:v>
                </c:pt>
                <c:pt idx="6">
                  <c:v>2017年度</c:v>
                </c:pt>
                <c:pt idx="7">
                  <c:v>2018年度</c:v>
                </c:pt>
                <c:pt idx="8">
                  <c:v>2019年度</c:v>
                </c:pt>
              </c:strCache>
            </c:strRef>
          </c:cat>
          <c:val>
            <c:numRef>
              <c:f>'[Microsoft PowerPoint 内のグラフ]提案型融資'!$C$5:$K$5</c:f>
              <c:numCache>
                <c:formatCode>#,##0</c:formatCode>
                <c:ptCount val="9"/>
                <c:pt idx="0">
                  <c:v>18654</c:v>
                </c:pt>
                <c:pt idx="1">
                  <c:v>77931</c:v>
                </c:pt>
                <c:pt idx="2">
                  <c:v>83154</c:v>
                </c:pt>
                <c:pt idx="3">
                  <c:v>97305</c:v>
                </c:pt>
                <c:pt idx="4">
                  <c:v>126339</c:v>
                </c:pt>
                <c:pt idx="5">
                  <c:v>127271</c:v>
                </c:pt>
                <c:pt idx="6">
                  <c:v>133244</c:v>
                </c:pt>
                <c:pt idx="7">
                  <c:v>105192</c:v>
                </c:pt>
                <c:pt idx="8">
                  <c:v>60351</c:v>
                </c:pt>
              </c:numCache>
            </c:numRef>
          </c:val>
          <c:extLst>
            <c:ext xmlns:c16="http://schemas.microsoft.com/office/drawing/2014/chart" uri="{C3380CC4-5D6E-409C-BE32-E72D297353CC}">
              <c16:uniqueId val="{00000001-6448-4519-817C-3F4E0F9B1B03}"/>
            </c:ext>
          </c:extLst>
        </c:ser>
        <c:dLbls>
          <c:showLegendKey val="0"/>
          <c:showVal val="0"/>
          <c:showCatName val="0"/>
          <c:showSerName val="0"/>
          <c:showPercent val="0"/>
          <c:showBubbleSize val="0"/>
        </c:dLbls>
        <c:gapWidth val="150"/>
        <c:axId val="109378176"/>
        <c:axId val="109355392"/>
      </c:barChart>
      <c:lineChart>
        <c:grouping val="standard"/>
        <c:varyColors val="0"/>
        <c:ser>
          <c:idx val="0"/>
          <c:order val="0"/>
          <c:tx>
            <c:strRef>
              <c:f>'[Microsoft PowerPoint 内のグラフ]提案型融資'!$B$3</c:f>
              <c:strCache>
                <c:ptCount val="1"/>
                <c:pt idx="0">
                  <c:v>金融機関数</c:v>
                </c:pt>
              </c:strCache>
            </c:strRef>
          </c:tx>
          <c:spPr>
            <a:ln>
              <a:solidFill>
                <a:srgbClr val="FF0000"/>
              </a:solidFill>
            </a:ln>
          </c:spPr>
          <c:marker>
            <c:symbol val="diamond"/>
            <c:size val="7"/>
            <c:spPr>
              <a:solidFill>
                <a:srgbClr val="FF0000"/>
              </a:solidFill>
              <a:ln>
                <a:solidFill>
                  <a:srgbClr val="FF0000"/>
                </a:solidFill>
              </a:ln>
            </c:spPr>
          </c:marker>
          <c:dLbls>
            <c:dLbl>
              <c:idx val="8"/>
              <c:layout>
                <c:manualLayout>
                  <c:x val="-2.2145724847776875E-2"/>
                  <c:y val="6.13369658892857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448-4519-817C-3F4E0F9B1B03}"/>
                </c:ext>
              </c:extLst>
            </c:dLbl>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'[Microsoft PowerPoint 内のグラフ]提案型融資'!$C$2:$K$2</c:f>
              <c:strCache>
                <c:ptCount val="9"/>
                <c:pt idx="0">
                  <c:v>2011年度</c:v>
                </c:pt>
                <c:pt idx="1">
                  <c:v>2012年度</c:v>
                </c:pt>
                <c:pt idx="2">
                  <c:v>2013年度</c:v>
                </c:pt>
                <c:pt idx="3">
                  <c:v>2014年度</c:v>
                </c:pt>
                <c:pt idx="4">
                  <c:v>2015年度</c:v>
                </c:pt>
                <c:pt idx="5">
                  <c:v>2016年度</c:v>
                </c:pt>
                <c:pt idx="6">
                  <c:v>2017年度</c:v>
                </c:pt>
                <c:pt idx="7">
                  <c:v>2018年度</c:v>
                </c:pt>
                <c:pt idx="8">
                  <c:v>2019年度</c:v>
                </c:pt>
              </c:strCache>
            </c:strRef>
          </c:cat>
          <c:val>
            <c:numRef>
              <c:f>'[Microsoft PowerPoint 内のグラフ]提案型融資'!$C$3:$K$3</c:f>
              <c:numCache>
                <c:formatCode>General</c:formatCode>
                <c:ptCount val="9"/>
                <c:pt idx="0">
                  <c:v>17</c:v>
                </c:pt>
                <c:pt idx="1">
                  <c:v>20</c:v>
                </c:pt>
                <c:pt idx="2">
                  <c:v>18</c:v>
                </c:pt>
                <c:pt idx="3">
                  <c:v>19</c:v>
                </c:pt>
                <c:pt idx="4">
                  <c:v>19</c:v>
                </c:pt>
                <c:pt idx="5">
                  <c:v>19</c:v>
                </c:pt>
                <c:pt idx="6">
                  <c:v>19</c:v>
                </c:pt>
                <c:pt idx="7">
                  <c:v>19</c:v>
                </c:pt>
                <c:pt idx="8">
                  <c:v>18</c:v>
                </c:pt>
              </c:numCache>
            </c:numRef>
          </c:val>
          <c:smooth val="0"/>
          <c:extLst>
            <c:ext xmlns:c16="http://schemas.microsoft.com/office/drawing/2014/chart" uri="{C3380CC4-5D6E-409C-BE32-E72D297353CC}">
              <c16:uniqueId val="{00000002-6448-4519-817C-3F4E0F9B1B03}"/>
            </c:ext>
          </c:extLst>
        </c:ser>
        <c:dLbls>
          <c:showLegendKey val="0"/>
          <c:showVal val="0"/>
          <c:showCatName val="0"/>
          <c:showSerName val="0"/>
          <c:showPercent val="0"/>
          <c:showBubbleSize val="0"/>
        </c:dLbls>
        <c:marker val="1"/>
        <c:smooth val="0"/>
        <c:axId val="107014016"/>
        <c:axId val="107102976"/>
      </c:lineChart>
      <c:catAx>
        <c:axId val="107014016"/>
        <c:scaling>
          <c:orientation val="minMax"/>
        </c:scaling>
        <c:delete val="0"/>
        <c:axPos val="b"/>
        <c:numFmt formatCode="General" sourceLinked="0"/>
        <c:majorTickMark val="out"/>
        <c:minorTickMark val="none"/>
        <c:tickLblPos val="nextTo"/>
        <c:crossAx val="107102976"/>
        <c:crosses val="autoZero"/>
        <c:auto val="1"/>
        <c:lblAlgn val="ctr"/>
        <c:lblOffset val="100"/>
        <c:noMultiLvlLbl val="0"/>
      </c:catAx>
      <c:valAx>
        <c:axId val="107102976"/>
        <c:scaling>
          <c:orientation val="minMax"/>
          <c:max val="21"/>
          <c:min val="15"/>
        </c:scaling>
        <c:delete val="0"/>
        <c:axPos val="l"/>
        <c:majorGridlines/>
        <c:numFmt formatCode="General" sourceLinked="1"/>
        <c:majorTickMark val="out"/>
        <c:minorTickMark val="none"/>
        <c:tickLblPos val="high"/>
        <c:crossAx val="107014016"/>
        <c:crosses val="autoZero"/>
        <c:crossBetween val="between"/>
      </c:valAx>
      <c:valAx>
        <c:axId val="109355392"/>
        <c:scaling>
          <c:orientation val="minMax"/>
        </c:scaling>
        <c:delete val="0"/>
        <c:axPos val="r"/>
        <c:numFmt formatCode="#,##0" sourceLinked="1"/>
        <c:majorTickMark val="out"/>
        <c:minorTickMark val="none"/>
        <c:tickLblPos val="low"/>
        <c:crossAx val="109378176"/>
        <c:crosses val="max"/>
        <c:crossBetween val="between"/>
      </c:valAx>
      <c:catAx>
        <c:axId val="109378176"/>
        <c:scaling>
          <c:orientation val="minMax"/>
        </c:scaling>
        <c:delete val="1"/>
        <c:axPos val="b"/>
        <c:numFmt formatCode="General" sourceLinked="1"/>
        <c:majorTickMark val="out"/>
        <c:minorTickMark val="none"/>
        <c:tickLblPos val="nextTo"/>
        <c:crossAx val="109355392"/>
        <c:crosses val="autoZero"/>
        <c:auto val="1"/>
        <c:lblAlgn val="ctr"/>
        <c:lblOffset val="100"/>
        <c:noMultiLvlLbl val="0"/>
      </c:catAx>
    </c:plotArea>
    <c:legend>
      <c:legendPos val="t"/>
      <c:layout>
        <c:manualLayout>
          <c:xMode val="edge"/>
          <c:yMode val="edge"/>
          <c:x val="0.35201072386058979"/>
          <c:y val="2.7027027027027029E-2"/>
          <c:w val="0.35853440571939232"/>
          <c:h val="8.1454564801021492E-2"/>
        </c:manualLayout>
      </c:layout>
      <c:overlay val="0"/>
      <c:txPr>
        <a:bodyPr/>
        <a:lstStyle/>
        <a:p>
          <a:pPr>
            <a:defRPr sz="1000">
              <a:latin typeface="Meiryo UI" panose="020B0604030504040204" pitchFamily="50" charset="-128"/>
              <a:ea typeface="Meiryo UI" panose="020B0604030504040204" pitchFamily="50" charset="-128"/>
            </a:defRPr>
          </a:pPr>
          <a:endParaRPr lang="ja-JP"/>
        </a:p>
      </c:txPr>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10202984118557E-2"/>
          <c:y val="2.7737524706246658E-2"/>
          <c:w val="0.63278783700424546"/>
          <c:h val="0.83462837629343167"/>
        </c:manualLayout>
      </c:layout>
      <c:barChart>
        <c:barDir val="col"/>
        <c:grouping val="clustered"/>
        <c:varyColors val="0"/>
        <c:ser>
          <c:idx val="4"/>
          <c:order val="4"/>
          <c:tx>
            <c:strRef>
              <c:f>完全失業率・完全失業者の推移!$F$2</c:f>
              <c:strCache>
                <c:ptCount val="1"/>
                <c:pt idx="0">
                  <c:v>完全失業者数</c:v>
                </c:pt>
              </c:strCache>
            </c:strRef>
          </c:tx>
          <c:spPr>
            <a:solidFill>
              <a:schemeClr val="accent4">
                <a:lumMod val="60000"/>
                <a:lumOff val="40000"/>
              </a:schemeClr>
            </a:solidFill>
            <a:ln>
              <a:solidFill>
                <a:schemeClr val="accent4">
                  <a:lumMod val="60000"/>
                  <a:lumOff val="40000"/>
                </a:schemeClr>
              </a:solidFill>
            </a:ln>
          </c:spPr>
          <c:invertIfNegative val="0"/>
          <c:cat>
            <c:strRef>
              <c:f>完全失業率・完全失業者の推移!$A$11:$A$20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完全失業率・完全失業者の推移!$F$11:$F$20</c:f>
              <c:numCache>
                <c:formatCode>#,##0;"▲ "#,##0</c:formatCode>
                <c:ptCount val="10"/>
                <c:pt idx="0">
                  <c:v>301</c:v>
                </c:pt>
                <c:pt idx="1">
                  <c:v>221</c:v>
                </c:pt>
                <c:pt idx="2">
                  <c:v>238</c:v>
                </c:pt>
                <c:pt idx="3">
                  <c:v>211</c:v>
                </c:pt>
                <c:pt idx="4" formatCode="General">
                  <c:v>201</c:v>
                </c:pt>
                <c:pt idx="5" formatCode="General">
                  <c:v>185</c:v>
                </c:pt>
                <c:pt idx="6" formatCode="General">
                  <c:v>178</c:v>
                </c:pt>
                <c:pt idx="7" formatCode="General">
                  <c:v>151</c:v>
                </c:pt>
                <c:pt idx="8" formatCode="General">
                  <c:v>147</c:v>
                </c:pt>
                <c:pt idx="9" formatCode="General">
                  <c:v>138</c:v>
                </c:pt>
              </c:numCache>
            </c:numRef>
          </c:val>
          <c:extLst>
            <c:ext xmlns:c16="http://schemas.microsoft.com/office/drawing/2014/chart" uri="{C3380CC4-5D6E-409C-BE32-E72D297353CC}">
              <c16:uniqueId val="{00000000-64B1-4296-AFE4-24F8782EFD12}"/>
            </c:ext>
          </c:extLst>
        </c:ser>
        <c:ser>
          <c:idx val="5"/>
          <c:order val="5"/>
          <c:tx>
            <c:strRef>
              <c:f>完全失業率・完全失業者の推移!$G$2</c:f>
              <c:strCache>
                <c:ptCount val="1"/>
                <c:pt idx="0">
                  <c:v>完全失業者数（男）</c:v>
                </c:pt>
              </c:strCache>
            </c:strRef>
          </c:tx>
          <c:spPr>
            <a:pattFill prst="ltDnDiag">
              <a:fgClr>
                <a:schemeClr val="accent4">
                  <a:lumMod val="60000"/>
                  <a:lumOff val="40000"/>
                </a:schemeClr>
              </a:fgClr>
              <a:bgClr>
                <a:schemeClr val="bg1"/>
              </a:bgClr>
            </a:pattFill>
            <a:ln>
              <a:solidFill>
                <a:schemeClr val="accent4">
                  <a:lumMod val="60000"/>
                  <a:lumOff val="40000"/>
                </a:schemeClr>
              </a:solidFill>
            </a:ln>
          </c:spPr>
          <c:invertIfNegative val="0"/>
          <c:cat>
            <c:strRef>
              <c:f>完全失業率・完全失業者の推移!$A$11:$A$20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完全失業率・完全失業者の推移!$G$11:$G$20</c:f>
              <c:numCache>
                <c:formatCode>#,##0;"▲ "#,##0</c:formatCode>
                <c:ptCount val="10"/>
                <c:pt idx="0">
                  <c:v>191</c:v>
                </c:pt>
                <c:pt idx="1">
                  <c:v>143</c:v>
                </c:pt>
                <c:pt idx="2">
                  <c:v>144</c:v>
                </c:pt>
                <c:pt idx="3">
                  <c:v>131</c:v>
                </c:pt>
                <c:pt idx="4" formatCode="General">
                  <c:v>127</c:v>
                </c:pt>
                <c:pt idx="5" formatCode="General">
                  <c:v>109</c:v>
                </c:pt>
                <c:pt idx="6" formatCode="General">
                  <c:v>113</c:v>
                </c:pt>
                <c:pt idx="7" formatCode="General">
                  <c:v>89</c:v>
                </c:pt>
                <c:pt idx="8" formatCode="General">
                  <c:v>90</c:v>
                </c:pt>
                <c:pt idx="9" formatCode="General">
                  <c:v>79</c:v>
                </c:pt>
              </c:numCache>
            </c:numRef>
          </c:val>
          <c:extLst>
            <c:ext xmlns:c16="http://schemas.microsoft.com/office/drawing/2014/chart" uri="{C3380CC4-5D6E-409C-BE32-E72D297353CC}">
              <c16:uniqueId val="{00000001-64B1-4296-AFE4-24F8782EFD12}"/>
            </c:ext>
          </c:extLst>
        </c:ser>
        <c:ser>
          <c:idx val="6"/>
          <c:order val="6"/>
          <c:tx>
            <c:strRef>
              <c:f>完全失業率・完全失業者の推移!$H$2</c:f>
              <c:strCache>
                <c:ptCount val="1"/>
                <c:pt idx="0">
                  <c:v>完全失業者数（女）</c:v>
                </c:pt>
              </c:strCache>
            </c:strRef>
          </c:tx>
          <c:spPr>
            <a:pattFill prst="lgConfetti">
              <a:fgClr>
                <a:schemeClr val="accent4">
                  <a:lumMod val="60000"/>
                  <a:lumOff val="40000"/>
                </a:schemeClr>
              </a:fgClr>
              <a:bgClr>
                <a:schemeClr val="bg1"/>
              </a:bgClr>
            </a:pattFill>
            <a:ln>
              <a:solidFill>
                <a:schemeClr val="accent4">
                  <a:lumMod val="60000"/>
                  <a:lumOff val="40000"/>
                </a:schemeClr>
              </a:solidFill>
            </a:ln>
          </c:spPr>
          <c:invertIfNegative val="0"/>
          <c:cat>
            <c:strRef>
              <c:f>完全失業率・完全失業者の推移!$A$11:$A$20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完全失業率・完全失業者の推移!$H$11:$H$20</c:f>
              <c:numCache>
                <c:formatCode>#,##0;"▲ "#,##0</c:formatCode>
                <c:ptCount val="10"/>
                <c:pt idx="0">
                  <c:v>110</c:v>
                </c:pt>
                <c:pt idx="1">
                  <c:v>78</c:v>
                </c:pt>
                <c:pt idx="2">
                  <c:v>94</c:v>
                </c:pt>
                <c:pt idx="3">
                  <c:v>80</c:v>
                </c:pt>
                <c:pt idx="4" formatCode="General">
                  <c:v>73</c:v>
                </c:pt>
                <c:pt idx="5" formatCode="General">
                  <c:v>76</c:v>
                </c:pt>
                <c:pt idx="6" formatCode="General">
                  <c:v>65</c:v>
                </c:pt>
                <c:pt idx="7" formatCode="General">
                  <c:v>62</c:v>
                </c:pt>
                <c:pt idx="8" formatCode="General">
                  <c:v>57</c:v>
                </c:pt>
                <c:pt idx="9" formatCode="General">
                  <c:v>59</c:v>
                </c:pt>
              </c:numCache>
            </c:numRef>
          </c:val>
          <c:extLst>
            <c:ext xmlns:c16="http://schemas.microsoft.com/office/drawing/2014/chart" uri="{C3380CC4-5D6E-409C-BE32-E72D297353CC}">
              <c16:uniqueId val="{00000002-64B1-4296-AFE4-24F8782EFD12}"/>
            </c:ext>
          </c:extLst>
        </c:ser>
        <c:dLbls>
          <c:showLegendKey val="0"/>
          <c:showVal val="0"/>
          <c:showCatName val="0"/>
          <c:showSerName val="0"/>
          <c:showPercent val="0"/>
          <c:showBubbleSize val="0"/>
        </c:dLbls>
        <c:gapWidth val="100"/>
        <c:overlap val="50"/>
        <c:axId val="119157504"/>
        <c:axId val="119159424"/>
      </c:barChart>
      <c:lineChart>
        <c:grouping val="standard"/>
        <c:varyColors val="0"/>
        <c:ser>
          <c:idx val="0"/>
          <c:order val="0"/>
          <c:tx>
            <c:strRef>
              <c:f>完全失業率・完全失業者の推移!$B$2</c:f>
              <c:strCache>
                <c:ptCount val="1"/>
                <c:pt idx="0">
                  <c:v>完全失業率</c:v>
                </c:pt>
              </c:strCache>
            </c:strRef>
          </c:tx>
          <c:spPr>
            <a:ln w="22225">
              <a:solidFill>
                <a:srgbClr val="FF0000"/>
              </a:solidFill>
            </a:ln>
          </c:spPr>
          <c:marker>
            <c:symbol val="diamond"/>
            <c:size val="7"/>
            <c:spPr>
              <a:solidFill>
                <a:srgbClr val="FF0000"/>
              </a:solidFill>
              <a:ln>
                <a:solidFill>
                  <a:srgbClr val="FF0000"/>
                </a:solidFill>
              </a:ln>
            </c:spPr>
          </c:marker>
          <c:dPt>
            <c:idx val="6"/>
            <c:bubble3D val="0"/>
            <c:extLst>
              <c:ext xmlns:c16="http://schemas.microsoft.com/office/drawing/2014/chart" uri="{C3380CC4-5D6E-409C-BE32-E72D297353CC}">
                <c16:uniqueId val="{00000003-64B1-4296-AFE4-24F8782EFD12}"/>
              </c:ext>
            </c:extLst>
          </c:dPt>
          <c:cat>
            <c:strRef>
              <c:f>完全失業率・完全失業者の推移!$A$11:$A$20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完全失業率・完全失業者の推移!$B$11:$B$20</c:f>
              <c:numCache>
                <c:formatCode>#,##0.0;"▲ "#,##0.0</c:formatCode>
                <c:ptCount val="10"/>
                <c:pt idx="0">
                  <c:v>6.9</c:v>
                </c:pt>
                <c:pt idx="1">
                  <c:v>5.0999999999999996</c:v>
                </c:pt>
                <c:pt idx="2">
                  <c:v>5.4</c:v>
                </c:pt>
                <c:pt idx="3">
                  <c:v>4.8</c:v>
                </c:pt>
                <c:pt idx="4">
                  <c:v>4.5999999999999996</c:v>
                </c:pt>
                <c:pt idx="5">
                  <c:v>4.2</c:v>
                </c:pt>
                <c:pt idx="6">
                  <c:v>4</c:v>
                </c:pt>
                <c:pt idx="7">
                  <c:v>3.4</c:v>
                </c:pt>
                <c:pt idx="8">
                  <c:v>3.2</c:v>
                </c:pt>
                <c:pt idx="9">
                  <c:v>2.9</c:v>
                </c:pt>
              </c:numCache>
            </c:numRef>
          </c:val>
          <c:smooth val="0"/>
          <c:extLst>
            <c:ext xmlns:c16="http://schemas.microsoft.com/office/drawing/2014/chart" uri="{C3380CC4-5D6E-409C-BE32-E72D297353CC}">
              <c16:uniqueId val="{00000004-64B1-4296-AFE4-24F8782EFD12}"/>
            </c:ext>
          </c:extLst>
        </c:ser>
        <c:ser>
          <c:idx val="1"/>
          <c:order val="1"/>
          <c:tx>
            <c:strRef>
              <c:f>完全失業率・完全失業者の推移!$C$2</c:f>
              <c:strCache>
                <c:ptCount val="1"/>
                <c:pt idx="0">
                  <c:v>完全失業率（男）</c:v>
                </c:pt>
              </c:strCache>
            </c:strRef>
          </c:tx>
          <c:spPr>
            <a:ln w="22225">
              <a:solidFill>
                <a:srgbClr val="0070C0"/>
              </a:solidFill>
            </a:ln>
          </c:spPr>
          <c:marker>
            <c:symbol val="square"/>
            <c:size val="5"/>
            <c:spPr>
              <a:solidFill>
                <a:srgbClr val="0070C0"/>
              </a:solidFill>
              <a:ln>
                <a:solidFill>
                  <a:srgbClr val="0070C0"/>
                </a:solidFill>
              </a:ln>
            </c:spPr>
          </c:marker>
          <c:dPt>
            <c:idx val="6"/>
            <c:bubble3D val="0"/>
            <c:extLst>
              <c:ext xmlns:c16="http://schemas.microsoft.com/office/drawing/2014/chart" uri="{C3380CC4-5D6E-409C-BE32-E72D297353CC}">
                <c16:uniqueId val="{00000005-64B1-4296-AFE4-24F8782EFD12}"/>
              </c:ext>
            </c:extLst>
          </c:dPt>
          <c:cat>
            <c:strRef>
              <c:f>完全失業率・完全失業者の推移!$A$11:$A$20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完全失業率・完全失業者の推移!$C$11:$C$20</c:f>
              <c:numCache>
                <c:formatCode>#,##0.0;"▲ "#,##0.0</c:formatCode>
                <c:ptCount val="10"/>
                <c:pt idx="0">
                  <c:v>7.5</c:v>
                </c:pt>
                <c:pt idx="1">
                  <c:v>5.7</c:v>
                </c:pt>
                <c:pt idx="2">
                  <c:v>5.7</c:v>
                </c:pt>
                <c:pt idx="3">
                  <c:v>5.2</c:v>
                </c:pt>
                <c:pt idx="4">
                  <c:v>5</c:v>
                </c:pt>
                <c:pt idx="5">
                  <c:v>4.4000000000000004</c:v>
                </c:pt>
                <c:pt idx="6">
                  <c:v>4.5</c:v>
                </c:pt>
                <c:pt idx="7">
                  <c:v>3.6</c:v>
                </c:pt>
                <c:pt idx="8">
                  <c:v>3.1</c:v>
                </c:pt>
                <c:pt idx="9">
                  <c:v>3.1</c:v>
                </c:pt>
              </c:numCache>
            </c:numRef>
          </c:val>
          <c:smooth val="0"/>
          <c:extLst>
            <c:ext xmlns:c16="http://schemas.microsoft.com/office/drawing/2014/chart" uri="{C3380CC4-5D6E-409C-BE32-E72D297353CC}">
              <c16:uniqueId val="{00000006-64B1-4296-AFE4-24F8782EFD12}"/>
            </c:ext>
          </c:extLst>
        </c:ser>
        <c:ser>
          <c:idx val="2"/>
          <c:order val="2"/>
          <c:tx>
            <c:strRef>
              <c:f>完全失業率・完全失業者の推移!$D$2</c:f>
              <c:strCache>
                <c:ptCount val="1"/>
                <c:pt idx="0">
                  <c:v>完全失業率（女）</c:v>
                </c:pt>
              </c:strCache>
            </c:strRef>
          </c:tx>
          <c:spPr>
            <a:ln w="22225">
              <a:solidFill>
                <a:srgbClr val="00B050"/>
              </a:solidFill>
            </a:ln>
          </c:spPr>
          <c:marker>
            <c:symbol val="triangle"/>
            <c:size val="5"/>
            <c:spPr>
              <a:solidFill>
                <a:srgbClr val="00B050"/>
              </a:solidFill>
              <a:ln>
                <a:solidFill>
                  <a:srgbClr val="00B050"/>
                </a:solidFill>
              </a:ln>
            </c:spPr>
          </c:marker>
          <c:dPt>
            <c:idx val="6"/>
            <c:bubble3D val="0"/>
            <c:extLst>
              <c:ext xmlns:c16="http://schemas.microsoft.com/office/drawing/2014/chart" uri="{C3380CC4-5D6E-409C-BE32-E72D297353CC}">
                <c16:uniqueId val="{00000007-64B1-4296-AFE4-24F8782EFD12}"/>
              </c:ext>
            </c:extLst>
          </c:dPt>
          <c:cat>
            <c:strRef>
              <c:f>完全失業率・完全失業者の推移!$A$11:$A$20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完全失業率・完全失業者の推移!$D$11:$D$20</c:f>
              <c:numCache>
                <c:formatCode>#,##0.0;"▲ "#,##0.0</c:formatCode>
                <c:ptCount val="10"/>
                <c:pt idx="0">
                  <c:v>6.1</c:v>
                </c:pt>
                <c:pt idx="1">
                  <c:v>4.3</c:v>
                </c:pt>
                <c:pt idx="2">
                  <c:v>5.0999999999999996</c:v>
                </c:pt>
                <c:pt idx="3">
                  <c:v>4.3</c:v>
                </c:pt>
                <c:pt idx="4">
                  <c:v>3.9</c:v>
                </c:pt>
                <c:pt idx="5">
                  <c:v>4</c:v>
                </c:pt>
                <c:pt idx="6">
                  <c:v>3.3</c:v>
                </c:pt>
                <c:pt idx="7">
                  <c:v>3.1</c:v>
                </c:pt>
                <c:pt idx="8">
                  <c:v>2.8</c:v>
                </c:pt>
                <c:pt idx="9">
                  <c:v>2.8</c:v>
                </c:pt>
              </c:numCache>
            </c:numRef>
          </c:val>
          <c:smooth val="0"/>
          <c:extLst>
            <c:ext xmlns:c16="http://schemas.microsoft.com/office/drawing/2014/chart" uri="{C3380CC4-5D6E-409C-BE32-E72D297353CC}">
              <c16:uniqueId val="{00000008-64B1-4296-AFE4-24F8782EFD12}"/>
            </c:ext>
          </c:extLst>
        </c:ser>
        <c:ser>
          <c:idx val="3"/>
          <c:order val="3"/>
          <c:tx>
            <c:strRef>
              <c:f>完全失業率・完全失業者の推移!$E$2</c:f>
              <c:strCache>
                <c:ptCount val="1"/>
                <c:pt idx="0">
                  <c:v>完全失業率（全国）</c:v>
                </c:pt>
              </c:strCache>
            </c:strRef>
          </c:tx>
          <c:spPr>
            <a:ln w="19050">
              <a:solidFill>
                <a:srgbClr val="FF0000"/>
              </a:solidFill>
              <a:prstDash val="sysDot"/>
            </a:ln>
          </c:spPr>
          <c:marker>
            <c:symbol val="diamond"/>
            <c:size val="5"/>
            <c:spPr>
              <a:solidFill>
                <a:srgbClr val="FF0000"/>
              </a:solidFill>
              <a:ln>
                <a:solidFill>
                  <a:srgbClr val="FF0000"/>
                </a:solidFill>
              </a:ln>
            </c:spPr>
          </c:marker>
          <c:cat>
            <c:strRef>
              <c:f>完全失業率・完全失業者の推移!$A$11:$A$20</c:f>
              <c:strCache>
                <c:ptCount val="10"/>
                <c:pt idx="0">
                  <c:v>2010年</c:v>
                </c:pt>
                <c:pt idx="1">
                  <c:v>2011年</c:v>
                </c:pt>
                <c:pt idx="2">
                  <c:v>2012年</c:v>
                </c:pt>
                <c:pt idx="3">
                  <c:v>2013年</c:v>
                </c:pt>
                <c:pt idx="4">
                  <c:v>2014年</c:v>
                </c:pt>
                <c:pt idx="5">
                  <c:v>2015年</c:v>
                </c:pt>
                <c:pt idx="6">
                  <c:v>2016年</c:v>
                </c:pt>
                <c:pt idx="7">
                  <c:v>2017年</c:v>
                </c:pt>
                <c:pt idx="8">
                  <c:v>2018年</c:v>
                </c:pt>
                <c:pt idx="9">
                  <c:v>2019年</c:v>
                </c:pt>
              </c:strCache>
            </c:strRef>
          </c:cat>
          <c:val>
            <c:numRef>
              <c:f>完全失業率・完全失業者の推移!$E$11:$E$20</c:f>
              <c:numCache>
                <c:formatCode>#,##0.0;"▲ "#,##0.0</c:formatCode>
                <c:ptCount val="10"/>
                <c:pt idx="0">
                  <c:v>5.0999999999999996</c:v>
                </c:pt>
                <c:pt idx="1">
                  <c:v>4.5999999999999996</c:v>
                </c:pt>
                <c:pt idx="2">
                  <c:v>4.3</c:v>
                </c:pt>
                <c:pt idx="3">
                  <c:v>4</c:v>
                </c:pt>
                <c:pt idx="4">
                  <c:v>3.6</c:v>
                </c:pt>
                <c:pt idx="5">
                  <c:v>3.4</c:v>
                </c:pt>
                <c:pt idx="6">
                  <c:v>3.1</c:v>
                </c:pt>
                <c:pt idx="7">
                  <c:v>2.8</c:v>
                </c:pt>
                <c:pt idx="8">
                  <c:v>2.4</c:v>
                </c:pt>
                <c:pt idx="9">
                  <c:v>2.4</c:v>
                </c:pt>
              </c:numCache>
            </c:numRef>
          </c:val>
          <c:smooth val="0"/>
          <c:extLst>
            <c:ext xmlns:c16="http://schemas.microsoft.com/office/drawing/2014/chart" uri="{C3380CC4-5D6E-409C-BE32-E72D297353CC}">
              <c16:uniqueId val="{00000009-64B1-4296-AFE4-24F8782EFD12}"/>
            </c:ext>
          </c:extLst>
        </c:ser>
        <c:dLbls>
          <c:showLegendKey val="0"/>
          <c:showVal val="0"/>
          <c:showCatName val="0"/>
          <c:showSerName val="0"/>
          <c:showPercent val="0"/>
          <c:showBubbleSize val="0"/>
        </c:dLbls>
        <c:marker val="1"/>
        <c:smooth val="0"/>
        <c:axId val="119175808"/>
        <c:axId val="119173888"/>
      </c:lineChart>
      <c:catAx>
        <c:axId val="119157504"/>
        <c:scaling>
          <c:orientation val="minMax"/>
        </c:scaling>
        <c:delete val="0"/>
        <c:axPos val="b"/>
        <c:numFmt formatCode="General" sourceLinked="1"/>
        <c:majorTickMark val="none"/>
        <c:minorTickMark val="none"/>
        <c:tickLblPos val="nextTo"/>
        <c:txPr>
          <a:bodyPr rot="-2700000"/>
          <a:lstStyle/>
          <a:p>
            <a:pPr>
              <a:defRPr/>
            </a:pPr>
            <a:endParaRPr lang="ja-JP"/>
          </a:p>
        </c:txPr>
        <c:crossAx val="119159424"/>
        <c:crosses val="autoZero"/>
        <c:auto val="1"/>
        <c:lblAlgn val="ctr"/>
        <c:lblOffset val="100"/>
        <c:noMultiLvlLbl val="0"/>
      </c:catAx>
      <c:valAx>
        <c:axId val="119159424"/>
        <c:scaling>
          <c:orientation val="minMax"/>
        </c:scaling>
        <c:delete val="0"/>
        <c:axPos val="l"/>
        <c:majorGridlines/>
        <c:title>
          <c:tx>
            <c:rich>
              <a:bodyPr rot="0" vert="wordArtVertRtl"/>
              <a:lstStyle/>
              <a:p>
                <a:pPr>
                  <a:defRPr b="0"/>
                </a:pPr>
                <a:r>
                  <a:rPr lang="ja-JP" altLang="en-US" b="0"/>
                  <a:t>完全失業者数・千人</a:t>
                </a:r>
              </a:p>
            </c:rich>
          </c:tx>
          <c:layout>
            <c:manualLayout>
              <c:xMode val="edge"/>
              <c:yMode val="edge"/>
              <c:x val="1.2375858027688947E-2"/>
              <c:y val="1.4313091750391685E-2"/>
            </c:manualLayout>
          </c:layout>
          <c:overlay val="0"/>
        </c:title>
        <c:numFmt formatCode="General" sourceLinked="0"/>
        <c:majorTickMark val="none"/>
        <c:minorTickMark val="none"/>
        <c:tickLblPos val="nextTo"/>
        <c:spPr>
          <a:noFill/>
        </c:spPr>
        <c:crossAx val="119157504"/>
        <c:crosses val="autoZero"/>
        <c:crossBetween val="between"/>
      </c:valAx>
      <c:valAx>
        <c:axId val="119173888"/>
        <c:scaling>
          <c:orientation val="minMax"/>
          <c:max val="8"/>
        </c:scaling>
        <c:delete val="0"/>
        <c:axPos val="r"/>
        <c:title>
          <c:tx>
            <c:rich>
              <a:bodyPr rot="0" vert="wordArtVertRtl"/>
              <a:lstStyle/>
              <a:p>
                <a:pPr>
                  <a:defRPr b="0"/>
                </a:pPr>
                <a:r>
                  <a:rPr lang="ja-JP" altLang="en-US" b="0"/>
                  <a:t>完全失業率・％</a:t>
                </a:r>
              </a:p>
            </c:rich>
          </c:tx>
          <c:layout>
            <c:manualLayout>
              <c:xMode val="edge"/>
              <c:yMode val="edge"/>
              <c:x val="0.74794019557232572"/>
              <c:y val="9.5386272237638001E-2"/>
            </c:manualLayout>
          </c:layout>
          <c:overlay val="0"/>
        </c:title>
        <c:numFmt formatCode="#,##0.0;&quot;▲ &quot;#,##0.0" sourceLinked="1"/>
        <c:majorTickMark val="none"/>
        <c:minorTickMark val="none"/>
        <c:tickLblPos val="nextTo"/>
        <c:crossAx val="119175808"/>
        <c:crosses val="max"/>
        <c:crossBetween val="between"/>
      </c:valAx>
      <c:catAx>
        <c:axId val="119175808"/>
        <c:scaling>
          <c:orientation val="minMax"/>
        </c:scaling>
        <c:delete val="1"/>
        <c:axPos val="b"/>
        <c:numFmt formatCode="General" sourceLinked="1"/>
        <c:majorTickMark val="out"/>
        <c:minorTickMark val="none"/>
        <c:tickLblPos val="nextTo"/>
        <c:crossAx val="119173888"/>
        <c:crosses val="autoZero"/>
        <c:auto val="1"/>
        <c:lblAlgn val="ctr"/>
        <c:lblOffset val="100"/>
        <c:noMultiLvlLbl val="0"/>
      </c:catAx>
      <c:spPr>
        <a:noFill/>
        <a:ln>
          <a:noFill/>
        </a:ln>
      </c:spPr>
    </c:plotArea>
    <c:legend>
      <c:legendPos val="r"/>
      <c:layout>
        <c:manualLayout>
          <c:xMode val="edge"/>
          <c:yMode val="edge"/>
          <c:x val="0.73938157261229653"/>
          <c:y val="0.62609823489577932"/>
          <c:w val="0.20506912442396313"/>
          <c:h val="0.31784147815166192"/>
        </c:manualLayout>
      </c:layout>
      <c:overlay val="1"/>
    </c:legend>
    <c:plotVisOnly val="1"/>
    <c:dispBlanksAs val="gap"/>
    <c:showDLblsOverMax val="0"/>
  </c:chart>
  <c:spPr>
    <a:noFill/>
    <a:ln>
      <a:noFill/>
    </a:ln>
  </c:spPr>
  <c:externalData r:id="rId1">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9081639083185823E-2"/>
          <c:y val="0.12445224622473078"/>
          <c:w val="0.93279758938136237"/>
          <c:h val="0.6924278681589956"/>
        </c:manualLayout>
      </c:layout>
      <c:lineChart>
        <c:grouping val="standard"/>
        <c:varyColors val="0"/>
        <c:ser>
          <c:idx val="0"/>
          <c:order val="0"/>
          <c:tx>
            <c:strRef>
              <c:f>計算シート!$A$39</c:f>
              <c:strCache>
                <c:ptCount val="1"/>
                <c:pt idx="0">
                  <c:v>近畿圏</c:v>
                </c:pt>
              </c:strCache>
            </c:strRef>
          </c:tx>
          <c:dLbls>
            <c:dLbl>
              <c:idx val="1"/>
              <c:layout>
                <c:manualLayout>
                  <c:x val="-3.2760435056574375E-2"/>
                  <c:y val="5.60150962185585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062-41FA-B494-9B33A1DFA0D3}"/>
                </c:ext>
              </c:extLst>
            </c:dLbl>
            <c:dLbl>
              <c:idx val="3"/>
              <c:layout>
                <c:manualLayout>
                  <c:x val="-3.1068924269730205E-2"/>
                  <c:y val="6.03582000536219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062-41FA-B494-9B33A1DFA0D3}"/>
                </c:ext>
              </c:extLst>
            </c:dLbl>
            <c:dLbl>
              <c:idx val="5"/>
              <c:layout>
                <c:manualLayout>
                  <c:x val="-3.2760435056574375E-2"/>
                  <c:y val="6.03582000536219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062-41FA-B494-9B33A1DFA0D3}"/>
                </c:ext>
              </c:extLst>
            </c:dLbl>
            <c:dLbl>
              <c:idx val="7"/>
              <c:layout>
                <c:manualLayout>
                  <c:x val="-3.1068924269730173E-2"/>
                  <c:y val="4.73288885484321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062-41FA-B494-9B33A1DFA0D3}"/>
                </c:ext>
              </c:extLst>
            </c:dLbl>
            <c:dLbl>
              <c:idx val="9"/>
              <c:layout>
                <c:manualLayout>
                  <c:x val="-3.1068924269730173E-2"/>
                  <c:y val="6.90444077237485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062-41FA-B494-9B33A1DFA0D3}"/>
                </c:ext>
              </c:extLst>
            </c:dLbl>
            <c:dLbl>
              <c:idx val="11"/>
              <c:layout>
                <c:manualLayout>
                  <c:x val="-3.1068924269730173E-2"/>
                  <c:y val="5.16719923834953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062-41FA-B494-9B33A1DFA0D3}"/>
                </c:ext>
              </c:extLst>
            </c:dLbl>
            <c:dLbl>
              <c:idx val="13"/>
              <c:layout>
                <c:manualLayout>
                  <c:x val="-3.1068924269730173E-2"/>
                  <c:y val="5.16719923834953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062-41FA-B494-9B33A1DFA0D3}"/>
                </c:ext>
              </c:extLst>
            </c:dLbl>
            <c:dLbl>
              <c:idx val="15"/>
              <c:layout>
                <c:manualLayout>
                  <c:x val="-3.1068924269730173E-2"/>
                  <c:y val="5.16719923834954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062-41FA-B494-9B33A1DFA0D3}"/>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計算シート!$B$38:$S$38</c:f>
              <c:numCache>
                <c:formatCode>General</c:formatCode>
                <c:ptCount val="18"/>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numCache>
            </c:numRef>
          </c:cat>
          <c:val>
            <c:numRef>
              <c:f>計算シート!$B$39:$S$39</c:f>
              <c:numCache>
                <c:formatCode>#,##0.0;"▲ "#,##0.0</c:formatCode>
                <c:ptCount val="18"/>
                <c:pt idx="0">
                  <c:v>55.4</c:v>
                </c:pt>
                <c:pt idx="1">
                  <c:v>58.1</c:v>
                </c:pt>
                <c:pt idx="2">
                  <c:v>59</c:v>
                </c:pt>
                <c:pt idx="3">
                  <c:v>58.7</c:v>
                </c:pt>
                <c:pt idx="4">
                  <c:v>58.3</c:v>
                </c:pt>
                <c:pt idx="5">
                  <c:v>58.2</c:v>
                </c:pt>
                <c:pt idx="6">
                  <c:v>57.8</c:v>
                </c:pt>
                <c:pt idx="7">
                  <c:v>61.8</c:v>
                </c:pt>
                <c:pt idx="8">
                  <c:v>63.7</c:v>
                </c:pt>
                <c:pt idx="9">
                  <c:v>63.4</c:v>
                </c:pt>
                <c:pt idx="10">
                  <c:v>61.751995848093088</c:v>
                </c:pt>
                <c:pt idx="11">
                  <c:v>62.242146465491288</c:v>
                </c:pt>
                <c:pt idx="12">
                  <c:v>61.246694334357677</c:v>
                </c:pt>
                <c:pt idx="13">
                  <c:v>62.935680300837447</c:v>
                </c:pt>
                <c:pt idx="14" formatCode="0.0">
                  <c:v>63.6</c:v>
                </c:pt>
                <c:pt idx="15">
                  <c:v>63</c:v>
                </c:pt>
                <c:pt idx="16" formatCode="General">
                  <c:v>61.9</c:v>
                </c:pt>
                <c:pt idx="17" formatCode="General">
                  <c:v>61.4</c:v>
                </c:pt>
              </c:numCache>
            </c:numRef>
          </c:val>
          <c:smooth val="0"/>
          <c:extLst>
            <c:ext xmlns:c16="http://schemas.microsoft.com/office/drawing/2014/chart" uri="{C3380CC4-5D6E-409C-BE32-E72D297353CC}">
              <c16:uniqueId val="{00000008-D062-41FA-B494-9B33A1DFA0D3}"/>
            </c:ext>
          </c:extLst>
        </c:ser>
        <c:ser>
          <c:idx val="1"/>
          <c:order val="1"/>
          <c:tx>
            <c:strRef>
              <c:f>計算シート!$A$40</c:f>
              <c:strCache>
                <c:ptCount val="1"/>
                <c:pt idx="0">
                  <c:v>全国</c:v>
                </c:pt>
              </c:strCache>
            </c:strRef>
          </c:tx>
          <c:dLbls>
            <c:dLbl>
              <c:idx val="1"/>
              <c:layout>
                <c:manualLayout>
                  <c:x val="-3.1068924269730173E-2"/>
                  <c:y val="5.60150962185585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062-41FA-B494-9B33A1DFA0D3}"/>
                </c:ext>
              </c:extLst>
            </c:dLbl>
            <c:dLbl>
              <c:idx val="3"/>
              <c:layout>
                <c:manualLayout>
                  <c:x val="-3.2760435056574409E-2"/>
                  <c:y val="5.6015096218558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062-41FA-B494-9B33A1DFA0D3}"/>
                </c:ext>
              </c:extLst>
            </c:dLbl>
            <c:dLbl>
              <c:idx val="5"/>
              <c:layout>
                <c:manualLayout>
                  <c:x val="-3.1068924269730173E-2"/>
                  <c:y val="6.03582000536218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062-41FA-B494-9B33A1DFA0D3}"/>
                </c:ext>
              </c:extLst>
            </c:dLbl>
            <c:dLbl>
              <c:idx val="7"/>
              <c:layout>
                <c:manualLayout>
                  <c:x val="-3.1068924269730173E-2"/>
                  <c:y val="5.16719923834954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062-41FA-B494-9B33A1DFA0D3}"/>
                </c:ext>
              </c:extLst>
            </c:dLbl>
            <c:dLbl>
              <c:idx val="9"/>
              <c:layout>
                <c:manualLayout>
                  <c:x val="-3.1068924269730173E-2"/>
                  <c:y val="6.03582000536219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062-41FA-B494-9B33A1DFA0D3}"/>
                </c:ext>
              </c:extLst>
            </c:dLbl>
            <c:dLbl>
              <c:idx val="11"/>
              <c:layout>
                <c:manualLayout>
                  <c:x val="-3.1068924269730173E-2"/>
                  <c:y val="5.16719923834953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062-41FA-B494-9B33A1DFA0D3}"/>
                </c:ext>
              </c:extLst>
            </c:dLbl>
            <c:dLbl>
              <c:idx val="13"/>
              <c:layout>
                <c:manualLayout>
                  <c:x val="-3.1068924269730173E-2"/>
                  <c:y val="5.6015096218558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062-41FA-B494-9B33A1DFA0D3}"/>
                </c:ext>
              </c:extLst>
            </c:dLbl>
            <c:dLbl>
              <c:idx val="15"/>
              <c:layout>
                <c:manualLayout>
                  <c:x val="-3.1068924269730173E-2"/>
                  <c:y val="5.6015096218558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062-41FA-B494-9B33A1DFA0D3}"/>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計算シート!$B$38:$S$38</c:f>
              <c:numCache>
                <c:formatCode>General</c:formatCode>
                <c:ptCount val="18"/>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numCache>
            </c:numRef>
          </c:cat>
          <c:val>
            <c:numRef>
              <c:f>計算シート!$B$40:$S$40</c:f>
              <c:numCache>
                <c:formatCode>#,##0.0;"▲ "#,##0.0</c:formatCode>
                <c:ptCount val="18"/>
                <c:pt idx="0">
                  <c:v>43.2</c:v>
                </c:pt>
                <c:pt idx="1">
                  <c:v>45.5</c:v>
                </c:pt>
                <c:pt idx="2">
                  <c:v>47</c:v>
                </c:pt>
                <c:pt idx="3">
                  <c:v>46.6</c:v>
                </c:pt>
                <c:pt idx="4">
                  <c:v>45.7</c:v>
                </c:pt>
                <c:pt idx="5">
                  <c:v>45.8</c:v>
                </c:pt>
                <c:pt idx="6">
                  <c:v>45</c:v>
                </c:pt>
                <c:pt idx="7">
                  <c:v>49.5</c:v>
                </c:pt>
                <c:pt idx="8">
                  <c:v>51</c:v>
                </c:pt>
                <c:pt idx="9">
                  <c:v>50.2</c:v>
                </c:pt>
                <c:pt idx="10">
                  <c:v>49.2</c:v>
                </c:pt>
                <c:pt idx="11">
                  <c:v>48.9</c:v>
                </c:pt>
                <c:pt idx="12">
                  <c:v>49.1</c:v>
                </c:pt>
                <c:pt idx="13">
                  <c:v>51</c:v>
                </c:pt>
                <c:pt idx="14">
                  <c:v>51.7</c:v>
                </c:pt>
                <c:pt idx="15">
                  <c:v>52</c:v>
                </c:pt>
                <c:pt idx="16" formatCode="General">
                  <c:v>51.1</c:v>
                </c:pt>
                <c:pt idx="17" formatCode="General">
                  <c:v>50.6</c:v>
                </c:pt>
              </c:numCache>
            </c:numRef>
          </c:val>
          <c:smooth val="0"/>
          <c:extLst>
            <c:ext xmlns:c16="http://schemas.microsoft.com/office/drawing/2014/chart" uri="{C3380CC4-5D6E-409C-BE32-E72D297353CC}">
              <c16:uniqueId val="{00000011-D062-41FA-B494-9B33A1DFA0D3}"/>
            </c:ext>
          </c:extLst>
        </c:ser>
        <c:dLbls>
          <c:showLegendKey val="0"/>
          <c:showVal val="0"/>
          <c:showCatName val="0"/>
          <c:showSerName val="0"/>
          <c:showPercent val="0"/>
          <c:showBubbleSize val="0"/>
        </c:dLbls>
        <c:marker val="1"/>
        <c:smooth val="0"/>
        <c:axId val="113636480"/>
        <c:axId val="113638016"/>
      </c:lineChart>
      <c:catAx>
        <c:axId val="113636480"/>
        <c:scaling>
          <c:orientation val="minMax"/>
        </c:scaling>
        <c:delete val="0"/>
        <c:axPos val="b"/>
        <c:numFmt formatCode="General" sourceLinked="1"/>
        <c:majorTickMark val="out"/>
        <c:minorTickMark val="none"/>
        <c:tickLblPos val="nextTo"/>
        <c:txPr>
          <a:bodyPr/>
          <a:lstStyle/>
          <a:p>
            <a:pPr>
              <a:defRPr sz="1100"/>
            </a:pPr>
            <a:endParaRPr lang="ja-JP"/>
          </a:p>
        </c:txPr>
        <c:crossAx val="113638016"/>
        <c:crosses val="autoZero"/>
        <c:auto val="1"/>
        <c:lblAlgn val="ctr"/>
        <c:lblOffset val="100"/>
        <c:noMultiLvlLbl val="0"/>
      </c:catAx>
      <c:valAx>
        <c:axId val="113638016"/>
        <c:scaling>
          <c:orientation val="minMax"/>
          <c:min val="35"/>
        </c:scaling>
        <c:delete val="0"/>
        <c:axPos val="l"/>
        <c:majorGridlines/>
        <c:numFmt formatCode="General" sourceLinked="0"/>
        <c:majorTickMark val="out"/>
        <c:minorTickMark val="none"/>
        <c:tickLblPos val="nextTo"/>
        <c:txPr>
          <a:bodyPr/>
          <a:lstStyle/>
          <a:p>
            <a:pPr>
              <a:defRPr sz="1200"/>
            </a:pPr>
            <a:endParaRPr lang="ja-JP"/>
          </a:p>
        </c:txPr>
        <c:crossAx val="113636480"/>
        <c:crosses val="autoZero"/>
        <c:crossBetween val="between"/>
      </c:valAx>
    </c:plotArea>
    <c:legend>
      <c:legendPos val="t"/>
      <c:layout>
        <c:manualLayout>
          <c:xMode val="edge"/>
          <c:yMode val="edge"/>
          <c:x val="0.37806440155590315"/>
          <c:y val="1.0878904091752848E-2"/>
          <c:w val="0.25696690555164092"/>
          <c:h val="9.8361140211941617E-2"/>
        </c:manualLayout>
      </c:layout>
      <c:overlay val="0"/>
    </c:legend>
    <c:plotVisOnly val="1"/>
    <c:dispBlanksAs val="gap"/>
    <c:showDLblsOverMax val="0"/>
  </c:chart>
  <c:spPr>
    <a:ln>
      <a:noFill/>
    </a:ln>
  </c:sp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27861978954798"/>
          <c:y val="2.7738725841088045E-2"/>
          <c:w val="0.85850511986867417"/>
          <c:h val="0.78877148607920322"/>
        </c:manualLayout>
      </c:layout>
      <c:lineChart>
        <c:grouping val="standard"/>
        <c:varyColors val="0"/>
        <c:ser>
          <c:idx val="0"/>
          <c:order val="0"/>
          <c:tx>
            <c:strRef>
              <c:f>Sheet1!$B$26</c:f>
              <c:strCache>
                <c:ptCount val="1"/>
                <c:pt idx="0">
                  <c:v>関西国際空港</c:v>
                </c:pt>
              </c:strCache>
            </c:strRef>
          </c:tx>
          <c:marker>
            <c:symbol val="square"/>
            <c:size val="7"/>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Sheet1!$D$2:$L$2</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Sheet1!$C$26:$K$26</c:f>
              <c:numCache>
                <c:formatCode>#,##0_);[Red]\(#,##0\)</c:formatCode>
                <c:ptCount val="9"/>
                <c:pt idx="0">
                  <c:v>70465</c:v>
                </c:pt>
                <c:pt idx="1">
                  <c:v>68515</c:v>
                </c:pt>
                <c:pt idx="2">
                  <c:v>77374</c:v>
                </c:pt>
                <c:pt idx="3">
                  <c:v>84719</c:v>
                </c:pt>
                <c:pt idx="4">
                  <c:v>92125</c:v>
                </c:pt>
                <c:pt idx="5">
                  <c:v>86343.86</c:v>
                </c:pt>
                <c:pt idx="6">
                  <c:v>95846</c:v>
                </c:pt>
                <c:pt idx="7">
                  <c:v>92138</c:v>
                </c:pt>
                <c:pt idx="8">
                  <c:v>91567</c:v>
                </c:pt>
              </c:numCache>
            </c:numRef>
          </c:val>
          <c:smooth val="0"/>
          <c:extLst>
            <c:ext xmlns:c16="http://schemas.microsoft.com/office/drawing/2014/chart" uri="{C3380CC4-5D6E-409C-BE32-E72D297353CC}">
              <c16:uniqueId val="{00000000-3AB1-4302-9DA0-C5ED5059BA47}"/>
            </c:ext>
          </c:extLst>
        </c:ser>
        <c:ser>
          <c:idx val="1"/>
          <c:order val="1"/>
          <c:tx>
            <c:strRef>
              <c:f>Sheet1!$B$27</c:f>
              <c:strCache>
                <c:ptCount val="1"/>
                <c:pt idx="0">
                  <c:v>中部国際空港</c:v>
                </c:pt>
              </c:strCache>
            </c:strRef>
          </c:tx>
          <c:spPr>
            <a:ln>
              <a:solidFill>
                <a:schemeClr val="accent3"/>
              </a:solidFill>
            </a:ln>
          </c:spPr>
          <c:marker>
            <c:symbol val="triangle"/>
            <c:size val="7"/>
            <c:spPr>
              <a:solidFill>
                <a:schemeClr val="accent3"/>
              </a:solidFill>
              <a:ln>
                <a:solidFill>
                  <a:schemeClr val="accent3"/>
                </a:solid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Sheet1!$D$2:$L$2</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Sheet1!$C$27:$K$27</c:f>
              <c:numCache>
                <c:formatCode>#,##0_);[Red]\(#,##0\)</c:formatCode>
                <c:ptCount val="9"/>
                <c:pt idx="0">
                  <c:v>14337</c:v>
                </c:pt>
                <c:pt idx="1">
                  <c:v>14677</c:v>
                </c:pt>
                <c:pt idx="2">
                  <c:v>15922</c:v>
                </c:pt>
                <c:pt idx="3">
                  <c:v>17224</c:v>
                </c:pt>
                <c:pt idx="4">
                  <c:v>21248</c:v>
                </c:pt>
                <c:pt idx="5">
                  <c:v>17598.23</c:v>
                </c:pt>
                <c:pt idx="6">
                  <c:v>18817</c:v>
                </c:pt>
                <c:pt idx="7">
                  <c:v>21778</c:v>
                </c:pt>
                <c:pt idx="8">
                  <c:v>20511</c:v>
                </c:pt>
              </c:numCache>
            </c:numRef>
          </c:val>
          <c:smooth val="0"/>
          <c:extLst>
            <c:ext xmlns:c16="http://schemas.microsoft.com/office/drawing/2014/chart" uri="{C3380CC4-5D6E-409C-BE32-E72D297353CC}">
              <c16:uniqueId val="{00000001-3AB1-4302-9DA0-C5ED5059BA47}"/>
            </c:ext>
          </c:extLst>
        </c:ser>
        <c:ser>
          <c:idx val="2"/>
          <c:order val="2"/>
          <c:tx>
            <c:strRef>
              <c:f>Sheet1!$B$28</c:f>
              <c:strCache>
                <c:ptCount val="1"/>
                <c:pt idx="0">
                  <c:v>成田国際空港</c:v>
                </c:pt>
              </c:strCache>
            </c:strRef>
          </c:tx>
          <c:spPr>
            <a:ln>
              <a:solidFill>
                <a:schemeClr val="accent2"/>
              </a:solidFill>
            </a:ln>
          </c:spPr>
          <c:marker>
            <c:symbol val="diamond"/>
            <c:size val="7"/>
            <c:spPr>
              <a:solidFill>
                <a:schemeClr val="accent2"/>
              </a:solidFill>
              <a:ln>
                <a:solidFill>
                  <a:schemeClr val="accent2"/>
                </a:solid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Sheet1!$D$2:$L$2</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Sheet1!$C$28:$K$28</c:f>
              <c:numCache>
                <c:formatCode>#,##0_);[Red]\(#,##0\)</c:formatCode>
                <c:ptCount val="9"/>
                <c:pt idx="0">
                  <c:v>179019</c:v>
                </c:pt>
                <c:pt idx="1">
                  <c:v>162440</c:v>
                </c:pt>
                <c:pt idx="2">
                  <c:v>173116</c:v>
                </c:pt>
                <c:pt idx="3">
                  <c:v>156378</c:v>
                </c:pt>
                <c:pt idx="4">
                  <c:v>166802</c:v>
                </c:pt>
                <c:pt idx="5">
                  <c:v>156138</c:v>
                </c:pt>
                <c:pt idx="6">
                  <c:v>192286</c:v>
                </c:pt>
                <c:pt idx="7">
                  <c:v>251628</c:v>
                </c:pt>
                <c:pt idx="8">
                  <c:v>234816</c:v>
                </c:pt>
              </c:numCache>
            </c:numRef>
          </c:val>
          <c:smooth val="0"/>
          <c:extLst>
            <c:ext xmlns:c16="http://schemas.microsoft.com/office/drawing/2014/chart" uri="{C3380CC4-5D6E-409C-BE32-E72D297353CC}">
              <c16:uniqueId val="{00000002-3AB1-4302-9DA0-C5ED5059BA47}"/>
            </c:ext>
          </c:extLst>
        </c:ser>
        <c:dLbls>
          <c:dLblPos val="t"/>
          <c:showLegendKey val="0"/>
          <c:showVal val="1"/>
          <c:showCatName val="0"/>
          <c:showSerName val="0"/>
          <c:showPercent val="0"/>
          <c:showBubbleSize val="0"/>
        </c:dLbls>
        <c:marker val="1"/>
        <c:smooth val="0"/>
        <c:axId val="88332928"/>
        <c:axId val="88355200"/>
      </c:lineChart>
      <c:catAx>
        <c:axId val="88332928"/>
        <c:scaling>
          <c:orientation val="minMax"/>
        </c:scaling>
        <c:delete val="0"/>
        <c:axPos val="b"/>
        <c:numFmt formatCode="General" sourceLinked="1"/>
        <c:majorTickMark val="out"/>
        <c:minorTickMark val="none"/>
        <c:tickLblPos val="nextTo"/>
        <c:spPr>
          <a:ln w="9525"/>
        </c:spPr>
        <c:txPr>
          <a:bodyPr rot="-2700000"/>
          <a:lstStyle/>
          <a:p>
            <a:pPr>
              <a:defRPr sz="1100" baseline="0"/>
            </a:pPr>
            <a:endParaRPr lang="ja-JP"/>
          </a:p>
        </c:txPr>
        <c:crossAx val="88355200"/>
        <c:crosses val="autoZero"/>
        <c:auto val="1"/>
        <c:lblAlgn val="ctr"/>
        <c:lblOffset val="100"/>
        <c:noMultiLvlLbl val="0"/>
      </c:catAx>
      <c:valAx>
        <c:axId val="88355200"/>
        <c:scaling>
          <c:orientation val="minMax"/>
        </c:scaling>
        <c:delete val="0"/>
        <c:axPos val="l"/>
        <c:majorGridlines/>
        <c:numFmt formatCode="#,##0_);[Red]\(#,##0\)" sourceLinked="1"/>
        <c:majorTickMark val="out"/>
        <c:minorTickMark val="none"/>
        <c:tickLblPos val="nextTo"/>
        <c:crossAx val="88332928"/>
        <c:crosses val="autoZero"/>
        <c:crossBetween val="between"/>
      </c:valAx>
      <c:spPr>
        <a:ln w="12700">
          <a:solidFill>
            <a:schemeClr val="tx1">
              <a:lumMod val="50000"/>
              <a:lumOff val="50000"/>
            </a:schemeClr>
          </a:solidFill>
        </a:ln>
      </c:spPr>
    </c:plotArea>
    <c:plotVisOnly val="1"/>
    <c:dispBlanksAs val="gap"/>
    <c:showDLblsOverMax val="0"/>
  </c:chart>
  <c:spPr>
    <a:noFill/>
    <a:ln>
      <a:noFill/>
    </a:ln>
  </c:sp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計算表!$H$4</c:f>
              <c:strCache>
                <c:ptCount val="1"/>
                <c:pt idx="0">
                  <c:v>関空</c:v>
                </c:pt>
              </c:strCache>
            </c:strRef>
          </c:tx>
          <c:marker>
            <c:symbol val="square"/>
            <c:size val="7"/>
          </c:marker>
          <c:dLbls>
            <c:spPr>
              <a:noFill/>
              <a:ln>
                <a:noFill/>
              </a:ln>
              <a:effectLst/>
            </c:spPr>
            <c:txPr>
              <a:bodyPr/>
              <a:lstStyle/>
              <a:p>
                <a:pPr>
                  <a:defRPr sz="105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計算表!$G$5:$G$13</c:f>
              <c:strCache>
                <c:ptCount val="9"/>
                <c:pt idx="0">
                  <c:v>2011年度</c:v>
                </c:pt>
                <c:pt idx="1">
                  <c:v>2012年度</c:v>
                </c:pt>
                <c:pt idx="2">
                  <c:v>2013年度</c:v>
                </c:pt>
                <c:pt idx="3">
                  <c:v>2014年度</c:v>
                </c:pt>
                <c:pt idx="4">
                  <c:v>2015年度</c:v>
                </c:pt>
                <c:pt idx="5">
                  <c:v>2016年度</c:v>
                </c:pt>
                <c:pt idx="6">
                  <c:v>2017年度</c:v>
                </c:pt>
                <c:pt idx="7">
                  <c:v>2018年度</c:v>
                </c:pt>
                <c:pt idx="8">
                  <c:v>2019年度</c:v>
                </c:pt>
              </c:strCache>
            </c:strRef>
          </c:cat>
          <c:val>
            <c:numRef>
              <c:f>計算表!$H$5:$H$13</c:f>
              <c:numCache>
                <c:formatCode>#,##0.0;[Red]\-#,##0.0</c:formatCode>
                <c:ptCount val="9"/>
                <c:pt idx="0">
                  <c:v>67.537800000000004</c:v>
                </c:pt>
                <c:pt idx="1">
                  <c:v>65.900700000000001</c:v>
                </c:pt>
                <c:pt idx="2">
                  <c:v>64.6755</c:v>
                </c:pt>
                <c:pt idx="3">
                  <c:v>71.945099999999996</c:v>
                </c:pt>
                <c:pt idx="4">
                  <c:v>67.7179</c:v>
                </c:pt>
                <c:pt idx="5">
                  <c:v>73.523799999999994</c:v>
                </c:pt>
                <c:pt idx="6" formatCode="0.0_);[Red]\(0.0\)">
                  <c:v>83.2</c:v>
                </c:pt>
                <c:pt idx="7" formatCode="General">
                  <c:v>79.7</c:v>
                </c:pt>
                <c:pt idx="8" formatCode="General">
                  <c:v>74.2</c:v>
                </c:pt>
              </c:numCache>
            </c:numRef>
          </c:val>
          <c:smooth val="0"/>
          <c:extLst>
            <c:ext xmlns:c16="http://schemas.microsoft.com/office/drawing/2014/chart" uri="{C3380CC4-5D6E-409C-BE32-E72D297353CC}">
              <c16:uniqueId val="{00000000-1BB2-4D58-B3F6-F5E0EA19E897}"/>
            </c:ext>
          </c:extLst>
        </c:ser>
        <c:ser>
          <c:idx val="1"/>
          <c:order val="1"/>
          <c:tx>
            <c:strRef>
              <c:f>計算表!$I$4</c:f>
              <c:strCache>
                <c:ptCount val="1"/>
                <c:pt idx="0">
                  <c:v>成田</c:v>
                </c:pt>
              </c:strCache>
            </c:strRef>
          </c:tx>
          <c:marker>
            <c:symbol val="diamond"/>
            <c:size val="7"/>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計算表!$G$5:$G$13</c:f>
              <c:strCache>
                <c:ptCount val="9"/>
                <c:pt idx="0">
                  <c:v>2011年度</c:v>
                </c:pt>
                <c:pt idx="1">
                  <c:v>2012年度</c:v>
                </c:pt>
                <c:pt idx="2">
                  <c:v>2013年度</c:v>
                </c:pt>
                <c:pt idx="3">
                  <c:v>2014年度</c:v>
                </c:pt>
                <c:pt idx="4">
                  <c:v>2015年度</c:v>
                </c:pt>
                <c:pt idx="5">
                  <c:v>2016年度</c:v>
                </c:pt>
                <c:pt idx="6">
                  <c:v>2017年度</c:v>
                </c:pt>
                <c:pt idx="7">
                  <c:v>2018年度</c:v>
                </c:pt>
                <c:pt idx="8">
                  <c:v>2019年度</c:v>
                </c:pt>
              </c:strCache>
            </c:strRef>
          </c:cat>
          <c:val>
            <c:numRef>
              <c:f>計算表!$I$5:$I$13</c:f>
              <c:numCache>
                <c:formatCode>#,##0.0;[Red]\-#,##0.0</c:formatCode>
                <c:ptCount val="9"/>
                <c:pt idx="0">
                  <c:v>192.93960000000001</c:v>
                </c:pt>
                <c:pt idx="1">
                  <c:v>192.10810000000001</c:v>
                </c:pt>
                <c:pt idx="2">
                  <c:v>198.56370000000001</c:v>
                </c:pt>
                <c:pt idx="3">
                  <c:v>207.626</c:v>
                </c:pt>
                <c:pt idx="4">
                  <c:v>198.13900000000001</c:v>
                </c:pt>
                <c:pt idx="5">
                  <c:v>214.00749999999999</c:v>
                </c:pt>
                <c:pt idx="6" formatCode="0.0_);[Red]\(0.0\)">
                  <c:v>228.2</c:v>
                </c:pt>
                <c:pt idx="7" formatCode="General">
                  <c:v>212.9</c:v>
                </c:pt>
                <c:pt idx="8" formatCode="General">
                  <c:v>204.5</c:v>
                </c:pt>
              </c:numCache>
            </c:numRef>
          </c:val>
          <c:smooth val="0"/>
          <c:extLst>
            <c:ext xmlns:c16="http://schemas.microsoft.com/office/drawing/2014/chart" uri="{C3380CC4-5D6E-409C-BE32-E72D297353CC}">
              <c16:uniqueId val="{00000001-1BB2-4D58-B3F6-F5E0EA19E897}"/>
            </c:ext>
          </c:extLst>
        </c:ser>
        <c:ser>
          <c:idx val="2"/>
          <c:order val="2"/>
          <c:tx>
            <c:strRef>
              <c:f>計算表!$J$4</c:f>
              <c:strCache>
                <c:ptCount val="1"/>
                <c:pt idx="0">
                  <c:v>中部</c:v>
                </c:pt>
              </c:strCache>
            </c:strRef>
          </c:tx>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計算表!$G$5:$G$13</c:f>
              <c:strCache>
                <c:ptCount val="9"/>
                <c:pt idx="0">
                  <c:v>2011年度</c:v>
                </c:pt>
                <c:pt idx="1">
                  <c:v>2012年度</c:v>
                </c:pt>
                <c:pt idx="2">
                  <c:v>2013年度</c:v>
                </c:pt>
                <c:pt idx="3">
                  <c:v>2014年度</c:v>
                </c:pt>
                <c:pt idx="4">
                  <c:v>2015年度</c:v>
                </c:pt>
                <c:pt idx="5">
                  <c:v>2016年度</c:v>
                </c:pt>
                <c:pt idx="6">
                  <c:v>2017年度</c:v>
                </c:pt>
                <c:pt idx="7">
                  <c:v>2018年度</c:v>
                </c:pt>
                <c:pt idx="8">
                  <c:v>2019年度</c:v>
                </c:pt>
              </c:strCache>
            </c:strRef>
          </c:cat>
          <c:val>
            <c:numRef>
              <c:f>計算表!$J$5:$J$13</c:f>
              <c:numCache>
                <c:formatCode>#,##0.0;[Red]\-#,##0.0</c:formatCode>
                <c:ptCount val="9"/>
                <c:pt idx="0">
                  <c:v>11.600099999999999</c:v>
                </c:pt>
                <c:pt idx="1">
                  <c:v>10.809200000000001</c:v>
                </c:pt>
                <c:pt idx="2">
                  <c:v>14.692299999999999</c:v>
                </c:pt>
                <c:pt idx="3">
                  <c:v>17.6142</c:v>
                </c:pt>
                <c:pt idx="4">
                  <c:v>16.115200000000002</c:v>
                </c:pt>
                <c:pt idx="5">
                  <c:v>16.561499999999999</c:v>
                </c:pt>
                <c:pt idx="6" formatCode="0.0_);[Red]\(0.0\)">
                  <c:v>18</c:v>
                </c:pt>
                <c:pt idx="7" formatCode="General">
                  <c:v>19.5</c:v>
                </c:pt>
                <c:pt idx="8" formatCode="General">
                  <c:v>17.2</c:v>
                </c:pt>
              </c:numCache>
            </c:numRef>
          </c:val>
          <c:smooth val="0"/>
          <c:extLst>
            <c:ext xmlns:c16="http://schemas.microsoft.com/office/drawing/2014/chart" uri="{C3380CC4-5D6E-409C-BE32-E72D297353CC}">
              <c16:uniqueId val="{00000002-1BB2-4D58-B3F6-F5E0EA19E897}"/>
            </c:ext>
          </c:extLst>
        </c:ser>
        <c:dLbls>
          <c:showLegendKey val="0"/>
          <c:showVal val="0"/>
          <c:showCatName val="0"/>
          <c:showSerName val="0"/>
          <c:showPercent val="0"/>
          <c:showBubbleSize val="0"/>
        </c:dLbls>
        <c:marker val="1"/>
        <c:smooth val="0"/>
        <c:axId val="88917504"/>
        <c:axId val="88919040"/>
      </c:lineChart>
      <c:catAx>
        <c:axId val="88917504"/>
        <c:scaling>
          <c:orientation val="minMax"/>
        </c:scaling>
        <c:delete val="0"/>
        <c:axPos val="b"/>
        <c:numFmt formatCode="General" sourceLinked="0"/>
        <c:majorTickMark val="out"/>
        <c:minorTickMark val="none"/>
        <c:tickLblPos val="nextTo"/>
        <c:crossAx val="88919040"/>
        <c:crosses val="autoZero"/>
        <c:auto val="1"/>
        <c:lblAlgn val="ctr"/>
        <c:lblOffset val="100"/>
        <c:noMultiLvlLbl val="0"/>
      </c:catAx>
      <c:valAx>
        <c:axId val="88919040"/>
        <c:scaling>
          <c:orientation val="minMax"/>
        </c:scaling>
        <c:delete val="0"/>
        <c:axPos val="l"/>
        <c:majorGridlines/>
        <c:numFmt formatCode="#,##0_);[Red]\(#,##0\)" sourceLinked="0"/>
        <c:majorTickMark val="out"/>
        <c:minorTickMark val="none"/>
        <c:tickLblPos val="nextTo"/>
        <c:crossAx val="88917504"/>
        <c:crosses val="autoZero"/>
        <c:crossBetween val="between"/>
      </c:valAx>
    </c:plotArea>
    <c:plotVisOnly val="1"/>
    <c:dispBlanksAs val="gap"/>
    <c:showDLblsOverMax val="0"/>
  </c:chart>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輸出まとめ!$X$42</c:f>
              <c:strCache>
                <c:ptCount val="1"/>
                <c:pt idx="0">
                  <c:v>　食料品</c:v>
                </c:pt>
              </c:strCache>
            </c:strRef>
          </c:tx>
          <c:spPr>
            <a:solidFill>
              <a:schemeClr val="accent1"/>
            </a:solidFill>
            <a:ln>
              <a:noFill/>
            </a:ln>
            <a:effectLst/>
          </c:spPr>
          <c:invertIfNegative val="0"/>
          <c:cat>
            <c:strRef>
              <c:f>輸出まとめ!$Y$41:$AA$41</c:f>
              <c:strCache>
                <c:ptCount val="3"/>
                <c:pt idx="0">
                  <c:v>関西空港</c:v>
                </c:pt>
                <c:pt idx="1">
                  <c:v>成田空港</c:v>
                </c:pt>
                <c:pt idx="2">
                  <c:v>中部空港</c:v>
                </c:pt>
              </c:strCache>
            </c:strRef>
          </c:cat>
          <c:val>
            <c:numRef>
              <c:f>輸出まとめ!$Y$42:$AA$42</c:f>
              <c:numCache>
                <c:formatCode>0.00%</c:formatCode>
                <c:ptCount val="3"/>
                <c:pt idx="0">
                  <c:v>5.0620797826031634E-3</c:v>
                </c:pt>
                <c:pt idx="1">
                  <c:v>3.6689212482125017E-3</c:v>
                </c:pt>
                <c:pt idx="2">
                  <c:v>2.6978720879646343E-3</c:v>
                </c:pt>
              </c:numCache>
            </c:numRef>
          </c:val>
          <c:extLst>
            <c:ext xmlns:c16="http://schemas.microsoft.com/office/drawing/2014/chart" uri="{C3380CC4-5D6E-409C-BE32-E72D297353CC}">
              <c16:uniqueId val="{00000000-BDFF-4B37-BC93-8E3587A1247D}"/>
            </c:ext>
          </c:extLst>
        </c:ser>
        <c:ser>
          <c:idx val="1"/>
          <c:order val="1"/>
          <c:tx>
            <c:strRef>
              <c:f>輸出まとめ!$X$43</c:f>
              <c:strCache>
                <c:ptCount val="1"/>
                <c:pt idx="0">
                  <c:v>　原料品</c:v>
                </c:pt>
              </c:strCache>
            </c:strRef>
          </c:tx>
          <c:spPr>
            <a:solidFill>
              <a:schemeClr val="accent2"/>
            </a:solidFill>
            <a:ln>
              <a:noFill/>
            </a:ln>
            <a:effectLst/>
          </c:spPr>
          <c:invertIfNegative val="0"/>
          <c:cat>
            <c:strRef>
              <c:f>輸出まとめ!$Y$41:$AA$41</c:f>
              <c:strCache>
                <c:ptCount val="3"/>
                <c:pt idx="0">
                  <c:v>関西空港</c:v>
                </c:pt>
                <c:pt idx="1">
                  <c:v>成田空港</c:v>
                </c:pt>
                <c:pt idx="2">
                  <c:v>中部空港</c:v>
                </c:pt>
              </c:strCache>
            </c:strRef>
          </c:cat>
          <c:val>
            <c:numRef>
              <c:f>輸出まとめ!$Y$43:$AA$43</c:f>
              <c:numCache>
                <c:formatCode>0.00%</c:formatCode>
                <c:ptCount val="3"/>
                <c:pt idx="0">
                  <c:v>1.7946111926366384E-3</c:v>
                </c:pt>
                <c:pt idx="1">
                  <c:v>5.9999999999999995E-4</c:v>
                </c:pt>
                <c:pt idx="2">
                  <c:v>9.6840964831966189E-4</c:v>
                </c:pt>
              </c:numCache>
            </c:numRef>
          </c:val>
          <c:extLst>
            <c:ext xmlns:c16="http://schemas.microsoft.com/office/drawing/2014/chart" uri="{C3380CC4-5D6E-409C-BE32-E72D297353CC}">
              <c16:uniqueId val="{00000001-BDFF-4B37-BC93-8E3587A1247D}"/>
            </c:ext>
          </c:extLst>
        </c:ser>
        <c:ser>
          <c:idx val="2"/>
          <c:order val="2"/>
          <c:tx>
            <c:strRef>
              <c:f>輸出まとめ!$X$44</c:f>
              <c:strCache>
                <c:ptCount val="1"/>
                <c:pt idx="0">
                  <c:v>　鉱物性燃料</c:v>
                </c:pt>
              </c:strCache>
            </c:strRef>
          </c:tx>
          <c:spPr>
            <a:solidFill>
              <a:schemeClr val="accent3"/>
            </a:solidFill>
            <a:ln>
              <a:noFill/>
            </a:ln>
            <a:effectLst/>
          </c:spPr>
          <c:invertIfNegative val="0"/>
          <c:cat>
            <c:strRef>
              <c:f>輸出まとめ!$Y$41:$AA$41</c:f>
              <c:strCache>
                <c:ptCount val="3"/>
                <c:pt idx="0">
                  <c:v>関西空港</c:v>
                </c:pt>
                <c:pt idx="1">
                  <c:v>成田空港</c:v>
                </c:pt>
                <c:pt idx="2">
                  <c:v>中部空港</c:v>
                </c:pt>
              </c:strCache>
            </c:strRef>
          </c:cat>
          <c:val>
            <c:numRef>
              <c:f>輸出まとめ!$Y$44:$AA$44</c:f>
              <c:numCache>
                <c:formatCode>0.00%</c:formatCode>
                <c:ptCount val="3"/>
                <c:pt idx="0">
                  <c:v>7.4028434630193262E-5</c:v>
                </c:pt>
                <c:pt idx="1">
                  <c:v>6.5753047580125297E-5</c:v>
                </c:pt>
                <c:pt idx="2">
                  <c:v>5.1082035395580319E-4</c:v>
                </c:pt>
              </c:numCache>
            </c:numRef>
          </c:val>
          <c:extLst>
            <c:ext xmlns:c16="http://schemas.microsoft.com/office/drawing/2014/chart" uri="{C3380CC4-5D6E-409C-BE32-E72D297353CC}">
              <c16:uniqueId val="{00000002-BDFF-4B37-BC93-8E3587A1247D}"/>
            </c:ext>
          </c:extLst>
        </c:ser>
        <c:ser>
          <c:idx val="3"/>
          <c:order val="3"/>
          <c:tx>
            <c:strRef>
              <c:f>輸出まとめ!$X$45</c:f>
              <c:strCache>
                <c:ptCount val="1"/>
                <c:pt idx="0">
                  <c:v>　化学製品</c:v>
                </c:pt>
              </c:strCache>
            </c:strRef>
          </c:tx>
          <c:spPr>
            <a:solidFill>
              <a:schemeClr val="accent4"/>
            </a:solidFill>
            <a:ln>
              <a:noFill/>
            </a:ln>
            <a:effectLst/>
          </c:spPr>
          <c:invertIfNegative val="0"/>
          <c:cat>
            <c:strRef>
              <c:f>輸出まとめ!$Y$41:$AA$41</c:f>
              <c:strCache>
                <c:ptCount val="3"/>
                <c:pt idx="0">
                  <c:v>関西空港</c:v>
                </c:pt>
                <c:pt idx="1">
                  <c:v>成田空港</c:v>
                </c:pt>
                <c:pt idx="2">
                  <c:v>中部空港</c:v>
                </c:pt>
              </c:strCache>
            </c:strRef>
          </c:cat>
          <c:val>
            <c:numRef>
              <c:f>輸出まとめ!$Y$45:$AA$45</c:f>
              <c:numCache>
                <c:formatCode>0.00%</c:formatCode>
                <c:ptCount val="3"/>
                <c:pt idx="0">
                  <c:v>8.3421756185808285E-2</c:v>
                </c:pt>
                <c:pt idx="1">
                  <c:v>0.12216670088050192</c:v>
                </c:pt>
                <c:pt idx="2">
                  <c:v>6.1827536385165492E-2</c:v>
                </c:pt>
              </c:numCache>
            </c:numRef>
          </c:val>
          <c:extLst>
            <c:ext xmlns:c16="http://schemas.microsoft.com/office/drawing/2014/chart" uri="{C3380CC4-5D6E-409C-BE32-E72D297353CC}">
              <c16:uniqueId val="{00000003-BDFF-4B37-BC93-8E3587A1247D}"/>
            </c:ext>
          </c:extLst>
        </c:ser>
        <c:ser>
          <c:idx val="4"/>
          <c:order val="4"/>
          <c:tx>
            <c:strRef>
              <c:f>輸出まとめ!$X$46</c:f>
              <c:strCache>
                <c:ptCount val="1"/>
                <c:pt idx="0">
                  <c:v>　原料別製品</c:v>
                </c:pt>
              </c:strCache>
            </c:strRef>
          </c:tx>
          <c:spPr>
            <a:pattFill prst="pct60">
              <a:fgClr>
                <a:schemeClr val="bg1"/>
              </a:fgClr>
              <a:bgClr>
                <a:schemeClr val="accent5"/>
              </a:bgClr>
            </a:pattFill>
            <a:ln>
              <a:noFill/>
            </a:ln>
            <a:effectLst/>
          </c:spPr>
          <c:invertIfNegative val="0"/>
          <c:cat>
            <c:strRef>
              <c:f>輸出まとめ!$Y$41:$AA$41</c:f>
              <c:strCache>
                <c:ptCount val="3"/>
                <c:pt idx="0">
                  <c:v>関西空港</c:v>
                </c:pt>
                <c:pt idx="1">
                  <c:v>成田空港</c:v>
                </c:pt>
                <c:pt idx="2">
                  <c:v>中部空港</c:v>
                </c:pt>
              </c:strCache>
            </c:strRef>
          </c:cat>
          <c:val>
            <c:numRef>
              <c:f>輸出まとめ!$Y$46:$AA$46</c:f>
              <c:numCache>
                <c:formatCode>0.00%</c:formatCode>
                <c:ptCount val="3"/>
                <c:pt idx="0">
                  <c:v>5.8990637716407862E-2</c:v>
                </c:pt>
                <c:pt idx="1">
                  <c:v>6.2702765232487911E-2</c:v>
                </c:pt>
                <c:pt idx="2">
                  <c:v>7.6214452687403997E-2</c:v>
                </c:pt>
              </c:numCache>
            </c:numRef>
          </c:val>
          <c:extLst>
            <c:ext xmlns:c16="http://schemas.microsoft.com/office/drawing/2014/chart" uri="{C3380CC4-5D6E-409C-BE32-E72D297353CC}">
              <c16:uniqueId val="{00000004-BDFF-4B37-BC93-8E3587A1247D}"/>
            </c:ext>
          </c:extLst>
        </c:ser>
        <c:ser>
          <c:idx val="5"/>
          <c:order val="5"/>
          <c:tx>
            <c:strRef>
              <c:f>輸出まとめ!$X$47</c:f>
              <c:strCache>
                <c:ptCount val="1"/>
                <c:pt idx="0">
                  <c:v>　一般機械</c:v>
                </c:pt>
              </c:strCache>
            </c:strRef>
          </c:tx>
          <c:spPr>
            <a:pattFill prst="pct5">
              <a:fgClr>
                <a:schemeClr val="bg1"/>
              </a:fgClr>
              <a:bgClr>
                <a:schemeClr val="accent6"/>
              </a:bgClr>
            </a:pattFill>
            <a:ln>
              <a:noFill/>
            </a:ln>
            <a:effectLst/>
          </c:spPr>
          <c:invertIfNegative val="0"/>
          <c:cat>
            <c:strRef>
              <c:f>輸出まとめ!$Y$41:$AA$41</c:f>
              <c:strCache>
                <c:ptCount val="3"/>
                <c:pt idx="0">
                  <c:v>関西空港</c:v>
                </c:pt>
                <c:pt idx="1">
                  <c:v>成田空港</c:v>
                </c:pt>
                <c:pt idx="2">
                  <c:v>中部空港</c:v>
                </c:pt>
              </c:strCache>
            </c:strRef>
          </c:cat>
          <c:val>
            <c:numRef>
              <c:f>輸出まとめ!$Y$47:$AA$47</c:f>
              <c:numCache>
                <c:formatCode>0.00%</c:formatCode>
                <c:ptCount val="3"/>
                <c:pt idx="0">
                  <c:v>0.17786121827669515</c:v>
                </c:pt>
                <c:pt idx="1">
                  <c:v>0.13611243298877898</c:v>
                </c:pt>
                <c:pt idx="2">
                  <c:v>0.24028925159189748</c:v>
                </c:pt>
              </c:numCache>
            </c:numRef>
          </c:val>
          <c:extLst>
            <c:ext xmlns:c16="http://schemas.microsoft.com/office/drawing/2014/chart" uri="{C3380CC4-5D6E-409C-BE32-E72D297353CC}">
              <c16:uniqueId val="{00000005-BDFF-4B37-BC93-8E3587A1247D}"/>
            </c:ext>
          </c:extLst>
        </c:ser>
        <c:ser>
          <c:idx val="6"/>
          <c:order val="6"/>
          <c:tx>
            <c:strRef>
              <c:f>輸出まとめ!$X$48</c:f>
              <c:strCache>
                <c:ptCount val="1"/>
                <c:pt idx="0">
                  <c:v>　電気機器</c:v>
                </c:pt>
              </c:strCache>
            </c:strRef>
          </c:tx>
          <c:spPr>
            <a:pattFill prst="pct30">
              <a:fgClr>
                <a:schemeClr val="bg1"/>
              </a:fgClr>
              <a:bgClr>
                <a:schemeClr val="tx2"/>
              </a:bgClr>
            </a:pattFill>
            <a:ln>
              <a:noFill/>
            </a:ln>
            <a:effectLst/>
          </c:spPr>
          <c:invertIfNegative val="0"/>
          <c:cat>
            <c:strRef>
              <c:f>輸出まとめ!$Y$41:$AA$41</c:f>
              <c:strCache>
                <c:ptCount val="3"/>
                <c:pt idx="0">
                  <c:v>関西空港</c:v>
                </c:pt>
                <c:pt idx="1">
                  <c:v>成田空港</c:v>
                </c:pt>
                <c:pt idx="2">
                  <c:v>中部空港</c:v>
                </c:pt>
              </c:strCache>
            </c:strRef>
          </c:cat>
          <c:val>
            <c:numRef>
              <c:f>輸出まとめ!$Y$48:$AA$48</c:f>
              <c:numCache>
                <c:formatCode>0.00%</c:formatCode>
                <c:ptCount val="3"/>
                <c:pt idx="0">
                  <c:v>0.44440985071703482</c:v>
                </c:pt>
                <c:pt idx="1">
                  <c:v>0.19580367025947173</c:v>
                </c:pt>
                <c:pt idx="2">
                  <c:v>0.32846464993712488</c:v>
                </c:pt>
              </c:numCache>
            </c:numRef>
          </c:val>
          <c:extLst>
            <c:ext xmlns:c16="http://schemas.microsoft.com/office/drawing/2014/chart" uri="{C3380CC4-5D6E-409C-BE32-E72D297353CC}">
              <c16:uniqueId val="{00000006-BDFF-4B37-BC93-8E3587A1247D}"/>
            </c:ext>
          </c:extLst>
        </c:ser>
        <c:ser>
          <c:idx val="7"/>
          <c:order val="7"/>
          <c:tx>
            <c:strRef>
              <c:f>輸出まとめ!$X$49</c:f>
              <c:strCache>
                <c:ptCount val="1"/>
                <c:pt idx="0">
                  <c:v>　輸送用機器</c:v>
                </c:pt>
              </c:strCache>
            </c:strRef>
          </c:tx>
          <c:spPr>
            <a:pattFill prst="solidDmnd">
              <a:fgClr>
                <a:schemeClr val="bg1"/>
              </a:fgClr>
              <a:bgClr>
                <a:schemeClr val="accent2"/>
              </a:bgClr>
            </a:pattFill>
            <a:ln>
              <a:noFill/>
            </a:ln>
            <a:effectLst/>
          </c:spPr>
          <c:invertIfNegative val="0"/>
          <c:cat>
            <c:strRef>
              <c:f>輸出まとめ!$Y$41:$AA$41</c:f>
              <c:strCache>
                <c:ptCount val="3"/>
                <c:pt idx="0">
                  <c:v>関西空港</c:v>
                </c:pt>
                <c:pt idx="1">
                  <c:v>成田空港</c:v>
                </c:pt>
                <c:pt idx="2">
                  <c:v>中部空港</c:v>
                </c:pt>
              </c:strCache>
            </c:strRef>
          </c:cat>
          <c:val>
            <c:numRef>
              <c:f>輸出まとめ!$Y$49:$AA$49</c:f>
              <c:numCache>
                <c:formatCode>0.00%</c:formatCode>
                <c:ptCount val="3"/>
                <c:pt idx="0">
                  <c:v>6.2669696691622992E-3</c:v>
                </c:pt>
                <c:pt idx="1">
                  <c:v>5.4769751010668158E-3</c:v>
                </c:pt>
                <c:pt idx="2">
                  <c:v>6.6793445749378497E-2</c:v>
                </c:pt>
              </c:numCache>
            </c:numRef>
          </c:val>
          <c:extLst>
            <c:ext xmlns:c16="http://schemas.microsoft.com/office/drawing/2014/chart" uri="{C3380CC4-5D6E-409C-BE32-E72D297353CC}">
              <c16:uniqueId val="{00000007-BDFF-4B37-BC93-8E3587A1247D}"/>
            </c:ext>
          </c:extLst>
        </c:ser>
        <c:ser>
          <c:idx val="8"/>
          <c:order val="8"/>
          <c:tx>
            <c:strRef>
              <c:f>輸出まとめ!$X$50</c:f>
              <c:strCache>
                <c:ptCount val="1"/>
                <c:pt idx="0">
                  <c:v>　その他</c:v>
                </c:pt>
              </c:strCache>
            </c:strRef>
          </c:tx>
          <c:spPr>
            <a:pattFill prst="wdUpDiag">
              <a:fgClr>
                <a:schemeClr val="bg1"/>
              </a:fgClr>
              <a:bgClr>
                <a:schemeClr val="accent3"/>
              </a:bgClr>
            </a:pattFill>
            <a:ln>
              <a:noFill/>
            </a:ln>
            <a:effectLst/>
          </c:spPr>
          <c:invertIfNegative val="0"/>
          <c:cat>
            <c:strRef>
              <c:f>輸出まとめ!$Y$41:$AA$41</c:f>
              <c:strCache>
                <c:ptCount val="3"/>
                <c:pt idx="0">
                  <c:v>関西空港</c:v>
                </c:pt>
                <c:pt idx="1">
                  <c:v>成田空港</c:v>
                </c:pt>
                <c:pt idx="2">
                  <c:v>中部空港</c:v>
                </c:pt>
              </c:strCache>
            </c:strRef>
          </c:cat>
          <c:val>
            <c:numRef>
              <c:f>輸出まとめ!$Y$50:$AA$50</c:f>
              <c:numCache>
                <c:formatCode>0.00%</c:formatCode>
                <c:ptCount val="3"/>
                <c:pt idx="0">
                  <c:v>0.22211865524263977</c:v>
                </c:pt>
                <c:pt idx="1">
                  <c:v>0.40317554630682867</c:v>
                </c:pt>
                <c:pt idx="2">
                  <c:v>0.22223356155878954</c:v>
                </c:pt>
              </c:numCache>
            </c:numRef>
          </c:val>
          <c:extLst>
            <c:ext xmlns:c16="http://schemas.microsoft.com/office/drawing/2014/chart" uri="{C3380CC4-5D6E-409C-BE32-E72D297353CC}">
              <c16:uniqueId val="{00000008-BDFF-4B37-BC93-8E3587A1247D}"/>
            </c:ext>
          </c:extLst>
        </c:ser>
        <c:dLbls>
          <c:showLegendKey val="0"/>
          <c:showVal val="0"/>
          <c:showCatName val="0"/>
          <c:showSerName val="0"/>
          <c:showPercent val="0"/>
          <c:showBubbleSize val="0"/>
        </c:dLbls>
        <c:gapWidth val="95"/>
        <c:overlap val="100"/>
        <c:axId val="1112067791"/>
        <c:axId val="1112049071"/>
      </c:barChart>
      <c:catAx>
        <c:axId val="1112067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12049071"/>
        <c:crosses val="autoZero"/>
        <c:auto val="1"/>
        <c:lblAlgn val="ctr"/>
        <c:lblOffset val="100"/>
        <c:noMultiLvlLbl val="0"/>
      </c:catAx>
      <c:valAx>
        <c:axId val="111204907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1206779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8252191507862867"/>
          <c:y val="8.5495636580962417E-2"/>
          <c:w val="0.6907713959097409"/>
          <c:h val="0.54801506259083432"/>
        </c:manualLayout>
      </c:layout>
      <c:lineChart>
        <c:grouping val="standard"/>
        <c:varyColors val="0"/>
        <c:ser>
          <c:idx val="4"/>
          <c:order val="0"/>
          <c:tx>
            <c:strRef>
              <c:f>品目別輸出額推計!$J$12</c:f>
              <c:strCache>
                <c:ptCount val="1"/>
                <c:pt idx="0">
                  <c:v>半導体等電子部品</c:v>
                </c:pt>
              </c:strCache>
            </c:strRef>
          </c:tx>
          <c:cat>
            <c:strRef>
              <c:f>品目別輸出額推計!$K$11:$P$11</c:f>
              <c:strCache>
                <c:ptCount val="6"/>
                <c:pt idx="0">
                  <c:v>2014年</c:v>
                </c:pt>
                <c:pt idx="1">
                  <c:v>2015年</c:v>
                </c:pt>
                <c:pt idx="2">
                  <c:v>2016年</c:v>
                </c:pt>
                <c:pt idx="3">
                  <c:v>2017年</c:v>
                </c:pt>
                <c:pt idx="4">
                  <c:v>2018年</c:v>
                </c:pt>
                <c:pt idx="5">
                  <c:v>2019年</c:v>
                </c:pt>
              </c:strCache>
            </c:strRef>
          </c:cat>
          <c:val>
            <c:numRef>
              <c:f>品目別輸出額推計!$K$12:$P$12</c:f>
              <c:numCache>
                <c:formatCode>#,##0_);[Red]\(#,##0\)</c:formatCode>
                <c:ptCount val="6"/>
                <c:pt idx="0">
                  <c:v>1138945</c:v>
                </c:pt>
                <c:pt idx="1">
                  <c:v>1216909</c:v>
                </c:pt>
                <c:pt idx="2">
                  <c:v>1263191</c:v>
                </c:pt>
                <c:pt idx="3">
                  <c:v>1294041</c:v>
                </c:pt>
                <c:pt idx="4">
                  <c:v>1172743</c:v>
                </c:pt>
                <c:pt idx="5">
                  <c:v>1359138</c:v>
                </c:pt>
              </c:numCache>
            </c:numRef>
          </c:val>
          <c:smooth val="0"/>
          <c:extLst>
            <c:ext xmlns:c16="http://schemas.microsoft.com/office/drawing/2014/chart" uri="{C3380CC4-5D6E-409C-BE32-E72D297353CC}">
              <c16:uniqueId val="{00000000-06C9-4A99-A2B8-FD51D5C25E18}"/>
            </c:ext>
          </c:extLst>
        </c:ser>
        <c:ser>
          <c:idx val="3"/>
          <c:order val="1"/>
          <c:tx>
            <c:strRef>
              <c:f>品目別輸出額推計!$J$14</c:f>
              <c:strCache>
                <c:ptCount val="1"/>
                <c:pt idx="0">
                  <c:v>科学光学機器</c:v>
                </c:pt>
              </c:strCache>
            </c:strRef>
          </c:tx>
          <c:cat>
            <c:strRef>
              <c:f>品目別輸出額推計!$K$11:$P$11</c:f>
              <c:strCache>
                <c:ptCount val="6"/>
                <c:pt idx="0">
                  <c:v>2014年</c:v>
                </c:pt>
                <c:pt idx="1">
                  <c:v>2015年</c:v>
                </c:pt>
                <c:pt idx="2">
                  <c:v>2016年</c:v>
                </c:pt>
                <c:pt idx="3">
                  <c:v>2017年</c:v>
                </c:pt>
                <c:pt idx="4">
                  <c:v>2018年</c:v>
                </c:pt>
                <c:pt idx="5">
                  <c:v>2019年</c:v>
                </c:pt>
              </c:strCache>
            </c:strRef>
          </c:cat>
          <c:val>
            <c:numRef>
              <c:f>品目別輸出額推計!$K$14:$P$14</c:f>
              <c:numCache>
                <c:formatCode>#,##0_);[Red]\(#,##0\)</c:formatCode>
                <c:ptCount val="6"/>
                <c:pt idx="0">
                  <c:v>409264</c:v>
                </c:pt>
                <c:pt idx="1">
                  <c:v>402096</c:v>
                </c:pt>
                <c:pt idx="2">
                  <c:v>360536</c:v>
                </c:pt>
                <c:pt idx="3">
                  <c:v>430375</c:v>
                </c:pt>
                <c:pt idx="4">
                  <c:v>409306</c:v>
                </c:pt>
                <c:pt idx="5">
                  <c:v>331909</c:v>
                </c:pt>
              </c:numCache>
            </c:numRef>
          </c:val>
          <c:smooth val="0"/>
          <c:extLst>
            <c:ext xmlns:c16="http://schemas.microsoft.com/office/drawing/2014/chart" uri="{C3380CC4-5D6E-409C-BE32-E72D297353CC}">
              <c16:uniqueId val="{00000001-06C9-4A99-A2B8-FD51D5C25E18}"/>
            </c:ext>
          </c:extLst>
        </c:ser>
        <c:ser>
          <c:idx val="2"/>
          <c:order val="2"/>
          <c:tx>
            <c:strRef>
              <c:f>品目別輸出額推計!$J$13</c:f>
              <c:strCache>
                <c:ptCount val="1"/>
                <c:pt idx="0">
                  <c:v>電気回路等の機器</c:v>
                </c:pt>
              </c:strCache>
            </c:strRef>
          </c:tx>
          <c:cat>
            <c:strRef>
              <c:f>品目別輸出額推計!$K$11:$P$11</c:f>
              <c:strCache>
                <c:ptCount val="6"/>
                <c:pt idx="0">
                  <c:v>2014年</c:v>
                </c:pt>
                <c:pt idx="1">
                  <c:v>2015年</c:v>
                </c:pt>
                <c:pt idx="2">
                  <c:v>2016年</c:v>
                </c:pt>
                <c:pt idx="3">
                  <c:v>2017年</c:v>
                </c:pt>
                <c:pt idx="4">
                  <c:v>2018年</c:v>
                </c:pt>
                <c:pt idx="5">
                  <c:v>2019年</c:v>
                </c:pt>
              </c:strCache>
            </c:strRef>
          </c:cat>
          <c:val>
            <c:numRef>
              <c:f>品目別輸出額推計!$K$13:$P$13</c:f>
              <c:numCache>
                <c:formatCode>#,##0_);[Red]\(#,##0\)</c:formatCode>
                <c:ptCount val="6"/>
                <c:pt idx="0">
                  <c:v>286966</c:v>
                </c:pt>
                <c:pt idx="1">
                  <c:v>313276</c:v>
                </c:pt>
                <c:pt idx="2">
                  <c:v>303000</c:v>
                </c:pt>
                <c:pt idx="3">
                  <c:v>341559</c:v>
                </c:pt>
                <c:pt idx="4">
                  <c:v>350854</c:v>
                </c:pt>
                <c:pt idx="5">
                  <c:v>338799</c:v>
                </c:pt>
              </c:numCache>
            </c:numRef>
          </c:val>
          <c:smooth val="0"/>
          <c:extLst>
            <c:ext xmlns:c16="http://schemas.microsoft.com/office/drawing/2014/chart" uri="{C3380CC4-5D6E-409C-BE32-E72D297353CC}">
              <c16:uniqueId val="{00000002-06C9-4A99-A2B8-FD51D5C25E18}"/>
            </c:ext>
          </c:extLst>
        </c:ser>
        <c:ser>
          <c:idx val="1"/>
          <c:order val="3"/>
          <c:tx>
            <c:strRef>
              <c:f>品目別輸出額推計!$J$16</c:f>
              <c:strCache>
                <c:ptCount val="1"/>
                <c:pt idx="0">
                  <c:v>遊戯用具</c:v>
                </c:pt>
              </c:strCache>
            </c:strRef>
          </c:tx>
          <c:cat>
            <c:strRef>
              <c:f>品目別輸出額推計!$K$11:$P$11</c:f>
              <c:strCache>
                <c:ptCount val="6"/>
                <c:pt idx="0">
                  <c:v>2014年</c:v>
                </c:pt>
                <c:pt idx="1">
                  <c:v>2015年</c:v>
                </c:pt>
                <c:pt idx="2">
                  <c:v>2016年</c:v>
                </c:pt>
                <c:pt idx="3">
                  <c:v>2017年</c:v>
                </c:pt>
                <c:pt idx="4">
                  <c:v>2018年</c:v>
                </c:pt>
                <c:pt idx="5">
                  <c:v>2019年</c:v>
                </c:pt>
              </c:strCache>
            </c:strRef>
          </c:cat>
          <c:val>
            <c:numRef>
              <c:f>品目別輸出額推計!$K$16:$P$16</c:f>
              <c:numCache>
                <c:formatCode>#,##0_);[Red]\(#,##0\)</c:formatCode>
                <c:ptCount val="6"/>
                <c:pt idx="0">
                  <c:v>65215</c:v>
                </c:pt>
                <c:pt idx="1">
                  <c:v>46890</c:v>
                </c:pt>
                <c:pt idx="2">
                  <c:v>56067</c:v>
                </c:pt>
                <c:pt idx="3">
                  <c:v>151144</c:v>
                </c:pt>
                <c:pt idx="4">
                  <c:v>200673</c:v>
                </c:pt>
                <c:pt idx="5">
                  <c:v>202847</c:v>
                </c:pt>
              </c:numCache>
            </c:numRef>
          </c:val>
          <c:smooth val="0"/>
          <c:extLst>
            <c:ext xmlns:c16="http://schemas.microsoft.com/office/drawing/2014/chart" uri="{C3380CC4-5D6E-409C-BE32-E72D297353CC}">
              <c16:uniqueId val="{00000003-06C9-4A99-A2B8-FD51D5C25E18}"/>
            </c:ext>
          </c:extLst>
        </c:ser>
        <c:ser>
          <c:idx val="0"/>
          <c:order val="4"/>
          <c:tx>
            <c:strRef>
              <c:f>品目別輸出額推計!$J$15</c:f>
              <c:strCache>
                <c:ptCount val="1"/>
                <c:pt idx="0">
                  <c:v>半導体等製造装置</c:v>
                </c:pt>
              </c:strCache>
            </c:strRef>
          </c:tx>
          <c:cat>
            <c:strRef>
              <c:f>品目別輸出額推計!$K$11:$P$11</c:f>
              <c:strCache>
                <c:ptCount val="6"/>
                <c:pt idx="0">
                  <c:v>2014年</c:v>
                </c:pt>
                <c:pt idx="1">
                  <c:v>2015年</c:v>
                </c:pt>
                <c:pt idx="2">
                  <c:v>2016年</c:v>
                </c:pt>
                <c:pt idx="3">
                  <c:v>2017年</c:v>
                </c:pt>
                <c:pt idx="4">
                  <c:v>2018年</c:v>
                </c:pt>
                <c:pt idx="5">
                  <c:v>2019年</c:v>
                </c:pt>
              </c:strCache>
            </c:strRef>
          </c:cat>
          <c:val>
            <c:numRef>
              <c:f>品目別輸出額推計!$K$15:$P$15</c:f>
              <c:numCache>
                <c:formatCode>#,##0_);[Red]\(#,##0\)</c:formatCode>
                <c:ptCount val="6"/>
                <c:pt idx="0">
                  <c:v>157583</c:v>
                </c:pt>
                <c:pt idx="1">
                  <c:v>181985</c:v>
                </c:pt>
                <c:pt idx="2">
                  <c:v>229785</c:v>
                </c:pt>
                <c:pt idx="3">
                  <c:v>233958</c:v>
                </c:pt>
                <c:pt idx="4">
                  <c:v>215568</c:v>
                </c:pt>
                <c:pt idx="5">
                  <c:v>249660</c:v>
                </c:pt>
              </c:numCache>
            </c:numRef>
          </c:val>
          <c:smooth val="0"/>
          <c:extLst>
            <c:ext xmlns:c16="http://schemas.microsoft.com/office/drawing/2014/chart" uri="{C3380CC4-5D6E-409C-BE32-E72D297353CC}">
              <c16:uniqueId val="{00000004-06C9-4A99-A2B8-FD51D5C25E18}"/>
            </c:ext>
          </c:extLst>
        </c:ser>
        <c:dLbls>
          <c:showLegendKey val="0"/>
          <c:showVal val="0"/>
          <c:showCatName val="0"/>
          <c:showSerName val="0"/>
          <c:showPercent val="0"/>
          <c:showBubbleSize val="0"/>
        </c:dLbls>
        <c:marker val="1"/>
        <c:smooth val="0"/>
        <c:axId val="85274624"/>
        <c:axId val="85276160"/>
      </c:lineChart>
      <c:catAx>
        <c:axId val="85274624"/>
        <c:scaling>
          <c:orientation val="minMax"/>
        </c:scaling>
        <c:delete val="0"/>
        <c:axPos val="b"/>
        <c:numFmt formatCode="General" sourceLinked="1"/>
        <c:majorTickMark val="out"/>
        <c:minorTickMark val="none"/>
        <c:tickLblPos val="nextTo"/>
        <c:crossAx val="85276160"/>
        <c:crosses val="autoZero"/>
        <c:auto val="1"/>
        <c:lblAlgn val="ctr"/>
        <c:lblOffset val="100"/>
        <c:noMultiLvlLbl val="0"/>
      </c:catAx>
      <c:valAx>
        <c:axId val="85276160"/>
        <c:scaling>
          <c:orientation val="minMax"/>
          <c:max val="1360000"/>
          <c:min val="150000"/>
        </c:scaling>
        <c:delete val="0"/>
        <c:axPos val="l"/>
        <c:majorGridlines/>
        <c:title>
          <c:tx>
            <c:rich>
              <a:bodyPr rot="0" vert="horz"/>
              <a:lstStyle/>
              <a:p>
                <a:pPr>
                  <a:defRPr b="0"/>
                </a:pPr>
                <a:r>
                  <a:rPr lang="ja-JP" b="0"/>
                  <a:t>（百万円）</a:t>
                </a:r>
              </a:p>
            </c:rich>
          </c:tx>
          <c:layout>
            <c:manualLayout>
              <c:xMode val="edge"/>
              <c:yMode val="edge"/>
              <c:x val="0.16210336194583103"/>
              <c:y val="1.6185079478030315E-2"/>
            </c:manualLayout>
          </c:layout>
          <c:overlay val="0"/>
        </c:title>
        <c:numFmt formatCode="#,##0_);[Red]\(#,##0\)" sourceLinked="1"/>
        <c:majorTickMark val="out"/>
        <c:minorTickMark val="none"/>
        <c:tickLblPos val="nextTo"/>
        <c:crossAx val="85274624"/>
        <c:crosses val="autoZero"/>
        <c:crossBetween val="between"/>
      </c:valAx>
      <c:dTable>
        <c:showHorzBorder val="1"/>
        <c:showVertBorder val="1"/>
        <c:showOutline val="1"/>
        <c:showKeys val="1"/>
      </c:dTable>
    </c:plotArea>
    <c:plotVisOnly val="1"/>
    <c:dispBlanksAs val="gap"/>
    <c:showDLblsOverMax val="0"/>
  </c:chart>
  <c:txPr>
    <a:bodyPr/>
    <a:lstStyle/>
    <a:p>
      <a:pPr>
        <a:defRPr baseline="0">
          <a:latin typeface="ＭＳ Ｐゴシック" panose="020B0600070205080204" pitchFamily="50" charset="-128"/>
          <a:ea typeface="ＭＳ Ｐゴシック" panose="020B0600070205080204" pitchFamily="50" charset="-128"/>
        </a:defRPr>
      </a:pPr>
      <a:endParaRPr lang="ja-JP"/>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輸入まとめ!$R$33</c:f>
              <c:strCache>
                <c:ptCount val="1"/>
                <c:pt idx="0">
                  <c:v>  食料品</c:v>
                </c:pt>
              </c:strCache>
            </c:strRef>
          </c:tx>
          <c:spPr>
            <a:pattFill prst="sphere">
              <a:fgClr>
                <a:schemeClr val="bg1"/>
              </a:fgClr>
              <a:bgClr>
                <a:schemeClr val="accent1"/>
              </a:bgClr>
            </a:pattFill>
            <a:ln>
              <a:noFill/>
            </a:ln>
            <a:effectLst/>
          </c:spPr>
          <c:invertIfNegative val="0"/>
          <c:cat>
            <c:strRef>
              <c:f>輸入まとめ!$S$18:$U$18</c:f>
              <c:strCache>
                <c:ptCount val="3"/>
                <c:pt idx="0">
                  <c:v>関西空港</c:v>
                </c:pt>
                <c:pt idx="1">
                  <c:v>成田空港</c:v>
                </c:pt>
                <c:pt idx="2">
                  <c:v>中部空港</c:v>
                </c:pt>
              </c:strCache>
            </c:strRef>
          </c:cat>
          <c:val>
            <c:numRef>
              <c:f>輸入まとめ!$S$33:$U$33</c:f>
              <c:numCache>
                <c:formatCode>0.00%</c:formatCode>
                <c:ptCount val="3"/>
                <c:pt idx="0">
                  <c:v>1.1620384482641346E-2</c:v>
                </c:pt>
                <c:pt idx="1">
                  <c:v>1.1056639471946125E-2</c:v>
                </c:pt>
                <c:pt idx="2">
                  <c:v>1.0927142883132032E-2</c:v>
                </c:pt>
              </c:numCache>
            </c:numRef>
          </c:val>
          <c:extLst>
            <c:ext xmlns:c16="http://schemas.microsoft.com/office/drawing/2014/chart" uri="{C3380CC4-5D6E-409C-BE32-E72D297353CC}">
              <c16:uniqueId val="{00000000-71FE-4E1D-936B-8A066C988B2B}"/>
            </c:ext>
          </c:extLst>
        </c:ser>
        <c:ser>
          <c:idx val="1"/>
          <c:order val="1"/>
          <c:tx>
            <c:strRef>
              <c:f>輸入まとめ!$R$34</c:f>
              <c:strCache>
                <c:ptCount val="1"/>
                <c:pt idx="0">
                  <c:v>  鉱物性燃料・原料品</c:v>
                </c:pt>
              </c:strCache>
            </c:strRef>
          </c:tx>
          <c:spPr>
            <a:solidFill>
              <a:schemeClr val="accent2"/>
            </a:solidFill>
            <a:ln>
              <a:noFill/>
            </a:ln>
            <a:effectLst/>
          </c:spPr>
          <c:invertIfNegative val="0"/>
          <c:cat>
            <c:strRef>
              <c:f>輸入まとめ!$S$18:$U$18</c:f>
              <c:strCache>
                <c:ptCount val="3"/>
                <c:pt idx="0">
                  <c:v>関西空港</c:v>
                </c:pt>
                <c:pt idx="1">
                  <c:v>成田空港</c:v>
                </c:pt>
                <c:pt idx="2">
                  <c:v>中部空港</c:v>
                </c:pt>
              </c:strCache>
            </c:strRef>
          </c:cat>
          <c:val>
            <c:numRef>
              <c:f>輸入まとめ!$S$34:$U$34</c:f>
              <c:numCache>
                <c:formatCode>0.00%</c:formatCode>
                <c:ptCount val="3"/>
                <c:pt idx="0">
                  <c:v>6.7953313901785873E-3</c:v>
                </c:pt>
                <c:pt idx="1">
                  <c:v>5.2484450348778827E-3</c:v>
                </c:pt>
                <c:pt idx="2">
                  <c:v>3.6141841461926512E-3</c:v>
                </c:pt>
              </c:numCache>
            </c:numRef>
          </c:val>
          <c:extLst>
            <c:ext xmlns:c16="http://schemas.microsoft.com/office/drawing/2014/chart" uri="{C3380CC4-5D6E-409C-BE32-E72D297353CC}">
              <c16:uniqueId val="{00000001-71FE-4E1D-936B-8A066C988B2B}"/>
            </c:ext>
          </c:extLst>
        </c:ser>
        <c:ser>
          <c:idx val="2"/>
          <c:order val="2"/>
          <c:tx>
            <c:strRef>
              <c:f>輸入まとめ!$R$35</c:f>
              <c:strCache>
                <c:ptCount val="1"/>
                <c:pt idx="0">
                  <c:v>  化学製品</c:v>
                </c:pt>
              </c:strCache>
            </c:strRef>
          </c:tx>
          <c:spPr>
            <a:pattFill prst="pct50">
              <a:fgClr>
                <a:schemeClr val="bg1"/>
              </a:fgClr>
              <a:bgClr>
                <a:schemeClr val="accent3"/>
              </a:bgClr>
            </a:pattFill>
            <a:ln>
              <a:noFill/>
            </a:ln>
            <a:effectLst/>
          </c:spPr>
          <c:invertIfNegative val="0"/>
          <c:cat>
            <c:strRef>
              <c:f>輸入まとめ!$S$18:$U$18</c:f>
              <c:strCache>
                <c:ptCount val="3"/>
                <c:pt idx="0">
                  <c:v>関西空港</c:v>
                </c:pt>
                <c:pt idx="1">
                  <c:v>成田空港</c:v>
                </c:pt>
                <c:pt idx="2">
                  <c:v>中部空港</c:v>
                </c:pt>
              </c:strCache>
            </c:strRef>
          </c:cat>
          <c:val>
            <c:numRef>
              <c:f>輸入まとめ!$S$35:$U$35</c:f>
              <c:numCache>
                <c:formatCode>0.00%</c:formatCode>
                <c:ptCount val="3"/>
                <c:pt idx="0">
                  <c:v>0.28419016044882339</c:v>
                </c:pt>
                <c:pt idx="1">
                  <c:v>0.17113238871017969</c:v>
                </c:pt>
                <c:pt idx="2">
                  <c:v>0.20562256981250349</c:v>
                </c:pt>
              </c:numCache>
            </c:numRef>
          </c:val>
          <c:extLst>
            <c:ext xmlns:c16="http://schemas.microsoft.com/office/drawing/2014/chart" uri="{C3380CC4-5D6E-409C-BE32-E72D297353CC}">
              <c16:uniqueId val="{00000002-71FE-4E1D-936B-8A066C988B2B}"/>
            </c:ext>
          </c:extLst>
        </c:ser>
        <c:ser>
          <c:idx val="3"/>
          <c:order val="3"/>
          <c:tx>
            <c:strRef>
              <c:f>輸入まとめ!$R$36</c:f>
              <c:strCache>
                <c:ptCount val="1"/>
                <c:pt idx="0">
                  <c:v>  原料別製品</c:v>
                </c:pt>
              </c:strCache>
            </c:strRef>
          </c:tx>
          <c:spPr>
            <a:solidFill>
              <a:schemeClr val="accent4"/>
            </a:solidFill>
            <a:ln>
              <a:noFill/>
            </a:ln>
            <a:effectLst/>
          </c:spPr>
          <c:invertIfNegative val="0"/>
          <c:cat>
            <c:strRef>
              <c:f>輸入まとめ!$S$18:$U$18</c:f>
              <c:strCache>
                <c:ptCount val="3"/>
                <c:pt idx="0">
                  <c:v>関西空港</c:v>
                </c:pt>
                <c:pt idx="1">
                  <c:v>成田空港</c:v>
                </c:pt>
                <c:pt idx="2">
                  <c:v>中部空港</c:v>
                </c:pt>
              </c:strCache>
            </c:strRef>
          </c:cat>
          <c:val>
            <c:numRef>
              <c:f>輸入まとめ!$S$36:$U$36</c:f>
              <c:numCache>
                <c:formatCode>0.00%</c:formatCode>
                <c:ptCount val="3"/>
                <c:pt idx="0">
                  <c:v>4.4700704624523552E-2</c:v>
                </c:pt>
                <c:pt idx="1">
                  <c:v>6.0255178501512005E-2</c:v>
                </c:pt>
                <c:pt idx="2">
                  <c:v>8.0854145616564219E-2</c:v>
                </c:pt>
              </c:numCache>
            </c:numRef>
          </c:val>
          <c:extLst>
            <c:ext xmlns:c16="http://schemas.microsoft.com/office/drawing/2014/chart" uri="{C3380CC4-5D6E-409C-BE32-E72D297353CC}">
              <c16:uniqueId val="{00000003-71FE-4E1D-936B-8A066C988B2B}"/>
            </c:ext>
          </c:extLst>
        </c:ser>
        <c:ser>
          <c:idx val="4"/>
          <c:order val="4"/>
          <c:tx>
            <c:strRef>
              <c:f>輸入まとめ!$R$37</c:f>
              <c:strCache>
                <c:ptCount val="1"/>
                <c:pt idx="0">
                  <c:v>  一般機械</c:v>
                </c:pt>
              </c:strCache>
            </c:strRef>
          </c:tx>
          <c:spPr>
            <a:pattFill prst="pct60">
              <a:fgClr>
                <a:schemeClr val="bg1"/>
              </a:fgClr>
              <a:bgClr>
                <a:schemeClr val="accent5"/>
              </a:bgClr>
            </a:pattFill>
            <a:ln>
              <a:noFill/>
            </a:ln>
            <a:effectLst/>
          </c:spPr>
          <c:invertIfNegative val="0"/>
          <c:cat>
            <c:strRef>
              <c:f>輸入まとめ!$S$18:$U$18</c:f>
              <c:strCache>
                <c:ptCount val="3"/>
                <c:pt idx="0">
                  <c:v>関西空港</c:v>
                </c:pt>
                <c:pt idx="1">
                  <c:v>成田空港</c:v>
                </c:pt>
                <c:pt idx="2">
                  <c:v>中部空港</c:v>
                </c:pt>
              </c:strCache>
            </c:strRef>
          </c:cat>
          <c:val>
            <c:numRef>
              <c:f>輸入まとめ!$S$37:$U$37</c:f>
              <c:numCache>
                <c:formatCode>0.00%</c:formatCode>
                <c:ptCount val="3"/>
                <c:pt idx="0">
                  <c:v>0.11591463890827285</c:v>
                </c:pt>
                <c:pt idx="1">
                  <c:v>0.16520557012129689</c:v>
                </c:pt>
                <c:pt idx="2">
                  <c:v>0.23091797228921407</c:v>
                </c:pt>
              </c:numCache>
            </c:numRef>
          </c:val>
          <c:extLst>
            <c:ext xmlns:c16="http://schemas.microsoft.com/office/drawing/2014/chart" uri="{C3380CC4-5D6E-409C-BE32-E72D297353CC}">
              <c16:uniqueId val="{00000004-71FE-4E1D-936B-8A066C988B2B}"/>
            </c:ext>
          </c:extLst>
        </c:ser>
        <c:ser>
          <c:idx val="5"/>
          <c:order val="5"/>
          <c:tx>
            <c:strRef>
              <c:f>輸入まとめ!$R$38</c:f>
              <c:strCache>
                <c:ptCount val="1"/>
                <c:pt idx="0">
                  <c:v>  電気機器</c:v>
                </c:pt>
              </c:strCache>
            </c:strRef>
          </c:tx>
          <c:spPr>
            <a:pattFill prst="pct5">
              <a:fgClr>
                <a:schemeClr val="bg1"/>
              </a:fgClr>
              <a:bgClr>
                <a:schemeClr val="accent6"/>
              </a:bgClr>
            </a:pattFill>
            <a:ln>
              <a:noFill/>
            </a:ln>
            <a:effectLst/>
          </c:spPr>
          <c:invertIfNegative val="0"/>
          <c:cat>
            <c:strRef>
              <c:f>輸入まとめ!$S$18:$U$18</c:f>
              <c:strCache>
                <c:ptCount val="3"/>
                <c:pt idx="0">
                  <c:v>関西空港</c:v>
                </c:pt>
                <c:pt idx="1">
                  <c:v>成田空港</c:v>
                </c:pt>
                <c:pt idx="2">
                  <c:v>中部空港</c:v>
                </c:pt>
              </c:strCache>
            </c:strRef>
          </c:cat>
          <c:val>
            <c:numRef>
              <c:f>輸入まとめ!$S$38:$U$38</c:f>
              <c:numCache>
                <c:formatCode>0.00%</c:formatCode>
                <c:ptCount val="3"/>
                <c:pt idx="0">
                  <c:v>0.32256763463316446</c:v>
                </c:pt>
                <c:pt idx="1">
                  <c:v>0.29665186935426252</c:v>
                </c:pt>
                <c:pt idx="2">
                  <c:v>0.22896149479255132</c:v>
                </c:pt>
              </c:numCache>
            </c:numRef>
          </c:val>
          <c:extLst>
            <c:ext xmlns:c16="http://schemas.microsoft.com/office/drawing/2014/chart" uri="{C3380CC4-5D6E-409C-BE32-E72D297353CC}">
              <c16:uniqueId val="{00000005-71FE-4E1D-936B-8A066C988B2B}"/>
            </c:ext>
          </c:extLst>
        </c:ser>
        <c:ser>
          <c:idx val="6"/>
          <c:order val="6"/>
          <c:tx>
            <c:strRef>
              <c:f>輸入まとめ!$R$39</c:f>
              <c:strCache>
                <c:ptCount val="1"/>
                <c:pt idx="0">
                  <c:v>  輸送用機器</c:v>
                </c:pt>
              </c:strCache>
            </c:strRef>
          </c:tx>
          <c:spPr>
            <a:pattFill prst="pct30">
              <a:fgClr>
                <a:schemeClr val="bg1"/>
              </a:fgClr>
              <a:bgClr>
                <a:schemeClr val="tx2"/>
              </a:bgClr>
            </a:pattFill>
            <a:ln>
              <a:noFill/>
            </a:ln>
            <a:effectLst/>
          </c:spPr>
          <c:invertIfNegative val="0"/>
          <c:cat>
            <c:strRef>
              <c:f>輸入まとめ!$S$18:$U$18</c:f>
              <c:strCache>
                <c:ptCount val="3"/>
                <c:pt idx="0">
                  <c:v>関西空港</c:v>
                </c:pt>
                <c:pt idx="1">
                  <c:v>成田空港</c:v>
                </c:pt>
                <c:pt idx="2">
                  <c:v>中部空港</c:v>
                </c:pt>
              </c:strCache>
            </c:strRef>
          </c:cat>
          <c:val>
            <c:numRef>
              <c:f>輸入まとめ!$S$39:$U$39</c:f>
              <c:numCache>
                <c:formatCode>0.00%</c:formatCode>
                <c:ptCount val="3"/>
                <c:pt idx="0">
                  <c:v>1.6556786892018872E-2</c:v>
                </c:pt>
                <c:pt idx="1">
                  <c:v>2.0509826307680966E-2</c:v>
                </c:pt>
                <c:pt idx="2">
                  <c:v>9.783679278527907E-2</c:v>
                </c:pt>
              </c:numCache>
            </c:numRef>
          </c:val>
          <c:extLst>
            <c:ext xmlns:c16="http://schemas.microsoft.com/office/drawing/2014/chart" uri="{C3380CC4-5D6E-409C-BE32-E72D297353CC}">
              <c16:uniqueId val="{00000006-71FE-4E1D-936B-8A066C988B2B}"/>
            </c:ext>
          </c:extLst>
        </c:ser>
        <c:ser>
          <c:idx val="7"/>
          <c:order val="7"/>
          <c:tx>
            <c:strRef>
              <c:f>輸入まとめ!$R$40</c:f>
              <c:strCache>
                <c:ptCount val="1"/>
                <c:pt idx="0">
                  <c:v>  その他</c:v>
                </c:pt>
              </c:strCache>
            </c:strRef>
          </c:tx>
          <c:spPr>
            <a:pattFill prst="solidDmnd">
              <a:fgClr>
                <a:schemeClr val="bg1"/>
              </a:fgClr>
              <a:bgClr>
                <a:schemeClr val="accent2"/>
              </a:bgClr>
            </a:pattFill>
            <a:ln>
              <a:noFill/>
            </a:ln>
            <a:effectLst/>
          </c:spPr>
          <c:invertIfNegative val="0"/>
          <c:cat>
            <c:strRef>
              <c:f>輸入まとめ!$S$18:$U$18</c:f>
              <c:strCache>
                <c:ptCount val="3"/>
                <c:pt idx="0">
                  <c:v>関西空港</c:v>
                </c:pt>
                <c:pt idx="1">
                  <c:v>成田空港</c:v>
                </c:pt>
                <c:pt idx="2">
                  <c:v>中部空港</c:v>
                </c:pt>
              </c:strCache>
            </c:strRef>
          </c:cat>
          <c:val>
            <c:numRef>
              <c:f>輸入まとめ!$S$40:$U$40</c:f>
              <c:numCache>
                <c:formatCode>0.00%</c:formatCode>
                <c:ptCount val="3"/>
                <c:pt idx="0">
                  <c:v>0.19765435862037692</c:v>
                </c:pt>
                <c:pt idx="1">
                  <c:v>0.2014715413339494</c:v>
                </c:pt>
                <c:pt idx="2">
                  <c:v>0.14126569767456301</c:v>
                </c:pt>
              </c:numCache>
            </c:numRef>
          </c:val>
          <c:extLst>
            <c:ext xmlns:c16="http://schemas.microsoft.com/office/drawing/2014/chart" uri="{C3380CC4-5D6E-409C-BE32-E72D297353CC}">
              <c16:uniqueId val="{00000007-71FE-4E1D-936B-8A066C988B2B}"/>
            </c:ext>
          </c:extLst>
        </c:ser>
        <c:dLbls>
          <c:showLegendKey val="0"/>
          <c:showVal val="0"/>
          <c:showCatName val="0"/>
          <c:showSerName val="0"/>
          <c:showPercent val="0"/>
          <c:showBubbleSize val="0"/>
        </c:dLbls>
        <c:gapWidth val="95"/>
        <c:overlap val="100"/>
        <c:axId val="1112067791"/>
        <c:axId val="1112049071"/>
      </c:barChart>
      <c:catAx>
        <c:axId val="111206779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12049071"/>
        <c:crosses val="autoZero"/>
        <c:auto val="1"/>
        <c:lblAlgn val="ctr"/>
        <c:lblOffset val="100"/>
        <c:noMultiLvlLbl val="0"/>
      </c:catAx>
      <c:valAx>
        <c:axId val="1112049071"/>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11206779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4"/>
          <c:order val="0"/>
          <c:tx>
            <c:strRef>
              <c:f>品目別輸入額推計!$J$12</c:f>
              <c:strCache>
                <c:ptCount val="1"/>
                <c:pt idx="0">
                  <c:v>医薬品</c:v>
                </c:pt>
              </c:strCache>
            </c:strRef>
          </c:tx>
          <c:cat>
            <c:strRef>
              <c:f>品目別輸入額推計!$K$11:$Q$11</c:f>
              <c:strCache>
                <c:ptCount val="7"/>
                <c:pt idx="0">
                  <c:v>2013年</c:v>
                </c:pt>
                <c:pt idx="1">
                  <c:v>2014年</c:v>
                </c:pt>
                <c:pt idx="2">
                  <c:v>2015年</c:v>
                </c:pt>
                <c:pt idx="3">
                  <c:v>2016年</c:v>
                </c:pt>
                <c:pt idx="4">
                  <c:v>2017年</c:v>
                </c:pt>
                <c:pt idx="5">
                  <c:v>2018年</c:v>
                </c:pt>
                <c:pt idx="6">
                  <c:v>2019年</c:v>
                </c:pt>
              </c:strCache>
            </c:strRef>
          </c:cat>
          <c:val>
            <c:numRef>
              <c:f>品目別輸入額推計!$K$12:$Q$12</c:f>
              <c:numCache>
                <c:formatCode>#,##0_);[Red]\(#,##0\)</c:formatCode>
                <c:ptCount val="7"/>
                <c:pt idx="0">
                  <c:v>676178</c:v>
                </c:pt>
                <c:pt idx="1">
                  <c:v>670233</c:v>
                </c:pt>
                <c:pt idx="2">
                  <c:v>667635</c:v>
                </c:pt>
                <c:pt idx="3">
                  <c:v>737473</c:v>
                </c:pt>
                <c:pt idx="4">
                  <c:v>692750</c:v>
                </c:pt>
                <c:pt idx="5">
                  <c:v>727943</c:v>
                </c:pt>
                <c:pt idx="6">
                  <c:v>919148</c:v>
                </c:pt>
              </c:numCache>
            </c:numRef>
          </c:val>
          <c:smooth val="0"/>
          <c:extLst>
            <c:ext xmlns:c16="http://schemas.microsoft.com/office/drawing/2014/chart" uri="{C3380CC4-5D6E-409C-BE32-E72D297353CC}">
              <c16:uniqueId val="{00000000-FFA2-49F3-81E9-415CDDA39EAA}"/>
            </c:ext>
          </c:extLst>
        </c:ser>
        <c:ser>
          <c:idx val="3"/>
          <c:order val="1"/>
          <c:tx>
            <c:strRef>
              <c:f>品目別輸入額推計!$J$13</c:f>
              <c:strCache>
                <c:ptCount val="1"/>
                <c:pt idx="0">
                  <c:v>通信機</c:v>
                </c:pt>
              </c:strCache>
            </c:strRef>
          </c:tx>
          <c:cat>
            <c:strRef>
              <c:f>品目別輸入額推計!$K$11:$Q$11</c:f>
              <c:strCache>
                <c:ptCount val="7"/>
                <c:pt idx="0">
                  <c:v>2013年</c:v>
                </c:pt>
                <c:pt idx="1">
                  <c:v>2014年</c:v>
                </c:pt>
                <c:pt idx="2">
                  <c:v>2015年</c:v>
                </c:pt>
                <c:pt idx="3">
                  <c:v>2016年</c:v>
                </c:pt>
                <c:pt idx="4">
                  <c:v>2017年</c:v>
                </c:pt>
                <c:pt idx="5">
                  <c:v>2018年</c:v>
                </c:pt>
                <c:pt idx="6">
                  <c:v>2019年</c:v>
                </c:pt>
              </c:strCache>
            </c:strRef>
          </c:cat>
          <c:val>
            <c:numRef>
              <c:f>品目別輸入額推計!$K$13:$Q$13</c:f>
              <c:numCache>
                <c:formatCode>#,##0_);[Red]\(#,##0\)</c:formatCode>
                <c:ptCount val="7"/>
                <c:pt idx="0">
                  <c:v>657268</c:v>
                </c:pt>
                <c:pt idx="1">
                  <c:v>655053</c:v>
                </c:pt>
                <c:pt idx="2">
                  <c:v>646785</c:v>
                </c:pt>
                <c:pt idx="3">
                  <c:v>626616</c:v>
                </c:pt>
                <c:pt idx="4">
                  <c:v>668126</c:v>
                </c:pt>
                <c:pt idx="5">
                  <c:v>674580</c:v>
                </c:pt>
                <c:pt idx="6">
                  <c:v>562790</c:v>
                </c:pt>
              </c:numCache>
            </c:numRef>
          </c:val>
          <c:smooth val="0"/>
          <c:extLst>
            <c:ext xmlns:c16="http://schemas.microsoft.com/office/drawing/2014/chart" uri="{C3380CC4-5D6E-409C-BE32-E72D297353CC}">
              <c16:uniqueId val="{00000001-FFA2-49F3-81E9-415CDDA39EAA}"/>
            </c:ext>
          </c:extLst>
        </c:ser>
        <c:ser>
          <c:idx val="2"/>
          <c:order val="2"/>
          <c:tx>
            <c:strRef>
              <c:f>品目別輸入額推計!$J$14</c:f>
              <c:strCache>
                <c:ptCount val="1"/>
                <c:pt idx="0">
                  <c:v>半導体等電子部品</c:v>
                </c:pt>
              </c:strCache>
            </c:strRef>
          </c:tx>
          <c:cat>
            <c:strRef>
              <c:f>品目別輸入額推計!$K$11:$Q$11</c:f>
              <c:strCache>
                <c:ptCount val="7"/>
                <c:pt idx="0">
                  <c:v>2013年</c:v>
                </c:pt>
                <c:pt idx="1">
                  <c:v>2014年</c:v>
                </c:pt>
                <c:pt idx="2">
                  <c:v>2015年</c:v>
                </c:pt>
                <c:pt idx="3">
                  <c:v>2016年</c:v>
                </c:pt>
                <c:pt idx="4">
                  <c:v>2017年</c:v>
                </c:pt>
                <c:pt idx="5">
                  <c:v>2018年</c:v>
                </c:pt>
                <c:pt idx="6">
                  <c:v>2019年</c:v>
                </c:pt>
              </c:strCache>
            </c:strRef>
          </c:cat>
          <c:val>
            <c:numRef>
              <c:f>品目別輸入額推計!$K$14:$Q$14</c:f>
              <c:numCache>
                <c:formatCode>#,##0_);[Red]\(#,##0\)</c:formatCode>
                <c:ptCount val="7"/>
                <c:pt idx="0">
                  <c:v>273499</c:v>
                </c:pt>
                <c:pt idx="1">
                  <c:v>300973</c:v>
                </c:pt>
                <c:pt idx="2">
                  <c:v>328835</c:v>
                </c:pt>
                <c:pt idx="3">
                  <c:v>280478</c:v>
                </c:pt>
                <c:pt idx="4">
                  <c:v>356234</c:v>
                </c:pt>
                <c:pt idx="5">
                  <c:v>318374</c:v>
                </c:pt>
                <c:pt idx="6">
                  <c:v>324766</c:v>
                </c:pt>
              </c:numCache>
            </c:numRef>
          </c:val>
          <c:smooth val="0"/>
          <c:extLst>
            <c:ext xmlns:c16="http://schemas.microsoft.com/office/drawing/2014/chart" uri="{C3380CC4-5D6E-409C-BE32-E72D297353CC}">
              <c16:uniqueId val="{00000002-FFA2-49F3-81E9-415CDDA39EAA}"/>
            </c:ext>
          </c:extLst>
        </c:ser>
        <c:ser>
          <c:idx val="1"/>
          <c:order val="3"/>
          <c:tx>
            <c:strRef>
              <c:f>品目別輸入額推計!$J$15</c:f>
              <c:strCache>
                <c:ptCount val="1"/>
                <c:pt idx="0">
                  <c:v>科学光学機器</c:v>
                </c:pt>
              </c:strCache>
            </c:strRef>
          </c:tx>
          <c:cat>
            <c:strRef>
              <c:f>品目別輸入額推計!$K$11:$Q$11</c:f>
              <c:strCache>
                <c:ptCount val="7"/>
                <c:pt idx="0">
                  <c:v>2013年</c:v>
                </c:pt>
                <c:pt idx="1">
                  <c:v>2014年</c:v>
                </c:pt>
                <c:pt idx="2">
                  <c:v>2015年</c:v>
                </c:pt>
                <c:pt idx="3">
                  <c:v>2016年</c:v>
                </c:pt>
                <c:pt idx="4">
                  <c:v>2017年</c:v>
                </c:pt>
                <c:pt idx="5">
                  <c:v>2018年</c:v>
                </c:pt>
                <c:pt idx="6">
                  <c:v>2019年</c:v>
                </c:pt>
              </c:strCache>
            </c:strRef>
          </c:cat>
          <c:val>
            <c:numRef>
              <c:f>品目別輸入額推計!$K$15:$Q$15</c:f>
              <c:numCache>
                <c:formatCode>#,##0_);[Red]\(#,##0\)</c:formatCode>
                <c:ptCount val="7"/>
                <c:pt idx="0">
                  <c:v>157712</c:v>
                </c:pt>
                <c:pt idx="1">
                  <c:v>173751</c:v>
                </c:pt>
                <c:pt idx="2">
                  <c:v>212741</c:v>
                </c:pt>
                <c:pt idx="3">
                  <c:v>180739</c:v>
                </c:pt>
                <c:pt idx="4">
                  <c:v>208815</c:v>
                </c:pt>
                <c:pt idx="5">
                  <c:v>200459</c:v>
                </c:pt>
                <c:pt idx="6">
                  <c:v>192045</c:v>
                </c:pt>
              </c:numCache>
            </c:numRef>
          </c:val>
          <c:smooth val="0"/>
          <c:extLst>
            <c:ext xmlns:c16="http://schemas.microsoft.com/office/drawing/2014/chart" uri="{C3380CC4-5D6E-409C-BE32-E72D297353CC}">
              <c16:uniqueId val="{00000003-FFA2-49F3-81E9-415CDDA39EAA}"/>
            </c:ext>
          </c:extLst>
        </c:ser>
        <c:ser>
          <c:idx val="0"/>
          <c:order val="4"/>
          <c:tx>
            <c:strRef>
              <c:f>品目別輸入額推計!$J$16</c:f>
              <c:strCache>
                <c:ptCount val="1"/>
                <c:pt idx="0">
                  <c:v>事務用機器</c:v>
                </c:pt>
              </c:strCache>
            </c:strRef>
          </c:tx>
          <c:cat>
            <c:strRef>
              <c:f>品目別輸入額推計!$K$11:$Q$11</c:f>
              <c:strCache>
                <c:ptCount val="7"/>
                <c:pt idx="0">
                  <c:v>2013年</c:v>
                </c:pt>
                <c:pt idx="1">
                  <c:v>2014年</c:v>
                </c:pt>
                <c:pt idx="2">
                  <c:v>2015年</c:v>
                </c:pt>
                <c:pt idx="3">
                  <c:v>2016年</c:v>
                </c:pt>
                <c:pt idx="4">
                  <c:v>2017年</c:v>
                </c:pt>
                <c:pt idx="5">
                  <c:v>2018年</c:v>
                </c:pt>
                <c:pt idx="6">
                  <c:v>2019年</c:v>
                </c:pt>
              </c:strCache>
            </c:strRef>
          </c:cat>
          <c:val>
            <c:numRef>
              <c:f>品目別輸入額推計!$K$16:$Q$16</c:f>
              <c:numCache>
                <c:formatCode>#,##0_);[Red]\(#,##0\)</c:formatCode>
                <c:ptCount val="7"/>
                <c:pt idx="0">
                  <c:v>149935</c:v>
                </c:pt>
                <c:pt idx="1">
                  <c:v>161613</c:v>
                </c:pt>
                <c:pt idx="2">
                  <c:v>143916</c:v>
                </c:pt>
                <c:pt idx="3">
                  <c:v>132675</c:v>
                </c:pt>
                <c:pt idx="4">
                  <c:v>143701</c:v>
                </c:pt>
                <c:pt idx="5">
                  <c:v>136936</c:v>
                </c:pt>
                <c:pt idx="6">
                  <c:v>137476</c:v>
                </c:pt>
              </c:numCache>
            </c:numRef>
          </c:val>
          <c:smooth val="0"/>
          <c:extLst>
            <c:ext xmlns:c16="http://schemas.microsoft.com/office/drawing/2014/chart" uri="{C3380CC4-5D6E-409C-BE32-E72D297353CC}">
              <c16:uniqueId val="{00000004-FFA2-49F3-81E9-415CDDA39EAA}"/>
            </c:ext>
          </c:extLst>
        </c:ser>
        <c:dLbls>
          <c:showLegendKey val="0"/>
          <c:showVal val="0"/>
          <c:showCatName val="0"/>
          <c:showSerName val="0"/>
          <c:showPercent val="0"/>
          <c:showBubbleSize val="0"/>
        </c:dLbls>
        <c:marker val="1"/>
        <c:smooth val="0"/>
        <c:axId val="85617664"/>
        <c:axId val="85631744"/>
      </c:lineChart>
      <c:catAx>
        <c:axId val="85617664"/>
        <c:scaling>
          <c:orientation val="minMax"/>
        </c:scaling>
        <c:delete val="0"/>
        <c:axPos val="b"/>
        <c:numFmt formatCode="General" sourceLinked="1"/>
        <c:majorTickMark val="out"/>
        <c:minorTickMark val="none"/>
        <c:tickLblPos val="nextTo"/>
        <c:crossAx val="85631744"/>
        <c:crosses val="autoZero"/>
        <c:auto val="1"/>
        <c:lblAlgn val="ctr"/>
        <c:lblOffset val="100"/>
        <c:noMultiLvlLbl val="0"/>
      </c:catAx>
      <c:valAx>
        <c:axId val="85631744"/>
        <c:scaling>
          <c:orientation val="minMax"/>
          <c:min val="100000"/>
        </c:scaling>
        <c:delete val="0"/>
        <c:axPos val="l"/>
        <c:majorGridlines/>
        <c:numFmt formatCode="#,##0_);[Red]\(#,##0\)" sourceLinked="0"/>
        <c:majorTickMark val="out"/>
        <c:minorTickMark val="none"/>
        <c:tickLblPos val="nextTo"/>
        <c:spPr>
          <a:ln w="6350"/>
        </c:spPr>
        <c:crossAx val="85617664"/>
        <c:crosses val="autoZero"/>
        <c:crossBetween val="between"/>
      </c:valAx>
      <c:dTable>
        <c:showHorzBorder val="1"/>
        <c:showVertBorder val="1"/>
        <c:showOutline val="1"/>
        <c:showKeys val="1"/>
        <c:txPr>
          <a:bodyPr/>
          <a:lstStyle/>
          <a:p>
            <a:pPr rtl="0">
              <a:defRPr baseline="0">
                <a:ea typeface="ＭＳ Ｐゴシック" panose="020B0600070205080204" pitchFamily="50" charset="-128"/>
              </a:defRPr>
            </a:pPr>
            <a:endParaRPr lang="ja-JP"/>
          </a:p>
        </c:txPr>
      </c:dTable>
    </c:plotArea>
    <c:plotVisOnly val="1"/>
    <c:dispBlanksAs val="gap"/>
    <c:showDLblsOverMax val="0"/>
  </c:chart>
  <c:txPr>
    <a:bodyPr/>
    <a:lstStyle/>
    <a:p>
      <a:pPr>
        <a:defRPr>
          <a:latin typeface="+mn-ea"/>
          <a:ea typeface="+mn-ea"/>
        </a:defRPr>
      </a:pPr>
      <a:endParaRPr lang="ja-JP"/>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015507436570428"/>
          <c:y val="0.15958072982812632"/>
          <c:w val="0.86025984251968501"/>
          <c:h val="0.73267022267377868"/>
        </c:manualLayout>
      </c:layout>
      <c:lineChart>
        <c:grouping val="standard"/>
        <c:varyColors val="0"/>
        <c:ser>
          <c:idx val="0"/>
          <c:order val="0"/>
          <c:tx>
            <c:strRef>
              <c:f>Sheet1!$A$6</c:f>
              <c:strCache>
                <c:ptCount val="1"/>
                <c:pt idx="0">
                  <c:v>総便数</c:v>
                </c:pt>
              </c:strCache>
            </c:strRef>
          </c:tx>
          <c:spPr>
            <a:ln w="38100">
              <a:solidFill>
                <a:schemeClr val="tx2"/>
              </a:solidFill>
            </a:ln>
          </c:spPr>
          <c:marker>
            <c:symbol val="circle"/>
            <c:size val="7"/>
            <c:spPr>
              <a:solidFill>
                <a:schemeClr val="tx2"/>
              </a:solidFill>
              <a:ln>
                <a:solidFill>
                  <a:schemeClr val="tx2"/>
                </a:solid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Sheet1!$B$5:$N$5</c:f>
              <c:strCache>
                <c:ptCount val="13"/>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pt idx="12">
                  <c:v>2019年</c:v>
                </c:pt>
              </c:strCache>
            </c:strRef>
          </c:cat>
          <c:val>
            <c:numRef>
              <c:f>Sheet1!$B$6:$N$6</c:f>
              <c:numCache>
                <c:formatCode>#,##0_ </c:formatCode>
                <c:ptCount val="13"/>
                <c:pt idx="0">
                  <c:v>782</c:v>
                </c:pt>
                <c:pt idx="1">
                  <c:v>782</c:v>
                </c:pt>
                <c:pt idx="2">
                  <c:v>719</c:v>
                </c:pt>
                <c:pt idx="3">
                  <c:v>736</c:v>
                </c:pt>
                <c:pt idx="4">
                  <c:v>728</c:v>
                </c:pt>
                <c:pt idx="5">
                  <c:v>854</c:v>
                </c:pt>
                <c:pt idx="6">
                  <c:v>831</c:v>
                </c:pt>
                <c:pt idx="7">
                  <c:v>916</c:v>
                </c:pt>
                <c:pt idx="8">
                  <c:v>1164</c:v>
                </c:pt>
                <c:pt idx="9">
                  <c:v>1241</c:v>
                </c:pt>
                <c:pt idx="10">
                  <c:v>1304</c:v>
                </c:pt>
                <c:pt idx="11">
                  <c:v>1382</c:v>
                </c:pt>
                <c:pt idx="12">
                  <c:v>1548</c:v>
                </c:pt>
              </c:numCache>
            </c:numRef>
          </c:val>
          <c:smooth val="0"/>
          <c:extLst>
            <c:ext xmlns:c16="http://schemas.microsoft.com/office/drawing/2014/chart" uri="{C3380CC4-5D6E-409C-BE32-E72D297353CC}">
              <c16:uniqueId val="{00000000-2342-4D3E-B746-B255B37D1D01}"/>
            </c:ext>
          </c:extLst>
        </c:ser>
        <c:ser>
          <c:idx val="1"/>
          <c:order val="1"/>
          <c:tx>
            <c:strRef>
              <c:f>Sheet1!$A$7</c:f>
              <c:strCache>
                <c:ptCount val="1"/>
                <c:pt idx="0">
                  <c:v>旅客便</c:v>
                </c:pt>
              </c:strCache>
            </c:strRef>
          </c:tx>
          <c:spPr>
            <a:ln w="38100">
              <a:solidFill>
                <a:srgbClr val="00B0F0"/>
              </a:solidFill>
            </a:ln>
          </c:spPr>
          <c:marker>
            <c:symbol val="diamond"/>
            <c:size val="9"/>
            <c:spPr>
              <a:solidFill>
                <a:srgbClr val="00B0F0"/>
              </a:solidFill>
              <a:ln>
                <a:solidFill>
                  <a:srgbClr val="00B0F0"/>
                </a:solidFill>
              </a:ln>
            </c:spPr>
          </c:marker>
          <c:dLbls>
            <c:spPr>
              <a:noFill/>
              <a:ln>
                <a:noFill/>
              </a:ln>
              <a:effectLst/>
            </c:sp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Sheet1!$B$5:$N$5</c:f>
              <c:strCache>
                <c:ptCount val="13"/>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pt idx="12">
                  <c:v>2019年</c:v>
                </c:pt>
              </c:strCache>
            </c:strRef>
          </c:cat>
          <c:val>
            <c:numRef>
              <c:f>Sheet1!$B$7:$N$7</c:f>
              <c:numCache>
                <c:formatCode>#,##0_ </c:formatCode>
                <c:ptCount val="13"/>
                <c:pt idx="0">
                  <c:v>605</c:v>
                </c:pt>
                <c:pt idx="1">
                  <c:v>598</c:v>
                </c:pt>
                <c:pt idx="2">
                  <c:v>599</c:v>
                </c:pt>
                <c:pt idx="3">
                  <c:v>594</c:v>
                </c:pt>
                <c:pt idx="4">
                  <c:v>581</c:v>
                </c:pt>
                <c:pt idx="5">
                  <c:v>716</c:v>
                </c:pt>
                <c:pt idx="6">
                  <c:v>696</c:v>
                </c:pt>
                <c:pt idx="7">
                  <c:v>775</c:v>
                </c:pt>
                <c:pt idx="8">
                  <c:v>1034</c:v>
                </c:pt>
                <c:pt idx="9">
                  <c:v>1109</c:v>
                </c:pt>
                <c:pt idx="10">
                  <c:v>1169</c:v>
                </c:pt>
                <c:pt idx="11">
                  <c:v>1244</c:v>
                </c:pt>
                <c:pt idx="12">
                  <c:v>1403</c:v>
                </c:pt>
              </c:numCache>
            </c:numRef>
          </c:val>
          <c:smooth val="0"/>
          <c:extLst>
            <c:ext xmlns:c16="http://schemas.microsoft.com/office/drawing/2014/chart" uri="{C3380CC4-5D6E-409C-BE32-E72D297353CC}">
              <c16:uniqueId val="{00000001-2342-4D3E-B746-B255B37D1D01}"/>
            </c:ext>
          </c:extLst>
        </c:ser>
        <c:ser>
          <c:idx val="2"/>
          <c:order val="2"/>
          <c:tx>
            <c:strRef>
              <c:f>Sheet1!$A$8</c:f>
              <c:strCache>
                <c:ptCount val="1"/>
                <c:pt idx="0">
                  <c:v>貨物便</c:v>
                </c:pt>
              </c:strCache>
            </c:strRef>
          </c:tx>
          <c:spPr>
            <a:ln w="38100">
              <a:solidFill>
                <a:srgbClr val="EF01F5"/>
              </a:solidFill>
            </a:ln>
          </c:spPr>
          <c:marker>
            <c:symbol val="square"/>
            <c:size val="7"/>
            <c:spPr>
              <a:solidFill>
                <a:srgbClr val="EF01F5"/>
              </a:solidFill>
              <a:ln>
                <a:solidFill>
                  <a:srgbClr val="EF01F5"/>
                </a:solidFill>
              </a:ln>
            </c:spPr>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Sheet1!$B$5:$N$5</c:f>
              <c:strCache>
                <c:ptCount val="13"/>
                <c:pt idx="0">
                  <c:v>2007年</c:v>
                </c:pt>
                <c:pt idx="1">
                  <c:v>2008年</c:v>
                </c:pt>
                <c:pt idx="2">
                  <c:v>2009年</c:v>
                </c:pt>
                <c:pt idx="3">
                  <c:v>2010年</c:v>
                </c:pt>
                <c:pt idx="4">
                  <c:v>2011年</c:v>
                </c:pt>
                <c:pt idx="5">
                  <c:v>2012年</c:v>
                </c:pt>
                <c:pt idx="6">
                  <c:v>2013年</c:v>
                </c:pt>
                <c:pt idx="7">
                  <c:v>2014年</c:v>
                </c:pt>
                <c:pt idx="8">
                  <c:v>2015年</c:v>
                </c:pt>
                <c:pt idx="9">
                  <c:v>2016年</c:v>
                </c:pt>
                <c:pt idx="10">
                  <c:v>2017年</c:v>
                </c:pt>
                <c:pt idx="11">
                  <c:v>2018年</c:v>
                </c:pt>
                <c:pt idx="12">
                  <c:v>2019年</c:v>
                </c:pt>
              </c:strCache>
            </c:strRef>
          </c:cat>
          <c:val>
            <c:numRef>
              <c:f>Sheet1!$B$8:$N$8</c:f>
              <c:numCache>
                <c:formatCode>#,##0_ </c:formatCode>
                <c:ptCount val="13"/>
                <c:pt idx="0">
                  <c:v>177</c:v>
                </c:pt>
                <c:pt idx="1">
                  <c:v>184</c:v>
                </c:pt>
                <c:pt idx="2">
                  <c:v>120</c:v>
                </c:pt>
                <c:pt idx="3">
                  <c:v>142</c:v>
                </c:pt>
                <c:pt idx="4">
                  <c:v>147</c:v>
                </c:pt>
                <c:pt idx="5">
                  <c:v>138</c:v>
                </c:pt>
                <c:pt idx="6">
                  <c:v>135</c:v>
                </c:pt>
                <c:pt idx="7">
                  <c:v>141</c:v>
                </c:pt>
                <c:pt idx="8">
                  <c:v>130</c:v>
                </c:pt>
                <c:pt idx="9">
                  <c:v>132</c:v>
                </c:pt>
                <c:pt idx="10">
                  <c:v>135</c:v>
                </c:pt>
                <c:pt idx="11">
                  <c:v>138</c:v>
                </c:pt>
                <c:pt idx="12">
                  <c:v>145</c:v>
                </c:pt>
              </c:numCache>
            </c:numRef>
          </c:val>
          <c:smooth val="0"/>
          <c:extLst>
            <c:ext xmlns:c16="http://schemas.microsoft.com/office/drawing/2014/chart" uri="{C3380CC4-5D6E-409C-BE32-E72D297353CC}">
              <c16:uniqueId val="{00000002-2342-4D3E-B746-B255B37D1D01}"/>
            </c:ext>
          </c:extLst>
        </c:ser>
        <c:dLbls>
          <c:dLblPos val="t"/>
          <c:showLegendKey val="0"/>
          <c:showVal val="1"/>
          <c:showCatName val="0"/>
          <c:showSerName val="0"/>
          <c:showPercent val="0"/>
          <c:showBubbleSize val="0"/>
        </c:dLbls>
        <c:marker val="1"/>
        <c:smooth val="0"/>
        <c:axId val="115003392"/>
        <c:axId val="115004928"/>
      </c:lineChart>
      <c:catAx>
        <c:axId val="115003392"/>
        <c:scaling>
          <c:orientation val="minMax"/>
        </c:scaling>
        <c:delete val="0"/>
        <c:axPos val="b"/>
        <c:numFmt formatCode="General" sourceLinked="0"/>
        <c:majorTickMark val="none"/>
        <c:minorTickMark val="none"/>
        <c:tickLblPos val="nextTo"/>
        <c:crossAx val="115004928"/>
        <c:crosses val="autoZero"/>
        <c:auto val="1"/>
        <c:lblAlgn val="ctr"/>
        <c:lblOffset val="100"/>
        <c:noMultiLvlLbl val="0"/>
      </c:catAx>
      <c:valAx>
        <c:axId val="115004928"/>
        <c:scaling>
          <c:orientation val="minMax"/>
          <c:max val="1600"/>
        </c:scaling>
        <c:delete val="0"/>
        <c:axPos val="l"/>
        <c:majorGridlines/>
        <c:numFmt formatCode="#,##0_ " sourceLinked="1"/>
        <c:majorTickMark val="none"/>
        <c:minorTickMark val="none"/>
        <c:tickLblPos val="nextTo"/>
        <c:crossAx val="115003392"/>
        <c:crosses val="autoZero"/>
        <c:crossBetween val="between"/>
      </c:valAx>
      <c:spPr>
        <a:noFill/>
        <a:ln w="25400">
          <a:noFill/>
        </a:ln>
      </c:spPr>
    </c:plotArea>
    <c:legend>
      <c:legendPos val="t"/>
      <c:overlay val="0"/>
    </c:legend>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'2018夏まとめ'!$H$11</c:f>
              <c:strCache>
                <c:ptCount val="1"/>
                <c:pt idx="0">
                  <c:v>その他</c:v>
                </c:pt>
              </c:strCache>
            </c:strRef>
          </c:tx>
          <c:spPr>
            <a:solidFill>
              <a:schemeClr val="accent1"/>
            </a:solidFill>
            <a:ln>
              <a:noFill/>
            </a:ln>
            <a:effectLst/>
          </c:spPr>
          <c:invertIfNegative val="0"/>
          <c:cat>
            <c:strRef>
              <c:f>'2018夏まとめ'!$I$10:$L$10</c:f>
              <c:strCache>
                <c:ptCount val="4"/>
                <c:pt idx="0">
                  <c:v>関西空港</c:v>
                </c:pt>
                <c:pt idx="1">
                  <c:v>成田空港</c:v>
                </c:pt>
                <c:pt idx="2">
                  <c:v>羽田空港</c:v>
                </c:pt>
                <c:pt idx="3">
                  <c:v>中部空港</c:v>
                </c:pt>
              </c:strCache>
            </c:strRef>
          </c:cat>
          <c:val>
            <c:numRef>
              <c:f>'2018夏まとめ'!$I$11:$L$11</c:f>
              <c:numCache>
                <c:formatCode>General</c:formatCode>
                <c:ptCount val="4"/>
                <c:pt idx="0">
                  <c:v>16</c:v>
                </c:pt>
                <c:pt idx="1">
                  <c:v>101</c:v>
                </c:pt>
                <c:pt idx="2">
                  <c:v>28</c:v>
                </c:pt>
                <c:pt idx="3">
                  <c:v>7</c:v>
                </c:pt>
              </c:numCache>
            </c:numRef>
          </c:val>
          <c:extLst>
            <c:ext xmlns:c16="http://schemas.microsoft.com/office/drawing/2014/chart" uri="{C3380CC4-5D6E-409C-BE32-E72D297353CC}">
              <c16:uniqueId val="{00000000-F6EB-4040-A93A-EAA53AC38F7F}"/>
            </c:ext>
          </c:extLst>
        </c:ser>
        <c:ser>
          <c:idx val="1"/>
          <c:order val="1"/>
          <c:tx>
            <c:strRef>
              <c:f>'2018夏まとめ'!$H$12</c:f>
              <c:strCache>
                <c:ptCount val="1"/>
                <c:pt idx="0">
                  <c:v>欧州</c:v>
                </c:pt>
              </c:strCache>
            </c:strRef>
          </c:tx>
          <c:spPr>
            <a:solidFill>
              <a:schemeClr val="accent2"/>
            </a:solidFill>
            <a:ln>
              <a:noFill/>
            </a:ln>
            <a:effectLst/>
          </c:spPr>
          <c:invertIfNegative val="0"/>
          <c:cat>
            <c:strRef>
              <c:f>'2018夏まとめ'!$I$10:$L$10</c:f>
              <c:strCache>
                <c:ptCount val="4"/>
                <c:pt idx="0">
                  <c:v>関西空港</c:v>
                </c:pt>
                <c:pt idx="1">
                  <c:v>成田空港</c:v>
                </c:pt>
                <c:pt idx="2">
                  <c:v>羽田空港</c:v>
                </c:pt>
                <c:pt idx="3">
                  <c:v>中部空港</c:v>
                </c:pt>
              </c:strCache>
            </c:strRef>
          </c:cat>
          <c:val>
            <c:numRef>
              <c:f>'2018夏まとめ'!$I$12:$L$12</c:f>
              <c:numCache>
                <c:formatCode>General</c:formatCode>
                <c:ptCount val="4"/>
                <c:pt idx="0">
                  <c:v>35</c:v>
                </c:pt>
                <c:pt idx="1">
                  <c:v>150</c:v>
                </c:pt>
                <c:pt idx="2">
                  <c:v>97</c:v>
                </c:pt>
                <c:pt idx="3">
                  <c:v>12</c:v>
                </c:pt>
              </c:numCache>
            </c:numRef>
          </c:val>
          <c:extLst>
            <c:ext xmlns:c16="http://schemas.microsoft.com/office/drawing/2014/chart" uri="{C3380CC4-5D6E-409C-BE32-E72D297353CC}">
              <c16:uniqueId val="{00000001-F6EB-4040-A93A-EAA53AC38F7F}"/>
            </c:ext>
          </c:extLst>
        </c:ser>
        <c:ser>
          <c:idx val="2"/>
          <c:order val="2"/>
          <c:tx>
            <c:strRef>
              <c:f>'2018夏まとめ'!$H$13</c:f>
              <c:strCache>
                <c:ptCount val="1"/>
                <c:pt idx="0">
                  <c:v>北米</c:v>
                </c:pt>
              </c:strCache>
            </c:strRef>
          </c:tx>
          <c:spPr>
            <a:solidFill>
              <a:schemeClr val="accent3"/>
            </a:solidFill>
            <a:ln>
              <a:noFill/>
            </a:ln>
            <a:effectLst/>
          </c:spPr>
          <c:invertIfNegative val="0"/>
          <c:cat>
            <c:strRef>
              <c:f>'2018夏まとめ'!$I$10:$L$10</c:f>
              <c:strCache>
                <c:ptCount val="4"/>
                <c:pt idx="0">
                  <c:v>関西空港</c:v>
                </c:pt>
                <c:pt idx="1">
                  <c:v>成田空港</c:v>
                </c:pt>
                <c:pt idx="2">
                  <c:v>羽田空港</c:v>
                </c:pt>
                <c:pt idx="3">
                  <c:v>中部空港</c:v>
                </c:pt>
              </c:strCache>
            </c:strRef>
          </c:cat>
          <c:val>
            <c:numRef>
              <c:f>'2018夏まとめ'!$I$13:$L$13</c:f>
              <c:numCache>
                <c:formatCode>General</c:formatCode>
                <c:ptCount val="4"/>
                <c:pt idx="0">
                  <c:v>68</c:v>
                </c:pt>
                <c:pt idx="1">
                  <c:v>351</c:v>
                </c:pt>
                <c:pt idx="2">
                  <c:v>98</c:v>
                </c:pt>
                <c:pt idx="3">
                  <c:v>30</c:v>
                </c:pt>
              </c:numCache>
            </c:numRef>
          </c:val>
          <c:extLst>
            <c:ext xmlns:c16="http://schemas.microsoft.com/office/drawing/2014/chart" uri="{C3380CC4-5D6E-409C-BE32-E72D297353CC}">
              <c16:uniqueId val="{00000002-F6EB-4040-A93A-EAA53AC38F7F}"/>
            </c:ext>
          </c:extLst>
        </c:ser>
        <c:ser>
          <c:idx val="3"/>
          <c:order val="3"/>
          <c:tx>
            <c:strRef>
              <c:f>'2018夏まとめ'!$H$14</c:f>
              <c:strCache>
                <c:ptCount val="1"/>
                <c:pt idx="0">
                  <c:v>アジア</c:v>
                </c:pt>
              </c:strCache>
            </c:strRef>
          </c:tx>
          <c:spPr>
            <a:solidFill>
              <a:schemeClr val="accent4"/>
            </a:solidFill>
            <a:ln>
              <a:noFill/>
            </a:ln>
            <a:effectLst/>
          </c:spPr>
          <c:invertIfNegative val="0"/>
          <c:cat>
            <c:strRef>
              <c:f>'2018夏まとめ'!$I$10:$L$10</c:f>
              <c:strCache>
                <c:ptCount val="4"/>
                <c:pt idx="0">
                  <c:v>関西空港</c:v>
                </c:pt>
                <c:pt idx="1">
                  <c:v>成田空港</c:v>
                </c:pt>
                <c:pt idx="2">
                  <c:v>羽田空港</c:v>
                </c:pt>
                <c:pt idx="3">
                  <c:v>中部空港</c:v>
                </c:pt>
              </c:strCache>
            </c:strRef>
          </c:cat>
          <c:val>
            <c:numRef>
              <c:f>'2018夏まとめ'!$I$14:$L$14</c:f>
              <c:numCache>
                <c:formatCode>General</c:formatCode>
                <c:ptCount val="4"/>
                <c:pt idx="0">
                  <c:v>1256.5</c:v>
                </c:pt>
                <c:pt idx="1">
                  <c:v>1148.5</c:v>
                </c:pt>
                <c:pt idx="2">
                  <c:v>588.5</c:v>
                </c:pt>
                <c:pt idx="3">
                  <c:v>362.5</c:v>
                </c:pt>
              </c:numCache>
            </c:numRef>
          </c:val>
          <c:extLst>
            <c:ext xmlns:c16="http://schemas.microsoft.com/office/drawing/2014/chart" uri="{C3380CC4-5D6E-409C-BE32-E72D297353CC}">
              <c16:uniqueId val="{00000003-F6EB-4040-A93A-EAA53AC38F7F}"/>
            </c:ext>
          </c:extLst>
        </c:ser>
        <c:dLbls>
          <c:showLegendKey val="0"/>
          <c:showVal val="0"/>
          <c:showCatName val="0"/>
          <c:showSerName val="0"/>
          <c:showPercent val="0"/>
          <c:showBubbleSize val="0"/>
        </c:dLbls>
        <c:gapWidth val="95"/>
        <c:overlap val="100"/>
        <c:axId val="1841129264"/>
        <c:axId val="1841130096"/>
      </c:barChart>
      <c:catAx>
        <c:axId val="1841129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41130096"/>
        <c:crosses val="autoZero"/>
        <c:auto val="1"/>
        <c:lblAlgn val="ctr"/>
        <c:lblOffset val="100"/>
        <c:noMultiLvlLbl val="0"/>
      </c:catAx>
      <c:valAx>
        <c:axId val="1841130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84112926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Sheet1!$C$3</c:f>
              <c:strCache>
                <c:ptCount val="1"/>
                <c:pt idx="0">
                  <c:v>貨物量</c:v>
                </c:pt>
              </c:strCache>
            </c:strRef>
          </c:tx>
          <c:invertIfNegative val="0"/>
          <c:dLbls>
            <c:spPr>
              <a:noFill/>
              <a:ln>
                <a:noFill/>
              </a:ln>
              <a:effectLst/>
            </c:spPr>
            <c:txPr>
              <a:bodyPr wrap="square" lIns="38100" tIns="19050" rIns="38100" bIns="19050" anchor="ctr">
                <a:spAutoFit/>
              </a:bodyPr>
              <a:lstStyle/>
              <a:p>
                <a:pPr>
                  <a:defRPr sz="105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Sheet1!$D$2:$J$2</c:f>
              <c:numCache>
                <c:formatCode>General</c:formatCode>
                <c:ptCount val="7"/>
                <c:pt idx="0">
                  <c:v>2013</c:v>
                </c:pt>
                <c:pt idx="1">
                  <c:v>2014</c:v>
                </c:pt>
                <c:pt idx="2">
                  <c:v>2015</c:v>
                </c:pt>
                <c:pt idx="3">
                  <c:v>2016</c:v>
                </c:pt>
                <c:pt idx="4">
                  <c:v>2017</c:v>
                </c:pt>
                <c:pt idx="5">
                  <c:v>2018</c:v>
                </c:pt>
                <c:pt idx="6">
                  <c:v>2019</c:v>
                </c:pt>
              </c:numCache>
            </c:numRef>
          </c:cat>
          <c:val>
            <c:numRef>
              <c:f>Sheet1!$D$3:$J$3</c:f>
              <c:numCache>
                <c:formatCode>General</c:formatCode>
                <c:ptCount val="7"/>
                <c:pt idx="0">
                  <c:v>9.3000000000000007</c:v>
                </c:pt>
                <c:pt idx="1">
                  <c:v>14.4</c:v>
                </c:pt>
                <c:pt idx="2">
                  <c:v>15.7</c:v>
                </c:pt>
                <c:pt idx="3">
                  <c:v>16.7</c:v>
                </c:pt>
                <c:pt idx="4">
                  <c:v>18</c:v>
                </c:pt>
                <c:pt idx="5">
                  <c:v>15.5</c:v>
                </c:pt>
                <c:pt idx="6">
                  <c:v>16.600000000000001</c:v>
                </c:pt>
              </c:numCache>
            </c:numRef>
          </c:val>
          <c:extLst>
            <c:ext xmlns:c16="http://schemas.microsoft.com/office/drawing/2014/chart" uri="{C3380CC4-5D6E-409C-BE32-E72D297353CC}">
              <c16:uniqueId val="{00000000-C6CF-446A-BED2-E035F8ACD247}"/>
            </c:ext>
          </c:extLst>
        </c:ser>
        <c:dLbls>
          <c:showLegendKey val="0"/>
          <c:showVal val="0"/>
          <c:showCatName val="0"/>
          <c:showSerName val="0"/>
          <c:showPercent val="0"/>
          <c:showBubbleSize val="0"/>
        </c:dLbls>
        <c:gapWidth val="150"/>
        <c:overlap val="100"/>
        <c:axId val="59394304"/>
        <c:axId val="59408384"/>
      </c:barChart>
      <c:catAx>
        <c:axId val="59394304"/>
        <c:scaling>
          <c:orientation val="minMax"/>
        </c:scaling>
        <c:delete val="0"/>
        <c:axPos val="b"/>
        <c:numFmt formatCode="General" sourceLinked="1"/>
        <c:majorTickMark val="out"/>
        <c:minorTickMark val="none"/>
        <c:tickLblPos val="nextTo"/>
        <c:spPr>
          <a:ln>
            <a:solidFill>
              <a:schemeClr val="tx1">
                <a:lumMod val="15000"/>
                <a:lumOff val="85000"/>
                <a:alpha val="94000"/>
              </a:schemeClr>
            </a:solidFill>
          </a:ln>
        </c:spPr>
        <c:crossAx val="59408384"/>
        <c:crosses val="autoZero"/>
        <c:auto val="1"/>
        <c:lblAlgn val="ctr"/>
        <c:lblOffset val="100"/>
        <c:noMultiLvlLbl val="0"/>
      </c:catAx>
      <c:valAx>
        <c:axId val="59408384"/>
        <c:scaling>
          <c:orientation val="minMax"/>
        </c:scaling>
        <c:delete val="0"/>
        <c:axPos val="l"/>
        <c:majorGridlines/>
        <c:numFmt formatCode="General" sourceLinked="1"/>
        <c:majorTickMark val="out"/>
        <c:minorTickMark val="none"/>
        <c:tickLblPos val="nextTo"/>
        <c:crossAx val="59394304"/>
        <c:crosses val="autoZero"/>
        <c:crossBetween val="between"/>
      </c:valAx>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003509176623798E-2"/>
          <c:y val="8.1085717553323292E-2"/>
          <c:w val="0.8875083878875426"/>
          <c:h val="0.73586237573135027"/>
        </c:manualLayout>
      </c:layout>
      <c:lineChart>
        <c:grouping val="standard"/>
        <c:varyColors val="0"/>
        <c:ser>
          <c:idx val="0"/>
          <c:order val="0"/>
          <c:tx>
            <c:strRef>
              <c:f>まとめ!$A$4</c:f>
              <c:strCache>
                <c:ptCount val="1"/>
                <c:pt idx="0">
                  <c:v>新規求人倍率（大阪府）</c:v>
                </c:pt>
              </c:strCache>
            </c:strRef>
          </c:tx>
          <c:marker>
            <c:symbol val="none"/>
          </c:marker>
          <c:dLbls>
            <c:dLbl>
              <c:idx val="116"/>
              <c:layout>
                <c:manualLayout>
                  <c:x val="-1.3983122400229201E-2"/>
                  <c:y val="-9.8283022744071483E-2"/>
                </c:manualLayout>
              </c:layout>
              <c:tx>
                <c:rich>
                  <a:bodyPr wrap="square" lIns="38100" tIns="19050" rIns="38100" bIns="19050" anchor="ctr">
                    <a:spAutoFit/>
                  </a:bodyPr>
                  <a:lstStyle/>
                  <a:p>
                    <a:pPr>
                      <a:defRPr>
                        <a:latin typeface="+mn-ea"/>
                        <a:ea typeface="+mn-ea"/>
                      </a:defRPr>
                    </a:pPr>
                    <a:r>
                      <a:rPr lang="zh-TW" altLang="en-US" dirty="0">
                        <a:latin typeface="ＭＳ Ｐゴシック" panose="020B0600070205080204" pitchFamily="50" charset="-128"/>
                        <a:ea typeface="ＭＳ Ｐゴシック" panose="020B0600070205080204" pitchFamily="50" charset="-128"/>
                      </a:rPr>
                      <a:t>新規求人倍率（大阪府）</a:t>
                    </a:r>
                  </a:p>
                </c:rich>
              </c:tx>
              <c:spPr>
                <a:solidFill>
                  <a:sysClr val="window" lastClr="FFFFFF"/>
                </a:solidFill>
                <a:ln>
                  <a:solidFill>
                    <a:sysClr val="windowText" lastClr="000000">
                      <a:lumMod val="65000"/>
                      <a:lumOff val="35000"/>
                    </a:sysClr>
                  </a:solidFill>
                </a:ln>
                <a:effectLst/>
              </c:sp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c15:spPr>
                </c:ext>
                <c:ext xmlns:c16="http://schemas.microsoft.com/office/drawing/2014/chart" uri="{C3380CC4-5D6E-409C-BE32-E72D297353CC}">
                  <c16:uniqueId val="{00000000-8E07-4D84-BF4C-2EDFCCABAF65}"/>
                </c:ext>
              </c:extLst>
            </c:dLbl>
            <c:dLbl>
              <c:idx val="129"/>
              <c:layout>
                <c:manualLayout>
                  <c:x val="-7.0161635620679562E-3"/>
                  <c:y val="-5.03459883594454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E07-4D84-BF4C-2EDFCCABAF65}"/>
                </c:ext>
              </c:extLst>
            </c:dLbl>
            <c:spPr>
              <a:noFill/>
              <a:ln>
                <a:noFill/>
              </a:ln>
              <a:effectLst/>
            </c:spPr>
            <c:txPr>
              <a:bodyPr wrap="square" lIns="38100" tIns="19050" rIns="38100" bIns="19050" anchor="ctr">
                <a:spAutoFit/>
              </a:bodyPr>
              <a:lstStyle/>
              <a:p>
                <a:pPr>
                  <a:defRPr>
                    <a:latin typeface="+mn-ea"/>
                    <a:ea typeface="+mn-ea"/>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まとめ!$B$3:$EA$3</c:f>
              <c:numCache>
                <c:formatCode>yyyy"年"m"月"</c:formatCode>
                <c:ptCount val="130"/>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numCache>
            </c:numRef>
          </c:cat>
          <c:val>
            <c:numRef>
              <c:f>まとめ!$B$4:$EA$4</c:f>
              <c:numCache>
                <c:formatCode>0.00_ ;[Red]\-0.00\ </c:formatCode>
                <c:ptCount val="130"/>
                <c:pt idx="0">
                  <c:v>0.79</c:v>
                </c:pt>
                <c:pt idx="1">
                  <c:v>0.8</c:v>
                </c:pt>
                <c:pt idx="2">
                  <c:v>0.84</c:v>
                </c:pt>
                <c:pt idx="3">
                  <c:v>0.85</c:v>
                </c:pt>
                <c:pt idx="4">
                  <c:v>0.83</c:v>
                </c:pt>
                <c:pt idx="5">
                  <c:v>0.85</c:v>
                </c:pt>
                <c:pt idx="6">
                  <c:v>0.86</c:v>
                </c:pt>
                <c:pt idx="7">
                  <c:v>0.89</c:v>
                </c:pt>
                <c:pt idx="8">
                  <c:v>0.9</c:v>
                </c:pt>
                <c:pt idx="9">
                  <c:v>0.95</c:v>
                </c:pt>
                <c:pt idx="10">
                  <c:v>0.95</c:v>
                </c:pt>
                <c:pt idx="11">
                  <c:v>0.95</c:v>
                </c:pt>
                <c:pt idx="12">
                  <c:v>0.99</c:v>
                </c:pt>
                <c:pt idx="13">
                  <c:v>1.03</c:v>
                </c:pt>
                <c:pt idx="14">
                  <c:v>0.98</c:v>
                </c:pt>
                <c:pt idx="15">
                  <c:v>1.02</c:v>
                </c:pt>
                <c:pt idx="16">
                  <c:v>1.03</c:v>
                </c:pt>
                <c:pt idx="17">
                  <c:v>0.98</c:v>
                </c:pt>
                <c:pt idx="18">
                  <c:v>1.04</c:v>
                </c:pt>
                <c:pt idx="19">
                  <c:v>1.05</c:v>
                </c:pt>
                <c:pt idx="20">
                  <c:v>1.1299999999999999</c:v>
                </c:pt>
                <c:pt idx="21">
                  <c:v>1.1000000000000001</c:v>
                </c:pt>
                <c:pt idx="22">
                  <c:v>1.1299999999999999</c:v>
                </c:pt>
                <c:pt idx="23">
                  <c:v>1.1399999999999999</c:v>
                </c:pt>
                <c:pt idx="24">
                  <c:v>1.1499999999999999</c:v>
                </c:pt>
                <c:pt idx="25">
                  <c:v>1.1599999999999999</c:v>
                </c:pt>
                <c:pt idx="26">
                  <c:v>1.19</c:v>
                </c:pt>
                <c:pt idx="27">
                  <c:v>1.21</c:v>
                </c:pt>
                <c:pt idx="28">
                  <c:v>1.3</c:v>
                </c:pt>
                <c:pt idx="29">
                  <c:v>1.28</c:v>
                </c:pt>
                <c:pt idx="30">
                  <c:v>1.32</c:v>
                </c:pt>
                <c:pt idx="31">
                  <c:v>1.34</c:v>
                </c:pt>
                <c:pt idx="32">
                  <c:v>1.3</c:v>
                </c:pt>
                <c:pt idx="33">
                  <c:v>1.34</c:v>
                </c:pt>
                <c:pt idx="34">
                  <c:v>1.37</c:v>
                </c:pt>
                <c:pt idx="35">
                  <c:v>1.35</c:v>
                </c:pt>
                <c:pt idx="36">
                  <c:v>1.38</c:v>
                </c:pt>
                <c:pt idx="37">
                  <c:v>1.48</c:v>
                </c:pt>
                <c:pt idx="38">
                  <c:v>1.51</c:v>
                </c:pt>
                <c:pt idx="39">
                  <c:v>1.46</c:v>
                </c:pt>
                <c:pt idx="40">
                  <c:v>1.51</c:v>
                </c:pt>
                <c:pt idx="41">
                  <c:v>1.63</c:v>
                </c:pt>
                <c:pt idx="42">
                  <c:v>1.57</c:v>
                </c:pt>
                <c:pt idx="43">
                  <c:v>1.56</c:v>
                </c:pt>
                <c:pt idx="44">
                  <c:v>1.63</c:v>
                </c:pt>
                <c:pt idx="45">
                  <c:v>1.68</c:v>
                </c:pt>
                <c:pt idx="46">
                  <c:v>1.68</c:v>
                </c:pt>
                <c:pt idx="47">
                  <c:v>1.75</c:v>
                </c:pt>
                <c:pt idx="48">
                  <c:v>1.74</c:v>
                </c:pt>
                <c:pt idx="49">
                  <c:v>1.78</c:v>
                </c:pt>
                <c:pt idx="50">
                  <c:v>1.81</c:v>
                </c:pt>
                <c:pt idx="51">
                  <c:v>1.66</c:v>
                </c:pt>
                <c:pt idx="52">
                  <c:v>1.72</c:v>
                </c:pt>
                <c:pt idx="53">
                  <c:v>1.79</c:v>
                </c:pt>
                <c:pt idx="54">
                  <c:v>1.75</c:v>
                </c:pt>
                <c:pt idx="55">
                  <c:v>1.75</c:v>
                </c:pt>
                <c:pt idx="56">
                  <c:v>1.72</c:v>
                </c:pt>
                <c:pt idx="57">
                  <c:v>1.77</c:v>
                </c:pt>
                <c:pt idx="58">
                  <c:v>1.75</c:v>
                </c:pt>
                <c:pt idx="59">
                  <c:v>1.8</c:v>
                </c:pt>
                <c:pt idx="60">
                  <c:v>1.88</c:v>
                </c:pt>
                <c:pt idx="61">
                  <c:v>1.75</c:v>
                </c:pt>
                <c:pt idx="62">
                  <c:v>1.87</c:v>
                </c:pt>
                <c:pt idx="63">
                  <c:v>1.82</c:v>
                </c:pt>
                <c:pt idx="64">
                  <c:v>1.85</c:v>
                </c:pt>
                <c:pt idx="65">
                  <c:v>1.84</c:v>
                </c:pt>
                <c:pt idx="66">
                  <c:v>1.89</c:v>
                </c:pt>
                <c:pt idx="67">
                  <c:v>1.89</c:v>
                </c:pt>
                <c:pt idx="68">
                  <c:v>1.9</c:v>
                </c:pt>
                <c:pt idx="69">
                  <c:v>1.91</c:v>
                </c:pt>
                <c:pt idx="70">
                  <c:v>1.99</c:v>
                </c:pt>
                <c:pt idx="71">
                  <c:v>1.98</c:v>
                </c:pt>
                <c:pt idx="72">
                  <c:v>2.12</c:v>
                </c:pt>
                <c:pt idx="73">
                  <c:v>2.11</c:v>
                </c:pt>
                <c:pt idx="74">
                  <c:v>2.0699999999999998</c:v>
                </c:pt>
                <c:pt idx="75">
                  <c:v>2.15</c:v>
                </c:pt>
                <c:pt idx="76">
                  <c:v>2.1</c:v>
                </c:pt>
                <c:pt idx="77">
                  <c:v>2.1800000000000002</c:v>
                </c:pt>
                <c:pt idx="78">
                  <c:v>2.13</c:v>
                </c:pt>
                <c:pt idx="79">
                  <c:v>2.1800000000000002</c:v>
                </c:pt>
                <c:pt idx="80">
                  <c:v>2.2799999999999998</c:v>
                </c:pt>
                <c:pt idx="81">
                  <c:v>2.12</c:v>
                </c:pt>
                <c:pt idx="82">
                  <c:v>2.29</c:v>
                </c:pt>
                <c:pt idx="83">
                  <c:v>2.34</c:v>
                </c:pt>
                <c:pt idx="84">
                  <c:v>2.23</c:v>
                </c:pt>
                <c:pt idx="85">
                  <c:v>2.3199999999999998</c:v>
                </c:pt>
                <c:pt idx="86">
                  <c:v>2.36</c:v>
                </c:pt>
                <c:pt idx="87">
                  <c:v>2.35</c:v>
                </c:pt>
                <c:pt idx="88">
                  <c:v>2.54</c:v>
                </c:pt>
                <c:pt idx="89">
                  <c:v>2.46</c:v>
                </c:pt>
                <c:pt idx="90">
                  <c:v>2.4300000000000002</c:v>
                </c:pt>
                <c:pt idx="91">
                  <c:v>2.5</c:v>
                </c:pt>
                <c:pt idx="92">
                  <c:v>2.54</c:v>
                </c:pt>
                <c:pt idx="93">
                  <c:v>2.67</c:v>
                </c:pt>
                <c:pt idx="94">
                  <c:v>2.69</c:v>
                </c:pt>
                <c:pt idx="95">
                  <c:v>2.76</c:v>
                </c:pt>
                <c:pt idx="96">
                  <c:v>2.66</c:v>
                </c:pt>
                <c:pt idx="97">
                  <c:v>2.67</c:v>
                </c:pt>
                <c:pt idx="98">
                  <c:v>2.74</c:v>
                </c:pt>
                <c:pt idx="99">
                  <c:v>2.69</c:v>
                </c:pt>
                <c:pt idx="100">
                  <c:v>2.73</c:v>
                </c:pt>
                <c:pt idx="101">
                  <c:v>2.91</c:v>
                </c:pt>
                <c:pt idx="102">
                  <c:v>2.88</c:v>
                </c:pt>
                <c:pt idx="103">
                  <c:v>2.86</c:v>
                </c:pt>
                <c:pt idx="104">
                  <c:v>2.98</c:v>
                </c:pt>
                <c:pt idx="105">
                  <c:v>2.87</c:v>
                </c:pt>
                <c:pt idx="106">
                  <c:v>2.85</c:v>
                </c:pt>
                <c:pt idx="107">
                  <c:v>2.83</c:v>
                </c:pt>
                <c:pt idx="108">
                  <c:v>2.94</c:v>
                </c:pt>
                <c:pt idx="109">
                  <c:v>2.96</c:v>
                </c:pt>
                <c:pt idx="110">
                  <c:v>2.85</c:v>
                </c:pt>
                <c:pt idx="111">
                  <c:v>2.96</c:v>
                </c:pt>
                <c:pt idx="112">
                  <c:v>2.88</c:v>
                </c:pt>
                <c:pt idx="113">
                  <c:v>2.81</c:v>
                </c:pt>
                <c:pt idx="114">
                  <c:v>2.9</c:v>
                </c:pt>
                <c:pt idx="115">
                  <c:v>2.95</c:v>
                </c:pt>
                <c:pt idx="116">
                  <c:v>2.87</c:v>
                </c:pt>
                <c:pt idx="117">
                  <c:v>2.93</c:v>
                </c:pt>
                <c:pt idx="118">
                  <c:v>2.79</c:v>
                </c:pt>
                <c:pt idx="119">
                  <c:v>2.86</c:v>
                </c:pt>
                <c:pt idx="120">
                  <c:v>2.52</c:v>
                </c:pt>
                <c:pt idx="121">
                  <c:v>2.71</c:v>
                </c:pt>
                <c:pt idx="122">
                  <c:v>2.81</c:v>
                </c:pt>
                <c:pt idx="123">
                  <c:v>2.23</c:v>
                </c:pt>
                <c:pt idx="124">
                  <c:v>2.19</c:v>
                </c:pt>
                <c:pt idx="125">
                  <c:v>2.08</c:v>
                </c:pt>
                <c:pt idx="126">
                  <c:v>1.98</c:v>
                </c:pt>
                <c:pt idx="127">
                  <c:v>2.17</c:v>
                </c:pt>
                <c:pt idx="128">
                  <c:v>2.4300000000000002</c:v>
                </c:pt>
                <c:pt idx="129">
                  <c:v>2.0499999999999998</c:v>
                </c:pt>
              </c:numCache>
            </c:numRef>
          </c:val>
          <c:smooth val="0"/>
          <c:extLst>
            <c:ext xmlns:c16="http://schemas.microsoft.com/office/drawing/2014/chart" uri="{C3380CC4-5D6E-409C-BE32-E72D297353CC}">
              <c16:uniqueId val="{00000002-8E07-4D84-BF4C-2EDFCCABAF65}"/>
            </c:ext>
          </c:extLst>
        </c:ser>
        <c:ser>
          <c:idx val="1"/>
          <c:order val="1"/>
          <c:tx>
            <c:strRef>
              <c:f>まとめ!$A$5</c:f>
              <c:strCache>
                <c:ptCount val="1"/>
                <c:pt idx="0">
                  <c:v>新規求人倍率（全国）</c:v>
                </c:pt>
              </c:strCache>
            </c:strRef>
          </c:tx>
          <c:spPr>
            <a:ln>
              <a:prstDash val="sysDash"/>
            </a:ln>
          </c:spPr>
          <c:marker>
            <c:symbol val="none"/>
          </c:marker>
          <c:dLbls>
            <c:dLbl>
              <c:idx val="94"/>
              <c:layout>
                <c:manualLayout>
                  <c:x val="-0.20777573777044428"/>
                  <c:y val="-0.10596795504254097"/>
                </c:manualLayout>
              </c:layout>
              <c:tx>
                <c:rich>
                  <a:bodyPr wrap="square" lIns="38100" tIns="19050" rIns="38100" bIns="19050" anchor="ctr">
                    <a:spAutoFit/>
                  </a:bodyPr>
                  <a:lstStyle/>
                  <a:p>
                    <a:pPr>
                      <a:defRPr/>
                    </a:pPr>
                    <a:r>
                      <a:rPr lang="ja-JP" altLang="en-US" dirty="0"/>
                      <a:t>新規求人倍率（全国）</a:t>
                    </a:r>
                  </a:p>
                </c:rich>
              </c:tx>
              <c:spPr>
                <a:solidFill>
                  <a:sysClr val="window" lastClr="FFFFFF"/>
                </a:solidFill>
                <a:ln>
                  <a:solidFill>
                    <a:sysClr val="windowText" lastClr="000000">
                      <a:lumMod val="65000"/>
                      <a:lumOff val="35000"/>
                    </a:sysClr>
                  </a:solidFill>
                </a:ln>
                <a:effectLst/>
              </c:sp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c15:spPr>
                </c:ext>
                <c:ext xmlns:c16="http://schemas.microsoft.com/office/drawing/2014/chart" uri="{C3380CC4-5D6E-409C-BE32-E72D297353CC}">
                  <c16:uniqueId val="{00000003-8E07-4D84-BF4C-2EDFCCABAF65}"/>
                </c:ext>
              </c:extLst>
            </c:dLbl>
            <c:dLbl>
              <c:idx val="129"/>
              <c:layout>
                <c:manualLayout>
                  <c:x val="-2.3080430750043165E-2"/>
                  <c:y val="3.0345800774483848E-2"/>
                </c:manualLayout>
              </c:layout>
              <c:spPr>
                <a:noFill/>
                <a:ln>
                  <a:noFill/>
                </a:ln>
                <a:effectLst/>
              </c:spPr>
              <c:txPr>
                <a:bodyPr wrap="square" lIns="38100" tIns="19050" rIns="38100" bIns="19050" anchor="ctr">
                  <a:spAutoFit/>
                </a:bodyPr>
                <a:lstStyle/>
                <a:p>
                  <a:pPr>
                    <a:defRPr>
                      <a:latin typeface="ＭＳ Ｐゴシック" panose="020B0600070205080204" pitchFamily="50" charset="-128"/>
                      <a:ea typeface="ＭＳ Ｐゴシック" panose="020B0600070205080204" pitchFamily="50" charset="-128"/>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E07-4D84-BF4C-2EDFCCABAF6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まとめ!$B$3:$EA$3</c:f>
              <c:numCache>
                <c:formatCode>yyyy"年"m"月"</c:formatCode>
                <c:ptCount val="130"/>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numCache>
            </c:numRef>
          </c:cat>
          <c:val>
            <c:numRef>
              <c:f>まとめ!$B$5:$EA$5</c:f>
              <c:numCache>
                <c:formatCode>0.00_ ;[Red]\-0.00\ </c:formatCode>
                <c:ptCount val="130"/>
                <c:pt idx="0">
                  <c:v>0.82</c:v>
                </c:pt>
                <c:pt idx="1">
                  <c:v>0.82</c:v>
                </c:pt>
                <c:pt idx="2">
                  <c:v>0.82</c:v>
                </c:pt>
                <c:pt idx="3">
                  <c:v>0.85</c:v>
                </c:pt>
                <c:pt idx="4">
                  <c:v>0.86</c:v>
                </c:pt>
                <c:pt idx="5">
                  <c:v>0.88</c:v>
                </c:pt>
                <c:pt idx="6">
                  <c:v>0.89</c:v>
                </c:pt>
                <c:pt idx="7">
                  <c:v>0.91</c:v>
                </c:pt>
                <c:pt idx="8">
                  <c:v>0.94</c:v>
                </c:pt>
                <c:pt idx="9">
                  <c:v>0.96</c:v>
                </c:pt>
                <c:pt idx="10">
                  <c:v>0.96</c:v>
                </c:pt>
                <c:pt idx="11">
                  <c:v>0.98</c:v>
                </c:pt>
                <c:pt idx="12">
                  <c:v>1.01</c:v>
                </c:pt>
                <c:pt idx="13">
                  <c:v>0.99</c:v>
                </c:pt>
                <c:pt idx="14">
                  <c:v>0.98</c:v>
                </c:pt>
                <c:pt idx="15">
                  <c:v>0.95</c:v>
                </c:pt>
                <c:pt idx="16">
                  <c:v>0.98</c:v>
                </c:pt>
                <c:pt idx="17">
                  <c:v>1</c:v>
                </c:pt>
                <c:pt idx="18">
                  <c:v>1.07</c:v>
                </c:pt>
                <c:pt idx="19">
                  <c:v>1.05</c:v>
                </c:pt>
                <c:pt idx="20">
                  <c:v>1.1399999999999999</c:v>
                </c:pt>
                <c:pt idx="21">
                  <c:v>1.1499999999999999</c:v>
                </c:pt>
                <c:pt idx="22">
                  <c:v>1.17</c:v>
                </c:pt>
                <c:pt idx="23">
                  <c:v>1.19</c:v>
                </c:pt>
                <c:pt idx="24">
                  <c:v>1.21</c:v>
                </c:pt>
                <c:pt idx="25">
                  <c:v>1.23</c:v>
                </c:pt>
                <c:pt idx="26">
                  <c:v>1.23</c:v>
                </c:pt>
                <c:pt idx="27">
                  <c:v>1.25</c:v>
                </c:pt>
                <c:pt idx="28">
                  <c:v>1.29</c:v>
                </c:pt>
                <c:pt idx="29">
                  <c:v>1.29</c:v>
                </c:pt>
                <c:pt idx="30">
                  <c:v>1.3</c:v>
                </c:pt>
                <c:pt idx="31">
                  <c:v>1.32</c:v>
                </c:pt>
                <c:pt idx="32">
                  <c:v>1.27</c:v>
                </c:pt>
                <c:pt idx="33">
                  <c:v>1.3</c:v>
                </c:pt>
                <c:pt idx="34">
                  <c:v>1.32</c:v>
                </c:pt>
                <c:pt idx="35">
                  <c:v>1.32</c:v>
                </c:pt>
                <c:pt idx="36">
                  <c:v>1.34</c:v>
                </c:pt>
                <c:pt idx="37">
                  <c:v>1.38</c:v>
                </c:pt>
                <c:pt idx="38">
                  <c:v>1.38</c:v>
                </c:pt>
                <c:pt idx="39">
                  <c:v>1.41</c:v>
                </c:pt>
                <c:pt idx="40">
                  <c:v>1.43</c:v>
                </c:pt>
                <c:pt idx="41">
                  <c:v>1.47</c:v>
                </c:pt>
                <c:pt idx="42">
                  <c:v>1.47</c:v>
                </c:pt>
                <c:pt idx="43">
                  <c:v>1.5</c:v>
                </c:pt>
                <c:pt idx="44">
                  <c:v>1.5</c:v>
                </c:pt>
                <c:pt idx="45">
                  <c:v>1.57</c:v>
                </c:pt>
                <c:pt idx="46">
                  <c:v>1.57</c:v>
                </c:pt>
                <c:pt idx="47">
                  <c:v>1.59</c:v>
                </c:pt>
                <c:pt idx="48">
                  <c:v>1.64</c:v>
                </c:pt>
                <c:pt idx="49">
                  <c:v>1.69</c:v>
                </c:pt>
                <c:pt idx="50">
                  <c:v>1.63</c:v>
                </c:pt>
                <c:pt idx="51">
                  <c:v>1.63</c:v>
                </c:pt>
                <c:pt idx="52">
                  <c:v>1.63</c:v>
                </c:pt>
                <c:pt idx="53">
                  <c:v>1.65</c:v>
                </c:pt>
                <c:pt idx="54">
                  <c:v>1.67</c:v>
                </c:pt>
                <c:pt idx="55">
                  <c:v>1.65</c:v>
                </c:pt>
                <c:pt idx="56">
                  <c:v>1.66</c:v>
                </c:pt>
                <c:pt idx="57">
                  <c:v>1.69</c:v>
                </c:pt>
                <c:pt idx="58">
                  <c:v>1.69</c:v>
                </c:pt>
                <c:pt idx="59">
                  <c:v>1.75</c:v>
                </c:pt>
                <c:pt idx="60">
                  <c:v>1.77</c:v>
                </c:pt>
                <c:pt idx="61">
                  <c:v>1.72</c:v>
                </c:pt>
                <c:pt idx="62">
                  <c:v>1.76</c:v>
                </c:pt>
                <c:pt idx="63">
                  <c:v>1.76</c:v>
                </c:pt>
                <c:pt idx="64">
                  <c:v>1.76</c:v>
                </c:pt>
                <c:pt idx="65">
                  <c:v>1.79</c:v>
                </c:pt>
                <c:pt idx="66">
                  <c:v>1.83</c:v>
                </c:pt>
                <c:pt idx="67">
                  <c:v>1.84</c:v>
                </c:pt>
                <c:pt idx="68">
                  <c:v>1.86</c:v>
                </c:pt>
                <c:pt idx="69">
                  <c:v>1.84</c:v>
                </c:pt>
                <c:pt idx="70">
                  <c:v>1.89</c:v>
                </c:pt>
                <c:pt idx="71">
                  <c:v>1.89</c:v>
                </c:pt>
                <c:pt idx="72">
                  <c:v>2.0299999999999998</c:v>
                </c:pt>
                <c:pt idx="73">
                  <c:v>1.95</c:v>
                </c:pt>
                <c:pt idx="74">
                  <c:v>1.95</c:v>
                </c:pt>
                <c:pt idx="75">
                  <c:v>2.0299999999999998</c:v>
                </c:pt>
                <c:pt idx="76">
                  <c:v>2.04</c:v>
                </c:pt>
                <c:pt idx="77">
                  <c:v>2.0099999999999998</c:v>
                </c:pt>
                <c:pt idx="78">
                  <c:v>2.02</c:v>
                </c:pt>
                <c:pt idx="79">
                  <c:v>2.08</c:v>
                </c:pt>
                <c:pt idx="80">
                  <c:v>2.1</c:v>
                </c:pt>
                <c:pt idx="81">
                  <c:v>2.08</c:v>
                </c:pt>
                <c:pt idx="82">
                  <c:v>2.13</c:v>
                </c:pt>
                <c:pt idx="83">
                  <c:v>2.16</c:v>
                </c:pt>
                <c:pt idx="84">
                  <c:v>2.14</c:v>
                </c:pt>
                <c:pt idx="85">
                  <c:v>2.16</c:v>
                </c:pt>
                <c:pt idx="86">
                  <c:v>2.15</c:v>
                </c:pt>
                <c:pt idx="87">
                  <c:v>2.17</c:v>
                </c:pt>
                <c:pt idx="88">
                  <c:v>2.2799999999999998</c:v>
                </c:pt>
                <c:pt idx="89">
                  <c:v>2.23</c:v>
                </c:pt>
                <c:pt idx="90">
                  <c:v>2.25</c:v>
                </c:pt>
                <c:pt idx="91">
                  <c:v>2.23</c:v>
                </c:pt>
                <c:pt idx="92">
                  <c:v>2.27</c:v>
                </c:pt>
                <c:pt idx="93">
                  <c:v>2.34</c:v>
                </c:pt>
                <c:pt idx="94">
                  <c:v>2.34</c:v>
                </c:pt>
                <c:pt idx="95">
                  <c:v>2.41</c:v>
                </c:pt>
                <c:pt idx="96">
                  <c:v>2.35</c:v>
                </c:pt>
                <c:pt idx="97">
                  <c:v>2.3199999999999998</c:v>
                </c:pt>
                <c:pt idx="98">
                  <c:v>2.37</c:v>
                </c:pt>
                <c:pt idx="99">
                  <c:v>2.35</c:v>
                </c:pt>
                <c:pt idx="100">
                  <c:v>2.37</c:v>
                </c:pt>
                <c:pt idx="101">
                  <c:v>2.44</c:v>
                </c:pt>
                <c:pt idx="102">
                  <c:v>2.44</c:v>
                </c:pt>
                <c:pt idx="103">
                  <c:v>2.39</c:v>
                </c:pt>
                <c:pt idx="104">
                  <c:v>2.4900000000000002</c:v>
                </c:pt>
                <c:pt idx="105">
                  <c:v>2.4</c:v>
                </c:pt>
                <c:pt idx="106">
                  <c:v>2.4300000000000002</c:v>
                </c:pt>
                <c:pt idx="107">
                  <c:v>2.42</c:v>
                </c:pt>
                <c:pt idx="108">
                  <c:v>2.44</c:v>
                </c:pt>
                <c:pt idx="109">
                  <c:v>2.4500000000000002</c:v>
                </c:pt>
                <c:pt idx="110">
                  <c:v>2.4300000000000002</c:v>
                </c:pt>
                <c:pt idx="111">
                  <c:v>2.44</c:v>
                </c:pt>
                <c:pt idx="112">
                  <c:v>2.4</c:v>
                </c:pt>
                <c:pt idx="113">
                  <c:v>2.38</c:v>
                </c:pt>
                <c:pt idx="114">
                  <c:v>2.37</c:v>
                </c:pt>
                <c:pt idx="115">
                  <c:v>2.4300000000000002</c:v>
                </c:pt>
                <c:pt idx="116">
                  <c:v>2.35</c:v>
                </c:pt>
                <c:pt idx="117">
                  <c:v>2.4300000000000002</c:v>
                </c:pt>
                <c:pt idx="118">
                  <c:v>2.38</c:v>
                </c:pt>
                <c:pt idx="119">
                  <c:v>2.44</c:v>
                </c:pt>
                <c:pt idx="120">
                  <c:v>2.04</c:v>
                </c:pt>
                <c:pt idx="121">
                  <c:v>2.2200000000000002</c:v>
                </c:pt>
                <c:pt idx="122">
                  <c:v>2.2599999999999998</c:v>
                </c:pt>
                <c:pt idx="123">
                  <c:v>1.85</c:v>
                </c:pt>
                <c:pt idx="124">
                  <c:v>1.88</c:v>
                </c:pt>
                <c:pt idx="125">
                  <c:v>1.72</c:v>
                </c:pt>
                <c:pt idx="126">
                  <c:v>1.72</c:v>
                </c:pt>
                <c:pt idx="127">
                  <c:v>1.82</c:v>
                </c:pt>
                <c:pt idx="128">
                  <c:v>2.02</c:v>
                </c:pt>
                <c:pt idx="129">
                  <c:v>1.82</c:v>
                </c:pt>
              </c:numCache>
            </c:numRef>
          </c:val>
          <c:smooth val="0"/>
          <c:extLst>
            <c:ext xmlns:c16="http://schemas.microsoft.com/office/drawing/2014/chart" uri="{C3380CC4-5D6E-409C-BE32-E72D297353CC}">
              <c16:uniqueId val="{00000005-8E07-4D84-BF4C-2EDFCCABAF65}"/>
            </c:ext>
          </c:extLst>
        </c:ser>
        <c:ser>
          <c:idx val="2"/>
          <c:order val="2"/>
          <c:tx>
            <c:strRef>
              <c:f>まとめ!$A$6</c:f>
              <c:strCache>
                <c:ptCount val="1"/>
                <c:pt idx="0">
                  <c:v>有効求人倍率（大阪府）</c:v>
                </c:pt>
              </c:strCache>
            </c:strRef>
          </c:tx>
          <c:spPr>
            <a:ln cmpd="dbl">
              <a:prstDash val="solid"/>
            </a:ln>
          </c:spPr>
          <c:marker>
            <c:symbol val="none"/>
          </c:marker>
          <c:dLbls>
            <c:dLbl>
              <c:idx val="116"/>
              <c:layout>
                <c:manualLayout>
                  <c:x val="-0.11840085912206882"/>
                  <c:y val="-5.2173428953254733E-2"/>
                </c:manualLayout>
              </c:layout>
              <c:tx>
                <c:rich>
                  <a:bodyPr wrap="square" lIns="38100" tIns="19050" rIns="38100" bIns="19050" anchor="ctr">
                    <a:spAutoFit/>
                  </a:bodyPr>
                  <a:lstStyle/>
                  <a:p>
                    <a:pPr>
                      <a:defRPr>
                        <a:latin typeface="+mn-ea"/>
                        <a:ea typeface="+mn-ea"/>
                      </a:defRPr>
                    </a:pPr>
                    <a:r>
                      <a:rPr lang="ja-JP" altLang="en-US" baseline="0" dirty="0">
                        <a:latin typeface="+mn-ea"/>
                        <a:ea typeface="+mn-ea"/>
                      </a:rPr>
                      <a:t>有効求人倍率（大阪府）</a:t>
                    </a:r>
                    <a:endParaRPr lang="ja-JP" altLang="en-US" dirty="0">
                      <a:latin typeface="+mn-ea"/>
                      <a:ea typeface="+mn-ea"/>
                    </a:endParaRPr>
                  </a:p>
                </c:rich>
              </c:tx>
              <c:spPr>
                <a:solidFill>
                  <a:sysClr val="window" lastClr="FFFFFF"/>
                </a:solidFill>
                <a:ln>
                  <a:solidFill>
                    <a:sysClr val="windowText" lastClr="000000">
                      <a:lumMod val="65000"/>
                      <a:lumOff val="35000"/>
                    </a:sysClr>
                  </a:solidFill>
                </a:ln>
                <a:effectLst/>
              </c:sp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c15:spPr>
                </c:ext>
                <c:ext xmlns:c16="http://schemas.microsoft.com/office/drawing/2014/chart" uri="{C3380CC4-5D6E-409C-BE32-E72D297353CC}">
                  <c16:uniqueId val="{00000006-8E07-4D84-BF4C-2EDFCCABAF65}"/>
                </c:ext>
              </c:extLst>
            </c:dLbl>
            <c:dLbl>
              <c:idx val="129"/>
              <c:layout>
                <c:manualLayout>
                  <c:x val="-2.1474001307059485E-2"/>
                  <c:y val="-3.3296432472293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E07-4D84-BF4C-2EDFCCABAF65}"/>
                </c:ext>
              </c:extLst>
            </c:dLbl>
            <c:spPr>
              <a:noFill/>
              <a:ln>
                <a:noFill/>
              </a:ln>
              <a:effectLst/>
            </c:spPr>
            <c:txPr>
              <a:bodyPr wrap="square" lIns="38100" tIns="19050" rIns="38100" bIns="19050" anchor="ctr">
                <a:spAutoFit/>
              </a:bodyPr>
              <a:lstStyle/>
              <a:p>
                <a:pPr>
                  <a:defRPr>
                    <a:latin typeface="+mn-ea"/>
                    <a:ea typeface="+mn-ea"/>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まとめ!$B$3:$EA$3</c:f>
              <c:numCache>
                <c:formatCode>yyyy"年"m"月"</c:formatCode>
                <c:ptCount val="130"/>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numCache>
            </c:numRef>
          </c:cat>
          <c:val>
            <c:numRef>
              <c:f>まとめ!$B$6:$EA$6</c:f>
              <c:numCache>
                <c:formatCode>0.00_ ;[Red]\-0.00\ </c:formatCode>
                <c:ptCount val="130"/>
                <c:pt idx="0">
                  <c:v>0.45</c:v>
                </c:pt>
                <c:pt idx="1">
                  <c:v>0.46</c:v>
                </c:pt>
                <c:pt idx="2">
                  <c:v>0.47</c:v>
                </c:pt>
                <c:pt idx="3">
                  <c:v>0.49</c:v>
                </c:pt>
                <c:pt idx="4">
                  <c:v>0.5</c:v>
                </c:pt>
                <c:pt idx="5">
                  <c:v>0.51</c:v>
                </c:pt>
                <c:pt idx="6">
                  <c:v>0.52</c:v>
                </c:pt>
                <c:pt idx="7">
                  <c:v>0.54</c:v>
                </c:pt>
                <c:pt idx="8">
                  <c:v>0.54</c:v>
                </c:pt>
                <c:pt idx="9">
                  <c:v>0.56000000000000005</c:v>
                </c:pt>
                <c:pt idx="10">
                  <c:v>0.57999999999999996</c:v>
                </c:pt>
                <c:pt idx="11">
                  <c:v>0.59</c:v>
                </c:pt>
                <c:pt idx="12">
                  <c:v>0.6</c:v>
                </c:pt>
                <c:pt idx="13">
                  <c:v>0.63</c:v>
                </c:pt>
                <c:pt idx="14">
                  <c:v>0.63</c:v>
                </c:pt>
                <c:pt idx="15">
                  <c:v>0.64</c:v>
                </c:pt>
                <c:pt idx="16">
                  <c:v>0.63</c:v>
                </c:pt>
                <c:pt idx="17">
                  <c:v>0.64</c:v>
                </c:pt>
                <c:pt idx="18">
                  <c:v>0.64</c:v>
                </c:pt>
                <c:pt idx="19">
                  <c:v>0.65</c:v>
                </c:pt>
                <c:pt idx="20">
                  <c:v>0.67</c:v>
                </c:pt>
                <c:pt idx="21">
                  <c:v>0.69</c:v>
                </c:pt>
                <c:pt idx="22">
                  <c:v>0.7</c:v>
                </c:pt>
                <c:pt idx="23">
                  <c:v>0.7</c:v>
                </c:pt>
                <c:pt idx="24">
                  <c:v>0.71</c:v>
                </c:pt>
                <c:pt idx="25">
                  <c:v>0.71</c:v>
                </c:pt>
                <c:pt idx="26">
                  <c:v>0.72</c:v>
                </c:pt>
                <c:pt idx="27">
                  <c:v>0.74</c:v>
                </c:pt>
                <c:pt idx="28">
                  <c:v>0.75</c:v>
                </c:pt>
                <c:pt idx="29">
                  <c:v>0.77</c:v>
                </c:pt>
                <c:pt idx="30">
                  <c:v>0.79</c:v>
                </c:pt>
                <c:pt idx="31">
                  <c:v>0.8</c:v>
                </c:pt>
                <c:pt idx="32">
                  <c:v>0.81</c:v>
                </c:pt>
                <c:pt idx="33">
                  <c:v>0.82</c:v>
                </c:pt>
                <c:pt idx="34">
                  <c:v>0.82</c:v>
                </c:pt>
                <c:pt idx="35">
                  <c:v>0.83</c:v>
                </c:pt>
                <c:pt idx="36">
                  <c:v>0.85</c:v>
                </c:pt>
                <c:pt idx="37">
                  <c:v>0.88</c:v>
                </c:pt>
                <c:pt idx="38">
                  <c:v>0.91</c:v>
                </c:pt>
                <c:pt idx="39">
                  <c:v>0.92</c:v>
                </c:pt>
                <c:pt idx="40">
                  <c:v>0.93</c:v>
                </c:pt>
                <c:pt idx="41">
                  <c:v>0.94</c:v>
                </c:pt>
                <c:pt idx="42">
                  <c:v>0.96</c:v>
                </c:pt>
                <c:pt idx="43">
                  <c:v>0.97</c:v>
                </c:pt>
                <c:pt idx="44">
                  <c:v>1</c:v>
                </c:pt>
                <c:pt idx="45">
                  <c:v>1.02</c:v>
                </c:pt>
                <c:pt idx="46">
                  <c:v>1.05</c:v>
                </c:pt>
                <c:pt idx="47">
                  <c:v>1.06</c:v>
                </c:pt>
                <c:pt idx="48">
                  <c:v>1.08</c:v>
                </c:pt>
                <c:pt idx="49">
                  <c:v>1.1000000000000001</c:v>
                </c:pt>
                <c:pt idx="50">
                  <c:v>1.1100000000000001</c:v>
                </c:pt>
                <c:pt idx="51">
                  <c:v>1.1000000000000001</c:v>
                </c:pt>
                <c:pt idx="52">
                  <c:v>1.1000000000000001</c:v>
                </c:pt>
                <c:pt idx="53">
                  <c:v>1.1100000000000001</c:v>
                </c:pt>
                <c:pt idx="54">
                  <c:v>1.1200000000000001</c:v>
                </c:pt>
                <c:pt idx="55">
                  <c:v>1.1200000000000001</c:v>
                </c:pt>
                <c:pt idx="56">
                  <c:v>1.1000000000000001</c:v>
                </c:pt>
                <c:pt idx="57">
                  <c:v>1.1100000000000001</c:v>
                </c:pt>
                <c:pt idx="58">
                  <c:v>1.1200000000000001</c:v>
                </c:pt>
                <c:pt idx="59">
                  <c:v>1.1200000000000001</c:v>
                </c:pt>
                <c:pt idx="60">
                  <c:v>1.1499999999999999</c:v>
                </c:pt>
                <c:pt idx="61">
                  <c:v>1.1599999999999999</c:v>
                </c:pt>
                <c:pt idx="62">
                  <c:v>1.1599999999999999</c:v>
                </c:pt>
                <c:pt idx="63">
                  <c:v>1.1599999999999999</c:v>
                </c:pt>
                <c:pt idx="64">
                  <c:v>1.18</c:v>
                </c:pt>
                <c:pt idx="65">
                  <c:v>1.19</c:v>
                </c:pt>
                <c:pt idx="66">
                  <c:v>1.2</c:v>
                </c:pt>
                <c:pt idx="67">
                  <c:v>1.21</c:v>
                </c:pt>
                <c:pt idx="68">
                  <c:v>1.22</c:v>
                </c:pt>
                <c:pt idx="69">
                  <c:v>1.23</c:v>
                </c:pt>
                <c:pt idx="70">
                  <c:v>1.25</c:v>
                </c:pt>
                <c:pt idx="71">
                  <c:v>1.27</c:v>
                </c:pt>
                <c:pt idx="72">
                  <c:v>1.29</c:v>
                </c:pt>
                <c:pt idx="73">
                  <c:v>1.32</c:v>
                </c:pt>
                <c:pt idx="74">
                  <c:v>1.32</c:v>
                </c:pt>
                <c:pt idx="75">
                  <c:v>1.35</c:v>
                </c:pt>
                <c:pt idx="76">
                  <c:v>1.35</c:v>
                </c:pt>
                <c:pt idx="77">
                  <c:v>1.38</c:v>
                </c:pt>
                <c:pt idx="78">
                  <c:v>1.39</c:v>
                </c:pt>
                <c:pt idx="79">
                  <c:v>1.4</c:v>
                </c:pt>
                <c:pt idx="80">
                  <c:v>1.41</c:v>
                </c:pt>
                <c:pt idx="81">
                  <c:v>1.41</c:v>
                </c:pt>
                <c:pt idx="82">
                  <c:v>1.43</c:v>
                </c:pt>
                <c:pt idx="83">
                  <c:v>1.45</c:v>
                </c:pt>
                <c:pt idx="84">
                  <c:v>1.47</c:v>
                </c:pt>
                <c:pt idx="85">
                  <c:v>1.49</c:v>
                </c:pt>
                <c:pt idx="86">
                  <c:v>1.49</c:v>
                </c:pt>
                <c:pt idx="87">
                  <c:v>1.52</c:v>
                </c:pt>
                <c:pt idx="88">
                  <c:v>1.55</c:v>
                </c:pt>
                <c:pt idx="89">
                  <c:v>1.58</c:v>
                </c:pt>
                <c:pt idx="90">
                  <c:v>1.59</c:v>
                </c:pt>
                <c:pt idx="91">
                  <c:v>1.58</c:v>
                </c:pt>
                <c:pt idx="92">
                  <c:v>1.6</c:v>
                </c:pt>
                <c:pt idx="93">
                  <c:v>1.63</c:v>
                </c:pt>
                <c:pt idx="94">
                  <c:v>1.67</c:v>
                </c:pt>
                <c:pt idx="95">
                  <c:v>1.69</c:v>
                </c:pt>
                <c:pt idx="96">
                  <c:v>1.71</c:v>
                </c:pt>
                <c:pt idx="97">
                  <c:v>1.71</c:v>
                </c:pt>
                <c:pt idx="98">
                  <c:v>1.71</c:v>
                </c:pt>
                <c:pt idx="99">
                  <c:v>1.73</c:v>
                </c:pt>
                <c:pt idx="100">
                  <c:v>1.73</c:v>
                </c:pt>
                <c:pt idx="101">
                  <c:v>1.75</c:v>
                </c:pt>
                <c:pt idx="102">
                  <c:v>1.77</c:v>
                </c:pt>
                <c:pt idx="103">
                  <c:v>1.8</c:v>
                </c:pt>
                <c:pt idx="104">
                  <c:v>1.81</c:v>
                </c:pt>
                <c:pt idx="105">
                  <c:v>1.8</c:v>
                </c:pt>
                <c:pt idx="106">
                  <c:v>1.8</c:v>
                </c:pt>
                <c:pt idx="107">
                  <c:v>1.78</c:v>
                </c:pt>
                <c:pt idx="108">
                  <c:v>1.78</c:v>
                </c:pt>
                <c:pt idx="109">
                  <c:v>1.79</c:v>
                </c:pt>
                <c:pt idx="110">
                  <c:v>1.79</c:v>
                </c:pt>
                <c:pt idx="111">
                  <c:v>1.8</c:v>
                </c:pt>
                <c:pt idx="112">
                  <c:v>1.8</c:v>
                </c:pt>
                <c:pt idx="113">
                  <c:v>1.79</c:v>
                </c:pt>
                <c:pt idx="114">
                  <c:v>1.78</c:v>
                </c:pt>
                <c:pt idx="115">
                  <c:v>1.77</c:v>
                </c:pt>
                <c:pt idx="116">
                  <c:v>1.78</c:v>
                </c:pt>
                <c:pt idx="117">
                  <c:v>1.78</c:v>
                </c:pt>
                <c:pt idx="118">
                  <c:v>1.76</c:v>
                </c:pt>
                <c:pt idx="119">
                  <c:v>1.76</c:v>
                </c:pt>
                <c:pt idx="120">
                  <c:v>1.65</c:v>
                </c:pt>
                <c:pt idx="121">
                  <c:v>1.64</c:v>
                </c:pt>
                <c:pt idx="122">
                  <c:v>1.6</c:v>
                </c:pt>
                <c:pt idx="123">
                  <c:v>1.48</c:v>
                </c:pt>
                <c:pt idx="124">
                  <c:v>1.33</c:v>
                </c:pt>
                <c:pt idx="125">
                  <c:v>1.23</c:v>
                </c:pt>
                <c:pt idx="126">
                  <c:v>1.17</c:v>
                </c:pt>
                <c:pt idx="127">
                  <c:v>1.1399999999999999</c:v>
                </c:pt>
                <c:pt idx="128">
                  <c:v>1.1200000000000001</c:v>
                </c:pt>
                <c:pt idx="129">
                  <c:v>1.1000000000000001</c:v>
                </c:pt>
              </c:numCache>
            </c:numRef>
          </c:val>
          <c:smooth val="0"/>
          <c:extLst>
            <c:ext xmlns:c16="http://schemas.microsoft.com/office/drawing/2014/chart" uri="{C3380CC4-5D6E-409C-BE32-E72D297353CC}">
              <c16:uniqueId val="{00000008-8E07-4D84-BF4C-2EDFCCABAF65}"/>
            </c:ext>
          </c:extLst>
        </c:ser>
        <c:ser>
          <c:idx val="3"/>
          <c:order val="3"/>
          <c:tx>
            <c:strRef>
              <c:f>まとめ!$A$7</c:f>
              <c:strCache>
                <c:ptCount val="1"/>
                <c:pt idx="0">
                  <c:v>有効求人倍率（全国）</c:v>
                </c:pt>
              </c:strCache>
            </c:strRef>
          </c:tx>
          <c:spPr>
            <a:ln cmpd="dbl">
              <a:prstDash val="sysDash"/>
            </a:ln>
          </c:spPr>
          <c:marker>
            <c:symbol val="none"/>
          </c:marker>
          <c:dLbls>
            <c:dLbl>
              <c:idx val="100"/>
              <c:layout>
                <c:manualLayout>
                  <c:x val="-0.10758037351318567"/>
                  <c:y val="8.2913158147132571E-2"/>
                </c:manualLayout>
              </c:layout>
              <c:tx>
                <c:rich>
                  <a:bodyPr wrap="square" lIns="38100" tIns="19050" rIns="38100" bIns="19050" anchor="ctr">
                    <a:spAutoFit/>
                  </a:bodyPr>
                  <a:lstStyle/>
                  <a:p>
                    <a:pPr>
                      <a:defRPr>
                        <a:latin typeface="+mn-ea"/>
                        <a:ea typeface="+mn-ea"/>
                      </a:defRPr>
                    </a:pPr>
                    <a:r>
                      <a:rPr lang="zh-CN" altLang="en-US" dirty="0">
                        <a:latin typeface="ＭＳ Ｐゴシック" panose="020B0600070205080204" pitchFamily="50" charset="-128"/>
                        <a:ea typeface="ＭＳ Ｐゴシック" panose="020B0600070205080204" pitchFamily="50" charset="-128"/>
                      </a:rPr>
                      <a:t>有効求人倍率（全国）</a:t>
                    </a:r>
                  </a:p>
                </c:rich>
              </c:tx>
              <c:spPr>
                <a:solidFill>
                  <a:sysClr val="window" lastClr="FFFFFF"/>
                </a:solidFill>
                <a:ln>
                  <a:solidFill>
                    <a:sysClr val="windowText" lastClr="000000">
                      <a:lumMod val="65000"/>
                      <a:lumOff val="35000"/>
                    </a:sysClr>
                  </a:solidFill>
                </a:ln>
                <a:effectLst/>
              </c:spPr>
              <c:dLblPos val="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wedgeRectCallout">
                      <a:avLst/>
                    </a:prstGeom>
                  </c15:spPr>
                </c:ext>
                <c:ext xmlns:c16="http://schemas.microsoft.com/office/drawing/2014/chart" uri="{C3380CC4-5D6E-409C-BE32-E72D297353CC}">
                  <c16:uniqueId val="{00000009-8E07-4D84-BF4C-2EDFCCABAF65}"/>
                </c:ext>
              </c:extLst>
            </c:dLbl>
            <c:dLbl>
              <c:idx val="129"/>
              <c:layout>
                <c:manualLayout>
                  <c:x val="-2.2085526549214553E-2"/>
                  <c:y val="3.29918481852775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E07-4D84-BF4C-2EDFCCABAF65}"/>
                </c:ext>
              </c:extLst>
            </c:dLbl>
            <c:spPr>
              <a:noFill/>
              <a:ln>
                <a:noFill/>
              </a:ln>
              <a:effectLst/>
            </c:spPr>
            <c:txPr>
              <a:bodyPr wrap="square" lIns="38100" tIns="19050" rIns="38100" bIns="19050" anchor="ctr">
                <a:spAutoFit/>
              </a:bodyPr>
              <a:lstStyle/>
              <a:p>
                <a:pPr>
                  <a:defRPr>
                    <a:latin typeface="+mn-ea"/>
                    <a:ea typeface="+mn-ea"/>
                  </a:defRPr>
                </a:pPr>
                <a:endParaRPr lang="ja-JP"/>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まとめ!$B$3:$EA$3</c:f>
              <c:numCache>
                <c:formatCode>yyyy"年"m"月"</c:formatCode>
                <c:ptCount val="130"/>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pt idx="84">
                  <c:v>42736</c:v>
                </c:pt>
                <c:pt idx="85">
                  <c:v>42767</c:v>
                </c:pt>
                <c:pt idx="86">
                  <c:v>42795</c:v>
                </c:pt>
                <c:pt idx="87">
                  <c:v>42826</c:v>
                </c:pt>
                <c:pt idx="88">
                  <c:v>42856</c:v>
                </c:pt>
                <c:pt idx="89">
                  <c:v>42887</c:v>
                </c:pt>
                <c:pt idx="90">
                  <c:v>42917</c:v>
                </c:pt>
                <c:pt idx="91">
                  <c:v>42948</c:v>
                </c:pt>
                <c:pt idx="92">
                  <c:v>42979</c:v>
                </c:pt>
                <c:pt idx="93">
                  <c:v>43009</c:v>
                </c:pt>
                <c:pt idx="94">
                  <c:v>43040</c:v>
                </c:pt>
                <c:pt idx="95">
                  <c:v>43070</c:v>
                </c:pt>
                <c:pt idx="96">
                  <c:v>43101</c:v>
                </c:pt>
                <c:pt idx="97">
                  <c:v>43132</c:v>
                </c:pt>
                <c:pt idx="98">
                  <c:v>43160</c:v>
                </c:pt>
                <c:pt idx="99">
                  <c:v>43191</c:v>
                </c:pt>
                <c:pt idx="100">
                  <c:v>43221</c:v>
                </c:pt>
                <c:pt idx="101">
                  <c:v>43252</c:v>
                </c:pt>
                <c:pt idx="102">
                  <c:v>43282</c:v>
                </c:pt>
                <c:pt idx="103">
                  <c:v>43313</c:v>
                </c:pt>
                <c:pt idx="104">
                  <c:v>43344</c:v>
                </c:pt>
                <c:pt idx="105">
                  <c:v>43374</c:v>
                </c:pt>
                <c:pt idx="106">
                  <c:v>43405</c:v>
                </c:pt>
                <c:pt idx="107">
                  <c:v>43435</c:v>
                </c:pt>
                <c:pt idx="108">
                  <c:v>43466</c:v>
                </c:pt>
                <c:pt idx="109">
                  <c:v>43497</c:v>
                </c:pt>
                <c:pt idx="110">
                  <c:v>43525</c:v>
                </c:pt>
                <c:pt idx="111">
                  <c:v>43556</c:v>
                </c:pt>
                <c:pt idx="112">
                  <c:v>43586</c:v>
                </c:pt>
                <c:pt idx="113">
                  <c:v>43617</c:v>
                </c:pt>
                <c:pt idx="114">
                  <c:v>43647</c:v>
                </c:pt>
                <c:pt idx="115">
                  <c:v>43678</c:v>
                </c:pt>
                <c:pt idx="116">
                  <c:v>43709</c:v>
                </c:pt>
                <c:pt idx="117">
                  <c:v>43739</c:v>
                </c:pt>
                <c:pt idx="118">
                  <c:v>43770</c:v>
                </c:pt>
                <c:pt idx="119">
                  <c:v>43800</c:v>
                </c:pt>
                <c:pt idx="120">
                  <c:v>43831</c:v>
                </c:pt>
                <c:pt idx="121">
                  <c:v>43862</c:v>
                </c:pt>
                <c:pt idx="122">
                  <c:v>43891</c:v>
                </c:pt>
                <c:pt idx="123">
                  <c:v>43922</c:v>
                </c:pt>
                <c:pt idx="124">
                  <c:v>43952</c:v>
                </c:pt>
                <c:pt idx="125">
                  <c:v>43983</c:v>
                </c:pt>
                <c:pt idx="126">
                  <c:v>44013</c:v>
                </c:pt>
                <c:pt idx="127">
                  <c:v>44044</c:v>
                </c:pt>
                <c:pt idx="128">
                  <c:v>44075</c:v>
                </c:pt>
                <c:pt idx="129">
                  <c:v>44105</c:v>
                </c:pt>
              </c:numCache>
            </c:numRef>
          </c:cat>
          <c:val>
            <c:numRef>
              <c:f>まとめ!$B$7:$EA$7</c:f>
              <c:numCache>
                <c:formatCode>0.00_ ;[Red]\-0.00\ </c:formatCode>
                <c:ptCount val="130"/>
                <c:pt idx="0">
                  <c:v>0.45</c:v>
                </c:pt>
                <c:pt idx="1">
                  <c:v>0.46</c:v>
                </c:pt>
                <c:pt idx="2">
                  <c:v>0.48</c:v>
                </c:pt>
                <c:pt idx="3">
                  <c:v>0.49</c:v>
                </c:pt>
                <c:pt idx="4">
                  <c:v>0.5</c:v>
                </c:pt>
                <c:pt idx="5">
                  <c:v>0.51</c:v>
                </c:pt>
                <c:pt idx="6">
                  <c:v>0.53</c:v>
                </c:pt>
                <c:pt idx="7">
                  <c:v>0.54</c:v>
                </c:pt>
                <c:pt idx="8">
                  <c:v>0.55000000000000004</c:v>
                </c:pt>
                <c:pt idx="9">
                  <c:v>0.56000000000000005</c:v>
                </c:pt>
                <c:pt idx="10">
                  <c:v>0.57999999999999996</c:v>
                </c:pt>
                <c:pt idx="11">
                  <c:v>0.59</c:v>
                </c:pt>
                <c:pt idx="12">
                  <c:v>0.6</c:v>
                </c:pt>
                <c:pt idx="13">
                  <c:v>0.62</c:v>
                </c:pt>
                <c:pt idx="14">
                  <c:v>0.62</c:v>
                </c:pt>
                <c:pt idx="15">
                  <c:v>0.62</c:v>
                </c:pt>
                <c:pt idx="16">
                  <c:v>0.61</c:v>
                </c:pt>
                <c:pt idx="17">
                  <c:v>0.62</c:v>
                </c:pt>
                <c:pt idx="18">
                  <c:v>0.64</c:v>
                </c:pt>
                <c:pt idx="19">
                  <c:v>0.65</c:v>
                </c:pt>
                <c:pt idx="20">
                  <c:v>0.67</c:v>
                </c:pt>
                <c:pt idx="21">
                  <c:v>0.69</c:v>
                </c:pt>
                <c:pt idx="22">
                  <c:v>0.71</c:v>
                </c:pt>
                <c:pt idx="23">
                  <c:v>0.72</c:v>
                </c:pt>
                <c:pt idx="24">
                  <c:v>0.74</c:v>
                </c:pt>
                <c:pt idx="25">
                  <c:v>0.75</c:v>
                </c:pt>
                <c:pt idx="26">
                  <c:v>0.77</c:v>
                </c:pt>
                <c:pt idx="27">
                  <c:v>0.78</c:v>
                </c:pt>
                <c:pt idx="28">
                  <c:v>0.79</c:v>
                </c:pt>
                <c:pt idx="29">
                  <c:v>0.8</c:v>
                </c:pt>
                <c:pt idx="30">
                  <c:v>0.81</c:v>
                </c:pt>
                <c:pt idx="31">
                  <c:v>0.82</c:v>
                </c:pt>
                <c:pt idx="32">
                  <c:v>0.81</c:v>
                </c:pt>
                <c:pt idx="33">
                  <c:v>0.82</c:v>
                </c:pt>
                <c:pt idx="34">
                  <c:v>0.82</c:v>
                </c:pt>
                <c:pt idx="35">
                  <c:v>0.83</c:v>
                </c:pt>
                <c:pt idx="36">
                  <c:v>0.84</c:v>
                </c:pt>
                <c:pt idx="37">
                  <c:v>0.85</c:v>
                </c:pt>
                <c:pt idx="38">
                  <c:v>0.87</c:v>
                </c:pt>
                <c:pt idx="39">
                  <c:v>0.88</c:v>
                </c:pt>
                <c:pt idx="40">
                  <c:v>0.9</c:v>
                </c:pt>
                <c:pt idx="41">
                  <c:v>0.92</c:v>
                </c:pt>
                <c:pt idx="42">
                  <c:v>0.93</c:v>
                </c:pt>
                <c:pt idx="43">
                  <c:v>0.95</c:v>
                </c:pt>
                <c:pt idx="44">
                  <c:v>0.96</c:v>
                </c:pt>
                <c:pt idx="45">
                  <c:v>0.99</c:v>
                </c:pt>
                <c:pt idx="46">
                  <c:v>1.01</c:v>
                </c:pt>
                <c:pt idx="47">
                  <c:v>1.03</c:v>
                </c:pt>
                <c:pt idx="48">
                  <c:v>1.04</c:v>
                </c:pt>
                <c:pt idx="49">
                  <c:v>1.06</c:v>
                </c:pt>
                <c:pt idx="50">
                  <c:v>1.07</c:v>
                </c:pt>
                <c:pt idx="51">
                  <c:v>1.08</c:v>
                </c:pt>
                <c:pt idx="52">
                  <c:v>1.0900000000000001</c:v>
                </c:pt>
                <c:pt idx="53">
                  <c:v>1.0900000000000001</c:v>
                </c:pt>
                <c:pt idx="54">
                  <c:v>1.1000000000000001</c:v>
                </c:pt>
                <c:pt idx="55">
                  <c:v>1.1000000000000001</c:v>
                </c:pt>
                <c:pt idx="56">
                  <c:v>1.1000000000000001</c:v>
                </c:pt>
                <c:pt idx="57">
                  <c:v>1.1100000000000001</c:v>
                </c:pt>
                <c:pt idx="58">
                  <c:v>1.1200000000000001</c:v>
                </c:pt>
                <c:pt idx="59">
                  <c:v>1.1399999999999999</c:v>
                </c:pt>
                <c:pt idx="60">
                  <c:v>1.1499999999999999</c:v>
                </c:pt>
                <c:pt idx="61">
                  <c:v>1.1599999999999999</c:v>
                </c:pt>
                <c:pt idx="62">
                  <c:v>1.1599999999999999</c:v>
                </c:pt>
                <c:pt idx="63">
                  <c:v>1.1599999999999999</c:v>
                </c:pt>
                <c:pt idx="64">
                  <c:v>1.18</c:v>
                </c:pt>
                <c:pt idx="65">
                  <c:v>1.19</c:v>
                </c:pt>
                <c:pt idx="66">
                  <c:v>1.2</c:v>
                </c:pt>
                <c:pt idx="67">
                  <c:v>1.22</c:v>
                </c:pt>
                <c:pt idx="68">
                  <c:v>1.23</c:v>
                </c:pt>
                <c:pt idx="69">
                  <c:v>1.24</c:v>
                </c:pt>
                <c:pt idx="70">
                  <c:v>1.26</c:v>
                </c:pt>
                <c:pt idx="71">
                  <c:v>1.27</c:v>
                </c:pt>
                <c:pt idx="72">
                  <c:v>1.29</c:v>
                </c:pt>
                <c:pt idx="73">
                  <c:v>1.3</c:v>
                </c:pt>
                <c:pt idx="74">
                  <c:v>1.31</c:v>
                </c:pt>
                <c:pt idx="75">
                  <c:v>1.33</c:v>
                </c:pt>
                <c:pt idx="76">
                  <c:v>1.35</c:v>
                </c:pt>
                <c:pt idx="77">
                  <c:v>1.36</c:v>
                </c:pt>
                <c:pt idx="78">
                  <c:v>1.36</c:v>
                </c:pt>
                <c:pt idx="79">
                  <c:v>1.37</c:v>
                </c:pt>
                <c:pt idx="80">
                  <c:v>1.39</c:v>
                </c:pt>
                <c:pt idx="81">
                  <c:v>1.4</c:v>
                </c:pt>
                <c:pt idx="82">
                  <c:v>1.41</c:v>
                </c:pt>
                <c:pt idx="83">
                  <c:v>1.42</c:v>
                </c:pt>
                <c:pt idx="84">
                  <c:v>1.43</c:v>
                </c:pt>
                <c:pt idx="85">
                  <c:v>1.45</c:v>
                </c:pt>
                <c:pt idx="86">
                  <c:v>1.45</c:v>
                </c:pt>
                <c:pt idx="87">
                  <c:v>1.48</c:v>
                </c:pt>
                <c:pt idx="88">
                  <c:v>1.49</c:v>
                </c:pt>
                <c:pt idx="89">
                  <c:v>1.5</c:v>
                </c:pt>
                <c:pt idx="90">
                  <c:v>1.51</c:v>
                </c:pt>
                <c:pt idx="91">
                  <c:v>1.52</c:v>
                </c:pt>
                <c:pt idx="92">
                  <c:v>1.53</c:v>
                </c:pt>
                <c:pt idx="93">
                  <c:v>1.55</c:v>
                </c:pt>
                <c:pt idx="94">
                  <c:v>1.56</c:v>
                </c:pt>
                <c:pt idx="95">
                  <c:v>1.58</c:v>
                </c:pt>
                <c:pt idx="96">
                  <c:v>1.59</c:v>
                </c:pt>
                <c:pt idx="97">
                  <c:v>1.59</c:v>
                </c:pt>
                <c:pt idx="98">
                  <c:v>1.59</c:v>
                </c:pt>
                <c:pt idx="99">
                  <c:v>1.6</c:v>
                </c:pt>
                <c:pt idx="100">
                  <c:v>1.6</c:v>
                </c:pt>
                <c:pt idx="101">
                  <c:v>1.61</c:v>
                </c:pt>
                <c:pt idx="102">
                  <c:v>1.62</c:v>
                </c:pt>
                <c:pt idx="103">
                  <c:v>1.63</c:v>
                </c:pt>
                <c:pt idx="104">
                  <c:v>1.63</c:v>
                </c:pt>
                <c:pt idx="105">
                  <c:v>1.63</c:v>
                </c:pt>
                <c:pt idx="106">
                  <c:v>1.63</c:v>
                </c:pt>
                <c:pt idx="107">
                  <c:v>1.62</c:v>
                </c:pt>
                <c:pt idx="108">
                  <c:v>1.63</c:v>
                </c:pt>
                <c:pt idx="109">
                  <c:v>1.63</c:v>
                </c:pt>
                <c:pt idx="110">
                  <c:v>1.62</c:v>
                </c:pt>
                <c:pt idx="111">
                  <c:v>1.63</c:v>
                </c:pt>
                <c:pt idx="112">
                  <c:v>1.62</c:v>
                </c:pt>
                <c:pt idx="113">
                  <c:v>1.61</c:v>
                </c:pt>
                <c:pt idx="114">
                  <c:v>1.59</c:v>
                </c:pt>
                <c:pt idx="115">
                  <c:v>1.59</c:v>
                </c:pt>
                <c:pt idx="116">
                  <c:v>1.58</c:v>
                </c:pt>
                <c:pt idx="117">
                  <c:v>1.58</c:v>
                </c:pt>
                <c:pt idx="118">
                  <c:v>1.57</c:v>
                </c:pt>
                <c:pt idx="119">
                  <c:v>1.57</c:v>
                </c:pt>
                <c:pt idx="120">
                  <c:v>1.49</c:v>
                </c:pt>
                <c:pt idx="121">
                  <c:v>1.45</c:v>
                </c:pt>
                <c:pt idx="122">
                  <c:v>1.39</c:v>
                </c:pt>
                <c:pt idx="123">
                  <c:v>1.32</c:v>
                </c:pt>
                <c:pt idx="124">
                  <c:v>1.2</c:v>
                </c:pt>
                <c:pt idx="125">
                  <c:v>1.1100000000000001</c:v>
                </c:pt>
                <c:pt idx="126">
                  <c:v>1.08</c:v>
                </c:pt>
                <c:pt idx="127">
                  <c:v>1.04</c:v>
                </c:pt>
                <c:pt idx="128">
                  <c:v>1.03</c:v>
                </c:pt>
                <c:pt idx="129">
                  <c:v>1.04</c:v>
                </c:pt>
              </c:numCache>
            </c:numRef>
          </c:val>
          <c:smooth val="0"/>
          <c:extLst>
            <c:ext xmlns:c16="http://schemas.microsoft.com/office/drawing/2014/chart" uri="{C3380CC4-5D6E-409C-BE32-E72D297353CC}">
              <c16:uniqueId val="{0000000B-8E07-4D84-BF4C-2EDFCCABAF65}"/>
            </c:ext>
          </c:extLst>
        </c:ser>
        <c:dLbls>
          <c:showLegendKey val="0"/>
          <c:showVal val="0"/>
          <c:showCatName val="0"/>
          <c:showSerName val="0"/>
          <c:showPercent val="0"/>
          <c:showBubbleSize val="0"/>
        </c:dLbls>
        <c:smooth val="0"/>
        <c:axId val="71874048"/>
        <c:axId val="71875584"/>
      </c:lineChart>
      <c:dateAx>
        <c:axId val="71874048"/>
        <c:scaling>
          <c:orientation val="minMax"/>
          <c:max val="44105"/>
        </c:scaling>
        <c:delete val="0"/>
        <c:axPos val="b"/>
        <c:numFmt formatCode="yyyy&quot;年&quot;m&quot;月&quot;" sourceLinked="1"/>
        <c:majorTickMark val="none"/>
        <c:minorTickMark val="none"/>
        <c:tickLblPos val="nextTo"/>
        <c:crossAx val="71875584"/>
        <c:crosses val="autoZero"/>
        <c:auto val="1"/>
        <c:lblOffset val="100"/>
        <c:baseTimeUnit val="months"/>
        <c:majorUnit val="6"/>
        <c:majorTimeUnit val="months"/>
      </c:dateAx>
      <c:valAx>
        <c:axId val="71875584"/>
        <c:scaling>
          <c:orientation val="minMax"/>
        </c:scaling>
        <c:delete val="0"/>
        <c:axPos val="l"/>
        <c:majorGridlines/>
        <c:title>
          <c:tx>
            <c:rich>
              <a:bodyPr rot="0" vert="horz"/>
              <a:lstStyle/>
              <a:p>
                <a:pPr>
                  <a:defRPr/>
                </a:pPr>
                <a:r>
                  <a:rPr lang="ja-JP" altLang="en-US" sz="800"/>
                  <a:t>（季節調整済、倍）</a:t>
                </a:r>
              </a:p>
            </c:rich>
          </c:tx>
          <c:layout>
            <c:manualLayout>
              <c:xMode val="edge"/>
              <c:yMode val="edge"/>
              <c:x val="0"/>
              <c:y val="6.8217389186452987E-3"/>
            </c:manualLayout>
          </c:layout>
          <c:overlay val="0"/>
        </c:title>
        <c:numFmt formatCode="0.00_ ;[Red]\-0.00\ " sourceLinked="1"/>
        <c:majorTickMark val="none"/>
        <c:minorTickMark val="none"/>
        <c:tickLblPos val="nextTo"/>
        <c:crossAx val="71874048"/>
        <c:crosses val="autoZero"/>
        <c:crossBetween val="between"/>
      </c:valAx>
    </c:plotArea>
    <c:plotVisOnly val="1"/>
    <c:dispBlanksAs val="gap"/>
    <c:showDLblsOverMax val="0"/>
  </c:chart>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列3</c:v>
                </c:pt>
              </c:strCache>
            </c:strRef>
          </c:tx>
          <c:spPr>
            <a:solidFill>
              <a:schemeClr val="accent1"/>
            </a:solidFill>
            <a:ln w="0">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Sheet1!$A$2:$A$12</c:f>
              <c:numCache>
                <c:formatCode>General</c:formatCode>
                <c:ptCount val="11"/>
                <c:pt idx="0">
                  <c:v>2009</c:v>
                </c:pt>
                <c:pt idx="1">
                  <c:v>2010</c:v>
                </c:pt>
                <c:pt idx="2">
                  <c:v>2011</c:v>
                </c:pt>
                <c:pt idx="3">
                  <c:v>2012</c:v>
                </c:pt>
                <c:pt idx="4">
                  <c:v>2013</c:v>
                </c:pt>
                <c:pt idx="5">
                  <c:v>2014</c:v>
                </c:pt>
                <c:pt idx="6">
                  <c:v>2015</c:v>
                </c:pt>
                <c:pt idx="7">
                  <c:v>2016</c:v>
                </c:pt>
                <c:pt idx="8">
                  <c:v>2017</c:v>
                </c:pt>
                <c:pt idx="9">
                  <c:v>2018</c:v>
                </c:pt>
                <c:pt idx="10">
                  <c:v>2019</c:v>
                </c:pt>
              </c:numCache>
            </c:numRef>
          </c:cat>
          <c:val>
            <c:numRef>
              <c:f>Sheet1!$B$2:$B$12</c:f>
              <c:numCache>
                <c:formatCode>General</c:formatCode>
                <c:ptCount val="11"/>
                <c:pt idx="0">
                  <c:v>4.3</c:v>
                </c:pt>
                <c:pt idx="1">
                  <c:v>5.2</c:v>
                </c:pt>
                <c:pt idx="2">
                  <c:v>5.9</c:v>
                </c:pt>
                <c:pt idx="3">
                  <c:v>6.4</c:v>
                </c:pt>
                <c:pt idx="4">
                  <c:v>6.8</c:v>
                </c:pt>
                <c:pt idx="5">
                  <c:v>6.7</c:v>
                </c:pt>
                <c:pt idx="6">
                  <c:v>6.7</c:v>
                </c:pt>
                <c:pt idx="7">
                  <c:v>7.4</c:v>
                </c:pt>
                <c:pt idx="8">
                  <c:v>6.9</c:v>
                </c:pt>
                <c:pt idx="9">
                  <c:v>7.3</c:v>
                </c:pt>
                <c:pt idx="10">
                  <c:v>9.1999999999999993</c:v>
                </c:pt>
              </c:numCache>
            </c:numRef>
          </c:val>
          <c:extLst>
            <c:ext xmlns:c16="http://schemas.microsoft.com/office/drawing/2014/chart" uri="{C3380CC4-5D6E-409C-BE32-E72D297353CC}">
              <c16:uniqueId val="{00000000-EFDA-4262-8E8D-909B7B3843FF}"/>
            </c:ext>
          </c:extLst>
        </c:ser>
        <c:dLbls>
          <c:showLegendKey val="0"/>
          <c:showVal val="0"/>
          <c:showCatName val="0"/>
          <c:showSerName val="0"/>
          <c:showPercent val="0"/>
          <c:showBubbleSize val="0"/>
        </c:dLbls>
        <c:gapWidth val="219"/>
        <c:overlap val="-27"/>
        <c:axId val="440001440"/>
        <c:axId val="439983552"/>
      </c:barChart>
      <c:catAx>
        <c:axId val="4400014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439983552"/>
        <c:crosses val="autoZero"/>
        <c:auto val="1"/>
        <c:lblAlgn val="ctr"/>
        <c:lblOffset val="100"/>
        <c:noMultiLvlLbl val="0"/>
      </c:catAx>
      <c:valAx>
        <c:axId val="439983552"/>
        <c:scaling>
          <c:orientation val="minMax"/>
        </c:scaling>
        <c:delete val="0"/>
        <c:axPos val="l"/>
        <c:majorGridlines>
          <c:spPr>
            <a:ln w="9525" cap="flat" cmpd="sng" algn="ctr">
              <a:solidFill>
                <a:schemeClr val="tx1">
                  <a:lumMod val="50000"/>
                  <a:lumOff val="50000"/>
                </a:schemeClr>
              </a:solidFill>
              <a:round/>
            </a:ln>
            <a:effectLst/>
          </c:spPr>
        </c:majorGridlines>
        <c:numFmt formatCode="General" sourceLinked="1"/>
        <c:majorTickMark val="out"/>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ja-JP"/>
          </a:p>
        </c:txPr>
        <c:crossAx val="440001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'阪神港合計（全国との比較）新'!$C$18:$C$19</c:f>
              <c:strCache>
                <c:ptCount val="2"/>
                <c:pt idx="0">
                  <c:v>東京港</c:v>
                </c:pt>
              </c:strCache>
            </c:strRef>
          </c:tx>
          <c:spPr>
            <a:ln w="28575" cap="rnd">
              <a:solidFill>
                <a:schemeClr val="accent1"/>
              </a:solidFill>
              <a:round/>
            </a:ln>
            <a:effectLst/>
          </c:spPr>
          <c:marker>
            <c:symbol val="diamond"/>
            <c:size val="7"/>
            <c:spPr>
              <a:solidFill>
                <a:schemeClr val="accent1"/>
              </a:solidFill>
              <a:ln w="9525">
                <a:solidFill>
                  <a:schemeClr val="accent1"/>
                </a:solidFill>
              </a:ln>
              <a:effectLst/>
            </c:spPr>
          </c:marker>
          <c:dLbls>
            <c:dLbl>
              <c:idx val="0"/>
              <c:layout>
                <c:manualLayout>
                  <c:x val="-4.8541776027996489E-2"/>
                  <c:y val="2.47904086360430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DA2-46BC-9F58-7C009F0F15A1}"/>
                </c:ext>
              </c:extLst>
            </c:dLbl>
            <c:dLbl>
              <c:idx val="1"/>
              <c:layout>
                <c:manualLayout>
                  <c:x val="-4.8541776027996524E-2"/>
                  <c:y val="2.47904086360430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DA2-46BC-9F58-7C009F0F15A1}"/>
                </c:ext>
              </c:extLst>
            </c:dLbl>
            <c:dLbl>
              <c:idx val="2"/>
              <c:layout>
                <c:manualLayout>
                  <c:x val="-4.8541776027996503E-2"/>
                  <c:y val="2.47904086360430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DA2-46BC-9F58-7C009F0F15A1}"/>
                </c:ext>
              </c:extLst>
            </c:dLbl>
            <c:dLbl>
              <c:idx val="3"/>
              <c:layout>
                <c:manualLayout>
                  <c:x val="-4.8541776027996503E-2"/>
                  <c:y val="2.85999335882815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DA2-46BC-9F58-7C009F0F15A1}"/>
                </c:ext>
              </c:extLst>
            </c:dLbl>
            <c:dLbl>
              <c:idx val="4"/>
              <c:layout>
                <c:manualLayout>
                  <c:x val="-4.85417760279966E-2"/>
                  <c:y val="-6.66381902176798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DA2-46BC-9F58-7C009F0F15A1}"/>
                </c:ext>
              </c:extLst>
            </c:dLbl>
            <c:dLbl>
              <c:idx val="6"/>
              <c:layout>
                <c:manualLayout>
                  <c:x val="-4.8541776027996503E-2"/>
                  <c:y val="-7.42572401221568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DA2-46BC-9F58-7C009F0F15A1}"/>
                </c:ext>
              </c:extLst>
            </c:dLbl>
            <c:dLbl>
              <c:idx val="7"/>
              <c:layout>
                <c:manualLayout>
                  <c:x val="-4.85417760279966E-2"/>
                  <c:y val="-6.28286652654414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DA2-46BC-9F58-7C009F0F15A1}"/>
                </c:ext>
              </c:extLst>
            </c:dLbl>
            <c:dLbl>
              <c:idx val="8"/>
              <c:layout>
                <c:manualLayout>
                  <c:x val="-4.298622047244105E-2"/>
                  <c:y val="5.145708330171227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DA2-46BC-9F58-7C009F0F15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'阪神港合計（全国との比較）新'!$B$20:$B$28</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'阪神港合計（全国との比較）新'!$C$20:$C$28</c:f>
              <c:numCache>
                <c:formatCode>#,##0.0;[Red]\-#,##0.0</c:formatCode>
                <c:ptCount val="9"/>
                <c:pt idx="0">
                  <c:v>12.848698611</c:v>
                </c:pt>
                <c:pt idx="1">
                  <c:v>13.146248044</c:v>
                </c:pt>
                <c:pt idx="2">
                  <c:v>15.512946842</c:v>
                </c:pt>
                <c:pt idx="3">
                  <c:v>17.141625014999999</c:v>
                </c:pt>
                <c:pt idx="4">
                  <c:v>17.611885441999998</c:v>
                </c:pt>
                <c:pt idx="5">
                  <c:v>16.407729</c:v>
                </c:pt>
                <c:pt idx="6">
                  <c:v>17.563213999999999</c:v>
                </c:pt>
                <c:pt idx="7">
                  <c:v>17.695205000000001</c:v>
                </c:pt>
                <c:pt idx="8">
                  <c:v>17.3</c:v>
                </c:pt>
              </c:numCache>
            </c:numRef>
          </c:val>
          <c:smooth val="0"/>
          <c:extLst>
            <c:ext xmlns:c16="http://schemas.microsoft.com/office/drawing/2014/chart" uri="{C3380CC4-5D6E-409C-BE32-E72D297353CC}">
              <c16:uniqueId val="{00000008-1DA2-46BC-9F58-7C009F0F15A1}"/>
            </c:ext>
          </c:extLst>
        </c:ser>
        <c:ser>
          <c:idx val="1"/>
          <c:order val="1"/>
          <c:tx>
            <c:strRef>
              <c:f>'阪神港合計（全国との比較）新'!$D$18:$D$19</c:f>
              <c:strCache>
                <c:ptCount val="2"/>
                <c:pt idx="0">
                  <c:v>横浜港</c:v>
                </c:pt>
              </c:strCache>
            </c:strRef>
          </c:tx>
          <c:spPr>
            <a:ln w="28575" cap="rnd">
              <a:solidFill>
                <a:schemeClr val="accent2"/>
              </a:solidFill>
              <a:round/>
            </a:ln>
            <a:effectLst/>
          </c:spPr>
          <c:marker>
            <c:symbol val="square"/>
            <c:size val="7"/>
            <c:spPr>
              <a:solidFill>
                <a:schemeClr val="accent2"/>
              </a:solidFill>
              <a:ln w="9525">
                <a:solidFill>
                  <a:schemeClr val="accent2"/>
                </a:solidFill>
              </a:ln>
              <a:effectLst/>
            </c:spPr>
          </c:marker>
          <c:dLbls>
            <c:dLbl>
              <c:idx val="0"/>
              <c:layout>
                <c:manualLayout>
                  <c:x val="-4.8541776027996489E-2"/>
                  <c:y val="-3.61619905997722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DA2-46BC-9F58-7C009F0F15A1}"/>
                </c:ext>
              </c:extLst>
            </c:dLbl>
            <c:dLbl>
              <c:idx val="1"/>
              <c:layout>
                <c:manualLayout>
                  <c:x val="-4.8541776027996524E-2"/>
                  <c:y val="-3.61619905997722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DA2-46BC-9F58-7C009F0F15A1}"/>
                </c:ext>
              </c:extLst>
            </c:dLbl>
            <c:dLbl>
              <c:idx val="2"/>
              <c:layout>
                <c:manualLayout>
                  <c:x val="-4.8541776027996503E-2"/>
                  <c:y val="-3.61619905997722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DA2-46BC-9F58-7C009F0F15A1}"/>
                </c:ext>
              </c:extLst>
            </c:dLbl>
            <c:dLbl>
              <c:idx val="3"/>
              <c:layout>
                <c:manualLayout>
                  <c:x val="-4.8541776027996503E-2"/>
                  <c:y val="-3.9971515552010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DA2-46BC-9F58-7C009F0F15A1}"/>
                </c:ext>
              </c:extLst>
            </c:dLbl>
            <c:dLbl>
              <c:idx val="4"/>
              <c:layout>
                <c:manualLayout>
                  <c:x val="-4.85417760279966E-2"/>
                  <c:y val="-3.997151555201066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DA2-46BC-9F58-7C009F0F15A1}"/>
                </c:ext>
              </c:extLst>
            </c:dLbl>
            <c:dLbl>
              <c:idx val="5"/>
              <c:layout>
                <c:manualLayout>
                  <c:x val="-4.85417760279966E-2"/>
                  <c:y val="-3.61619905997722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DA2-46BC-9F58-7C009F0F15A1}"/>
                </c:ext>
              </c:extLst>
            </c:dLbl>
            <c:dLbl>
              <c:idx val="6"/>
              <c:layout>
                <c:manualLayout>
                  <c:x val="-4.8541776027996503E-2"/>
                  <c:y val="-3.99715155520107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DA2-46BC-9F58-7C009F0F15A1}"/>
                </c:ext>
              </c:extLst>
            </c:dLbl>
            <c:dLbl>
              <c:idx val="7"/>
              <c:layout>
                <c:manualLayout>
                  <c:x val="-4.85417760279966E-2"/>
                  <c:y val="-4.37810405042491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DA2-46BC-9F58-7C009F0F15A1}"/>
                </c:ext>
              </c:extLst>
            </c:dLbl>
            <c:dLbl>
              <c:idx val="8"/>
              <c:layout>
                <c:manualLayout>
                  <c:x val="-4.85417760279966E-2"/>
                  <c:y val="-4.378104050424919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DA2-46BC-9F58-7C009F0F15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2"/>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'阪神港合計（全国との比較）新'!$B$20:$B$28</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'阪神港合計（全国との比較）新'!$D$20:$D$28</c:f>
              <c:numCache>
                <c:formatCode>#,##0.0;[Red]\-#,##0.0</c:formatCode>
                <c:ptCount val="9"/>
                <c:pt idx="0">
                  <c:v>10.783920621000002</c:v>
                </c:pt>
                <c:pt idx="1">
                  <c:v>10.444352771</c:v>
                </c:pt>
                <c:pt idx="2">
                  <c:v>10.921656295</c:v>
                </c:pt>
                <c:pt idx="3">
                  <c:v>11.734936657</c:v>
                </c:pt>
                <c:pt idx="4">
                  <c:v>12.153947748</c:v>
                </c:pt>
                <c:pt idx="5">
                  <c:v>10.684555</c:v>
                </c:pt>
                <c:pt idx="6">
                  <c:v>11.310777</c:v>
                </c:pt>
                <c:pt idx="7">
                  <c:v>12.472459000000001</c:v>
                </c:pt>
                <c:pt idx="8">
                  <c:v>11.8</c:v>
                </c:pt>
              </c:numCache>
            </c:numRef>
          </c:val>
          <c:smooth val="0"/>
          <c:extLst>
            <c:ext xmlns:c16="http://schemas.microsoft.com/office/drawing/2014/chart" uri="{C3380CC4-5D6E-409C-BE32-E72D297353CC}">
              <c16:uniqueId val="{00000012-1DA2-46BC-9F58-7C009F0F15A1}"/>
            </c:ext>
          </c:extLst>
        </c:ser>
        <c:ser>
          <c:idx val="2"/>
          <c:order val="2"/>
          <c:tx>
            <c:strRef>
              <c:f>'阪神港合計（全国との比較）新'!$E$18:$E$19</c:f>
              <c:strCache>
                <c:ptCount val="2"/>
                <c:pt idx="0">
                  <c:v>名古屋港</c:v>
                </c:pt>
              </c:strCache>
            </c:strRef>
          </c:tx>
          <c:spPr>
            <a:ln w="28575" cap="rnd">
              <a:solidFill>
                <a:schemeClr val="accent3"/>
              </a:solidFill>
              <a:round/>
            </a:ln>
            <a:effectLst/>
          </c:spPr>
          <c:marker>
            <c:symbol val="triangle"/>
            <c:size val="7"/>
            <c:spPr>
              <a:solidFill>
                <a:schemeClr val="accent3"/>
              </a:solidFill>
              <a:ln w="9525">
                <a:solidFill>
                  <a:schemeClr val="accent3"/>
                </a:solidFill>
              </a:ln>
              <a:effectLst/>
            </c:spPr>
          </c:marker>
          <c:dLbls>
            <c:dLbl>
              <c:idx val="2"/>
              <c:layout>
                <c:manualLayout>
                  <c:x val="-4.8541776027996503E-2"/>
                  <c:y val="2.0980883683804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DA2-46BC-9F58-7C009F0F15A1}"/>
                </c:ext>
              </c:extLst>
            </c:dLbl>
            <c:dLbl>
              <c:idx val="3"/>
              <c:layout>
                <c:manualLayout>
                  <c:x val="-4.8541776027996503E-2"/>
                  <c:y val="-5.9019140313202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DA2-46BC-9F58-7C009F0F15A1}"/>
                </c:ext>
              </c:extLst>
            </c:dLbl>
            <c:dLbl>
              <c:idx val="4"/>
              <c:layout>
                <c:manualLayout>
                  <c:x val="-5.1319553805774382E-2"/>
                  <c:y val="-2.85429406952952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DA2-46BC-9F58-7C009F0F15A1}"/>
                </c:ext>
              </c:extLst>
            </c:dLbl>
            <c:dLbl>
              <c:idx val="5"/>
              <c:layout>
                <c:manualLayout>
                  <c:x val="-5.1319553805774382E-2"/>
                  <c:y val="3.2409458540519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1DA2-46BC-9F58-7C009F0F15A1}"/>
                </c:ext>
              </c:extLst>
            </c:dLbl>
            <c:dLbl>
              <c:idx val="6"/>
              <c:layout>
                <c:manualLayout>
                  <c:x val="-4.8541776027996503E-2"/>
                  <c:y val="3.2409458540519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DA2-46BC-9F58-7C009F0F15A1}"/>
                </c:ext>
              </c:extLst>
            </c:dLbl>
            <c:dLbl>
              <c:idx val="7"/>
              <c:layout>
                <c:manualLayout>
                  <c:x val="-4.5763998250218825E-2"/>
                  <c:y val="3.2409458540519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1DA2-46BC-9F58-7C009F0F15A1}"/>
                </c:ext>
              </c:extLst>
            </c:dLbl>
            <c:dLbl>
              <c:idx val="8"/>
              <c:layout>
                <c:manualLayout>
                  <c:x val="-9.6528871391076115E-3"/>
                  <c:y val="5.742783874850788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DA2-46BC-9F58-7C009F0F15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3"/>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'阪神港合計（全国との比較）新'!$B$20:$B$28</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'阪神港合計（全国との比較）新'!$E$20:$E$28</c:f>
              <c:numCache>
                <c:formatCode>#,##0.0;[Red]\-#,##0.0</c:formatCode>
                <c:ptCount val="9"/>
                <c:pt idx="0">
                  <c:v>13.447903579</c:v>
                </c:pt>
                <c:pt idx="1">
                  <c:v>14.315100737</c:v>
                </c:pt>
                <c:pt idx="2">
                  <c:v>16.310327348999998</c:v>
                </c:pt>
                <c:pt idx="3">
                  <c:v>17.091267370000001</c:v>
                </c:pt>
                <c:pt idx="4">
                  <c:v>16.870564212000001</c:v>
                </c:pt>
                <c:pt idx="5">
                  <c:v>15.225889</c:v>
                </c:pt>
                <c:pt idx="6">
                  <c:v>16.607773999999999</c:v>
                </c:pt>
                <c:pt idx="7">
                  <c:v>17.821356999999999</c:v>
                </c:pt>
                <c:pt idx="8">
                  <c:v>17.399999999999999</c:v>
                </c:pt>
              </c:numCache>
            </c:numRef>
          </c:val>
          <c:smooth val="0"/>
          <c:extLst>
            <c:ext xmlns:c16="http://schemas.microsoft.com/office/drawing/2014/chart" uri="{C3380CC4-5D6E-409C-BE32-E72D297353CC}">
              <c16:uniqueId val="{0000001A-1DA2-46BC-9F58-7C009F0F15A1}"/>
            </c:ext>
          </c:extLst>
        </c:ser>
        <c:ser>
          <c:idx val="3"/>
          <c:order val="3"/>
          <c:tx>
            <c:strRef>
              <c:f>'阪神港合計（全国との比較）新'!$F$18:$F$19</c:f>
              <c:strCache>
                <c:ptCount val="2"/>
                <c:pt idx="0">
                  <c:v>大阪港</c:v>
                </c:pt>
              </c:strCache>
            </c:strRef>
          </c:tx>
          <c:spPr>
            <a:ln w="28575" cap="rnd">
              <a:solidFill>
                <a:schemeClr val="accent4"/>
              </a:solidFill>
              <a:round/>
            </a:ln>
            <a:effectLst/>
          </c:spPr>
          <c:marker>
            <c:symbol val="x"/>
            <c:size val="7"/>
            <c:spPr>
              <a:noFill/>
              <a:ln w="9525">
                <a:solidFill>
                  <a:schemeClr val="accent4"/>
                </a:solidFill>
              </a:ln>
              <a:effectLst/>
            </c:spPr>
          </c:marker>
          <c:dLbls>
            <c:dLbl>
              <c:idx val="0"/>
              <c:layout>
                <c:manualLayout>
                  <c:x val="-4.2208442694663166E-2"/>
                  <c:y val="2.47904086360429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1DA2-46BC-9F58-7C009F0F15A1}"/>
                </c:ext>
              </c:extLst>
            </c:dLbl>
            <c:dLbl>
              <c:idx val="1"/>
              <c:layout>
                <c:manualLayout>
                  <c:x val="-4.2208442694663166E-2"/>
                  <c:y val="3.2409458540519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1DA2-46BC-9F58-7C009F0F15A1}"/>
                </c:ext>
              </c:extLst>
            </c:dLbl>
            <c:dLbl>
              <c:idx val="2"/>
              <c:layout>
                <c:manualLayout>
                  <c:x val="-4.2208442694663166E-2"/>
                  <c:y val="2.47904086360430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1DA2-46BC-9F58-7C009F0F15A1}"/>
                </c:ext>
              </c:extLst>
            </c:dLbl>
            <c:dLbl>
              <c:idx val="3"/>
              <c:layout>
                <c:manualLayout>
                  <c:x val="-4.2208442694663166E-2"/>
                  <c:y val="3.2409458540519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1DA2-46BC-9F58-7C009F0F15A1}"/>
                </c:ext>
              </c:extLst>
            </c:dLbl>
            <c:dLbl>
              <c:idx val="4"/>
              <c:layout>
                <c:manualLayout>
                  <c:x val="-4.220844269466327E-2"/>
                  <c:y val="4.38380333972353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1DA2-46BC-9F58-7C009F0F15A1}"/>
                </c:ext>
              </c:extLst>
            </c:dLbl>
            <c:dLbl>
              <c:idx val="5"/>
              <c:layout>
                <c:manualLayout>
                  <c:x val="-4.4986220472440948E-2"/>
                  <c:y val="4.00285084449969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1DA2-46BC-9F58-7C009F0F15A1}"/>
                </c:ext>
              </c:extLst>
            </c:dLbl>
            <c:dLbl>
              <c:idx val="6"/>
              <c:layout>
                <c:manualLayout>
                  <c:x val="-4.2208442694663166E-2"/>
                  <c:y val="3.24094585405199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1DA2-46BC-9F58-7C009F0F15A1}"/>
                </c:ext>
              </c:extLst>
            </c:dLbl>
            <c:dLbl>
              <c:idx val="7"/>
              <c:layout>
                <c:manualLayout>
                  <c:x val="-4.220844269466327E-2"/>
                  <c:y val="3.62189834927584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1DA2-46BC-9F58-7C009F0F15A1}"/>
                </c:ext>
              </c:extLst>
            </c:dLbl>
            <c:dLbl>
              <c:idx val="8"/>
              <c:layout>
                <c:manualLayout>
                  <c:x val="-4.4986220472440948E-2"/>
                  <c:y val="4.38380333972352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1DA2-46BC-9F58-7C009F0F15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4"/>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'阪神港合計（全国との比較）新'!$B$20:$B$28</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'阪神港合計（全国との比較）新'!$F$20:$F$28</c:f>
              <c:numCache>
                <c:formatCode>#,##0.0;[Red]\-#,##0.0</c:formatCode>
                <c:ptCount val="9"/>
                <c:pt idx="0">
                  <c:v>7.3289989999999996</c:v>
                </c:pt>
                <c:pt idx="1">
                  <c:v>6.9200390000000001</c:v>
                </c:pt>
                <c:pt idx="2">
                  <c:v>7.8655889999999999</c:v>
                </c:pt>
                <c:pt idx="3">
                  <c:v>8.4101789999999994</c:v>
                </c:pt>
                <c:pt idx="4">
                  <c:v>8.4211510000000001</c:v>
                </c:pt>
                <c:pt idx="5">
                  <c:v>7.4856809999999996</c:v>
                </c:pt>
                <c:pt idx="6">
                  <c:v>8.4295039999999997</c:v>
                </c:pt>
                <c:pt idx="7">
                  <c:v>9.2139930000000003</c:v>
                </c:pt>
                <c:pt idx="8">
                  <c:v>8.5500000000000007</c:v>
                </c:pt>
              </c:numCache>
            </c:numRef>
          </c:val>
          <c:smooth val="0"/>
          <c:extLst>
            <c:ext xmlns:c16="http://schemas.microsoft.com/office/drawing/2014/chart" uri="{C3380CC4-5D6E-409C-BE32-E72D297353CC}">
              <c16:uniqueId val="{00000024-1DA2-46BC-9F58-7C009F0F15A1}"/>
            </c:ext>
          </c:extLst>
        </c:ser>
        <c:ser>
          <c:idx val="4"/>
          <c:order val="4"/>
          <c:tx>
            <c:strRef>
              <c:f>'阪神港合計（全国との比較）新'!$G$18:$G$19</c:f>
              <c:strCache>
                <c:ptCount val="2"/>
                <c:pt idx="0">
                  <c:v>神戸港</c:v>
                </c:pt>
              </c:strCache>
            </c:strRef>
          </c:tx>
          <c:spPr>
            <a:ln w="28575" cap="rnd">
              <a:solidFill>
                <a:schemeClr val="accent5"/>
              </a:solidFill>
              <a:round/>
            </a:ln>
            <a:effectLst/>
          </c:spPr>
          <c:marker>
            <c:symbol val="star"/>
            <c:size val="7"/>
            <c:spPr>
              <a:noFill/>
              <a:ln w="9525">
                <a:solidFill>
                  <a:schemeClr val="accent5"/>
                </a:solidFill>
              </a:ln>
              <a:effectLst/>
            </c:spPr>
          </c:marker>
          <c:dLbls>
            <c:dLbl>
              <c:idx val="4"/>
              <c:layout>
                <c:manualLayout>
                  <c:x val="-3.9430664916885488E-2"/>
                  <c:y val="-5.90191403132028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1DA2-46BC-9F58-7C009F0F15A1}"/>
                </c:ext>
              </c:extLst>
            </c:dLbl>
            <c:dLbl>
              <c:idx val="8"/>
              <c:layout>
                <c:manualLayout>
                  <c:x val="-4.4986220472440948E-2"/>
                  <c:y val="-3.99715155520107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1DA2-46BC-9F58-7C009F0F15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5"/>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'阪神港合計（全国との比較）新'!$B$20:$B$28</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'阪神港合計（全国との比較）新'!$G$20:$G$28</c:f>
              <c:numCache>
                <c:formatCode>#,##0.0;[Red]\-#,##0.0</c:formatCode>
                <c:ptCount val="9"/>
                <c:pt idx="0">
                  <c:v>8.0802381660000009</c:v>
                </c:pt>
                <c:pt idx="1">
                  <c:v>7.6334321129999996</c:v>
                </c:pt>
                <c:pt idx="2">
                  <c:v>8.1639844589999999</c:v>
                </c:pt>
                <c:pt idx="3">
                  <c:v>8.6273696400000013</c:v>
                </c:pt>
                <c:pt idx="4">
                  <c:v>8.8170355540000003</c:v>
                </c:pt>
                <c:pt idx="5">
                  <c:v>8.0108709999999999</c:v>
                </c:pt>
                <c:pt idx="6">
                  <c:v>8.8672769999999996</c:v>
                </c:pt>
                <c:pt idx="7">
                  <c:v>9.2583660000000005</c:v>
                </c:pt>
                <c:pt idx="8">
                  <c:v>8.86</c:v>
                </c:pt>
              </c:numCache>
            </c:numRef>
          </c:val>
          <c:smooth val="0"/>
          <c:extLst>
            <c:ext xmlns:c16="http://schemas.microsoft.com/office/drawing/2014/chart" uri="{C3380CC4-5D6E-409C-BE32-E72D297353CC}">
              <c16:uniqueId val="{00000027-1DA2-46BC-9F58-7C009F0F15A1}"/>
            </c:ext>
          </c:extLst>
        </c:ser>
        <c:ser>
          <c:idx val="5"/>
          <c:order val="5"/>
          <c:tx>
            <c:strRef>
              <c:f>'阪神港合計（全国との比較）新'!$H$18:$H$19</c:f>
              <c:strCache>
                <c:ptCount val="2"/>
                <c:pt idx="0">
                  <c:v>阪神港合計</c:v>
                </c:pt>
              </c:strCache>
            </c:strRef>
          </c:tx>
          <c:spPr>
            <a:ln w="28575" cap="rnd">
              <a:solidFill>
                <a:schemeClr val="accent6"/>
              </a:solidFill>
              <a:round/>
            </a:ln>
            <a:effectLst/>
          </c:spPr>
          <c:marker>
            <c:symbol val="circle"/>
            <c:size val="7"/>
            <c:spPr>
              <a:solidFill>
                <a:schemeClr val="accent6"/>
              </a:solidFill>
              <a:ln w="9525">
                <a:solidFill>
                  <a:schemeClr val="accent6"/>
                </a:solidFill>
              </a:ln>
              <a:effectLst/>
            </c:spPr>
          </c:marker>
          <c:dLbls>
            <c:dLbl>
              <c:idx val="2"/>
              <c:layout>
                <c:manualLayout>
                  <c:x val="-4.8541776027996503E-2"/>
                  <c:y val="-4.75905654564875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8-1DA2-46BC-9F58-7C009F0F15A1}"/>
                </c:ext>
              </c:extLst>
            </c:dLbl>
            <c:dLbl>
              <c:idx val="3"/>
              <c:layout>
                <c:manualLayout>
                  <c:x val="-4.8541776027996503E-2"/>
                  <c:y val="-3.997151555201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9-1DA2-46BC-9F58-7C009F0F15A1}"/>
                </c:ext>
              </c:extLst>
            </c:dLbl>
            <c:dLbl>
              <c:idx val="4"/>
              <c:layout>
                <c:manualLayout>
                  <c:x val="-4.85417760279966E-2"/>
                  <c:y val="3.62189834927584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A-1DA2-46BC-9F58-7C009F0F15A1}"/>
                </c:ext>
              </c:extLst>
            </c:dLbl>
            <c:dLbl>
              <c:idx val="5"/>
              <c:layout>
                <c:manualLayout>
                  <c:x val="-4.85417760279966E-2"/>
                  <c:y val="-4.37810405042491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B-1DA2-46BC-9F58-7C009F0F15A1}"/>
                </c:ext>
              </c:extLst>
            </c:dLbl>
            <c:dLbl>
              <c:idx val="6"/>
              <c:layout>
                <c:manualLayout>
                  <c:x val="-4.8541776027996503E-2"/>
                  <c:y val="-7.80667650743952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C-1DA2-46BC-9F58-7C009F0F15A1}"/>
                </c:ext>
              </c:extLst>
            </c:dLbl>
            <c:dLbl>
              <c:idx val="7"/>
              <c:layout>
                <c:manualLayout>
                  <c:x val="-4.85417760279966E-2"/>
                  <c:y val="-3.61619905997722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D-1DA2-46BC-9F58-7C009F0F15A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6"/>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'阪神港合計（全国との比較）新'!$B$20:$B$28</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'阪神港合計（全国との比較）新'!$H$20:$H$28</c:f>
              <c:numCache>
                <c:formatCode>#,##0.0;[Red]\-#,##0.0</c:formatCode>
                <c:ptCount val="9"/>
                <c:pt idx="0">
                  <c:v>15.409237166</c:v>
                </c:pt>
                <c:pt idx="1">
                  <c:v>14.553471113000001</c:v>
                </c:pt>
                <c:pt idx="2">
                  <c:v>16.029573458999998</c:v>
                </c:pt>
                <c:pt idx="3">
                  <c:v>17.037548640000001</c:v>
                </c:pt>
                <c:pt idx="4">
                  <c:v>17.238186554000002</c:v>
                </c:pt>
                <c:pt idx="5">
                  <c:v>15.496551999999999</c:v>
                </c:pt>
                <c:pt idx="6">
                  <c:v>17.296780999999999</c:v>
                </c:pt>
                <c:pt idx="7">
                  <c:v>18.472359000000001</c:v>
                </c:pt>
                <c:pt idx="8">
                  <c:v>17.41</c:v>
                </c:pt>
              </c:numCache>
            </c:numRef>
          </c:val>
          <c:smooth val="0"/>
          <c:extLst>
            <c:ext xmlns:c16="http://schemas.microsoft.com/office/drawing/2014/chart" uri="{C3380CC4-5D6E-409C-BE32-E72D297353CC}">
              <c16:uniqueId val="{0000002E-1DA2-46BC-9F58-7C009F0F15A1}"/>
            </c:ext>
          </c:extLst>
        </c:ser>
        <c:dLbls>
          <c:dLblPos val="t"/>
          <c:showLegendKey val="0"/>
          <c:showVal val="1"/>
          <c:showCatName val="0"/>
          <c:showSerName val="0"/>
          <c:showPercent val="0"/>
          <c:showBubbleSize val="0"/>
        </c:dLbls>
        <c:marker val="1"/>
        <c:smooth val="0"/>
        <c:axId val="298701632"/>
        <c:axId val="298702464"/>
      </c:lineChart>
      <c:catAx>
        <c:axId val="298701632"/>
        <c:scaling>
          <c:orientation val="minMax"/>
        </c:scaling>
        <c:delete val="0"/>
        <c:axPos val="b"/>
        <c:numFmt formatCode="General" sourceLinked="1"/>
        <c:majorTickMark val="out"/>
        <c:minorTickMark val="none"/>
        <c:tickLblPos val="nextTo"/>
        <c:spPr>
          <a:noFill/>
          <a:ln w="9525" cap="flat" cmpd="sng" algn="ctr">
            <a:solidFill>
              <a:schemeClr val="tx1">
                <a:lumMod val="50000"/>
                <a:lumOff val="50000"/>
                <a:alpha val="92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298702464"/>
        <c:crosses val="autoZero"/>
        <c:auto val="1"/>
        <c:lblAlgn val="ctr"/>
        <c:lblOffset val="100"/>
        <c:noMultiLvlLbl val="0"/>
      </c:catAx>
      <c:valAx>
        <c:axId val="298702464"/>
        <c:scaling>
          <c:orientation val="minMax"/>
          <c:min val="6"/>
        </c:scaling>
        <c:delete val="0"/>
        <c:axPos val="l"/>
        <c:majorGridlines>
          <c:spPr>
            <a:ln w="9525" cap="flat" cmpd="sng" algn="ctr">
              <a:solidFill>
                <a:schemeClr val="tx1">
                  <a:lumMod val="50000"/>
                  <a:lumOff val="50000"/>
                </a:schemeClr>
              </a:solidFill>
              <a:round/>
            </a:ln>
            <a:effectLst/>
          </c:spPr>
        </c:majorGridlines>
        <c:numFmt formatCode="#,##0.0;[Red]\-#,##0.0" sourceLinked="1"/>
        <c:majorTickMark val="out"/>
        <c:minorTickMark val="none"/>
        <c:tickLblPos val="nextTo"/>
        <c:spPr>
          <a:noFill/>
          <a:ln>
            <a:solidFill>
              <a:schemeClr val="tx1">
                <a:lumMod val="50000"/>
                <a:lumOff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crossAx val="298701632"/>
        <c:crosses val="autoZero"/>
        <c:crossBetween val="between"/>
      </c:valAx>
      <c:spPr>
        <a:noFill/>
        <a:ln>
          <a:noFill/>
        </a:ln>
        <a:effectLst/>
      </c:spPr>
    </c:plotArea>
    <c:legend>
      <c:legendPos val="b"/>
      <c:layout>
        <c:manualLayout>
          <c:xMode val="edge"/>
          <c:yMode val="edge"/>
          <c:x val="9.166666666666666E-2"/>
          <c:y val="0.86155088682326231"/>
          <c:w val="0.875"/>
          <c:h val="0.1160886310153218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07174103237096E-2"/>
          <c:y val="2.60791439531597E-2"/>
          <c:w val="0.88337270341207352"/>
          <c:h val="0.7594263876709102"/>
        </c:manualLayout>
      </c:layout>
      <c:lineChart>
        <c:grouping val="standard"/>
        <c:varyColors val="0"/>
        <c:ser>
          <c:idx val="0"/>
          <c:order val="0"/>
          <c:tx>
            <c:strRef>
              <c:f>外貿コンテナ個数!$V$3</c:f>
              <c:strCache>
                <c:ptCount val="1"/>
                <c:pt idx="0">
                  <c:v>東京港</c:v>
                </c:pt>
              </c:strCache>
            </c:strRef>
          </c:tx>
          <c:marker>
            <c:symbol val="diamond"/>
            <c:size val="6"/>
          </c:marker>
          <c:dLbls>
            <c:dLbl>
              <c:idx val="0"/>
              <c:layout>
                <c:manualLayout>
                  <c:x val="-5.91980013193538E-2"/>
                  <c:y val="3.94966013863651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0DB-45CD-9DB6-4D592FF80242}"/>
                </c:ext>
              </c:extLst>
            </c:dLbl>
            <c:dLbl>
              <c:idx val="1"/>
              <c:layout>
                <c:manualLayout>
                  <c:x val="-5.5632938930761995E-2"/>
                  <c:y val="3.1899260455690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DB-45CD-9DB6-4D592FF80242}"/>
                </c:ext>
              </c:extLst>
            </c:dLbl>
            <c:spPr>
              <a:noFill/>
              <a:ln>
                <a:noFill/>
              </a:ln>
              <a:effectLst/>
            </c:spPr>
            <c:txPr>
              <a:bodyPr/>
              <a:lstStyle/>
              <a:p>
                <a:pPr>
                  <a:defRPr>
                    <a:solidFill>
                      <a:schemeClr val="tx2">
                        <a:lumMod val="75000"/>
                      </a:schemeClr>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外貿コンテナ個数!$U$4:$U$12</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外貿コンテナ個数!$V$4:$V$12</c:f>
              <c:numCache>
                <c:formatCode>0</c:formatCode>
                <c:ptCount val="9"/>
                <c:pt idx="0">
                  <c:v>414.3553</c:v>
                </c:pt>
                <c:pt idx="1">
                  <c:v>423.52640000000002</c:v>
                </c:pt>
                <c:pt idx="2">
                  <c:v>435.33940000000001</c:v>
                </c:pt>
                <c:pt idx="3">
                  <c:v>438.98540000000003</c:v>
                </c:pt>
                <c:pt idx="4">
                  <c:v>414.95069999999998</c:v>
                </c:pt>
                <c:pt idx="5">
                  <c:v>425.06470000000002</c:v>
                </c:pt>
                <c:pt idx="6">
                  <c:v>450.01560000000001</c:v>
                </c:pt>
                <c:pt idx="7">
                  <c:v>457.0795</c:v>
                </c:pt>
                <c:pt idx="8">
                  <c:v>451</c:v>
                </c:pt>
              </c:numCache>
            </c:numRef>
          </c:val>
          <c:smooth val="0"/>
          <c:extLst>
            <c:ext xmlns:c16="http://schemas.microsoft.com/office/drawing/2014/chart" uri="{C3380CC4-5D6E-409C-BE32-E72D297353CC}">
              <c16:uniqueId val="{00000002-E0DB-45CD-9DB6-4D592FF80242}"/>
            </c:ext>
          </c:extLst>
        </c:ser>
        <c:ser>
          <c:idx val="1"/>
          <c:order val="1"/>
          <c:tx>
            <c:strRef>
              <c:f>外貿コンテナ個数!$W$3</c:f>
              <c:strCache>
                <c:ptCount val="1"/>
                <c:pt idx="0">
                  <c:v>横浜港</c:v>
                </c:pt>
              </c:strCache>
            </c:strRef>
          </c:tx>
          <c:marker>
            <c:symbol val="square"/>
            <c:size val="6"/>
          </c:marker>
          <c:dLbls>
            <c:spPr>
              <a:noFill/>
              <a:ln>
                <a:noFill/>
              </a:ln>
              <a:effectLst/>
            </c:spPr>
            <c:txPr>
              <a:bodyPr/>
              <a:lstStyle/>
              <a:p>
                <a:pPr>
                  <a:defRPr>
                    <a:solidFill>
                      <a:schemeClr val="accent2">
                        <a:lumMod val="75000"/>
                      </a:schemeClr>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外貿コンテナ個数!$U$4:$U$12</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外貿コンテナ個数!$W$4:$W$12</c:f>
              <c:numCache>
                <c:formatCode>0</c:formatCode>
                <c:ptCount val="9"/>
                <c:pt idx="0">
                  <c:v>280.28739999999999</c:v>
                </c:pt>
                <c:pt idx="1">
                  <c:v>273.1232</c:v>
                </c:pt>
                <c:pt idx="2">
                  <c:v>258.80739999999997</c:v>
                </c:pt>
                <c:pt idx="3">
                  <c:v>261.1771</c:v>
                </c:pt>
                <c:pt idx="4">
                  <c:v>251.3511</c:v>
                </c:pt>
                <c:pt idx="5">
                  <c:v>252.09466499999999</c:v>
                </c:pt>
                <c:pt idx="6">
                  <c:v>262.101</c:v>
                </c:pt>
                <c:pt idx="7">
                  <c:v>274</c:v>
                </c:pt>
                <c:pt idx="8">
                  <c:v>270</c:v>
                </c:pt>
              </c:numCache>
            </c:numRef>
          </c:val>
          <c:smooth val="0"/>
          <c:extLst>
            <c:ext xmlns:c16="http://schemas.microsoft.com/office/drawing/2014/chart" uri="{C3380CC4-5D6E-409C-BE32-E72D297353CC}">
              <c16:uniqueId val="{00000003-E0DB-45CD-9DB6-4D592FF80242}"/>
            </c:ext>
          </c:extLst>
        </c:ser>
        <c:ser>
          <c:idx val="2"/>
          <c:order val="2"/>
          <c:tx>
            <c:strRef>
              <c:f>外貿コンテナ個数!$X$3</c:f>
              <c:strCache>
                <c:ptCount val="1"/>
                <c:pt idx="0">
                  <c:v>名古屋港</c:v>
                </c:pt>
              </c:strCache>
            </c:strRef>
          </c:tx>
          <c:marker>
            <c:symbol val="triangle"/>
            <c:size val="6"/>
          </c:marker>
          <c:dLbls>
            <c:dLbl>
              <c:idx val="0"/>
              <c:layout>
                <c:manualLayout>
                  <c:x val="-5.8882496598334014E-2"/>
                  <c:y val="-2.8203506062227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0DB-45CD-9DB6-4D592FF80242}"/>
                </c:ext>
              </c:extLst>
            </c:dLbl>
            <c:dLbl>
              <c:idx val="1"/>
              <c:layout>
                <c:manualLayout>
                  <c:x val="-5.5783417830000674E-2"/>
                  <c:y val="-2.8203506062227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0DB-45CD-9DB6-4D592FF80242}"/>
                </c:ext>
              </c:extLst>
            </c:dLbl>
            <c:dLbl>
              <c:idx val="2"/>
              <c:layout>
                <c:manualLayout>
                  <c:x val="-4.6486181525000538E-2"/>
                  <c:y val="-2.11526295466703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0DB-45CD-9DB6-4D592FF80242}"/>
                </c:ext>
              </c:extLst>
            </c:dLbl>
            <c:dLbl>
              <c:idx val="3"/>
              <c:layout>
                <c:manualLayout>
                  <c:x val="-1.2396315073333533E-2"/>
                  <c:y val="1.762719128889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0DB-45CD-9DB6-4D592FF80242}"/>
                </c:ext>
              </c:extLst>
            </c:dLbl>
            <c:dLbl>
              <c:idx val="4"/>
              <c:layout>
                <c:manualLayout>
                  <c:x val="-2.4792630146666952E-2"/>
                  <c:y val="2.82035060622270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0DB-45CD-9DB6-4D592FF80242}"/>
                </c:ext>
              </c:extLst>
            </c:dLbl>
            <c:dLbl>
              <c:idx val="5"/>
              <c:layout>
                <c:manualLayout>
                  <c:x val="-2.1693551378333585E-2"/>
                  <c:y val="2.46780678044486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0DB-45CD-9DB6-4D592FF80242}"/>
                </c:ext>
              </c:extLst>
            </c:dLbl>
            <c:dLbl>
              <c:idx val="6"/>
              <c:layout>
                <c:manualLayout>
                  <c:x val="-6.1981575366668517E-3"/>
                  <c:y val="1.41017530311134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E0DB-45CD-9DB6-4D592FF80242}"/>
                </c:ext>
              </c:extLst>
            </c:dLbl>
            <c:dLbl>
              <c:idx val="7"/>
              <c:layout>
                <c:manualLayout>
                  <c:x val="-6.1981575366668517E-3"/>
                  <c:y val="1.76271912888918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0DB-45CD-9DB6-4D592FF80242}"/>
                </c:ext>
              </c:extLst>
            </c:dLbl>
            <c:spPr>
              <a:noFill/>
              <a:ln>
                <a:noFill/>
              </a:ln>
              <a:effectLst/>
            </c:spPr>
            <c:txPr>
              <a:bodyPr wrap="square" lIns="38100" tIns="19050" rIns="38100" bIns="19050" anchor="ctr">
                <a:spAutoFit/>
              </a:bodyPr>
              <a:lstStyle/>
              <a:p>
                <a:pPr>
                  <a:defRPr>
                    <a:solidFill>
                      <a:schemeClr val="accent3"/>
                    </a:solidFill>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外貿コンテナ個数!$U$4:$U$12</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外貿コンテナ個数!$X$4:$X$12</c:f>
              <c:numCache>
                <c:formatCode>0</c:formatCode>
                <c:ptCount val="9"/>
                <c:pt idx="0">
                  <c:v>247.22640000000001</c:v>
                </c:pt>
                <c:pt idx="1">
                  <c:v>249.25020000000001</c:v>
                </c:pt>
                <c:pt idx="2">
                  <c:v>253.0154</c:v>
                </c:pt>
                <c:pt idx="3">
                  <c:v>256.93200000000002</c:v>
                </c:pt>
                <c:pt idx="4">
                  <c:v>246.62720500000003</c:v>
                </c:pt>
                <c:pt idx="5">
                  <c:v>249.12065000000001</c:v>
                </c:pt>
                <c:pt idx="6">
                  <c:v>258.86007500000005</c:v>
                </c:pt>
                <c:pt idx="7">
                  <c:v>269.96260000000001</c:v>
                </c:pt>
                <c:pt idx="8">
                  <c:v>265</c:v>
                </c:pt>
              </c:numCache>
            </c:numRef>
          </c:val>
          <c:smooth val="0"/>
          <c:extLst>
            <c:ext xmlns:c16="http://schemas.microsoft.com/office/drawing/2014/chart" uri="{C3380CC4-5D6E-409C-BE32-E72D297353CC}">
              <c16:uniqueId val="{0000000C-E0DB-45CD-9DB6-4D592FF80242}"/>
            </c:ext>
          </c:extLst>
        </c:ser>
        <c:ser>
          <c:idx val="3"/>
          <c:order val="3"/>
          <c:tx>
            <c:strRef>
              <c:f>外貿コンテナ個数!$Y$3</c:f>
              <c:strCache>
                <c:ptCount val="1"/>
                <c:pt idx="0">
                  <c:v>大阪港</c:v>
                </c:pt>
              </c:strCache>
            </c:strRef>
          </c:tx>
          <c:marker>
            <c:symbol val="x"/>
            <c:size val="6"/>
          </c:marker>
          <c:dLbls>
            <c:dLbl>
              <c:idx val="0"/>
              <c:layout>
                <c:manualLayout>
                  <c:x val="-5.9297091972577862E-2"/>
                  <c:y val="3.16848767757530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0DB-45CD-9DB6-4D592FF80242}"/>
                </c:ext>
              </c:extLst>
            </c:dLbl>
            <c:dLbl>
              <c:idx val="1"/>
              <c:layout>
                <c:manualLayout>
                  <c:x val="-5.9297091972577862E-2"/>
                  <c:y val="-4.00048010990238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0DB-45CD-9DB6-4D592FF80242}"/>
                </c:ext>
              </c:extLst>
            </c:dLbl>
            <c:dLbl>
              <c:idx val="2"/>
              <c:layout>
                <c:manualLayout>
                  <c:x val="-5.5726062079121091E-2"/>
                  <c:y val="-2.86853782766905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0DB-45CD-9DB6-4D592FF80242}"/>
                </c:ext>
              </c:extLst>
            </c:dLbl>
            <c:dLbl>
              <c:idx val="3"/>
              <c:layout>
                <c:manualLayout>
                  <c:x val="-5.619801112349658E-2"/>
                  <c:y val="-2.91809129996788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0DB-45CD-9DB6-4D592FF80242}"/>
                </c:ext>
              </c:extLst>
            </c:dLbl>
            <c:dLbl>
              <c:idx val="4"/>
              <c:layout>
                <c:manualLayout>
                  <c:x val="-5.619801112349658E-2"/>
                  <c:y val="-2.94288040519777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0DB-45CD-9DB6-4D592FF80242}"/>
                </c:ext>
              </c:extLst>
            </c:dLbl>
            <c:dLbl>
              <c:idx val="5"/>
              <c:layout>
                <c:manualLayout>
                  <c:x val="-5.9297091972577862E-2"/>
                  <c:y val="2.41385948941975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0DB-45CD-9DB6-4D592FF80242}"/>
                </c:ext>
              </c:extLst>
            </c:dLbl>
            <c:dLbl>
              <c:idx val="6"/>
              <c:layout>
                <c:manualLayout>
                  <c:x val="-5.9297091972577862E-2"/>
                  <c:y val="2.79117358349752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E0DB-45CD-9DB6-4D592FF80242}"/>
                </c:ext>
              </c:extLst>
            </c:dLbl>
            <c:dLbl>
              <c:idx val="7"/>
              <c:layout>
                <c:manualLayout>
                  <c:x val="-3.4545637059079738E-2"/>
                  <c:y val="2.79117358349752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E0DB-45CD-9DB6-4D592FF80242}"/>
                </c:ext>
              </c:extLst>
            </c:dLbl>
            <c:dLbl>
              <c:idx val="8"/>
              <c:layout>
                <c:manualLayout>
                  <c:x val="-4.6766318723901967E-2"/>
                  <c:y val="4.01811131446381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0DB-45CD-9DB6-4D592FF80242}"/>
                </c:ext>
              </c:extLst>
            </c:dLbl>
            <c:spPr>
              <a:noFill/>
              <a:ln>
                <a:noFill/>
              </a:ln>
              <a:effectLst/>
            </c:spPr>
            <c:txPr>
              <a:bodyPr/>
              <a:lstStyle/>
              <a:p>
                <a:pPr>
                  <a:defRPr u="sng">
                    <a:solidFill>
                      <a:schemeClr val="accent4">
                        <a:lumMod val="75000"/>
                      </a:schemeClr>
                    </a:solidFill>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外貿コンテナ個数!$U$4:$U$12</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外貿コンテナ個数!$Y$4:$Y$12</c:f>
              <c:numCache>
                <c:formatCode>0</c:formatCode>
                <c:ptCount val="9"/>
                <c:pt idx="0">
                  <c:v>217.3389</c:v>
                </c:pt>
                <c:pt idx="1">
                  <c:v>212.0316</c:v>
                </c:pt>
                <c:pt idx="2">
                  <c:v>219.3939</c:v>
                </c:pt>
                <c:pt idx="3">
                  <c:v>217.37629999999999</c:v>
                </c:pt>
                <c:pt idx="4">
                  <c:v>197.03206</c:v>
                </c:pt>
                <c:pt idx="5">
                  <c:v>195.23715000000001</c:v>
                </c:pt>
                <c:pt idx="6">
                  <c:v>204.86124000000001</c:v>
                </c:pt>
                <c:pt idx="7">
                  <c:v>209.60159999999999</c:v>
                </c:pt>
                <c:pt idx="8">
                  <c:v>213</c:v>
                </c:pt>
              </c:numCache>
            </c:numRef>
          </c:val>
          <c:smooth val="0"/>
          <c:extLst>
            <c:ext xmlns:c16="http://schemas.microsoft.com/office/drawing/2014/chart" uri="{C3380CC4-5D6E-409C-BE32-E72D297353CC}">
              <c16:uniqueId val="{00000016-E0DB-45CD-9DB6-4D592FF80242}"/>
            </c:ext>
          </c:extLst>
        </c:ser>
        <c:ser>
          <c:idx val="4"/>
          <c:order val="4"/>
          <c:tx>
            <c:strRef>
              <c:f>外貿コンテナ個数!$Z$3</c:f>
              <c:strCache>
                <c:ptCount val="1"/>
                <c:pt idx="0">
                  <c:v>神戸港</c:v>
                </c:pt>
              </c:strCache>
            </c:strRef>
          </c:tx>
          <c:marker>
            <c:symbol val="star"/>
            <c:size val="6"/>
          </c:marker>
          <c:dLbls>
            <c:dLbl>
              <c:idx val="0"/>
              <c:layout>
                <c:manualLayout>
                  <c:x val="-5.9297091972577862E-2"/>
                  <c:y val="-3.16848767757530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E0DB-45CD-9DB6-4D592FF80242}"/>
                </c:ext>
              </c:extLst>
            </c:dLbl>
            <c:dLbl>
              <c:idx val="1"/>
              <c:layout>
                <c:manualLayout>
                  <c:x val="-5.9297091972577862E-2"/>
                  <c:y val="2.49122373359129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E0DB-45CD-9DB6-4D592FF80242}"/>
                </c:ext>
              </c:extLst>
            </c:dLbl>
            <c:dLbl>
              <c:idx val="2"/>
              <c:layout>
                <c:manualLayout>
                  <c:x val="-5.9297091972577862E-2"/>
                  <c:y val="3.24585192174683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E0DB-45CD-9DB6-4D592FF80242}"/>
                </c:ext>
              </c:extLst>
            </c:dLbl>
            <c:dLbl>
              <c:idx val="3"/>
              <c:layout>
                <c:manualLayout>
                  <c:x val="-5.9297091972577862E-2"/>
                  <c:y val="3.24585192174683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E0DB-45CD-9DB6-4D592FF80242}"/>
                </c:ext>
              </c:extLst>
            </c:dLbl>
            <c:dLbl>
              <c:idx val="4"/>
              <c:layout>
                <c:manualLayout>
                  <c:x val="-4.9999853586829901E-2"/>
                  <c:y val="2.56554747419003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E0DB-45CD-9DB6-4D592FF80242}"/>
                </c:ext>
              </c:extLst>
            </c:dLbl>
            <c:dLbl>
              <c:idx val="5"/>
              <c:layout>
                <c:manualLayout>
                  <c:x val="-5.619801112349658E-2"/>
                  <c:y val="-2.08608787113218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E0DB-45CD-9DB6-4D592FF80242}"/>
                </c:ext>
              </c:extLst>
            </c:dLbl>
            <c:dLbl>
              <c:idx val="6"/>
              <c:layout>
                <c:manualLayout>
                  <c:x val="-5.3098932355163213E-2"/>
                  <c:y val="-2.84072597379128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E0DB-45CD-9DB6-4D592FF80242}"/>
                </c:ext>
              </c:extLst>
            </c:dLbl>
            <c:dLbl>
              <c:idx val="7"/>
              <c:layout>
                <c:manualLayout>
                  <c:x val="-4.6470076076283326E-2"/>
                  <c:y val="-2.84072597379128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E0DB-45CD-9DB6-4D592FF80242}"/>
                </c:ext>
              </c:extLst>
            </c:dLbl>
            <c:dLbl>
              <c:idx val="8"/>
              <c:layout>
                <c:manualLayout>
                  <c:x val="-4.6766318723901967E-2"/>
                  <c:y val="-2.96047983713030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E0DB-45CD-9DB6-4D592FF80242}"/>
                </c:ext>
              </c:extLst>
            </c:dLbl>
            <c:spPr>
              <a:ln>
                <a:noFill/>
              </a:ln>
            </c:spPr>
            <c:txPr>
              <a:bodyPr/>
              <a:lstStyle/>
              <a:p>
                <a:pPr>
                  <a:defRPr>
                    <a:solidFill>
                      <a:schemeClr val="accent5">
                        <a:lumMod val="75000"/>
                      </a:schemeClr>
                    </a:solidFill>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外貿コンテナ個数!$U$4:$U$12</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外貿コンテナ個数!$Z$4:$Z$12</c:f>
              <c:numCache>
                <c:formatCode>0</c:formatCode>
                <c:ptCount val="9"/>
                <c:pt idx="0">
                  <c:v>209.71430000000001</c:v>
                </c:pt>
                <c:pt idx="1">
                  <c:v>207.0737</c:v>
                </c:pt>
                <c:pt idx="2">
                  <c:v>204.88890000000001</c:v>
                </c:pt>
                <c:pt idx="3">
                  <c:v>205.11160000000001</c:v>
                </c:pt>
                <c:pt idx="4">
                  <c:v>211.50649999999999</c:v>
                </c:pt>
                <c:pt idx="5">
                  <c:v>214.0547</c:v>
                </c:pt>
                <c:pt idx="6">
                  <c:v>221.8861</c:v>
                </c:pt>
                <c:pt idx="7">
                  <c:v>221.95840000000001</c:v>
                </c:pt>
                <c:pt idx="8">
                  <c:v>219</c:v>
                </c:pt>
              </c:numCache>
            </c:numRef>
          </c:val>
          <c:smooth val="0"/>
          <c:extLst>
            <c:ext xmlns:c16="http://schemas.microsoft.com/office/drawing/2014/chart" uri="{C3380CC4-5D6E-409C-BE32-E72D297353CC}">
              <c16:uniqueId val="{00000020-E0DB-45CD-9DB6-4D592FF80242}"/>
            </c:ext>
          </c:extLst>
        </c:ser>
        <c:ser>
          <c:idx val="5"/>
          <c:order val="5"/>
          <c:tx>
            <c:strRef>
              <c:f>外貿コンテナ個数!$AA$3</c:f>
              <c:strCache>
                <c:ptCount val="1"/>
                <c:pt idx="0">
                  <c:v>阪神港合計</c:v>
                </c:pt>
              </c:strCache>
            </c:strRef>
          </c:tx>
          <c:marker>
            <c:symbol val="circle"/>
            <c:size val="6"/>
          </c:marker>
          <c:dLbls>
            <c:dLbl>
              <c:idx val="0"/>
              <c:layout>
                <c:manualLayout>
                  <c:x val="-6.2763063707945599E-2"/>
                  <c:y val="-4.70939423170394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E0DB-45CD-9DB6-4D592FF80242}"/>
                </c:ext>
              </c:extLst>
            </c:dLbl>
            <c:dLbl>
              <c:idx val="1"/>
              <c:layout>
                <c:manualLayout>
                  <c:x val="-5.5632938930761995E-2"/>
                  <c:y val="-4.32952718517022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E0DB-45CD-9DB6-4D592FF80242}"/>
                </c:ext>
              </c:extLst>
            </c:dLbl>
            <c:spPr>
              <a:noFill/>
              <a:ln>
                <a:noFill/>
              </a:ln>
              <a:effectLst/>
            </c:spPr>
            <c:txPr>
              <a:bodyPr/>
              <a:lstStyle/>
              <a:p>
                <a:pPr>
                  <a:defRPr>
                    <a:solidFill>
                      <a:schemeClr val="accent6">
                        <a:lumMod val="75000"/>
                      </a:schemeClr>
                    </a:solidFill>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外貿コンテナ個数!$U$4:$U$12</c:f>
              <c:strCache>
                <c:ptCount val="9"/>
                <c:pt idx="0">
                  <c:v>2011年</c:v>
                </c:pt>
                <c:pt idx="1">
                  <c:v>2012年</c:v>
                </c:pt>
                <c:pt idx="2">
                  <c:v>2013年</c:v>
                </c:pt>
                <c:pt idx="3">
                  <c:v>2014年</c:v>
                </c:pt>
                <c:pt idx="4">
                  <c:v>2015年</c:v>
                </c:pt>
                <c:pt idx="5">
                  <c:v>2016年</c:v>
                </c:pt>
                <c:pt idx="6">
                  <c:v>2017年</c:v>
                </c:pt>
                <c:pt idx="7">
                  <c:v>2018年</c:v>
                </c:pt>
                <c:pt idx="8">
                  <c:v>2019年</c:v>
                </c:pt>
              </c:strCache>
            </c:strRef>
          </c:cat>
          <c:val>
            <c:numRef>
              <c:f>外貿コンテナ個数!$AA$4:$AA$12</c:f>
              <c:numCache>
                <c:formatCode>0</c:formatCode>
                <c:ptCount val="9"/>
                <c:pt idx="0">
                  <c:v>427.0532</c:v>
                </c:pt>
                <c:pt idx="1">
                  <c:v>419.1053</c:v>
                </c:pt>
                <c:pt idx="2">
                  <c:v>424.28280000000001</c:v>
                </c:pt>
                <c:pt idx="3">
                  <c:v>422.48789999999997</c:v>
                </c:pt>
                <c:pt idx="4">
                  <c:v>408.53855999999996</c:v>
                </c:pt>
                <c:pt idx="5">
                  <c:v>409.29185000000001</c:v>
                </c:pt>
                <c:pt idx="6">
                  <c:v>426.74734000000001</c:v>
                </c:pt>
                <c:pt idx="7">
                  <c:v>431.56</c:v>
                </c:pt>
                <c:pt idx="8">
                  <c:v>432</c:v>
                </c:pt>
              </c:numCache>
            </c:numRef>
          </c:val>
          <c:smooth val="0"/>
          <c:extLst>
            <c:ext xmlns:c16="http://schemas.microsoft.com/office/drawing/2014/chart" uri="{C3380CC4-5D6E-409C-BE32-E72D297353CC}">
              <c16:uniqueId val="{00000023-E0DB-45CD-9DB6-4D592FF80242}"/>
            </c:ext>
          </c:extLst>
        </c:ser>
        <c:dLbls>
          <c:showLegendKey val="0"/>
          <c:showVal val="0"/>
          <c:showCatName val="0"/>
          <c:showSerName val="0"/>
          <c:showPercent val="0"/>
          <c:showBubbleSize val="0"/>
        </c:dLbls>
        <c:marker val="1"/>
        <c:smooth val="0"/>
        <c:axId val="108046208"/>
        <c:axId val="108047744"/>
      </c:lineChart>
      <c:catAx>
        <c:axId val="108046208"/>
        <c:scaling>
          <c:orientation val="minMax"/>
        </c:scaling>
        <c:delete val="0"/>
        <c:axPos val="b"/>
        <c:numFmt formatCode="General" sourceLinked="0"/>
        <c:majorTickMark val="out"/>
        <c:minorTickMark val="none"/>
        <c:tickLblPos val="nextTo"/>
        <c:crossAx val="108047744"/>
        <c:crosses val="autoZero"/>
        <c:auto val="1"/>
        <c:lblAlgn val="ctr"/>
        <c:lblOffset val="100"/>
        <c:noMultiLvlLbl val="0"/>
      </c:catAx>
      <c:valAx>
        <c:axId val="108047744"/>
        <c:scaling>
          <c:orientation val="minMax"/>
          <c:min val="150"/>
        </c:scaling>
        <c:delete val="0"/>
        <c:axPos val="l"/>
        <c:majorGridlines/>
        <c:numFmt formatCode="0" sourceLinked="1"/>
        <c:majorTickMark val="out"/>
        <c:minorTickMark val="none"/>
        <c:tickLblPos val="nextTo"/>
        <c:crossAx val="108046208"/>
        <c:crosses val="autoZero"/>
        <c:crossBetween val="between"/>
      </c:valAx>
    </c:plotArea>
    <c:legend>
      <c:legendPos val="b"/>
      <c:layout>
        <c:manualLayout>
          <c:xMode val="edge"/>
          <c:yMode val="edge"/>
          <c:x val="7.0038692120433621E-2"/>
          <c:y val="0.87071242737202792"/>
          <c:w val="0.88611111111111107"/>
          <c:h val="9.5497640830250544E-2"/>
        </c:manualLayout>
      </c:layout>
      <c:overlay val="0"/>
      <c:txPr>
        <a:bodyPr/>
        <a:lstStyle/>
        <a:p>
          <a:pPr>
            <a:defRPr>
              <a:latin typeface="+mn-ea"/>
              <a:ea typeface="+mn-ea"/>
              <a:cs typeface="Meiryo UI" panose="020B0604030504040204" pitchFamily="50" charset="-128"/>
            </a:defRPr>
          </a:pPr>
          <a:endParaRPr lang="ja-JP"/>
        </a:p>
      </c:txPr>
    </c:legend>
    <c:plotVisOnly val="1"/>
    <c:dispBlanksAs val="gap"/>
    <c:showDLblsOverMax val="0"/>
  </c:chart>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percentStacked"/>
        <c:varyColors val="0"/>
        <c:ser>
          <c:idx val="0"/>
          <c:order val="0"/>
          <c:tx>
            <c:strRef>
              <c:f>Ｈ30阪神港_輸出まとめ!$M$6</c:f>
              <c:strCache>
                <c:ptCount val="1"/>
                <c:pt idx="0">
                  <c:v>1.食料品</c:v>
                </c:pt>
              </c:strCache>
            </c:strRef>
          </c:tx>
          <c:spPr>
            <a:solidFill>
              <a:srgbClr val="0070C0"/>
            </a:solidFill>
            <a:ln>
              <a:noFill/>
            </a:ln>
            <a:effectLst/>
          </c:spPr>
          <c:invertIfNegative val="0"/>
          <c:cat>
            <c:strRef>
              <c:f>Ｈ30阪神港_輸出まとめ!$N$5:$P$5</c:f>
              <c:strCache>
                <c:ptCount val="3"/>
                <c:pt idx="0">
                  <c:v>阪神港</c:v>
                </c:pt>
                <c:pt idx="1">
                  <c:v>東京港</c:v>
                </c:pt>
                <c:pt idx="2">
                  <c:v>名古屋港</c:v>
                </c:pt>
              </c:strCache>
            </c:strRef>
          </c:cat>
          <c:val>
            <c:numRef>
              <c:f>Ｈ30阪神港_輸出まとめ!$N$6:$P$6</c:f>
              <c:numCache>
                <c:formatCode>0.00%</c:formatCode>
                <c:ptCount val="3"/>
                <c:pt idx="0">
                  <c:v>1.83E-2</c:v>
                </c:pt>
                <c:pt idx="1">
                  <c:v>2.1299999999999999E-2</c:v>
                </c:pt>
                <c:pt idx="2">
                  <c:v>3.3999999999999998E-3</c:v>
                </c:pt>
              </c:numCache>
            </c:numRef>
          </c:val>
          <c:extLst>
            <c:ext xmlns:c16="http://schemas.microsoft.com/office/drawing/2014/chart" uri="{C3380CC4-5D6E-409C-BE32-E72D297353CC}">
              <c16:uniqueId val="{00000000-39D9-43E3-983D-EDD709AB5567}"/>
            </c:ext>
          </c:extLst>
        </c:ser>
        <c:ser>
          <c:idx val="1"/>
          <c:order val="1"/>
          <c:tx>
            <c:strRef>
              <c:f>Ｈ30阪神港_輸出まとめ!$M$7</c:f>
              <c:strCache>
                <c:ptCount val="1"/>
                <c:pt idx="0">
                  <c:v>2.原料品</c:v>
                </c:pt>
              </c:strCache>
            </c:strRef>
          </c:tx>
          <c:spPr>
            <a:pattFill prst="trellis">
              <a:fgClr>
                <a:schemeClr val="accent5">
                  <a:lumMod val="75000"/>
                </a:schemeClr>
              </a:fgClr>
              <a:bgClr>
                <a:schemeClr val="bg1"/>
              </a:bgClr>
            </a:pattFill>
            <a:ln>
              <a:noFill/>
            </a:ln>
            <a:effectLst/>
          </c:spPr>
          <c:invertIfNegative val="0"/>
          <c:cat>
            <c:strRef>
              <c:f>Ｈ30阪神港_輸出まとめ!$N$5:$P$5</c:f>
              <c:strCache>
                <c:ptCount val="3"/>
                <c:pt idx="0">
                  <c:v>阪神港</c:v>
                </c:pt>
                <c:pt idx="1">
                  <c:v>東京港</c:v>
                </c:pt>
                <c:pt idx="2">
                  <c:v>名古屋港</c:v>
                </c:pt>
              </c:strCache>
            </c:strRef>
          </c:cat>
          <c:val>
            <c:numRef>
              <c:f>Ｈ30阪神港_輸出まとめ!$N$7:$P$7</c:f>
              <c:numCache>
                <c:formatCode>0.00%</c:formatCode>
                <c:ptCount val="3"/>
                <c:pt idx="0">
                  <c:v>1.6E-2</c:v>
                </c:pt>
                <c:pt idx="1">
                  <c:v>1.61E-2</c:v>
                </c:pt>
                <c:pt idx="2">
                  <c:v>5.8999999999999999E-3</c:v>
                </c:pt>
              </c:numCache>
            </c:numRef>
          </c:val>
          <c:extLst>
            <c:ext xmlns:c16="http://schemas.microsoft.com/office/drawing/2014/chart" uri="{C3380CC4-5D6E-409C-BE32-E72D297353CC}">
              <c16:uniqueId val="{00000001-39D9-43E3-983D-EDD709AB5567}"/>
            </c:ext>
          </c:extLst>
        </c:ser>
        <c:ser>
          <c:idx val="2"/>
          <c:order val="2"/>
          <c:tx>
            <c:strRef>
              <c:f>Ｈ30阪神港_輸出まとめ!$M$8</c:f>
              <c:strCache>
                <c:ptCount val="1"/>
                <c:pt idx="0">
                  <c:v>3.鉱物性燃料</c:v>
                </c:pt>
              </c:strCache>
            </c:strRef>
          </c:tx>
          <c:spPr>
            <a:solidFill>
              <a:schemeClr val="accent6">
                <a:lumMod val="75000"/>
              </a:schemeClr>
            </a:solidFill>
            <a:ln>
              <a:noFill/>
            </a:ln>
            <a:effectLst/>
          </c:spPr>
          <c:invertIfNegative val="0"/>
          <c:cat>
            <c:strRef>
              <c:f>Ｈ30阪神港_輸出まとめ!$N$5:$P$5</c:f>
              <c:strCache>
                <c:ptCount val="3"/>
                <c:pt idx="0">
                  <c:v>阪神港</c:v>
                </c:pt>
                <c:pt idx="1">
                  <c:v>東京港</c:v>
                </c:pt>
                <c:pt idx="2">
                  <c:v>名古屋港</c:v>
                </c:pt>
              </c:strCache>
            </c:strRef>
          </c:cat>
          <c:val>
            <c:numRef>
              <c:f>Ｈ30阪神港_輸出まとめ!$N$8:$P$8</c:f>
              <c:numCache>
                <c:formatCode>0.00%</c:formatCode>
                <c:ptCount val="3"/>
                <c:pt idx="0">
                  <c:v>7.1999999999999998E-3</c:v>
                </c:pt>
                <c:pt idx="1">
                  <c:v>0</c:v>
                </c:pt>
                <c:pt idx="2">
                  <c:v>8.8999999999999999E-3</c:v>
                </c:pt>
              </c:numCache>
            </c:numRef>
          </c:val>
          <c:extLst>
            <c:ext xmlns:c16="http://schemas.microsoft.com/office/drawing/2014/chart" uri="{C3380CC4-5D6E-409C-BE32-E72D297353CC}">
              <c16:uniqueId val="{00000002-39D9-43E3-983D-EDD709AB5567}"/>
            </c:ext>
          </c:extLst>
        </c:ser>
        <c:ser>
          <c:idx val="3"/>
          <c:order val="3"/>
          <c:tx>
            <c:strRef>
              <c:f>Ｈ30阪神港_輸出まとめ!$M$9</c:f>
              <c:strCache>
                <c:ptCount val="1"/>
                <c:pt idx="0">
                  <c:v>4.化学製品</c:v>
                </c:pt>
              </c:strCache>
            </c:strRef>
          </c:tx>
          <c:spPr>
            <a:pattFill prst="ltVert">
              <a:fgClr>
                <a:srgbClr val="002060"/>
              </a:fgClr>
              <a:bgClr>
                <a:schemeClr val="bg1"/>
              </a:bgClr>
            </a:pattFill>
            <a:ln>
              <a:noFill/>
            </a:ln>
            <a:effectLst/>
          </c:spPr>
          <c:invertIfNegative val="0"/>
          <c:cat>
            <c:strRef>
              <c:f>Ｈ30阪神港_輸出まとめ!$N$5:$P$5</c:f>
              <c:strCache>
                <c:ptCount val="3"/>
                <c:pt idx="0">
                  <c:v>阪神港</c:v>
                </c:pt>
                <c:pt idx="1">
                  <c:v>東京港</c:v>
                </c:pt>
                <c:pt idx="2">
                  <c:v>名古屋港</c:v>
                </c:pt>
              </c:strCache>
            </c:strRef>
          </c:cat>
          <c:val>
            <c:numRef>
              <c:f>Ｈ30阪神港_輸出まとめ!$N$9:$P$9</c:f>
              <c:numCache>
                <c:formatCode>0.00%</c:formatCode>
                <c:ptCount val="3"/>
                <c:pt idx="0">
                  <c:v>0.16719999999999999</c:v>
                </c:pt>
                <c:pt idx="1">
                  <c:v>0.13</c:v>
                </c:pt>
                <c:pt idx="2">
                  <c:v>5.4600000000000003E-2</c:v>
                </c:pt>
              </c:numCache>
            </c:numRef>
          </c:val>
          <c:extLst>
            <c:ext xmlns:c16="http://schemas.microsoft.com/office/drawing/2014/chart" uri="{C3380CC4-5D6E-409C-BE32-E72D297353CC}">
              <c16:uniqueId val="{00000003-39D9-43E3-983D-EDD709AB5567}"/>
            </c:ext>
          </c:extLst>
        </c:ser>
        <c:ser>
          <c:idx val="4"/>
          <c:order val="4"/>
          <c:tx>
            <c:strRef>
              <c:f>Ｈ30阪神港_輸出まとめ!$M$10</c:f>
              <c:strCache>
                <c:ptCount val="1"/>
                <c:pt idx="0">
                  <c:v>5.原料別製品</c:v>
                </c:pt>
              </c:strCache>
            </c:strRef>
          </c:tx>
          <c:spPr>
            <a:solidFill>
              <a:srgbClr val="C00000"/>
            </a:solidFill>
            <a:ln>
              <a:noFill/>
            </a:ln>
            <a:effectLst/>
          </c:spPr>
          <c:invertIfNegative val="0"/>
          <c:cat>
            <c:strRef>
              <c:f>Ｈ30阪神港_輸出まとめ!$N$5:$P$5</c:f>
              <c:strCache>
                <c:ptCount val="3"/>
                <c:pt idx="0">
                  <c:v>阪神港</c:v>
                </c:pt>
                <c:pt idx="1">
                  <c:v>東京港</c:v>
                </c:pt>
                <c:pt idx="2">
                  <c:v>名古屋港</c:v>
                </c:pt>
              </c:strCache>
            </c:strRef>
          </c:cat>
          <c:val>
            <c:numRef>
              <c:f>Ｈ30阪神港_輸出まとめ!$N$10:$P$10</c:f>
              <c:numCache>
                <c:formatCode>0.00%</c:formatCode>
                <c:ptCount val="3"/>
                <c:pt idx="0">
                  <c:v>0.1399</c:v>
                </c:pt>
                <c:pt idx="1">
                  <c:v>7.6200000000000004E-2</c:v>
                </c:pt>
                <c:pt idx="2">
                  <c:v>7.2599999999999998E-2</c:v>
                </c:pt>
              </c:numCache>
            </c:numRef>
          </c:val>
          <c:extLst>
            <c:ext xmlns:c16="http://schemas.microsoft.com/office/drawing/2014/chart" uri="{C3380CC4-5D6E-409C-BE32-E72D297353CC}">
              <c16:uniqueId val="{00000004-39D9-43E3-983D-EDD709AB5567}"/>
            </c:ext>
          </c:extLst>
        </c:ser>
        <c:ser>
          <c:idx val="5"/>
          <c:order val="5"/>
          <c:tx>
            <c:strRef>
              <c:f>Ｈ30阪神港_輸出まとめ!$M$11</c:f>
              <c:strCache>
                <c:ptCount val="1"/>
                <c:pt idx="0">
                  <c:v>6.一般機械</c:v>
                </c:pt>
              </c:strCache>
            </c:strRef>
          </c:tx>
          <c:spPr>
            <a:pattFill prst="dkUpDiag">
              <a:fgClr>
                <a:srgbClr val="92D050"/>
              </a:fgClr>
              <a:bgClr>
                <a:schemeClr val="bg1"/>
              </a:bgClr>
            </a:pattFill>
            <a:ln>
              <a:noFill/>
            </a:ln>
            <a:effectLst/>
          </c:spPr>
          <c:invertIfNegative val="0"/>
          <c:cat>
            <c:strRef>
              <c:f>Ｈ30阪神港_輸出まとめ!$N$5:$P$5</c:f>
              <c:strCache>
                <c:ptCount val="3"/>
                <c:pt idx="0">
                  <c:v>阪神港</c:v>
                </c:pt>
                <c:pt idx="1">
                  <c:v>東京港</c:v>
                </c:pt>
                <c:pt idx="2">
                  <c:v>名古屋港</c:v>
                </c:pt>
              </c:strCache>
            </c:strRef>
          </c:cat>
          <c:val>
            <c:numRef>
              <c:f>Ｈ30阪神港_輸出まとめ!$N$11:$P$11</c:f>
              <c:numCache>
                <c:formatCode>0.00%</c:formatCode>
                <c:ptCount val="3"/>
                <c:pt idx="0">
                  <c:v>0.2681</c:v>
                </c:pt>
                <c:pt idx="1">
                  <c:v>0.58940000000000003</c:v>
                </c:pt>
                <c:pt idx="2">
                  <c:v>0.79039999999999999</c:v>
                </c:pt>
              </c:numCache>
            </c:numRef>
          </c:val>
          <c:extLst>
            <c:ext xmlns:c16="http://schemas.microsoft.com/office/drawing/2014/chart" uri="{C3380CC4-5D6E-409C-BE32-E72D297353CC}">
              <c16:uniqueId val="{00000005-39D9-43E3-983D-EDD709AB5567}"/>
            </c:ext>
          </c:extLst>
        </c:ser>
        <c:ser>
          <c:idx val="6"/>
          <c:order val="6"/>
          <c:tx>
            <c:strRef>
              <c:f>Ｈ30阪神港_輸出まとめ!$M$12</c:f>
              <c:strCache>
                <c:ptCount val="1"/>
                <c:pt idx="0">
                  <c:v>7.電気機器</c:v>
                </c:pt>
              </c:strCache>
            </c:strRef>
          </c:tx>
          <c:spPr>
            <a:pattFill prst="pct90">
              <a:fgClr>
                <a:srgbClr val="0070C0"/>
              </a:fgClr>
              <a:bgClr>
                <a:schemeClr val="bg1"/>
              </a:bgClr>
            </a:pattFill>
            <a:ln>
              <a:noFill/>
            </a:ln>
            <a:effectLst/>
          </c:spPr>
          <c:invertIfNegative val="0"/>
          <c:cat>
            <c:strRef>
              <c:f>Ｈ30阪神港_輸出まとめ!$N$5:$P$5</c:f>
              <c:strCache>
                <c:ptCount val="3"/>
                <c:pt idx="0">
                  <c:v>阪神港</c:v>
                </c:pt>
                <c:pt idx="1">
                  <c:v>東京港</c:v>
                </c:pt>
                <c:pt idx="2">
                  <c:v>名古屋港</c:v>
                </c:pt>
              </c:strCache>
            </c:strRef>
          </c:cat>
          <c:val>
            <c:numRef>
              <c:f>Ｈ30阪神港_輸出まとめ!$N$12:$P$12</c:f>
              <c:numCache>
                <c:formatCode>General</c:formatCode>
                <c:ptCount val="3"/>
                <c:pt idx="0" formatCode="0.00%">
                  <c:v>0.23710000000000001</c:v>
                </c:pt>
              </c:numCache>
            </c:numRef>
          </c:val>
          <c:extLst>
            <c:ext xmlns:c16="http://schemas.microsoft.com/office/drawing/2014/chart" uri="{C3380CC4-5D6E-409C-BE32-E72D297353CC}">
              <c16:uniqueId val="{00000006-39D9-43E3-983D-EDD709AB5567}"/>
            </c:ext>
          </c:extLst>
        </c:ser>
        <c:ser>
          <c:idx val="7"/>
          <c:order val="7"/>
          <c:tx>
            <c:strRef>
              <c:f>Ｈ30阪神港_輸出まとめ!$M$13</c:f>
              <c:strCache>
                <c:ptCount val="1"/>
                <c:pt idx="0">
                  <c:v>8.輸送用機器</c:v>
                </c:pt>
              </c:strCache>
            </c:strRef>
          </c:tx>
          <c:spPr>
            <a:solidFill>
              <a:srgbClr val="FFC000"/>
            </a:solidFill>
            <a:ln>
              <a:noFill/>
            </a:ln>
            <a:effectLst/>
          </c:spPr>
          <c:invertIfNegative val="0"/>
          <c:cat>
            <c:strRef>
              <c:f>Ｈ30阪神港_輸出まとめ!$N$5:$P$5</c:f>
              <c:strCache>
                <c:ptCount val="3"/>
                <c:pt idx="0">
                  <c:v>阪神港</c:v>
                </c:pt>
                <c:pt idx="1">
                  <c:v>東京港</c:v>
                </c:pt>
                <c:pt idx="2">
                  <c:v>名古屋港</c:v>
                </c:pt>
              </c:strCache>
            </c:strRef>
          </c:cat>
          <c:val>
            <c:numRef>
              <c:f>Ｈ30阪神港_輸出まとめ!$N$13:$P$13</c:f>
              <c:numCache>
                <c:formatCode>General</c:formatCode>
                <c:ptCount val="3"/>
                <c:pt idx="0" formatCode="0.00%">
                  <c:v>5.6899999999999999E-2</c:v>
                </c:pt>
              </c:numCache>
            </c:numRef>
          </c:val>
          <c:extLst>
            <c:ext xmlns:c16="http://schemas.microsoft.com/office/drawing/2014/chart" uri="{C3380CC4-5D6E-409C-BE32-E72D297353CC}">
              <c16:uniqueId val="{00000007-39D9-43E3-983D-EDD709AB5567}"/>
            </c:ext>
          </c:extLst>
        </c:ser>
        <c:ser>
          <c:idx val="8"/>
          <c:order val="8"/>
          <c:tx>
            <c:strRef>
              <c:f>Ｈ30阪神港_輸出まとめ!$M$14</c:f>
              <c:strCache>
                <c:ptCount val="1"/>
                <c:pt idx="0">
                  <c:v>9.その他</c:v>
                </c:pt>
              </c:strCache>
            </c:strRef>
          </c:tx>
          <c:spPr>
            <a:pattFill prst="pct75">
              <a:fgClr>
                <a:srgbClr val="7030A0"/>
              </a:fgClr>
              <a:bgClr>
                <a:schemeClr val="bg1"/>
              </a:bgClr>
            </a:pattFill>
            <a:ln>
              <a:noFill/>
            </a:ln>
            <a:effectLst/>
          </c:spPr>
          <c:invertIfNegative val="0"/>
          <c:cat>
            <c:strRef>
              <c:f>Ｈ30阪神港_輸出まとめ!$N$5:$P$5</c:f>
              <c:strCache>
                <c:ptCount val="3"/>
                <c:pt idx="0">
                  <c:v>阪神港</c:v>
                </c:pt>
                <c:pt idx="1">
                  <c:v>東京港</c:v>
                </c:pt>
                <c:pt idx="2">
                  <c:v>名古屋港</c:v>
                </c:pt>
              </c:strCache>
            </c:strRef>
          </c:cat>
          <c:val>
            <c:numRef>
              <c:f>Ｈ30阪神港_輸出まとめ!$N$14:$P$14</c:f>
              <c:numCache>
                <c:formatCode>0.00%</c:formatCode>
                <c:ptCount val="3"/>
                <c:pt idx="0">
                  <c:v>8.9399999999999993E-2</c:v>
                </c:pt>
                <c:pt idx="1">
                  <c:v>0.16689999999999999</c:v>
                </c:pt>
                <c:pt idx="2">
                  <c:v>6.4199999999999993E-2</c:v>
                </c:pt>
              </c:numCache>
            </c:numRef>
          </c:val>
          <c:extLst>
            <c:ext xmlns:c16="http://schemas.microsoft.com/office/drawing/2014/chart" uri="{C3380CC4-5D6E-409C-BE32-E72D297353CC}">
              <c16:uniqueId val="{00000008-39D9-43E3-983D-EDD709AB5567}"/>
            </c:ext>
          </c:extLst>
        </c:ser>
        <c:dLbls>
          <c:showLegendKey val="0"/>
          <c:showVal val="0"/>
          <c:showCatName val="0"/>
          <c:showSerName val="0"/>
          <c:showPercent val="0"/>
          <c:showBubbleSize val="0"/>
        </c:dLbls>
        <c:gapWidth val="95"/>
        <c:overlap val="100"/>
        <c:axId val="120108928"/>
        <c:axId val="120110464"/>
      </c:barChart>
      <c:catAx>
        <c:axId val="120108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20110464"/>
        <c:crosses val="autoZero"/>
        <c:auto val="1"/>
        <c:lblAlgn val="ctr"/>
        <c:lblOffset val="100"/>
        <c:noMultiLvlLbl val="0"/>
      </c:catAx>
      <c:valAx>
        <c:axId val="12011046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2010892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4">
    <c:autoUpdate val="0"/>
  </c:externalData>
  <c:userShapes r:id="rId5"/>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45298352266415"/>
          <c:y val="3.9870542033882829E-2"/>
          <c:w val="0.6454701647733585"/>
          <c:h val="0.621225855061875"/>
        </c:manualLayout>
      </c:layout>
      <c:lineChart>
        <c:grouping val="standard"/>
        <c:varyColors val="0"/>
        <c:ser>
          <c:idx val="0"/>
          <c:order val="0"/>
          <c:tx>
            <c:strRef>
              <c:f>Ｈ30阪神港_輸出まとめ!$L$18</c:f>
              <c:strCache>
                <c:ptCount val="1"/>
                <c:pt idx="0">
                  <c:v>半導体等電子部品</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Ｈ30阪神港_輸出まとめ!$M$17:$Q$17</c:f>
              <c:numCache>
                <c:formatCode>General</c:formatCode>
                <c:ptCount val="5"/>
                <c:pt idx="0">
                  <c:v>2015</c:v>
                </c:pt>
                <c:pt idx="1">
                  <c:v>2016</c:v>
                </c:pt>
                <c:pt idx="2">
                  <c:v>2017</c:v>
                </c:pt>
                <c:pt idx="3">
                  <c:v>2018</c:v>
                </c:pt>
                <c:pt idx="4">
                  <c:v>2019</c:v>
                </c:pt>
              </c:numCache>
            </c:numRef>
          </c:cat>
          <c:val>
            <c:numRef>
              <c:f>Ｈ30阪神港_輸出まとめ!$M$18:$Q$18</c:f>
              <c:numCache>
                <c:formatCode>#,##0_);[Red]\(#,##0\)</c:formatCode>
                <c:ptCount val="5"/>
                <c:pt idx="0">
                  <c:v>623424</c:v>
                </c:pt>
                <c:pt idx="1">
                  <c:v>515735</c:v>
                </c:pt>
                <c:pt idx="2">
                  <c:v>624786</c:v>
                </c:pt>
                <c:pt idx="3">
                  <c:v>724678</c:v>
                </c:pt>
                <c:pt idx="4">
                  <c:v>519622</c:v>
                </c:pt>
              </c:numCache>
            </c:numRef>
          </c:val>
          <c:smooth val="0"/>
          <c:extLst>
            <c:ext xmlns:c16="http://schemas.microsoft.com/office/drawing/2014/chart" uri="{C3380CC4-5D6E-409C-BE32-E72D297353CC}">
              <c16:uniqueId val="{00000000-22EF-4CF7-89C5-C14130E84E0C}"/>
            </c:ext>
          </c:extLst>
        </c:ser>
        <c:ser>
          <c:idx val="1"/>
          <c:order val="1"/>
          <c:tx>
            <c:strRef>
              <c:f>Ｈ30阪神港_輸出まとめ!$L$19</c:f>
              <c:strCache>
                <c:ptCount val="1"/>
                <c:pt idx="0">
                  <c:v>プラスチック</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cat>
            <c:numRef>
              <c:f>Ｈ30阪神港_輸出まとめ!$M$17:$Q$17</c:f>
              <c:numCache>
                <c:formatCode>General</c:formatCode>
                <c:ptCount val="5"/>
                <c:pt idx="0">
                  <c:v>2015</c:v>
                </c:pt>
                <c:pt idx="1">
                  <c:v>2016</c:v>
                </c:pt>
                <c:pt idx="2">
                  <c:v>2017</c:v>
                </c:pt>
                <c:pt idx="3">
                  <c:v>2018</c:v>
                </c:pt>
                <c:pt idx="4">
                  <c:v>2019</c:v>
                </c:pt>
              </c:numCache>
            </c:numRef>
          </c:cat>
          <c:val>
            <c:numRef>
              <c:f>Ｈ30阪神港_輸出まとめ!$M$19:$Q$19</c:f>
              <c:numCache>
                <c:formatCode>#,##0_);[Red]\(#,##0\)</c:formatCode>
                <c:ptCount val="5"/>
                <c:pt idx="0">
                  <c:v>546243</c:v>
                </c:pt>
                <c:pt idx="1">
                  <c:v>515964</c:v>
                </c:pt>
                <c:pt idx="2">
                  <c:v>556026</c:v>
                </c:pt>
                <c:pt idx="3">
                  <c:v>580383</c:v>
                </c:pt>
                <c:pt idx="4">
                  <c:v>545126</c:v>
                </c:pt>
              </c:numCache>
            </c:numRef>
          </c:val>
          <c:smooth val="0"/>
          <c:extLst>
            <c:ext xmlns:c16="http://schemas.microsoft.com/office/drawing/2014/chart" uri="{C3380CC4-5D6E-409C-BE32-E72D297353CC}">
              <c16:uniqueId val="{00000001-22EF-4CF7-89C5-C14130E84E0C}"/>
            </c:ext>
          </c:extLst>
        </c:ser>
        <c:ser>
          <c:idx val="2"/>
          <c:order val="2"/>
          <c:tx>
            <c:strRef>
              <c:f>Ｈ30阪神港_輸出まとめ!$L$20</c:f>
              <c:strCache>
                <c:ptCount val="1"/>
                <c:pt idx="0">
                  <c:v>建設用・鉱山用機械</c:v>
                </c:pt>
              </c:strCache>
            </c:strRef>
          </c:tx>
          <c:spPr>
            <a:ln w="28575" cap="rnd">
              <a:solidFill>
                <a:schemeClr val="accent3"/>
              </a:solidFill>
              <a:round/>
            </a:ln>
            <a:effectLst/>
          </c:spPr>
          <c:marker>
            <c:symbol val="triangle"/>
            <c:size val="5"/>
            <c:spPr>
              <a:solidFill>
                <a:schemeClr val="accent3"/>
              </a:solidFill>
              <a:ln w="9525">
                <a:solidFill>
                  <a:schemeClr val="accent3"/>
                </a:solidFill>
              </a:ln>
              <a:effectLst/>
            </c:spPr>
          </c:marker>
          <c:cat>
            <c:numRef>
              <c:f>Ｈ30阪神港_輸出まとめ!$M$17:$Q$17</c:f>
              <c:numCache>
                <c:formatCode>General</c:formatCode>
                <c:ptCount val="5"/>
                <c:pt idx="0">
                  <c:v>2015</c:v>
                </c:pt>
                <c:pt idx="1">
                  <c:v>2016</c:v>
                </c:pt>
                <c:pt idx="2">
                  <c:v>2017</c:v>
                </c:pt>
                <c:pt idx="3">
                  <c:v>2018</c:v>
                </c:pt>
                <c:pt idx="4">
                  <c:v>2019</c:v>
                </c:pt>
              </c:numCache>
            </c:numRef>
          </c:cat>
          <c:val>
            <c:numRef>
              <c:f>Ｈ30阪神港_輸出まとめ!$M$20:$Q$20</c:f>
              <c:numCache>
                <c:formatCode>#,##0_);[Red]\(#,##0\)</c:formatCode>
                <c:ptCount val="5"/>
                <c:pt idx="0">
                  <c:v>344938</c:v>
                </c:pt>
                <c:pt idx="1">
                  <c:v>355970</c:v>
                </c:pt>
                <c:pt idx="2">
                  <c:v>439255</c:v>
                </c:pt>
                <c:pt idx="3">
                  <c:v>466897</c:v>
                </c:pt>
                <c:pt idx="4">
                  <c:v>432444</c:v>
                </c:pt>
              </c:numCache>
            </c:numRef>
          </c:val>
          <c:smooth val="0"/>
          <c:extLst>
            <c:ext xmlns:c16="http://schemas.microsoft.com/office/drawing/2014/chart" uri="{C3380CC4-5D6E-409C-BE32-E72D297353CC}">
              <c16:uniqueId val="{00000002-22EF-4CF7-89C5-C14130E84E0C}"/>
            </c:ext>
          </c:extLst>
        </c:ser>
        <c:ser>
          <c:idx val="3"/>
          <c:order val="3"/>
          <c:tx>
            <c:strRef>
              <c:f>Ｈ30阪神港_輸出まとめ!$L$21</c:f>
              <c:strCache>
                <c:ptCount val="1"/>
                <c:pt idx="0">
                  <c:v>原動機</c:v>
                </c:pt>
              </c:strCache>
            </c:strRef>
          </c:tx>
          <c:spPr>
            <a:ln w="28575" cap="rnd">
              <a:solidFill>
                <a:schemeClr val="accent4"/>
              </a:solidFill>
              <a:round/>
            </a:ln>
            <a:effectLst/>
          </c:spPr>
          <c:marker>
            <c:symbol val="x"/>
            <c:size val="5"/>
            <c:spPr>
              <a:noFill/>
              <a:ln w="9525">
                <a:solidFill>
                  <a:schemeClr val="accent4"/>
                </a:solidFill>
              </a:ln>
              <a:effectLst/>
            </c:spPr>
          </c:marker>
          <c:cat>
            <c:numRef>
              <c:f>Ｈ30阪神港_輸出まとめ!$M$17:$Q$17</c:f>
              <c:numCache>
                <c:formatCode>General</c:formatCode>
                <c:ptCount val="5"/>
                <c:pt idx="0">
                  <c:v>2015</c:v>
                </c:pt>
                <c:pt idx="1">
                  <c:v>2016</c:v>
                </c:pt>
                <c:pt idx="2">
                  <c:v>2017</c:v>
                </c:pt>
                <c:pt idx="3">
                  <c:v>2018</c:v>
                </c:pt>
                <c:pt idx="4">
                  <c:v>2019</c:v>
                </c:pt>
              </c:numCache>
            </c:numRef>
          </c:cat>
          <c:val>
            <c:numRef>
              <c:f>Ｈ30阪神港_輸出まとめ!$M$21:$Q$21</c:f>
              <c:numCache>
                <c:formatCode>#,##0_);[Red]\(#,##0\)</c:formatCode>
                <c:ptCount val="5"/>
                <c:pt idx="0">
                  <c:v>363061</c:v>
                </c:pt>
                <c:pt idx="1">
                  <c:v>271684</c:v>
                </c:pt>
                <c:pt idx="2">
                  <c:v>375665</c:v>
                </c:pt>
                <c:pt idx="3">
                  <c:v>366362</c:v>
                </c:pt>
                <c:pt idx="4">
                  <c:v>337991</c:v>
                </c:pt>
              </c:numCache>
            </c:numRef>
          </c:val>
          <c:smooth val="0"/>
          <c:extLst>
            <c:ext xmlns:c16="http://schemas.microsoft.com/office/drawing/2014/chart" uri="{C3380CC4-5D6E-409C-BE32-E72D297353CC}">
              <c16:uniqueId val="{00000003-22EF-4CF7-89C5-C14130E84E0C}"/>
            </c:ext>
          </c:extLst>
        </c:ser>
        <c:ser>
          <c:idx val="4"/>
          <c:order val="4"/>
          <c:tx>
            <c:strRef>
              <c:f>Ｈ30阪神港_輸出まとめ!$L$22</c:f>
              <c:strCache>
                <c:ptCount val="1"/>
                <c:pt idx="0">
                  <c:v>織物用糸及び繊維製品</c:v>
                </c:pt>
              </c:strCache>
            </c:strRef>
          </c:tx>
          <c:spPr>
            <a:ln w="28575" cap="rnd">
              <a:solidFill>
                <a:schemeClr val="accent5"/>
              </a:solidFill>
              <a:round/>
            </a:ln>
            <a:effectLst/>
          </c:spPr>
          <c:marker>
            <c:symbol val="star"/>
            <c:size val="5"/>
            <c:spPr>
              <a:noFill/>
              <a:ln w="9525">
                <a:solidFill>
                  <a:schemeClr val="accent5"/>
                </a:solidFill>
              </a:ln>
              <a:effectLst/>
            </c:spPr>
          </c:marker>
          <c:cat>
            <c:numRef>
              <c:f>Ｈ30阪神港_輸出まとめ!$M$17:$Q$17</c:f>
              <c:numCache>
                <c:formatCode>General</c:formatCode>
                <c:ptCount val="5"/>
                <c:pt idx="0">
                  <c:v>2015</c:v>
                </c:pt>
                <c:pt idx="1">
                  <c:v>2016</c:v>
                </c:pt>
                <c:pt idx="2">
                  <c:v>2017</c:v>
                </c:pt>
                <c:pt idx="3">
                  <c:v>2018</c:v>
                </c:pt>
                <c:pt idx="4">
                  <c:v>2019</c:v>
                </c:pt>
              </c:numCache>
            </c:numRef>
          </c:cat>
          <c:val>
            <c:numRef>
              <c:f>Ｈ30阪神港_輸出まとめ!$M$22:$Q$22</c:f>
              <c:numCache>
                <c:formatCode>#,##0_);[Red]\(#,##0\)</c:formatCode>
                <c:ptCount val="5"/>
                <c:pt idx="0">
                  <c:v>390528</c:v>
                </c:pt>
                <c:pt idx="1">
                  <c:v>361366</c:v>
                </c:pt>
                <c:pt idx="2">
                  <c:v>370516</c:v>
                </c:pt>
                <c:pt idx="3">
                  <c:v>363886</c:v>
                </c:pt>
                <c:pt idx="4">
                  <c:v>357533</c:v>
                </c:pt>
              </c:numCache>
            </c:numRef>
          </c:val>
          <c:smooth val="0"/>
          <c:extLst>
            <c:ext xmlns:c16="http://schemas.microsoft.com/office/drawing/2014/chart" uri="{C3380CC4-5D6E-409C-BE32-E72D297353CC}">
              <c16:uniqueId val="{00000004-22EF-4CF7-89C5-C14130E84E0C}"/>
            </c:ext>
          </c:extLst>
        </c:ser>
        <c:dLbls>
          <c:showLegendKey val="0"/>
          <c:showVal val="0"/>
          <c:showCatName val="0"/>
          <c:showSerName val="0"/>
          <c:showPercent val="0"/>
          <c:showBubbleSize val="0"/>
        </c:dLbls>
        <c:marker val="1"/>
        <c:smooth val="0"/>
        <c:axId val="521377935"/>
        <c:axId val="521405391"/>
      </c:lineChart>
      <c:catAx>
        <c:axId val="5213779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1405391"/>
        <c:crosses val="autoZero"/>
        <c:auto val="1"/>
        <c:lblAlgn val="ctr"/>
        <c:lblOffset val="100"/>
        <c:noMultiLvlLbl val="0"/>
      </c:catAx>
      <c:valAx>
        <c:axId val="521405391"/>
        <c:scaling>
          <c:orientation val="minMax"/>
          <c:max val="750000"/>
          <c:min val="250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1377935"/>
        <c:crosses val="autoZero"/>
        <c:crossBetween val="between"/>
        <c:majorUnit val="50000"/>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H30輸入まとめ!$L$6</c:f>
              <c:strCache>
                <c:ptCount val="1"/>
                <c:pt idx="0">
                  <c:v>1.食料品</c:v>
                </c:pt>
              </c:strCache>
            </c:strRef>
          </c:tx>
          <c:spPr>
            <a:solidFill>
              <a:srgbClr val="0070C0"/>
            </a:solidFill>
            <a:ln>
              <a:noFill/>
            </a:ln>
            <a:effectLst/>
          </c:spPr>
          <c:invertIfNegative val="0"/>
          <c:cat>
            <c:strRef>
              <c:f>H30輸入まとめ!$M$5:$O$5</c:f>
              <c:strCache>
                <c:ptCount val="3"/>
                <c:pt idx="0">
                  <c:v>阪神港</c:v>
                </c:pt>
                <c:pt idx="1">
                  <c:v>東京港</c:v>
                </c:pt>
                <c:pt idx="2">
                  <c:v>名古屋港</c:v>
                </c:pt>
              </c:strCache>
            </c:strRef>
          </c:cat>
          <c:val>
            <c:numRef>
              <c:f>H30輸入まとめ!$M$6:$O$6</c:f>
              <c:numCache>
                <c:formatCode>0.00%</c:formatCode>
                <c:ptCount val="3"/>
                <c:pt idx="0">
                  <c:v>0.1754</c:v>
                </c:pt>
                <c:pt idx="1">
                  <c:v>0.18090000000000001</c:v>
                </c:pt>
                <c:pt idx="2">
                  <c:v>6.0900000000000003E-2</c:v>
                </c:pt>
              </c:numCache>
            </c:numRef>
          </c:val>
          <c:extLst>
            <c:ext xmlns:c16="http://schemas.microsoft.com/office/drawing/2014/chart" uri="{C3380CC4-5D6E-409C-BE32-E72D297353CC}">
              <c16:uniqueId val="{00000000-104B-4E8D-86DE-A41FE6A74281}"/>
            </c:ext>
          </c:extLst>
        </c:ser>
        <c:ser>
          <c:idx val="1"/>
          <c:order val="1"/>
          <c:tx>
            <c:strRef>
              <c:f>H30輸入まとめ!$L$7</c:f>
              <c:strCache>
                <c:ptCount val="1"/>
                <c:pt idx="0">
                  <c:v>2.原料品</c:v>
                </c:pt>
              </c:strCache>
            </c:strRef>
          </c:tx>
          <c:spPr>
            <a:pattFill prst="trellis">
              <a:fgClr>
                <a:schemeClr val="accent5">
                  <a:lumMod val="75000"/>
                </a:schemeClr>
              </a:fgClr>
              <a:bgClr>
                <a:schemeClr val="bg1"/>
              </a:bgClr>
            </a:pattFill>
            <a:ln>
              <a:noFill/>
            </a:ln>
            <a:effectLst/>
          </c:spPr>
          <c:invertIfNegative val="0"/>
          <c:cat>
            <c:strRef>
              <c:f>H30輸入まとめ!$M$5:$O$5</c:f>
              <c:strCache>
                <c:ptCount val="3"/>
                <c:pt idx="0">
                  <c:v>阪神港</c:v>
                </c:pt>
                <c:pt idx="1">
                  <c:v>東京港</c:v>
                </c:pt>
                <c:pt idx="2">
                  <c:v>名古屋港</c:v>
                </c:pt>
              </c:strCache>
            </c:strRef>
          </c:cat>
          <c:val>
            <c:numRef>
              <c:f>H30輸入まとめ!$M$7:$O$7</c:f>
              <c:numCache>
                <c:formatCode>0.00%</c:formatCode>
                <c:ptCount val="3"/>
                <c:pt idx="0">
                  <c:v>5.5800000000000002E-2</c:v>
                </c:pt>
                <c:pt idx="1">
                  <c:v>2.6800000000000001E-2</c:v>
                </c:pt>
                <c:pt idx="2">
                  <c:v>4.7500000000000001E-2</c:v>
                </c:pt>
              </c:numCache>
            </c:numRef>
          </c:val>
          <c:extLst>
            <c:ext xmlns:c16="http://schemas.microsoft.com/office/drawing/2014/chart" uri="{C3380CC4-5D6E-409C-BE32-E72D297353CC}">
              <c16:uniqueId val="{00000001-104B-4E8D-86DE-A41FE6A74281}"/>
            </c:ext>
          </c:extLst>
        </c:ser>
        <c:ser>
          <c:idx val="2"/>
          <c:order val="2"/>
          <c:tx>
            <c:strRef>
              <c:f>H30輸入まとめ!$L$8</c:f>
              <c:strCache>
                <c:ptCount val="1"/>
                <c:pt idx="0">
                  <c:v>3.鉱物性燃料</c:v>
                </c:pt>
              </c:strCache>
            </c:strRef>
          </c:tx>
          <c:spPr>
            <a:solidFill>
              <a:schemeClr val="accent6">
                <a:lumMod val="75000"/>
              </a:schemeClr>
            </a:solidFill>
            <a:ln>
              <a:noFill/>
            </a:ln>
            <a:effectLst/>
          </c:spPr>
          <c:invertIfNegative val="0"/>
          <c:cat>
            <c:strRef>
              <c:f>H30輸入まとめ!$M$5:$O$5</c:f>
              <c:strCache>
                <c:ptCount val="3"/>
                <c:pt idx="0">
                  <c:v>阪神港</c:v>
                </c:pt>
                <c:pt idx="1">
                  <c:v>東京港</c:v>
                </c:pt>
                <c:pt idx="2">
                  <c:v>名古屋港</c:v>
                </c:pt>
              </c:strCache>
            </c:strRef>
          </c:cat>
          <c:val>
            <c:numRef>
              <c:f>H30輸入まとめ!$M$8:$O$8</c:f>
              <c:numCache>
                <c:formatCode>0.00%</c:formatCode>
                <c:ptCount val="3"/>
                <c:pt idx="0">
                  <c:v>9.7999999999999997E-3</c:v>
                </c:pt>
                <c:pt idx="1">
                  <c:v>1E-3</c:v>
                </c:pt>
                <c:pt idx="2">
                  <c:v>0.23269999999999999</c:v>
                </c:pt>
              </c:numCache>
            </c:numRef>
          </c:val>
          <c:extLst>
            <c:ext xmlns:c16="http://schemas.microsoft.com/office/drawing/2014/chart" uri="{C3380CC4-5D6E-409C-BE32-E72D297353CC}">
              <c16:uniqueId val="{00000002-104B-4E8D-86DE-A41FE6A74281}"/>
            </c:ext>
          </c:extLst>
        </c:ser>
        <c:ser>
          <c:idx val="3"/>
          <c:order val="3"/>
          <c:tx>
            <c:strRef>
              <c:f>H30輸入まとめ!$L$9</c:f>
              <c:strCache>
                <c:ptCount val="1"/>
                <c:pt idx="0">
                  <c:v>4.化学製品</c:v>
                </c:pt>
              </c:strCache>
            </c:strRef>
          </c:tx>
          <c:spPr>
            <a:pattFill prst="ltVert">
              <a:fgClr>
                <a:srgbClr val="002060"/>
              </a:fgClr>
              <a:bgClr>
                <a:schemeClr val="bg1"/>
              </a:bgClr>
            </a:pattFill>
            <a:ln>
              <a:noFill/>
            </a:ln>
            <a:effectLst/>
          </c:spPr>
          <c:invertIfNegative val="0"/>
          <c:cat>
            <c:strRef>
              <c:f>H30輸入まとめ!$M$5:$O$5</c:f>
              <c:strCache>
                <c:ptCount val="3"/>
                <c:pt idx="0">
                  <c:v>阪神港</c:v>
                </c:pt>
                <c:pt idx="1">
                  <c:v>東京港</c:v>
                </c:pt>
                <c:pt idx="2">
                  <c:v>名古屋港</c:v>
                </c:pt>
              </c:strCache>
            </c:strRef>
          </c:cat>
          <c:val>
            <c:numRef>
              <c:f>H30輸入まとめ!$M$9:$O$9</c:f>
              <c:numCache>
                <c:formatCode>0.00%</c:formatCode>
                <c:ptCount val="3"/>
                <c:pt idx="0">
                  <c:v>0.12540000000000001</c:v>
                </c:pt>
                <c:pt idx="1">
                  <c:v>9.0399999999999994E-2</c:v>
                </c:pt>
                <c:pt idx="2">
                  <c:v>9.5100000000000004E-2</c:v>
                </c:pt>
              </c:numCache>
            </c:numRef>
          </c:val>
          <c:extLst>
            <c:ext xmlns:c16="http://schemas.microsoft.com/office/drawing/2014/chart" uri="{C3380CC4-5D6E-409C-BE32-E72D297353CC}">
              <c16:uniqueId val="{00000003-104B-4E8D-86DE-A41FE6A74281}"/>
            </c:ext>
          </c:extLst>
        </c:ser>
        <c:ser>
          <c:idx val="4"/>
          <c:order val="4"/>
          <c:tx>
            <c:strRef>
              <c:f>H30輸入まとめ!$L$10</c:f>
              <c:strCache>
                <c:ptCount val="1"/>
                <c:pt idx="0">
                  <c:v>5.原料別製品</c:v>
                </c:pt>
              </c:strCache>
            </c:strRef>
          </c:tx>
          <c:spPr>
            <a:solidFill>
              <a:srgbClr val="C00000"/>
            </a:solidFill>
            <a:ln>
              <a:noFill/>
            </a:ln>
            <a:effectLst/>
          </c:spPr>
          <c:invertIfNegative val="0"/>
          <c:cat>
            <c:strRef>
              <c:f>H30輸入まとめ!$M$5:$O$5</c:f>
              <c:strCache>
                <c:ptCount val="3"/>
                <c:pt idx="0">
                  <c:v>阪神港</c:v>
                </c:pt>
                <c:pt idx="1">
                  <c:v>東京港</c:v>
                </c:pt>
                <c:pt idx="2">
                  <c:v>名古屋港</c:v>
                </c:pt>
              </c:strCache>
            </c:strRef>
          </c:cat>
          <c:val>
            <c:numRef>
              <c:f>H30輸入まとめ!$M$10:$O$10</c:f>
              <c:numCache>
                <c:formatCode>0.00%</c:formatCode>
                <c:ptCount val="3"/>
                <c:pt idx="0">
                  <c:v>0.15049999999999999</c:v>
                </c:pt>
                <c:pt idx="1">
                  <c:v>9.3700000000000006E-2</c:v>
                </c:pt>
                <c:pt idx="2">
                  <c:v>0.12529999999999999</c:v>
                </c:pt>
              </c:numCache>
            </c:numRef>
          </c:val>
          <c:extLst>
            <c:ext xmlns:c16="http://schemas.microsoft.com/office/drawing/2014/chart" uri="{C3380CC4-5D6E-409C-BE32-E72D297353CC}">
              <c16:uniqueId val="{00000004-104B-4E8D-86DE-A41FE6A74281}"/>
            </c:ext>
          </c:extLst>
        </c:ser>
        <c:ser>
          <c:idx val="5"/>
          <c:order val="5"/>
          <c:tx>
            <c:strRef>
              <c:f>H30輸入まとめ!$L$11</c:f>
              <c:strCache>
                <c:ptCount val="1"/>
                <c:pt idx="0">
                  <c:v>6.一般機械</c:v>
                </c:pt>
              </c:strCache>
            </c:strRef>
          </c:tx>
          <c:spPr>
            <a:pattFill prst="dkUpDiag">
              <a:fgClr>
                <a:srgbClr val="92D050"/>
              </a:fgClr>
              <a:bgClr>
                <a:schemeClr val="bg1"/>
              </a:bgClr>
            </a:pattFill>
            <a:ln>
              <a:noFill/>
            </a:ln>
            <a:effectLst/>
          </c:spPr>
          <c:invertIfNegative val="0"/>
          <c:cat>
            <c:strRef>
              <c:f>H30輸入まとめ!$M$5:$O$5</c:f>
              <c:strCache>
                <c:ptCount val="3"/>
                <c:pt idx="0">
                  <c:v>阪神港</c:v>
                </c:pt>
                <c:pt idx="1">
                  <c:v>東京港</c:v>
                </c:pt>
                <c:pt idx="2">
                  <c:v>名古屋港</c:v>
                </c:pt>
              </c:strCache>
            </c:strRef>
          </c:cat>
          <c:val>
            <c:numRef>
              <c:f>H30輸入まとめ!$M$11:$O$11</c:f>
              <c:numCache>
                <c:formatCode>0.00%</c:formatCode>
                <c:ptCount val="3"/>
                <c:pt idx="0">
                  <c:v>0.10780000000000001</c:v>
                </c:pt>
                <c:pt idx="1">
                  <c:v>0.33939999999999998</c:v>
                </c:pt>
                <c:pt idx="2">
                  <c:v>0.33200000000000002</c:v>
                </c:pt>
              </c:numCache>
            </c:numRef>
          </c:val>
          <c:extLst>
            <c:ext xmlns:c16="http://schemas.microsoft.com/office/drawing/2014/chart" uri="{C3380CC4-5D6E-409C-BE32-E72D297353CC}">
              <c16:uniqueId val="{00000005-104B-4E8D-86DE-A41FE6A74281}"/>
            </c:ext>
          </c:extLst>
        </c:ser>
        <c:ser>
          <c:idx val="6"/>
          <c:order val="6"/>
          <c:tx>
            <c:strRef>
              <c:f>H30輸入まとめ!$L$12</c:f>
              <c:strCache>
                <c:ptCount val="1"/>
                <c:pt idx="0">
                  <c:v>7.電気機器</c:v>
                </c:pt>
              </c:strCache>
            </c:strRef>
          </c:tx>
          <c:spPr>
            <a:pattFill prst="pct90">
              <a:fgClr>
                <a:srgbClr val="0070C0"/>
              </a:fgClr>
              <a:bgClr>
                <a:schemeClr val="bg1"/>
              </a:bgClr>
            </a:pattFill>
            <a:ln>
              <a:noFill/>
            </a:ln>
            <a:effectLst/>
          </c:spPr>
          <c:invertIfNegative val="0"/>
          <c:cat>
            <c:strRef>
              <c:f>H30輸入まとめ!$M$5:$O$5</c:f>
              <c:strCache>
                <c:ptCount val="3"/>
                <c:pt idx="0">
                  <c:v>阪神港</c:v>
                </c:pt>
                <c:pt idx="1">
                  <c:v>東京港</c:v>
                </c:pt>
                <c:pt idx="2">
                  <c:v>名古屋港</c:v>
                </c:pt>
              </c:strCache>
            </c:strRef>
          </c:cat>
          <c:val>
            <c:numRef>
              <c:f>H30輸入まとめ!$M$12:$O$12</c:f>
              <c:numCache>
                <c:formatCode>General</c:formatCode>
                <c:ptCount val="3"/>
                <c:pt idx="0" formatCode="0.00%">
                  <c:v>0.11799999999999999</c:v>
                </c:pt>
              </c:numCache>
            </c:numRef>
          </c:val>
          <c:extLst>
            <c:ext xmlns:c16="http://schemas.microsoft.com/office/drawing/2014/chart" uri="{C3380CC4-5D6E-409C-BE32-E72D297353CC}">
              <c16:uniqueId val="{00000006-104B-4E8D-86DE-A41FE6A74281}"/>
            </c:ext>
          </c:extLst>
        </c:ser>
        <c:ser>
          <c:idx val="7"/>
          <c:order val="7"/>
          <c:tx>
            <c:strRef>
              <c:f>H30輸入まとめ!$L$13</c:f>
              <c:strCache>
                <c:ptCount val="1"/>
                <c:pt idx="0">
                  <c:v>8.輸送用機器</c:v>
                </c:pt>
              </c:strCache>
            </c:strRef>
          </c:tx>
          <c:spPr>
            <a:solidFill>
              <a:srgbClr val="FFC000"/>
            </a:solidFill>
            <a:ln>
              <a:noFill/>
            </a:ln>
            <a:effectLst/>
          </c:spPr>
          <c:invertIfNegative val="0"/>
          <c:cat>
            <c:strRef>
              <c:f>H30輸入まとめ!$M$5:$O$5</c:f>
              <c:strCache>
                <c:ptCount val="3"/>
                <c:pt idx="0">
                  <c:v>阪神港</c:v>
                </c:pt>
                <c:pt idx="1">
                  <c:v>東京港</c:v>
                </c:pt>
                <c:pt idx="2">
                  <c:v>名古屋港</c:v>
                </c:pt>
              </c:strCache>
            </c:strRef>
          </c:cat>
          <c:val>
            <c:numRef>
              <c:f>H30輸入まとめ!$M$13:$O$13</c:f>
              <c:numCache>
                <c:formatCode>General</c:formatCode>
                <c:ptCount val="3"/>
                <c:pt idx="0" formatCode="0.00%">
                  <c:v>1.9E-2</c:v>
                </c:pt>
              </c:numCache>
            </c:numRef>
          </c:val>
          <c:extLst>
            <c:ext xmlns:c16="http://schemas.microsoft.com/office/drawing/2014/chart" uri="{C3380CC4-5D6E-409C-BE32-E72D297353CC}">
              <c16:uniqueId val="{00000007-104B-4E8D-86DE-A41FE6A74281}"/>
            </c:ext>
          </c:extLst>
        </c:ser>
        <c:ser>
          <c:idx val="8"/>
          <c:order val="8"/>
          <c:tx>
            <c:strRef>
              <c:f>H30輸入まとめ!$L$14</c:f>
              <c:strCache>
                <c:ptCount val="1"/>
                <c:pt idx="0">
                  <c:v>9.その他</c:v>
                </c:pt>
              </c:strCache>
            </c:strRef>
          </c:tx>
          <c:spPr>
            <a:pattFill prst="pct75">
              <a:fgClr>
                <a:srgbClr val="7030A0"/>
              </a:fgClr>
              <a:bgClr>
                <a:schemeClr val="bg1"/>
              </a:bgClr>
            </a:pattFill>
            <a:ln>
              <a:noFill/>
            </a:ln>
            <a:effectLst/>
          </c:spPr>
          <c:invertIfNegative val="0"/>
          <c:cat>
            <c:strRef>
              <c:f>H30輸入まとめ!$M$5:$O$5</c:f>
              <c:strCache>
                <c:ptCount val="3"/>
                <c:pt idx="0">
                  <c:v>阪神港</c:v>
                </c:pt>
                <c:pt idx="1">
                  <c:v>東京港</c:v>
                </c:pt>
                <c:pt idx="2">
                  <c:v>名古屋港</c:v>
                </c:pt>
              </c:strCache>
            </c:strRef>
          </c:cat>
          <c:val>
            <c:numRef>
              <c:f>H30輸入まとめ!$M$14:$O$14</c:f>
              <c:numCache>
                <c:formatCode>0.00%</c:formatCode>
                <c:ptCount val="3"/>
                <c:pt idx="0">
                  <c:v>0.23849999999999999</c:v>
                </c:pt>
                <c:pt idx="1">
                  <c:v>0.26779999999999998</c:v>
                </c:pt>
                <c:pt idx="2">
                  <c:v>0.1065</c:v>
                </c:pt>
              </c:numCache>
            </c:numRef>
          </c:val>
          <c:extLst>
            <c:ext xmlns:c16="http://schemas.microsoft.com/office/drawing/2014/chart" uri="{C3380CC4-5D6E-409C-BE32-E72D297353CC}">
              <c16:uniqueId val="{00000008-104B-4E8D-86DE-A41FE6A74281}"/>
            </c:ext>
          </c:extLst>
        </c:ser>
        <c:dLbls>
          <c:showLegendKey val="0"/>
          <c:showVal val="0"/>
          <c:showCatName val="0"/>
          <c:showSerName val="0"/>
          <c:showPercent val="0"/>
          <c:showBubbleSize val="0"/>
        </c:dLbls>
        <c:gapWidth val="95"/>
        <c:overlap val="100"/>
        <c:axId val="120108928"/>
        <c:axId val="120110464"/>
      </c:barChart>
      <c:catAx>
        <c:axId val="120108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20110464"/>
        <c:crosses val="autoZero"/>
        <c:auto val="1"/>
        <c:lblAlgn val="ctr"/>
        <c:lblOffset val="100"/>
        <c:noMultiLvlLbl val="0"/>
      </c:catAx>
      <c:valAx>
        <c:axId val="12011046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12010892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userShapes r:id="rId4"/>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973882202250288"/>
          <c:y val="6.0474064821906169E-2"/>
          <c:w val="0.64511968982463619"/>
          <c:h val="0.51288859725867597"/>
        </c:manualLayout>
      </c:layout>
      <c:lineChart>
        <c:grouping val="standard"/>
        <c:varyColors val="0"/>
        <c:ser>
          <c:idx val="0"/>
          <c:order val="0"/>
          <c:tx>
            <c:strRef>
              <c:f>H30輸入まとめ!$K$52</c:f>
              <c:strCache>
                <c:ptCount val="1"/>
                <c:pt idx="0">
                  <c:v>　衣類及び同附属品</c:v>
                </c:pt>
              </c:strCache>
            </c:strRef>
          </c:tx>
          <c:spPr>
            <a:ln w="28575" cap="rnd">
              <a:solidFill>
                <a:schemeClr val="accent1"/>
              </a:solidFill>
              <a:round/>
            </a:ln>
            <a:effectLst/>
          </c:spPr>
          <c:marker>
            <c:symbol val="diamond"/>
            <c:size val="7"/>
            <c:spPr>
              <a:solidFill>
                <a:schemeClr val="accent1"/>
              </a:solidFill>
              <a:ln w="9525">
                <a:solidFill>
                  <a:schemeClr val="accent1"/>
                </a:solidFill>
              </a:ln>
              <a:effectLst/>
            </c:spPr>
          </c:marker>
          <c:cat>
            <c:strRef>
              <c:f>H30輸入まとめ!$L$51:$O$51</c:f>
              <c:strCache>
                <c:ptCount val="4"/>
                <c:pt idx="0">
                  <c:v>2016年</c:v>
                </c:pt>
                <c:pt idx="1">
                  <c:v>2017年</c:v>
                </c:pt>
                <c:pt idx="2">
                  <c:v>2018年</c:v>
                </c:pt>
                <c:pt idx="3">
                  <c:v>2019年</c:v>
                </c:pt>
              </c:strCache>
            </c:strRef>
          </c:cat>
          <c:val>
            <c:numRef>
              <c:f>H30輸入まとめ!$L$52:$O$52</c:f>
              <c:numCache>
                <c:formatCode>#,##0_);[Red]\(#,##0\)</c:formatCode>
                <c:ptCount val="4"/>
                <c:pt idx="0">
                  <c:v>918777</c:v>
                </c:pt>
                <c:pt idx="1">
                  <c:v>928080</c:v>
                </c:pt>
                <c:pt idx="2">
                  <c:v>974643</c:v>
                </c:pt>
                <c:pt idx="3">
                  <c:v>935271</c:v>
                </c:pt>
              </c:numCache>
            </c:numRef>
          </c:val>
          <c:smooth val="0"/>
          <c:extLst>
            <c:ext xmlns:c16="http://schemas.microsoft.com/office/drawing/2014/chart" uri="{C3380CC4-5D6E-409C-BE32-E72D297353CC}">
              <c16:uniqueId val="{00000000-C2C5-4BAD-907D-770DA0F156A6}"/>
            </c:ext>
          </c:extLst>
        </c:ser>
        <c:ser>
          <c:idx val="1"/>
          <c:order val="1"/>
          <c:tx>
            <c:strRef>
              <c:f>H30輸入まとめ!$K$53</c:f>
              <c:strCache>
                <c:ptCount val="1"/>
                <c:pt idx="0">
                  <c:v>  肉類及び同調製品</c:v>
                </c:pt>
              </c:strCache>
            </c:strRef>
          </c:tx>
          <c:spPr>
            <a:ln w="28575" cap="rnd">
              <a:solidFill>
                <a:schemeClr val="accent2"/>
              </a:solidFill>
              <a:round/>
            </a:ln>
            <a:effectLst/>
          </c:spPr>
          <c:marker>
            <c:symbol val="square"/>
            <c:size val="5"/>
            <c:spPr>
              <a:solidFill>
                <a:schemeClr val="accent2"/>
              </a:solidFill>
              <a:ln w="9525">
                <a:solidFill>
                  <a:schemeClr val="accent2"/>
                </a:solidFill>
              </a:ln>
              <a:effectLst/>
            </c:spPr>
          </c:marker>
          <c:cat>
            <c:strRef>
              <c:f>H30輸入まとめ!$L$51:$O$51</c:f>
              <c:strCache>
                <c:ptCount val="4"/>
                <c:pt idx="0">
                  <c:v>2016年</c:v>
                </c:pt>
                <c:pt idx="1">
                  <c:v>2017年</c:v>
                </c:pt>
                <c:pt idx="2">
                  <c:v>2018年</c:v>
                </c:pt>
                <c:pt idx="3">
                  <c:v>2019年</c:v>
                </c:pt>
              </c:strCache>
            </c:strRef>
          </c:cat>
          <c:val>
            <c:numRef>
              <c:f>H30輸入まとめ!$L$53:$O$53</c:f>
              <c:numCache>
                <c:formatCode>#,##0_);[Red]\(#,##0\)</c:formatCode>
                <c:ptCount val="4"/>
                <c:pt idx="0">
                  <c:v>326042</c:v>
                </c:pt>
                <c:pt idx="1">
                  <c:v>381217</c:v>
                </c:pt>
                <c:pt idx="2">
                  <c:v>381747</c:v>
                </c:pt>
                <c:pt idx="3">
                  <c:v>378590</c:v>
                </c:pt>
              </c:numCache>
            </c:numRef>
          </c:val>
          <c:smooth val="0"/>
          <c:extLst>
            <c:ext xmlns:c16="http://schemas.microsoft.com/office/drawing/2014/chart" uri="{C3380CC4-5D6E-409C-BE32-E72D297353CC}">
              <c16:uniqueId val="{00000001-C2C5-4BAD-907D-770DA0F156A6}"/>
            </c:ext>
          </c:extLst>
        </c:ser>
        <c:ser>
          <c:idx val="2"/>
          <c:order val="2"/>
          <c:tx>
            <c:strRef>
              <c:f>H30輸入まとめ!$K$54</c:f>
              <c:strCache>
                <c:ptCount val="1"/>
                <c:pt idx="0">
                  <c:v>　織物用糸及び繊維製品</c:v>
                </c:pt>
              </c:strCache>
            </c:strRef>
          </c:tx>
          <c:spPr>
            <a:ln w="28575" cap="rnd">
              <a:solidFill>
                <a:schemeClr val="accent3"/>
              </a:solidFill>
              <a:round/>
            </a:ln>
            <a:effectLst/>
          </c:spPr>
          <c:marker>
            <c:symbol val="triangle"/>
            <c:size val="5"/>
            <c:spPr>
              <a:solidFill>
                <a:schemeClr val="accent3"/>
              </a:solidFill>
              <a:ln w="9525">
                <a:solidFill>
                  <a:schemeClr val="accent3"/>
                </a:solidFill>
              </a:ln>
              <a:effectLst/>
            </c:spPr>
          </c:marker>
          <c:cat>
            <c:strRef>
              <c:f>H30輸入まとめ!$L$51:$O$51</c:f>
              <c:strCache>
                <c:ptCount val="4"/>
                <c:pt idx="0">
                  <c:v>2016年</c:v>
                </c:pt>
                <c:pt idx="1">
                  <c:v>2017年</c:v>
                </c:pt>
                <c:pt idx="2">
                  <c:v>2018年</c:v>
                </c:pt>
                <c:pt idx="3">
                  <c:v>2019年</c:v>
                </c:pt>
              </c:strCache>
            </c:strRef>
          </c:cat>
          <c:val>
            <c:numRef>
              <c:f>H30輸入まとめ!$L$54:$O$54</c:f>
              <c:numCache>
                <c:formatCode>#,##0_);[Red]\(#,##0\)</c:formatCode>
                <c:ptCount val="4"/>
                <c:pt idx="0">
                  <c:v>275840</c:v>
                </c:pt>
                <c:pt idx="1">
                  <c:v>289004</c:v>
                </c:pt>
                <c:pt idx="2">
                  <c:v>301834</c:v>
                </c:pt>
                <c:pt idx="3">
                  <c:v>290932</c:v>
                </c:pt>
              </c:numCache>
            </c:numRef>
          </c:val>
          <c:smooth val="0"/>
          <c:extLst>
            <c:ext xmlns:c16="http://schemas.microsoft.com/office/drawing/2014/chart" uri="{C3380CC4-5D6E-409C-BE32-E72D297353CC}">
              <c16:uniqueId val="{00000002-C2C5-4BAD-907D-770DA0F156A6}"/>
            </c:ext>
          </c:extLst>
        </c:ser>
        <c:ser>
          <c:idx val="3"/>
          <c:order val="3"/>
          <c:tx>
            <c:strRef>
              <c:f>H30輸入まとめ!$K$55</c:f>
              <c:strCache>
                <c:ptCount val="1"/>
                <c:pt idx="0">
                  <c:v>　金属製品</c:v>
                </c:pt>
              </c:strCache>
            </c:strRef>
          </c:tx>
          <c:spPr>
            <a:ln w="28575" cap="rnd">
              <a:solidFill>
                <a:schemeClr val="accent4"/>
              </a:solidFill>
              <a:round/>
            </a:ln>
            <a:effectLst/>
          </c:spPr>
          <c:marker>
            <c:symbol val="star"/>
            <c:size val="5"/>
            <c:spPr>
              <a:noFill/>
              <a:ln w="9525">
                <a:solidFill>
                  <a:schemeClr val="accent4"/>
                </a:solidFill>
              </a:ln>
              <a:effectLst/>
            </c:spPr>
          </c:marker>
          <c:cat>
            <c:strRef>
              <c:f>H30輸入まとめ!$L$51:$O$51</c:f>
              <c:strCache>
                <c:ptCount val="4"/>
                <c:pt idx="0">
                  <c:v>2016年</c:v>
                </c:pt>
                <c:pt idx="1">
                  <c:v>2017年</c:v>
                </c:pt>
                <c:pt idx="2">
                  <c:v>2018年</c:v>
                </c:pt>
                <c:pt idx="3">
                  <c:v>2019年</c:v>
                </c:pt>
              </c:strCache>
            </c:strRef>
          </c:cat>
          <c:val>
            <c:numRef>
              <c:f>H30輸入まとめ!$L$55:$O$55</c:f>
              <c:numCache>
                <c:formatCode>#,##0_);[Red]\(#,##0\)</c:formatCode>
                <c:ptCount val="4"/>
                <c:pt idx="0">
                  <c:v>189503</c:v>
                </c:pt>
                <c:pt idx="1">
                  <c:v>204775</c:v>
                </c:pt>
                <c:pt idx="2">
                  <c:v>220318</c:v>
                </c:pt>
                <c:pt idx="3">
                  <c:v>229494</c:v>
                </c:pt>
              </c:numCache>
            </c:numRef>
          </c:val>
          <c:smooth val="0"/>
          <c:extLst>
            <c:ext xmlns:c16="http://schemas.microsoft.com/office/drawing/2014/chart" uri="{C3380CC4-5D6E-409C-BE32-E72D297353CC}">
              <c16:uniqueId val="{00000003-C2C5-4BAD-907D-770DA0F156A6}"/>
            </c:ext>
          </c:extLst>
        </c:ser>
        <c:ser>
          <c:idx val="4"/>
          <c:order val="4"/>
          <c:tx>
            <c:strRef>
              <c:f>H30輸入まとめ!$K$56</c:f>
              <c:strCache>
                <c:ptCount val="1"/>
                <c:pt idx="0">
                  <c:v>　たばこ</c:v>
                </c:pt>
              </c:strCache>
            </c:strRef>
          </c:tx>
          <c:spPr>
            <a:ln w="28575" cap="rnd">
              <a:solidFill>
                <a:schemeClr val="accent5"/>
              </a:solidFill>
              <a:round/>
            </a:ln>
            <a:effectLst/>
          </c:spPr>
          <c:marker>
            <c:symbol val="x"/>
            <c:size val="5"/>
            <c:spPr>
              <a:noFill/>
              <a:ln w="9525">
                <a:solidFill>
                  <a:schemeClr val="accent5"/>
                </a:solidFill>
              </a:ln>
              <a:effectLst/>
            </c:spPr>
          </c:marker>
          <c:cat>
            <c:strRef>
              <c:f>H30輸入まとめ!$L$51:$O$51</c:f>
              <c:strCache>
                <c:ptCount val="4"/>
                <c:pt idx="0">
                  <c:v>2016年</c:v>
                </c:pt>
                <c:pt idx="1">
                  <c:v>2017年</c:v>
                </c:pt>
                <c:pt idx="2">
                  <c:v>2018年</c:v>
                </c:pt>
                <c:pt idx="3">
                  <c:v>2019年</c:v>
                </c:pt>
              </c:strCache>
            </c:strRef>
          </c:cat>
          <c:val>
            <c:numRef>
              <c:f>H30輸入まとめ!$L$56:$O$56</c:f>
              <c:numCache>
                <c:formatCode>#,##0_);[Red]\(#,##0\)</c:formatCode>
                <c:ptCount val="4"/>
                <c:pt idx="0">
                  <c:v>125007</c:v>
                </c:pt>
                <c:pt idx="1">
                  <c:v>194897</c:v>
                </c:pt>
                <c:pt idx="2">
                  <c:v>219702</c:v>
                </c:pt>
                <c:pt idx="3">
                  <c:v>225194</c:v>
                </c:pt>
              </c:numCache>
            </c:numRef>
          </c:val>
          <c:smooth val="0"/>
          <c:extLst>
            <c:ext xmlns:c16="http://schemas.microsoft.com/office/drawing/2014/chart" uri="{C3380CC4-5D6E-409C-BE32-E72D297353CC}">
              <c16:uniqueId val="{00000004-C2C5-4BAD-907D-770DA0F156A6}"/>
            </c:ext>
          </c:extLst>
        </c:ser>
        <c:dLbls>
          <c:showLegendKey val="0"/>
          <c:showVal val="0"/>
          <c:showCatName val="0"/>
          <c:showSerName val="0"/>
          <c:showPercent val="0"/>
          <c:showBubbleSize val="0"/>
        </c:dLbls>
        <c:marker val="1"/>
        <c:smooth val="0"/>
        <c:axId val="517573679"/>
        <c:axId val="517579087"/>
      </c:lineChart>
      <c:catAx>
        <c:axId val="5175736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17579087"/>
        <c:crosses val="autoZero"/>
        <c:auto val="1"/>
        <c:lblAlgn val="ctr"/>
        <c:lblOffset val="100"/>
        <c:noMultiLvlLbl val="0"/>
      </c:catAx>
      <c:valAx>
        <c:axId val="517579087"/>
        <c:scaling>
          <c:orientation val="minMax"/>
          <c:max val="1100000"/>
          <c:min val="100000"/>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17573679"/>
        <c:crosses val="autoZero"/>
        <c:crossBetween val="between"/>
        <c:majorUnit val="200000"/>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ja-JP"/>
          </a:p>
        </c:txPr>
      </c:dTable>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696393896660363E-2"/>
          <c:y val="6.082248392039806E-2"/>
          <c:w val="0.90173050722245951"/>
          <c:h val="0.84117488752567871"/>
        </c:manualLayout>
      </c:layout>
      <c:lineChart>
        <c:grouping val="standard"/>
        <c:varyColors val="0"/>
        <c:ser>
          <c:idx val="0"/>
          <c:order val="0"/>
          <c:tx>
            <c:strRef>
              <c:f>外貿定期コンテナ航路!$D$4</c:f>
              <c:strCache>
                <c:ptCount val="1"/>
                <c:pt idx="0">
                  <c:v>東京港</c:v>
                </c:pt>
              </c:strCache>
            </c:strRef>
          </c:tx>
          <c:spPr>
            <a:ln w="19050"/>
          </c:spPr>
          <c:marker>
            <c:symbol val="diamond"/>
            <c:size val="7"/>
          </c:marker>
          <c:dLbls>
            <c:dLbl>
              <c:idx val="19"/>
              <c:layout>
                <c:manualLayout>
                  <c:x val="-1.9367228192138763E-2"/>
                  <c:y val="-4.77242628935342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5C-4AC0-B67A-C9561199715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外貿定期コンテナ航路!$B$5:$B$24</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外貿定期コンテナ航路!$D$5:$D$24</c:f>
              <c:numCache>
                <c:formatCode>General</c:formatCode>
                <c:ptCount val="20"/>
                <c:pt idx="0">
                  <c:v>55</c:v>
                </c:pt>
                <c:pt idx="1">
                  <c:v>54</c:v>
                </c:pt>
                <c:pt idx="2">
                  <c:v>47</c:v>
                </c:pt>
                <c:pt idx="3">
                  <c:v>50</c:v>
                </c:pt>
                <c:pt idx="4">
                  <c:v>98</c:v>
                </c:pt>
                <c:pt idx="5">
                  <c:v>84</c:v>
                </c:pt>
                <c:pt idx="6">
                  <c:v>83</c:v>
                </c:pt>
                <c:pt idx="7">
                  <c:v>78</c:v>
                </c:pt>
                <c:pt idx="8">
                  <c:v>76</c:v>
                </c:pt>
                <c:pt idx="9">
                  <c:v>74</c:v>
                </c:pt>
                <c:pt idx="10">
                  <c:v>82</c:v>
                </c:pt>
                <c:pt idx="11">
                  <c:v>82</c:v>
                </c:pt>
                <c:pt idx="12">
                  <c:v>81</c:v>
                </c:pt>
                <c:pt idx="13">
                  <c:v>60</c:v>
                </c:pt>
                <c:pt idx="14">
                  <c:v>81</c:v>
                </c:pt>
                <c:pt idx="15">
                  <c:v>79</c:v>
                </c:pt>
                <c:pt idx="16">
                  <c:v>78</c:v>
                </c:pt>
                <c:pt idx="17">
                  <c:v>86</c:v>
                </c:pt>
                <c:pt idx="18">
                  <c:v>83</c:v>
                </c:pt>
                <c:pt idx="19">
                  <c:v>81</c:v>
                </c:pt>
              </c:numCache>
            </c:numRef>
          </c:val>
          <c:smooth val="0"/>
          <c:extLst>
            <c:ext xmlns:c16="http://schemas.microsoft.com/office/drawing/2014/chart" uri="{C3380CC4-5D6E-409C-BE32-E72D297353CC}">
              <c16:uniqueId val="{00000001-D25C-4AC0-B67A-C9561199715A}"/>
            </c:ext>
          </c:extLst>
        </c:ser>
        <c:ser>
          <c:idx val="1"/>
          <c:order val="1"/>
          <c:tx>
            <c:strRef>
              <c:f>外貿定期コンテナ航路!$E$4</c:f>
              <c:strCache>
                <c:ptCount val="1"/>
                <c:pt idx="0">
                  <c:v>横浜港</c:v>
                </c:pt>
              </c:strCache>
            </c:strRef>
          </c:tx>
          <c:dLbls>
            <c:dLbl>
              <c:idx val="19"/>
              <c:layout>
                <c:manualLayout>
                  <c:x val="8.4625181522124931E-3"/>
                  <c:y val="4.366141572913486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25C-4AC0-B67A-C9561199715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外貿定期コンテナ航路!$B$5:$B$24</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外貿定期コンテナ航路!$E$5:$E$24</c:f>
              <c:numCache>
                <c:formatCode>General</c:formatCode>
                <c:ptCount val="20"/>
                <c:pt idx="0">
                  <c:v>92</c:v>
                </c:pt>
                <c:pt idx="1">
                  <c:v>84</c:v>
                </c:pt>
                <c:pt idx="2">
                  <c:v>58</c:v>
                </c:pt>
                <c:pt idx="3">
                  <c:v>63</c:v>
                </c:pt>
                <c:pt idx="4">
                  <c:v>100</c:v>
                </c:pt>
                <c:pt idx="5">
                  <c:v>90</c:v>
                </c:pt>
                <c:pt idx="6">
                  <c:v>79</c:v>
                </c:pt>
                <c:pt idx="7">
                  <c:v>73</c:v>
                </c:pt>
                <c:pt idx="8">
                  <c:v>72</c:v>
                </c:pt>
                <c:pt idx="9">
                  <c:v>71</c:v>
                </c:pt>
                <c:pt idx="10">
                  <c:v>84</c:v>
                </c:pt>
                <c:pt idx="11">
                  <c:v>68</c:v>
                </c:pt>
                <c:pt idx="12">
                  <c:v>72.5</c:v>
                </c:pt>
                <c:pt idx="13">
                  <c:v>57</c:v>
                </c:pt>
                <c:pt idx="14">
                  <c:v>74</c:v>
                </c:pt>
                <c:pt idx="15">
                  <c:v>74.5</c:v>
                </c:pt>
                <c:pt idx="16">
                  <c:v>74.5</c:v>
                </c:pt>
                <c:pt idx="17">
                  <c:v>79.5</c:v>
                </c:pt>
                <c:pt idx="18">
                  <c:v>79.5</c:v>
                </c:pt>
                <c:pt idx="19">
                  <c:v>79.5</c:v>
                </c:pt>
              </c:numCache>
            </c:numRef>
          </c:val>
          <c:smooth val="0"/>
          <c:extLst>
            <c:ext xmlns:c16="http://schemas.microsoft.com/office/drawing/2014/chart" uri="{C3380CC4-5D6E-409C-BE32-E72D297353CC}">
              <c16:uniqueId val="{00000003-D25C-4AC0-B67A-C9561199715A}"/>
            </c:ext>
          </c:extLst>
        </c:ser>
        <c:ser>
          <c:idx val="2"/>
          <c:order val="2"/>
          <c:tx>
            <c:strRef>
              <c:f>外貿定期コンテナ航路!$F$4</c:f>
              <c:strCache>
                <c:ptCount val="1"/>
                <c:pt idx="0">
                  <c:v>名古屋港</c:v>
                </c:pt>
              </c:strCache>
            </c:strRef>
          </c:tx>
          <c:dLbls>
            <c:dLbl>
              <c:idx val="19"/>
              <c:layout>
                <c:manualLayout>
                  <c:x val="8.4625181522124931E-3"/>
                  <c:y val="-9.532932290021414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25C-4AC0-B67A-C9561199715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外貿定期コンテナ航路!$B$5:$B$24</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外貿定期コンテナ航路!$F$5:$F$24</c:f>
              <c:numCache>
                <c:formatCode>General</c:formatCode>
                <c:ptCount val="20"/>
                <c:pt idx="0">
                  <c:v>76</c:v>
                </c:pt>
                <c:pt idx="1">
                  <c:v>71</c:v>
                </c:pt>
                <c:pt idx="2">
                  <c:v>53</c:v>
                </c:pt>
                <c:pt idx="3">
                  <c:v>50</c:v>
                </c:pt>
                <c:pt idx="4">
                  <c:v>87</c:v>
                </c:pt>
                <c:pt idx="5">
                  <c:v>82</c:v>
                </c:pt>
                <c:pt idx="6">
                  <c:v>70</c:v>
                </c:pt>
                <c:pt idx="7">
                  <c:v>63</c:v>
                </c:pt>
                <c:pt idx="8">
                  <c:v>63</c:v>
                </c:pt>
                <c:pt idx="9">
                  <c:v>60</c:v>
                </c:pt>
                <c:pt idx="10">
                  <c:v>75</c:v>
                </c:pt>
                <c:pt idx="11">
                  <c:v>76</c:v>
                </c:pt>
                <c:pt idx="12">
                  <c:v>68.5</c:v>
                </c:pt>
                <c:pt idx="13">
                  <c:v>54.4</c:v>
                </c:pt>
                <c:pt idx="14">
                  <c:v>70.5</c:v>
                </c:pt>
                <c:pt idx="15">
                  <c:v>69.5</c:v>
                </c:pt>
                <c:pt idx="16">
                  <c:v>61</c:v>
                </c:pt>
                <c:pt idx="17">
                  <c:v>75</c:v>
                </c:pt>
                <c:pt idx="18">
                  <c:v>75.5</c:v>
                </c:pt>
                <c:pt idx="19">
                  <c:v>68.5</c:v>
                </c:pt>
              </c:numCache>
            </c:numRef>
          </c:val>
          <c:smooth val="0"/>
          <c:extLst>
            <c:ext xmlns:c16="http://schemas.microsoft.com/office/drawing/2014/chart" uri="{C3380CC4-5D6E-409C-BE32-E72D297353CC}">
              <c16:uniqueId val="{00000005-D25C-4AC0-B67A-C9561199715A}"/>
            </c:ext>
          </c:extLst>
        </c:ser>
        <c:ser>
          <c:idx val="3"/>
          <c:order val="3"/>
          <c:tx>
            <c:strRef>
              <c:f>外貿定期コンテナ航路!$G$4</c:f>
              <c:strCache>
                <c:ptCount val="1"/>
                <c:pt idx="0">
                  <c:v>大阪港</c:v>
                </c:pt>
              </c:strCache>
            </c:strRef>
          </c:tx>
          <c:dLbls>
            <c:dLbl>
              <c:idx val="19"/>
              <c:layout>
                <c:manualLayout>
                  <c:x val="-2.7538721357651903E-2"/>
                  <c:y val="6.09137055837563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25C-4AC0-B67A-C9561199715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外貿定期コンテナ航路!$B$5:$B$24</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外貿定期コンテナ航路!$G$5:$G$24</c:f>
              <c:numCache>
                <c:formatCode>General</c:formatCode>
                <c:ptCount val="20"/>
                <c:pt idx="0">
                  <c:v>92</c:v>
                </c:pt>
                <c:pt idx="1">
                  <c:v>87</c:v>
                </c:pt>
                <c:pt idx="2">
                  <c:v>63</c:v>
                </c:pt>
                <c:pt idx="3">
                  <c:v>74</c:v>
                </c:pt>
                <c:pt idx="4">
                  <c:v>110</c:v>
                </c:pt>
                <c:pt idx="5">
                  <c:v>89</c:v>
                </c:pt>
                <c:pt idx="6">
                  <c:v>74</c:v>
                </c:pt>
                <c:pt idx="7">
                  <c:v>69</c:v>
                </c:pt>
                <c:pt idx="8">
                  <c:v>65</c:v>
                </c:pt>
                <c:pt idx="9">
                  <c:v>65</c:v>
                </c:pt>
                <c:pt idx="10">
                  <c:v>74</c:v>
                </c:pt>
                <c:pt idx="11">
                  <c:v>74</c:v>
                </c:pt>
                <c:pt idx="12">
                  <c:v>70.7</c:v>
                </c:pt>
                <c:pt idx="13">
                  <c:v>62.6</c:v>
                </c:pt>
                <c:pt idx="14">
                  <c:v>65.5</c:v>
                </c:pt>
                <c:pt idx="15">
                  <c:v>67</c:v>
                </c:pt>
                <c:pt idx="16">
                  <c:v>68</c:v>
                </c:pt>
                <c:pt idx="17">
                  <c:v>68.5</c:v>
                </c:pt>
                <c:pt idx="18">
                  <c:v>68</c:v>
                </c:pt>
                <c:pt idx="19">
                  <c:v>68</c:v>
                </c:pt>
              </c:numCache>
            </c:numRef>
          </c:val>
          <c:smooth val="0"/>
          <c:extLst>
            <c:ext xmlns:c16="http://schemas.microsoft.com/office/drawing/2014/chart" uri="{C3380CC4-5D6E-409C-BE32-E72D297353CC}">
              <c16:uniqueId val="{00000007-D25C-4AC0-B67A-C9561199715A}"/>
            </c:ext>
          </c:extLst>
        </c:ser>
        <c:ser>
          <c:idx val="4"/>
          <c:order val="4"/>
          <c:tx>
            <c:strRef>
              <c:f>外貿定期コンテナ航路!$H$4</c:f>
              <c:strCache>
                <c:ptCount val="1"/>
                <c:pt idx="0">
                  <c:v>神戸港</c:v>
                </c:pt>
              </c:strCache>
            </c:strRef>
          </c:tx>
          <c:dLbls>
            <c:dLbl>
              <c:idx val="19"/>
              <c:layout>
                <c:manualLayout>
                  <c:x val="6.884680339412765E-3"/>
                  <c:y val="0"/>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25C-4AC0-B67A-C9561199715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numRef>
              <c:f>外貿定期コンテナ航路!$B$5:$B$24</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外貿定期コンテナ航路!$H$5:$H$24</c:f>
              <c:numCache>
                <c:formatCode>General</c:formatCode>
                <c:ptCount val="20"/>
                <c:pt idx="0">
                  <c:v>91</c:v>
                </c:pt>
                <c:pt idx="1">
                  <c:v>81</c:v>
                </c:pt>
                <c:pt idx="2">
                  <c:v>63</c:v>
                </c:pt>
                <c:pt idx="3">
                  <c:v>69</c:v>
                </c:pt>
                <c:pt idx="4">
                  <c:v>87</c:v>
                </c:pt>
                <c:pt idx="5">
                  <c:v>78</c:v>
                </c:pt>
                <c:pt idx="6">
                  <c:v>76</c:v>
                </c:pt>
                <c:pt idx="7">
                  <c:v>68</c:v>
                </c:pt>
                <c:pt idx="8">
                  <c:v>67</c:v>
                </c:pt>
                <c:pt idx="9">
                  <c:v>67</c:v>
                </c:pt>
                <c:pt idx="10">
                  <c:v>69</c:v>
                </c:pt>
                <c:pt idx="11">
                  <c:v>69</c:v>
                </c:pt>
                <c:pt idx="12">
                  <c:v>72</c:v>
                </c:pt>
                <c:pt idx="13">
                  <c:v>62.6</c:v>
                </c:pt>
                <c:pt idx="14">
                  <c:v>69.2</c:v>
                </c:pt>
                <c:pt idx="15">
                  <c:v>67.2</c:v>
                </c:pt>
                <c:pt idx="16">
                  <c:v>71.5</c:v>
                </c:pt>
                <c:pt idx="17">
                  <c:v>76</c:v>
                </c:pt>
                <c:pt idx="18">
                  <c:v>71</c:v>
                </c:pt>
                <c:pt idx="19">
                  <c:v>73.5</c:v>
                </c:pt>
              </c:numCache>
            </c:numRef>
          </c:val>
          <c:smooth val="0"/>
          <c:extLst>
            <c:ext xmlns:c16="http://schemas.microsoft.com/office/drawing/2014/chart" uri="{C3380CC4-5D6E-409C-BE32-E72D297353CC}">
              <c16:uniqueId val="{00000009-D25C-4AC0-B67A-C9561199715A}"/>
            </c:ext>
          </c:extLst>
        </c:ser>
        <c:dLbls>
          <c:showLegendKey val="0"/>
          <c:showVal val="0"/>
          <c:showCatName val="0"/>
          <c:showSerName val="0"/>
          <c:showPercent val="0"/>
          <c:showBubbleSize val="0"/>
        </c:dLbls>
        <c:marker val="1"/>
        <c:smooth val="0"/>
        <c:axId val="115204096"/>
        <c:axId val="115205632"/>
      </c:lineChart>
      <c:catAx>
        <c:axId val="115204096"/>
        <c:scaling>
          <c:orientation val="minMax"/>
        </c:scaling>
        <c:delete val="0"/>
        <c:axPos val="b"/>
        <c:numFmt formatCode="General" sourceLinked="1"/>
        <c:majorTickMark val="out"/>
        <c:minorTickMark val="none"/>
        <c:tickLblPos val="nextTo"/>
        <c:txPr>
          <a:bodyPr rot="0" vert="horz"/>
          <a:lstStyle/>
          <a:p>
            <a:pPr>
              <a:defRPr sz="900"/>
            </a:pPr>
            <a:endParaRPr lang="ja-JP"/>
          </a:p>
        </c:txPr>
        <c:crossAx val="115205632"/>
        <c:crosses val="autoZero"/>
        <c:auto val="1"/>
        <c:lblAlgn val="ctr"/>
        <c:lblOffset val="100"/>
        <c:tickLblSkip val="1"/>
        <c:noMultiLvlLbl val="0"/>
      </c:catAx>
      <c:valAx>
        <c:axId val="115205632"/>
        <c:scaling>
          <c:orientation val="minMax"/>
          <c:max val="110"/>
          <c:min val="40"/>
        </c:scaling>
        <c:delete val="0"/>
        <c:axPos val="l"/>
        <c:majorGridlines/>
        <c:title>
          <c:tx>
            <c:rich>
              <a:bodyPr rot="0" vert="horz"/>
              <a:lstStyle/>
              <a:p>
                <a:pPr>
                  <a:defRPr b="0">
                    <a:solidFill>
                      <a:schemeClr val="tx1"/>
                    </a:solidFill>
                    <a:latin typeface="+mj-ea"/>
                    <a:ea typeface="+mj-ea"/>
                  </a:defRPr>
                </a:pPr>
                <a:r>
                  <a:rPr lang="ja-JP" altLang="en-US" b="0" dirty="0" smtClean="0">
                    <a:solidFill>
                      <a:schemeClr val="tx1"/>
                    </a:solidFill>
                    <a:latin typeface="+mj-ea"/>
                    <a:ea typeface="+mj-ea"/>
                  </a:rPr>
                  <a:t>（</a:t>
                </a:r>
                <a:r>
                  <a:rPr lang="ja-JP" altLang="ja-JP" sz="1000" b="0" i="0" u="none" strike="noStrike" baseline="0" dirty="0" smtClean="0">
                    <a:solidFill>
                      <a:schemeClr val="tx1"/>
                    </a:solidFill>
                    <a:effectLst/>
                    <a:latin typeface="+mj-ea"/>
                    <a:ea typeface="+mj-ea"/>
                  </a:rPr>
                  <a:t>便</a:t>
                </a:r>
                <a:r>
                  <a:rPr lang="en-US" altLang="ja-JP" b="0" dirty="0" smtClean="0">
                    <a:solidFill>
                      <a:schemeClr val="tx1"/>
                    </a:solidFill>
                    <a:latin typeface="+mj-ea"/>
                    <a:ea typeface="+mj-ea"/>
                  </a:rPr>
                  <a:t>/</a:t>
                </a:r>
                <a:r>
                  <a:rPr lang="ja-JP" altLang="ja-JP" sz="1000" b="0" i="0" u="none" strike="noStrike" baseline="0" dirty="0" smtClean="0">
                    <a:solidFill>
                      <a:schemeClr val="tx1"/>
                    </a:solidFill>
                    <a:effectLst/>
                    <a:latin typeface="+mj-ea"/>
                    <a:ea typeface="+mj-ea"/>
                  </a:rPr>
                  <a:t>週</a:t>
                </a:r>
                <a:r>
                  <a:rPr lang="ja-JP" altLang="en-US" b="0" dirty="0" smtClean="0">
                    <a:solidFill>
                      <a:schemeClr val="tx1"/>
                    </a:solidFill>
                    <a:latin typeface="+mj-ea"/>
                    <a:ea typeface="+mj-ea"/>
                  </a:rPr>
                  <a:t>）</a:t>
                </a:r>
                <a:endParaRPr lang="ja-JP" altLang="en-US" b="0" dirty="0">
                  <a:solidFill>
                    <a:schemeClr val="tx1"/>
                  </a:solidFill>
                  <a:latin typeface="+mj-ea"/>
                  <a:ea typeface="+mj-ea"/>
                </a:endParaRPr>
              </a:p>
            </c:rich>
          </c:tx>
          <c:layout>
            <c:manualLayout>
              <c:xMode val="edge"/>
              <c:yMode val="edge"/>
              <c:x val="1.269377722831874E-2"/>
              <c:y val="4.7733823215611194E-3"/>
            </c:manualLayout>
          </c:layout>
          <c:overlay val="0"/>
        </c:title>
        <c:numFmt formatCode="General" sourceLinked="1"/>
        <c:majorTickMark val="out"/>
        <c:minorTickMark val="none"/>
        <c:tickLblPos val="nextTo"/>
        <c:crossAx val="115204096"/>
        <c:crosses val="autoZero"/>
        <c:crossBetween val="between"/>
      </c:valAx>
      <c:spPr>
        <a:noFill/>
        <a:ln>
          <a:noFill/>
        </a:ln>
      </c:spPr>
    </c:plotArea>
    <c:legend>
      <c:legendPos val="t"/>
      <c:layout>
        <c:manualLayout>
          <c:xMode val="edge"/>
          <c:yMode val="edge"/>
          <c:x val="0.32823709088389114"/>
          <c:y val="8.7548420863989118E-2"/>
          <c:w val="0.62624831911316492"/>
          <c:h val="5.3019705024181622E-2"/>
        </c:manualLayout>
      </c:layout>
      <c:overlay val="0"/>
      <c:txPr>
        <a:bodyPr/>
        <a:lstStyle/>
        <a:p>
          <a:pPr>
            <a:defRPr sz="1000"/>
          </a:pPr>
          <a:endParaRPr lang="ja-JP"/>
        </a:p>
      </c:txPr>
    </c:legend>
    <c:plotVisOnly val="1"/>
    <c:dispBlanksAs val="gap"/>
    <c:showDLblsOverMax val="0"/>
  </c:chart>
  <c:spPr>
    <a:ln>
      <a:noFill/>
    </a:ln>
  </c:sp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Sheet1!$B$5</c:f>
              <c:strCache>
                <c:ptCount val="1"/>
                <c:pt idx="0">
                  <c:v>入園者数</c:v>
                </c:pt>
              </c:strCache>
            </c:strRef>
          </c:tx>
          <c:marker>
            <c:symbol val="diamond"/>
            <c:size val="5"/>
          </c:marker>
          <c:dLbls>
            <c:dLbl>
              <c:idx val="1"/>
              <c:layout>
                <c:manualLayout>
                  <c:x val="-4.4736220472440948E-2"/>
                  <c:y val="-0.1069561096529600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4E2-40B2-9FB4-909C5AE2BDE2}"/>
                </c:ext>
              </c:extLst>
            </c:dLbl>
            <c:dLbl>
              <c:idx val="2"/>
              <c:layout>
                <c:manualLayout>
                  <c:x val="-4.4736439195100661E-2"/>
                  <c:y val="-8.84375911344415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4E2-40B2-9FB4-909C5AE2BDE2}"/>
                </c:ext>
              </c:extLst>
            </c:dLbl>
            <c:dLbl>
              <c:idx val="3"/>
              <c:layout>
                <c:manualLayout>
                  <c:x val="-1.1402887139107611E-2"/>
                  <c:y val="3.1932779235928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4E2-40B2-9FB4-909C5AE2BDE2}"/>
                </c:ext>
              </c:extLst>
            </c:dLbl>
            <c:dLbl>
              <c:idx val="4"/>
              <c:layout>
                <c:manualLayout>
                  <c:x val="-5.3069553805774279E-2"/>
                  <c:y val="-6.99190726159230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4E2-40B2-9FB4-909C5AE2BDE2}"/>
                </c:ext>
              </c:extLst>
            </c:dLbl>
            <c:dLbl>
              <c:idx val="5"/>
              <c:layout>
                <c:manualLayout>
                  <c:x val="-6.6958442694663167E-2"/>
                  <c:y val="-4.2141294838145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4E2-40B2-9FB4-909C5AE2BDE2}"/>
                </c:ext>
              </c:extLst>
            </c:dLbl>
            <c:spPr>
              <a:noFill/>
              <a:ln>
                <a:noFill/>
              </a:ln>
              <a:effectLst/>
            </c:spPr>
            <c:txPr>
              <a:bodyPr/>
              <a:lstStyle/>
              <a:p>
                <a:pPr>
                  <a:defRPr sz="1100"/>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Sheet1!$C$4:$L$4</c:f>
              <c:strCache>
                <c:ptCount val="10"/>
                <c:pt idx="0">
                  <c:v>2010年度</c:v>
                </c:pt>
                <c:pt idx="1">
                  <c:v>2011年度</c:v>
                </c:pt>
                <c:pt idx="2">
                  <c:v>2012年度</c:v>
                </c:pt>
                <c:pt idx="3">
                  <c:v>2013年度</c:v>
                </c:pt>
                <c:pt idx="4">
                  <c:v>2014年度</c:v>
                </c:pt>
                <c:pt idx="5">
                  <c:v>2015年度</c:v>
                </c:pt>
                <c:pt idx="6">
                  <c:v>2016年度</c:v>
                </c:pt>
                <c:pt idx="7">
                  <c:v>2017年度</c:v>
                </c:pt>
                <c:pt idx="8">
                  <c:v>2018年度</c:v>
                </c:pt>
                <c:pt idx="9">
                  <c:v>2019年度</c:v>
                </c:pt>
              </c:strCache>
            </c:strRef>
          </c:cat>
          <c:val>
            <c:numRef>
              <c:f>Sheet1!$C$5:$L$5</c:f>
              <c:numCache>
                <c:formatCode>General</c:formatCode>
                <c:ptCount val="10"/>
                <c:pt idx="0">
                  <c:v>120</c:v>
                </c:pt>
                <c:pt idx="1">
                  <c:v>123</c:v>
                </c:pt>
                <c:pt idx="2">
                  <c:v>124</c:v>
                </c:pt>
                <c:pt idx="3">
                  <c:v>116</c:v>
                </c:pt>
                <c:pt idx="4">
                  <c:v>136</c:v>
                </c:pt>
                <c:pt idx="5">
                  <c:v>173</c:v>
                </c:pt>
                <c:pt idx="6">
                  <c:v>167</c:v>
                </c:pt>
                <c:pt idx="7">
                  <c:v>174</c:v>
                </c:pt>
                <c:pt idx="8">
                  <c:v>168</c:v>
                </c:pt>
                <c:pt idx="9">
                  <c:v>149</c:v>
                </c:pt>
              </c:numCache>
            </c:numRef>
          </c:val>
          <c:smooth val="0"/>
          <c:extLst>
            <c:ext xmlns:c16="http://schemas.microsoft.com/office/drawing/2014/chart" uri="{C3380CC4-5D6E-409C-BE32-E72D297353CC}">
              <c16:uniqueId val="{00000005-B4E2-40B2-9FB4-909C5AE2BDE2}"/>
            </c:ext>
          </c:extLst>
        </c:ser>
        <c:dLbls>
          <c:dLblPos val="t"/>
          <c:showLegendKey val="0"/>
          <c:showVal val="1"/>
          <c:showCatName val="0"/>
          <c:showSerName val="0"/>
          <c:showPercent val="0"/>
          <c:showBubbleSize val="0"/>
        </c:dLbls>
        <c:marker val="1"/>
        <c:smooth val="0"/>
        <c:axId val="90637056"/>
        <c:axId val="90639744"/>
      </c:lineChart>
      <c:catAx>
        <c:axId val="90637056"/>
        <c:scaling>
          <c:orientation val="minMax"/>
        </c:scaling>
        <c:delete val="0"/>
        <c:axPos val="b"/>
        <c:numFmt formatCode="General" sourceLinked="0"/>
        <c:majorTickMark val="out"/>
        <c:minorTickMark val="none"/>
        <c:tickLblPos val="nextTo"/>
        <c:crossAx val="90639744"/>
        <c:crosses val="autoZero"/>
        <c:auto val="1"/>
        <c:lblAlgn val="ctr"/>
        <c:lblOffset val="100"/>
        <c:noMultiLvlLbl val="0"/>
      </c:catAx>
      <c:valAx>
        <c:axId val="90639744"/>
        <c:scaling>
          <c:orientation val="minMax"/>
          <c:max val="180"/>
          <c:min val="100"/>
        </c:scaling>
        <c:delete val="0"/>
        <c:axPos val="l"/>
        <c:majorGridlines/>
        <c:numFmt formatCode="General" sourceLinked="1"/>
        <c:majorTickMark val="out"/>
        <c:minorTickMark val="none"/>
        <c:tickLblPos val="nextTo"/>
        <c:crossAx val="90637056"/>
        <c:crosses val="autoZero"/>
        <c:crossBetween val="between"/>
        <c:majorUnit val="10"/>
      </c:valAx>
    </c:plotArea>
    <c:plotVisOnly val="1"/>
    <c:dispBlanksAs val="gap"/>
    <c:showDLblsOverMax val="0"/>
  </c:chart>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多数の者が利用する建築物</c:v>
                </c:pt>
              </c:strCache>
            </c:strRef>
          </c:tx>
          <c:spPr>
            <a:ln w="28575" cap="rnd">
              <a:solidFill>
                <a:schemeClr val="tx1">
                  <a:lumMod val="65000"/>
                  <a:lumOff val="35000"/>
                </a:schemeClr>
              </a:solidFill>
              <a:round/>
            </a:ln>
            <a:effectLst/>
          </c:spPr>
          <c:marker>
            <c:symbol val="none"/>
          </c:marker>
          <c:cat>
            <c:strRef>
              <c:f>Sheet1!$A$2:$A$16</c:f>
              <c:strCache>
                <c:ptCount val="15"/>
                <c:pt idx="0">
                  <c:v>H18</c:v>
                </c:pt>
                <c:pt idx="1">
                  <c:v>H19</c:v>
                </c:pt>
                <c:pt idx="2">
                  <c:v>H20</c:v>
                </c:pt>
                <c:pt idx="3">
                  <c:v>H21</c:v>
                </c:pt>
                <c:pt idx="4">
                  <c:v>H22</c:v>
                </c:pt>
                <c:pt idx="5">
                  <c:v>H23</c:v>
                </c:pt>
                <c:pt idx="6">
                  <c:v>H24</c:v>
                </c:pt>
                <c:pt idx="7">
                  <c:v>H25</c:v>
                </c:pt>
                <c:pt idx="8">
                  <c:v>H26</c:v>
                </c:pt>
                <c:pt idx="9">
                  <c:v>H27</c:v>
                </c:pt>
                <c:pt idx="10">
                  <c:v>H28</c:v>
                </c:pt>
                <c:pt idx="11">
                  <c:v>H29</c:v>
                </c:pt>
                <c:pt idx="12">
                  <c:v>H30</c:v>
                </c:pt>
                <c:pt idx="13">
                  <c:v>R1</c:v>
                </c:pt>
                <c:pt idx="14">
                  <c:v>R2</c:v>
                </c:pt>
              </c:strCache>
            </c:strRef>
          </c:cat>
          <c:val>
            <c:numRef>
              <c:f>Sheet1!$B$2:$B$16</c:f>
              <c:numCache>
                <c:formatCode>General</c:formatCode>
                <c:ptCount val="15"/>
                <c:pt idx="0">
                  <c:v>79</c:v>
                </c:pt>
                <c:pt idx="1">
                  <c:v>80.75</c:v>
                </c:pt>
                <c:pt idx="2">
                  <c:v>82.5</c:v>
                </c:pt>
                <c:pt idx="3">
                  <c:v>84.25</c:v>
                </c:pt>
                <c:pt idx="4">
                  <c:v>86</c:v>
                </c:pt>
                <c:pt idx="5">
                  <c:v>86.86</c:v>
                </c:pt>
                <c:pt idx="6">
                  <c:v>87.72</c:v>
                </c:pt>
                <c:pt idx="7">
                  <c:v>88.58</c:v>
                </c:pt>
                <c:pt idx="8">
                  <c:v>89.44</c:v>
                </c:pt>
                <c:pt idx="9">
                  <c:v>90.3</c:v>
                </c:pt>
                <c:pt idx="10">
                  <c:v>91.02</c:v>
                </c:pt>
                <c:pt idx="11">
                  <c:v>91.74</c:v>
                </c:pt>
                <c:pt idx="12">
                  <c:v>92.46</c:v>
                </c:pt>
                <c:pt idx="13">
                  <c:v>93.18</c:v>
                </c:pt>
                <c:pt idx="14">
                  <c:v>93.9</c:v>
                </c:pt>
              </c:numCache>
            </c:numRef>
          </c:val>
          <c:smooth val="0"/>
          <c:extLst>
            <c:ext xmlns:c16="http://schemas.microsoft.com/office/drawing/2014/chart" uri="{C3380CC4-5D6E-409C-BE32-E72D297353CC}">
              <c16:uniqueId val="{00000000-F56A-4E5E-A4D4-A21AB907DCCE}"/>
            </c:ext>
          </c:extLst>
        </c:ser>
        <c:ser>
          <c:idx val="1"/>
          <c:order val="1"/>
          <c:tx>
            <c:strRef>
              <c:f>Sheet1!$B$1:$D$1</c:f>
              <c:strCache>
                <c:ptCount val="1"/>
                <c:pt idx="0">
                  <c:v>多数の者が利用する建築物 民間住宅 府有建築物</c:v>
                </c:pt>
              </c:strCache>
            </c:strRef>
          </c:tx>
          <c:spPr>
            <a:ln w="28575" cap="rnd">
              <a:solidFill>
                <a:schemeClr val="tx1">
                  <a:lumMod val="65000"/>
                  <a:lumOff val="35000"/>
                </a:schemeClr>
              </a:solidFill>
              <a:round/>
            </a:ln>
            <a:effectLst/>
          </c:spPr>
          <c:marker>
            <c:symbol val="none"/>
          </c:marker>
          <c:cat>
            <c:strRef>
              <c:f>Sheet1!$A$2:$A$16</c:f>
              <c:strCache>
                <c:ptCount val="15"/>
                <c:pt idx="0">
                  <c:v>H18</c:v>
                </c:pt>
                <c:pt idx="1">
                  <c:v>H19</c:v>
                </c:pt>
                <c:pt idx="2">
                  <c:v>H20</c:v>
                </c:pt>
                <c:pt idx="3">
                  <c:v>H21</c:v>
                </c:pt>
                <c:pt idx="4">
                  <c:v>H22</c:v>
                </c:pt>
                <c:pt idx="5">
                  <c:v>H23</c:v>
                </c:pt>
                <c:pt idx="6">
                  <c:v>H24</c:v>
                </c:pt>
                <c:pt idx="7">
                  <c:v>H25</c:v>
                </c:pt>
                <c:pt idx="8">
                  <c:v>H26</c:v>
                </c:pt>
                <c:pt idx="9">
                  <c:v>H27</c:v>
                </c:pt>
                <c:pt idx="10">
                  <c:v>H28</c:v>
                </c:pt>
                <c:pt idx="11">
                  <c:v>H29</c:v>
                </c:pt>
                <c:pt idx="12">
                  <c:v>H30</c:v>
                </c:pt>
                <c:pt idx="13">
                  <c:v>R1</c:v>
                </c:pt>
                <c:pt idx="14">
                  <c:v>R2</c:v>
                </c:pt>
              </c:strCache>
            </c:strRef>
          </c:cat>
          <c:val>
            <c:numRef>
              <c:f>Sheet1!$C$2:$C$16</c:f>
              <c:numCache>
                <c:formatCode>General</c:formatCode>
                <c:ptCount val="15"/>
                <c:pt idx="0">
                  <c:v>73.2</c:v>
                </c:pt>
                <c:pt idx="1">
                  <c:v>74.650000000000006</c:v>
                </c:pt>
                <c:pt idx="2">
                  <c:v>76.099999999999994</c:v>
                </c:pt>
                <c:pt idx="3">
                  <c:v>77.55</c:v>
                </c:pt>
                <c:pt idx="4">
                  <c:v>79</c:v>
                </c:pt>
                <c:pt idx="5">
                  <c:v>80.180000000000007</c:v>
                </c:pt>
                <c:pt idx="6">
                  <c:v>81.36</c:v>
                </c:pt>
                <c:pt idx="7">
                  <c:v>82.54</c:v>
                </c:pt>
                <c:pt idx="8">
                  <c:v>83.72</c:v>
                </c:pt>
                <c:pt idx="9">
                  <c:v>84.9</c:v>
                </c:pt>
                <c:pt idx="10">
                  <c:v>85.66</c:v>
                </c:pt>
                <c:pt idx="11">
                  <c:v>86.42</c:v>
                </c:pt>
                <c:pt idx="12">
                  <c:v>87.18</c:v>
                </c:pt>
                <c:pt idx="13">
                  <c:v>87.94</c:v>
                </c:pt>
                <c:pt idx="14">
                  <c:v>88.7</c:v>
                </c:pt>
              </c:numCache>
            </c:numRef>
          </c:val>
          <c:smooth val="0"/>
          <c:extLst>
            <c:ext xmlns:c16="http://schemas.microsoft.com/office/drawing/2014/chart" uri="{C3380CC4-5D6E-409C-BE32-E72D297353CC}">
              <c16:uniqueId val="{00000001-F56A-4E5E-A4D4-A21AB907DCCE}"/>
            </c:ext>
          </c:extLst>
        </c:ser>
        <c:ser>
          <c:idx val="2"/>
          <c:order val="2"/>
          <c:tx>
            <c:strRef>
              <c:f>Sheet1!$D$1</c:f>
              <c:strCache>
                <c:ptCount val="1"/>
                <c:pt idx="0">
                  <c:v>府有建築物</c:v>
                </c:pt>
              </c:strCache>
            </c:strRef>
          </c:tx>
          <c:spPr>
            <a:ln w="28575" cap="rnd">
              <a:solidFill>
                <a:schemeClr val="accent6">
                  <a:lumMod val="75000"/>
                </a:schemeClr>
              </a:solidFill>
              <a:round/>
            </a:ln>
            <a:effectLst/>
          </c:spPr>
          <c:marker>
            <c:symbol val="none"/>
          </c:marker>
          <c:cat>
            <c:strRef>
              <c:f>Sheet1!$A$2:$A$16</c:f>
              <c:strCache>
                <c:ptCount val="15"/>
                <c:pt idx="0">
                  <c:v>H18</c:v>
                </c:pt>
                <c:pt idx="1">
                  <c:v>H19</c:v>
                </c:pt>
                <c:pt idx="2">
                  <c:v>H20</c:v>
                </c:pt>
                <c:pt idx="3">
                  <c:v>H21</c:v>
                </c:pt>
                <c:pt idx="4">
                  <c:v>H22</c:v>
                </c:pt>
                <c:pt idx="5">
                  <c:v>H23</c:v>
                </c:pt>
                <c:pt idx="6">
                  <c:v>H24</c:v>
                </c:pt>
                <c:pt idx="7">
                  <c:v>H25</c:v>
                </c:pt>
                <c:pt idx="8">
                  <c:v>H26</c:v>
                </c:pt>
                <c:pt idx="9">
                  <c:v>H27</c:v>
                </c:pt>
                <c:pt idx="10">
                  <c:v>H28</c:v>
                </c:pt>
                <c:pt idx="11">
                  <c:v>H29</c:v>
                </c:pt>
                <c:pt idx="12">
                  <c:v>H30</c:v>
                </c:pt>
                <c:pt idx="13">
                  <c:v>R1</c:v>
                </c:pt>
                <c:pt idx="14">
                  <c:v>R2</c:v>
                </c:pt>
              </c:strCache>
            </c:strRef>
          </c:cat>
          <c:val>
            <c:numRef>
              <c:f>Sheet1!$D$2:$D$16</c:f>
              <c:numCache>
                <c:formatCode>General</c:formatCode>
                <c:ptCount val="15"/>
                <c:pt idx="1">
                  <c:v>56.6</c:v>
                </c:pt>
                <c:pt idx="2">
                  <c:v>60.9</c:v>
                </c:pt>
                <c:pt idx="3">
                  <c:v>63.9</c:v>
                </c:pt>
                <c:pt idx="4">
                  <c:v>67.5</c:v>
                </c:pt>
                <c:pt idx="5">
                  <c:v>71.599999999999994</c:v>
                </c:pt>
                <c:pt idx="6">
                  <c:v>74.5</c:v>
                </c:pt>
                <c:pt idx="7">
                  <c:v>78.5</c:v>
                </c:pt>
                <c:pt idx="8">
                  <c:v>82.1</c:v>
                </c:pt>
                <c:pt idx="9">
                  <c:v>84.9</c:v>
                </c:pt>
                <c:pt idx="10">
                  <c:v>85.9</c:v>
                </c:pt>
                <c:pt idx="11">
                  <c:v>88.2</c:v>
                </c:pt>
                <c:pt idx="12">
                  <c:v>90.1</c:v>
                </c:pt>
                <c:pt idx="13">
                  <c:v>92.2</c:v>
                </c:pt>
                <c:pt idx="14">
                  <c:v>94.4</c:v>
                </c:pt>
              </c:numCache>
            </c:numRef>
          </c:val>
          <c:smooth val="0"/>
          <c:extLst>
            <c:ext xmlns:c16="http://schemas.microsoft.com/office/drawing/2014/chart" uri="{C3380CC4-5D6E-409C-BE32-E72D297353CC}">
              <c16:uniqueId val="{00000002-F56A-4E5E-A4D4-A21AB907DCCE}"/>
            </c:ext>
          </c:extLst>
        </c:ser>
        <c:dLbls>
          <c:showLegendKey val="0"/>
          <c:showVal val="0"/>
          <c:showCatName val="0"/>
          <c:showSerName val="0"/>
          <c:showPercent val="0"/>
          <c:showBubbleSize val="0"/>
        </c:dLbls>
        <c:smooth val="0"/>
        <c:axId val="983206800"/>
        <c:axId val="983209712"/>
      </c:lineChart>
      <c:catAx>
        <c:axId val="983206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983209712"/>
        <c:crosses val="autoZero"/>
        <c:auto val="1"/>
        <c:lblAlgn val="ctr"/>
        <c:lblOffset val="100"/>
        <c:noMultiLvlLbl val="0"/>
      </c:catAx>
      <c:valAx>
        <c:axId val="983209712"/>
        <c:scaling>
          <c:orientation val="minMax"/>
          <c:max val="100"/>
          <c:min val="50"/>
        </c:scaling>
        <c:delete val="0"/>
        <c:axPos val="l"/>
        <c:majorGridlines>
          <c:spPr>
            <a:ln w="9525" cap="flat" cmpd="sng" algn="ctr">
              <a:solidFill>
                <a:schemeClr val="tx1">
                  <a:lumMod val="50000"/>
                  <a:lumOff val="50000"/>
                </a:schemeClr>
              </a:solidFill>
              <a:round/>
            </a:ln>
            <a:effectLst/>
          </c:spPr>
        </c:majorGridlines>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983206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drawings/drawing1.xml><?xml version="1.0" encoding="utf-8"?>
<c:userShapes xmlns:c="http://schemas.openxmlformats.org/drawingml/2006/chart">
  <cdr:relSizeAnchor xmlns:cdr="http://schemas.openxmlformats.org/drawingml/2006/chartDrawing">
    <cdr:from>
      <cdr:x>0.0065</cdr:x>
      <cdr:y>0</cdr:y>
    </cdr:from>
    <cdr:to>
      <cdr:x>0.10442</cdr:x>
      <cdr:y>0.04843</cdr:y>
    </cdr:to>
    <cdr:sp macro="" textlink="">
      <cdr:nvSpPr>
        <cdr:cNvPr id="3" name="テキスト ボックス 2"/>
        <cdr:cNvSpPr txBox="1"/>
      </cdr:nvSpPr>
      <cdr:spPr>
        <a:xfrm xmlns:a="http://schemas.openxmlformats.org/drawingml/2006/main">
          <a:off x="26308" y="-2455076"/>
          <a:ext cx="396487" cy="19613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900" dirty="0"/>
            <a:t>(</a:t>
          </a:r>
          <a:r>
            <a:rPr lang="ja-JP" altLang="en-US" sz="900" dirty="0"/>
            <a:t>万人</a:t>
          </a:r>
          <a:r>
            <a:rPr lang="en-US" altLang="ja-JP" sz="900" dirty="0"/>
            <a:t>)</a:t>
          </a:r>
          <a:endParaRPr lang="ja-JP" altLang="en-US" sz="900" dirty="0"/>
        </a:p>
      </cdr:txBody>
    </cdr:sp>
  </cdr:relSizeAnchor>
  <cdr:relSizeAnchor xmlns:cdr="http://schemas.openxmlformats.org/drawingml/2006/chartDrawing">
    <cdr:from>
      <cdr:x>0.88477</cdr:x>
      <cdr:y>0.02613</cdr:y>
    </cdr:from>
    <cdr:to>
      <cdr:x>0.95835</cdr:x>
      <cdr:y>0.10167</cdr:y>
    </cdr:to>
    <cdr:sp macro="" textlink="">
      <cdr:nvSpPr>
        <cdr:cNvPr id="4" name="テキスト ボックス 1"/>
        <cdr:cNvSpPr txBox="1"/>
      </cdr:nvSpPr>
      <cdr:spPr>
        <a:xfrm xmlns:a="http://schemas.openxmlformats.org/drawingml/2006/main">
          <a:off x="3582520" y="105802"/>
          <a:ext cx="297933" cy="30592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ja-JP" sz="1000" dirty="0">
              <a:latin typeface="ＭＳ Ｐゴシック" panose="020B0600070205080204" pitchFamily="50" charset="-128"/>
              <a:ea typeface="ＭＳ Ｐゴシック" panose="020B0600070205080204" pitchFamily="50" charset="-128"/>
            </a:rPr>
            <a:t>(%)</a:t>
          </a:r>
          <a:endParaRPr lang="ja-JP" altLang="en-US" sz="1000" dirty="0">
            <a:latin typeface="ＭＳ Ｐゴシック" panose="020B0600070205080204" pitchFamily="50" charset="-128"/>
            <a:ea typeface="ＭＳ Ｐゴシック" panose="020B0600070205080204" pitchFamily="50" charset="-128"/>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0.00576</cdr:x>
      <cdr:y>0.00935</cdr:y>
    </cdr:from>
    <cdr:to>
      <cdr:x>0.22021</cdr:x>
      <cdr:y>0.07641</cdr:y>
    </cdr:to>
    <cdr:sp macro="" textlink="">
      <cdr:nvSpPr>
        <cdr:cNvPr id="2" name="正方形/長方形 1"/>
        <cdr:cNvSpPr/>
      </cdr:nvSpPr>
      <cdr:spPr>
        <a:xfrm xmlns:a="http://schemas.openxmlformats.org/drawingml/2006/main">
          <a:off x="21178" y="26806"/>
          <a:ext cx="788447" cy="19226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ja-JP" altLang="en-US" sz="800"/>
            <a:t>（千人）</a:t>
          </a:r>
          <a:endParaRPr lang="ja-JP" sz="800"/>
        </a:p>
      </cdr:txBody>
    </cdr:sp>
  </cdr:relSizeAnchor>
</c:userShapes>
</file>

<file path=ppt/drawings/drawing11.xml><?xml version="1.0" encoding="utf-8"?>
<c:userShapes xmlns:c="http://schemas.openxmlformats.org/drawingml/2006/chart">
  <cdr:relSizeAnchor xmlns:cdr="http://schemas.openxmlformats.org/drawingml/2006/chartDrawing">
    <cdr:from>
      <cdr:x>0</cdr:x>
      <cdr:y>2.12875E-7</cdr:y>
    </cdr:from>
    <cdr:to>
      <cdr:x>0.09056</cdr:x>
      <cdr:y>0.06314</cdr:y>
    </cdr:to>
    <cdr:sp macro="" textlink="">
      <cdr:nvSpPr>
        <cdr:cNvPr id="2" name="正方形/長方形 1"/>
        <cdr:cNvSpPr/>
      </cdr:nvSpPr>
      <cdr:spPr>
        <a:xfrm xmlns:a="http://schemas.openxmlformats.org/drawingml/2006/main">
          <a:off x="0" y="1"/>
          <a:ext cx="798782" cy="29661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en-US" altLang="ja-JP" sz="1000" dirty="0">
              <a:solidFill>
                <a:sysClr val="windowText" lastClr="000000"/>
              </a:solidFill>
            </a:rPr>
            <a:t>(%)</a:t>
          </a:r>
          <a:endParaRPr lang="ja-JP" sz="1000" dirty="0">
            <a:solidFill>
              <a:sysClr val="windowText" lastClr="000000"/>
            </a:solidFill>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0.54539</cdr:x>
      <cdr:y>0.0711</cdr:y>
    </cdr:from>
    <cdr:to>
      <cdr:x>0.96142</cdr:x>
      <cdr:y>0.35717</cdr:y>
    </cdr:to>
    <cdr:sp macro="" textlink="">
      <cdr:nvSpPr>
        <cdr:cNvPr id="2" name="正方形/長方形 1"/>
        <cdr:cNvSpPr/>
      </cdr:nvSpPr>
      <cdr:spPr>
        <a:xfrm xmlns:a="http://schemas.openxmlformats.org/drawingml/2006/main">
          <a:off x="2493512" y="147109"/>
          <a:ext cx="1902085" cy="591896"/>
        </a:xfrm>
        <a:prstGeom xmlns:a="http://schemas.openxmlformats.org/drawingml/2006/main" prst="rect">
          <a:avLst/>
        </a:prstGeom>
        <a:noFill xmlns:a="http://schemas.openxmlformats.org/drawingml/2006/main"/>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r>
            <a:rPr lang="ja-JP" altLang="en-US" sz="900" dirty="0">
              <a:solidFill>
                <a:schemeClr val="tx1"/>
              </a:solidFill>
            </a:rPr>
            <a:t>正規の職員以外 　　　</a:t>
          </a:r>
          <a:r>
            <a:rPr lang="en-US" altLang="ja-JP" sz="900" dirty="0" smtClean="0">
              <a:solidFill>
                <a:schemeClr val="tx1"/>
              </a:solidFill>
            </a:rPr>
            <a:t>1,405</a:t>
          </a:r>
          <a:r>
            <a:rPr lang="ja-JP" altLang="en-US" sz="900" dirty="0" smtClean="0">
              <a:solidFill>
                <a:schemeClr val="tx1"/>
              </a:solidFill>
            </a:rPr>
            <a:t>人</a:t>
          </a:r>
          <a:endParaRPr lang="en-US" altLang="ja-JP" sz="900" dirty="0">
            <a:solidFill>
              <a:schemeClr val="tx1"/>
            </a:solidFill>
          </a:endParaRPr>
        </a:p>
        <a:p xmlns:a="http://schemas.openxmlformats.org/drawingml/2006/main">
          <a:r>
            <a:rPr lang="ja-JP" altLang="en-US" sz="900" dirty="0">
              <a:solidFill>
                <a:schemeClr val="tx1"/>
              </a:solidFill>
            </a:rPr>
            <a:t>一時的な仕事　　　　　　</a:t>
          </a:r>
          <a:r>
            <a:rPr lang="en-US" altLang="ja-JP" sz="900" dirty="0" smtClean="0">
              <a:solidFill>
                <a:schemeClr val="tx1"/>
              </a:solidFill>
            </a:rPr>
            <a:t>890</a:t>
          </a:r>
          <a:r>
            <a:rPr lang="ja-JP" altLang="en-US" sz="900" dirty="0" smtClean="0">
              <a:solidFill>
                <a:schemeClr val="tx1"/>
              </a:solidFill>
            </a:rPr>
            <a:t>人</a:t>
          </a:r>
          <a:endParaRPr lang="en-US" altLang="ja-JP" sz="900" dirty="0">
            <a:solidFill>
              <a:schemeClr val="tx1"/>
            </a:solidFill>
          </a:endParaRPr>
        </a:p>
        <a:p xmlns:a="http://schemas.openxmlformats.org/drawingml/2006/main">
          <a:r>
            <a:rPr lang="ja-JP" altLang="en-US" sz="900" dirty="0">
              <a:solidFill>
                <a:schemeClr val="tx1"/>
              </a:solidFill>
            </a:rPr>
            <a:t>就職準備中・その他　 </a:t>
          </a:r>
          <a:r>
            <a:rPr lang="en-US" altLang="ja-JP" sz="900" dirty="0" smtClean="0">
              <a:solidFill>
                <a:schemeClr val="tx1"/>
              </a:solidFill>
            </a:rPr>
            <a:t>2,969</a:t>
          </a:r>
          <a:r>
            <a:rPr lang="ja-JP" altLang="en-US" sz="900" dirty="0" smtClean="0">
              <a:solidFill>
                <a:schemeClr val="tx1"/>
              </a:solidFill>
            </a:rPr>
            <a:t>人</a:t>
          </a:r>
          <a:endParaRPr lang="en-US" altLang="ja-JP" sz="900" dirty="0">
            <a:solidFill>
              <a:schemeClr val="tx1"/>
            </a:solidFill>
          </a:endParaRPr>
        </a:p>
      </cdr:txBody>
    </cdr:sp>
  </cdr:relSizeAnchor>
  <cdr:relSizeAnchor xmlns:cdr="http://schemas.openxmlformats.org/drawingml/2006/chartDrawing">
    <cdr:from>
      <cdr:x>0.48522</cdr:x>
      <cdr:y>0.55474</cdr:y>
    </cdr:from>
    <cdr:to>
      <cdr:x>0.95397</cdr:x>
      <cdr:y>0.79872</cdr:y>
    </cdr:to>
    <cdr:sp macro="" textlink="">
      <cdr:nvSpPr>
        <cdr:cNvPr id="3" name="角丸四角形 2"/>
        <cdr:cNvSpPr/>
      </cdr:nvSpPr>
      <cdr:spPr>
        <a:xfrm xmlns:a="http://schemas.openxmlformats.org/drawingml/2006/main">
          <a:off x="2218403" y="1147791"/>
          <a:ext cx="2143125" cy="504825"/>
        </a:xfrm>
        <a:prstGeom xmlns:a="http://schemas.openxmlformats.org/drawingml/2006/main" prst="roundRect">
          <a:avLst/>
        </a:prstGeom>
        <a:solidFill xmlns:a="http://schemas.openxmlformats.org/drawingml/2006/main">
          <a:sysClr val="window" lastClr="FFFFFF"/>
        </a:solidFill>
        <a:ln xmlns:a="http://schemas.openxmlformats.org/drawingml/2006/main" w="9525">
          <a:solidFill>
            <a:sysClr val="windowText" lastClr="00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kumimoji="1" lang="ja-JP" altLang="en-US" sz="900" dirty="0">
              <a:solidFill>
                <a:schemeClr val="tx1"/>
              </a:solidFill>
            </a:rPr>
            <a:t>平成</a:t>
          </a:r>
          <a:r>
            <a:rPr kumimoji="1" lang="en-US" altLang="ja-JP" sz="900" dirty="0" smtClean="0">
              <a:solidFill>
                <a:schemeClr val="tx1"/>
              </a:solidFill>
            </a:rPr>
            <a:t>31</a:t>
          </a:r>
          <a:r>
            <a:rPr kumimoji="1" lang="ja-JP" altLang="en-US" sz="900" dirty="0" smtClean="0">
              <a:solidFill>
                <a:schemeClr val="tx1"/>
              </a:solidFill>
            </a:rPr>
            <a:t>年</a:t>
          </a:r>
          <a:r>
            <a:rPr kumimoji="1" lang="en-US" altLang="ja-JP" sz="900" dirty="0">
              <a:solidFill>
                <a:schemeClr val="tx1"/>
              </a:solidFill>
            </a:rPr>
            <a:t>3</a:t>
          </a:r>
          <a:r>
            <a:rPr kumimoji="1" lang="ja-JP" altLang="en-US" sz="900" dirty="0">
              <a:solidFill>
                <a:schemeClr val="tx1"/>
              </a:solidFill>
            </a:rPr>
            <a:t>月に大阪府内の大学を卒業した者（進学等を除く</a:t>
          </a:r>
          <a:r>
            <a:rPr kumimoji="1" lang="ja-JP" altLang="en-US" sz="900" dirty="0" smtClean="0">
              <a:solidFill>
                <a:schemeClr val="tx1"/>
              </a:solidFill>
            </a:rPr>
            <a:t>）</a:t>
          </a:r>
          <a:r>
            <a:rPr kumimoji="1" lang="en-US" altLang="ja-JP" sz="900" b="1" dirty="0" smtClean="0">
              <a:solidFill>
                <a:schemeClr val="tx1"/>
              </a:solidFill>
            </a:rPr>
            <a:t>41,866</a:t>
          </a:r>
          <a:r>
            <a:rPr kumimoji="1" lang="ja-JP" altLang="en-US" sz="900" b="1" dirty="0" smtClean="0">
              <a:solidFill>
                <a:schemeClr val="tx1"/>
              </a:solidFill>
            </a:rPr>
            <a:t>人</a:t>
          </a:r>
          <a:endParaRPr kumimoji="1" lang="en-US" altLang="ja-JP" sz="900" b="1" dirty="0">
            <a:solidFill>
              <a:schemeClr val="tx1"/>
            </a:solidFill>
          </a:endParaRPr>
        </a:p>
      </cdr:txBody>
    </cdr:sp>
  </cdr:relSizeAnchor>
</c:userShapes>
</file>

<file path=ppt/drawings/drawing13.xml><?xml version="1.0" encoding="utf-8"?>
<c:userShapes xmlns:c="http://schemas.openxmlformats.org/drawingml/2006/chart">
  <cdr:relSizeAnchor xmlns:cdr="http://schemas.openxmlformats.org/drawingml/2006/chartDrawing">
    <cdr:from>
      <cdr:x>0.74783</cdr:x>
      <cdr:y>0.24918</cdr:y>
    </cdr:from>
    <cdr:to>
      <cdr:x>0.8521</cdr:x>
      <cdr:y>0.72399</cdr:y>
    </cdr:to>
    <cdr:sp macro="" textlink="">
      <cdr:nvSpPr>
        <cdr:cNvPr id="4" name="楕円 3"/>
        <cdr:cNvSpPr/>
      </cdr:nvSpPr>
      <cdr:spPr>
        <a:xfrm xmlns:a="http://schemas.openxmlformats.org/drawingml/2006/main">
          <a:off x="6144452" y="916817"/>
          <a:ext cx="856677" cy="1746998"/>
        </a:xfrm>
        <a:prstGeom xmlns:a="http://schemas.openxmlformats.org/drawingml/2006/main" prst="ellipse">
          <a:avLst/>
        </a:prstGeom>
        <a:noFill xmlns:a="http://schemas.openxmlformats.org/drawingml/2006/main"/>
        <a:ln xmlns:a="http://schemas.openxmlformats.org/drawingml/2006/main" w="44450" cmpd="thickThin">
          <a:solidFill>
            <a:srgbClr val="FF0000"/>
          </a:solidFill>
          <a:prstDash val="solid"/>
          <a:beve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dr:relSizeAnchor xmlns:cdr="http://schemas.openxmlformats.org/drawingml/2006/chartDrawing">
    <cdr:from>
      <cdr:x>0.21166</cdr:x>
      <cdr:y>0.08889</cdr:y>
    </cdr:from>
    <cdr:to>
      <cdr:x>0.27759</cdr:x>
      <cdr:y>0.14744</cdr:y>
    </cdr:to>
    <cdr:sp macro="" textlink="">
      <cdr:nvSpPr>
        <cdr:cNvPr id="2" name="object 155"/>
        <cdr:cNvSpPr txBox="1"/>
      </cdr:nvSpPr>
      <cdr:spPr>
        <a:xfrm xmlns:a="http://schemas.openxmlformats.org/drawingml/2006/main">
          <a:off x="1739055" y="327040"/>
          <a:ext cx="541691" cy="215444"/>
        </a:xfrm>
        <a:prstGeom xmlns:a="http://schemas.openxmlformats.org/drawingml/2006/main" prst="rect">
          <a:avLst/>
        </a:prstGeom>
      </cdr:spPr>
      <cdr:txBody>
        <a:bodyPr xmlns:a="http://schemas.openxmlformats.org/drawingml/2006/main" vert="horz" wrap="square" lIns="0" tIns="0" rIns="0" bIns="0"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pPr marL="12700">
            <a:lnSpc>
              <a:spcPct val="100000"/>
            </a:lnSpc>
          </a:pPr>
          <a:r>
            <a:rPr sz="1400" b="1" spc="75" dirty="0" smtClean="0">
              <a:solidFill>
                <a:schemeClr val="tx1"/>
              </a:solidFill>
              <a:latin typeface="Yu Gothic"/>
              <a:cs typeface="Yu Gothic"/>
            </a:rPr>
            <a:t>29.</a:t>
          </a:r>
          <a:r>
            <a:rPr lang="en-US" sz="1400" b="1" spc="75" dirty="0" smtClean="0">
              <a:solidFill>
                <a:schemeClr val="tx1"/>
              </a:solidFill>
              <a:latin typeface="Yu Gothic"/>
              <a:cs typeface="Yu Gothic"/>
            </a:rPr>
            <a:t>74</a:t>
          </a:r>
          <a:endParaRPr sz="1400" dirty="0">
            <a:solidFill>
              <a:schemeClr val="tx1"/>
            </a:solidFill>
            <a:latin typeface="Yu Gothic"/>
            <a:cs typeface="Yu Gothic"/>
          </a:endParaRPr>
        </a:p>
      </cdr:txBody>
    </cdr:sp>
  </cdr:relSizeAnchor>
  <cdr:relSizeAnchor xmlns:cdr="http://schemas.openxmlformats.org/drawingml/2006/chartDrawing">
    <cdr:from>
      <cdr:x>0.19313</cdr:x>
      <cdr:y>0.76322</cdr:y>
    </cdr:from>
    <cdr:to>
      <cdr:x>0.24383</cdr:x>
      <cdr:y>0.82655</cdr:y>
    </cdr:to>
    <cdr:sp macro="" textlink="">
      <cdr:nvSpPr>
        <cdr:cNvPr id="3" name="正方形/長方形 2"/>
        <cdr:cNvSpPr/>
      </cdr:nvSpPr>
      <cdr:spPr>
        <a:xfrm xmlns:a="http://schemas.openxmlformats.org/drawingml/2006/main" rot="18924040">
          <a:off x="1586844" y="2808142"/>
          <a:ext cx="416569" cy="233039"/>
        </a:xfrm>
        <a:prstGeom xmlns:a="http://schemas.openxmlformats.org/drawingml/2006/main" prst="rect">
          <a:avLst/>
        </a:prstGeom>
        <a:noFill xmlns:a="http://schemas.openxmlformats.org/drawingml/2006/main"/>
        <a:ln xmlns:a="http://schemas.openxmlformats.org/drawingml/2006/main" w="28575">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ja-JP"/>
        </a:p>
      </cdr:txBody>
    </cdr:sp>
  </cdr:relSizeAnchor>
</c:userShapes>
</file>

<file path=ppt/drawings/drawing14.xml><?xml version="1.0" encoding="utf-8"?>
<c:userShapes xmlns:c="http://schemas.openxmlformats.org/drawingml/2006/chart">
  <cdr:relSizeAnchor xmlns:cdr="http://schemas.openxmlformats.org/drawingml/2006/chartDrawing">
    <cdr:from>
      <cdr:x>0</cdr:x>
      <cdr:y>0</cdr:y>
    </cdr:from>
    <cdr:to>
      <cdr:x>0.08931</cdr:x>
      <cdr:y>0.04379</cdr:y>
    </cdr:to>
    <cdr:sp macro="" textlink="">
      <cdr:nvSpPr>
        <cdr:cNvPr id="3" name="正方形/長方形 2"/>
        <cdr:cNvSpPr/>
      </cdr:nvSpPr>
      <cdr:spPr>
        <a:xfrm xmlns:a="http://schemas.openxmlformats.org/drawingml/2006/main">
          <a:off x="0" y="0"/>
          <a:ext cx="805013" cy="21602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ja-JP" altLang="en-US" dirty="0" smtClean="0">
              <a:solidFill>
                <a:schemeClr val="tx1"/>
              </a:solidFill>
            </a:rPr>
            <a:t>（事業所）</a:t>
          </a:r>
          <a:endParaRPr lang="ja-JP" dirty="0">
            <a:solidFill>
              <a:schemeClr val="tx1"/>
            </a:solidFill>
          </a:endParaRPr>
        </a:p>
      </cdr:txBody>
    </cdr:sp>
  </cdr:relSizeAnchor>
</c:userShapes>
</file>

<file path=ppt/drawings/drawing15.xml><?xml version="1.0" encoding="utf-8"?>
<c:userShapes xmlns:c="http://schemas.openxmlformats.org/drawingml/2006/chart">
  <cdr:relSizeAnchor xmlns:cdr="http://schemas.openxmlformats.org/drawingml/2006/chartDrawing">
    <cdr:from>
      <cdr:x>0.40401</cdr:x>
      <cdr:y>0.76522</cdr:y>
    </cdr:from>
    <cdr:to>
      <cdr:x>0.69068</cdr:x>
      <cdr:y>0.89932</cdr:y>
    </cdr:to>
    <cdr:sp macro="" textlink="">
      <cdr:nvSpPr>
        <cdr:cNvPr id="5" name="正方形/長方形 4"/>
        <cdr:cNvSpPr/>
      </cdr:nvSpPr>
      <cdr:spPr>
        <a:xfrm xmlns:a="http://schemas.openxmlformats.org/drawingml/2006/main">
          <a:off x="3602213" y="3287219"/>
          <a:ext cx="2556000" cy="576064"/>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en-US" altLang="ja-JP" dirty="0" smtClean="0">
              <a:solidFill>
                <a:schemeClr val="tx1">
                  <a:lumMod val="50000"/>
                  <a:lumOff val="50000"/>
                </a:schemeClr>
              </a:solidFill>
            </a:rPr>
            <a:t>58.94</a:t>
          </a:r>
          <a:r>
            <a:rPr lang="ja-JP" altLang="en-US" dirty="0" smtClean="0">
              <a:solidFill>
                <a:schemeClr val="tx1">
                  <a:lumMod val="50000"/>
                  <a:lumOff val="50000"/>
                </a:schemeClr>
              </a:solidFill>
            </a:rPr>
            <a:t>％</a:t>
          </a:r>
          <a:endParaRPr lang="ja-JP" dirty="0">
            <a:solidFill>
              <a:schemeClr val="tx1">
                <a:lumMod val="50000"/>
                <a:lumOff val="50000"/>
              </a:schemeClr>
            </a:solidFill>
          </a:endParaRPr>
        </a:p>
      </cdr:txBody>
    </cdr:sp>
  </cdr:relSizeAnchor>
</c:userShapes>
</file>

<file path=ppt/drawings/drawing16.xml><?xml version="1.0" encoding="utf-8"?>
<c:userShapes xmlns:c="http://schemas.openxmlformats.org/drawingml/2006/chart">
  <cdr:relSizeAnchor xmlns:cdr="http://schemas.openxmlformats.org/drawingml/2006/chartDrawing">
    <cdr:from>
      <cdr:x>0.40957</cdr:x>
      <cdr:y>0.75862</cdr:y>
    </cdr:from>
    <cdr:to>
      <cdr:x>0.69269</cdr:x>
      <cdr:y>0.89655</cdr:y>
    </cdr:to>
    <cdr:sp macro="" textlink="">
      <cdr:nvSpPr>
        <cdr:cNvPr id="2" name="正方形/長方形 1"/>
        <cdr:cNvSpPr/>
      </cdr:nvSpPr>
      <cdr:spPr>
        <a:xfrm xmlns:a="http://schemas.openxmlformats.org/drawingml/2006/main">
          <a:off x="3596495" y="3168352"/>
          <a:ext cx="2486092" cy="576064"/>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en-US" altLang="ja-JP" sz="900" dirty="0" smtClean="0">
              <a:solidFill>
                <a:schemeClr val="tx1">
                  <a:lumMod val="50000"/>
                  <a:lumOff val="50000"/>
                </a:schemeClr>
              </a:solidFill>
              <a:latin typeface="Meiryo UI" panose="020B0604030504040204" pitchFamily="50" charset="-128"/>
              <a:ea typeface="Meiryo UI" panose="020B0604030504040204" pitchFamily="50" charset="-128"/>
            </a:rPr>
            <a:t>33.94</a:t>
          </a:r>
          <a:r>
            <a:rPr lang="ja-JP" altLang="en-US" sz="900" dirty="0" smtClean="0">
              <a:solidFill>
                <a:schemeClr val="tx1">
                  <a:lumMod val="50000"/>
                  <a:lumOff val="50000"/>
                </a:schemeClr>
              </a:solidFill>
              <a:latin typeface="Meiryo UI" panose="020B0604030504040204" pitchFamily="50" charset="-128"/>
              <a:ea typeface="Meiryo UI" panose="020B0604030504040204" pitchFamily="50" charset="-128"/>
            </a:rPr>
            <a:t>％</a:t>
          </a:r>
          <a:endParaRPr lang="ja-JP" sz="900" dirty="0">
            <a:solidFill>
              <a:schemeClr val="tx1">
                <a:lumMod val="50000"/>
                <a:lumOff val="50000"/>
              </a:schemeClr>
            </a:solidFill>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0.69659</cdr:x>
      <cdr:y>0.75293</cdr:y>
    </cdr:from>
    <cdr:to>
      <cdr:x>0.97971</cdr:x>
      <cdr:y>0.89086</cdr:y>
    </cdr:to>
    <cdr:sp macro="" textlink="">
      <cdr:nvSpPr>
        <cdr:cNvPr id="3" name="正方形/長方形 2"/>
        <cdr:cNvSpPr/>
      </cdr:nvSpPr>
      <cdr:spPr>
        <a:xfrm xmlns:a="http://schemas.openxmlformats.org/drawingml/2006/main">
          <a:off x="6116775" y="3144604"/>
          <a:ext cx="2486097" cy="576060"/>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ja-JP" sz="900" dirty="0" smtClean="0">
              <a:solidFill>
                <a:schemeClr val="tx1">
                  <a:lumMod val="50000"/>
                  <a:lumOff val="50000"/>
                </a:schemeClr>
              </a:solidFill>
              <a:latin typeface="Meiryo UI" panose="020B0604030504040204" pitchFamily="50" charset="-128"/>
              <a:ea typeface="Meiryo UI" panose="020B0604030504040204" pitchFamily="50" charset="-128"/>
            </a:rPr>
            <a:t>33.20</a:t>
          </a:r>
          <a:r>
            <a:rPr lang="ja-JP" altLang="en-US" sz="900" dirty="0" smtClean="0">
              <a:solidFill>
                <a:schemeClr val="tx1">
                  <a:lumMod val="50000"/>
                  <a:lumOff val="50000"/>
                </a:schemeClr>
              </a:solidFill>
              <a:latin typeface="Meiryo UI" panose="020B0604030504040204" pitchFamily="50" charset="-128"/>
              <a:ea typeface="Meiryo UI" panose="020B0604030504040204" pitchFamily="50" charset="-128"/>
            </a:rPr>
            <a:t>％</a:t>
          </a:r>
          <a:endParaRPr lang="ja-JP" sz="900" dirty="0">
            <a:solidFill>
              <a:schemeClr val="tx1">
                <a:lumMod val="50000"/>
                <a:lumOff val="50000"/>
              </a:schemeClr>
            </a:solidFill>
            <a:latin typeface="Meiryo UI" panose="020B0604030504040204" pitchFamily="50" charset="-128"/>
            <a:ea typeface="Meiryo UI" panose="020B0604030504040204" pitchFamily="50" charset="-128"/>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0.0692</cdr:x>
      <cdr:y>0.09742</cdr:y>
    </cdr:to>
    <cdr:sp macro="" textlink="">
      <cdr:nvSpPr>
        <cdr:cNvPr id="2" name="テキスト ボックス 1"/>
        <cdr:cNvSpPr txBox="1"/>
      </cdr:nvSpPr>
      <cdr:spPr>
        <a:xfrm xmlns:a="http://schemas.openxmlformats.org/drawingml/2006/main">
          <a:off x="0" y="0"/>
          <a:ext cx="494187" cy="1866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ja-JP" altLang="en-US" sz="800" dirty="0"/>
            <a:t>（便</a:t>
          </a:r>
          <a:r>
            <a:rPr lang="en-US" altLang="ja-JP" sz="800" dirty="0"/>
            <a:t>/</a:t>
          </a:r>
          <a:r>
            <a:rPr lang="ja-JP" altLang="en-US" sz="800" dirty="0"/>
            <a:t>週）</a:t>
          </a:r>
        </a:p>
      </cdr:txBody>
    </cdr:sp>
  </cdr:relSizeAnchor>
</c:userShapes>
</file>

<file path=ppt/drawings/drawing3.xml><?xml version="1.0" encoding="utf-8"?>
<c:userShapes xmlns:c="http://schemas.openxmlformats.org/drawingml/2006/chart">
  <cdr:relSizeAnchor xmlns:cdr="http://schemas.openxmlformats.org/drawingml/2006/chartDrawing">
    <cdr:from>
      <cdr:x>0.83471</cdr:x>
      <cdr:y>0</cdr:y>
    </cdr:from>
    <cdr:to>
      <cdr:x>0.91157</cdr:x>
      <cdr:y>0.10127</cdr:y>
    </cdr:to>
    <cdr:sp macro="" textlink="">
      <cdr:nvSpPr>
        <cdr:cNvPr id="2" name="正方形/長方形 1"/>
        <cdr:cNvSpPr/>
      </cdr:nvSpPr>
      <cdr:spPr>
        <a:xfrm xmlns:a="http://schemas.openxmlformats.org/drawingml/2006/main">
          <a:off x="7272808" y="-2863320"/>
          <a:ext cx="669678" cy="19801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en-US" altLang="ja-JP" sz="900" b="1" u="none" dirty="0" smtClean="0">
              <a:solidFill>
                <a:schemeClr val="tx1"/>
              </a:solidFill>
              <a:latin typeface="+mn-ea"/>
              <a:ea typeface="+mn-ea"/>
            </a:rPr>
            <a:t>838</a:t>
          </a:r>
          <a:endParaRPr lang="ja-JP" sz="900" b="1" u="none" dirty="0">
            <a:solidFill>
              <a:schemeClr val="tx1"/>
            </a:solidFill>
            <a:latin typeface="+mn-ea"/>
            <a:ea typeface="+mn-ea"/>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0.30035</cdr:x>
      <cdr:y>0.08924</cdr:y>
    </cdr:from>
    <cdr:to>
      <cdr:x>0.5742</cdr:x>
      <cdr:y>0.16011</cdr:y>
    </cdr:to>
    <cdr:sp macro="" textlink="">
      <cdr:nvSpPr>
        <cdr:cNvPr id="3" name="正方形/長方形 2"/>
        <cdr:cNvSpPr/>
      </cdr:nvSpPr>
      <cdr:spPr>
        <a:xfrm xmlns:a="http://schemas.openxmlformats.org/drawingml/2006/main">
          <a:off x="1619249" y="323851"/>
          <a:ext cx="1476375" cy="257175"/>
        </a:xfrm>
        <a:prstGeom xmlns:a="http://schemas.openxmlformats.org/drawingml/2006/main" prst="rect">
          <a:avLst/>
        </a:prstGeom>
        <a:noFill xmlns:a="http://schemas.openxmlformats.org/drawingml/2006/main"/>
        <a:ln xmlns:a="http://schemas.openxmlformats.org/drawingml/2006/main" w="127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ja-JP" altLang="en-US" sz="900">
              <a:solidFill>
                <a:schemeClr val="tx1"/>
              </a:solidFill>
            </a:rPr>
            <a:t>対ドル為替レート（右目盛）</a:t>
          </a:r>
          <a:endParaRPr lang="ja-JP" sz="900">
            <a:solidFill>
              <a:schemeClr val="tx1"/>
            </a:solidFill>
          </a:endParaRPr>
        </a:p>
      </cdr:txBody>
    </cdr:sp>
  </cdr:relSizeAnchor>
  <cdr:relSizeAnchor xmlns:cdr="http://schemas.openxmlformats.org/drawingml/2006/chartDrawing">
    <cdr:from>
      <cdr:x>0.41519</cdr:x>
      <cdr:y>0.14173</cdr:y>
    </cdr:from>
    <cdr:to>
      <cdr:x>0.42226</cdr:x>
      <cdr:y>0.19685</cdr:y>
    </cdr:to>
    <cdr:cxnSp macro="">
      <cdr:nvCxnSpPr>
        <cdr:cNvPr id="5" name="直線矢印コネクタ 4"/>
        <cdr:cNvCxnSpPr/>
      </cdr:nvCxnSpPr>
      <cdr:spPr>
        <a:xfrm xmlns:a="http://schemas.openxmlformats.org/drawingml/2006/main">
          <a:off x="2238375" y="514351"/>
          <a:ext cx="38100" cy="200025"/>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0.30035</cdr:x>
      <cdr:y>0.08924</cdr:y>
    </cdr:from>
    <cdr:to>
      <cdr:x>0.5742</cdr:x>
      <cdr:y>0.16011</cdr:y>
    </cdr:to>
    <cdr:sp macro="" textlink="">
      <cdr:nvSpPr>
        <cdr:cNvPr id="3" name="正方形/長方形 2"/>
        <cdr:cNvSpPr/>
      </cdr:nvSpPr>
      <cdr:spPr>
        <a:xfrm xmlns:a="http://schemas.openxmlformats.org/drawingml/2006/main">
          <a:off x="1619249" y="323851"/>
          <a:ext cx="1476375" cy="257175"/>
        </a:xfrm>
        <a:prstGeom xmlns:a="http://schemas.openxmlformats.org/drawingml/2006/main" prst="rect">
          <a:avLst/>
        </a:prstGeom>
        <a:noFill xmlns:a="http://schemas.openxmlformats.org/drawingml/2006/main"/>
        <a:ln xmlns:a="http://schemas.openxmlformats.org/drawingml/2006/main" w="127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ja-JP" altLang="en-US" sz="900">
              <a:solidFill>
                <a:schemeClr val="tx1"/>
              </a:solidFill>
            </a:rPr>
            <a:t>対ドル為替レート（右目盛）</a:t>
          </a:r>
          <a:endParaRPr lang="ja-JP" sz="900">
            <a:solidFill>
              <a:schemeClr val="tx1"/>
            </a:solidFill>
          </a:endParaRPr>
        </a:p>
      </cdr:txBody>
    </cdr:sp>
  </cdr:relSizeAnchor>
  <cdr:relSizeAnchor xmlns:cdr="http://schemas.openxmlformats.org/drawingml/2006/chartDrawing">
    <cdr:from>
      <cdr:x>0.41519</cdr:x>
      <cdr:y>0.14173</cdr:y>
    </cdr:from>
    <cdr:to>
      <cdr:x>0.42226</cdr:x>
      <cdr:y>0.19685</cdr:y>
    </cdr:to>
    <cdr:cxnSp macro="">
      <cdr:nvCxnSpPr>
        <cdr:cNvPr id="5" name="直線矢印コネクタ 4"/>
        <cdr:cNvCxnSpPr/>
      </cdr:nvCxnSpPr>
      <cdr:spPr>
        <a:xfrm xmlns:a="http://schemas.openxmlformats.org/drawingml/2006/main">
          <a:off x="2238375" y="514351"/>
          <a:ext cx="38100" cy="200025"/>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0.00542</cdr:x>
      <cdr:y>0.02007</cdr:y>
    </cdr:from>
    <cdr:to>
      <cdr:x>0.11079</cdr:x>
      <cdr:y>0.0876</cdr:y>
    </cdr:to>
    <cdr:sp macro="" textlink="">
      <cdr:nvSpPr>
        <cdr:cNvPr id="2" name="テキスト ボックス 1"/>
        <cdr:cNvSpPr txBox="1"/>
      </cdr:nvSpPr>
      <cdr:spPr>
        <a:xfrm xmlns:a="http://schemas.openxmlformats.org/drawingml/2006/main">
          <a:off x="23602" y="80287"/>
          <a:ext cx="458994" cy="27013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ja-JP" sz="900" dirty="0" smtClean="0"/>
            <a:t>(</a:t>
          </a:r>
          <a:r>
            <a:rPr lang="ja-JP" altLang="en-US" sz="900" dirty="0"/>
            <a:t>円</a:t>
          </a:r>
          <a:r>
            <a:rPr lang="en-US" altLang="ja-JP" sz="900" dirty="0" smtClean="0"/>
            <a:t>)</a:t>
          </a:r>
          <a:endParaRPr lang="ja-JP" altLang="en-US" sz="900" dirty="0"/>
        </a:p>
      </cdr:txBody>
    </cdr:sp>
  </cdr:relSizeAnchor>
</c:userShapes>
</file>

<file path=ppt/drawings/drawing7.xml><?xml version="1.0" encoding="utf-8"?>
<c:userShapes xmlns:c="http://schemas.openxmlformats.org/drawingml/2006/chart">
  <cdr:relSizeAnchor xmlns:cdr="http://schemas.openxmlformats.org/drawingml/2006/chartDrawing">
    <cdr:from>
      <cdr:x>0.14797</cdr:x>
      <cdr:y>0.11683</cdr:y>
    </cdr:from>
    <cdr:to>
      <cdr:x>0.38539</cdr:x>
      <cdr:y>0.2047</cdr:y>
    </cdr:to>
    <cdr:sp macro="" textlink="">
      <cdr:nvSpPr>
        <cdr:cNvPr id="7" name="テキスト ボックス 17"/>
        <cdr:cNvSpPr txBox="1"/>
      </cdr:nvSpPr>
      <cdr:spPr>
        <a:xfrm xmlns:a="http://schemas.openxmlformats.org/drawingml/2006/main">
          <a:off x="1301477" y="327361"/>
          <a:ext cx="2088232" cy="2462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全国（棒グラフ・右目盛）</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cdr:txBody>
    </cdr:sp>
  </cdr:relSizeAnchor>
  <cdr:relSizeAnchor xmlns:cdr="http://schemas.openxmlformats.org/drawingml/2006/chartDrawing">
    <cdr:from>
      <cdr:x>0.25332</cdr:x>
      <cdr:y>0.19674</cdr:y>
    </cdr:from>
    <cdr:to>
      <cdr:x>0.28513</cdr:x>
      <cdr:y>0.3219</cdr:y>
    </cdr:to>
    <cdr:cxnSp macro="">
      <cdr:nvCxnSpPr>
        <cdr:cNvPr id="23" name="直線矢印コネクタ 7"/>
        <cdr:cNvCxnSpPr/>
      </cdr:nvCxnSpPr>
      <cdr:spPr>
        <a:xfrm xmlns:a="http://schemas.openxmlformats.org/drawingml/2006/main">
          <a:off x="2228081" y="551273"/>
          <a:ext cx="279789" cy="350704"/>
        </a:xfrm>
        <a:prstGeom xmlns:a="http://schemas.openxmlformats.org/drawingml/2006/main" prst="straightConnector1">
          <a:avLst/>
        </a:prstGeom>
        <a:ln xmlns:a="http://schemas.openxmlformats.org/drawingml/2006/main">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8.xml><?xml version="1.0" encoding="utf-8"?>
<c:userShapes xmlns:c="http://schemas.openxmlformats.org/drawingml/2006/chart">
  <cdr:relSizeAnchor xmlns:cdr="http://schemas.openxmlformats.org/drawingml/2006/chartDrawing">
    <cdr:from>
      <cdr:x>0.26075</cdr:x>
      <cdr:y>0.10824</cdr:y>
    </cdr:from>
    <cdr:to>
      <cdr:x>0.32887</cdr:x>
      <cdr:y>0.55208</cdr:y>
    </cdr:to>
    <cdr:sp macro="" textlink="">
      <cdr:nvSpPr>
        <cdr:cNvPr id="2" name="正方形/長方形 1"/>
        <cdr:cNvSpPr/>
      </cdr:nvSpPr>
      <cdr:spPr>
        <a:xfrm xmlns:a="http://schemas.openxmlformats.org/drawingml/2006/main">
          <a:off x="2041555" y="438151"/>
          <a:ext cx="533349" cy="1796738"/>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dr:relSizeAnchor xmlns:cdr="http://schemas.openxmlformats.org/drawingml/2006/chartDrawing">
    <cdr:from>
      <cdr:x>0.76561</cdr:x>
      <cdr:y>0.13657</cdr:y>
    </cdr:from>
    <cdr:to>
      <cdr:x>0.83374</cdr:x>
      <cdr:y>0.55208</cdr:y>
    </cdr:to>
    <cdr:sp macro="" textlink="">
      <cdr:nvSpPr>
        <cdr:cNvPr id="3" name="正方形/長方形 2"/>
        <cdr:cNvSpPr/>
      </cdr:nvSpPr>
      <cdr:spPr>
        <a:xfrm xmlns:a="http://schemas.openxmlformats.org/drawingml/2006/main">
          <a:off x="5994400" y="374651"/>
          <a:ext cx="533400" cy="1139824"/>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dr:relSizeAnchor xmlns:cdr="http://schemas.openxmlformats.org/drawingml/2006/chartDrawing">
    <cdr:from>
      <cdr:x>0.83982</cdr:x>
      <cdr:y>0.13657</cdr:y>
    </cdr:from>
    <cdr:to>
      <cdr:x>0.90795</cdr:x>
      <cdr:y>0.55208</cdr:y>
    </cdr:to>
    <cdr:sp macro="" textlink="">
      <cdr:nvSpPr>
        <cdr:cNvPr id="4" name="正方形/長方形 3"/>
        <cdr:cNvSpPr/>
      </cdr:nvSpPr>
      <cdr:spPr>
        <a:xfrm xmlns:a="http://schemas.openxmlformats.org/drawingml/2006/main">
          <a:off x="6575425" y="374650"/>
          <a:ext cx="533400" cy="1139825"/>
        </a:xfrm>
        <a:prstGeom xmlns:a="http://schemas.openxmlformats.org/drawingml/2006/main" prst="rect">
          <a:avLst/>
        </a:prstGeom>
        <a:noFill xmlns:a="http://schemas.openxmlformats.org/drawingml/2006/main"/>
        <a:ln xmlns:a="http://schemas.openxmlformats.org/drawingml/2006/main">
          <a:solidFill>
            <a:srgbClr val="FF0000"/>
          </a:solidFill>
          <a:prstDash val="sysDash"/>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userShapes>
</file>

<file path=ppt/drawings/drawing9.xml><?xml version="1.0" encoding="utf-8"?>
<c:userShapes xmlns:c="http://schemas.openxmlformats.org/drawingml/2006/chart">
  <cdr:relSizeAnchor xmlns:cdr="http://schemas.openxmlformats.org/drawingml/2006/chartDrawing">
    <cdr:from>
      <cdr:x>0.02532</cdr:x>
      <cdr:y>0.92088</cdr:y>
    </cdr:from>
    <cdr:to>
      <cdr:x>0.03392</cdr:x>
      <cdr:y>0.9375</cdr:y>
    </cdr:to>
    <cdr:sp macro="" textlink="">
      <cdr:nvSpPr>
        <cdr:cNvPr id="2" name="正方形/長方形 1"/>
        <cdr:cNvSpPr/>
      </cdr:nvSpPr>
      <cdr:spPr>
        <a:xfrm xmlns:a="http://schemas.openxmlformats.org/drawingml/2006/main">
          <a:off x="238609" y="3853879"/>
          <a:ext cx="81010" cy="69570"/>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endParaRPr kumimoji="1" lang="ja-JP" altLang="en-US"/>
        </a:p>
      </cdr:txBody>
    </cdr:sp>
  </cdr:relSizeAnchor>
  <cdr:relSizeAnchor xmlns:cdr="http://schemas.openxmlformats.org/drawingml/2006/chartDrawing">
    <cdr:from>
      <cdr:x>0.2369</cdr:x>
      <cdr:y>0.83344</cdr:y>
    </cdr:from>
    <cdr:to>
      <cdr:x>0.28275</cdr:x>
      <cdr:y>0.88389</cdr:y>
    </cdr:to>
    <cdr:sp macro="" textlink="">
      <cdr:nvSpPr>
        <cdr:cNvPr id="3" name="正方形/長方形 2"/>
        <cdr:cNvSpPr/>
      </cdr:nvSpPr>
      <cdr:spPr>
        <a:xfrm xmlns:a="http://schemas.openxmlformats.org/drawingml/2006/main">
          <a:off x="2232248" y="3487954"/>
          <a:ext cx="432048" cy="21113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nchor="ctr" anchorCtr="0"/>
        <a:lstStyle xmlns:a="http://schemas.openxmlformats.org/drawingml/2006/main"/>
        <a:p xmlns:a="http://schemas.openxmlformats.org/drawingml/2006/main">
          <a:pPr algn="ctr"/>
          <a:r>
            <a:rPr lang="ja-JP" altLang="en-US" sz="700" dirty="0">
              <a:solidFill>
                <a:schemeClr val="tx1"/>
              </a:solidFill>
            </a:rPr>
            <a:t>－</a:t>
          </a:r>
          <a:endParaRPr lang="ja-JP" sz="700" dirty="0">
            <a:solidFill>
              <a:schemeClr val="tx1"/>
            </a:solidFill>
          </a:endParaRPr>
        </a:p>
      </cdr:txBody>
    </cdr:sp>
  </cdr:relSizeAnchor>
  <cdr:relSizeAnchor xmlns:cdr="http://schemas.openxmlformats.org/drawingml/2006/chartDrawing">
    <cdr:from>
      <cdr:x>0.20633</cdr:x>
      <cdr:y>0.86972</cdr:y>
    </cdr:from>
    <cdr:to>
      <cdr:x>0.22925</cdr:x>
      <cdr:y>0.92226</cdr:y>
    </cdr:to>
    <cdr:sp macro="" textlink="">
      <cdr:nvSpPr>
        <cdr:cNvPr id="4" name="正方形/長方形 3"/>
        <cdr:cNvSpPr/>
      </cdr:nvSpPr>
      <cdr:spPr>
        <a:xfrm xmlns:a="http://schemas.openxmlformats.org/drawingml/2006/main">
          <a:off x="1944216" y="3639790"/>
          <a:ext cx="216024" cy="21986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nchor="ctr" anchorCtr="0"/>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ja-JP" altLang="en-US" sz="700" dirty="0">
              <a:solidFill>
                <a:schemeClr val="tx1"/>
              </a:solidFill>
            </a:rPr>
            <a:t>－</a:t>
          </a:r>
          <a:endParaRPr lang="ja-JP" sz="700" dirty="0">
            <a:solidFill>
              <a:schemeClr val="tx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6888"/>
          </a:xfrm>
          <a:prstGeom prst="rect">
            <a:avLst/>
          </a:prstGeom>
        </p:spPr>
        <p:txBody>
          <a:bodyPr vert="horz" lIns="91440" tIns="45720" rIns="91440" bIns="45720" rtlCol="0"/>
          <a:lstStyle>
            <a:lvl1pPr algn="r">
              <a:defRPr sz="1200"/>
            </a:lvl1pPr>
          </a:lstStyle>
          <a:p>
            <a:fld id="{B97A48F3-A724-4C50-AB8C-62AD5A6214D2}" type="datetimeFigureOut">
              <a:rPr kumimoji="1" lang="ja-JP" altLang="en-US" smtClean="0"/>
              <a:pPr/>
              <a:t>2021/1/19</a:t>
            </a:fld>
            <a:endParaRPr kumimoji="1" lang="ja-JP" altLang="en-US"/>
          </a:p>
        </p:txBody>
      </p:sp>
      <p:sp>
        <p:nvSpPr>
          <p:cNvPr id="4" name="フッター プレースホルダー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6887"/>
          </a:xfrm>
          <a:prstGeom prst="rect">
            <a:avLst/>
          </a:prstGeom>
        </p:spPr>
        <p:txBody>
          <a:bodyPr vert="horz" lIns="91440" tIns="45720" rIns="91440" bIns="45720" rtlCol="0" anchor="b"/>
          <a:lstStyle>
            <a:lvl1pPr algn="r">
              <a:defRPr sz="1200"/>
            </a:lvl1pPr>
          </a:lstStyle>
          <a:p>
            <a:fld id="{2809F5EA-51D7-4105-B835-3B3227DB692A}" type="slidenum">
              <a:rPr kumimoji="1" lang="ja-JP" altLang="en-US" smtClean="0"/>
              <a:pPr/>
              <a:t>‹#›</a:t>
            </a:fld>
            <a:endParaRPr kumimoji="1" lang="ja-JP" altLang="en-US"/>
          </a:p>
        </p:txBody>
      </p:sp>
    </p:spTree>
    <p:extLst>
      <p:ext uri="{BB962C8B-B14F-4D97-AF65-F5344CB8AC3E}">
        <p14:creationId xmlns:p14="http://schemas.microsoft.com/office/powerpoint/2010/main" val="24242610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08113AC0-15A0-4DAC-9951-D33C541E6C7A}" type="datetimeFigureOut">
              <a:rPr kumimoji="1" lang="ja-JP" altLang="en-US" smtClean="0"/>
              <a:pPr/>
              <a:t>2021/1/19</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C81005DB-AF70-41D7-A185-2905A016DB4F}" type="slidenum">
              <a:rPr kumimoji="1" lang="ja-JP" altLang="en-US" smtClean="0"/>
              <a:pPr/>
              <a:t>‹#›</a:t>
            </a:fld>
            <a:endParaRPr kumimoji="1" lang="ja-JP" altLang="en-US"/>
          </a:p>
        </p:txBody>
      </p:sp>
    </p:spTree>
    <p:extLst>
      <p:ext uri="{BB962C8B-B14F-4D97-AF65-F5344CB8AC3E}">
        <p14:creationId xmlns:p14="http://schemas.microsoft.com/office/powerpoint/2010/main" val="83485002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0</a:t>
            </a:fld>
            <a:endParaRPr kumimoji="1" lang="ja-JP" altLang="en-US" dirty="0"/>
          </a:p>
        </p:txBody>
      </p:sp>
    </p:spTree>
    <p:extLst>
      <p:ext uri="{BB962C8B-B14F-4D97-AF65-F5344CB8AC3E}">
        <p14:creationId xmlns:p14="http://schemas.microsoft.com/office/powerpoint/2010/main" val="2157422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a:t>
            </a:fld>
            <a:endParaRPr kumimoji="1" lang="ja-JP" altLang="en-US" dirty="0"/>
          </a:p>
        </p:txBody>
      </p:sp>
    </p:spTree>
    <p:extLst>
      <p:ext uri="{BB962C8B-B14F-4D97-AF65-F5344CB8AC3E}">
        <p14:creationId xmlns:p14="http://schemas.microsoft.com/office/powerpoint/2010/main" val="27799076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117</a:t>
            </a:fld>
            <a:endParaRPr kumimoji="1" lang="ja-JP" altLang="en-US"/>
          </a:p>
        </p:txBody>
      </p:sp>
    </p:spTree>
    <p:extLst>
      <p:ext uri="{BB962C8B-B14F-4D97-AF65-F5344CB8AC3E}">
        <p14:creationId xmlns:p14="http://schemas.microsoft.com/office/powerpoint/2010/main" val="233634387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118</a:t>
            </a:fld>
            <a:endParaRPr kumimoji="1" lang="ja-JP" altLang="en-US"/>
          </a:p>
        </p:txBody>
      </p:sp>
    </p:spTree>
    <p:extLst>
      <p:ext uri="{BB962C8B-B14F-4D97-AF65-F5344CB8AC3E}">
        <p14:creationId xmlns:p14="http://schemas.microsoft.com/office/powerpoint/2010/main" val="326207160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119</a:t>
            </a:fld>
            <a:endParaRPr kumimoji="1" lang="ja-JP" altLang="en-US"/>
          </a:p>
        </p:txBody>
      </p:sp>
    </p:spTree>
    <p:extLst>
      <p:ext uri="{BB962C8B-B14F-4D97-AF65-F5344CB8AC3E}">
        <p14:creationId xmlns:p14="http://schemas.microsoft.com/office/powerpoint/2010/main" val="310196863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Tree>
    <p:extLst>
      <p:ext uri="{BB962C8B-B14F-4D97-AF65-F5344CB8AC3E}">
        <p14:creationId xmlns:p14="http://schemas.microsoft.com/office/powerpoint/2010/main" val="342252178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121</a:t>
            </a:fld>
            <a:endParaRPr kumimoji="1" lang="ja-JP" altLang="en-US"/>
          </a:p>
        </p:txBody>
      </p:sp>
    </p:spTree>
    <p:extLst>
      <p:ext uri="{BB962C8B-B14F-4D97-AF65-F5344CB8AC3E}">
        <p14:creationId xmlns:p14="http://schemas.microsoft.com/office/powerpoint/2010/main" val="16863298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122</a:t>
            </a:fld>
            <a:endParaRPr kumimoji="1" lang="ja-JP" altLang="en-US"/>
          </a:p>
        </p:txBody>
      </p:sp>
    </p:spTree>
    <p:extLst>
      <p:ext uri="{BB962C8B-B14F-4D97-AF65-F5344CB8AC3E}">
        <p14:creationId xmlns:p14="http://schemas.microsoft.com/office/powerpoint/2010/main" val="333820580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123</a:t>
            </a:fld>
            <a:endParaRPr kumimoji="1" lang="ja-JP" altLang="en-US"/>
          </a:p>
        </p:txBody>
      </p:sp>
    </p:spTree>
    <p:extLst>
      <p:ext uri="{BB962C8B-B14F-4D97-AF65-F5344CB8AC3E}">
        <p14:creationId xmlns:p14="http://schemas.microsoft.com/office/powerpoint/2010/main" val="321422275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124</a:t>
            </a:fld>
            <a:endParaRPr kumimoji="1" lang="ja-JP" altLang="en-US"/>
          </a:p>
        </p:txBody>
      </p:sp>
    </p:spTree>
    <p:extLst>
      <p:ext uri="{BB962C8B-B14F-4D97-AF65-F5344CB8AC3E}">
        <p14:creationId xmlns:p14="http://schemas.microsoft.com/office/powerpoint/2010/main" val="384692419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125</a:t>
            </a:fld>
            <a:endParaRPr kumimoji="1" lang="ja-JP" altLang="en-US"/>
          </a:p>
        </p:txBody>
      </p:sp>
    </p:spTree>
    <p:extLst>
      <p:ext uri="{BB962C8B-B14F-4D97-AF65-F5344CB8AC3E}">
        <p14:creationId xmlns:p14="http://schemas.microsoft.com/office/powerpoint/2010/main" val="215892425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126</a:t>
            </a:fld>
            <a:endParaRPr kumimoji="1" lang="ja-JP" altLang="en-US"/>
          </a:p>
        </p:txBody>
      </p:sp>
    </p:spTree>
    <p:extLst>
      <p:ext uri="{BB962C8B-B14F-4D97-AF65-F5344CB8AC3E}">
        <p14:creationId xmlns:p14="http://schemas.microsoft.com/office/powerpoint/2010/main" val="17810358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13</a:t>
            </a:fld>
            <a:endParaRPr kumimoji="1" lang="ja-JP" altLang="en-US" dirty="0"/>
          </a:p>
        </p:txBody>
      </p:sp>
    </p:spTree>
    <p:extLst>
      <p:ext uri="{BB962C8B-B14F-4D97-AF65-F5344CB8AC3E}">
        <p14:creationId xmlns:p14="http://schemas.microsoft.com/office/powerpoint/2010/main" val="276638459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127</a:t>
            </a:fld>
            <a:endParaRPr kumimoji="1" lang="ja-JP" altLang="en-US"/>
          </a:p>
        </p:txBody>
      </p:sp>
    </p:spTree>
    <p:extLst>
      <p:ext uri="{BB962C8B-B14F-4D97-AF65-F5344CB8AC3E}">
        <p14:creationId xmlns:p14="http://schemas.microsoft.com/office/powerpoint/2010/main" val="175429602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128</a:t>
            </a:fld>
            <a:endParaRPr kumimoji="1" lang="ja-JP" altLang="en-US"/>
          </a:p>
        </p:txBody>
      </p:sp>
    </p:spTree>
    <p:extLst>
      <p:ext uri="{BB962C8B-B14F-4D97-AF65-F5344CB8AC3E}">
        <p14:creationId xmlns:p14="http://schemas.microsoft.com/office/powerpoint/2010/main" val="306207432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都市整備部、大阪市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129</a:t>
            </a:fld>
            <a:endParaRPr kumimoji="1" lang="ja-JP" altLang="en-US"/>
          </a:p>
        </p:txBody>
      </p:sp>
    </p:spTree>
    <p:extLst>
      <p:ext uri="{BB962C8B-B14F-4D97-AF65-F5344CB8AC3E}">
        <p14:creationId xmlns:p14="http://schemas.microsoft.com/office/powerpoint/2010/main" val="8200292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都市整備部、大阪市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130</a:t>
            </a:fld>
            <a:endParaRPr kumimoji="1" lang="ja-JP" altLang="en-US"/>
          </a:p>
        </p:txBody>
      </p:sp>
    </p:spTree>
    <p:extLst>
      <p:ext uri="{BB962C8B-B14F-4D97-AF65-F5344CB8AC3E}">
        <p14:creationId xmlns:p14="http://schemas.microsoft.com/office/powerpoint/2010/main" val="240572700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131</a:t>
            </a:fld>
            <a:endParaRPr kumimoji="1" lang="ja-JP" altLang="en-US"/>
          </a:p>
        </p:txBody>
      </p:sp>
    </p:spTree>
    <p:extLst>
      <p:ext uri="{BB962C8B-B14F-4D97-AF65-F5344CB8AC3E}">
        <p14:creationId xmlns:p14="http://schemas.microsoft.com/office/powerpoint/2010/main" val="615518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大阪市、政策企画部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132</a:t>
            </a:fld>
            <a:endParaRPr kumimoji="1" lang="ja-JP" altLang="en-US"/>
          </a:p>
        </p:txBody>
      </p:sp>
    </p:spTree>
    <p:extLst>
      <p:ext uri="{BB962C8B-B14F-4D97-AF65-F5344CB8AC3E}">
        <p14:creationId xmlns:p14="http://schemas.microsoft.com/office/powerpoint/2010/main" val="28342811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133</a:t>
            </a:fld>
            <a:endParaRPr kumimoji="1" lang="ja-JP" altLang="en-US" dirty="0"/>
          </a:p>
        </p:txBody>
      </p:sp>
    </p:spTree>
    <p:extLst>
      <p:ext uri="{BB962C8B-B14F-4D97-AF65-F5344CB8AC3E}">
        <p14:creationId xmlns:p14="http://schemas.microsoft.com/office/powerpoint/2010/main" val="99945917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134</a:t>
            </a:fld>
            <a:endParaRPr kumimoji="1" lang="ja-JP" altLang="en-US" dirty="0"/>
          </a:p>
        </p:txBody>
      </p:sp>
    </p:spTree>
    <p:extLst>
      <p:ext uri="{BB962C8B-B14F-4D97-AF65-F5344CB8AC3E}">
        <p14:creationId xmlns:p14="http://schemas.microsoft.com/office/powerpoint/2010/main" val="294899034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環境農林水産部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135</a:t>
            </a:fld>
            <a:endParaRPr kumimoji="1" lang="ja-JP" altLang="en-US" dirty="0"/>
          </a:p>
        </p:txBody>
      </p:sp>
    </p:spTree>
    <p:extLst>
      <p:ext uri="{BB962C8B-B14F-4D97-AF65-F5344CB8AC3E}">
        <p14:creationId xmlns:p14="http://schemas.microsoft.com/office/powerpoint/2010/main" val="32336192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政策企画部</a:t>
            </a:r>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137</a:t>
            </a:fld>
            <a:endParaRPr lang="ja-JP" altLang="en-US" dirty="0">
              <a:solidFill>
                <a:prstClr val="black"/>
              </a:solidFill>
            </a:endParaRPr>
          </a:p>
        </p:txBody>
      </p:sp>
    </p:spTree>
    <p:extLst>
      <p:ext uri="{BB962C8B-B14F-4D97-AF65-F5344CB8AC3E}">
        <p14:creationId xmlns:p14="http://schemas.microsoft.com/office/powerpoint/2010/main" val="1537464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14</a:t>
            </a:fld>
            <a:endParaRPr kumimoji="1" lang="ja-JP" altLang="en-US" dirty="0"/>
          </a:p>
        </p:txBody>
      </p:sp>
    </p:spTree>
    <p:extLst>
      <p:ext uri="{BB962C8B-B14F-4D97-AF65-F5344CB8AC3E}">
        <p14:creationId xmlns:p14="http://schemas.microsoft.com/office/powerpoint/2010/main" val="205718275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138</a:t>
            </a:fld>
            <a:endParaRPr lang="ja-JP" altLang="en-US">
              <a:solidFill>
                <a:prstClr val="black"/>
              </a:solidFill>
            </a:endParaRPr>
          </a:p>
        </p:txBody>
      </p:sp>
    </p:spTree>
    <p:extLst>
      <p:ext uri="{BB962C8B-B14F-4D97-AF65-F5344CB8AC3E}">
        <p14:creationId xmlns:p14="http://schemas.microsoft.com/office/powerpoint/2010/main" val="378981917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139</a:t>
            </a:fld>
            <a:endParaRPr lang="ja-JP" altLang="en-US">
              <a:solidFill>
                <a:prstClr val="black"/>
              </a:solidFill>
            </a:endParaRPr>
          </a:p>
        </p:txBody>
      </p:sp>
    </p:spTree>
    <p:extLst>
      <p:ext uri="{BB962C8B-B14F-4D97-AF65-F5344CB8AC3E}">
        <p14:creationId xmlns:p14="http://schemas.microsoft.com/office/powerpoint/2010/main" val="294806864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大阪市、政策企画部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140</a:t>
            </a:fld>
            <a:endParaRPr lang="ja-JP" altLang="en-US">
              <a:solidFill>
                <a:prstClr val="black"/>
              </a:solidFill>
            </a:endParaRPr>
          </a:p>
        </p:txBody>
      </p:sp>
    </p:spTree>
    <p:extLst>
      <p:ext uri="{BB962C8B-B14F-4D97-AF65-F5344CB8AC3E}">
        <p14:creationId xmlns:p14="http://schemas.microsoft.com/office/powerpoint/2010/main" val="187862272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dirty="0" smtClean="0"/>
              <a:t>大阪市</a:t>
            </a:r>
          </a:p>
        </p:txBody>
      </p:sp>
      <p:sp>
        <p:nvSpPr>
          <p:cNvPr id="120836"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9A09BE-52F6-4DE2-A30A-68AA9453EF88}" type="slidenum">
              <a:rPr lang="ja-JP" altLang="en-US" smtClean="0">
                <a:solidFill>
                  <a:srgbClr val="000000"/>
                </a:solidFill>
              </a:rPr>
              <a:pPr fontAlgn="base">
                <a:spcBef>
                  <a:spcPct val="0"/>
                </a:spcBef>
                <a:spcAft>
                  <a:spcPct val="0"/>
                </a:spcAft>
                <a:defRPr/>
              </a:pPr>
              <a:t>141</a:t>
            </a:fld>
            <a:endParaRPr lang="ja-JP" altLang="en-US" smtClean="0">
              <a:solidFill>
                <a:srgbClr val="000000"/>
              </a:solidFill>
            </a:endParaRPr>
          </a:p>
        </p:txBody>
      </p:sp>
    </p:spTree>
    <p:extLst>
      <p:ext uri="{BB962C8B-B14F-4D97-AF65-F5344CB8AC3E}">
        <p14:creationId xmlns:p14="http://schemas.microsoft.com/office/powerpoint/2010/main" val="407062819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142</a:t>
            </a:fld>
            <a:endParaRPr kumimoji="1" lang="ja-JP" altLang="en-US"/>
          </a:p>
        </p:txBody>
      </p:sp>
    </p:spTree>
    <p:extLst>
      <p:ext uri="{BB962C8B-B14F-4D97-AF65-F5344CB8AC3E}">
        <p14:creationId xmlns:p14="http://schemas.microsoft.com/office/powerpoint/2010/main" val="335750165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1005DB-AF70-41D7-A185-2905A016DB4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86017706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危機管理室</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144</a:t>
            </a:fld>
            <a:endParaRPr kumimoji="1" lang="ja-JP" altLang="en-US"/>
          </a:p>
        </p:txBody>
      </p:sp>
    </p:spTree>
    <p:extLst>
      <p:ext uri="{BB962C8B-B14F-4D97-AF65-F5344CB8AC3E}">
        <p14:creationId xmlns:p14="http://schemas.microsoft.com/office/powerpoint/2010/main" val="194152180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危機管理室</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145</a:t>
            </a:fld>
            <a:endParaRPr kumimoji="1" lang="ja-JP" altLang="en-US"/>
          </a:p>
        </p:txBody>
      </p:sp>
    </p:spTree>
    <p:extLst>
      <p:ext uri="{BB962C8B-B14F-4D97-AF65-F5344CB8AC3E}">
        <p14:creationId xmlns:p14="http://schemas.microsoft.com/office/powerpoint/2010/main" val="153062202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117764"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kumimoji="1" sz="1200">
                <a:solidFill>
                  <a:schemeClr val="tx1"/>
                </a:solidFill>
                <a:latin typeface="Calibri" pitchFamily="34" charset="0"/>
                <a:ea typeface="ＭＳ Ｐゴシック" charset="-128"/>
              </a:defRPr>
            </a:lvl1pPr>
            <a:lvl2pPr marL="742950" indent="-285750" eaLnBrk="0" hangingPunct="0">
              <a:spcBef>
                <a:spcPct val="30000"/>
              </a:spcBef>
              <a:defRPr kumimoji="1" sz="1200">
                <a:solidFill>
                  <a:schemeClr val="tx1"/>
                </a:solidFill>
                <a:latin typeface="Calibri" pitchFamily="34" charset="0"/>
                <a:ea typeface="ＭＳ Ｐゴシック" charset="-128"/>
              </a:defRPr>
            </a:lvl2pPr>
            <a:lvl3pPr marL="1143000" indent="-228600" eaLnBrk="0" hangingPunct="0">
              <a:spcBef>
                <a:spcPct val="30000"/>
              </a:spcBef>
              <a:defRPr kumimoji="1" sz="1200">
                <a:solidFill>
                  <a:schemeClr val="tx1"/>
                </a:solidFill>
                <a:latin typeface="Calibri" pitchFamily="34" charset="0"/>
                <a:ea typeface="ＭＳ Ｐゴシック" charset="-128"/>
              </a:defRPr>
            </a:lvl3pPr>
            <a:lvl4pPr marL="1600200" indent="-228600" eaLnBrk="0" hangingPunct="0">
              <a:spcBef>
                <a:spcPct val="30000"/>
              </a:spcBef>
              <a:defRPr kumimoji="1" sz="1200">
                <a:solidFill>
                  <a:schemeClr val="tx1"/>
                </a:solidFill>
                <a:latin typeface="Calibri" pitchFamily="34" charset="0"/>
                <a:ea typeface="ＭＳ Ｐゴシック" charset="-128"/>
              </a:defRPr>
            </a:lvl4pPr>
            <a:lvl5pPr marL="2057400" indent="-228600" eaLnBrk="0" hangingPunct="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eaLnBrk="1" fontAlgn="base" hangingPunct="1">
              <a:spcBef>
                <a:spcPct val="0"/>
              </a:spcBef>
              <a:spcAft>
                <a:spcPct val="0"/>
              </a:spcAft>
            </a:pPr>
            <a:fld id="{72BEF50D-885F-4759-941B-3321CBD615C7}" type="slidenum">
              <a:rPr lang="ja-JP" altLang="en-US" smtClean="0"/>
              <a:pPr eaLnBrk="1" fontAlgn="base" hangingPunct="1">
                <a:spcBef>
                  <a:spcPct val="0"/>
                </a:spcBef>
                <a:spcAft>
                  <a:spcPct val="0"/>
                </a:spcAft>
              </a:pPr>
              <a:t>146</a:t>
            </a:fld>
            <a:endParaRPr lang="ja-JP" altLang="en-US" smtClean="0"/>
          </a:p>
        </p:txBody>
      </p:sp>
    </p:spTree>
    <p:extLst>
      <p:ext uri="{BB962C8B-B14F-4D97-AF65-F5344CB8AC3E}">
        <p14:creationId xmlns:p14="http://schemas.microsoft.com/office/powerpoint/2010/main" val="27979731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147</a:t>
            </a:fld>
            <a:endParaRPr kumimoji="1" lang="ja-JP" altLang="en-US"/>
          </a:p>
        </p:txBody>
      </p:sp>
    </p:spTree>
    <p:extLst>
      <p:ext uri="{BB962C8B-B14F-4D97-AF65-F5344CB8AC3E}">
        <p14:creationId xmlns:p14="http://schemas.microsoft.com/office/powerpoint/2010/main" val="1024903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15</a:t>
            </a:fld>
            <a:endParaRPr kumimoji="1" lang="ja-JP" altLang="en-US" dirty="0"/>
          </a:p>
        </p:txBody>
      </p:sp>
    </p:spTree>
    <p:extLst>
      <p:ext uri="{BB962C8B-B14F-4D97-AF65-F5344CB8AC3E}">
        <p14:creationId xmlns:p14="http://schemas.microsoft.com/office/powerpoint/2010/main" val="386907036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148</a:t>
            </a:fld>
            <a:endParaRPr kumimoji="1" lang="ja-JP" altLang="en-US"/>
          </a:p>
        </p:txBody>
      </p:sp>
    </p:spTree>
    <p:extLst>
      <p:ext uri="{BB962C8B-B14F-4D97-AF65-F5344CB8AC3E}">
        <p14:creationId xmlns:p14="http://schemas.microsoft.com/office/powerpoint/2010/main" val="340709027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149</a:t>
            </a:fld>
            <a:endParaRPr kumimoji="1" lang="ja-JP" altLang="en-US"/>
          </a:p>
        </p:txBody>
      </p:sp>
    </p:spTree>
    <p:extLst>
      <p:ext uri="{BB962C8B-B14F-4D97-AF65-F5344CB8AC3E}">
        <p14:creationId xmlns:p14="http://schemas.microsoft.com/office/powerpoint/2010/main" val="427903254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環境農林水産部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150</a:t>
            </a:fld>
            <a:endParaRPr kumimoji="1" lang="ja-JP" altLang="en-US"/>
          </a:p>
        </p:txBody>
      </p:sp>
    </p:spTree>
    <p:extLst>
      <p:ext uri="{BB962C8B-B14F-4D97-AF65-F5344CB8AC3E}">
        <p14:creationId xmlns:p14="http://schemas.microsoft.com/office/powerpoint/2010/main" val="3390919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16</a:t>
            </a:fld>
            <a:endParaRPr kumimoji="1" lang="ja-JP" altLang="en-US"/>
          </a:p>
        </p:txBody>
      </p:sp>
    </p:spTree>
    <p:extLst>
      <p:ext uri="{BB962C8B-B14F-4D97-AF65-F5344CB8AC3E}">
        <p14:creationId xmlns:p14="http://schemas.microsoft.com/office/powerpoint/2010/main" val="1085361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17</a:t>
            </a:fld>
            <a:endParaRPr kumimoji="1" lang="ja-JP" altLang="en-US"/>
          </a:p>
        </p:txBody>
      </p:sp>
    </p:spTree>
    <p:extLst>
      <p:ext uri="{BB962C8B-B14F-4D97-AF65-F5344CB8AC3E}">
        <p14:creationId xmlns:p14="http://schemas.microsoft.com/office/powerpoint/2010/main" val="3610993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18</a:t>
            </a:fld>
            <a:endParaRPr kumimoji="1" lang="ja-JP" altLang="en-US" dirty="0"/>
          </a:p>
        </p:txBody>
      </p:sp>
    </p:spTree>
    <p:extLst>
      <p:ext uri="{BB962C8B-B14F-4D97-AF65-F5344CB8AC3E}">
        <p14:creationId xmlns:p14="http://schemas.microsoft.com/office/powerpoint/2010/main" val="3869070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19</a:t>
            </a:fld>
            <a:endParaRPr kumimoji="1" lang="ja-JP" altLang="en-US"/>
          </a:p>
        </p:txBody>
      </p:sp>
    </p:spTree>
    <p:extLst>
      <p:ext uri="{BB962C8B-B14F-4D97-AF65-F5344CB8AC3E}">
        <p14:creationId xmlns:p14="http://schemas.microsoft.com/office/powerpoint/2010/main" val="3956808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20</a:t>
            </a:fld>
            <a:endParaRPr kumimoji="1" lang="ja-JP" altLang="en-US"/>
          </a:p>
        </p:txBody>
      </p:sp>
    </p:spTree>
    <p:extLst>
      <p:ext uri="{BB962C8B-B14F-4D97-AF65-F5344CB8AC3E}">
        <p14:creationId xmlns:p14="http://schemas.microsoft.com/office/powerpoint/2010/main" val="395680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21</a:t>
            </a:fld>
            <a:endParaRPr kumimoji="1" lang="ja-JP" altLang="en-US" dirty="0"/>
          </a:p>
        </p:txBody>
      </p:sp>
    </p:spTree>
    <p:extLst>
      <p:ext uri="{BB962C8B-B14F-4D97-AF65-F5344CB8AC3E}">
        <p14:creationId xmlns:p14="http://schemas.microsoft.com/office/powerpoint/2010/main" val="1614912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a:t>
            </a:fld>
            <a:endParaRPr kumimoji="1" lang="ja-JP" altLang="en-US" dirty="0"/>
          </a:p>
        </p:txBody>
      </p:sp>
    </p:spTree>
    <p:extLst>
      <p:ext uri="{BB962C8B-B14F-4D97-AF65-F5344CB8AC3E}">
        <p14:creationId xmlns:p14="http://schemas.microsoft.com/office/powerpoint/2010/main" val="784506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22</a:t>
            </a:fld>
            <a:endParaRPr kumimoji="1" lang="ja-JP" altLang="en-US" dirty="0"/>
          </a:p>
        </p:txBody>
      </p:sp>
    </p:spTree>
    <p:extLst>
      <p:ext uri="{BB962C8B-B14F-4D97-AF65-F5344CB8AC3E}">
        <p14:creationId xmlns:p14="http://schemas.microsoft.com/office/powerpoint/2010/main" val="543154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23</a:t>
            </a:fld>
            <a:endParaRPr kumimoji="1" lang="ja-JP" altLang="en-US"/>
          </a:p>
        </p:txBody>
      </p:sp>
    </p:spTree>
    <p:extLst>
      <p:ext uri="{BB962C8B-B14F-4D97-AF65-F5344CB8AC3E}">
        <p14:creationId xmlns:p14="http://schemas.microsoft.com/office/powerpoint/2010/main" val="1015210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293259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1503615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29</a:t>
            </a:fld>
            <a:endParaRPr kumimoji="1" lang="ja-JP" altLang="en-US"/>
          </a:p>
        </p:txBody>
      </p:sp>
    </p:spTree>
    <p:extLst>
      <p:ext uri="{BB962C8B-B14F-4D97-AF65-F5344CB8AC3E}">
        <p14:creationId xmlns:p14="http://schemas.microsoft.com/office/powerpoint/2010/main" val="1774857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31</a:t>
            </a:fld>
            <a:endParaRPr kumimoji="1" lang="ja-JP" altLang="en-US"/>
          </a:p>
        </p:txBody>
      </p:sp>
    </p:spTree>
    <p:extLst>
      <p:ext uri="{BB962C8B-B14F-4D97-AF65-F5344CB8AC3E}">
        <p14:creationId xmlns:p14="http://schemas.microsoft.com/office/powerpoint/2010/main" val="771539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33</a:t>
            </a:fld>
            <a:endParaRPr kumimoji="1" lang="ja-JP" altLang="en-US"/>
          </a:p>
        </p:txBody>
      </p:sp>
    </p:spTree>
    <p:extLst>
      <p:ext uri="{BB962C8B-B14F-4D97-AF65-F5344CB8AC3E}">
        <p14:creationId xmlns:p14="http://schemas.microsoft.com/office/powerpoint/2010/main" val="1961409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府民文化部、政策企画部、大阪市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35</a:t>
            </a:fld>
            <a:endParaRPr kumimoji="1" lang="ja-JP" altLang="en-US"/>
          </a:p>
        </p:txBody>
      </p:sp>
    </p:spTree>
    <p:extLst>
      <p:ext uri="{BB962C8B-B14F-4D97-AF65-F5344CB8AC3E}">
        <p14:creationId xmlns:p14="http://schemas.microsoft.com/office/powerpoint/2010/main" val="889968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36</a:t>
            </a:fld>
            <a:endParaRPr kumimoji="1" lang="ja-JP" altLang="en-US"/>
          </a:p>
        </p:txBody>
      </p:sp>
    </p:spTree>
    <p:extLst>
      <p:ext uri="{BB962C8B-B14F-4D97-AF65-F5344CB8AC3E}">
        <p14:creationId xmlns:p14="http://schemas.microsoft.com/office/powerpoint/2010/main" val="326411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都市整備部、大阪市、政策企画部</a:t>
            </a:r>
            <a:endParaRPr kumimoji="1" lang="ja-JP" altLang="en-US" dirty="0"/>
          </a:p>
        </p:txBody>
      </p:sp>
    </p:spTree>
    <p:extLst>
      <p:ext uri="{BB962C8B-B14F-4D97-AF65-F5344CB8AC3E}">
        <p14:creationId xmlns:p14="http://schemas.microsoft.com/office/powerpoint/2010/main" val="1267738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2</a:t>
            </a:fld>
            <a:endParaRPr kumimoji="1" lang="ja-JP" altLang="en-US" dirty="0"/>
          </a:p>
        </p:txBody>
      </p:sp>
    </p:spTree>
    <p:extLst>
      <p:ext uri="{BB962C8B-B14F-4D97-AF65-F5344CB8AC3E}">
        <p14:creationId xmlns:p14="http://schemas.microsoft.com/office/powerpoint/2010/main" val="3570309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30384874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40</a:t>
            </a:fld>
            <a:endParaRPr kumimoji="1" lang="ja-JP" altLang="en-US" dirty="0"/>
          </a:p>
        </p:txBody>
      </p:sp>
    </p:spTree>
    <p:extLst>
      <p:ext uri="{BB962C8B-B14F-4D97-AF65-F5344CB8AC3E}">
        <p14:creationId xmlns:p14="http://schemas.microsoft.com/office/powerpoint/2010/main" val="19935584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教育庁、府民文化部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41</a:t>
            </a:fld>
            <a:endParaRPr kumimoji="1" lang="ja-JP" altLang="en-US"/>
          </a:p>
        </p:txBody>
      </p:sp>
    </p:spTree>
    <p:extLst>
      <p:ext uri="{BB962C8B-B14F-4D97-AF65-F5344CB8AC3E}">
        <p14:creationId xmlns:p14="http://schemas.microsoft.com/office/powerpoint/2010/main" val="395171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教育庁、府民文化部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42</a:t>
            </a:fld>
            <a:endParaRPr kumimoji="1" lang="ja-JP" altLang="en-US"/>
          </a:p>
        </p:txBody>
      </p:sp>
    </p:spTree>
    <p:extLst>
      <p:ext uri="{BB962C8B-B14F-4D97-AF65-F5344CB8AC3E}">
        <p14:creationId xmlns:p14="http://schemas.microsoft.com/office/powerpoint/2010/main" val="24368276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43</a:t>
            </a:fld>
            <a:endParaRPr kumimoji="1" lang="ja-JP" altLang="en-US"/>
          </a:p>
        </p:txBody>
      </p:sp>
    </p:spTree>
    <p:extLst>
      <p:ext uri="{BB962C8B-B14F-4D97-AF65-F5344CB8AC3E}">
        <p14:creationId xmlns:p14="http://schemas.microsoft.com/office/powerpoint/2010/main" val="789177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44</a:t>
            </a:fld>
            <a:endParaRPr kumimoji="1" lang="ja-JP" altLang="en-US"/>
          </a:p>
        </p:txBody>
      </p:sp>
    </p:spTree>
    <p:extLst>
      <p:ext uri="{BB962C8B-B14F-4D97-AF65-F5344CB8AC3E}">
        <p14:creationId xmlns:p14="http://schemas.microsoft.com/office/powerpoint/2010/main" val="2130664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45</a:t>
            </a:fld>
            <a:endParaRPr kumimoji="1" lang="ja-JP" altLang="en-US"/>
          </a:p>
        </p:txBody>
      </p:sp>
    </p:spTree>
    <p:extLst>
      <p:ext uri="{BB962C8B-B14F-4D97-AF65-F5344CB8AC3E}">
        <p14:creationId xmlns:p14="http://schemas.microsoft.com/office/powerpoint/2010/main" val="4300604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46</a:t>
            </a:fld>
            <a:endParaRPr kumimoji="1" lang="ja-JP" altLang="en-US"/>
          </a:p>
        </p:txBody>
      </p:sp>
    </p:spTree>
    <p:extLst>
      <p:ext uri="{BB962C8B-B14F-4D97-AF65-F5344CB8AC3E}">
        <p14:creationId xmlns:p14="http://schemas.microsoft.com/office/powerpoint/2010/main" val="41197731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47</a:t>
            </a:fld>
            <a:endParaRPr kumimoji="1" lang="ja-JP" altLang="en-US"/>
          </a:p>
        </p:txBody>
      </p:sp>
    </p:spTree>
    <p:extLst>
      <p:ext uri="{BB962C8B-B14F-4D97-AF65-F5344CB8AC3E}">
        <p14:creationId xmlns:p14="http://schemas.microsoft.com/office/powerpoint/2010/main" val="2737373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48</a:t>
            </a:fld>
            <a:endParaRPr kumimoji="1" lang="ja-JP" altLang="en-US"/>
          </a:p>
        </p:txBody>
      </p:sp>
    </p:spTree>
    <p:extLst>
      <p:ext uri="{BB962C8B-B14F-4D97-AF65-F5344CB8AC3E}">
        <p14:creationId xmlns:p14="http://schemas.microsoft.com/office/powerpoint/2010/main" val="4072255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3120">
              <a:defRPr/>
            </a:pPr>
            <a:fld id="{C81005DB-AF70-41D7-A185-2905A016DB4F}" type="slidenum">
              <a:rPr lang="ja-JP" altLang="en-US">
                <a:solidFill>
                  <a:prstClr val="black"/>
                </a:solidFill>
                <a:latin typeface="Calibri"/>
                <a:ea typeface="ＭＳ Ｐゴシック" panose="020B0600070205080204" pitchFamily="50" charset="-128"/>
              </a:rPr>
              <a:pPr defTabSz="913120">
                <a:defRPr/>
              </a:pPr>
              <a:t>3</a:t>
            </a:fld>
            <a:endParaRPr lang="ja-JP" altLang="en-US"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6295463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49</a:t>
            </a:fld>
            <a:endParaRPr kumimoji="1" lang="ja-JP" altLang="en-US"/>
          </a:p>
        </p:txBody>
      </p:sp>
    </p:spTree>
    <p:extLst>
      <p:ext uri="{BB962C8B-B14F-4D97-AF65-F5344CB8AC3E}">
        <p14:creationId xmlns:p14="http://schemas.microsoft.com/office/powerpoint/2010/main" val="26480117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50</a:t>
            </a:fld>
            <a:endParaRPr kumimoji="1" lang="ja-JP" altLang="en-US"/>
          </a:p>
        </p:txBody>
      </p:sp>
    </p:spTree>
    <p:extLst>
      <p:ext uri="{BB962C8B-B14F-4D97-AF65-F5344CB8AC3E}">
        <p14:creationId xmlns:p14="http://schemas.microsoft.com/office/powerpoint/2010/main" val="27213837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51</a:t>
            </a:fld>
            <a:endParaRPr kumimoji="1" lang="ja-JP" altLang="en-US"/>
          </a:p>
        </p:txBody>
      </p:sp>
    </p:spTree>
    <p:extLst>
      <p:ext uri="{BB962C8B-B14F-4D97-AF65-F5344CB8AC3E}">
        <p14:creationId xmlns:p14="http://schemas.microsoft.com/office/powerpoint/2010/main" val="3626890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52</a:t>
            </a:fld>
            <a:endParaRPr kumimoji="1" lang="ja-JP" altLang="en-US"/>
          </a:p>
        </p:txBody>
      </p:sp>
    </p:spTree>
    <p:extLst>
      <p:ext uri="{BB962C8B-B14F-4D97-AF65-F5344CB8AC3E}">
        <p14:creationId xmlns:p14="http://schemas.microsoft.com/office/powerpoint/2010/main" val="14959382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53</a:t>
            </a:fld>
            <a:endParaRPr kumimoji="1" lang="ja-JP" altLang="en-US"/>
          </a:p>
        </p:txBody>
      </p:sp>
    </p:spTree>
    <p:extLst>
      <p:ext uri="{BB962C8B-B14F-4D97-AF65-F5344CB8AC3E}">
        <p14:creationId xmlns:p14="http://schemas.microsoft.com/office/powerpoint/2010/main" val="34110990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54</a:t>
            </a:fld>
            <a:endParaRPr kumimoji="1" lang="ja-JP" altLang="en-US"/>
          </a:p>
        </p:txBody>
      </p:sp>
    </p:spTree>
    <p:extLst>
      <p:ext uri="{BB962C8B-B14F-4D97-AF65-F5344CB8AC3E}">
        <p14:creationId xmlns:p14="http://schemas.microsoft.com/office/powerpoint/2010/main" val="40133266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55</a:t>
            </a:fld>
            <a:endParaRPr kumimoji="1" lang="ja-JP" altLang="en-US"/>
          </a:p>
        </p:txBody>
      </p:sp>
    </p:spTree>
    <p:extLst>
      <p:ext uri="{BB962C8B-B14F-4D97-AF65-F5344CB8AC3E}">
        <p14:creationId xmlns:p14="http://schemas.microsoft.com/office/powerpoint/2010/main" val="32890011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府民文化部（内容を確認済）</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56</a:t>
            </a:fld>
            <a:endParaRPr kumimoji="1" lang="ja-JP" altLang="en-US"/>
          </a:p>
        </p:txBody>
      </p:sp>
    </p:spTree>
    <p:extLst>
      <p:ext uri="{BB962C8B-B14F-4D97-AF65-F5344CB8AC3E}">
        <p14:creationId xmlns:p14="http://schemas.microsoft.com/office/powerpoint/2010/main" val="787645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57</a:t>
            </a:fld>
            <a:endParaRPr kumimoji="1" lang="ja-JP" altLang="en-US"/>
          </a:p>
        </p:txBody>
      </p:sp>
    </p:spTree>
    <p:extLst>
      <p:ext uri="{BB962C8B-B14F-4D97-AF65-F5344CB8AC3E}">
        <p14:creationId xmlns:p14="http://schemas.microsoft.com/office/powerpoint/2010/main" val="33411469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58</a:t>
            </a:fld>
            <a:endParaRPr kumimoji="1" lang="ja-JP" altLang="en-US"/>
          </a:p>
        </p:txBody>
      </p:sp>
    </p:spTree>
    <p:extLst>
      <p:ext uri="{BB962C8B-B14F-4D97-AF65-F5344CB8AC3E}">
        <p14:creationId xmlns:p14="http://schemas.microsoft.com/office/powerpoint/2010/main" val="2634809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4</a:t>
            </a:fld>
            <a:endParaRPr kumimoji="1" lang="ja-JP" altLang="en-US" dirty="0"/>
          </a:p>
        </p:txBody>
      </p:sp>
    </p:spTree>
    <p:extLst>
      <p:ext uri="{BB962C8B-B14F-4D97-AF65-F5344CB8AC3E}">
        <p14:creationId xmlns:p14="http://schemas.microsoft.com/office/powerpoint/2010/main" val="16149123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59</a:t>
            </a:fld>
            <a:endParaRPr kumimoji="1" lang="ja-JP" altLang="en-US"/>
          </a:p>
        </p:txBody>
      </p:sp>
    </p:spTree>
    <p:extLst>
      <p:ext uri="{BB962C8B-B14F-4D97-AF65-F5344CB8AC3E}">
        <p14:creationId xmlns:p14="http://schemas.microsoft.com/office/powerpoint/2010/main" val="25234402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教育庁</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60</a:t>
            </a:fld>
            <a:endParaRPr kumimoji="1" lang="ja-JP" altLang="en-US"/>
          </a:p>
        </p:txBody>
      </p:sp>
    </p:spTree>
    <p:extLst>
      <p:ext uri="{BB962C8B-B14F-4D97-AF65-F5344CB8AC3E}">
        <p14:creationId xmlns:p14="http://schemas.microsoft.com/office/powerpoint/2010/main" val="10674802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教育庁</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61</a:t>
            </a:fld>
            <a:endParaRPr kumimoji="1" lang="ja-JP" altLang="en-US"/>
          </a:p>
        </p:txBody>
      </p:sp>
    </p:spTree>
    <p:extLst>
      <p:ext uri="{BB962C8B-B14F-4D97-AF65-F5344CB8AC3E}">
        <p14:creationId xmlns:p14="http://schemas.microsoft.com/office/powerpoint/2010/main" val="41916639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62</a:t>
            </a:fld>
            <a:endParaRPr kumimoji="1" lang="ja-JP" altLang="en-US"/>
          </a:p>
        </p:txBody>
      </p:sp>
    </p:spTree>
    <p:extLst>
      <p:ext uri="{BB962C8B-B14F-4D97-AF65-F5344CB8AC3E}">
        <p14:creationId xmlns:p14="http://schemas.microsoft.com/office/powerpoint/2010/main" val="40751759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65</a:t>
            </a:fld>
            <a:endParaRPr kumimoji="1" lang="ja-JP" altLang="en-US"/>
          </a:p>
        </p:txBody>
      </p:sp>
    </p:spTree>
    <p:extLst>
      <p:ext uri="{BB962C8B-B14F-4D97-AF65-F5344CB8AC3E}">
        <p14:creationId xmlns:p14="http://schemas.microsoft.com/office/powerpoint/2010/main" val="35925085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67</a:t>
            </a:fld>
            <a:endParaRPr kumimoji="1" lang="ja-JP" altLang="en-US" dirty="0"/>
          </a:p>
        </p:txBody>
      </p:sp>
    </p:spTree>
    <p:extLst>
      <p:ext uri="{BB962C8B-B14F-4D97-AF65-F5344CB8AC3E}">
        <p14:creationId xmlns:p14="http://schemas.microsoft.com/office/powerpoint/2010/main" val="4831252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68</a:t>
            </a:fld>
            <a:endParaRPr kumimoji="1" lang="ja-JP" altLang="en-US" dirty="0"/>
          </a:p>
        </p:txBody>
      </p:sp>
    </p:spTree>
    <p:extLst>
      <p:ext uri="{BB962C8B-B14F-4D97-AF65-F5344CB8AC3E}">
        <p14:creationId xmlns:p14="http://schemas.microsoft.com/office/powerpoint/2010/main" val="33561004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総務部法務課、商工労働部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69</a:t>
            </a:fld>
            <a:endParaRPr kumimoji="1" lang="ja-JP" altLang="en-US"/>
          </a:p>
        </p:txBody>
      </p:sp>
    </p:spTree>
    <p:extLst>
      <p:ext uri="{BB962C8B-B14F-4D97-AF65-F5344CB8AC3E}">
        <p14:creationId xmlns:p14="http://schemas.microsoft.com/office/powerpoint/2010/main" val="13939503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70</a:t>
            </a:fld>
            <a:endParaRPr kumimoji="1" lang="ja-JP" altLang="en-US"/>
          </a:p>
        </p:txBody>
      </p:sp>
    </p:spTree>
    <p:extLst>
      <p:ext uri="{BB962C8B-B14F-4D97-AF65-F5344CB8AC3E}">
        <p14:creationId xmlns:p14="http://schemas.microsoft.com/office/powerpoint/2010/main" val="9420031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71</a:t>
            </a:fld>
            <a:endParaRPr kumimoji="1" lang="ja-JP" altLang="en-US"/>
          </a:p>
        </p:txBody>
      </p:sp>
    </p:spTree>
    <p:extLst>
      <p:ext uri="{BB962C8B-B14F-4D97-AF65-F5344CB8AC3E}">
        <p14:creationId xmlns:p14="http://schemas.microsoft.com/office/powerpoint/2010/main" val="2283662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5</a:t>
            </a:fld>
            <a:endParaRPr kumimoji="1" lang="ja-JP" altLang="en-US" dirty="0"/>
          </a:p>
        </p:txBody>
      </p:sp>
    </p:spTree>
    <p:extLst>
      <p:ext uri="{BB962C8B-B14F-4D97-AF65-F5344CB8AC3E}">
        <p14:creationId xmlns:p14="http://schemas.microsoft.com/office/powerpoint/2010/main" val="4257973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72</a:t>
            </a:fld>
            <a:endParaRPr kumimoji="1" lang="ja-JP" altLang="en-US"/>
          </a:p>
        </p:txBody>
      </p:sp>
    </p:spTree>
    <p:extLst>
      <p:ext uri="{BB962C8B-B14F-4D97-AF65-F5344CB8AC3E}">
        <p14:creationId xmlns:p14="http://schemas.microsoft.com/office/powerpoint/2010/main" val="4529242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73</a:t>
            </a:fld>
            <a:endParaRPr kumimoji="1" lang="ja-JP" altLang="en-US"/>
          </a:p>
        </p:txBody>
      </p:sp>
    </p:spTree>
    <p:extLst>
      <p:ext uri="{BB962C8B-B14F-4D97-AF65-F5344CB8AC3E}">
        <p14:creationId xmlns:p14="http://schemas.microsoft.com/office/powerpoint/2010/main" val="11173112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74</a:t>
            </a:fld>
            <a:endParaRPr kumimoji="1" lang="ja-JP" altLang="en-US"/>
          </a:p>
        </p:txBody>
      </p:sp>
    </p:spTree>
    <p:extLst>
      <p:ext uri="{BB962C8B-B14F-4D97-AF65-F5344CB8AC3E}">
        <p14:creationId xmlns:p14="http://schemas.microsoft.com/office/powerpoint/2010/main" val="22773411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75</a:t>
            </a:fld>
            <a:endParaRPr kumimoji="1" lang="ja-JP" altLang="en-US"/>
          </a:p>
        </p:txBody>
      </p:sp>
    </p:spTree>
    <p:extLst>
      <p:ext uri="{BB962C8B-B14F-4D97-AF65-F5344CB8AC3E}">
        <p14:creationId xmlns:p14="http://schemas.microsoft.com/office/powerpoint/2010/main" val="8664916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76</a:t>
            </a:fld>
            <a:endParaRPr lang="ja-JP" altLang="en-US">
              <a:solidFill>
                <a:prstClr val="black"/>
              </a:solidFill>
            </a:endParaRPr>
          </a:p>
        </p:txBody>
      </p:sp>
    </p:spTree>
    <p:extLst>
      <p:ext uri="{BB962C8B-B14F-4D97-AF65-F5344CB8AC3E}">
        <p14:creationId xmlns:p14="http://schemas.microsoft.com/office/powerpoint/2010/main" val="284075794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77</a:t>
            </a:fld>
            <a:endParaRPr lang="ja-JP" altLang="en-US">
              <a:solidFill>
                <a:prstClr val="black"/>
              </a:solidFill>
            </a:endParaRPr>
          </a:p>
        </p:txBody>
      </p:sp>
    </p:spTree>
    <p:extLst>
      <p:ext uri="{BB962C8B-B14F-4D97-AF65-F5344CB8AC3E}">
        <p14:creationId xmlns:p14="http://schemas.microsoft.com/office/powerpoint/2010/main" val="8578946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78</a:t>
            </a:fld>
            <a:endParaRPr lang="ja-JP" altLang="en-US">
              <a:solidFill>
                <a:prstClr val="black"/>
              </a:solidFill>
            </a:endParaRPr>
          </a:p>
        </p:txBody>
      </p:sp>
    </p:spTree>
    <p:extLst>
      <p:ext uri="{BB962C8B-B14F-4D97-AF65-F5344CB8AC3E}">
        <p14:creationId xmlns:p14="http://schemas.microsoft.com/office/powerpoint/2010/main" val="14307111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79</a:t>
            </a:fld>
            <a:endParaRPr kumimoji="1" lang="ja-JP" altLang="en-US"/>
          </a:p>
        </p:txBody>
      </p:sp>
    </p:spTree>
    <p:extLst>
      <p:ext uri="{BB962C8B-B14F-4D97-AF65-F5344CB8AC3E}">
        <p14:creationId xmlns:p14="http://schemas.microsoft.com/office/powerpoint/2010/main" val="23600979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80</a:t>
            </a:fld>
            <a:endParaRPr kumimoji="1" lang="ja-JP" altLang="en-US"/>
          </a:p>
        </p:txBody>
      </p:sp>
    </p:spTree>
    <p:extLst>
      <p:ext uri="{BB962C8B-B14F-4D97-AF65-F5344CB8AC3E}">
        <p14:creationId xmlns:p14="http://schemas.microsoft.com/office/powerpoint/2010/main" val="34905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81</a:t>
            </a:fld>
            <a:endParaRPr kumimoji="1" lang="ja-JP" altLang="en-US"/>
          </a:p>
        </p:txBody>
      </p:sp>
    </p:spTree>
    <p:extLst>
      <p:ext uri="{BB962C8B-B14F-4D97-AF65-F5344CB8AC3E}">
        <p14:creationId xmlns:p14="http://schemas.microsoft.com/office/powerpoint/2010/main" val="48865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リサーチセンター済</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a:t>
            </a:fld>
            <a:endParaRPr kumimoji="1" lang="ja-JP" altLang="en-US"/>
          </a:p>
        </p:txBody>
      </p:sp>
    </p:spTree>
    <p:extLst>
      <p:ext uri="{BB962C8B-B14F-4D97-AF65-F5344CB8AC3E}">
        <p14:creationId xmlns:p14="http://schemas.microsoft.com/office/powerpoint/2010/main" val="26221182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82</a:t>
            </a:fld>
            <a:endParaRPr kumimoji="1" lang="ja-JP" altLang="en-US"/>
          </a:p>
        </p:txBody>
      </p:sp>
    </p:spTree>
    <p:extLst>
      <p:ext uri="{BB962C8B-B14F-4D97-AF65-F5344CB8AC3E}">
        <p14:creationId xmlns:p14="http://schemas.microsoft.com/office/powerpoint/2010/main" val="14943988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83</a:t>
            </a:fld>
            <a:endParaRPr kumimoji="1" lang="ja-JP" altLang="en-US"/>
          </a:p>
        </p:txBody>
      </p:sp>
    </p:spTree>
    <p:extLst>
      <p:ext uri="{BB962C8B-B14F-4D97-AF65-F5344CB8AC3E}">
        <p14:creationId xmlns:p14="http://schemas.microsoft.com/office/powerpoint/2010/main" val="27048651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84</a:t>
            </a:fld>
            <a:endParaRPr kumimoji="1" lang="ja-JP" altLang="en-US"/>
          </a:p>
        </p:txBody>
      </p:sp>
    </p:spTree>
    <p:extLst>
      <p:ext uri="{BB962C8B-B14F-4D97-AF65-F5344CB8AC3E}">
        <p14:creationId xmlns:p14="http://schemas.microsoft.com/office/powerpoint/2010/main" val="10574852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85</a:t>
            </a:fld>
            <a:endParaRPr lang="ja-JP" altLang="en-US">
              <a:solidFill>
                <a:prstClr val="black"/>
              </a:solidFill>
            </a:endParaRPr>
          </a:p>
        </p:txBody>
      </p:sp>
    </p:spTree>
    <p:extLst>
      <p:ext uri="{BB962C8B-B14F-4D97-AF65-F5344CB8AC3E}">
        <p14:creationId xmlns:p14="http://schemas.microsoft.com/office/powerpoint/2010/main" val="38804405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r>
              <a:rPr kumimoji="1" lang="ja-JP" altLang="en-US" dirty="0" smtClean="0"/>
              <a:t>商工労働部（確認済）</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86</a:t>
            </a:fld>
            <a:endParaRPr kumimoji="1" lang="ja-JP" altLang="en-US"/>
          </a:p>
        </p:txBody>
      </p:sp>
    </p:spTree>
    <p:extLst>
      <p:ext uri="{BB962C8B-B14F-4D97-AF65-F5344CB8AC3E}">
        <p14:creationId xmlns:p14="http://schemas.microsoft.com/office/powerpoint/2010/main" val="1824200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87</a:t>
            </a:fld>
            <a:endParaRPr kumimoji="1" lang="ja-JP" altLang="en-US"/>
          </a:p>
        </p:txBody>
      </p:sp>
    </p:spTree>
    <p:extLst>
      <p:ext uri="{BB962C8B-B14F-4D97-AF65-F5344CB8AC3E}">
        <p14:creationId xmlns:p14="http://schemas.microsoft.com/office/powerpoint/2010/main" val="41648781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商工労働部、大阪市</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88</a:t>
            </a:fld>
            <a:endParaRPr kumimoji="1" lang="ja-JP" altLang="en-US"/>
          </a:p>
        </p:txBody>
      </p:sp>
    </p:spTree>
    <p:extLst>
      <p:ext uri="{BB962C8B-B14F-4D97-AF65-F5344CB8AC3E}">
        <p14:creationId xmlns:p14="http://schemas.microsoft.com/office/powerpoint/2010/main" val="145245072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89</a:t>
            </a:fld>
            <a:endParaRPr kumimoji="1" lang="ja-JP" altLang="en-US"/>
          </a:p>
        </p:txBody>
      </p:sp>
    </p:spTree>
    <p:extLst>
      <p:ext uri="{BB962C8B-B14F-4D97-AF65-F5344CB8AC3E}">
        <p14:creationId xmlns:p14="http://schemas.microsoft.com/office/powerpoint/2010/main" val="9304397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90</a:t>
            </a:fld>
            <a:endParaRPr kumimoji="1" lang="ja-JP" altLang="en-US"/>
          </a:p>
        </p:txBody>
      </p:sp>
    </p:spTree>
    <p:extLst>
      <p:ext uri="{BB962C8B-B14F-4D97-AF65-F5344CB8AC3E}">
        <p14:creationId xmlns:p14="http://schemas.microsoft.com/office/powerpoint/2010/main" val="39756935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91</a:t>
            </a:fld>
            <a:endParaRPr kumimoji="1" lang="ja-JP" altLang="en-US"/>
          </a:p>
        </p:txBody>
      </p:sp>
    </p:spTree>
    <p:extLst>
      <p:ext uri="{BB962C8B-B14F-4D97-AF65-F5344CB8AC3E}">
        <p14:creationId xmlns:p14="http://schemas.microsoft.com/office/powerpoint/2010/main" val="411362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a:t>
            </a:fld>
            <a:endParaRPr kumimoji="1" lang="ja-JP" altLang="en-US" dirty="0"/>
          </a:p>
        </p:txBody>
      </p:sp>
    </p:spTree>
    <p:extLst>
      <p:ext uri="{BB962C8B-B14F-4D97-AF65-F5344CB8AC3E}">
        <p14:creationId xmlns:p14="http://schemas.microsoft.com/office/powerpoint/2010/main" val="8592543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92</a:t>
            </a:fld>
            <a:endParaRPr kumimoji="1" lang="ja-JP" altLang="en-US"/>
          </a:p>
        </p:txBody>
      </p:sp>
    </p:spTree>
    <p:extLst>
      <p:ext uri="{BB962C8B-B14F-4D97-AF65-F5344CB8AC3E}">
        <p14:creationId xmlns:p14="http://schemas.microsoft.com/office/powerpoint/2010/main" val="24642036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93</a:t>
            </a:fld>
            <a:endParaRPr kumimoji="1" lang="ja-JP" altLang="en-US"/>
          </a:p>
        </p:txBody>
      </p:sp>
    </p:spTree>
    <p:extLst>
      <p:ext uri="{BB962C8B-B14F-4D97-AF65-F5344CB8AC3E}">
        <p14:creationId xmlns:p14="http://schemas.microsoft.com/office/powerpoint/2010/main" val="17515526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94</a:t>
            </a:fld>
            <a:endParaRPr kumimoji="1" lang="ja-JP" altLang="en-US"/>
          </a:p>
        </p:txBody>
      </p:sp>
    </p:spTree>
    <p:extLst>
      <p:ext uri="{BB962C8B-B14F-4D97-AF65-F5344CB8AC3E}">
        <p14:creationId xmlns:p14="http://schemas.microsoft.com/office/powerpoint/2010/main" val="26491566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96</a:t>
            </a:fld>
            <a:endParaRPr kumimoji="1" lang="ja-JP" altLang="en-US"/>
          </a:p>
        </p:txBody>
      </p:sp>
    </p:spTree>
    <p:extLst>
      <p:ext uri="{BB962C8B-B14F-4D97-AF65-F5344CB8AC3E}">
        <p14:creationId xmlns:p14="http://schemas.microsoft.com/office/powerpoint/2010/main" val="33062526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100</a:t>
            </a:fld>
            <a:endParaRPr kumimoji="1" lang="ja-JP" altLang="en-US"/>
          </a:p>
        </p:txBody>
      </p:sp>
    </p:spTree>
    <p:extLst>
      <p:ext uri="{BB962C8B-B14F-4D97-AF65-F5344CB8AC3E}">
        <p14:creationId xmlns:p14="http://schemas.microsoft.com/office/powerpoint/2010/main" val="42289140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101</a:t>
            </a:fld>
            <a:endParaRPr lang="ja-JP" altLang="en-US">
              <a:solidFill>
                <a:prstClr val="black"/>
              </a:solidFill>
            </a:endParaRPr>
          </a:p>
        </p:txBody>
      </p:sp>
    </p:spTree>
    <p:extLst>
      <p:ext uri="{BB962C8B-B14F-4D97-AF65-F5344CB8AC3E}">
        <p14:creationId xmlns:p14="http://schemas.microsoft.com/office/powerpoint/2010/main" val="13925529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102</a:t>
            </a:fld>
            <a:endParaRPr lang="ja-JP" altLang="en-US">
              <a:solidFill>
                <a:prstClr val="black"/>
              </a:solidFill>
            </a:endParaRPr>
          </a:p>
        </p:txBody>
      </p:sp>
    </p:spTree>
    <p:extLst>
      <p:ext uri="{BB962C8B-B14F-4D97-AF65-F5344CB8AC3E}">
        <p14:creationId xmlns:p14="http://schemas.microsoft.com/office/powerpoint/2010/main" val="9196368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103</a:t>
            </a:fld>
            <a:endParaRPr lang="ja-JP" altLang="en-US">
              <a:solidFill>
                <a:prstClr val="black"/>
              </a:solidFill>
            </a:endParaRPr>
          </a:p>
        </p:txBody>
      </p:sp>
    </p:spTree>
    <p:extLst>
      <p:ext uri="{BB962C8B-B14F-4D97-AF65-F5344CB8AC3E}">
        <p14:creationId xmlns:p14="http://schemas.microsoft.com/office/powerpoint/2010/main" val="15534844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lang="ja-JP" altLang="en-US" smtClean="0">
                <a:solidFill>
                  <a:prstClr val="black"/>
                </a:solidFill>
              </a:rPr>
              <a:pPr/>
              <a:t>104</a:t>
            </a:fld>
            <a:endParaRPr lang="ja-JP" altLang="en-US">
              <a:solidFill>
                <a:prstClr val="black"/>
              </a:solidFill>
            </a:endParaRPr>
          </a:p>
        </p:txBody>
      </p:sp>
    </p:spTree>
    <p:extLst>
      <p:ext uri="{BB962C8B-B14F-4D97-AF65-F5344CB8AC3E}">
        <p14:creationId xmlns:p14="http://schemas.microsoft.com/office/powerpoint/2010/main" val="386132649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105</a:t>
            </a:fld>
            <a:endParaRPr kumimoji="1" lang="ja-JP" altLang="en-US"/>
          </a:p>
        </p:txBody>
      </p:sp>
    </p:spTree>
    <p:extLst>
      <p:ext uri="{BB962C8B-B14F-4D97-AF65-F5344CB8AC3E}">
        <p14:creationId xmlns:p14="http://schemas.microsoft.com/office/powerpoint/2010/main" val="3657372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リサーチセンター</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a:t>
            </a:fld>
            <a:endParaRPr kumimoji="1" lang="ja-JP" altLang="en-US"/>
          </a:p>
        </p:txBody>
      </p:sp>
    </p:spTree>
    <p:extLst>
      <p:ext uri="{BB962C8B-B14F-4D97-AF65-F5344CB8AC3E}">
        <p14:creationId xmlns:p14="http://schemas.microsoft.com/office/powerpoint/2010/main" val="423845503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106</a:t>
            </a:fld>
            <a:endParaRPr kumimoji="1" lang="ja-JP" altLang="en-US"/>
          </a:p>
        </p:txBody>
      </p:sp>
    </p:spTree>
    <p:extLst>
      <p:ext uri="{BB962C8B-B14F-4D97-AF65-F5344CB8AC3E}">
        <p14:creationId xmlns:p14="http://schemas.microsoft.com/office/powerpoint/2010/main" val="11197279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107</a:t>
            </a:fld>
            <a:endParaRPr kumimoji="1" lang="ja-JP" altLang="en-US"/>
          </a:p>
        </p:txBody>
      </p:sp>
    </p:spTree>
    <p:extLst>
      <p:ext uri="{BB962C8B-B14F-4D97-AF65-F5344CB8AC3E}">
        <p14:creationId xmlns:p14="http://schemas.microsoft.com/office/powerpoint/2010/main" val="18008069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109</a:t>
            </a:fld>
            <a:endParaRPr kumimoji="1" lang="ja-JP" altLang="en-US"/>
          </a:p>
        </p:txBody>
      </p:sp>
    </p:spTree>
    <p:extLst>
      <p:ext uri="{BB962C8B-B14F-4D97-AF65-F5344CB8AC3E}">
        <p14:creationId xmlns:p14="http://schemas.microsoft.com/office/powerpoint/2010/main" val="120747106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商工労働部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110</a:t>
            </a:fld>
            <a:endParaRPr kumimoji="1" lang="ja-JP" altLang="en-US"/>
          </a:p>
        </p:txBody>
      </p:sp>
    </p:spTree>
    <p:extLst>
      <p:ext uri="{BB962C8B-B14F-4D97-AF65-F5344CB8AC3E}">
        <p14:creationId xmlns:p14="http://schemas.microsoft.com/office/powerpoint/2010/main" val="246192265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111</a:t>
            </a:fld>
            <a:endParaRPr kumimoji="1" lang="ja-JP" altLang="en-US" dirty="0"/>
          </a:p>
        </p:txBody>
      </p:sp>
    </p:spTree>
    <p:extLst>
      <p:ext uri="{BB962C8B-B14F-4D97-AF65-F5344CB8AC3E}">
        <p14:creationId xmlns:p14="http://schemas.microsoft.com/office/powerpoint/2010/main" val="256274940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112</a:t>
            </a:fld>
            <a:endParaRPr kumimoji="1" lang="ja-JP" altLang="en-US"/>
          </a:p>
        </p:txBody>
      </p:sp>
    </p:spTree>
    <p:extLst>
      <p:ext uri="{BB962C8B-B14F-4D97-AF65-F5344CB8AC3E}">
        <p14:creationId xmlns:p14="http://schemas.microsoft.com/office/powerpoint/2010/main" val="218475869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113</a:t>
            </a:fld>
            <a:endParaRPr kumimoji="1" lang="ja-JP" altLang="en-US"/>
          </a:p>
        </p:txBody>
      </p:sp>
    </p:spTree>
    <p:extLst>
      <p:ext uri="{BB962C8B-B14F-4D97-AF65-F5344CB8AC3E}">
        <p14:creationId xmlns:p14="http://schemas.microsoft.com/office/powerpoint/2010/main" val="305920111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114</a:t>
            </a:fld>
            <a:endParaRPr kumimoji="1" lang="ja-JP" altLang="en-US"/>
          </a:p>
        </p:txBody>
      </p:sp>
    </p:spTree>
    <p:extLst>
      <p:ext uri="{BB962C8B-B14F-4D97-AF65-F5344CB8AC3E}">
        <p14:creationId xmlns:p14="http://schemas.microsoft.com/office/powerpoint/2010/main" val="233457518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府民文化部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115</a:t>
            </a:fld>
            <a:endParaRPr kumimoji="1" lang="ja-JP" altLang="en-US"/>
          </a:p>
        </p:txBody>
      </p:sp>
    </p:spTree>
    <p:extLst>
      <p:ext uri="{BB962C8B-B14F-4D97-AF65-F5344CB8AC3E}">
        <p14:creationId xmlns:p14="http://schemas.microsoft.com/office/powerpoint/2010/main" val="102798656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政策企画部</a:t>
            </a:r>
            <a:endParaRPr kumimoji="1" lang="ja-JP" altLang="en-US" dirty="0"/>
          </a:p>
        </p:txBody>
      </p:sp>
      <p:sp>
        <p:nvSpPr>
          <p:cNvPr id="4" name="スライド番号プレースホルダー 3"/>
          <p:cNvSpPr>
            <a:spLocks noGrp="1"/>
          </p:cNvSpPr>
          <p:nvPr>
            <p:ph type="sldNum" sz="quarter" idx="10"/>
          </p:nvPr>
        </p:nvSpPr>
        <p:spPr/>
        <p:txBody>
          <a:bodyPr/>
          <a:lstStyle/>
          <a:p>
            <a:fld id="{C81005DB-AF70-41D7-A185-2905A016DB4F}" type="slidenum">
              <a:rPr kumimoji="1" lang="ja-JP" altLang="en-US" smtClean="0"/>
              <a:pPr/>
              <a:t>116</a:t>
            </a:fld>
            <a:endParaRPr kumimoji="1" lang="ja-JP" altLang="en-US"/>
          </a:p>
        </p:txBody>
      </p:sp>
    </p:spTree>
    <p:extLst>
      <p:ext uri="{BB962C8B-B14F-4D97-AF65-F5344CB8AC3E}">
        <p14:creationId xmlns:p14="http://schemas.microsoft.com/office/powerpoint/2010/main" val="570989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DFD8DF2E-C626-449A-95C6-AF4E64FD5D38}" type="datetime1">
              <a:rPr kumimoji="1" lang="ja-JP" altLang="en-US" smtClean="0"/>
              <a:t>2021/1/19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C649D0E4-7358-4606-B454-E54057042102}" type="datetime1">
              <a:rPr kumimoji="1" lang="ja-JP" altLang="en-US" smtClean="0"/>
              <a:t>2021/1/19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1907FE3-9A89-4D57-8E19-D87C222707F5}" type="datetime1">
              <a:rPr kumimoji="1" lang="ja-JP" altLang="en-US" smtClean="0"/>
              <a:t>2021/1/19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88D1627-7E9E-4DE1-B868-CBE32F784886}" type="datetime1">
              <a:rPr kumimoji="1" lang="ja-JP" altLang="en-US" smtClean="0"/>
              <a:t>2021/1/19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DD6BEA13-3E2C-4D59-B0A0-3A77189B3A81}" type="datetime1">
              <a:rPr kumimoji="1" lang="ja-JP" altLang="en-US" smtClean="0"/>
              <a:t>2021/1/19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7"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ABB2A374-3C37-40E1-A128-4F28445DBD7A}" type="datetime1">
              <a:rPr kumimoji="1" lang="ja-JP" altLang="en-US" smtClean="0"/>
              <a:t>2021/1/19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ー 5"/>
          <p:cNvSpPr txBox="1">
            <a:spLocks/>
          </p:cNvSpPr>
          <p:nvPr userDrawn="1"/>
        </p:nvSpPr>
        <p:spPr>
          <a:xfrm>
            <a:off x="7071072" y="6487244"/>
            <a:ext cx="2133600" cy="365125"/>
          </a:xfrm>
          <a:prstGeom prst="rect">
            <a:avLst/>
          </a:prstGeom>
        </p:spPr>
        <p:txBody>
          <a:bodyPr anchor="b" anchorCtr="0"/>
          <a:lstStyle>
            <a:defPPr>
              <a:defRPr lang="ja-JP"/>
            </a:defPPr>
            <a:lvl1pPr marL="0" algn="r" defTabSz="914400" rtl="0" eaLnBrk="1" latinLnBrk="0" hangingPunct="1">
              <a:defRPr kumimoji="1" sz="1100" b="1" kern="1200">
                <a:solidFill>
                  <a:schemeClr val="bg1">
                    <a:lumMod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z="1800" smtClean="0"/>
              <a:pPr>
                <a:defRPr/>
              </a:pPr>
              <a:t>‹#›</a:t>
            </a:fld>
            <a:endParaRPr lang="ja-JP" altLang="en-US" sz="1800"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F2C06F76-72DB-4307-AD63-F73B80F63BDE}" type="datetime1">
              <a:rPr kumimoji="1" lang="ja-JP" altLang="en-US" smtClean="0"/>
              <a:t>2021/1/19</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10"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8B905D0F-CB66-4948-9CAE-CB3654FABB72}" type="datetime1">
              <a:rPr kumimoji="1" lang="ja-JP" altLang="en-US" smtClean="0"/>
              <a:t>2021/1/19</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626B3623-C140-4299-B098-C28FA27FDA83}" type="datetime1">
              <a:rPr kumimoji="1" lang="ja-JP" altLang="en-US" smtClean="0"/>
              <a:t>2021/1/19</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5"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0">
                <a:solidFill>
                  <a:schemeClr val="tx1"/>
                </a:solidFill>
              </a:defRPr>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17493B6C-AFAC-4999-98D4-6911CC960745}" type="datetime1">
              <a:rPr kumimoji="1" lang="ja-JP" altLang="en-US" smtClean="0"/>
              <a:t>2021/1/19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4664F5B9-FBC5-49B0-8B79-C187F024CA58}" type="datetime1">
              <a:rPr kumimoji="1" lang="ja-JP" altLang="en-US" smtClean="0"/>
              <a:t>2021/1/19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8" name="スライド番号プレースホルダー 5"/>
          <p:cNvSpPr>
            <a:spLocks noGrp="1"/>
          </p:cNvSpPr>
          <p:nvPr>
            <p:ph type="sldNum" sz="quarter" idx="12"/>
          </p:nvPr>
        </p:nvSpPr>
        <p:spPr>
          <a:xfrm>
            <a:off x="7071072" y="6487244"/>
            <a:ext cx="2133600" cy="365125"/>
          </a:xfrm>
          <a:prstGeom prst="rect">
            <a:avLst/>
          </a:prstGeom>
        </p:spPr>
        <p:txBody>
          <a:bodyPr anchor="b" anchorCtr="0"/>
          <a:lstStyle>
            <a:lvl1pPr algn="r">
              <a:defRPr sz="1800" b="1"/>
            </a:lvl1pPr>
          </a:lstStyle>
          <a:p>
            <a:pPr>
              <a:defRPr/>
            </a:pPr>
            <a:fld id="{4AC9B83D-17C3-4F2E-B0BA-D155CD364A7C}" type="slidenum">
              <a:rPr lang="ja-JP" altLang="en-US" smtClean="0"/>
              <a:pPr>
                <a:defRPr/>
              </a:pPr>
              <a:t>‹#›</a:t>
            </a:fld>
            <a:endParaRPr lang="ja-JP" alt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426EB8-E0A9-48C1-B866-8817C54437AE}" type="datetime1">
              <a:rPr kumimoji="1" lang="ja-JP" altLang="en-US" smtClean="0"/>
              <a:t>2021/1/19</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7" name="スライド番号プレースホルダー 5"/>
          <p:cNvSpPr>
            <a:spLocks noGrp="1"/>
          </p:cNvSpPr>
          <p:nvPr>
            <p:ph type="sldNum" sz="quarter" idx="4"/>
          </p:nvPr>
        </p:nvSpPr>
        <p:spPr>
          <a:xfrm>
            <a:off x="7071072" y="6487244"/>
            <a:ext cx="2133600" cy="365125"/>
          </a:xfrm>
          <a:prstGeom prst="rect">
            <a:avLst/>
          </a:prstGeom>
        </p:spPr>
        <p:txBody>
          <a:bodyPr anchor="b" anchorCtr="0"/>
          <a:lstStyle>
            <a:lvl1pPr algn="r">
              <a:defRPr sz="1800" b="1">
                <a:solidFill>
                  <a:schemeClr val="tx1"/>
                </a:solidFill>
              </a:defRPr>
            </a:lvl1pPr>
          </a:lstStyle>
          <a:p>
            <a:pPr>
              <a:defRPr/>
            </a:pPr>
            <a:fld id="{4AC9B83D-17C3-4F2E-B0BA-D155CD364A7C}" type="slidenum">
              <a:rPr lang="ja-JP" altLang="en-US" smtClean="0"/>
              <a:pPr>
                <a:defRPr/>
              </a:pPr>
              <a:t>‹#›</a:t>
            </a:fld>
            <a:endParaRPr lang="ja-JP"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0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chart" Target="../charts/chart75.xml"/></Relationships>
</file>

<file path=ppt/slides/_rels/slide104.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6.wdp"/></Relationships>
</file>

<file path=ppt/slides/_rels/slide106.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107.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chart" Target="../charts/chart81.xml"/><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chart" Target="../charts/chart82.xml"/></Relationships>
</file>

<file path=ppt/slides/_rels/slide117.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chart" Target="../charts/chart85.xml"/><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chart" Target="../charts/chart7.xml"/></Relationships>
</file>

<file path=ppt/slides/_rels/slide120.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chart" Target="../charts/chart88.xml"/></Relationships>
</file>

<file path=ppt/slides/_rels/slide12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chart" Target="../charts/chart90.xml"/><Relationship Id="rId5" Type="http://schemas.openxmlformats.org/officeDocument/2006/relationships/chart" Target="../charts/chart89.xml"/><Relationship Id="rId4" Type="http://schemas.openxmlformats.org/officeDocument/2006/relationships/image" Target="../media/image52.jpeg"/></Relationships>
</file>

<file path=ppt/slides/_rels/slide123.xml.rels><?xml version="1.0" encoding="UTF-8" standalone="yes"?>
<Relationships xmlns="http://schemas.openxmlformats.org/package/2006/relationships"><Relationship Id="rId3" Type="http://schemas.openxmlformats.org/officeDocument/2006/relationships/chart" Target="../charts/chart91.xml"/><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openxmlformats.org/officeDocument/2006/relationships/chart" Target="../charts/chart92.xml"/></Relationships>
</file>

<file path=ppt/slides/_rels/slide124.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chart" Target="../charts/chart97.xml"/><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1.xml"/><Relationship Id="rId1" Type="http://schemas.openxmlformats.org/officeDocument/2006/relationships/slideLayout" Target="../slideLayouts/slideLayout7.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58.emf"/><Relationship Id="rId7" Type="http://schemas.openxmlformats.org/officeDocument/2006/relationships/image" Target="../media/image62.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141.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67.emf"/><Relationship Id="rId7" Type="http://schemas.openxmlformats.org/officeDocument/2006/relationships/image" Target="../media/image70.png"/><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69.png"/><Relationship Id="rId4" Type="http://schemas.openxmlformats.org/officeDocument/2006/relationships/image" Target="../media/image68.png"/></Relationships>
</file>

<file path=ppt/slides/_rels/slide1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chart" Target="../charts/chart98.xml"/></Relationships>
</file>

<file path=ppt/slides/_rels/slide14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notesSlide" Target="../notesSlides/notesSlide124.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1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6.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80.jpeg"/><Relationship Id="rId4" Type="http://schemas.microsoft.com/office/2007/relationships/hdphoto" Target="../media/hdphoto9.wdp"/></Relationships>
</file>

<file path=ppt/slides/_rels/slide146.xml.rels><?xml version="1.0" encoding="UTF-8" standalone="yes"?>
<Relationships xmlns="http://schemas.openxmlformats.org/package/2006/relationships"><Relationship Id="rId3" Type="http://schemas.openxmlformats.org/officeDocument/2006/relationships/chart" Target="../charts/chart99.xml"/><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9.xml"/><Relationship Id="rId1" Type="http://schemas.openxmlformats.org/officeDocument/2006/relationships/slideLayout" Target="../slideLayouts/slideLayout7.xml"/><Relationship Id="rId6" Type="http://schemas.openxmlformats.org/officeDocument/2006/relationships/image" Target="../media/image83.jpeg"/><Relationship Id="rId5" Type="http://schemas.microsoft.com/office/2007/relationships/hdphoto" Target="../media/hdphoto11.wdp"/><Relationship Id="rId4" Type="http://schemas.openxmlformats.org/officeDocument/2006/relationships/image" Target="../media/image82.png"/></Relationships>
</file>

<file path=ppt/slides/_rels/slide149.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31.xml"/><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1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2.xml"/><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chart" Target="../charts/chart12.xml"/><Relationship Id="rId4" Type="http://schemas.openxmlformats.org/officeDocument/2006/relationships/chart" Target="../charts/chart11.xml"/></Relationships>
</file>

<file path=ppt/slides/_rels/slide1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chart" Target="../charts/char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chart" Target="../charts/char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chart" Target="../charts/chart27.xml"/></Relationships>
</file>

<file path=ppt/slides/_rels/slide47.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chart" Target="../charts/char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chart" Target="../charts/chart34.xml"/></Relationships>
</file>

<file path=ppt/slides/_rels/slide53.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chart" Target="../charts/chart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chart" Target="../charts/chart44.xml"/><Relationship Id="rId4" Type="http://schemas.openxmlformats.org/officeDocument/2006/relationships/chart" Target="../charts/chart4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chart" Target="../charts/chart4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chart" Target="../charts/chart52.xml"/><Relationship Id="rId3" Type="http://schemas.openxmlformats.org/officeDocument/2006/relationships/chart" Target="../charts/chart47.xml"/><Relationship Id="rId7" Type="http://schemas.openxmlformats.org/officeDocument/2006/relationships/chart" Target="../charts/chart51.xml"/><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chart" Target="../charts/chart50.xml"/><Relationship Id="rId5" Type="http://schemas.openxmlformats.org/officeDocument/2006/relationships/chart" Target="../charts/chart49.xml"/><Relationship Id="rId10" Type="http://schemas.openxmlformats.org/officeDocument/2006/relationships/chart" Target="../charts/chart54.xml"/><Relationship Id="rId4" Type="http://schemas.openxmlformats.org/officeDocument/2006/relationships/chart" Target="../charts/chart48.xml"/><Relationship Id="rId9" Type="http://schemas.openxmlformats.org/officeDocument/2006/relationships/chart" Target="../charts/chart53.xml"/></Relationships>
</file>

<file path=ppt/slides/_rels/slide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4.emf"/><Relationship Id="rId4" Type="http://schemas.openxmlformats.org/officeDocument/2006/relationships/oleObject" Target="../embeddings/oleObject1.bin"/></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5.emf"/><Relationship Id="rId4" Type="http://schemas.openxmlformats.org/officeDocument/2006/relationships/oleObject" Target="../embeddings/oleObject2.bin"/></Relationships>
</file>

<file path=ppt/slides/_rels/slide73.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chart" Target="../charts/chart56.xml"/></Relationships>
</file>

<file path=ppt/slides/_rels/slide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83.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chart" Target="../charts/chart58.xml"/></Relationships>
</file>

<file path=ppt/slides/_rels/slide84.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chart" Target="../charts/chart61.xml"/><Relationship Id="rId4" Type="http://schemas.openxmlformats.org/officeDocument/2006/relationships/chart" Target="../charts/chart6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87.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chart" Target="../charts/chart69.xml"/><Relationship Id="rId5" Type="http://schemas.openxmlformats.org/officeDocument/2006/relationships/chart" Target="../charts/chart68.xml"/><Relationship Id="rId4" Type="http://schemas.openxmlformats.org/officeDocument/2006/relationships/chart" Target="../charts/chart67.xml"/></Relationships>
</file>

<file path=ppt/slides/_rels/slide9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emf"/></Relationships>
</file>

<file path=ppt/slides/_rels/slide94.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jpe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95.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chart" Target="../charts/chart7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5" Type="http://schemas.microsoft.com/office/2007/relationships/hdphoto" Target="../media/hdphoto3.wdp"/><Relationship Id="rId4" Type="http://schemas.openxmlformats.org/officeDocument/2006/relationships/image" Target="../media/image40.png"/><Relationship Id="rId9"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628800"/>
            <a:ext cx="9144000" cy="2880320"/>
          </a:xfrm>
        </p:spPr>
        <p:txBody>
          <a:bodyPr>
            <a:normAutofit/>
          </a:bodyPr>
          <a:lstStyle/>
          <a:p>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データでみる「大阪の成長戦略</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サブタイトル 2"/>
          <p:cNvSpPr>
            <a:spLocks noGrp="1"/>
          </p:cNvSpPr>
          <p:nvPr>
            <p:ph type="subTitle" idx="1"/>
          </p:nvPr>
        </p:nvSpPr>
        <p:spPr>
          <a:xfrm>
            <a:off x="1371600" y="4941168"/>
            <a:ext cx="6400800" cy="792088"/>
          </a:xfrm>
        </p:spPr>
        <p:txBody>
          <a:bodyPr>
            <a:noAutofit/>
          </a:bodyPr>
          <a:lstStyle/>
          <a:p>
            <a:r>
              <a:rPr kumimoji="1" lang="en-US" altLang="ja-JP"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令和</a:t>
            </a:r>
            <a:r>
              <a:rPr lang="en-US" altLang="ja-JP"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月版</a:t>
            </a:r>
            <a:endParaRPr kumimoji="1" lang="en-US" altLang="ja-JP" sz="2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5923826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p:cNvSpPr/>
          <p:nvPr/>
        </p:nvSpPr>
        <p:spPr>
          <a:xfrm>
            <a:off x="35496" y="1315009"/>
            <a:ext cx="9036496" cy="104710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大阪府の景気動向指数の動きをみると、成長戦略策定の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年以降、景気</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の拡大は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続いて</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いたが、新型コロナウイルス感染症の影響により、</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月以降、急速に悪化している。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鉱工業生産指数（大阪は製造</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工業生産指数</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）は概ね全国と同程度で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推移していたが、新型コロナウイルス感染症の影響により、</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月以降、急速に悪化している。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9" name="直線コネクタ 2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0" y="6287730"/>
            <a:ext cx="9144000" cy="461665"/>
          </a:xfrm>
          <a:prstGeom prst="rect">
            <a:avLst/>
          </a:prstGeom>
          <a:noFill/>
        </p:spPr>
        <p:txBody>
          <a:bodyPr wrap="square" rtlCol="0">
            <a:spAutoFit/>
          </a:bodyPr>
          <a:lstStyle/>
          <a:p>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景気動向指数（一致</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CI</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景気動向</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指数は、生産、雇用などの様々な経済活動での重要かつ契機に敏感に反応する指標の動きを統合することによって、景気の現状把握及び将来予測に資するために作成された指標。</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CI</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は主として景気変動の大きさやテンポ（量感）を測定することを目的としている。</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年を</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として指数で算出している。</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鉱工業生産指数</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生産動態統計調査などをもとに、月々の鉱業・製造工業の生産を</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年を基準（＝</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）として指数化したもの。大阪は製造工業生産指数を記載。</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9</a:t>
            </a:fld>
            <a:endParaRPr lang="ja-JP" altLang="en-US" dirty="0"/>
          </a:p>
        </p:txBody>
      </p:sp>
      <p:sp>
        <p:nvSpPr>
          <p:cNvPr id="23" name="正方形/長方形 22"/>
          <p:cNvSpPr/>
          <p:nvPr/>
        </p:nvSpPr>
        <p:spPr>
          <a:xfrm>
            <a:off x="251520" y="764704"/>
            <a:ext cx="9104640" cy="553998"/>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景気動向指数（一致</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CI</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）と鉱工業生産指数の推移（</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としたときの比較）</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大阪産業経済</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リサーチセンター「景気動向指数」、内閣府「景気動向指数」、大阪府「大阪府工業指数」、経済産業省「鉱工業指数」より作成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38794" y="2444356"/>
            <a:ext cx="648072" cy="378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chemeClr val="tx1"/>
                </a:solidFill>
              </a:rPr>
              <a:t>（指数）</a:t>
            </a:r>
            <a:endParaRPr kumimoji="1" lang="ja-JP" altLang="en-US" sz="900" dirty="0">
              <a:solidFill>
                <a:schemeClr val="tx1"/>
              </a:solidFill>
            </a:endParaRPr>
          </a:p>
        </p:txBody>
      </p:sp>
      <p:sp>
        <p:nvSpPr>
          <p:cNvPr id="12" name="正方形/長方形 11"/>
          <p:cNvSpPr/>
          <p:nvPr/>
        </p:nvSpPr>
        <p:spPr>
          <a:xfrm>
            <a:off x="4290001" y="2459995"/>
            <a:ext cx="648072" cy="378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chemeClr val="tx1"/>
                </a:solidFill>
              </a:rPr>
              <a:t>（指数）</a:t>
            </a:r>
            <a:endParaRPr kumimoji="1" lang="ja-JP" altLang="en-US" sz="900" dirty="0">
              <a:solidFill>
                <a:schemeClr val="tx1"/>
              </a:solidFill>
            </a:endParaRPr>
          </a:p>
        </p:txBody>
      </p:sp>
      <p:graphicFrame>
        <p:nvGraphicFramePr>
          <p:cNvPr id="13" name="グラフ 12"/>
          <p:cNvGraphicFramePr>
            <a:graphicFrameLocks/>
          </p:cNvGraphicFramePr>
          <p:nvPr>
            <p:extLst>
              <p:ext uri="{D42A27DB-BD31-4B8C-83A1-F6EECF244321}">
                <p14:modId xmlns:p14="http://schemas.microsoft.com/office/powerpoint/2010/main" val="1925573943"/>
              </p:ext>
            </p:extLst>
          </p:nvPr>
        </p:nvGraphicFramePr>
        <p:xfrm>
          <a:off x="-38795" y="2522354"/>
          <a:ext cx="4328795" cy="3708495"/>
        </p:xfrm>
        <a:graphic>
          <a:graphicData uri="http://schemas.openxmlformats.org/drawingml/2006/chart">
            <c:chart xmlns:c="http://schemas.openxmlformats.org/drawingml/2006/chart" xmlns:r="http://schemas.openxmlformats.org/officeDocument/2006/relationships" r:id="rId3"/>
          </a:graphicData>
        </a:graphic>
      </p:graphicFrame>
      <p:sp>
        <p:nvSpPr>
          <p:cNvPr id="5" name="正方形/長方形 4"/>
          <p:cNvSpPr/>
          <p:nvPr/>
        </p:nvSpPr>
        <p:spPr>
          <a:xfrm rot="18806351">
            <a:off x="3504781" y="5791051"/>
            <a:ext cx="864096" cy="28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smtClean="0">
                <a:solidFill>
                  <a:schemeClr val="tx1"/>
                </a:solidFill>
                <a:latin typeface="+mn-ea"/>
              </a:rPr>
              <a:t>2020</a:t>
            </a:r>
            <a:r>
              <a:rPr kumimoji="1" lang="ja-JP" altLang="en-US" sz="900" dirty="0" smtClean="0">
                <a:solidFill>
                  <a:schemeClr val="tx1"/>
                </a:solidFill>
                <a:latin typeface="+mn-ea"/>
              </a:rPr>
              <a:t>年</a:t>
            </a:r>
            <a:r>
              <a:rPr kumimoji="1" lang="en-US" altLang="ja-JP" sz="900" dirty="0" smtClean="0">
                <a:solidFill>
                  <a:schemeClr val="tx1"/>
                </a:solidFill>
                <a:latin typeface="+mn-ea"/>
              </a:rPr>
              <a:t>9</a:t>
            </a:r>
            <a:r>
              <a:rPr kumimoji="1" lang="ja-JP" altLang="en-US" sz="900" dirty="0" smtClean="0">
                <a:solidFill>
                  <a:schemeClr val="tx1"/>
                </a:solidFill>
                <a:latin typeface="+mn-ea"/>
              </a:rPr>
              <a:t>月</a:t>
            </a:r>
            <a:endParaRPr kumimoji="1" lang="ja-JP" altLang="en-US" sz="900" dirty="0">
              <a:solidFill>
                <a:schemeClr val="tx1"/>
              </a:solidFill>
              <a:latin typeface="+mn-ea"/>
            </a:endParaRPr>
          </a:p>
        </p:txBody>
      </p:sp>
      <p:graphicFrame>
        <p:nvGraphicFramePr>
          <p:cNvPr id="14" name="グラフ 13"/>
          <p:cNvGraphicFramePr>
            <a:graphicFrameLocks/>
          </p:cNvGraphicFramePr>
          <p:nvPr>
            <p:extLst>
              <p:ext uri="{D42A27DB-BD31-4B8C-83A1-F6EECF244321}">
                <p14:modId xmlns:p14="http://schemas.microsoft.com/office/powerpoint/2010/main" val="3882912183"/>
              </p:ext>
            </p:extLst>
          </p:nvPr>
        </p:nvGraphicFramePr>
        <p:xfrm>
          <a:off x="4429300" y="2459996"/>
          <a:ext cx="4642692" cy="3770854"/>
        </p:xfrm>
        <a:graphic>
          <a:graphicData uri="http://schemas.openxmlformats.org/drawingml/2006/chart">
            <c:chart xmlns:c="http://schemas.openxmlformats.org/drawingml/2006/chart" xmlns:r="http://schemas.openxmlformats.org/officeDocument/2006/relationships" r:id="rId4"/>
          </a:graphicData>
        </a:graphic>
      </p:graphicFrame>
      <p:sp>
        <p:nvSpPr>
          <p:cNvPr id="15" name="正方形/長方形 14"/>
          <p:cNvSpPr/>
          <p:nvPr/>
        </p:nvSpPr>
        <p:spPr>
          <a:xfrm rot="18806351">
            <a:off x="8303767" y="5791051"/>
            <a:ext cx="864096" cy="28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00" dirty="0" smtClean="0">
                <a:solidFill>
                  <a:schemeClr val="tx1"/>
                </a:solidFill>
                <a:latin typeface="+mn-ea"/>
              </a:rPr>
              <a:t>2020</a:t>
            </a:r>
            <a:r>
              <a:rPr kumimoji="1" lang="ja-JP" altLang="en-US" sz="900" dirty="0" smtClean="0">
                <a:solidFill>
                  <a:schemeClr val="tx1"/>
                </a:solidFill>
                <a:latin typeface="+mn-ea"/>
              </a:rPr>
              <a:t>年</a:t>
            </a:r>
            <a:r>
              <a:rPr kumimoji="1" lang="en-US" altLang="ja-JP" sz="900" dirty="0" smtClean="0">
                <a:solidFill>
                  <a:schemeClr val="tx1"/>
                </a:solidFill>
                <a:latin typeface="+mn-ea"/>
              </a:rPr>
              <a:t>9</a:t>
            </a:r>
            <a:r>
              <a:rPr kumimoji="1" lang="ja-JP" altLang="en-US" sz="900" dirty="0" smtClean="0">
                <a:solidFill>
                  <a:schemeClr val="tx1"/>
                </a:solidFill>
                <a:latin typeface="+mn-ea"/>
              </a:rPr>
              <a:t>月</a:t>
            </a:r>
            <a:endParaRPr kumimoji="1" lang="ja-JP" altLang="en-US" sz="900" dirty="0">
              <a:solidFill>
                <a:schemeClr val="tx1"/>
              </a:solidFill>
              <a:latin typeface="+mn-ea"/>
            </a:endParaRPr>
          </a:p>
        </p:txBody>
      </p:sp>
    </p:spTree>
    <p:extLst>
      <p:ext uri="{BB962C8B-B14F-4D97-AF65-F5344CB8AC3E}">
        <p14:creationId xmlns:p14="http://schemas.microsoft.com/office/powerpoint/2010/main" val="390566648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円/楕円 35"/>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10"/>
          <p:cNvSpPr>
            <a:spLocks noChangeArrowheads="1"/>
          </p:cNvSpPr>
          <p:nvPr/>
        </p:nvSpPr>
        <p:spPr bwMode="auto">
          <a:xfrm>
            <a:off x="106016" y="467094"/>
            <a:ext cx="75772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中小企業における先端技術の利活用</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出典：中小企業庁「中小企業白書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122229" y="852283"/>
            <a:ext cx="8928992" cy="123107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nSpc>
                <a:spcPts val="1700"/>
              </a:lnSpc>
              <a:buFont typeface="Wingdings" panose="05000000000000000000" pitchFamily="2" charset="2"/>
              <a:buChar char="p"/>
            </a:pP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先端技術（</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、ビッグデータ、</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RPA</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活用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と業績の関係を見ると、</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先端技術</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活用し</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ている企業の方が、経常利益が</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傾向</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、労働生産性</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年前に比べて向上し</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ている</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割合が高い。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1700"/>
              </a:lnSpc>
              <a:buFont typeface="Wingdings" panose="05000000000000000000" pitchFamily="2" charset="2"/>
              <a:buChar char="p"/>
            </a:pP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先端技術</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活</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用率</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は、情報通信業で最も</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高い</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ものの、業界全体の</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割程度にとどまっている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1700"/>
              </a:lnSpc>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の導入・利用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進めよう</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する際の課題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コストが負担</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できない」（</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30.6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％）、「導入の効果が分からない、評価できない」（</a:t>
            </a:r>
            <a:r>
              <a:rPr lang="en-US" altLang="ja-JP" sz="1600">
                <a:solidFill>
                  <a:schemeClr val="tx1"/>
                </a:solidFill>
                <a:latin typeface="Meiryo UI" panose="020B0604030504040204" pitchFamily="50" charset="-128"/>
                <a:ea typeface="Meiryo UI" panose="020B0604030504040204" pitchFamily="50" charset="-128"/>
                <a:cs typeface="Meiryo UI" panose="020B0604030504040204" pitchFamily="50" charset="-128"/>
              </a:rPr>
              <a:t>29.6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％）が多い。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99</a:t>
            </a:fld>
            <a:endParaRPr lang="ja-JP" altLang="en-US" b="1" dirty="0"/>
          </a:p>
        </p:txBody>
      </p:sp>
      <p:sp>
        <p:nvSpPr>
          <p:cNvPr id="25" name="テキスト ボックス 63"/>
          <p:cNvSpPr txBox="1"/>
          <p:nvPr/>
        </p:nvSpPr>
        <p:spPr>
          <a:xfrm>
            <a:off x="11968" y="4215286"/>
            <a:ext cx="5256584"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先端技術（</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ビッグデータ、</a:t>
            </a:r>
            <a:r>
              <a:rPr lang="en-US" altLang="ja-JP" sz="12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RPA</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）の活用率（業種別）</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65"/>
          <p:cNvSpPr txBox="1"/>
          <p:nvPr/>
        </p:nvSpPr>
        <p:spPr>
          <a:xfrm>
            <a:off x="170069" y="4428121"/>
            <a:ext cx="525335" cy="21544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66"/>
          <p:cNvSpPr txBox="1"/>
          <p:nvPr/>
        </p:nvSpPr>
        <p:spPr>
          <a:xfrm>
            <a:off x="8200" y="2101792"/>
            <a:ext cx="4470458"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先端技術（</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ビッグデータ、</a:t>
            </a:r>
            <a:r>
              <a:rPr lang="en-US" altLang="ja-JP" sz="12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RPA</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）の活用有無と経常利益</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68"/>
          <p:cNvSpPr txBox="1"/>
          <p:nvPr/>
        </p:nvSpPr>
        <p:spPr>
          <a:xfrm>
            <a:off x="4452454" y="2098024"/>
            <a:ext cx="4683346"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先端技術（</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ビッグデータ、</a:t>
            </a:r>
            <a:r>
              <a:rPr lang="en-US" altLang="ja-JP" sz="12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RPA</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）の活用有無と労働生産性</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70"/>
          <p:cNvSpPr txBox="1"/>
          <p:nvPr/>
        </p:nvSpPr>
        <p:spPr>
          <a:xfrm>
            <a:off x="4455280" y="4202479"/>
            <a:ext cx="4683346"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IT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の導入・利用を進めようとする際の課題</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72"/>
          <p:cNvSpPr txBox="1"/>
          <p:nvPr/>
        </p:nvSpPr>
        <p:spPr>
          <a:xfrm>
            <a:off x="4636377" y="4404855"/>
            <a:ext cx="525335" cy="21544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74"/>
          <p:cNvSpPr txBox="1"/>
          <p:nvPr/>
        </p:nvSpPr>
        <p:spPr>
          <a:xfrm>
            <a:off x="-9216" y="6504078"/>
            <a:ext cx="6165392" cy="338554"/>
          </a:xfrm>
          <a:prstGeom prst="rect">
            <a:avLst/>
          </a:prstGeom>
          <a:noFill/>
        </p:spPr>
        <p:txBody>
          <a:bodyPr wrap="square" rtlCol="0">
            <a:spAutoFit/>
          </a:bodyPr>
          <a:lstStyle/>
          <a:p>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資料：三菱</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UFJ</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リサーチ</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&amp;</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コンサルティング（株）「人手不足対応に向けた生産性向上の取組に関する調査」（</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ビッグデータ、</a:t>
            </a:r>
            <a:r>
              <a:rPr kumimoji="1"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RPA</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を活用している」とは、</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ビッグデータ、</a:t>
            </a:r>
            <a:r>
              <a:rPr kumimoji="1" lang="en-US" altLang="ja-JP" sz="800" dirty="0" err="1"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RPA</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のうち少なくとも</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つ以上を活用していると回答した者である。</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2"/>
          <a:stretch>
            <a:fillRect/>
          </a:stretch>
        </p:blipFill>
        <p:spPr>
          <a:xfrm>
            <a:off x="118849" y="2299299"/>
            <a:ext cx="9035055" cy="4298053"/>
          </a:xfrm>
          <a:prstGeom prst="rect">
            <a:avLst/>
          </a:prstGeom>
        </p:spPr>
      </p:pic>
    </p:spTree>
    <p:extLst>
      <p:ext uri="{BB962C8B-B14F-4D97-AF65-F5344CB8AC3E}">
        <p14:creationId xmlns:p14="http://schemas.microsoft.com/office/powerpoint/2010/main" val="329037846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100</a:t>
            </a:fld>
            <a:endParaRPr lang="ja-JP" altLang="en-US" dirty="0"/>
          </a:p>
        </p:txBody>
      </p:sp>
      <p:sp>
        <p:nvSpPr>
          <p:cNvPr id="21" name="正方形/長方形 10"/>
          <p:cNvSpPr>
            <a:spLocks noChangeArrowheads="1"/>
          </p:cNvSpPr>
          <p:nvPr/>
        </p:nvSpPr>
        <p:spPr bwMode="auto">
          <a:xfrm>
            <a:off x="179514" y="476672"/>
            <a:ext cx="89644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ロボットの社会実装の進展に対応した学び直し（リカレント教育）の必要性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836712"/>
            <a:ext cx="8928992" cy="83275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ロボットの社会実装の進展に伴う学び直しの必要性について、年代別の意識調査では、男女ともに若年層で高く、高齢層で低い傾向にある。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学び直しの障害要因をみると、費用や時間を工面することに困難を感じる割合が高い。</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07503" y="1669468"/>
            <a:ext cx="4554253" cy="1046440"/>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ロボットの社会実装の進展に伴う</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学び直しの必要性に関する意識（年代別比較）</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：総務省「平成</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年版　情報通信白書」内</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によるインクルージョンの実現に関する調査研究</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」より作成</a:t>
            </a:r>
          </a:p>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248472" y="1669468"/>
            <a:ext cx="4895528" cy="615553"/>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学び直しの障害要因</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：イノベーション・デザイン＆テクノロジーズ株式会社</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「社会人の大学等における学び直しの実態把握に関する調査研究</a:t>
            </a:r>
            <a:r>
              <a:rPr kumimoji="1"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」より作成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19"/>
          <p:cNvSpPr/>
          <p:nvPr/>
        </p:nvSpPr>
        <p:spPr>
          <a:xfrm>
            <a:off x="7740352"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17016" y="2260004"/>
            <a:ext cx="9589839" cy="4627265"/>
          </a:xfrm>
          <a:prstGeom prst="rect">
            <a:avLst/>
          </a:prstGeom>
        </p:spPr>
      </p:pic>
    </p:spTree>
    <p:extLst>
      <p:ext uri="{BB962C8B-B14F-4D97-AF65-F5344CB8AC3E}">
        <p14:creationId xmlns:p14="http://schemas.microsoft.com/office/powerpoint/2010/main" val="99638807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10"/>
          <p:cNvSpPr>
            <a:spLocks noChangeArrowheads="1"/>
          </p:cNvSpPr>
          <p:nvPr/>
        </p:nvSpPr>
        <p:spPr bwMode="auto">
          <a:xfrm>
            <a:off x="35496" y="471561"/>
            <a:ext cx="93610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大阪の開業数（率）、廃業率の推移</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厚生</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労働省「雇用保険事業年報･月報</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80728"/>
            <a:ext cx="8928992" cy="115212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の開業数</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8,460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と前年度比３事業所減少。</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廃業率も</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と前年度比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ポイント減少し、近年は開業数ともに減少傾向。</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円/楕円 9"/>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z="1800" smtClean="0">
                <a:solidFill>
                  <a:schemeClr val="tx1"/>
                </a:solidFill>
              </a:rPr>
              <a:pPr>
                <a:defRPr/>
              </a:pPr>
              <a:t>101</a:t>
            </a:fld>
            <a:endParaRPr lang="ja-JP" altLang="en-US" sz="1800" dirty="0">
              <a:solidFill>
                <a:schemeClr val="tx1"/>
              </a:solidFill>
            </a:endParaRPr>
          </a:p>
        </p:txBody>
      </p:sp>
      <p:graphicFrame>
        <p:nvGraphicFramePr>
          <p:cNvPr id="8" name="グラフ 7"/>
          <p:cNvGraphicFramePr>
            <a:graphicFrameLocks/>
          </p:cNvGraphicFramePr>
          <p:nvPr>
            <p:extLst>
              <p:ext uri="{D42A27DB-BD31-4B8C-83A1-F6EECF244321}">
                <p14:modId xmlns:p14="http://schemas.microsoft.com/office/powerpoint/2010/main" val="1606114894"/>
              </p:ext>
            </p:extLst>
          </p:nvPr>
        </p:nvGraphicFramePr>
        <p:xfrm>
          <a:off x="35496" y="2204864"/>
          <a:ext cx="9001000" cy="45994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0344369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グラフ 23"/>
          <p:cNvGraphicFramePr>
            <a:graphicFrameLocks/>
          </p:cNvGraphicFramePr>
          <p:nvPr>
            <p:extLst>
              <p:ext uri="{D42A27DB-BD31-4B8C-83A1-F6EECF244321}">
                <p14:modId xmlns:p14="http://schemas.microsoft.com/office/powerpoint/2010/main" val="804578620"/>
              </p:ext>
            </p:extLst>
          </p:nvPr>
        </p:nvGraphicFramePr>
        <p:xfrm>
          <a:off x="4581823" y="2199233"/>
          <a:ext cx="4454673" cy="46531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グラフ 19"/>
          <p:cNvGraphicFramePr>
            <a:graphicFrameLocks/>
          </p:cNvGraphicFramePr>
          <p:nvPr>
            <p:extLst>
              <p:ext uri="{D42A27DB-BD31-4B8C-83A1-F6EECF244321}">
                <p14:modId xmlns:p14="http://schemas.microsoft.com/office/powerpoint/2010/main" val="1423261609"/>
              </p:ext>
            </p:extLst>
          </p:nvPr>
        </p:nvGraphicFramePr>
        <p:xfrm>
          <a:off x="97580" y="2290282"/>
          <a:ext cx="4474420" cy="4366556"/>
        </p:xfrm>
        <a:graphic>
          <a:graphicData uri="http://schemas.openxmlformats.org/drawingml/2006/chart">
            <c:chart xmlns:c="http://schemas.openxmlformats.org/drawingml/2006/chart" xmlns:r="http://schemas.openxmlformats.org/officeDocument/2006/relationships" r:id="rId4"/>
          </a:graphicData>
        </a:graphic>
      </p:graphicFrame>
      <p:sp>
        <p:nvSpPr>
          <p:cNvPr id="22" name="正方形/長方形 10"/>
          <p:cNvSpPr>
            <a:spLocks noChangeArrowheads="1"/>
          </p:cNvSpPr>
          <p:nvPr/>
        </p:nvSpPr>
        <p:spPr bwMode="auto">
          <a:xfrm>
            <a:off x="35496" y="498158"/>
            <a:ext cx="921702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都道府県別、開業数</a:t>
            </a:r>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開業率の</a:t>
            </a:r>
            <a:r>
              <a:rPr lang="ja-JP" altLang="en-US" dirty="0">
                <a:latin typeface="Meiryo UI" panose="020B0604030504040204" pitchFamily="50" charset="-128"/>
                <a:ea typeface="Meiryo UI" panose="020B0604030504040204" pitchFamily="50" charset="-128"/>
                <a:cs typeface="Meiryo UI" panose="020B0604030504040204" pitchFamily="50" charset="-128"/>
              </a:rPr>
              <a:t>推移</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dirty="0">
                <a:latin typeface="Meiryo UI" panose="020B0604030504040204" pitchFamily="50" charset="-128"/>
                <a:ea typeface="Meiryo UI" panose="020B0604030504040204" pitchFamily="50" charset="-128"/>
                <a:cs typeface="Meiryo UI" panose="020B0604030504040204" pitchFamily="50" charset="-128"/>
              </a:rPr>
              <a:t>ベース</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厚生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労働省「雇用保険事業年報･月報</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1164952"/>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大阪府の開業数は対前年度比伸び率はほぼ横ばいとなったが、依然として東京都に次いで２位。</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年度の開業率は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％（対前年度比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ポイント減）で、全国平均を上回る。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0" y="1917274"/>
            <a:ext cx="2798165" cy="3600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○開業数の推移（他府県比較）</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4642153" y="1925713"/>
            <a:ext cx="2808312" cy="3600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○開業率の推移（他府県比較）</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z="1800" smtClean="0">
                <a:solidFill>
                  <a:schemeClr val="tx1"/>
                </a:solidFill>
              </a:rPr>
              <a:pPr>
                <a:defRPr/>
              </a:pPr>
              <a:t>102</a:t>
            </a:fld>
            <a:endParaRPr lang="ja-JP" altLang="en-US" sz="1800" dirty="0">
              <a:solidFill>
                <a:schemeClr val="tx1"/>
              </a:solidFill>
            </a:endParaRPr>
          </a:p>
        </p:txBody>
      </p:sp>
      <p:sp>
        <p:nvSpPr>
          <p:cNvPr id="17" name="テキスト ボックス 1"/>
          <p:cNvSpPr txBox="1"/>
          <p:nvPr/>
        </p:nvSpPr>
        <p:spPr>
          <a:xfrm>
            <a:off x="706884" y="2889057"/>
            <a:ext cx="1384396" cy="1017168"/>
          </a:xfrm>
          <a:prstGeom prst="rect">
            <a:avLst/>
          </a:prstGeom>
          <a:solidFill>
            <a:sysClr val="window" lastClr="FFFFFF">
              <a:lumMod val="85000"/>
            </a:sysClr>
          </a:solidFill>
          <a:ln>
            <a:solidFill>
              <a:prstClr val="black"/>
            </a:solidFill>
          </a:ln>
        </p:spPr>
        <p:txBody>
          <a:bodyPr wrap="square" lIns="36000" tIns="0" rIns="36000" bIns="0" rtlCol="0" anchor="ctr" anchorCtr="0">
            <a:noAutofit/>
          </a:bodyPr>
          <a:lstStyle/>
          <a:p>
            <a:pPr algn="just">
              <a:lnSpc>
                <a:spcPts val="1200"/>
              </a:lnSpc>
              <a:spcAft>
                <a:spcPts val="0"/>
              </a:spcAft>
            </a:pPr>
            <a:r>
              <a:rPr lang="ja-JP" sz="800" b="1" kern="100" dirty="0">
                <a:effectLst/>
                <a:latin typeface="游明朝" panose="02020400000000000000" pitchFamily="18" charset="-128"/>
                <a:ea typeface="游明朝" panose="02020400000000000000" pitchFamily="18" charset="-128"/>
                <a:cs typeface="Times New Roman" panose="02020603050405020304" pitchFamily="18" charset="0"/>
              </a:rPr>
              <a:t>【参考</a:t>
            </a:r>
            <a:r>
              <a:rPr lang="en-US" sz="800" b="1" kern="100" dirty="0">
                <a:effectLst/>
                <a:latin typeface="游明朝" panose="02020400000000000000" pitchFamily="18" charset="-128"/>
                <a:ea typeface="游明朝" panose="02020400000000000000" pitchFamily="18" charset="-128"/>
                <a:cs typeface="Times New Roman" panose="02020603050405020304" pitchFamily="18" charset="0"/>
              </a:rPr>
              <a:t>_</a:t>
            </a:r>
            <a:r>
              <a:rPr lang="en-US" sz="800" b="1"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2019</a:t>
            </a:r>
            <a:r>
              <a:rPr lang="ja-JP" sz="800" b="1" kern="100" dirty="0" smtClean="0">
                <a:effectLst/>
                <a:latin typeface="游明朝" panose="02020400000000000000" pitchFamily="18" charset="-128"/>
                <a:ea typeface="游明朝" panose="02020400000000000000" pitchFamily="18" charset="-128"/>
                <a:cs typeface="Times New Roman" panose="02020603050405020304" pitchFamily="18" charset="0"/>
              </a:rPr>
              <a:t>全国</a:t>
            </a:r>
            <a:r>
              <a:rPr lang="ja-JP" sz="800" b="1" kern="100" dirty="0">
                <a:effectLst/>
                <a:latin typeface="游明朝" panose="02020400000000000000" pitchFamily="18" charset="-128"/>
                <a:ea typeface="游明朝" panose="02020400000000000000" pitchFamily="18" charset="-128"/>
                <a:cs typeface="Times New Roman" panose="02020603050405020304" pitchFamily="18" charset="0"/>
              </a:rPr>
              <a:t>上位】</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Bef>
                <a:spcPts val="600"/>
              </a:spcBef>
              <a:spcAft>
                <a:spcPts val="0"/>
              </a:spcAft>
            </a:pPr>
            <a:r>
              <a:rPr lang="en-US" sz="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800"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en-US" sz="800" kern="100" dirty="0" smtClean="0">
                <a:latin typeface="游明朝" panose="02020400000000000000" pitchFamily="18" charset="-128"/>
                <a:ea typeface="游明朝" panose="02020400000000000000" pitchFamily="18" charset="-128"/>
                <a:cs typeface="Times New Roman" panose="02020603050405020304" pitchFamily="18" charset="0"/>
              </a:rPr>
              <a:t> </a:t>
            </a:r>
            <a:r>
              <a:rPr lang="ja-JP" sz="800" kern="100" dirty="0" smtClean="0">
                <a:effectLst/>
                <a:latin typeface="游明朝" panose="02020400000000000000" pitchFamily="18" charset="-128"/>
                <a:ea typeface="游明朝" panose="02020400000000000000" pitchFamily="18" charset="-128"/>
                <a:cs typeface="Times New Roman" panose="02020603050405020304" pitchFamily="18" charset="0"/>
              </a:rPr>
              <a:t>１位 </a:t>
            </a:r>
            <a:r>
              <a:rPr lang="ja-JP" sz="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sz="800" kern="100" dirty="0" smtClean="0">
                <a:effectLst/>
                <a:latin typeface="游明朝" panose="02020400000000000000" pitchFamily="18" charset="-128"/>
                <a:ea typeface="游明朝" panose="02020400000000000000" pitchFamily="18" charset="-128"/>
                <a:cs typeface="Times New Roman" panose="02020603050405020304" pitchFamily="18" charset="0"/>
              </a:rPr>
              <a:t>東京</a:t>
            </a:r>
            <a:r>
              <a:rPr lang="ja-JP" altLang="en-US" sz="800" kern="100" dirty="0">
                <a:latin typeface="游明朝" panose="02020400000000000000" pitchFamily="18" charset="-128"/>
                <a:ea typeface="游明朝" panose="02020400000000000000" pitchFamily="18" charset="-128"/>
                <a:cs typeface="Times New Roman" panose="02020603050405020304" pitchFamily="18" charset="0"/>
              </a:rPr>
              <a:t>　</a:t>
            </a:r>
            <a:r>
              <a:rPr lang="ja-JP"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rPr>
              <a:t>17</a:t>
            </a:r>
            <a:r>
              <a:rPr lang="en-US"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,644</a:t>
            </a:r>
            <a:r>
              <a:rPr lang="ja-JP"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Aft>
                <a:spcPts val="0"/>
              </a:spcAft>
            </a:pP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２位</a:t>
            </a:r>
            <a:r>
              <a:rPr lang="ja-JP" sz="800" b="1"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ja-JP" sz="800" b="1"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b="1"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大阪</a:t>
            </a:r>
            <a:r>
              <a:rPr lang="ja-JP" altLang="en-US" sz="800" b="1"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b="1"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sz="800" b="1"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8,460</a:t>
            </a:r>
            <a:r>
              <a:rPr lang="ja-JP" sz="800" b="1"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Aft>
                <a:spcPts val="0"/>
              </a:spcAft>
            </a:pP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３位</a:t>
            </a:r>
            <a:r>
              <a:rPr lang="ja-JP" sz="8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ja-JP" sz="8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愛知</a:t>
            </a:r>
            <a:r>
              <a:rPr lang="ja-JP" altLang="en-US"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5,789</a:t>
            </a:r>
            <a:r>
              <a:rPr lang="ja-JP"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Aft>
                <a:spcPts val="0"/>
              </a:spcAft>
            </a:pP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４位</a:t>
            </a:r>
            <a:r>
              <a:rPr lang="ja-JP" sz="8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ja-JP" sz="800"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神奈川</a:t>
            </a:r>
            <a:r>
              <a:rPr lang="en-US" altLang="ja-JP"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5,330</a:t>
            </a:r>
            <a:r>
              <a:rPr lang="ja-JP"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正方形/長方形 2"/>
          <p:cNvSpPr/>
          <p:nvPr/>
        </p:nvSpPr>
        <p:spPr>
          <a:xfrm>
            <a:off x="-51464" y="2322095"/>
            <a:ext cx="704473" cy="270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rPr>
              <a:t>（</a:t>
            </a:r>
            <a:r>
              <a:rPr kumimoji="1" lang="ja-JP" altLang="en-US" sz="1000" dirty="0" smtClean="0">
                <a:solidFill>
                  <a:schemeClr val="tx1"/>
                </a:solidFill>
              </a:rPr>
              <a:t>事業所</a:t>
            </a:r>
            <a:r>
              <a:rPr kumimoji="1" lang="ja-JP" altLang="en-US" sz="800" dirty="0" smtClean="0">
                <a:solidFill>
                  <a:schemeClr val="tx1"/>
                </a:solidFill>
              </a:rPr>
              <a:t>）</a:t>
            </a:r>
            <a:endParaRPr kumimoji="1" lang="ja-JP" altLang="en-US" sz="800" dirty="0">
              <a:solidFill>
                <a:schemeClr val="tx1"/>
              </a:solidFill>
            </a:endParaRPr>
          </a:p>
        </p:txBody>
      </p:sp>
      <p:sp>
        <p:nvSpPr>
          <p:cNvPr id="21" name="テキスト ボックス 1"/>
          <p:cNvSpPr txBox="1"/>
          <p:nvPr/>
        </p:nvSpPr>
        <p:spPr>
          <a:xfrm>
            <a:off x="5153051" y="2889057"/>
            <a:ext cx="1384374" cy="1267937"/>
          </a:xfrm>
          <a:prstGeom prst="rect">
            <a:avLst/>
          </a:prstGeom>
          <a:solidFill>
            <a:sysClr val="window" lastClr="FFFFFF">
              <a:lumMod val="85000"/>
            </a:sysClr>
          </a:solidFill>
          <a:ln>
            <a:solidFill>
              <a:prstClr val="black"/>
            </a:solidFill>
          </a:ln>
        </p:spPr>
        <p:txBody>
          <a:bodyPr wrap="square" lIns="36000" tIns="0" rIns="36000" bIns="0"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lnSpc>
                <a:spcPts val="1200"/>
              </a:lnSpc>
              <a:spcAft>
                <a:spcPts val="0"/>
              </a:spcAft>
            </a:pPr>
            <a:r>
              <a:rPr lang="ja-JP" sz="800" b="1" kern="100" dirty="0">
                <a:effectLst/>
                <a:latin typeface="游明朝" panose="02020400000000000000" pitchFamily="18" charset="-128"/>
                <a:ea typeface="游明朝" panose="02020400000000000000" pitchFamily="18" charset="-128"/>
                <a:cs typeface="Times New Roman" panose="02020603050405020304" pitchFamily="18" charset="0"/>
              </a:rPr>
              <a:t>【参考</a:t>
            </a:r>
            <a:r>
              <a:rPr lang="en-US" sz="800" b="1" kern="100" dirty="0">
                <a:effectLst/>
                <a:latin typeface="游明朝" panose="02020400000000000000" pitchFamily="18" charset="-128"/>
                <a:ea typeface="游明朝" panose="02020400000000000000" pitchFamily="18" charset="-128"/>
                <a:cs typeface="Times New Roman" panose="02020603050405020304" pitchFamily="18" charset="0"/>
              </a:rPr>
              <a:t>_</a:t>
            </a:r>
            <a:r>
              <a:rPr lang="en-US" sz="800" b="1"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2019</a:t>
            </a:r>
            <a:r>
              <a:rPr lang="ja-JP" sz="800" b="1" kern="100" dirty="0" smtClean="0">
                <a:effectLst/>
                <a:latin typeface="游明朝" panose="02020400000000000000" pitchFamily="18" charset="-128"/>
                <a:ea typeface="游明朝" panose="02020400000000000000" pitchFamily="18" charset="-128"/>
                <a:cs typeface="Times New Roman" panose="02020603050405020304" pitchFamily="18" charset="0"/>
              </a:rPr>
              <a:t>全国</a:t>
            </a:r>
            <a:r>
              <a:rPr lang="ja-JP" sz="800" b="1" kern="100" dirty="0">
                <a:effectLst/>
                <a:latin typeface="游明朝" panose="02020400000000000000" pitchFamily="18" charset="-128"/>
                <a:ea typeface="游明朝" panose="02020400000000000000" pitchFamily="18" charset="-128"/>
                <a:cs typeface="Times New Roman" panose="02020603050405020304" pitchFamily="18" charset="0"/>
              </a:rPr>
              <a:t>上位】</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Bef>
                <a:spcPts val="600"/>
              </a:spcBef>
              <a:spcAft>
                <a:spcPts val="0"/>
              </a:spcAft>
            </a:pPr>
            <a:r>
              <a:rPr lang="en-US" sz="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800"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en-US" sz="800" kern="100" dirty="0" smtClean="0">
                <a:latin typeface="游明朝" panose="02020400000000000000" pitchFamily="18" charset="-128"/>
                <a:ea typeface="游明朝" panose="02020400000000000000" pitchFamily="18" charset="-128"/>
                <a:cs typeface="Times New Roman" panose="02020603050405020304" pitchFamily="18" charset="0"/>
              </a:rPr>
              <a:t> </a:t>
            </a:r>
            <a:r>
              <a:rPr lang="ja-JP" altLang="en-US" sz="800" kern="100" dirty="0">
                <a:latin typeface="游明朝" panose="02020400000000000000" pitchFamily="18" charset="-128"/>
                <a:ea typeface="游明朝" panose="02020400000000000000" pitchFamily="18" charset="-128"/>
                <a:cs typeface="Times New Roman" panose="02020603050405020304" pitchFamily="18" charset="0"/>
              </a:rPr>
              <a:t>１</a:t>
            </a:r>
            <a:r>
              <a:rPr lang="ja-JP" sz="800" kern="100" dirty="0" smtClean="0">
                <a:effectLst/>
                <a:latin typeface="游明朝" panose="02020400000000000000" pitchFamily="18" charset="-128"/>
                <a:ea typeface="游明朝" panose="02020400000000000000" pitchFamily="18" charset="-128"/>
                <a:cs typeface="Times New Roman" panose="02020603050405020304" pitchFamily="18" charset="0"/>
              </a:rPr>
              <a:t>位 </a:t>
            </a:r>
            <a:r>
              <a:rPr lang="ja-JP" sz="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800" kern="100" dirty="0">
                <a:latin typeface="游明朝" panose="02020400000000000000" pitchFamily="18" charset="-128"/>
                <a:ea typeface="游明朝" panose="02020400000000000000" pitchFamily="18" charset="-128"/>
                <a:cs typeface="Times New Roman" panose="02020603050405020304" pitchFamily="18" charset="0"/>
              </a:rPr>
              <a:t>沖縄</a:t>
            </a:r>
            <a:r>
              <a:rPr lang="ja-JP"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rPr>
              <a:t>6.6</a:t>
            </a:r>
            <a:r>
              <a:rPr lang="ja-JP" altLang="en-US" sz="800" kern="100" dirty="0" smtClean="0">
                <a:latin typeface="ＭＳ ゴシック" panose="020B0609070205080204" pitchFamily="49" charset="-128"/>
                <a:ea typeface="游明朝" panose="02020400000000000000" pitchFamily="18" charset="-128"/>
                <a:cs typeface="Times New Roman" panose="02020603050405020304" pitchFamily="18" charset="0"/>
              </a:rPr>
              <a:t>％</a:t>
            </a:r>
            <a:r>
              <a:rPr lang="ja-JP" sz="800"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en-US" altLang="ja-JP" sz="800" kern="100" dirty="0">
              <a:latin typeface="ＭＳ ゴシック" panose="020B0609070205080204" pitchFamily="49" charset="-128"/>
              <a:ea typeface="游明朝" panose="02020400000000000000" pitchFamily="18" charset="-128"/>
              <a:cs typeface="Times New Roman" panose="02020603050405020304" pitchFamily="18" charset="0"/>
            </a:endParaRPr>
          </a:p>
          <a:p>
            <a:pPr algn="just">
              <a:spcAft>
                <a:spcPts val="0"/>
              </a:spcAft>
            </a:pPr>
            <a:r>
              <a:rPr lang="ja-JP" altLang="en-US" sz="800" kern="100" dirty="0" smtClean="0">
                <a:latin typeface="ＭＳ ゴシック" panose="020B0609070205080204" pitchFamily="49" charset="-128"/>
                <a:ea typeface="游明朝" panose="02020400000000000000" pitchFamily="18" charset="-128"/>
                <a:cs typeface="Times New Roman" panose="02020603050405020304" pitchFamily="18" charset="0"/>
              </a:rPr>
              <a:t>　　～</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spcAft>
                <a:spcPts val="0"/>
              </a:spcAft>
            </a:pPr>
            <a:r>
              <a:rPr lang="en-US" sz="800" kern="100" dirty="0">
                <a:effectLst/>
                <a:latin typeface="ＭＳ ゴシック" panose="020B0609070205080204" pitchFamily="49" charset="-128"/>
                <a:ea typeface="游明朝" panose="02020400000000000000" pitchFamily="18" charset="-128"/>
                <a:cs typeface="Times New Roman" panose="02020603050405020304" pitchFamily="18" charset="0"/>
              </a:rPr>
              <a:t>  </a:t>
            </a:r>
            <a:r>
              <a:rPr lang="ja-JP" altLang="en-US" sz="800" kern="100" dirty="0">
                <a:latin typeface="游明朝" panose="02020400000000000000" pitchFamily="18" charset="-128"/>
                <a:ea typeface="游明朝" panose="02020400000000000000" pitchFamily="18" charset="-128"/>
                <a:cs typeface="Times New Roman" panose="02020603050405020304" pitchFamily="18" charset="0"/>
              </a:rPr>
              <a:t>３</a:t>
            </a:r>
            <a:r>
              <a:rPr lang="ja-JP"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rPr>
              <a:t>位</a:t>
            </a:r>
            <a:r>
              <a:rPr lang="ja-JP" altLang="ja-JP" sz="800" kern="100" dirty="0" smtClean="0">
                <a:latin typeface="游明朝" panose="02020400000000000000" pitchFamily="18" charset="-128"/>
                <a:ea typeface="ＭＳ ゴシック" panose="020B0609070205080204" pitchFamily="49" charset="-128"/>
                <a:cs typeface="Times New Roman" panose="02020603050405020304" pitchFamily="18" charset="0"/>
              </a:rPr>
              <a:t> </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ja-JP" altLang="ja-JP" sz="800" kern="100" dirty="0">
                <a:latin typeface="游明朝" panose="02020400000000000000" pitchFamily="18" charset="-128"/>
                <a:ea typeface="ＭＳ ゴシック" panose="020B0609070205080204" pitchFamily="49" charset="-128"/>
                <a:cs typeface="Times New Roman" panose="02020603050405020304" pitchFamily="18" charset="0"/>
              </a:rPr>
              <a:t> </a:t>
            </a:r>
            <a:r>
              <a:rPr lang="ja-JP" altLang="en-US" sz="800" kern="100" dirty="0" smtClean="0">
                <a:latin typeface="ＭＳ ゴシック" panose="020B0609070205080204" pitchFamily="49" charset="-128"/>
                <a:ea typeface="游明朝" panose="02020400000000000000" pitchFamily="18" charset="-128"/>
                <a:cs typeface="Times New Roman" panose="02020603050405020304" pitchFamily="18" charset="0"/>
              </a:rPr>
              <a:t>愛知</a:t>
            </a:r>
            <a:r>
              <a:rPr lang="ja-JP"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rPr>
              <a:t>4.9</a:t>
            </a:r>
            <a:r>
              <a:rPr lang="ja-JP" altLang="en-US" sz="800" kern="100" dirty="0" smtClean="0">
                <a:latin typeface="ＭＳ ゴシック" panose="020B0609070205080204" pitchFamily="49" charset="-128"/>
                <a:ea typeface="游明朝" panose="02020400000000000000" pitchFamily="18" charset="-128"/>
                <a:cs typeface="Times New Roman" panose="02020603050405020304" pitchFamily="18" charset="0"/>
              </a:rPr>
              <a:t>％</a:t>
            </a:r>
            <a:r>
              <a:rPr lang="ja-JP"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rPr>
              <a:t>）</a:t>
            </a:r>
            <a:endParaRPr lang="en-US"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endParaRPr>
          </a:p>
          <a:p>
            <a:pPr algn="just">
              <a:lnSpc>
                <a:spcPts val="1200"/>
              </a:lnSpc>
              <a:spcAft>
                <a:spcPts val="0"/>
              </a:spcAft>
            </a:pPr>
            <a:r>
              <a:rPr lang="ja-JP" altLang="en-US" sz="800" kern="100" dirty="0" smtClean="0">
                <a:latin typeface="ＭＳ ゴシック" panose="020B0609070205080204" pitchFamily="49" charset="-128"/>
                <a:ea typeface="游明朝" panose="02020400000000000000" pitchFamily="18" charset="-128"/>
                <a:cs typeface="Times New Roman" panose="02020603050405020304" pitchFamily="18" charset="0"/>
              </a:rPr>
              <a:t>　　～</a:t>
            </a:r>
            <a:endParaRPr lang="en-US"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endParaRPr>
          </a:p>
          <a:p>
            <a:pPr algn="just">
              <a:lnSpc>
                <a:spcPts val="1200"/>
              </a:lnSpc>
              <a:spcAft>
                <a:spcPts val="0"/>
              </a:spcAft>
            </a:pPr>
            <a:r>
              <a:rPr lang="ja-JP" altLang="en-US" sz="800" kern="100" dirty="0" smtClean="0">
                <a:latin typeface="ＭＳ ゴシック" panose="020B0609070205080204" pitchFamily="49" charset="-128"/>
                <a:ea typeface="游明朝" panose="02020400000000000000" pitchFamily="18" charset="-128"/>
                <a:cs typeface="Times New Roman" panose="02020603050405020304" pitchFamily="18" charset="0"/>
              </a:rPr>
              <a:t>　５</a:t>
            </a:r>
            <a:r>
              <a:rPr lang="ja-JP"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rPr>
              <a:t>位</a:t>
            </a:r>
            <a:r>
              <a:rPr lang="ja-JP" altLang="ja-JP" sz="800" kern="100" dirty="0" smtClean="0">
                <a:latin typeface="游明朝" panose="02020400000000000000" pitchFamily="18" charset="-128"/>
                <a:ea typeface="ＭＳ ゴシック" panose="020B0609070205080204" pitchFamily="49" charset="-128"/>
                <a:cs typeface="Times New Roman" panose="02020603050405020304" pitchFamily="18" charset="0"/>
              </a:rPr>
              <a:t> </a:t>
            </a:r>
            <a:r>
              <a:rPr lang="ja-JP" altLang="ja-JP" sz="800" kern="100" dirty="0">
                <a:latin typeface="ＭＳ ゴシック" panose="020B0609070205080204" pitchFamily="49" charset="-128"/>
                <a:ea typeface="游明朝" panose="02020400000000000000" pitchFamily="18" charset="-128"/>
                <a:cs typeface="Times New Roman" panose="02020603050405020304" pitchFamily="18" charset="0"/>
              </a:rPr>
              <a:t>：</a:t>
            </a:r>
            <a:r>
              <a:rPr lang="ja-JP" altLang="ja-JP" sz="800" kern="100" dirty="0">
                <a:latin typeface="游明朝" panose="02020400000000000000" pitchFamily="18" charset="-128"/>
                <a:ea typeface="ＭＳ ゴシック" panose="020B0609070205080204" pitchFamily="49" charset="-128"/>
                <a:cs typeface="Times New Roman" panose="02020603050405020304" pitchFamily="18" charset="0"/>
              </a:rPr>
              <a:t> </a:t>
            </a:r>
            <a:r>
              <a:rPr lang="ja-JP" altLang="en-US" sz="800" kern="100" dirty="0" smtClean="0">
                <a:latin typeface="ＭＳ ゴシック" panose="020B0609070205080204" pitchFamily="49" charset="-128"/>
                <a:ea typeface="游明朝" panose="02020400000000000000" pitchFamily="18" charset="-128"/>
                <a:cs typeface="Times New Roman" panose="02020603050405020304" pitchFamily="18" charset="0"/>
              </a:rPr>
              <a:t>東京</a:t>
            </a:r>
            <a:r>
              <a:rPr lang="ja-JP"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rPr>
              <a:t>（</a:t>
            </a:r>
            <a:r>
              <a:rPr lang="en-US"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rPr>
              <a:t>4.8</a:t>
            </a:r>
            <a:r>
              <a:rPr lang="ja-JP" altLang="en-US" sz="800" kern="100" dirty="0" smtClean="0">
                <a:latin typeface="ＭＳ ゴシック" panose="020B0609070205080204" pitchFamily="49" charset="-128"/>
                <a:ea typeface="游明朝" panose="02020400000000000000" pitchFamily="18" charset="-128"/>
                <a:cs typeface="Times New Roman" panose="02020603050405020304" pitchFamily="18" charset="0"/>
              </a:rPr>
              <a:t>％</a:t>
            </a:r>
            <a:r>
              <a:rPr lang="ja-JP"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rPr>
              <a:t>）</a:t>
            </a:r>
            <a:endParaRPr lang="en-US" altLang="ja-JP" sz="800" kern="100" dirty="0" smtClean="0">
              <a:latin typeface="ＭＳ ゴシック" panose="020B0609070205080204" pitchFamily="49" charset="-128"/>
              <a:ea typeface="游明朝" panose="02020400000000000000" pitchFamily="18" charset="-128"/>
              <a:cs typeface="Times New Roman" panose="02020603050405020304" pitchFamily="18" charset="0"/>
            </a:endParaRPr>
          </a:p>
          <a:p>
            <a:pPr algn="just">
              <a:lnSpc>
                <a:spcPts val="1200"/>
              </a:lnSpc>
              <a:spcAft>
                <a:spcPts val="0"/>
              </a:spcAft>
            </a:pPr>
            <a:r>
              <a:rPr lang="ja-JP" altLang="en-US" sz="800" kern="100" dirty="0">
                <a:latin typeface="ＭＳ ゴシック" panose="020B0609070205080204" pitchFamily="49" charset="-128"/>
                <a:ea typeface="游明朝" panose="02020400000000000000" pitchFamily="18" charset="-128"/>
                <a:cs typeface="Times New Roman" panose="02020603050405020304" pitchFamily="18" charset="0"/>
              </a:rPr>
              <a:t>　</a:t>
            </a:r>
            <a:r>
              <a:rPr lang="ja-JP" altLang="en-US" sz="800" kern="100" dirty="0" smtClean="0">
                <a:latin typeface="ＭＳ ゴシック" panose="020B0609070205080204" pitchFamily="49" charset="-128"/>
                <a:ea typeface="游明朝" panose="02020400000000000000" pitchFamily="18" charset="-128"/>
                <a:cs typeface="Times New Roman" panose="02020603050405020304" pitchFamily="18" charset="0"/>
              </a:rPr>
              <a:t>　～</a:t>
            </a:r>
            <a:endParaRPr lang="en-US" altLang="ja-JP" sz="800" b="1" kern="100" dirty="0" smtClean="0">
              <a:effectLst/>
              <a:latin typeface="ＭＳ ゴシック" panose="020B0609070205080204" pitchFamily="49" charset="-128"/>
              <a:ea typeface="游明朝" panose="02020400000000000000" pitchFamily="18" charset="-128"/>
              <a:cs typeface="Times New Roman" panose="02020603050405020304" pitchFamily="18" charset="0"/>
            </a:endParaRPr>
          </a:p>
          <a:p>
            <a:pPr algn="just">
              <a:lnSpc>
                <a:spcPts val="1200"/>
              </a:lnSpc>
              <a:spcAft>
                <a:spcPts val="0"/>
              </a:spcAft>
            </a:pPr>
            <a:r>
              <a:rPr lang="ja-JP" altLang="en-US" sz="800" b="1" kern="100" dirty="0" smtClean="0">
                <a:latin typeface="ＭＳ ゴシック" panose="020B0609070205080204" pitchFamily="49" charset="-128"/>
                <a:ea typeface="游明朝" panose="02020400000000000000" pitchFamily="18" charset="-128"/>
                <a:cs typeface="Times New Roman" panose="02020603050405020304" pitchFamily="18" charset="0"/>
              </a:rPr>
              <a:t>　</a:t>
            </a:r>
            <a:r>
              <a:rPr lang="en-US" altLang="ja-JP" sz="800" b="1" kern="100" dirty="0" smtClean="0">
                <a:latin typeface="ＭＳ ゴシック" panose="020B0609070205080204" pitchFamily="49" charset="-128"/>
                <a:ea typeface="游明朝" panose="02020400000000000000" pitchFamily="18" charset="-128"/>
                <a:cs typeface="Times New Roman" panose="02020603050405020304" pitchFamily="18" charset="0"/>
              </a:rPr>
              <a:t>10</a:t>
            </a:r>
            <a:r>
              <a:rPr lang="ja-JP" sz="800" b="1"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位</a:t>
            </a:r>
            <a:r>
              <a:rPr lang="ja-JP" sz="800" b="1" kern="100" dirty="0" smtClean="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b="1" kern="100" dirty="0">
                <a:effectLst/>
                <a:latin typeface="ＭＳ ゴシック" panose="020B0609070205080204" pitchFamily="49" charset="-128"/>
                <a:ea typeface="游明朝" panose="02020400000000000000" pitchFamily="18" charset="-128"/>
                <a:cs typeface="Times New Roman" panose="02020603050405020304" pitchFamily="18" charset="0"/>
              </a:rPr>
              <a:t>：</a:t>
            </a:r>
            <a:r>
              <a:rPr lang="ja-JP" sz="800" b="1"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r>
              <a:rPr lang="ja-JP" sz="800" b="1"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大阪（</a:t>
            </a:r>
            <a:r>
              <a:rPr lang="en-US" altLang="ja-JP" sz="800" b="1" kern="100" dirty="0" smtClean="0">
                <a:latin typeface="ＭＳ ゴシック" panose="020B0609070205080204" pitchFamily="49" charset="-128"/>
                <a:ea typeface="游明朝" panose="02020400000000000000" pitchFamily="18" charset="-128"/>
                <a:cs typeface="Times New Roman" panose="02020603050405020304" pitchFamily="18" charset="0"/>
              </a:rPr>
              <a:t>4.5</a:t>
            </a:r>
            <a:r>
              <a:rPr lang="ja-JP" altLang="en-US" sz="800" b="1" kern="100" dirty="0" smtClean="0">
                <a:latin typeface="ＭＳ ゴシック" panose="020B0609070205080204" pitchFamily="49" charset="-128"/>
                <a:ea typeface="游明朝" panose="02020400000000000000" pitchFamily="18" charset="-128"/>
                <a:cs typeface="Times New Roman" panose="02020603050405020304" pitchFamily="18" charset="0"/>
              </a:rPr>
              <a:t>％</a:t>
            </a:r>
            <a:r>
              <a:rPr lang="ja-JP" sz="800" b="1" kern="100" dirty="0" smtClean="0">
                <a:effectLst/>
                <a:latin typeface="ＭＳ ゴシック" panose="020B0609070205080204" pitchFamily="49" charset="-128"/>
                <a:ea typeface="游明朝" panose="02020400000000000000" pitchFamily="18" charset="-128"/>
                <a:cs typeface="Times New Roman" panose="02020603050405020304" pitchFamily="18" charset="0"/>
              </a:rPr>
              <a:t>）</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7249170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10"/>
          <p:cNvSpPr>
            <a:spLocks noChangeArrowheads="1"/>
          </p:cNvSpPr>
          <p:nvPr/>
        </p:nvSpPr>
        <p:spPr bwMode="auto">
          <a:xfrm>
            <a:off x="107504" y="495472"/>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業種別総事業所数</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の推移</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（大阪府、年度末時点）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厚生労働省「雇用保険事業年報･月報</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1124744"/>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業種別に、大阪の総事業所数をみると、「建設業」の伸びが顕著。また、「宿泊業、飲食サービス業」についてもインバウンドの増加等を背景に増加傾向が続いている。</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一方で、「製造業」や「卸売業」の事業所数は減少傾向となっている。</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円/楕円 9"/>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z="1800" smtClean="0">
                <a:solidFill>
                  <a:schemeClr val="tx1"/>
                </a:solidFill>
              </a:rPr>
              <a:pPr>
                <a:defRPr/>
              </a:pPr>
              <a:t>103</a:t>
            </a:fld>
            <a:endParaRPr lang="ja-JP" altLang="en-US" sz="1800" dirty="0">
              <a:solidFill>
                <a:schemeClr val="tx1"/>
              </a:solidFill>
            </a:endParaRPr>
          </a:p>
        </p:txBody>
      </p:sp>
      <p:graphicFrame>
        <p:nvGraphicFramePr>
          <p:cNvPr id="8" name="グラフ 7"/>
          <p:cNvGraphicFramePr>
            <a:graphicFrameLocks/>
          </p:cNvGraphicFramePr>
          <p:nvPr>
            <p:extLst/>
          </p:nvPr>
        </p:nvGraphicFramePr>
        <p:xfrm>
          <a:off x="22571" y="1916832"/>
          <a:ext cx="9013925" cy="493356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5695178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10"/>
          <p:cNvSpPr>
            <a:spLocks noChangeArrowheads="1"/>
          </p:cNvSpPr>
          <p:nvPr/>
        </p:nvSpPr>
        <p:spPr bwMode="auto">
          <a:xfrm>
            <a:off x="105081" y="503285"/>
            <a:ext cx="92170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中小企業の経営者の高齢化①</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出典：中小企業庁「</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年版 中小企業白書」</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80728"/>
            <a:ext cx="8928992" cy="115212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中小企業の経営者の年齢分布</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（全国ベース</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）をみると、</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1995</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年にかけ、経営者の高齢化が顕著となっている。</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また、中小企業の経営者年齢の高齢化は、従業員規模の小さな企業ほど進む傾向にある。</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4345454" y="2302632"/>
            <a:ext cx="4299223" cy="3600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○経営者年齢の高齢化比率の推移（従業員規模別）</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z="1800" smtClean="0">
                <a:solidFill>
                  <a:schemeClr val="tx1"/>
                </a:solidFill>
              </a:rPr>
              <a:pPr>
                <a:defRPr/>
              </a:pPr>
              <a:t>104</a:t>
            </a:fld>
            <a:endParaRPr lang="ja-JP" altLang="en-US" sz="1800" dirty="0">
              <a:solidFill>
                <a:schemeClr val="tx1"/>
              </a:solidFill>
            </a:endParaRPr>
          </a:p>
        </p:txBody>
      </p:sp>
      <p:pic>
        <p:nvPicPr>
          <p:cNvPr id="4"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345454" y="2996952"/>
            <a:ext cx="4666990" cy="3172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図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731" y="2503175"/>
            <a:ext cx="4189994" cy="4051399"/>
          </a:xfrm>
          <a:prstGeom prst="rect">
            <a:avLst/>
          </a:prstGeom>
        </p:spPr>
      </p:pic>
      <p:sp>
        <p:nvSpPr>
          <p:cNvPr id="13" name="正方形/長方形 12"/>
          <p:cNvSpPr/>
          <p:nvPr/>
        </p:nvSpPr>
        <p:spPr>
          <a:xfrm>
            <a:off x="110631" y="2401839"/>
            <a:ext cx="3816424" cy="36004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○中小企業の経営者年齢の分布（年代別）</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859544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z="1800" smtClean="0">
                <a:solidFill>
                  <a:schemeClr val="tx1"/>
                </a:solidFill>
              </a:rPr>
              <a:pPr>
                <a:defRPr/>
              </a:pPr>
              <a:t>105</a:t>
            </a:fld>
            <a:endParaRPr lang="ja-JP" altLang="en-US" sz="1800" dirty="0">
              <a:solidFill>
                <a:schemeClr val="tx1"/>
              </a:solidFill>
            </a:endParaRPr>
          </a:p>
        </p:txBody>
      </p:sp>
      <p:sp>
        <p:nvSpPr>
          <p:cNvPr id="21" name="正方形/長方形 10"/>
          <p:cNvSpPr>
            <a:spLocks noChangeArrowheads="1"/>
          </p:cNvSpPr>
          <p:nvPr/>
        </p:nvSpPr>
        <p:spPr bwMode="auto">
          <a:xfrm>
            <a:off x="101678" y="496944"/>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中小企業の経営者の高齢化②</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出典：東京商工リサーチ「</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　全国社長の年齢調査」</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44624"/>
            <a:ext cx="8928992" cy="108602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東京商工リサーチの調査によると、大阪府の社長の平均年齢（</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60.93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歳と、全国で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番目に低い水準</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en-US" altLang="ja-JP" sz="1600" dirty="0">
                <a:solidFill>
                  <a:schemeClr val="tx1"/>
                </a:solidFill>
                <a:latin typeface="Meiryo UI" panose="020B0604030504040204" pitchFamily="50" charset="-128"/>
                <a:ea typeface="Meiryo UI" panose="020B0604030504040204" pitchFamily="50" charset="-128"/>
              </a:rPr>
              <a:t> 2017</a:t>
            </a:r>
            <a:r>
              <a:rPr lang="ja-JP" altLang="en-US" sz="1600" dirty="0">
                <a:solidFill>
                  <a:schemeClr val="tx1"/>
                </a:solidFill>
                <a:latin typeface="Meiryo UI" panose="020B0604030504040204" pitchFamily="50" charset="-128"/>
                <a:ea typeface="Meiryo UI" panose="020B0604030504040204" pitchFamily="50" charset="-128"/>
              </a:rPr>
              <a:t>年に</a:t>
            </a:r>
            <a:r>
              <a:rPr lang="en-US" altLang="ja-JP" sz="1600" dirty="0">
                <a:solidFill>
                  <a:schemeClr val="tx1"/>
                </a:solidFill>
                <a:latin typeface="Meiryo UI" panose="020B0604030504040204" pitchFamily="50" charset="-128"/>
                <a:ea typeface="Meiryo UI" panose="020B0604030504040204" pitchFamily="50" charset="-128"/>
              </a:rPr>
              <a:t>60</a:t>
            </a:r>
            <a:r>
              <a:rPr lang="ja-JP" altLang="en-US" sz="1600" dirty="0">
                <a:solidFill>
                  <a:schemeClr val="tx1"/>
                </a:solidFill>
                <a:latin typeface="Meiryo UI" panose="020B0604030504040204" pitchFamily="50" charset="-128"/>
                <a:ea typeface="Meiryo UI" panose="020B0604030504040204" pitchFamily="50" charset="-128"/>
              </a:rPr>
              <a:t>歳の大台を突破</a:t>
            </a:r>
            <a:r>
              <a:rPr lang="ja-JP" altLang="en-US" sz="1600" dirty="0" smtClean="0">
                <a:solidFill>
                  <a:schemeClr val="tx1"/>
                </a:solidFill>
                <a:latin typeface="Meiryo UI" panose="020B0604030504040204" pitchFamily="50" charset="-128"/>
                <a:ea typeface="Meiryo UI" panose="020B0604030504040204" pitchFamily="50" charset="-128"/>
              </a:rPr>
              <a:t>した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また、社長の年齢が上がるにつれ、業績が減収となっている企業の割合が高くなっている。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17747" y="2091009"/>
            <a:ext cx="4554253"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○都道府県別、社長の平均年齢＜</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5388247" y="2088042"/>
            <a:ext cx="4554253"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○社長年齢別、増減収率（全国）＜</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円/楕円 16"/>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グラフ 15"/>
          <p:cNvGraphicFramePr>
            <a:graphicFrameLocks/>
          </p:cNvGraphicFramePr>
          <p:nvPr>
            <p:extLst/>
          </p:nvPr>
        </p:nvGraphicFramePr>
        <p:xfrm>
          <a:off x="5388247" y="2709823"/>
          <a:ext cx="3812472" cy="4128233"/>
        </p:xfrm>
        <a:graphic>
          <a:graphicData uri="http://schemas.openxmlformats.org/drawingml/2006/chart">
            <c:chart xmlns:c="http://schemas.openxmlformats.org/drawingml/2006/chart" xmlns:r="http://schemas.openxmlformats.org/officeDocument/2006/relationships" r:id="rId3"/>
          </a:graphicData>
        </a:graphic>
      </p:graphicFrame>
      <p:pic>
        <p:nvPicPr>
          <p:cNvPr id="5" name="図 4"/>
          <p:cNvPicPr>
            <a:picLocks noChangeAspect="1"/>
          </p:cNvPicPr>
          <p:nvPr/>
        </p:nvPicPr>
        <p:blipFill>
          <a:blip r:embed="rId4"/>
          <a:stretch>
            <a:fillRect/>
          </a:stretch>
        </p:blipFill>
        <p:spPr>
          <a:xfrm>
            <a:off x="101678" y="2398786"/>
            <a:ext cx="2587258" cy="4439270"/>
          </a:xfrm>
          <a:prstGeom prst="rect">
            <a:avLst/>
          </a:prstGeom>
        </p:spPr>
      </p:pic>
      <p:pic>
        <p:nvPicPr>
          <p:cNvPr id="6" name="図 5"/>
          <p:cNvPicPr>
            <a:picLocks noChangeAspect="1"/>
          </p:cNvPicPr>
          <p:nvPr/>
        </p:nvPicPr>
        <p:blipFill>
          <a:blip r:embed="rId5"/>
          <a:stretch>
            <a:fillRect/>
          </a:stretch>
        </p:blipFill>
        <p:spPr>
          <a:xfrm>
            <a:off x="2703468" y="2709823"/>
            <a:ext cx="2574079" cy="3982006"/>
          </a:xfrm>
          <a:prstGeom prst="rect">
            <a:avLst/>
          </a:prstGeom>
        </p:spPr>
      </p:pic>
      <p:sp>
        <p:nvSpPr>
          <p:cNvPr id="2" name="正方形/長方形 1"/>
          <p:cNvSpPr/>
          <p:nvPr/>
        </p:nvSpPr>
        <p:spPr>
          <a:xfrm>
            <a:off x="2703468" y="6326520"/>
            <a:ext cx="2574079" cy="158501"/>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3" name="テキスト ボックス 12"/>
          <p:cNvSpPr txBox="1"/>
          <p:nvPr/>
        </p:nvSpPr>
        <p:spPr>
          <a:xfrm>
            <a:off x="5285949" y="2492896"/>
            <a:ext cx="747362" cy="21544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5161642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10"/>
          <p:cNvSpPr>
            <a:spLocks noChangeArrowheads="1"/>
          </p:cNvSpPr>
          <p:nvPr/>
        </p:nvSpPr>
        <p:spPr bwMode="auto">
          <a:xfrm>
            <a:off x="89757" y="493221"/>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企業</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の新規上場動向</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日本</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取引所</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等より作成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08719"/>
            <a:ext cx="8928992" cy="106037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年の大阪府の新規上場企業数は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ja-JP" altLang="en-US" sz="16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東京都との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差が大きい。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東京都の新規上場企業</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社のうち、代表者の出身地が大阪府の企業は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社、代表者の出身大学所在地が大阪府の企業は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社となっている。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nvPr>
        </p:nvGraphicFramePr>
        <p:xfrm>
          <a:off x="179514" y="4797152"/>
          <a:ext cx="8391012" cy="1925376"/>
        </p:xfrm>
        <a:graphic>
          <a:graphicData uri="http://schemas.openxmlformats.org/drawingml/2006/table">
            <a:tbl>
              <a:tblPr firstRow="1" bandRow="1">
                <a:tableStyleId>{5C22544A-7EE6-4342-B048-85BDC9FD1C3A}</a:tableStyleId>
              </a:tblPr>
              <a:tblGrid>
                <a:gridCol w="2558365">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3960439">
                  <a:extLst>
                    <a:ext uri="{9D8B030D-6E8A-4147-A177-3AD203B41FA5}">
                      <a16:colId xmlns:a16="http://schemas.microsoft.com/office/drawing/2014/main" val="20002"/>
                    </a:ext>
                  </a:extLst>
                </a:gridCol>
              </a:tblGrid>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企業名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市場区分</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主な事業内容</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ファイズ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マザーズ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EC</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運営企業の物流センターの管理・運営</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スシローホールディングス</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東証一部</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「スシロー」ブランドでの回転すし全国チェーン展開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大阪油化工業　株式会社</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JASDAQ</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スタンダード</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アルコール・石油等、素材の精密蒸留精製</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幸和製作所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JASDAQ</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スタンダード</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福祉用具の製造・販売</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クックビズ　株式会社</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マザーズ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飲食業界に特化した人材紹介・求人広告業</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5"/>
                  </a:ext>
                </a:extLst>
              </a:tr>
            </a:tbl>
          </a:graphicData>
        </a:graphic>
      </p:graphicFrame>
      <p:sp>
        <p:nvSpPr>
          <p:cNvPr id="6" name="テキスト ボックス 5"/>
          <p:cNvSpPr txBox="1"/>
          <p:nvPr/>
        </p:nvSpPr>
        <p:spPr>
          <a:xfrm>
            <a:off x="105308" y="4489375"/>
            <a:ext cx="3528392"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年に上場した大阪企業</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07504" y="1969095"/>
            <a:ext cx="3528392"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○本社所在地別の新規上場企業数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 name="表 17"/>
          <p:cNvGraphicFramePr>
            <a:graphicFrameLocks noGrp="1"/>
          </p:cNvGraphicFramePr>
          <p:nvPr>
            <p:extLst/>
          </p:nvPr>
        </p:nvGraphicFramePr>
        <p:xfrm>
          <a:off x="179514" y="4797152"/>
          <a:ext cx="8391012" cy="1925376"/>
        </p:xfrm>
        <a:graphic>
          <a:graphicData uri="http://schemas.openxmlformats.org/drawingml/2006/table">
            <a:tbl>
              <a:tblPr firstRow="1" bandRow="1">
                <a:tableStyleId>{5C22544A-7EE6-4342-B048-85BDC9FD1C3A}</a:tableStyleId>
              </a:tblPr>
              <a:tblGrid>
                <a:gridCol w="2558365">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3960439">
                  <a:extLst>
                    <a:ext uri="{9D8B030D-6E8A-4147-A177-3AD203B41FA5}">
                      <a16:colId xmlns:a16="http://schemas.microsoft.com/office/drawing/2014/main" val="20002"/>
                    </a:ext>
                  </a:extLst>
                </a:gridCol>
              </a:tblGrid>
              <a:tr h="320896">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企業名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市場区分</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主な事業内容</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ファイズ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マザーズ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EC</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運営企業の物流センターの管理・運営</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スシローホールディングス</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東証一部</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「スシロー」ブランドでの回転すし全国チェーン展開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大阪油化工業　株式会社</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JASDAQ</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スタンダード</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アルコール・石油等、素材の精密蒸留精製</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株式会社　幸和製作所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JASDAQ</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スタンダード</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福祉用具の製造・販売</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r h="320896">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クックビズ　株式会社</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マザーズ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飲食業界に特化した人材紹介・求人広告業</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5"/>
                  </a:ext>
                </a:extLst>
              </a:tr>
            </a:tbl>
          </a:graphicData>
        </a:graphic>
      </p:graphicFrame>
      <p:sp>
        <p:nvSpPr>
          <p:cNvPr id="25" name="テキスト ボックス 24"/>
          <p:cNvSpPr txBox="1"/>
          <p:nvPr/>
        </p:nvSpPr>
        <p:spPr>
          <a:xfrm>
            <a:off x="4572000" y="2103239"/>
            <a:ext cx="4536504" cy="461665"/>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東京に本社を置く新規上場企業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63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社における、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代表者の出身地・出身大学所在地別の企業数</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7" name="表 3"/>
          <p:cNvGraphicFramePr>
            <a:graphicFrameLocks noGrp="1"/>
          </p:cNvGraphicFramePr>
          <p:nvPr>
            <p:extLst/>
          </p:nvPr>
        </p:nvGraphicFramePr>
        <p:xfrm>
          <a:off x="4661757" y="2564904"/>
          <a:ext cx="4230723" cy="2006352"/>
        </p:xfrm>
        <a:graphic>
          <a:graphicData uri="http://schemas.openxmlformats.org/drawingml/2006/table">
            <a:tbl>
              <a:tblPr firstRow="1" bandRow="1">
                <a:tableStyleId>{5C22544A-7EE6-4342-B048-85BDC9FD1C3A}</a:tableStyleId>
              </a:tblPr>
              <a:tblGrid>
                <a:gridCol w="414299">
                  <a:extLst>
                    <a:ext uri="{9D8B030D-6E8A-4147-A177-3AD203B41FA5}">
                      <a16:colId xmlns:a16="http://schemas.microsoft.com/office/drawing/2014/main" val="20000"/>
                    </a:ext>
                  </a:extLst>
                </a:gridCol>
                <a:gridCol w="1908212">
                  <a:extLst>
                    <a:ext uri="{9D8B030D-6E8A-4147-A177-3AD203B41FA5}">
                      <a16:colId xmlns:a16="http://schemas.microsoft.com/office/drawing/2014/main" val="20001"/>
                    </a:ext>
                  </a:extLst>
                </a:gridCol>
                <a:gridCol w="1908212">
                  <a:extLst>
                    <a:ext uri="{9D8B030D-6E8A-4147-A177-3AD203B41FA5}">
                      <a16:colId xmlns:a16="http://schemas.microsoft.com/office/drawing/2014/main" val="20002"/>
                    </a:ext>
                  </a:extLst>
                </a:gridCol>
              </a:tblGrid>
              <a:tr h="334392">
                <a:tc>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代表者の出身地</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代表者の出身大学所在地</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34392">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東京都（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東京都（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41</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334392">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b="1"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1"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b="1"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extLst>
                  <a:ext uri="{0D108BD9-81ED-4DB2-BD59-A6C34878D82A}">
                    <a16:rowId xmlns:a16="http://schemas.microsoft.com/office/drawing/2014/main" val="10002"/>
                  </a:ext>
                </a:extLst>
              </a:tr>
              <a:tr h="334392">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神奈川県（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京都府（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334392">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北海道（</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千葉県（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334392">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千葉県、兵庫県（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北海道ほか</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106</a:t>
            </a:fld>
            <a:endParaRPr lang="ja-JP" altLang="en-US" dirty="0"/>
          </a:p>
        </p:txBody>
      </p:sp>
      <p:sp>
        <p:nvSpPr>
          <p:cNvPr id="1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円/楕円 18"/>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179512" y="2174667"/>
            <a:ext cx="684076"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グラフ 15"/>
          <p:cNvGraphicFramePr>
            <a:graphicFrameLocks/>
          </p:cNvGraphicFramePr>
          <p:nvPr>
            <p:extLst/>
          </p:nvPr>
        </p:nvGraphicFramePr>
        <p:xfrm>
          <a:off x="100868" y="2276871"/>
          <a:ext cx="4255108" cy="2366392"/>
        </p:xfrm>
        <a:graphic>
          <a:graphicData uri="http://schemas.openxmlformats.org/drawingml/2006/chart">
            <c:chart xmlns:c="http://schemas.openxmlformats.org/drawingml/2006/chart" xmlns:r="http://schemas.openxmlformats.org/officeDocument/2006/relationships" r:id="rId3"/>
          </a:graphicData>
        </a:graphic>
      </p:graphicFrame>
      <p:sp>
        <p:nvSpPr>
          <p:cNvPr id="20" name="四角形吹き出し 19"/>
          <p:cNvSpPr/>
          <p:nvPr/>
        </p:nvSpPr>
        <p:spPr>
          <a:xfrm>
            <a:off x="4499992" y="2070720"/>
            <a:ext cx="4536504" cy="2572543"/>
          </a:xfrm>
          <a:prstGeom prst="wedgeRectCallout">
            <a:avLst>
              <a:gd name="adj1" fmla="val -114395"/>
              <a:gd name="adj2" fmla="val -15089"/>
            </a:avLst>
          </a:prstGeom>
          <a:noFill/>
          <a:ln w="9525">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64324779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10"/>
          <p:cNvSpPr>
            <a:spLocks noChangeArrowheads="1"/>
          </p:cNvSpPr>
          <p:nvPr/>
        </p:nvSpPr>
        <p:spPr bwMode="auto">
          <a:xfrm>
            <a:off x="89757" y="548680"/>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金融機関提案型融資の実績（年度</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ベース）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出典：大阪府</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「制度融資の</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実績」より作成</a:t>
            </a:r>
            <a:endParaRPr lang="ja-JP" altLang="en-US" sz="1600" b="1" dirty="0"/>
          </a:p>
        </p:txBody>
      </p:sp>
      <p:sp>
        <p:nvSpPr>
          <p:cNvPr id="23" name="正方形/長方形 22"/>
          <p:cNvSpPr/>
          <p:nvPr/>
        </p:nvSpPr>
        <p:spPr>
          <a:xfrm>
            <a:off x="107504" y="1124743"/>
            <a:ext cx="8928992" cy="104112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金融機関等とも連携しながら、挑戦する中小企業への支援を展開。</a:t>
            </a: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年度の金融機関提案型融資の実績は、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億円減少し</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円となり、</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年ぶりに</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1,000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億円を下回った。</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円/楕円 14"/>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smtClean="0"/>
              <a:pPr>
                <a:defRPr/>
              </a:pPr>
              <a:t>107</a:t>
            </a:fld>
            <a:endParaRPr lang="ja-JP" altLang="en-US" dirty="0"/>
          </a:p>
        </p:txBody>
      </p:sp>
      <p:sp>
        <p:nvSpPr>
          <p:cNvPr id="2" name="正方形/長方形 1"/>
          <p:cNvSpPr/>
          <p:nvPr/>
        </p:nvSpPr>
        <p:spPr>
          <a:xfrm>
            <a:off x="0" y="2226350"/>
            <a:ext cx="1008112" cy="194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rPr>
              <a:t>（百万円）</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sp>
        <p:nvSpPr>
          <p:cNvPr id="12" name="正方形/長方形 11"/>
          <p:cNvSpPr/>
          <p:nvPr/>
        </p:nvSpPr>
        <p:spPr>
          <a:xfrm>
            <a:off x="8282239" y="2226350"/>
            <a:ext cx="1008112" cy="194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smtClean="0">
                <a:solidFill>
                  <a:schemeClr val="tx1"/>
                </a:solidFill>
                <a:latin typeface="Meiryo UI" panose="020B0604030504040204" pitchFamily="50" charset="-128"/>
                <a:ea typeface="Meiryo UI" panose="020B0604030504040204" pitchFamily="50" charset="-128"/>
              </a:rPr>
              <a:t>（行）</a:t>
            </a:r>
            <a:endParaRPr kumimoji="1" lang="ja-JP" altLang="en-US" sz="1100" dirty="0">
              <a:solidFill>
                <a:schemeClr val="tx1"/>
              </a:solidFill>
              <a:latin typeface="Meiryo UI" panose="020B0604030504040204" pitchFamily="50" charset="-128"/>
              <a:ea typeface="Meiryo UI" panose="020B0604030504040204" pitchFamily="50" charset="-128"/>
            </a:endParaRPr>
          </a:p>
        </p:txBody>
      </p:sp>
      <p:graphicFrame>
        <p:nvGraphicFramePr>
          <p:cNvPr id="10" name="グラフ 9"/>
          <p:cNvGraphicFramePr>
            <a:graphicFrameLocks/>
          </p:cNvGraphicFramePr>
          <p:nvPr>
            <p:extLst/>
          </p:nvPr>
        </p:nvGraphicFramePr>
        <p:xfrm>
          <a:off x="107504" y="2165870"/>
          <a:ext cx="8928992" cy="45763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7931511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0"/>
          <p:cNvSpPr>
            <a:spLocks noChangeArrowheads="1"/>
          </p:cNvSpPr>
          <p:nvPr/>
        </p:nvSpPr>
        <p:spPr bwMode="auto">
          <a:xfrm>
            <a:off x="89017" y="496533"/>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大学発</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ベンチャー</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企業数（地域別・大学</a:t>
            </a:r>
            <a:r>
              <a:rPr lang="ja-JP" altLang="en-US" dirty="0">
                <a:latin typeface="Meiryo UI" panose="020B0604030504040204" pitchFamily="50" charset="-128"/>
                <a:ea typeface="Meiryo UI" panose="020B0604030504040204" pitchFamily="50" charset="-128"/>
                <a:cs typeface="Meiryo UI" panose="020B0604030504040204" pitchFamily="50" charset="-128"/>
              </a:rPr>
              <a:t>別</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：経済産業省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「令和元年度産業技術調査事業 報告書」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5" name="正方形/長方形 14"/>
          <p:cNvSpPr/>
          <p:nvPr/>
        </p:nvSpPr>
        <p:spPr>
          <a:xfrm>
            <a:off x="107504" y="1124744"/>
            <a:ext cx="8928992"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年度の地域別大学発ベンチャー創出数は、大阪府が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社と全国で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大学別では、京都大学（</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位、大阪大学（</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位と、関西圏の大学も上位に入っている。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3079079710"/>
              </p:ext>
            </p:extLst>
          </p:nvPr>
        </p:nvGraphicFramePr>
        <p:xfrm>
          <a:off x="101332" y="2348880"/>
          <a:ext cx="4326651" cy="3960451"/>
        </p:xfrm>
        <a:graphic>
          <a:graphicData uri="http://schemas.openxmlformats.org/drawingml/2006/table">
            <a:tbl>
              <a:tblPr>
                <a:tableStyleId>{BC89EF96-8CEA-46FF-86C4-4CE0E7609802}</a:tableStyleId>
              </a:tblPr>
              <a:tblGrid>
                <a:gridCol w="462081">
                  <a:extLst>
                    <a:ext uri="{9D8B030D-6E8A-4147-A177-3AD203B41FA5}">
                      <a16:colId xmlns:a16="http://schemas.microsoft.com/office/drawing/2014/main" val="20000"/>
                    </a:ext>
                  </a:extLst>
                </a:gridCol>
                <a:gridCol w="1268580">
                  <a:extLst>
                    <a:ext uri="{9D8B030D-6E8A-4147-A177-3AD203B41FA5}">
                      <a16:colId xmlns:a16="http://schemas.microsoft.com/office/drawing/2014/main" val="20001"/>
                    </a:ext>
                  </a:extLst>
                </a:gridCol>
                <a:gridCol w="865330">
                  <a:extLst>
                    <a:ext uri="{9D8B030D-6E8A-4147-A177-3AD203B41FA5}">
                      <a16:colId xmlns:a16="http://schemas.microsoft.com/office/drawing/2014/main" val="20004"/>
                    </a:ext>
                  </a:extLst>
                </a:gridCol>
                <a:gridCol w="865330">
                  <a:extLst>
                    <a:ext uri="{9D8B030D-6E8A-4147-A177-3AD203B41FA5}">
                      <a16:colId xmlns:a16="http://schemas.microsoft.com/office/drawing/2014/main" val="20005"/>
                    </a:ext>
                  </a:extLst>
                </a:gridCol>
                <a:gridCol w="865330">
                  <a:extLst>
                    <a:ext uri="{9D8B030D-6E8A-4147-A177-3AD203B41FA5}">
                      <a16:colId xmlns:a16="http://schemas.microsoft.com/office/drawing/2014/main" val="64048859"/>
                    </a:ext>
                  </a:extLst>
                </a:gridCol>
              </a:tblGrid>
              <a:tr h="360041">
                <a:tc gridSpan="2">
                  <a:txBody>
                    <a:bodyPr/>
                    <a:lstStyle/>
                    <a:p>
                      <a:pPr algn="l" fontAlgn="ct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hMerge="1">
                  <a:txBody>
                    <a:bodyPr/>
                    <a:lstStyle/>
                    <a:p>
                      <a:pPr algn="l" fontAlgn="ct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ctr" fontAlgn="ct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0"/>
                  </a:ext>
                </a:extLst>
              </a:tr>
              <a:tr h="360041">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639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771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360041">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2"/>
                  </a:ext>
                </a:extLst>
              </a:tr>
              <a:tr h="360041">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360041">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360041">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４</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福岡県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360041">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360041">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宮城道</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7"/>
                  </a:ext>
                </a:extLst>
              </a:tr>
              <a:tr h="360041">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茨城県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8"/>
                  </a:ext>
                </a:extLst>
              </a:tr>
              <a:tr h="360041">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北海道</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9"/>
                  </a:ext>
                </a:extLst>
              </a:tr>
              <a:tr h="360041">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1"/>
                  </a:ext>
                </a:extLst>
              </a:tr>
            </a:tbl>
          </a:graphicData>
        </a:graphic>
      </p:graphicFrame>
      <p:sp>
        <p:nvSpPr>
          <p:cNvPr id="21" name="テキスト ボックス 20"/>
          <p:cNvSpPr txBox="1"/>
          <p:nvPr/>
        </p:nvSpPr>
        <p:spPr>
          <a:xfrm>
            <a:off x="35496" y="2017925"/>
            <a:ext cx="3312368"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○地域別</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大学発ベンチャー創出数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107504" y="6381328"/>
            <a:ext cx="8568950" cy="430887"/>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※1 </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大学公認の大学発ベンチャー創出数ではない。本調査で独自に規定した大学発ベンチャーの創出数を示すもの。</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地域別は、大学発ベンチャーの所在住所より大学発ベンチャー数を集計したもの。</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3" name="表 1"/>
          <p:cNvGraphicFramePr>
            <a:graphicFrameLocks noGrp="1"/>
          </p:cNvGraphicFramePr>
          <p:nvPr>
            <p:extLst>
              <p:ext uri="{D42A27DB-BD31-4B8C-83A1-F6EECF244321}">
                <p14:modId xmlns:p14="http://schemas.microsoft.com/office/powerpoint/2010/main" val="2076551114"/>
              </p:ext>
            </p:extLst>
          </p:nvPr>
        </p:nvGraphicFramePr>
        <p:xfrm>
          <a:off x="4749908" y="2345535"/>
          <a:ext cx="4286590" cy="3963795"/>
        </p:xfrm>
        <a:graphic>
          <a:graphicData uri="http://schemas.openxmlformats.org/drawingml/2006/table">
            <a:tbl>
              <a:tblPr>
                <a:tableStyleId>{BC89EF96-8CEA-46FF-86C4-4CE0E7609802}</a:tableStyleId>
              </a:tblPr>
              <a:tblGrid>
                <a:gridCol w="541463">
                  <a:extLst>
                    <a:ext uri="{9D8B030D-6E8A-4147-A177-3AD203B41FA5}">
                      <a16:colId xmlns:a16="http://schemas.microsoft.com/office/drawing/2014/main" val="20000"/>
                    </a:ext>
                  </a:extLst>
                </a:gridCol>
                <a:gridCol w="1173173">
                  <a:extLst>
                    <a:ext uri="{9D8B030D-6E8A-4147-A177-3AD203B41FA5}">
                      <a16:colId xmlns:a16="http://schemas.microsoft.com/office/drawing/2014/main" val="20001"/>
                    </a:ext>
                  </a:extLst>
                </a:gridCol>
                <a:gridCol w="857318">
                  <a:extLst>
                    <a:ext uri="{9D8B030D-6E8A-4147-A177-3AD203B41FA5}">
                      <a16:colId xmlns:a16="http://schemas.microsoft.com/office/drawing/2014/main" val="20004"/>
                    </a:ext>
                  </a:extLst>
                </a:gridCol>
                <a:gridCol w="857318">
                  <a:extLst>
                    <a:ext uri="{9D8B030D-6E8A-4147-A177-3AD203B41FA5}">
                      <a16:colId xmlns:a16="http://schemas.microsoft.com/office/drawing/2014/main" val="20005"/>
                    </a:ext>
                  </a:extLst>
                </a:gridCol>
                <a:gridCol w="857318">
                  <a:extLst>
                    <a:ext uri="{9D8B030D-6E8A-4147-A177-3AD203B41FA5}">
                      <a16:colId xmlns:a16="http://schemas.microsoft.com/office/drawing/2014/main" val="2617939143"/>
                    </a:ext>
                  </a:extLst>
                </a:gridCol>
              </a:tblGrid>
              <a:tr h="264253">
                <a:tc gridSpan="2">
                  <a:txBody>
                    <a:bodyPr/>
                    <a:lstStyle/>
                    <a:p>
                      <a:pPr algn="r" fontAlgn="ct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hMerge="1">
                  <a:txBody>
                    <a:bodyPr/>
                    <a:lstStyle/>
                    <a:p>
                      <a:endParaRPr kumimoji="1" lang="ja-JP" altLang="en-US"/>
                    </a:p>
                  </a:txBody>
                  <a:tcPr/>
                </a:tc>
                <a:tc>
                  <a:txBody>
                    <a:bodyPr/>
                    <a:lstStyle/>
                    <a:p>
                      <a:pPr algn="ctr" fontAlgn="ct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0"/>
                  </a:ext>
                </a:extLst>
              </a:tr>
              <a:tr h="264253">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64253">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2"/>
                  </a:ext>
                </a:extLst>
              </a:tr>
              <a:tr h="264253">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３</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4279297668"/>
                  </a:ext>
                </a:extLst>
              </a:tr>
              <a:tr h="264253">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４</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東北大学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64253">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５</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九州大学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264253">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６</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筑波大学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3490444954"/>
                  </a:ext>
                </a:extLst>
              </a:tr>
              <a:tr h="264253">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７</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名古屋</a:t>
                      </a:r>
                      <a:r>
                        <a:rPr lang="zh-TW"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大学</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699373321"/>
                  </a:ext>
                </a:extLst>
              </a:tr>
              <a:tr h="264253">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８</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早稲田大学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7"/>
                  </a:ext>
                </a:extLst>
              </a:tr>
              <a:tr h="264253">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慶應義塾大学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8"/>
                  </a:ext>
                </a:extLst>
              </a:tr>
              <a:tr h="264253">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東京工業大学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0"/>
                  </a:ext>
                </a:extLst>
              </a:tr>
              <a:tr h="264253">
                <a:tc gridSpan="4">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位から</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位までの大阪・関西の大学</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1"/>
                  </a:ext>
                </a:extLst>
              </a:tr>
              <a:tr h="264253">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龍谷大学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12"/>
                  </a:ext>
                </a:extLst>
              </a:tr>
              <a:tr h="264253">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神戸大学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3081914878"/>
                  </a:ext>
                </a:extLst>
              </a:tr>
              <a:tr h="264253">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立命館大学</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13"/>
                  </a:ext>
                </a:extLst>
              </a:tr>
            </a:tbl>
          </a:graphicData>
        </a:graphic>
      </p:graphicFrame>
      <p:sp>
        <p:nvSpPr>
          <p:cNvPr id="24" name="テキスト ボックス 23"/>
          <p:cNvSpPr txBox="1"/>
          <p:nvPr/>
        </p:nvSpPr>
        <p:spPr>
          <a:xfrm>
            <a:off x="4677900" y="2014578"/>
            <a:ext cx="3312368"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○大学別大学発ベンチャー創出数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108</a:t>
            </a:fld>
            <a:endParaRPr lang="ja-JP" altLang="en-US" dirty="0"/>
          </a:p>
        </p:txBody>
      </p:sp>
    </p:spTree>
    <p:extLst>
      <p:ext uri="{BB962C8B-B14F-4D97-AF65-F5344CB8AC3E}">
        <p14:creationId xmlns:p14="http://schemas.microsoft.com/office/powerpoint/2010/main" val="34906336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グラフ 14"/>
          <p:cNvGraphicFramePr>
            <a:graphicFrameLocks/>
          </p:cNvGraphicFramePr>
          <p:nvPr>
            <p:extLst>
              <p:ext uri="{D42A27DB-BD31-4B8C-83A1-F6EECF244321}">
                <p14:modId xmlns:p14="http://schemas.microsoft.com/office/powerpoint/2010/main" val="1473490276"/>
              </p:ext>
            </p:extLst>
          </p:nvPr>
        </p:nvGraphicFramePr>
        <p:xfrm>
          <a:off x="166192" y="3607946"/>
          <a:ext cx="8870304" cy="2828925"/>
        </p:xfrm>
        <a:graphic>
          <a:graphicData uri="http://schemas.openxmlformats.org/drawingml/2006/chart">
            <c:chart xmlns:c="http://schemas.openxmlformats.org/drawingml/2006/chart" xmlns:r="http://schemas.openxmlformats.org/officeDocument/2006/relationships" r:id="rId3"/>
          </a:graphicData>
        </a:graphic>
      </p:graphicFrame>
      <p:sp>
        <p:nvSpPr>
          <p:cNvPr id="4" name="正方形/長方形 3"/>
          <p:cNvSpPr/>
          <p:nvPr/>
        </p:nvSpPr>
        <p:spPr>
          <a:xfrm>
            <a:off x="251520" y="764704"/>
            <a:ext cx="6839744"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百貨店</a:t>
            </a:r>
            <a:r>
              <a:rPr lang="ja-JP" altLang="en-US" dirty="0">
                <a:latin typeface="Meiryo UI" panose="020B0604030504040204" pitchFamily="50" charset="-128"/>
                <a:ea typeface="Meiryo UI" panose="020B0604030504040204" pitchFamily="50" charset="-128"/>
                <a:cs typeface="Meiryo UI" panose="020B0604030504040204" pitchFamily="50" charset="-128"/>
              </a:rPr>
              <a:t>・スーパー販売</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額</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：近畿経済産業局「百貨店・スーパー販売状況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107504" y="1124744"/>
            <a:ext cx="8928992" cy="78516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戦略策定以降、百貨店・スーパーの販売額は前年同月比、概ねプラスで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推移していたが、消費税増税や新型コロナウイルスの影響により、昨年末頃からマイナスで推移。</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285442" y="6441618"/>
            <a:ext cx="8264238" cy="415498"/>
          </a:xfrm>
          <a:prstGeom prst="rect">
            <a:avLst/>
          </a:prstGeom>
        </p:spPr>
        <p:txBody>
          <a:bodyPr wrap="square">
            <a:spAutoFit/>
          </a:bodyPr>
          <a:lstStyle/>
          <a:p>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月に百貨店・スーパーの</a:t>
            </a:r>
            <a:r>
              <a:rPr lang="ja-JP" altLang="en-US" sz="1050" kern="100" dirty="0">
                <a:latin typeface="Meiryo UI" panose="020B0604030504040204" pitchFamily="50" charset="-128"/>
                <a:ea typeface="Meiryo UI" panose="020B0604030504040204" pitchFamily="50" charset="-128"/>
                <a:cs typeface="Meiryo UI" panose="020B0604030504040204" pitchFamily="50" charset="-128"/>
              </a:rPr>
              <a:t>販売額が</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大幅に減少したのは、前年同月の消費税増税前の駆け込み需要の反動であり、</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月には持ち直している。</a:t>
            </a:r>
          </a:p>
        </p:txBody>
      </p:sp>
      <p:graphicFrame>
        <p:nvGraphicFramePr>
          <p:cNvPr id="7" name="表 2"/>
          <p:cNvGraphicFramePr>
            <a:graphicFrameLocks noGrp="1"/>
          </p:cNvGraphicFramePr>
          <p:nvPr>
            <p:extLst>
              <p:ext uri="{D42A27DB-BD31-4B8C-83A1-F6EECF244321}">
                <p14:modId xmlns:p14="http://schemas.microsoft.com/office/powerpoint/2010/main" val="1263844659"/>
              </p:ext>
            </p:extLst>
          </p:nvPr>
        </p:nvGraphicFramePr>
        <p:xfrm>
          <a:off x="239853" y="2111315"/>
          <a:ext cx="5544614" cy="1183463"/>
        </p:xfrm>
        <a:graphic>
          <a:graphicData uri="http://schemas.openxmlformats.org/drawingml/2006/table">
            <a:tbl>
              <a:tblPr>
                <a:tableStyleId>{5C22544A-7EE6-4342-B048-85BDC9FD1C3A}</a:tableStyleId>
              </a:tblPr>
              <a:tblGrid>
                <a:gridCol w="1452378">
                  <a:extLst>
                    <a:ext uri="{9D8B030D-6E8A-4147-A177-3AD203B41FA5}">
                      <a16:colId xmlns:a16="http://schemas.microsoft.com/office/drawing/2014/main" val="20000"/>
                    </a:ext>
                  </a:extLst>
                </a:gridCol>
                <a:gridCol w="986521">
                  <a:extLst>
                    <a:ext uri="{9D8B030D-6E8A-4147-A177-3AD203B41FA5}">
                      <a16:colId xmlns:a16="http://schemas.microsoft.com/office/drawing/2014/main" val="20001"/>
                    </a:ext>
                  </a:extLst>
                </a:gridCol>
                <a:gridCol w="1132673">
                  <a:extLst>
                    <a:ext uri="{9D8B030D-6E8A-4147-A177-3AD203B41FA5}">
                      <a16:colId xmlns:a16="http://schemas.microsoft.com/office/drawing/2014/main" val="20002"/>
                    </a:ext>
                  </a:extLst>
                </a:gridCol>
                <a:gridCol w="986521">
                  <a:extLst>
                    <a:ext uri="{9D8B030D-6E8A-4147-A177-3AD203B41FA5}">
                      <a16:colId xmlns:a16="http://schemas.microsoft.com/office/drawing/2014/main" val="20003"/>
                    </a:ext>
                  </a:extLst>
                </a:gridCol>
                <a:gridCol w="986521">
                  <a:extLst>
                    <a:ext uri="{9D8B030D-6E8A-4147-A177-3AD203B41FA5}">
                      <a16:colId xmlns:a16="http://schemas.microsoft.com/office/drawing/2014/main" val="20004"/>
                    </a:ext>
                  </a:extLst>
                </a:gridCol>
              </a:tblGrid>
              <a:tr h="336575">
                <a:tc gridSpan="2">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年７月</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８月</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９月</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11722">
                <a:tc rowSpan="2">
                  <a:txBody>
                    <a:bodyPr/>
                    <a:lstStyle/>
                    <a:p>
                      <a:pPr algn="l"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販売額（百万円</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140,647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129,633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123,098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extLst>
                  <a:ext uri="{0D108BD9-81ED-4DB2-BD59-A6C34878D82A}">
                    <a16:rowId xmlns:a16="http://schemas.microsoft.com/office/drawing/2014/main" val="10001"/>
                  </a:ext>
                </a:extLst>
              </a:tr>
              <a:tr h="211722">
                <a:tc vMerge="1">
                  <a:txBody>
                    <a:bodyPr/>
                    <a:lstStyle/>
                    <a:p>
                      <a:pPr algn="ct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1,691,805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1,688,101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1,568,049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11722">
                <a:tc rowSpan="2">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前年同月比</a:t>
                      </a: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fontAlgn="b"/>
                      <a:r>
                        <a:rPr lang="ja-JP" altLang="en-US" sz="1200" b="0" i="0" u="none" strike="noStrike">
                          <a:solidFill>
                            <a:schemeClr val="tx1"/>
                          </a:solidFill>
                          <a:effectLst/>
                          <a:latin typeface="Meiryo UI" panose="020B0604030504040204" pitchFamily="50" charset="-128"/>
                          <a:ea typeface="Meiryo UI" panose="020B0604030504040204" pitchFamily="50" charset="-128"/>
                        </a:rPr>
                        <a:t>▲ </a:t>
                      </a:r>
                      <a:r>
                        <a:rPr lang="en-US" altLang="ja-JP" sz="1200" b="0" i="0" u="none" strike="noStrike">
                          <a:solidFill>
                            <a:schemeClr val="tx1"/>
                          </a:solidFill>
                          <a:effectLst/>
                          <a:latin typeface="Meiryo UI" panose="020B0604030504040204" pitchFamily="50" charset="-128"/>
                          <a:ea typeface="Meiryo UI" panose="020B0604030504040204" pitchFamily="50" charset="-128"/>
                        </a:rPr>
                        <a:t>13.1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12.6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25.3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extLst>
                  <a:ext uri="{0D108BD9-81ED-4DB2-BD59-A6C34878D82A}">
                    <a16:rowId xmlns:a16="http://schemas.microsoft.com/office/drawing/2014/main" val="10003"/>
                  </a:ext>
                </a:extLst>
              </a:tr>
              <a:tr h="211722">
                <a:tc vMerge="1">
                  <a:txBody>
                    <a:bodyPr/>
                    <a:lstStyle/>
                    <a:p>
                      <a:pPr algn="ctr" fontAlgn="ct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2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a:t>
                      </a:r>
                      <a:endPar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1200" b="0" i="0" u="none" strike="noStrike">
                          <a:solidFill>
                            <a:schemeClr val="tx1"/>
                          </a:solidFill>
                          <a:effectLst/>
                          <a:latin typeface="Meiryo UI" panose="020B0604030504040204" pitchFamily="50" charset="-128"/>
                          <a:ea typeface="Meiryo UI" panose="020B0604030504040204" pitchFamily="50" charset="-128"/>
                        </a:rPr>
                        <a:t>▲ </a:t>
                      </a:r>
                      <a:r>
                        <a:rPr lang="en-US" altLang="ja-JP" sz="1200" b="0" i="0" u="none" strike="noStrike">
                          <a:solidFill>
                            <a:schemeClr val="tx1"/>
                          </a:solidFill>
                          <a:effectLst/>
                          <a:latin typeface="Meiryo UI" panose="020B0604030504040204" pitchFamily="50" charset="-128"/>
                          <a:ea typeface="Meiryo UI" panose="020B0604030504040204" pitchFamily="50" charset="-128"/>
                        </a:rPr>
                        <a:t>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1.2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12.8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6" name="テキスト ボックス 15"/>
          <p:cNvSpPr txBox="1"/>
          <p:nvPr/>
        </p:nvSpPr>
        <p:spPr>
          <a:xfrm>
            <a:off x="107504" y="3369228"/>
            <a:ext cx="1872208" cy="253916"/>
          </a:xfrm>
          <a:prstGeom prst="rect">
            <a:avLst/>
          </a:prstGeom>
          <a:noFill/>
          <a:ln>
            <a:noFill/>
          </a:ln>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（前年同月比、％）</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10</a:t>
            </a:fld>
            <a:endParaRPr lang="ja-JP" altLang="en-US" dirty="0"/>
          </a:p>
        </p:txBody>
      </p:sp>
      <p:sp>
        <p:nvSpPr>
          <p:cNvPr id="17" name="正方形/長方形 16"/>
          <p:cNvSpPr/>
          <p:nvPr/>
        </p:nvSpPr>
        <p:spPr>
          <a:xfrm rot="18867485">
            <a:off x="8236883" y="6038434"/>
            <a:ext cx="864096" cy="2861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smtClean="0">
                <a:solidFill>
                  <a:schemeClr val="tx1"/>
                </a:solidFill>
                <a:latin typeface="+mn-ea"/>
              </a:rPr>
              <a:t>2020</a:t>
            </a:r>
            <a:r>
              <a:rPr kumimoji="1" lang="ja-JP" altLang="en-US" sz="1000" dirty="0" smtClean="0">
                <a:solidFill>
                  <a:schemeClr val="tx1"/>
                </a:solidFill>
                <a:latin typeface="+mn-ea"/>
              </a:rPr>
              <a:t>年</a:t>
            </a:r>
            <a:r>
              <a:rPr kumimoji="1" lang="en-US" altLang="ja-JP" sz="1000" dirty="0" smtClean="0">
                <a:solidFill>
                  <a:schemeClr val="tx1"/>
                </a:solidFill>
                <a:latin typeface="+mn-ea"/>
              </a:rPr>
              <a:t>9</a:t>
            </a:r>
            <a:r>
              <a:rPr kumimoji="1" lang="ja-JP" altLang="en-US" sz="1000" dirty="0" smtClean="0">
                <a:solidFill>
                  <a:schemeClr val="tx1"/>
                </a:solidFill>
                <a:latin typeface="+mn-ea"/>
              </a:rPr>
              <a:t>月</a:t>
            </a:r>
            <a:endParaRPr kumimoji="1" lang="ja-JP" altLang="en-US" sz="1000" dirty="0">
              <a:solidFill>
                <a:schemeClr val="tx1"/>
              </a:solidFill>
              <a:latin typeface="+mn-ea"/>
            </a:endParaRPr>
          </a:p>
        </p:txBody>
      </p:sp>
    </p:spTree>
    <p:extLst>
      <p:ext uri="{BB962C8B-B14F-4D97-AF65-F5344CB8AC3E}">
        <p14:creationId xmlns:p14="http://schemas.microsoft.com/office/powerpoint/2010/main" val="338821253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0" y="2250679"/>
            <a:ext cx="3705161" cy="276999"/>
          </a:xfrm>
          <a:prstGeom prst="rect">
            <a:avLst/>
          </a:prstGeom>
        </p:spPr>
        <p:txBody>
          <a:bodyPr wrap="square">
            <a:spAutoFit/>
          </a:bodyPr>
          <a:lstStyle/>
          <a:p>
            <a:pPr marL="177800" indent="-177800"/>
            <a:r>
              <a:rPr lang="en-US" altLang="ja-JP" sz="1200" dirty="0" smtClean="0">
                <a:latin typeface="HGPｺﾞｼｯｸE" pitchFamily="50" charset="-128"/>
                <a:ea typeface="HGPｺﾞｼｯｸE" pitchFamily="50" charset="-128"/>
              </a:rPr>
              <a:t>【</a:t>
            </a:r>
            <a:r>
              <a:rPr lang="ja-JP" altLang="en-US" sz="1200" dirty="0">
                <a:latin typeface="HGPｺﾞｼｯｸE" pitchFamily="50" charset="-128"/>
                <a:ea typeface="HGPｺﾞｼｯｸE" pitchFamily="50" charset="-128"/>
              </a:rPr>
              <a:t>大阪</a:t>
            </a:r>
            <a:r>
              <a:rPr lang="ja-JP" altLang="en-US" sz="1200" dirty="0" smtClean="0">
                <a:latin typeface="HGPｺﾞｼｯｸE" pitchFamily="50" charset="-128"/>
                <a:ea typeface="HGPｺﾞｼｯｸE" pitchFamily="50" charset="-128"/>
              </a:rPr>
              <a:t>起業家</a:t>
            </a:r>
            <a:r>
              <a:rPr lang="ja-JP" altLang="en-US" sz="1200" dirty="0">
                <a:latin typeface="HGPｺﾞｼｯｸE" pitchFamily="50" charset="-128"/>
                <a:ea typeface="HGPｺﾞｼｯｸE" pitchFamily="50" charset="-128"/>
              </a:rPr>
              <a:t>グローイング</a:t>
            </a:r>
            <a:r>
              <a:rPr lang="ja-JP" altLang="en-US" sz="1200" dirty="0" smtClean="0">
                <a:latin typeface="HGPｺﾞｼｯｸE" pitchFamily="50" charset="-128"/>
                <a:ea typeface="HGPｺﾞｼｯｸE" pitchFamily="50" charset="-128"/>
              </a:rPr>
              <a:t>アップ事業</a:t>
            </a:r>
            <a:r>
              <a:rPr lang="en-US" altLang="ja-JP" sz="1200" dirty="0" smtClean="0">
                <a:latin typeface="HGPｺﾞｼｯｸE" pitchFamily="50" charset="-128"/>
                <a:ea typeface="HGPｺﾞｼｯｸE"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5165366" y="2232635"/>
            <a:ext cx="3131840" cy="276999"/>
          </a:xfrm>
          <a:prstGeom prst="rect">
            <a:avLst/>
          </a:prstGeom>
        </p:spPr>
        <p:txBody>
          <a:bodyPr wrap="square">
            <a:spAutoFit/>
          </a:bodyPr>
          <a:lstStyle/>
          <a:p>
            <a:pPr marL="177800" indent="-177800"/>
            <a:r>
              <a:rPr lang="en-US" altLang="ja-JP" sz="1200" dirty="0" smtClean="0">
                <a:latin typeface="HGPｺﾞｼｯｸE" pitchFamily="50" charset="-128"/>
                <a:ea typeface="HGPｺﾞｼｯｸE" pitchFamily="50" charset="-128"/>
              </a:rPr>
              <a:t>【</a:t>
            </a:r>
            <a:r>
              <a:rPr lang="ja-JP" altLang="en-US" sz="1200" dirty="0">
                <a:latin typeface="HGPｺﾞｼｯｸE" pitchFamily="50" charset="-128"/>
                <a:ea typeface="HGPｺﾞｼｯｸE" pitchFamily="50" charset="-128"/>
              </a:rPr>
              <a:t>成長志向</a:t>
            </a:r>
            <a:r>
              <a:rPr lang="ja-JP" altLang="en-US" sz="1200" dirty="0" smtClean="0">
                <a:latin typeface="HGPｺﾞｼｯｸE" pitchFamily="50" charset="-128"/>
                <a:ea typeface="HGPｺﾞｼｯｸE" pitchFamily="50" charset="-128"/>
              </a:rPr>
              <a:t>創業者支援事業</a:t>
            </a:r>
            <a:r>
              <a:rPr lang="en-US" altLang="ja-JP" sz="1200" dirty="0" smtClean="0">
                <a:latin typeface="HGPｺﾞｼｯｸE" pitchFamily="50" charset="-128"/>
                <a:ea typeface="HGPｺﾞｼｯｸE"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5375282" y="2918324"/>
            <a:ext cx="3168352" cy="900246"/>
          </a:xfrm>
          <a:prstGeom prst="rect">
            <a:avLst/>
          </a:prstGeom>
          <a:noFill/>
        </p:spPr>
        <p:txBody>
          <a:bodyPr wrap="square" rtlCol="0">
            <a:spAutoFit/>
          </a:bodyPr>
          <a:lstStyle/>
          <a:p>
            <a:r>
              <a:rPr lang="ja-JP" altLang="en-US" sz="1050" dirty="0" smtClean="0">
                <a:latin typeface="+mj-ea"/>
                <a:ea typeface="+mj-ea"/>
              </a:rPr>
              <a:t>＜実績＞</a:t>
            </a:r>
            <a:endParaRPr lang="en-US" altLang="ja-JP" sz="1050" dirty="0" smtClean="0">
              <a:latin typeface="+mj-ea"/>
              <a:ea typeface="+mj-ea"/>
            </a:endParaRPr>
          </a:p>
          <a:p>
            <a:pPr marL="85725" indent="-85725"/>
            <a:r>
              <a:rPr lang="ja-JP" altLang="en-US" sz="1050" dirty="0" smtClean="0">
                <a:latin typeface="+mj-ea"/>
                <a:ea typeface="+mj-ea"/>
              </a:rPr>
              <a:t>・</a:t>
            </a:r>
            <a:r>
              <a:rPr lang="en-US" altLang="ja-JP" sz="1050" dirty="0">
                <a:latin typeface="+mj-ea"/>
                <a:ea typeface="+mj-ea"/>
              </a:rPr>
              <a:t>2015</a:t>
            </a:r>
            <a:r>
              <a:rPr lang="ja-JP" altLang="en-US" sz="1050" dirty="0" smtClean="0">
                <a:latin typeface="+mj-ea"/>
                <a:ea typeface="+mj-ea"/>
              </a:rPr>
              <a:t>年度以降、公募選定による</a:t>
            </a:r>
            <a:r>
              <a:rPr lang="en-US" altLang="ja-JP" sz="1050" dirty="0" smtClean="0">
                <a:latin typeface="+mj-ea"/>
              </a:rPr>
              <a:t>62</a:t>
            </a:r>
            <a:r>
              <a:rPr lang="ja-JP" altLang="en-US" sz="1050" dirty="0" smtClean="0">
                <a:latin typeface="+mj-ea"/>
                <a:ea typeface="+mj-ea"/>
              </a:rPr>
              <a:t>社を支援し、</a:t>
            </a:r>
            <a:endParaRPr lang="en-US" altLang="ja-JP" sz="1050" dirty="0" smtClean="0">
              <a:latin typeface="+mj-ea"/>
              <a:ea typeface="+mj-ea"/>
            </a:endParaRPr>
          </a:p>
          <a:p>
            <a:pPr marL="85725" indent="-85725"/>
            <a:r>
              <a:rPr lang="ja-JP" altLang="en-US" sz="1050" dirty="0" smtClean="0">
                <a:latin typeface="+mj-ea"/>
                <a:ea typeface="+mj-ea"/>
              </a:rPr>
              <a:t>　うち</a:t>
            </a:r>
            <a:r>
              <a:rPr lang="en-US" altLang="ja-JP" sz="1050" dirty="0" smtClean="0">
                <a:latin typeface="+mj-ea"/>
                <a:ea typeface="+mj-ea"/>
              </a:rPr>
              <a:t>1</a:t>
            </a:r>
            <a:r>
              <a:rPr lang="ja-JP" altLang="en-US" sz="1050" dirty="0" smtClean="0">
                <a:latin typeface="+mj-ea"/>
                <a:ea typeface="+mj-ea"/>
              </a:rPr>
              <a:t>社が上場、</a:t>
            </a:r>
            <a:r>
              <a:rPr lang="en-US" altLang="ja-JP" sz="1050" dirty="0">
                <a:latin typeface="+mj-ea"/>
                <a:ea typeface="+mj-ea"/>
              </a:rPr>
              <a:t>7</a:t>
            </a:r>
            <a:r>
              <a:rPr lang="ja-JP" altLang="en-US" sz="1050" dirty="0" smtClean="0">
                <a:latin typeface="+mj-ea"/>
                <a:ea typeface="+mj-ea"/>
              </a:rPr>
              <a:t>社が上場準備に至る。</a:t>
            </a:r>
            <a:endParaRPr lang="en-US" altLang="ja-JP" sz="1050" dirty="0" smtClean="0">
              <a:latin typeface="+mj-ea"/>
              <a:ea typeface="+mj-ea"/>
            </a:endParaRPr>
          </a:p>
          <a:p>
            <a:r>
              <a:rPr lang="ja-JP" altLang="en-US" sz="1050" dirty="0" smtClean="0">
                <a:latin typeface="+mj-ea"/>
                <a:ea typeface="+mj-ea"/>
              </a:rPr>
              <a:t>・府外から応募の３社が大阪に本社を移転し、</a:t>
            </a:r>
            <a:endParaRPr lang="en-US" altLang="ja-JP" sz="1050" dirty="0" smtClean="0">
              <a:latin typeface="+mj-ea"/>
              <a:ea typeface="+mj-ea"/>
            </a:endParaRPr>
          </a:p>
          <a:p>
            <a:r>
              <a:rPr lang="ja-JP" altLang="en-US" sz="1050" dirty="0">
                <a:latin typeface="+mj-ea"/>
                <a:ea typeface="+mj-ea"/>
              </a:rPr>
              <a:t>　</a:t>
            </a:r>
            <a:r>
              <a:rPr lang="ja-JP" altLang="en-US" sz="1050" dirty="0" smtClean="0">
                <a:latin typeface="+mj-ea"/>
                <a:ea typeface="+mj-ea"/>
              </a:rPr>
              <a:t>府内企業１社が東京への移転を中止。</a:t>
            </a:r>
            <a:endParaRPr lang="en-US" altLang="ja-JP" sz="1050" dirty="0" smtClean="0">
              <a:latin typeface="+mj-ea"/>
              <a:ea typeface="+mj-ea"/>
            </a:endParaRPr>
          </a:p>
        </p:txBody>
      </p:sp>
      <p:sp>
        <p:nvSpPr>
          <p:cNvPr id="17" name="正方形/長方形 16"/>
          <p:cNvSpPr/>
          <p:nvPr/>
        </p:nvSpPr>
        <p:spPr>
          <a:xfrm>
            <a:off x="80692" y="5085184"/>
            <a:ext cx="3005951" cy="276999"/>
          </a:xfrm>
          <a:prstGeom prst="rect">
            <a:avLst/>
          </a:prstGeom>
        </p:spPr>
        <p:txBody>
          <a:bodyPr wrap="none">
            <a:spAutoFit/>
          </a:bodyPr>
          <a:lstStyle/>
          <a:p>
            <a:pPr marL="177800" indent="-177800" algn="dist"/>
            <a:r>
              <a:rPr lang="en-US" altLang="ja-JP" sz="1200" spc="-150" dirty="0" smtClean="0">
                <a:latin typeface="HGPｺﾞｼｯｸE" pitchFamily="50" charset="-128"/>
                <a:ea typeface="HGPｺﾞｼｯｸE" pitchFamily="50" charset="-128"/>
              </a:rPr>
              <a:t>【</a:t>
            </a:r>
            <a:r>
              <a:rPr lang="ja-JP" altLang="en-US" sz="1200" spc="-150" dirty="0" smtClean="0">
                <a:latin typeface="HGPｺﾞｼｯｸE" pitchFamily="50" charset="-128"/>
                <a:ea typeface="HGPｺﾞｼｯｸE" pitchFamily="50" charset="-128"/>
              </a:rPr>
              <a:t>ＯＩＨシードアクセラレーションプログラム（ＯＳＡＰ）</a:t>
            </a:r>
            <a:r>
              <a:rPr lang="en-US" altLang="ja-JP" sz="1200" spc="-150" dirty="0" smtClean="0">
                <a:latin typeface="HGPｺﾞｼｯｸE" pitchFamily="50" charset="-128"/>
                <a:ea typeface="HGPｺﾞｼｯｸE" pitchFamily="50" charset="-128"/>
              </a:rPr>
              <a:t>】</a:t>
            </a:r>
            <a:endParaRPr lang="ja-JP" altLang="en-US" sz="1200" spc="-1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131840" y="4942329"/>
            <a:ext cx="2304257" cy="430887"/>
          </a:xfrm>
          <a:prstGeom prst="rect">
            <a:avLst/>
          </a:prstGeom>
          <a:noFill/>
        </p:spPr>
        <p:txBody>
          <a:bodyPr wrap="square" rtlCol="0">
            <a:spAutoFit/>
          </a:bodyPr>
          <a:lstStyle/>
          <a:p>
            <a:r>
              <a:rPr kumimoji="1" lang="ja-JP" altLang="en-US" sz="1100" dirty="0" smtClean="0"/>
              <a:t>・雇用者数：</a:t>
            </a:r>
            <a:r>
              <a:rPr lang="en-US" altLang="ja-JP" sz="1100" dirty="0"/>
              <a:t>563</a:t>
            </a:r>
            <a:r>
              <a:rPr kumimoji="1" lang="ja-JP" altLang="en-US" sz="1100" dirty="0" smtClean="0"/>
              <a:t>名増加</a:t>
            </a:r>
            <a:endParaRPr kumimoji="1" lang="en-US" altLang="ja-JP" sz="1100" strike="sngStrike" dirty="0" smtClean="0"/>
          </a:p>
          <a:p>
            <a:r>
              <a:rPr lang="ja-JP" altLang="en-US" sz="1100" dirty="0" smtClean="0"/>
              <a:t>　（</a:t>
            </a:r>
            <a:r>
              <a:rPr kumimoji="1" lang="ja-JP" altLang="en-US" sz="1100" dirty="0" smtClean="0"/>
              <a:t>正社員</a:t>
            </a:r>
            <a:r>
              <a:rPr lang="en-US" altLang="ja-JP" sz="1100" dirty="0" smtClean="0"/>
              <a:t>185</a:t>
            </a:r>
            <a:r>
              <a:rPr kumimoji="1" lang="ja-JP" altLang="en-US" sz="1100" dirty="0" smtClean="0"/>
              <a:t>名</a:t>
            </a:r>
            <a:r>
              <a:rPr lang="ja-JP" altLang="en-US" sz="1100" dirty="0"/>
              <a:t>、</a:t>
            </a:r>
            <a:r>
              <a:rPr kumimoji="1" lang="ja-JP" altLang="en-US" sz="1100" dirty="0" smtClean="0"/>
              <a:t>パート等</a:t>
            </a:r>
            <a:r>
              <a:rPr lang="en-US" altLang="ja-JP" sz="1100" dirty="0"/>
              <a:t>378</a:t>
            </a:r>
            <a:r>
              <a:rPr kumimoji="1" lang="ja-JP" altLang="en-US" sz="1100" dirty="0" smtClean="0"/>
              <a:t>名）</a:t>
            </a:r>
            <a:endParaRPr kumimoji="1" lang="ja-JP" altLang="en-US" sz="1100" dirty="0"/>
          </a:p>
        </p:txBody>
      </p:sp>
      <p:sp>
        <p:nvSpPr>
          <p:cNvPr id="19" name="テキスト ボックス 18"/>
          <p:cNvSpPr txBox="1"/>
          <p:nvPr/>
        </p:nvSpPr>
        <p:spPr>
          <a:xfrm>
            <a:off x="3131840" y="2692852"/>
            <a:ext cx="1728192" cy="261610"/>
          </a:xfrm>
          <a:prstGeom prst="rect">
            <a:avLst/>
          </a:prstGeom>
          <a:noFill/>
        </p:spPr>
        <p:txBody>
          <a:bodyPr wrap="square" rtlCol="0">
            <a:spAutoFit/>
          </a:bodyPr>
          <a:lstStyle/>
          <a:p>
            <a:r>
              <a:rPr lang="ja-JP" altLang="en-US" sz="1100" dirty="0" smtClean="0"/>
              <a:t>・</a:t>
            </a:r>
            <a:r>
              <a:rPr kumimoji="1" lang="ja-JP" altLang="en-US" sz="1100" dirty="0" smtClean="0"/>
              <a:t>売上げ推移　（</a:t>
            </a:r>
            <a:r>
              <a:rPr lang="ja-JP" altLang="en-US" sz="1100" dirty="0"/>
              <a:t>１４</a:t>
            </a:r>
            <a:r>
              <a:rPr lang="ja-JP" altLang="en-US" sz="1100" dirty="0" smtClean="0"/>
              <a:t>者</a:t>
            </a:r>
            <a:r>
              <a:rPr kumimoji="1" lang="ja-JP" altLang="en-US" sz="1100" dirty="0" smtClean="0"/>
              <a:t>）</a:t>
            </a:r>
            <a:endParaRPr kumimoji="1" lang="en-US" altLang="ja-JP" sz="1100" dirty="0" smtClean="0"/>
          </a:p>
        </p:txBody>
      </p:sp>
      <p:sp>
        <p:nvSpPr>
          <p:cNvPr id="25" name="タイトル 1"/>
          <p:cNvSpPr txBox="1">
            <a:spLocks/>
          </p:cNvSpPr>
          <p:nvPr/>
        </p:nvSpPr>
        <p:spPr>
          <a:xfrm>
            <a:off x="107504" y="5731128"/>
            <a:ext cx="864097" cy="1044148"/>
          </a:xfrm>
          <a:prstGeom prst="rect">
            <a:avLst/>
          </a:prstGeom>
          <a:ln w="9525" cap="flat" cmpd="sng" algn="ctr">
            <a:solidFill>
              <a:schemeClr val="accent1"/>
            </a:solid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ja-JP" altLang="en-US" sz="1100" dirty="0" smtClean="0">
                <a:solidFill>
                  <a:schemeClr val="tx1"/>
                </a:solidFill>
                <a:latin typeface="+mn-ea"/>
              </a:rPr>
              <a:t>創業前後（シード期）</a:t>
            </a:r>
            <a:r>
              <a:rPr lang="en-US" altLang="ja-JP" sz="1100" dirty="0" smtClean="0">
                <a:solidFill>
                  <a:schemeClr val="tx1"/>
                </a:solidFill>
                <a:latin typeface="+mn-ea"/>
              </a:rPr>
              <a:t/>
            </a:r>
            <a:br>
              <a:rPr lang="en-US" altLang="ja-JP" sz="1100" dirty="0" smtClean="0">
                <a:solidFill>
                  <a:schemeClr val="tx1"/>
                </a:solidFill>
                <a:latin typeface="+mn-ea"/>
              </a:rPr>
            </a:br>
            <a:r>
              <a:rPr lang="ja-JP" altLang="en-US" sz="1100" dirty="0" smtClean="0">
                <a:solidFill>
                  <a:schemeClr val="tx1"/>
                </a:solidFill>
                <a:latin typeface="+mn-ea"/>
              </a:rPr>
              <a:t>ベンチャー企業の</a:t>
            </a:r>
            <a:r>
              <a:rPr lang="en-US" altLang="ja-JP" sz="1100" dirty="0" smtClean="0">
                <a:solidFill>
                  <a:schemeClr val="tx1"/>
                </a:solidFill>
                <a:latin typeface="+mn-ea"/>
              </a:rPr>
              <a:t/>
            </a:r>
            <a:br>
              <a:rPr lang="en-US" altLang="ja-JP" sz="1100" dirty="0" smtClean="0">
                <a:solidFill>
                  <a:schemeClr val="tx1"/>
                </a:solidFill>
                <a:latin typeface="+mn-ea"/>
              </a:rPr>
            </a:br>
            <a:r>
              <a:rPr lang="ja-JP" altLang="en-US" sz="1100" dirty="0" smtClean="0">
                <a:solidFill>
                  <a:schemeClr val="tx1"/>
                </a:solidFill>
                <a:latin typeface="+mn-ea"/>
              </a:rPr>
              <a:t>募集・選定</a:t>
            </a:r>
            <a:endParaRPr lang="ja-JP" altLang="en-US" sz="1100" dirty="0">
              <a:solidFill>
                <a:schemeClr val="tx1"/>
              </a:solidFill>
              <a:latin typeface="+mn-ea"/>
            </a:endParaRPr>
          </a:p>
        </p:txBody>
      </p:sp>
      <p:sp>
        <p:nvSpPr>
          <p:cNvPr id="28" name="サブタイトル 2"/>
          <p:cNvSpPr txBox="1">
            <a:spLocks/>
          </p:cNvSpPr>
          <p:nvPr/>
        </p:nvSpPr>
        <p:spPr>
          <a:xfrm>
            <a:off x="1187624" y="5731128"/>
            <a:ext cx="3456384" cy="1031858"/>
          </a:xfrm>
          <a:prstGeom prst="rect">
            <a:avLst/>
          </a:prstGeom>
          <a:ln w="9525" cap="flat" cmpd="sng" algn="ctr">
            <a:solidFill>
              <a:schemeClr val="accent1"/>
            </a:solid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kumimoji="1"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dk1"/>
                </a:solidFill>
                <a:latin typeface="+mn-lt"/>
                <a:ea typeface="+mn-ea"/>
                <a:cs typeface="+mn-cs"/>
              </a:defRPr>
            </a:lvl9pPr>
          </a:lstStyle>
          <a:p>
            <a:pPr marL="0" indent="0">
              <a:buNone/>
            </a:pPr>
            <a:r>
              <a:rPr lang="ja-JP" altLang="en-US" sz="1100" dirty="0" smtClean="0">
                <a:solidFill>
                  <a:schemeClr val="tx1"/>
                </a:solidFill>
                <a:latin typeface="+mn-ea"/>
              </a:rPr>
              <a:t>関西を中心に約</a:t>
            </a:r>
            <a:r>
              <a:rPr lang="en-US" altLang="ja-JP" sz="1100" dirty="0" smtClean="0">
                <a:solidFill>
                  <a:schemeClr val="tx1"/>
                </a:solidFill>
                <a:latin typeface="+mn-ea"/>
              </a:rPr>
              <a:t>100</a:t>
            </a:r>
            <a:r>
              <a:rPr lang="ja-JP" altLang="en-US" sz="1100" dirty="0" smtClean="0">
                <a:solidFill>
                  <a:schemeClr val="tx1"/>
                </a:solidFill>
                <a:latin typeface="+mn-ea"/>
              </a:rPr>
              <a:t>名の支援者（メンター）　が集結 </a:t>
            </a:r>
            <a:endParaRPr lang="en-US" altLang="ja-JP" sz="1100" dirty="0" smtClean="0">
              <a:solidFill>
                <a:schemeClr val="tx1"/>
              </a:solidFill>
              <a:latin typeface="+mn-ea"/>
            </a:endParaRPr>
          </a:p>
          <a:p>
            <a:pPr marL="0" indent="0">
              <a:buNone/>
            </a:pPr>
            <a:r>
              <a:rPr lang="ja-JP" altLang="en-US" sz="1100" dirty="0" smtClean="0">
                <a:solidFill>
                  <a:schemeClr val="tx1"/>
                </a:solidFill>
                <a:latin typeface="ＭＳ Ｐゴシック" panose="020B0600070205080204" pitchFamily="50" charset="-128"/>
                <a:ea typeface="ＭＳ Ｐゴシック" panose="020B0600070205080204" pitchFamily="50" charset="-128"/>
              </a:rPr>
              <a:t>・</a:t>
            </a:r>
            <a:r>
              <a:rPr lang="zh-TW" altLang="en-US" sz="1100" dirty="0" smtClean="0">
                <a:solidFill>
                  <a:schemeClr val="tx1"/>
                </a:solidFill>
                <a:latin typeface="ＭＳ Ｐゴシック" panose="020B0600070205080204" pitchFamily="50" charset="-128"/>
                <a:ea typeface="ＭＳ Ｐゴシック" panose="020B0600070205080204" pitchFamily="50" charset="-128"/>
              </a:rPr>
              <a:t>起業経験者等</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による</a:t>
            </a:r>
            <a:r>
              <a:rPr lang="ja-JP" altLang="en-US" sz="1100" dirty="0" smtClean="0">
                <a:solidFill>
                  <a:schemeClr val="tx1"/>
                </a:solidFill>
                <a:latin typeface="+mn-ea"/>
              </a:rPr>
              <a:t>メンタリング</a:t>
            </a:r>
            <a:endParaRPr lang="en-US" altLang="ja-JP" sz="1100" dirty="0" smtClean="0">
              <a:solidFill>
                <a:schemeClr val="tx1"/>
              </a:solidFill>
              <a:latin typeface="+mn-ea"/>
            </a:endParaRPr>
          </a:p>
          <a:p>
            <a:pPr marL="0" indent="0">
              <a:buNone/>
            </a:pPr>
            <a:r>
              <a:rPr lang="ja-JP" altLang="en-US" sz="1100" dirty="0" smtClean="0">
                <a:solidFill>
                  <a:schemeClr val="tx1"/>
                </a:solidFill>
                <a:latin typeface="+mn-ea"/>
              </a:rPr>
              <a:t>・大企業との連携支援</a:t>
            </a:r>
            <a:endParaRPr lang="en-US" altLang="ja-JP" sz="1100" dirty="0" smtClean="0">
              <a:solidFill>
                <a:schemeClr val="tx1"/>
              </a:solidFill>
              <a:latin typeface="+mn-ea"/>
            </a:endParaRPr>
          </a:p>
          <a:p>
            <a:pPr marL="0" indent="0">
              <a:buNone/>
            </a:pPr>
            <a:r>
              <a:rPr lang="ja-JP" altLang="en-US" sz="1100" dirty="0" smtClean="0">
                <a:solidFill>
                  <a:schemeClr val="tx1"/>
                </a:solidFill>
                <a:latin typeface="+mn-ea"/>
              </a:rPr>
              <a:t>・資金獲得支援</a:t>
            </a:r>
            <a:r>
              <a:rPr lang="ja-JP" altLang="en-US" sz="1100" dirty="0">
                <a:solidFill>
                  <a:schemeClr val="tx1"/>
                </a:solidFill>
                <a:latin typeface="+mn-ea"/>
              </a:rPr>
              <a:t>　</a:t>
            </a:r>
            <a:endParaRPr lang="en-US" altLang="ja-JP" sz="1100" dirty="0" smtClean="0">
              <a:solidFill>
                <a:schemeClr val="tx1"/>
              </a:solidFill>
              <a:latin typeface="+mn-ea"/>
            </a:endParaRPr>
          </a:p>
          <a:p>
            <a:pPr marL="0" indent="0">
              <a:buNone/>
            </a:pPr>
            <a:r>
              <a:rPr lang="ja-JP" altLang="en-US" sz="1100" dirty="0" smtClean="0">
                <a:solidFill>
                  <a:schemeClr val="tx1"/>
                </a:solidFill>
                <a:latin typeface="+mn-ea"/>
              </a:rPr>
              <a:t>　など、４か月間の集中支援</a:t>
            </a:r>
            <a:endParaRPr lang="en-US" altLang="ja-JP" sz="1100" dirty="0" smtClean="0">
              <a:solidFill>
                <a:schemeClr val="tx1"/>
              </a:solidFill>
              <a:latin typeface="+mn-ea"/>
            </a:endParaRPr>
          </a:p>
        </p:txBody>
      </p:sp>
      <p:sp>
        <p:nvSpPr>
          <p:cNvPr id="31" name="テキスト ボックス 30"/>
          <p:cNvSpPr txBox="1"/>
          <p:nvPr/>
        </p:nvSpPr>
        <p:spPr>
          <a:xfrm>
            <a:off x="107504" y="5301208"/>
            <a:ext cx="5112568" cy="415498"/>
          </a:xfrm>
          <a:prstGeom prst="rect">
            <a:avLst/>
          </a:prstGeom>
          <a:noFill/>
        </p:spPr>
        <p:txBody>
          <a:bodyPr wrap="square" rtlCol="0">
            <a:spAutoFit/>
          </a:bodyPr>
          <a:lstStyle/>
          <a:p>
            <a:r>
              <a:rPr lang="ja-JP" altLang="en-US" sz="1050" dirty="0" smtClean="0">
                <a:latin typeface="+mn-ea"/>
              </a:rPr>
              <a:t>大阪市</a:t>
            </a:r>
            <a:r>
              <a:rPr lang="ja-JP" altLang="en-US" sz="1050" dirty="0">
                <a:latin typeface="+mn-ea"/>
              </a:rPr>
              <a:t>が開設</a:t>
            </a:r>
            <a:r>
              <a:rPr lang="ja-JP" altLang="en-US" sz="1050" dirty="0" smtClean="0">
                <a:latin typeface="+mn-ea"/>
              </a:rPr>
              <a:t>して</a:t>
            </a:r>
            <a:r>
              <a:rPr lang="ja-JP" altLang="en-US" sz="1050" dirty="0">
                <a:latin typeface="+mn-ea"/>
              </a:rPr>
              <a:t>いる大阪</a:t>
            </a:r>
            <a:r>
              <a:rPr lang="ja-JP" altLang="en-US" sz="1050" dirty="0" smtClean="0">
                <a:latin typeface="+mn-ea"/>
              </a:rPr>
              <a:t>イノベーションハブ（ＯＩＨ）に</a:t>
            </a:r>
            <a:r>
              <a:rPr lang="ja-JP" altLang="en-US" sz="1050" dirty="0">
                <a:latin typeface="+mn-ea"/>
              </a:rPr>
              <a:t>おいて、</a:t>
            </a:r>
            <a:endParaRPr lang="en-US" altLang="ja-JP" sz="1050" dirty="0">
              <a:latin typeface="+mn-ea"/>
            </a:endParaRPr>
          </a:p>
          <a:p>
            <a:r>
              <a:rPr lang="ja-JP" altLang="en-US" sz="1050" dirty="0">
                <a:latin typeface="+mn-ea"/>
              </a:rPr>
              <a:t>有望なシード期ベンチャー企業を発掘し、短期間での集中支援により成長を加速</a:t>
            </a:r>
          </a:p>
        </p:txBody>
      </p:sp>
      <p:sp>
        <p:nvSpPr>
          <p:cNvPr id="24" name="二等辺三角形 23"/>
          <p:cNvSpPr/>
          <p:nvPr/>
        </p:nvSpPr>
        <p:spPr>
          <a:xfrm rot="5400000">
            <a:off x="731871" y="6209172"/>
            <a:ext cx="733825" cy="110351"/>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bwMode="white">
          <a:xfrm>
            <a:off x="305503" y="2634341"/>
            <a:ext cx="1392813" cy="525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useBgFill="1">
        <p:nvSpPr>
          <p:cNvPr id="26" name="テキスト ボックス 25"/>
          <p:cNvSpPr txBox="1"/>
          <p:nvPr/>
        </p:nvSpPr>
        <p:spPr>
          <a:xfrm>
            <a:off x="40117" y="2882697"/>
            <a:ext cx="2320542" cy="577081"/>
          </a:xfrm>
          <a:prstGeom prst="rect">
            <a:avLst/>
          </a:prstGeom>
        </p:spPr>
        <p:txBody>
          <a:bodyPr wrap="square" rtlCol="0">
            <a:spAutoFit/>
          </a:bodyPr>
          <a:lstStyle/>
          <a:p>
            <a:r>
              <a:rPr lang="ja-JP" altLang="en-US" sz="1050" dirty="0" smtClean="0">
                <a:latin typeface="+mn-ea"/>
              </a:rPr>
              <a:t>ビジネスプランの発掘から成長過程に</a:t>
            </a:r>
            <a:endParaRPr lang="en-US" altLang="ja-JP" sz="1050" dirty="0">
              <a:latin typeface="+mn-ea"/>
            </a:endParaRPr>
          </a:p>
          <a:p>
            <a:r>
              <a:rPr lang="ja-JP" altLang="en-US" sz="1050" dirty="0" smtClean="0">
                <a:latin typeface="+mn-ea"/>
              </a:rPr>
              <a:t>至るまで、創業者の着実な</a:t>
            </a:r>
            <a:endParaRPr lang="en-US" altLang="ja-JP" sz="1050" dirty="0" smtClean="0">
              <a:latin typeface="+mn-ea"/>
            </a:endParaRPr>
          </a:p>
          <a:p>
            <a:r>
              <a:rPr lang="ja-JP" altLang="en-US" sz="1050" dirty="0" smtClean="0">
                <a:latin typeface="+mn-ea"/>
              </a:rPr>
              <a:t>成長を支援</a:t>
            </a:r>
          </a:p>
        </p:txBody>
      </p:sp>
      <p:sp>
        <p:nvSpPr>
          <p:cNvPr id="27" name="テキスト ボックス 26"/>
          <p:cNvSpPr txBox="1"/>
          <p:nvPr/>
        </p:nvSpPr>
        <p:spPr>
          <a:xfrm>
            <a:off x="5444943" y="2785751"/>
            <a:ext cx="3346530" cy="253916"/>
          </a:xfrm>
          <a:prstGeom prst="rect">
            <a:avLst/>
          </a:prstGeom>
          <a:noFill/>
        </p:spPr>
        <p:txBody>
          <a:bodyPr wrap="square" rtlCol="0">
            <a:spAutoFit/>
          </a:bodyPr>
          <a:lstStyle/>
          <a:p>
            <a:r>
              <a:rPr lang="ja-JP" altLang="en-US" sz="1050" dirty="0" smtClean="0"/>
              <a:t>成功経験のある先輩起業家が指導し上場をめざす</a:t>
            </a:r>
            <a:endParaRPr lang="en-US" altLang="ja-JP" sz="1050" dirty="0" smtClean="0"/>
          </a:p>
        </p:txBody>
      </p:sp>
      <p:sp>
        <p:nvSpPr>
          <p:cNvPr id="29" name="テキスト ボックス 28"/>
          <p:cNvSpPr txBox="1"/>
          <p:nvPr/>
        </p:nvSpPr>
        <p:spPr>
          <a:xfrm>
            <a:off x="3095836" y="2334652"/>
            <a:ext cx="2268252" cy="446276"/>
          </a:xfrm>
          <a:prstGeom prst="rect">
            <a:avLst/>
          </a:prstGeom>
          <a:noFill/>
        </p:spPr>
        <p:txBody>
          <a:bodyPr wrap="square" rtlCol="0">
            <a:spAutoFit/>
          </a:bodyPr>
          <a:lstStyle/>
          <a:p>
            <a:r>
              <a:rPr kumimoji="1" lang="ja-JP" altLang="en-US" sz="1100" dirty="0" smtClean="0"/>
              <a:t>＜</a:t>
            </a:r>
            <a:r>
              <a:rPr kumimoji="1" lang="ja-JP" altLang="en-US" sz="1200" dirty="0" smtClean="0"/>
              <a:t>実績</a:t>
            </a:r>
            <a:r>
              <a:rPr lang="ja-JP" altLang="en-US" sz="1100" dirty="0"/>
              <a:t>＞第１回～</a:t>
            </a:r>
            <a:r>
              <a:rPr lang="ja-JP" altLang="en-US" sz="1100" dirty="0" smtClean="0"/>
              <a:t>第７回</a:t>
            </a:r>
            <a:r>
              <a:rPr lang="ja-JP" altLang="en-US" sz="1100" dirty="0"/>
              <a:t>受賞者</a:t>
            </a:r>
            <a:endParaRPr lang="en-US" altLang="ja-JP" sz="1100" dirty="0"/>
          </a:p>
          <a:p>
            <a:r>
              <a:rPr lang="ja-JP" altLang="en-US" sz="1100" dirty="0"/>
              <a:t>　</a:t>
            </a:r>
            <a:r>
              <a:rPr lang="ja-JP" altLang="en-US" sz="1050" dirty="0"/>
              <a:t>売上げ推移</a:t>
            </a:r>
            <a:r>
              <a:rPr lang="ja-JP" altLang="en-US" sz="1050" dirty="0" smtClean="0"/>
              <a:t>（２０</a:t>
            </a:r>
            <a:r>
              <a:rPr lang="ja-JP" altLang="en-US" sz="1050" dirty="0"/>
              <a:t>者</a:t>
            </a:r>
            <a:r>
              <a:rPr lang="ja-JP" altLang="en-US" sz="1050" dirty="0" smtClean="0"/>
              <a:t>）</a:t>
            </a:r>
            <a:endParaRPr lang="ja-JP" altLang="en-US" sz="1050" dirty="0"/>
          </a:p>
        </p:txBody>
      </p:sp>
      <p:sp>
        <p:nvSpPr>
          <p:cNvPr id="32" name="角丸四角形 31"/>
          <p:cNvSpPr/>
          <p:nvPr/>
        </p:nvSpPr>
        <p:spPr>
          <a:xfrm>
            <a:off x="5479105" y="6055276"/>
            <a:ext cx="3312368" cy="720000"/>
          </a:xfrm>
          <a:prstGeom prst="roundRect">
            <a:avLst/>
          </a:prstGeom>
          <a:solidFill>
            <a:srgbClr val="66FF33">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bIns="36000" rtlCol="0" anchor="ctr"/>
          <a:lstStyle/>
          <a:p>
            <a:r>
              <a:rPr lang="ja-JP" altLang="en-US" sz="1050" dirty="0" smtClean="0">
                <a:solidFill>
                  <a:schemeClr val="tx1"/>
                </a:solidFill>
              </a:rPr>
              <a:t>　大阪イノベーションハブ（ＯＩＨ）においても、ベンチャー</a:t>
            </a:r>
            <a:r>
              <a:rPr lang="ja-JP" altLang="en-US" sz="1050" dirty="0">
                <a:solidFill>
                  <a:schemeClr val="tx1"/>
                </a:solidFill>
              </a:rPr>
              <a:t>企業のさらなる</a:t>
            </a:r>
            <a:r>
              <a:rPr lang="ja-JP" altLang="en-US" sz="1050" dirty="0" smtClean="0">
                <a:solidFill>
                  <a:schemeClr val="tx1"/>
                </a:solidFill>
              </a:rPr>
              <a:t>成長</a:t>
            </a:r>
            <a:r>
              <a:rPr lang="ja-JP" altLang="en-US" sz="1050" dirty="0">
                <a:solidFill>
                  <a:schemeClr val="tx1"/>
                </a:solidFill>
              </a:rPr>
              <a:t>に</a:t>
            </a:r>
            <a:r>
              <a:rPr lang="ja-JP" altLang="en-US" sz="1050" dirty="0" smtClean="0">
                <a:solidFill>
                  <a:schemeClr val="tx1"/>
                </a:solidFill>
              </a:rPr>
              <a:t>向け、</a:t>
            </a:r>
            <a:r>
              <a:rPr lang="ja-JP" altLang="en-US" sz="1050" dirty="0">
                <a:solidFill>
                  <a:schemeClr val="tx1"/>
                </a:solidFill>
              </a:rPr>
              <a:t>グローバルイノベーション創出支援事業を展開</a:t>
            </a:r>
            <a:r>
              <a:rPr lang="ja-JP" altLang="en-US" sz="1050" dirty="0" smtClean="0">
                <a:solidFill>
                  <a:schemeClr val="tx1"/>
                </a:solidFill>
              </a:rPr>
              <a:t>し、起業家</a:t>
            </a:r>
            <a:r>
              <a:rPr lang="ja-JP" altLang="en-US" sz="1050" dirty="0">
                <a:solidFill>
                  <a:schemeClr val="tx1"/>
                </a:solidFill>
              </a:rPr>
              <a:t>と支援者を</a:t>
            </a:r>
            <a:r>
              <a:rPr lang="ja-JP" altLang="en-US" sz="1050" dirty="0" smtClean="0">
                <a:solidFill>
                  <a:schemeClr val="tx1"/>
                </a:solidFill>
              </a:rPr>
              <a:t>繋ぐイベントをはじめとした様々な支援を実施している。</a:t>
            </a:r>
            <a:endParaRPr lang="en-US" altLang="ja-JP" sz="1050" dirty="0">
              <a:solidFill>
                <a:schemeClr val="tx1"/>
              </a:solidFill>
            </a:endParaRPr>
          </a:p>
        </p:txBody>
      </p:sp>
      <p:sp>
        <p:nvSpPr>
          <p:cNvPr id="33" name="テキスト ボックス 32"/>
          <p:cNvSpPr txBox="1"/>
          <p:nvPr/>
        </p:nvSpPr>
        <p:spPr>
          <a:xfrm>
            <a:off x="3104218" y="4459178"/>
            <a:ext cx="2195737" cy="553998"/>
          </a:xfrm>
          <a:prstGeom prst="rect">
            <a:avLst/>
          </a:prstGeom>
          <a:noFill/>
        </p:spPr>
        <p:txBody>
          <a:bodyPr wrap="square" rtlCol="0">
            <a:spAutoFit/>
          </a:bodyPr>
          <a:lstStyle/>
          <a:p>
            <a:pPr algn="just"/>
            <a:r>
              <a:rPr kumimoji="1" lang="ja-JP" altLang="en-US" sz="1000" dirty="0" smtClean="0"/>
              <a:t>→事業継続するとともに全体的に</a:t>
            </a:r>
            <a:r>
              <a:rPr lang="ja-JP" altLang="en-US" sz="1000" dirty="0" smtClean="0"/>
              <a:t>売上</a:t>
            </a:r>
            <a:r>
              <a:rPr lang="ja-JP" altLang="en-US" sz="1000" dirty="0"/>
              <a:t>も</a:t>
            </a:r>
            <a:r>
              <a:rPr lang="ja-JP" altLang="en-US" sz="1000" dirty="0" smtClean="0"/>
              <a:t>増加するなど、着実に成長。売上が１億円を超える受賞者も出現。</a:t>
            </a:r>
            <a:endParaRPr kumimoji="1" lang="ja-JP" altLang="en-US" sz="1000" dirty="0"/>
          </a:p>
        </p:txBody>
      </p:sp>
      <p:sp>
        <p:nvSpPr>
          <p:cNvPr id="37" name="正方形/長方形 10"/>
          <p:cNvSpPr>
            <a:spLocks noChangeArrowheads="1"/>
          </p:cNvSpPr>
          <p:nvPr/>
        </p:nvSpPr>
        <p:spPr bwMode="auto">
          <a:xfrm>
            <a:off x="141414" y="49815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創業・ベンチャー支援</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38" name="正方形/長方形 37"/>
          <p:cNvSpPr/>
          <p:nvPr/>
        </p:nvSpPr>
        <p:spPr>
          <a:xfrm>
            <a:off x="69404" y="953294"/>
            <a:ext cx="8928992" cy="108012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創業者の成長に向けた各種取組みを強化しているほか、創業支援環境の整備を図っている。特に、高い技術力やイノベーティブなアイデアで成長</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めざす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ベンチャー</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や中小企業については、大阪全体の経済成長のけん引役となりうることから、その創業・成長に向けて、府市で一体的なバリューチェーンを提供するよう、支援の取組みを強化している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円/楕円 38"/>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109</a:t>
            </a:fld>
            <a:endParaRPr lang="ja-JP" altLang="en-US" dirty="0"/>
          </a:p>
        </p:txBody>
      </p:sp>
      <p:pic>
        <p:nvPicPr>
          <p:cNvPr id="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2758257"/>
            <a:ext cx="1835392" cy="1678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正方形/長方形 40"/>
          <p:cNvSpPr/>
          <p:nvPr/>
        </p:nvSpPr>
        <p:spPr>
          <a:xfrm>
            <a:off x="5218562" y="2412923"/>
            <a:ext cx="3520223" cy="461665"/>
          </a:xfrm>
          <a:prstGeom prst="rect">
            <a:avLst/>
          </a:prstGeom>
        </p:spPr>
        <p:txBody>
          <a:bodyPr wrap="square">
            <a:spAutoFit/>
          </a:bodyPr>
          <a:lstStyle/>
          <a:p>
            <a:pPr marL="177800" indent="-177800"/>
            <a:r>
              <a:rPr lang="ja-JP" altLang="en-US" sz="1200" dirty="0" smtClean="0">
                <a:latin typeface="HGPｺﾞｼｯｸE" pitchFamily="50" charset="-128"/>
                <a:ea typeface="HGPｺﾞｼｯｸE" pitchFamily="50" charset="-128"/>
              </a:rPr>
              <a:t>〇</a:t>
            </a:r>
            <a:r>
              <a:rPr lang="en-US" altLang="ja-JP" sz="1200" dirty="0" smtClean="0">
                <a:latin typeface="HGPｺﾞｼｯｸE" pitchFamily="50" charset="-128"/>
                <a:ea typeface="HGPｺﾞｼｯｸE" pitchFamily="50" charset="-128"/>
              </a:rPr>
              <a:t>2015-2018(</a:t>
            </a:r>
            <a:r>
              <a:rPr lang="ja-JP" altLang="en-US" sz="1200" dirty="0" smtClean="0">
                <a:latin typeface="HGPｺﾞｼｯｸE" pitchFamily="50" charset="-128"/>
                <a:ea typeface="HGPｺﾞｼｯｸE" pitchFamily="50" charset="-128"/>
              </a:rPr>
              <a:t>平成</a:t>
            </a:r>
            <a:r>
              <a:rPr lang="en-US" altLang="ja-JP" sz="1200" dirty="0" smtClean="0">
                <a:latin typeface="HGPｺﾞｼｯｸE" pitchFamily="50" charset="-128"/>
                <a:ea typeface="HGPｺﾞｼｯｸE" pitchFamily="50" charset="-128"/>
              </a:rPr>
              <a:t>27</a:t>
            </a:r>
            <a:r>
              <a:rPr lang="ja-JP" altLang="en-US" sz="1200" dirty="0" smtClean="0">
                <a:latin typeface="HGPｺﾞｼｯｸE" pitchFamily="50" charset="-128"/>
                <a:ea typeface="HGPｺﾞｼｯｸE" pitchFamily="50" charset="-128"/>
              </a:rPr>
              <a:t>年～</a:t>
            </a:r>
            <a:r>
              <a:rPr lang="en-US" altLang="ja-JP" sz="1200" dirty="0" smtClean="0">
                <a:latin typeface="HGPｺﾞｼｯｸE" pitchFamily="50" charset="-128"/>
                <a:ea typeface="HGPｺﾞｼｯｸE" pitchFamily="50" charset="-128"/>
              </a:rPr>
              <a:t>30</a:t>
            </a:r>
            <a:r>
              <a:rPr lang="ja-JP" altLang="en-US" sz="1200" dirty="0" smtClean="0">
                <a:latin typeface="HGPｺﾞｼｯｸE" pitchFamily="50" charset="-128"/>
                <a:ea typeface="HGPｺﾞｼｯｸE" pitchFamily="50" charset="-128"/>
              </a:rPr>
              <a:t>年</a:t>
            </a:r>
            <a:r>
              <a:rPr lang="en-US" altLang="ja-JP" sz="1200" dirty="0" smtClean="0">
                <a:latin typeface="HGPｺﾞｼｯｸE" pitchFamily="50" charset="-128"/>
                <a:ea typeface="HGPｺﾞｼｯｸE" pitchFamily="50" charset="-128"/>
              </a:rPr>
              <a:t>)</a:t>
            </a:r>
          </a:p>
          <a:p>
            <a:pPr marL="177800" indent="-177800"/>
            <a:r>
              <a:rPr lang="ja-JP" altLang="en-US" sz="1200" dirty="0">
                <a:latin typeface="HGPｺﾞｼｯｸE" pitchFamily="50" charset="-128"/>
                <a:ea typeface="HGPｺﾞｼｯｸE" pitchFamily="50" charset="-128"/>
              </a:rPr>
              <a:t>　</a:t>
            </a:r>
            <a:r>
              <a:rPr lang="ja-JP" altLang="en-US" sz="1200" dirty="0" smtClean="0">
                <a:latin typeface="HGPｺﾞｼｯｸE" pitchFamily="50" charset="-128"/>
                <a:ea typeface="HGPｺﾞｼｯｸE" pitchFamily="50" charset="-128"/>
              </a:rPr>
              <a:t>　ベンチャー企業成長プロジェクト「</a:t>
            </a:r>
            <a:r>
              <a:rPr lang="en-US" altLang="ja-JP" sz="1200" dirty="0" smtClean="0">
                <a:latin typeface="HGPｺﾞｼｯｸE" pitchFamily="50" charset="-128"/>
                <a:ea typeface="HGPｺﾞｼｯｸE" pitchFamily="50" charset="-128"/>
              </a:rPr>
              <a:t>Booming!</a:t>
            </a:r>
            <a:r>
              <a:rPr lang="ja-JP" altLang="en-US" sz="1200" dirty="0" smtClean="0">
                <a:latin typeface="HGPｺﾞｼｯｸE" pitchFamily="50" charset="-128"/>
                <a:ea typeface="HGPｺﾞｼｯｸE"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5246884" y="3697431"/>
            <a:ext cx="3986364" cy="2631490"/>
          </a:xfrm>
          <a:prstGeom prst="rect">
            <a:avLst/>
          </a:prstGeom>
        </p:spPr>
        <p:txBody>
          <a:bodyPr wrap="square">
            <a:spAutoFit/>
          </a:bodyPr>
          <a:lstStyle/>
          <a:p>
            <a:pPr marL="177800" indent="-177800"/>
            <a:r>
              <a:rPr lang="ja-JP" altLang="en-US" sz="1200" dirty="0" smtClean="0">
                <a:latin typeface="HGPｺﾞｼｯｸE" pitchFamily="50" charset="-128"/>
                <a:ea typeface="HGPｺﾞｼｯｸE" pitchFamily="50" charset="-128"/>
              </a:rPr>
              <a:t>〇</a:t>
            </a:r>
            <a:r>
              <a:rPr lang="en-US" altLang="ja-JP" sz="1200" dirty="0" smtClean="0">
                <a:latin typeface="HGPｺﾞｼｯｸE" pitchFamily="50" charset="-128"/>
                <a:ea typeface="HGPｺﾞｼｯｸE" pitchFamily="50" charset="-128"/>
              </a:rPr>
              <a:t>2019(</a:t>
            </a:r>
            <a:r>
              <a:rPr lang="ja-JP" altLang="en-US" sz="1200" dirty="0" smtClean="0">
                <a:latin typeface="HGPｺﾞｼｯｸE" pitchFamily="50" charset="-128"/>
                <a:ea typeface="HGPｺﾞｼｯｸE" pitchFamily="50" charset="-128"/>
              </a:rPr>
              <a:t>令和元年</a:t>
            </a:r>
            <a:r>
              <a:rPr lang="en-US" altLang="ja-JP" sz="1200" dirty="0" smtClean="0">
                <a:latin typeface="HGPｺﾞｼｯｸE" pitchFamily="50" charset="-128"/>
                <a:ea typeface="HGPｺﾞｼｯｸE" pitchFamily="50" charset="-128"/>
              </a:rPr>
              <a:t>)</a:t>
            </a:r>
            <a:r>
              <a:rPr lang="ja-JP" altLang="en-US" sz="1200" dirty="0" smtClean="0">
                <a:latin typeface="HGPｺﾞｼｯｸE" pitchFamily="50" charset="-128"/>
                <a:ea typeface="HGPｺﾞｼｯｸE" pitchFamily="50" charset="-128"/>
              </a:rPr>
              <a:t>～</a:t>
            </a:r>
            <a:endParaRPr lang="en-US" altLang="ja-JP" sz="1200" dirty="0" smtClean="0">
              <a:latin typeface="HGPｺﾞｼｯｸE" pitchFamily="50" charset="-128"/>
              <a:ea typeface="HGPｺﾞｼｯｸE" pitchFamily="50" charset="-128"/>
            </a:endParaRPr>
          </a:p>
          <a:p>
            <a:pPr marL="177800" indent="-177800"/>
            <a:r>
              <a:rPr lang="ja-JP" altLang="en-US" sz="1200" dirty="0">
                <a:latin typeface="HGPｺﾞｼｯｸE" pitchFamily="50" charset="-128"/>
                <a:ea typeface="HGPｺﾞｼｯｸE" pitchFamily="50" charset="-128"/>
                <a:cs typeface="Meiryo UI" panose="020B0604030504040204" pitchFamily="50" charset="-128"/>
              </a:rPr>
              <a:t>　　</a:t>
            </a:r>
            <a:r>
              <a:rPr lang="ja-JP" altLang="en-US" sz="1050" dirty="0">
                <a:latin typeface="+mn-ea"/>
                <a:cs typeface="Meiryo UI" panose="020B0604030504040204" pitchFamily="50" charset="-128"/>
              </a:rPr>
              <a:t>リーディングカンパニーを目指し、急成長を狙うベンチャー企業を対象として、起業前後の初期段階と、一定の成長を遂げ、さらなる発展を目指す段階それぞれに対して、その成長速度・成功確率を高めるための支援を実施</a:t>
            </a:r>
            <a:r>
              <a:rPr lang="ja-JP" altLang="en-US" sz="1050" dirty="0" smtClean="0">
                <a:latin typeface="+mn-ea"/>
                <a:cs typeface="Meiryo UI" panose="020B0604030504040204" pitchFamily="50" charset="-128"/>
              </a:rPr>
              <a:t>。</a:t>
            </a:r>
            <a:endParaRPr lang="en-US" altLang="ja-JP" sz="1050" dirty="0" smtClean="0">
              <a:latin typeface="+mn-ea"/>
              <a:cs typeface="Meiryo UI" panose="020B0604030504040204" pitchFamily="50" charset="-128"/>
            </a:endParaRPr>
          </a:p>
          <a:p>
            <a:pPr marL="177800" indent="-177800"/>
            <a:r>
              <a:rPr lang="ja-JP" altLang="en-US" sz="1200" dirty="0" smtClean="0">
                <a:latin typeface="HGPｺﾞｼｯｸE" panose="020B0900000000000000" pitchFamily="50" charset="-128"/>
                <a:ea typeface="HGPｺﾞｼｯｸE" panose="020B0900000000000000" pitchFamily="50" charset="-128"/>
                <a:cs typeface="Meiryo UI" panose="020B0604030504040204" pitchFamily="50" charset="-128"/>
              </a:rPr>
              <a:t>　・スタートアップ・イニシャルプログラム</a:t>
            </a:r>
            <a:r>
              <a:rPr lang="en-US" altLang="ja-JP" sz="1200" dirty="0" smtClean="0">
                <a:latin typeface="HGPｺﾞｼｯｸE" panose="020B0900000000000000" pitchFamily="50" charset="-128"/>
                <a:ea typeface="HGPｺﾞｼｯｸE" panose="020B0900000000000000" pitchFamily="50" charset="-128"/>
                <a:cs typeface="Meiryo UI" panose="020B0604030504040204" pitchFamily="50" charset="-128"/>
              </a:rPr>
              <a:t>OSAKA</a:t>
            </a:r>
          </a:p>
          <a:p>
            <a:pPr marL="177800" indent="-177800"/>
            <a:r>
              <a:rPr lang="ja-JP" altLang="en-US" sz="1050" dirty="0" smtClean="0">
                <a:latin typeface="+mn-ea"/>
                <a:cs typeface="Meiryo UI" panose="020B0604030504040204" pitchFamily="50" charset="-128"/>
              </a:rPr>
              <a:t>　　　</a:t>
            </a:r>
            <a:r>
              <a:rPr lang="ja-JP" altLang="en-US" sz="1050" dirty="0" smtClean="0">
                <a:latin typeface="+mn-ea"/>
              </a:rPr>
              <a:t>初期</a:t>
            </a:r>
            <a:r>
              <a:rPr lang="ja-JP" altLang="en-US" sz="1050" dirty="0">
                <a:latin typeface="+mn-ea"/>
              </a:rPr>
              <a:t>段階</a:t>
            </a:r>
            <a:r>
              <a:rPr lang="ja-JP" altLang="en-US" sz="1050" dirty="0" smtClean="0">
                <a:latin typeface="+mn-ea"/>
              </a:rPr>
              <a:t>におい</a:t>
            </a:r>
            <a:r>
              <a:rPr lang="ja-JP" altLang="en-US" sz="1050" dirty="0">
                <a:latin typeface="+mn-ea"/>
              </a:rPr>
              <a:t>て</a:t>
            </a:r>
            <a:r>
              <a:rPr lang="ja-JP" altLang="en-US" sz="1050" dirty="0" smtClean="0">
                <a:latin typeface="+mn-ea"/>
              </a:rPr>
              <a:t>は</a:t>
            </a:r>
            <a:r>
              <a:rPr lang="ja-JP" altLang="en-US" sz="1050" dirty="0">
                <a:latin typeface="+mn-ea"/>
              </a:rPr>
              <a:t>、専門的ノウハウの体系的な習得のほか、既存企業との連携・協業の機会等の提供により、成長に向けたスタートダッシュを支援。</a:t>
            </a:r>
            <a:endParaRPr lang="en-US" altLang="ja-JP" sz="1050" dirty="0">
              <a:latin typeface="+mn-ea"/>
              <a:cs typeface="Meiryo UI" panose="020B0604030504040204" pitchFamily="50" charset="-128"/>
            </a:endParaRPr>
          </a:p>
          <a:p>
            <a:pPr marL="177800" indent="-177800"/>
            <a:r>
              <a:rPr lang="ja-JP" altLang="en-US" sz="1200" dirty="0" smtClean="0">
                <a:latin typeface="HGPｺﾞｼｯｸE" panose="020B0900000000000000" pitchFamily="50" charset="-128"/>
                <a:ea typeface="HGPｺﾞｼｯｸE" panose="020B0900000000000000" pitchFamily="50" charset="-128"/>
                <a:cs typeface="Meiryo UI" panose="020B0604030504040204" pitchFamily="50" charset="-128"/>
              </a:rPr>
              <a:t>　・スタートアップ発展支援プロジェクト「</a:t>
            </a:r>
            <a:r>
              <a:rPr lang="en-US" altLang="ja-JP" sz="1200" dirty="0" smtClean="0">
                <a:latin typeface="HGPｺﾞｼｯｸE" panose="020B0900000000000000" pitchFamily="50" charset="-128"/>
                <a:ea typeface="HGPｺﾞｼｯｸE" panose="020B0900000000000000" pitchFamily="50" charset="-128"/>
                <a:cs typeface="Meiryo UI" panose="020B0604030504040204" pitchFamily="50" charset="-128"/>
              </a:rPr>
              <a:t>RISING!</a:t>
            </a:r>
            <a:r>
              <a:rPr lang="ja-JP" altLang="en-US" sz="1200" dirty="0" smtClean="0">
                <a:latin typeface="HGPｺﾞｼｯｸE" panose="020B0900000000000000" pitchFamily="50" charset="-128"/>
                <a:ea typeface="HGPｺﾞｼｯｸE" panose="020B0900000000000000" pitchFamily="50" charset="-128"/>
                <a:cs typeface="Meiryo UI" panose="020B0604030504040204" pitchFamily="50" charset="-128"/>
              </a:rPr>
              <a:t>」</a:t>
            </a:r>
            <a:endParaRPr lang="en-US" altLang="ja-JP" sz="1200" dirty="0" smtClean="0">
              <a:latin typeface="HGPｺﾞｼｯｸE" panose="020B0900000000000000" pitchFamily="50" charset="-128"/>
              <a:ea typeface="HGPｺﾞｼｯｸE" panose="020B0900000000000000" pitchFamily="50" charset="-128"/>
              <a:cs typeface="Meiryo UI" panose="020B0604030504040204" pitchFamily="50" charset="-128"/>
            </a:endParaRPr>
          </a:p>
          <a:p>
            <a:pPr marL="177800" indent="-177800"/>
            <a:r>
              <a:rPr lang="ja-JP" altLang="en-US" sz="1050" dirty="0" smtClean="0">
                <a:latin typeface="+mn-ea"/>
                <a:cs typeface="Meiryo UI" panose="020B0604030504040204" pitchFamily="50" charset="-128"/>
              </a:rPr>
              <a:t>　　　発展</a:t>
            </a:r>
            <a:r>
              <a:rPr lang="ja-JP" altLang="en-US" sz="1050" dirty="0">
                <a:latin typeface="+mn-ea"/>
                <a:cs typeface="Meiryo UI" panose="020B0604030504040204" pitchFamily="50" charset="-128"/>
              </a:rPr>
              <a:t>段階</a:t>
            </a:r>
            <a:r>
              <a:rPr lang="ja-JP" altLang="en-US" sz="1050" dirty="0" smtClean="0">
                <a:latin typeface="+mn-ea"/>
                <a:cs typeface="Meiryo UI" panose="020B0604030504040204" pitchFamily="50" charset="-128"/>
              </a:rPr>
              <a:t>におい</a:t>
            </a:r>
            <a:r>
              <a:rPr lang="ja-JP" altLang="en-US" sz="1050" dirty="0">
                <a:latin typeface="+mn-ea"/>
                <a:cs typeface="Meiryo UI" panose="020B0604030504040204" pitchFamily="50" charset="-128"/>
              </a:rPr>
              <a:t>て</a:t>
            </a:r>
            <a:r>
              <a:rPr lang="ja-JP" altLang="en-US" sz="1050" dirty="0" smtClean="0">
                <a:latin typeface="+mn-ea"/>
                <a:cs typeface="Meiryo UI" panose="020B0604030504040204" pitchFamily="50" charset="-128"/>
              </a:rPr>
              <a:t>は</a:t>
            </a:r>
            <a:r>
              <a:rPr lang="ja-JP" altLang="en-US" sz="1050" dirty="0">
                <a:latin typeface="+mn-ea"/>
                <a:cs typeface="Meiryo UI" panose="020B0604030504040204" pitchFamily="50" charset="-128"/>
              </a:rPr>
              <a:t>、株式上場や</a:t>
            </a:r>
            <a:r>
              <a:rPr lang="en-US" altLang="ja-JP" sz="1050" dirty="0">
                <a:latin typeface="+mn-ea"/>
                <a:cs typeface="Meiryo UI" panose="020B0604030504040204" pitchFamily="50" charset="-128"/>
              </a:rPr>
              <a:t>M&amp;A</a:t>
            </a:r>
            <a:r>
              <a:rPr lang="ja-JP" altLang="en-US" sz="1050" dirty="0" err="1">
                <a:latin typeface="+mn-ea"/>
                <a:cs typeface="Meiryo UI" panose="020B0604030504040204" pitchFamily="50" charset="-128"/>
              </a:rPr>
              <a:t>だけで</a:t>
            </a:r>
            <a:r>
              <a:rPr lang="ja-JP" altLang="en-US" sz="1050" dirty="0">
                <a:latin typeface="+mn-ea"/>
                <a:cs typeface="Meiryo UI" panose="020B0604030504040204" pitchFamily="50" charset="-128"/>
              </a:rPr>
              <a:t>なく、大阪を代表するベンチャー企業として</a:t>
            </a:r>
            <a:r>
              <a:rPr lang="ja-JP" altLang="en-US" sz="1050" dirty="0" smtClean="0">
                <a:latin typeface="+mn-ea"/>
                <a:cs typeface="Meiryo UI" panose="020B0604030504040204" pitchFamily="50" charset="-128"/>
              </a:rPr>
              <a:t>、成功起業家によるメンタリングや首都圏での情報発信支援など、その</a:t>
            </a:r>
            <a:r>
              <a:rPr lang="ja-JP" altLang="en-US" sz="1050" dirty="0">
                <a:latin typeface="+mn-ea"/>
                <a:cs typeface="Meiryo UI" panose="020B0604030504040204" pitchFamily="50" charset="-128"/>
              </a:rPr>
              <a:t>先の成長を見据えた企業価値の向上を支援。</a:t>
            </a:r>
          </a:p>
          <a:p>
            <a:pPr marL="177800" indent="-177800"/>
            <a:endParaRPr lang="ja-JP" altLang="en-US" sz="1200" dirty="0">
              <a:latin typeface="HGPｺﾞｼｯｸE" panose="020B0900000000000000" pitchFamily="50" charset="-128"/>
              <a:ea typeface="HGPｺﾞｼｯｸE" panose="020B0900000000000000" pitchFamily="50" charset="-128"/>
              <a:cs typeface="Meiryo UI" panose="020B0604030504040204" pitchFamily="50" charset="-128"/>
            </a:endParaRPr>
          </a:p>
        </p:txBody>
      </p:sp>
      <p:sp>
        <p:nvSpPr>
          <p:cNvPr id="5" name="テキスト ボックス 4"/>
          <p:cNvSpPr txBox="1"/>
          <p:nvPr/>
        </p:nvSpPr>
        <p:spPr>
          <a:xfrm>
            <a:off x="30440" y="2544314"/>
            <a:ext cx="2827584" cy="415498"/>
          </a:xfrm>
          <a:prstGeom prst="rect">
            <a:avLst/>
          </a:prstGeom>
          <a:noFill/>
        </p:spPr>
        <p:txBody>
          <a:bodyPr wrap="square" rtlCol="0">
            <a:spAutoFit/>
          </a:bodyPr>
          <a:lstStyle/>
          <a:p>
            <a:r>
              <a:rPr kumimoji="1" lang="en-US" altLang="ja-JP" sz="1050" dirty="0" smtClean="0"/>
              <a:t>※</a:t>
            </a:r>
            <a:r>
              <a:rPr kumimoji="1" lang="ja-JP" altLang="en-US" sz="1050" dirty="0" smtClean="0"/>
              <a:t>前年度事業「大阪起業家スタートアップ事業」</a:t>
            </a:r>
            <a:endParaRPr kumimoji="1" lang="en-US" altLang="ja-JP" sz="1050" dirty="0" smtClean="0"/>
          </a:p>
          <a:p>
            <a:r>
              <a:rPr kumimoji="1" lang="ja-JP" altLang="en-US" sz="1050" dirty="0" smtClean="0"/>
              <a:t>から名称変更。</a:t>
            </a:r>
            <a:endParaRPr kumimoji="1" lang="ja-JP" altLang="en-US" sz="1050" dirty="0"/>
          </a:p>
        </p:txBody>
      </p:sp>
      <p:pic>
        <p:nvPicPr>
          <p:cNvPr id="7" name="図 6"/>
          <p:cNvPicPr>
            <a:picLocks noChangeAspect="1"/>
          </p:cNvPicPr>
          <p:nvPr/>
        </p:nvPicPr>
        <p:blipFill>
          <a:blip r:embed="rId4"/>
          <a:stretch>
            <a:fillRect/>
          </a:stretch>
        </p:blipFill>
        <p:spPr>
          <a:xfrm>
            <a:off x="345698" y="2960534"/>
            <a:ext cx="2650506" cy="2154518"/>
          </a:xfrm>
          <a:prstGeom prst="rect">
            <a:avLst/>
          </a:prstGeom>
        </p:spPr>
      </p:pic>
    </p:spTree>
    <p:extLst>
      <p:ext uri="{BB962C8B-B14F-4D97-AF65-F5344CB8AC3E}">
        <p14:creationId xmlns:p14="http://schemas.microsoft.com/office/powerpoint/2010/main" val="385022456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0404" y="1844824"/>
            <a:ext cx="4685612" cy="338554"/>
          </a:xfrm>
          <a:prstGeom prst="rect">
            <a:avLst/>
          </a:prstGeom>
          <a:noFill/>
        </p:spPr>
        <p:txBody>
          <a:bodyPr wrap="square" rtlCol="0">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大阪府におけるクラウド・ファンディング活用事例</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14"/>
          <p:cNvSpPr>
            <a:spLocks noChangeArrowheads="1"/>
          </p:cNvSpPr>
          <p:nvPr/>
        </p:nvSpPr>
        <p:spPr bwMode="auto">
          <a:xfrm>
            <a:off x="4719726" y="1844824"/>
            <a:ext cx="4388778" cy="338554"/>
          </a:xfrm>
          <a:prstGeom prst="rect">
            <a:avLst/>
          </a:prstGeom>
          <a:noFill/>
          <a:ln w="9525">
            <a:noFill/>
            <a:miter lim="800000"/>
            <a:headEnd/>
            <a:tailEnd/>
          </a:ln>
        </p:spPr>
        <p:txBody>
          <a:bodyPr wrap="square">
            <a:spAutoFit/>
          </a:bodyPr>
          <a:lstStyle/>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グローバルイノベーションファンドの概要</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882055" y="2132856"/>
            <a:ext cx="3938417" cy="830997"/>
          </a:xfrm>
          <a:prstGeom prst="rect">
            <a:avLst/>
          </a:prstGeom>
          <a:noFill/>
        </p:spPr>
        <p:txBody>
          <a:bodyPr wrap="square" rtlCol="0">
            <a:spAutoFit/>
          </a:bodyPr>
          <a:lstStyle/>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名称</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ハック大阪投資事業有限責任組合</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組成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総額</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億円（一次募集段階）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135978" y="517717"/>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挑戦する企業（創業・ベンチャー等）への支援における新たな潮流</a:t>
            </a:r>
          </a:p>
        </p:txBody>
      </p:sp>
      <p:sp>
        <p:nvSpPr>
          <p:cNvPr id="15" name="正方形/長方形 14"/>
          <p:cNvSpPr/>
          <p:nvPr/>
        </p:nvSpPr>
        <p:spPr>
          <a:xfrm>
            <a:off x="107504" y="980728"/>
            <a:ext cx="8928992" cy="6480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クラウド・ファンディング、</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新ファンドなど</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、資金調達の多様化をめざす動きが進みつつある。</a:t>
            </a: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110</a:t>
            </a:fld>
            <a:endParaRPr lang="ja-JP" altLang="en-US" b="1" dirty="0"/>
          </a:p>
        </p:txBody>
      </p:sp>
      <p:sp>
        <p:nvSpPr>
          <p:cNvPr id="17" name="テキスト ボックス 16"/>
          <p:cNvSpPr txBox="1"/>
          <p:nvPr/>
        </p:nvSpPr>
        <p:spPr>
          <a:xfrm>
            <a:off x="309310" y="2204864"/>
            <a:ext cx="4317680" cy="3785652"/>
          </a:xfrm>
          <a:prstGeom prst="rect">
            <a:avLst/>
          </a:prstGeom>
          <a:noFill/>
        </p:spPr>
        <p:txBody>
          <a:bodyPr wrap="square" rtlCol="0">
            <a:spAutoFit/>
          </a:bodyPr>
          <a:lstStyle/>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商工労働部</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◆府内中小企業のクラウド・ファンディングサイト掲</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載を支援（</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年度末実績）</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サイトへのプロジェクト掲載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件</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調達金額　１億</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8,788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◆クラウド・ファンディング事業者、商工会・商工会</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議所等支援機関と連携したセミナーの実施</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回　計</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426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名</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回　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910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名</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計</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725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374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名</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　　</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回　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154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4747539" y="3212976"/>
            <a:ext cx="4288957" cy="2554545"/>
          </a:xfrm>
          <a:prstGeom prst="rect">
            <a:avLst/>
          </a:prstGeom>
          <a:noFill/>
        </p:spPr>
        <p:txBody>
          <a:bodyPr wrap="square" rtlCol="0">
            <a:spAutoFit/>
          </a:bodyPr>
          <a:lstStyle/>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○社会課題解決ビジネス成長支援に関する</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ファンドの活用促進</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◆「おおさか社会課題解決ファンド」</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出資者</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大阪信用金庫、フューチャーベンチャー</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キャピタル株式会社</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総額</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５億円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◆「社会課題解決ビジネス成長ファンド」</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出資者</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燦キャピタルマネージメント株式会社、</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err="1" smtClean="0">
                <a:latin typeface="Meiryo UI" panose="020B0604030504040204" pitchFamily="50" charset="-128"/>
                <a:ea typeface="Meiryo UI" panose="020B0604030504040204" pitchFamily="50" charset="-128"/>
                <a:cs typeface="Meiryo UI" panose="020B0604030504040204" pitchFamily="50" charset="-128"/>
              </a:rPr>
              <a:t>ANEWHoldings</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株式会社</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総額</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３億円</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2643731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179512" y="476672"/>
            <a:ext cx="8565184" cy="6336704"/>
          </a:xfrm>
          <a:prstGeom prst="rect">
            <a:avLst/>
          </a:prstGeom>
          <a:noFill/>
          <a:ln w="38100" cmpd="dbl">
            <a:solidFill>
              <a:schemeClr val="tx1"/>
            </a:solidFill>
            <a:prstDash val="solid"/>
          </a:ln>
        </p:spPr>
        <p:style>
          <a:lnRef idx="2">
            <a:schemeClr val="accent6"/>
          </a:lnRef>
          <a:fillRef idx="1">
            <a:schemeClr val="lt1"/>
          </a:fillRef>
          <a:effectRef idx="0">
            <a:schemeClr val="accent6"/>
          </a:effectRef>
          <a:fontRef idx="minor">
            <a:schemeClr val="dk1"/>
          </a:fontRef>
        </p:style>
        <p:txBody>
          <a:bodyPr lIns="360000" tIns="360000" rIns="360000" bIns="360000" rtlCol="0" anchor="ctr" anchorCtr="0"/>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（１）関西国際空港の国際ハブ化</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近年</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、アジアを中心としつつ、長距離国際線でも新規路線就航が続き</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、ネットワークが拡大。旅客</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便数も増加し、関西国際空港の国際拠点空港としての機能が向上。しかし、足元では新型コロナウイルス感染症拡大の影響により、国際線を中心とした航空需要は大きく減少。水際対策の強化など航空需要回復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資する取組み</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が重要。また、中長期的には、発着容量の拡大可能性に関する検討など、国際拠点空港としての一層の機能強化を図っていくことが必要。</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一方、貨物に関しては、関西の産業特性に着目した高付加価値商品の取扱い増加に向けて、引き続き取り組むこと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が必要</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（２）阪神港の国際ハブ化</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においては、各種インセンティブ制度等により西日本から貨物を集める「集貨」や産業の立地促進等により新たな貨物を生み出す「創貨」、港湾施設の機能強化など「競争力強化」といった様々な</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を実施。今後も引き続き「国際コンテナ戦略港湾」としての機能強化を図って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いくことが必要。</a:t>
            </a:r>
          </a:p>
          <a:p>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（３）物流を支える高速道路機能の強化</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政府の都市再生プロジェクトとして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位置付けられた</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都市再生環状道路については、令和２年３月</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に阪神高速道路大和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川線が全線開通し、淀川左岸線（２期）及び淀川左岸線延伸部の整備が進むなど、環状道路ネットワークの形成に向けた取組みが進んでいる。物流関係の投資が活性化していることなどを踏まえ、引き続き、高速道路機能の充実・強化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取り組むことが必要</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endPar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（４）人流を支える鉄道アクセス・ネットワーク強化</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鉄道ネットワークについては、関空から国土軸や都心部へのアクセス強化に向けた取組みが進んでいる。東西二極を結ぶ広域交通ネットワークの強化については、北陸新幹線の環境アセスメントの手続きや新大阪駅周辺地域のまちづくり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検討など</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が進捗しており、今後もリニア・北陸新幹線の早期全線開業に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向け取り組むことが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必要。</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（５）官民連携等による戦略インフラの強化</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厳しい財政状況の中、インフラ整備・維持に関する民間資金やノウハウの活用が進んでいる。引き続き、コンセッションや</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PFI</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などの幅広い活用手法の検討などに引き続き取り組むことが重要。</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5"/>
          <p:cNvSpPr>
            <a:spLocks noChangeArrowheads="1"/>
          </p:cNvSpPr>
          <p:nvPr/>
        </p:nvSpPr>
        <p:spPr bwMode="auto">
          <a:xfrm>
            <a:off x="0" y="215"/>
            <a:ext cx="9144000" cy="404450"/>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b="1" dirty="0"/>
              <a:t>111</a:t>
            </a:r>
            <a:endParaRPr lang="ja-JP" altLang="en-US" b="1" dirty="0"/>
          </a:p>
        </p:txBody>
      </p:sp>
    </p:spTree>
    <p:extLst>
      <p:ext uri="{BB962C8B-B14F-4D97-AF65-F5344CB8AC3E}">
        <p14:creationId xmlns:p14="http://schemas.microsoft.com/office/powerpoint/2010/main" val="422561671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3939109714"/>
              </p:ext>
            </p:extLst>
          </p:nvPr>
        </p:nvGraphicFramePr>
        <p:xfrm>
          <a:off x="107508" y="2406229"/>
          <a:ext cx="8928986" cy="3071978"/>
        </p:xfrm>
        <a:graphic>
          <a:graphicData uri="http://schemas.openxmlformats.org/drawingml/2006/table">
            <a:tbl>
              <a:tblPr firstRow="1" bandRow="1">
                <a:tableStyleId>{5940675A-B579-460E-94D1-54222C63F5DA}</a:tableStyleId>
              </a:tblPr>
              <a:tblGrid>
                <a:gridCol w="211288">
                  <a:extLst>
                    <a:ext uri="{9D8B030D-6E8A-4147-A177-3AD203B41FA5}">
                      <a16:colId xmlns:a16="http://schemas.microsoft.com/office/drawing/2014/main" val="20000"/>
                    </a:ext>
                  </a:extLst>
                </a:gridCol>
                <a:gridCol w="569094">
                  <a:extLst>
                    <a:ext uri="{9D8B030D-6E8A-4147-A177-3AD203B41FA5}">
                      <a16:colId xmlns:a16="http://schemas.microsoft.com/office/drawing/2014/main" val="20001"/>
                    </a:ext>
                  </a:extLst>
                </a:gridCol>
                <a:gridCol w="805192">
                  <a:extLst>
                    <a:ext uri="{9D8B030D-6E8A-4147-A177-3AD203B41FA5}">
                      <a16:colId xmlns:a16="http://schemas.microsoft.com/office/drawing/2014/main" val="20002"/>
                    </a:ext>
                  </a:extLst>
                </a:gridCol>
                <a:gridCol w="805192">
                  <a:extLst>
                    <a:ext uri="{9D8B030D-6E8A-4147-A177-3AD203B41FA5}">
                      <a16:colId xmlns:a16="http://schemas.microsoft.com/office/drawing/2014/main" val="20003"/>
                    </a:ext>
                  </a:extLst>
                </a:gridCol>
                <a:gridCol w="805192">
                  <a:extLst>
                    <a:ext uri="{9D8B030D-6E8A-4147-A177-3AD203B41FA5}">
                      <a16:colId xmlns:a16="http://schemas.microsoft.com/office/drawing/2014/main" val="20004"/>
                    </a:ext>
                  </a:extLst>
                </a:gridCol>
                <a:gridCol w="805192">
                  <a:extLst>
                    <a:ext uri="{9D8B030D-6E8A-4147-A177-3AD203B41FA5}">
                      <a16:colId xmlns:a16="http://schemas.microsoft.com/office/drawing/2014/main" val="20005"/>
                    </a:ext>
                  </a:extLst>
                </a:gridCol>
                <a:gridCol w="805192">
                  <a:extLst>
                    <a:ext uri="{9D8B030D-6E8A-4147-A177-3AD203B41FA5}">
                      <a16:colId xmlns:a16="http://schemas.microsoft.com/office/drawing/2014/main" val="20006"/>
                    </a:ext>
                  </a:extLst>
                </a:gridCol>
                <a:gridCol w="805192">
                  <a:extLst>
                    <a:ext uri="{9D8B030D-6E8A-4147-A177-3AD203B41FA5}">
                      <a16:colId xmlns:a16="http://schemas.microsoft.com/office/drawing/2014/main" val="20007"/>
                    </a:ext>
                  </a:extLst>
                </a:gridCol>
                <a:gridCol w="805192">
                  <a:extLst>
                    <a:ext uri="{9D8B030D-6E8A-4147-A177-3AD203B41FA5}">
                      <a16:colId xmlns:a16="http://schemas.microsoft.com/office/drawing/2014/main" val="20008"/>
                    </a:ext>
                  </a:extLst>
                </a:gridCol>
                <a:gridCol w="855237">
                  <a:extLst>
                    <a:ext uri="{9D8B030D-6E8A-4147-A177-3AD203B41FA5}">
                      <a16:colId xmlns:a16="http://schemas.microsoft.com/office/drawing/2014/main" val="20009"/>
                    </a:ext>
                  </a:extLst>
                </a:gridCol>
                <a:gridCol w="855237">
                  <a:extLst>
                    <a:ext uri="{9D8B030D-6E8A-4147-A177-3AD203B41FA5}">
                      <a16:colId xmlns:a16="http://schemas.microsoft.com/office/drawing/2014/main" val="4002215363"/>
                    </a:ext>
                  </a:extLst>
                </a:gridCol>
                <a:gridCol w="801786">
                  <a:extLst>
                    <a:ext uri="{9D8B030D-6E8A-4147-A177-3AD203B41FA5}">
                      <a16:colId xmlns:a16="http://schemas.microsoft.com/office/drawing/2014/main" val="20010"/>
                    </a:ext>
                  </a:extLst>
                </a:gridCol>
              </a:tblGrid>
              <a:tr h="688398">
                <a:tc gridSpan="2">
                  <a:txBody>
                    <a:bodyPr/>
                    <a:lstStyle/>
                    <a:p>
                      <a:pPr algn="ctr"/>
                      <a:r>
                        <a:rPr kumimoji="1" lang="ja-JP" altLang="en-US" sz="16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指標</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hMerge="1">
                  <a:txBody>
                    <a:bodyPr/>
                    <a:lstStyle/>
                    <a:p>
                      <a:endParaRPr kumimoji="1" lang="ja-JP"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(R1</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　　典</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extLst>
                  <a:ext uri="{0D108BD9-81ED-4DB2-BD59-A6C34878D82A}">
                    <a16:rowId xmlns:a16="http://schemas.microsoft.com/office/drawing/2014/main" val="10000"/>
                  </a:ext>
                </a:extLst>
              </a:tr>
              <a:tr h="774449">
                <a:tc gridSpan="2">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関空輸出入貿易額</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465</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8,515</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7,374</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4,719</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2,125</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6,344</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5,846</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2,138</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1,567</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大阪税関「貿易統計」</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585139">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関空旅客数</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13,863</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16,804</a:t>
                      </a:r>
                    </a:p>
                    <a:p>
                      <a:pPr marL="182563" indent="-182563" algn="ctr">
                        <a:tabLst>
                          <a:tab pos="92075" algn="l"/>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18,126</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20,049</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24,060</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25,721</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indent="0" algn="ctr">
                        <a:tabLst/>
                      </a:pPr>
                      <a:r>
                        <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28,807</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indent="0" algn="ctr">
                        <a:tabLst/>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29,409</a:t>
                      </a: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indent="0" algn="ctr">
                        <a:tabLst/>
                      </a:pPr>
                      <a:r>
                        <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28,767</a:t>
                      </a:r>
                      <a:endParaRPr kumimoji="1" lang="en-US" altLang="ja-JP" sz="1200" strike="sng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rowSpan="3">
                  <a:txBody>
                    <a:bodyPr/>
                    <a:lstStyle/>
                    <a:p>
                      <a:pPr marL="0" indent="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関西エアポート株式会社</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511996">
                <a:tc rowSpan="2">
                  <a:txBody>
                    <a:bodyPr/>
                    <a:lstStyle/>
                    <a:p>
                      <a:endParaRPr kumimoji="1" lang="ja-JP" altLang="en-US" dirty="0">
                        <a:solidFill>
                          <a:schemeClr val="tx1"/>
                        </a:solidFill>
                      </a:endParaRPr>
                    </a:p>
                  </a:txBody>
                  <a:tcPr anchor="ct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国内線</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3,749</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5,375</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6,074</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6,525</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6,784</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6,570</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6,901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6,513</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6,705</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vMerge="1">
                  <a:txBody>
                    <a:bodyPr/>
                    <a:lstStyle/>
                    <a:p>
                      <a:endParaRPr kumimoji="1" lang="ja-JP" altLang="en-US"/>
                    </a:p>
                  </a:txBody>
                  <a:tcPr/>
                </a:tc>
                <a:extLst>
                  <a:ext uri="{0D108BD9-81ED-4DB2-BD59-A6C34878D82A}">
                    <a16:rowId xmlns:a16="http://schemas.microsoft.com/office/drawing/2014/main" val="10003"/>
                  </a:ext>
                </a:extLst>
              </a:tr>
              <a:tr h="511996">
                <a:tc vMerge="1">
                  <a:txBody>
                    <a:bodyPr/>
                    <a:lstStyle/>
                    <a:p>
                      <a:pPr algn="l"/>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国際線</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10,114</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11,429</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12,052</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13,524</a:t>
                      </a:r>
                    </a:p>
                    <a:p>
                      <a:pPr algn="ct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17,276</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19,152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21,906</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22,896</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22,062</a:t>
                      </a:r>
                      <a:endParaRPr kumimoji="1" lang="en-US" altLang="ja-JP" sz="1200" strike="sng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52" marR="91452" marT="45724" marB="45724" anchor="ctr"/>
                </a:tc>
                <a:tc vMerge="1">
                  <a:txBody>
                    <a:bodyPr/>
                    <a:lstStyle/>
                    <a:p>
                      <a:endParaRPr kumimoji="1" lang="ja-JP" altLang="en-US"/>
                    </a:p>
                  </a:txBody>
                  <a:tcPr/>
                </a:tc>
                <a:extLst>
                  <a:ext uri="{0D108BD9-81ED-4DB2-BD59-A6C34878D82A}">
                    <a16:rowId xmlns:a16="http://schemas.microsoft.com/office/drawing/2014/main" val="10004"/>
                  </a:ext>
                </a:extLst>
              </a:tr>
            </a:tbl>
          </a:graphicData>
        </a:graphic>
      </p:graphicFrame>
      <p:sp>
        <p:nvSpPr>
          <p:cNvPr id="10" name="正方形/長方形 4"/>
          <p:cNvSpPr>
            <a:spLocks noChangeArrowheads="1"/>
          </p:cNvSpPr>
          <p:nvPr/>
        </p:nvSpPr>
        <p:spPr bwMode="auto">
          <a:xfrm>
            <a:off x="107504" y="487899"/>
            <a:ext cx="8785225"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defTabSz="912813">
              <a:lnSpc>
                <a:spcPts val="2000"/>
              </a:lnSpc>
              <a:spcBef>
                <a:spcPct val="20000"/>
              </a:spcBef>
              <a:buFont typeface="Wingdings" panose="05000000000000000000" pitchFamily="2" charset="2"/>
              <a:buChar char="u"/>
            </a:pPr>
            <a:r>
              <a:rPr lang="ja-JP" altLang="en-US" sz="2000" b="1" u="sng" dirty="0">
                <a:solidFill>
                  <a:prstClr val="black"/>
                </a:solidFill>
                <a:latin typeface="+mj-ea"/>
                <a:cs typeface="Meiryo UI" pitchFamily="50" charset="-128"/>
              </a:rPr>
              <a:t>「成長目標」の進捗を把握するための指標</a:t>
            </a:r>
            <a:endParaRPr lang="ja-JP" altLang="en-US" sz="1600" b="1" u="sng" dirty="0">
              <a:latin typeface="+mj-ea"/>
              <a:ea typeface="+mj-ea"/>
              <a:cs typeface="Meiryo UI" pitchFamily="50" charset="-128"/>
            </a:endParaRPr>
          </a:p>
        </p:txBody>
      </p:sp>
      <p:sp>
        <p:nvSpPr>
          <p:cNvPr id="12" name="正方形/長方形 11"/>
          <p:cNvSpPr/>
          <p:nvPr/>
        </p:nvSpPr>
        <p:spPr>
          <a:xfrm>
            <a:off x="107504" y="893226"/>
            <a:ext cx="8928992" cy="131163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の関西国際空港における輸出入貿易額は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1,567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円と、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関西国際空港の旅客数は、国内線は前年比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％の増加。一方、国際線は、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月までは好調に推移していたが、新型コロナウイルス感染症拡大の影響を受け、年度を通じでは、前年比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の減少</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。合計の旅客数は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2,877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万人と、前年比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％の減少。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暦年としては、総旅客数（</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3,192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万人）、国際線旅客数（</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2,493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万人）が過去最高を記録。</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112</a:t>
            </a:fld>
            <a:endParaRPr lang="ja-JP" altLang="en-US" dirty="0"/>
          </a:p>
        </p:txBody>
      </p:sp>
    </p:spTree>
    <p:extLst>
      <p:ext uri="{BB962C8B-B14F-4D97-AF65-F5344CB8AC3E}">
        <p14:creationId xmlns:p14="http://schemas.microsoft.com/office/powerpoint/2010/main" val="56238072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4"/>
          <p:cNvSpPr>
            <a:spLocks noChangeArrowheads="1"/>
          </p:cNvSpPr>
          <p:nvPr/>
        </p:nvSpPr>
        <p:spPr bwMode="auto">
          <a:xfrm>
            <a:off x="107504" y="439294"/>
            <a:ext cx="8785225"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defTabSz="912813">
              <a:lnSpc>
                <a:spcPts val="2000"/>
              </a:lnSpc>
              <a:spcBef>
                <a:spcPct val="20000"/>
              </a:spcBef>
              <a:buFont typeface="Wingdings" panose="05000000000000000000" pitchFamily="2" charset="2"/>
              <a:buChar char="u"/>
            </a:pPr>
            <a:r>
              <a:rPr lang="ja-JP" altLang="en-US" sz="2000" b="1" u="sng" dirty="0">
                <a:solidFill>
                  <a:prstClr val="black"/>
                </a:solidFill>
                <a:latin typeface="+mj-ea"/>
                <a:cs typeface="Meiryo UI" pitchFamily="50" charset="-128"/>
              </a:rPr>
              <a:t>「成長目標」の進捗を把握するための指標</a:t>
            </a:r>
            <a:endParaRPr lang="ja-JP" altLang="en-US" sz="1600" b="1" u="sng" dirty="0">
              <a:latin typeface="+mj-ea"/>
              <a:ea typeface="+mj-ea"/>
              <a:cs typeface="Meiryo UI" pitchFamily="50" charset="-128"/>
            </a:endParaRPr>
          </a:p>
        </p:txBody>
      </p:sp>
      <p:sp>
        <p:nvSpPr>
          <p:cNvPr id="12" name="正方形/長方形 11"/>
          <p:cNvSpPr/>
          <p:nvPr/>
        </p:nvSpPr>
        <p:spPr>
          <a:xfrm>
            <a:off x="107504" y="908719"/>
            <a:ext cx="8928992" cy="93610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年の阪神港外貿定期コンテナ航路便数は、基幹航路（北米・欧州）で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週（前年比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週の増加）、近海・東南アジアで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週（前年比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週の減少）であった。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阪神港の輸出入貿易額は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4,198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億円と、前年比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％の減少。</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179512" y="4941168"/>
            <a:ext cx="6480720" cy="461665"/>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年は、毎年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月現在</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年は</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月現在、</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年は</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月現在の数値を記載　</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3199629339"/>
              </p:ext>
            </p:extLst>
          </p:nvPr>
        </p:nvGraphicFramePr>
        <p:xfrm>
          <a:off x="107506" y="2060849"/>
          <a:ext cx="8928990" cy="2880225"/>
        </p:xfrm>
        <a:graphic>
          <a:graphicData uri="http://schemas.openxmlformats.org/drawingml/2006/table">
            <a:tbl>
              <a:tblPr firstRow="1" bandRow="1">
                <a:tableStyleId>{5940675A-B579-460E-94D1-54222C63F5DA}</a:tableStyleId>
              </a:tblPr>
              <a:tblGrid>
                <a:gridCol w="851423">
                  <a:extLst>
                    <a:ext uri="{9D8B030D-6E8A-4147-A177-3AD203B41FA5}">
                      <a16:colId xmlns:a16="http://schemas.microsoft.com/office/drawing/2014/main" val="20000"/>
                    </a:ext>
                  </a:extLst>
                </a:gridCol>
                <a:gridCol w="807705">
                  <a:extLst>
                    <a:ext uri="{9D8B030D-6E8A-4147-A177-3AD203B41FA5}">
                      <a16:colId xmlns:a16="http://schemas.microsoft.com/office/drawing/2014/main" val="20001"/>
                    </a:ext>
                  </a:extLst>
                </a:gridCol>
                <a:gridCol w="807705">
                  <a:extLst>
                    <a:ext uri="{9D8B030D-6E8A-4147-A177-3AD203B41FA5}">
                      <a16:colId xmlns:a16="http://schemas.microsoft.com/office/drawing/2014/main" val="20002"/>
                    </a:ext>
                  </a:extLst>
                </a:gridCol>
                <a:gridCol w="807705">
                  <a:extLst>
                    <a:ext uri="{9D8B030D-6E8A-4147-A177-3AD203B41FA5}">
                      <a16:colId xmlns:a16="http://schemas.microsoft.com/office/drawing/2014/main" val="20003"/>
                    </a:ext>
                  </a:extLst>
                </a:gridCol>
                <a:gridCol w="807705">
                  <a:extLst>
                    <a:ext uri="{9D8B030D-6E8A-4147-A177-3AD203B41FA5}">
                      <a16:colId xmlns:a16="http://schemas.microsoft.com/office/drawing/2014/main" val="20004"/>
                    </a:ext>
                  </a:extLst>
                </a:gridCol>
                <a:gridCol w="807705">
                  <a:extLst>
                    <a:ext uri="{9D8B030D-6E8A-4147-A177-3AD203B41FA5}">
                      <a16:colId xmlns:a16="http://schemas.microsoft.com/office/drawing/2014/main" val="20005"/>
                    </a:ext>
                  </a:extLst>
                </a:gridCol>
                <a:gridCol w="807705">
                  <a:extLst>
                    <a:ext uri="{9D8B030D-6E8A-4147-A177-3AD203B41FA5}">
                      <a16:colId xmlns:a16="http://schemas.microsoft.com/office/drawing/2014/main" val="20006"/>
                    </a:ext>
                  </a:extLst>
                </a:gridCol>
                <a:gridCol w="807705">
                  <a:extLst>
                    <a:ext uri="{9D8B030D-6E8A-4147-A177-3AD203B41FA5}">
                      <a16:colId xmlns:a16="http://schemas.microsoft.com/office/drawing/2014/main" val="20007"/>
                    </a:ext>
                  </a:extLst>
                </a:gridCol>
                <a:gridCol w="807705">
                  <a:extLst>
                    <a:ext uri="{9D8B030D-6E8A-4147-A177-3AD203B41FA5}">
                      <a16:colId xmlns:a16="http://schemas.microsoft.com/office/drawing/2014/main" val="20008"/>
                    </a:ext>
                  </a:extLst>
                </a:gridCol>
                <a:gridCol w="807705">
                  <a:extLst>
                    <a:ext uri="{9D8B030D-6E8A-4147-A177-3AD203B41FA5}">
                      <a16:colId xmlns:a16="http://schemas.microsoft.com/office/drawing/2014/main" val="4193357746"/>
                    </a:ext>
                  </a:extLst>
                </a:gridCol>
                <a:gridCol w="808222">
                  <a:extLst>
                    <a:ext uri="{9D8B030D-6E8A-4147-A177-3AD203B41FA5}">
                      <a16:colId xmlns:a16="http://schemas.microsoft.com/office/drawing/2014/main" val="20009"/>
                    </a:ext>
                  </a:extLst>
                </a:gridCol>
              </a:tblGrid>
              <a:tr h="635643">
                <a:tc>
                  <a:txBody>
                    <a:bodyPr/>
                    <a:lstStyle/>
                    <a:p>
                      <a:pPr algn="ctr"/>
                      <a:r>
                        <a:rPr kumimoji="1" lang="ja-JP" altLang="en-US" sz="16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指標</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p>
                    <a:p>
                      <a:pPr algn="ct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(R1</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　　典</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extLst>
                  <a:ext uri="{0D108BD9-81ED-4DB2-BD59-A6C34878D82A}">
                    <a16:rowId xmlns:a16="http://schemas.microsoft.com/office/drawing/2014/main" val="10000"/>
                  </a:ext>
                </a:extLst>
              </a:tr>
              <a:tr h="1086334">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阪神港外貿定期コンテナ</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航路便数</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便／週</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基幹航路　</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indent="0" algn="ctr">
                        <a:tabLst/>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22</a:t>
                      </a:r>
                    </a:p>
                    <a:p>
                      <a:pPr marL="0" indent="0" algn="ctr">
                        <a:tabLst>
                          <a:tab pos="92075" algn="l"/>
                        </a:tabLst>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近海・東南アジア</a:t>
                      </a:r>
                      <a:endPar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143</a:t>
                      </a:r>
                      <a:endPar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基幹航路　</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indent="0" algn="ctr">
                        <a:tabLst>
                          <a:tab pos="92075" algn="l"/>
                        </a:tabLst>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19</a:t>
                      </a:r>
                    </a:p>
                    <a:p>
                      <a:pPr marL="0" indent="0" algn="ctr">
                        <a:tabLst>
                          <a:tab pos="92075" algn="l"/>
                        </a:tabLst>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近海・東南アジア</a:t>
                      </a:r>
                      <a:endPar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142.5</a:t>
                      </a:r>
                      <a:endPar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基幹航路　</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indent="0"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p>
                    <a:p>
                      <a:pPr marL="0" indent="0" algn="ctr">
                        <a:tabLst>
                          <a:tab pos="92075"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近海・東南アジア　</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142.7</a:t>
                      </a:r>
                    </a:p>
                  </a:txBody>
                  <a:tcPr anchor="ctr"/>
                </a:tc>
                <a:tc>
                  <a:txBody>
                    <a:bodyPr/>
                    <a:lstStyle/>
                    <a:p>
                      <a:pPr marL="0" indent="0" algn="ctr">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基幹航路　</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indent="0" algn="ctr">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p>
                    <a:p>
                      <a:pPr marL="0" indent="0" algn="ctr">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近海・東南アジア</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125.2</a:t>
                      </a:r>
                    </a:p>
                  </a:txBody>
                  <a:tcPr anchor="ctr"/>
                </a:tc>
                <a:tc>
                  <a:txBody>
                    <a:bodyPr/>
                    <a:lstStyle/>
                    <a:p>
                      <a:pPr marL="0" indent="0" algn="ctr">
                        <a:tabLst>
                          <a:tab pos="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基幹航路　</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indent="0" algn="ctr">
                        <a:tabLst>
                          <a:tab pos="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tab pos="92075"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近海・東南アジア</a:t>
                      </a:r>
                    </a:p>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134.7</a:t>
                      </a:r>
                    </a:p>
                  </a:txBody>
                  <a:tcPr marL="91452" marR="91452" marT="45724" marB="45724" anchor="ctr"/>
                </a:tc>
                <a:tc>
                  <a:txBody>
                    <a:bodyPr/>
                    <a:lstStyle/>
                    <a:p>
                      <a:pPr marL="0" indent="0" algn="ctr">
                        <a:tabLst>
                          <a:tab pos="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基幹航路　</a:t>
                      </a:r>
                    </a:p>
                    <a:p>
                      <a:pPr marL="0" indent="0" algn="ctr">
                        <a:tabLst>
                          <a:tab pos="0" algn="l"/>
                        </a:tabLst>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tab pos="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p>
                    <a:p>
                      <a:pPr marL="0" indent="0" algn="ctr">
                        <a:tabLst>
                          <a:tab pos="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近海・東南アジア</a:t>
                      </a:r>
                    </a:p>
                    <a:p>
                      <a:pPr marL="0" indent="0" algn="ctr">
                        <a:tabLst>
                          <a:tab pos="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137.5</a:t>
                      </a:r>
                    </a:p>
                  </a:txBody>
                  <a:tcPr marL="91452" marR="91452" marT="45724" marB="45724" anchor="ctr"/>
                </a:tc>
                <a:tc>
                  <a:txBody>
                    <a:bodyPr/>
                    <a:lstStyle/>
                    <a:p>
                      <a:pPr marL="0" indent="0" algn="ctr">
                        <a:tabLst>
                          <a:tab pos="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基幹航路　</a:t>
                      </a:r>
                    </a:p>
                    <a:p>
                      <a:pPr marL="0" indent="0" algn="ctr">
                        <a:tabLst>
                          <a:tab pos="0" algn="l"/>
                        </a:tabLst>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tab pos="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p>
                    <a:p>
                      <a:pPr marL="0" indent="0" algn="ctr">
                        <a:tabLst>
                          <a:tab pos="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近海・東南アジア</a:t>
                      </a:r>
                    </a:p>
                    <a:p>
                      <a:pPr marL="0" indent="0" algn="ctr">
                        <a:tabLst>
                          <a:tab pos="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139.5</a:t>
                      </a:r>
                    </a:p>
                  </a:txBody>
                  <a:tcPr marL="91452" marR="91452" marT="45724" marB="45724" anchor="ctr"/>
                </a:tc>
                <a:tc>
                  <a:txBody>
                    <a:bodyPr/>
                    <a:lstStyle/>
                    <a:p>
                      <a:pPr marL="0" indent="0" algn="ctr">
                        <a:tabLst>
                          <a:tab pos="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基幹航路　</a:t>
                      </a:r>
                    </a:p>
                    <a:p>
                      <a:pPr marL="0" indent="0" algn="ctr">
                        <a:tabLst>
                          <a:tab pos="0" algn="l"/>
                        </a:tabLst>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tab pos="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p>
                    <a:p>
                      <a:pPr marL="0" indent="0" algn="ctr">
                        <a:tabLst>
                          <a:tab pos="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近海・東南アジア</a:t>
                      </a:r>
                    </a:p>
                    <a:p>
                      <a:pPr marL="0" indent="0" algn="ctr">
                        <a:tabLst>
                          <a:tab pos="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144.5</a:t>
                      </a:r>
                    </a:p>
                  </a:txBody>
                  <a:tcPr marL="91452" marR="91452" marT="45724" marB="45724" anchor="ctr"/>
                </a:tc>
                <a:tc>
                  <a:txBody>
                    <a:bodyPr/>
                    <a:lstStyle/>
                    <a:p>
                      <a:pPr marL="0" indent="0" algn="ctr">
                        <a:tabLst>
                          <a:tab pos="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基幹航路　</a:t>
                      </a:r>
                    </a:p>
                    <a:p>
                      <a:pPr marL="0" indent="0" algn="ctr">
                        <a:tabLst>
                          <a:tab pos="0" algn="l"/>
                        </a:tabLst>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北米・欧州</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tab pos="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８</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tab pos="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近海・東南アジア</a:t>
                      </a:r>
                    </a:p>
                    <a:p>
                      <a:pPr marL="0" indent="0" algn="ctr">
                        <a:tabLst>
                          <a:tab pos="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139</a:t>
                      </a:r>
                    </a:p>
                  </a:txBody>
                  <a:tcPr marL="91452" marR="91452" marT="45724" marB="45724" anchor="ctr"/>
                </a:tc>
                <a:tc>
                  <a:txBody>
                    <a:bodyPr/>
                    <a:lstStyle/>
                    <a:p>
                      <a:pPr marL="182563" marR="0" indent="-182563" algn="l" defTabSz="914400" rtl="0" eaLnBrk="1" fontAlgn="auto" latinLnBrk="0" hangingPunct="1">
                        <a:lnSpc>
                          <a:spcPct val="100000"/>
                        </a:lnSpc>
                        <a:spcBef>
                          <a:spcPts val="0"/>
                        </a:spcBef>
                        <a:spcAft>
                          <a:spcPts val="0"/>
                        </a:spcAft>
                        <a:buClrTx/>
                        <a:buSzTx/>
                        <a:buFontTx/>
                        <a:buNone/>
                        <a:tabLst>
                          <a:tab pos="92075" algn="l"/>
                        </a:tabLst>
                        <a:defRPr/>
                      </a:pP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国土交通省</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l" defTabSz="914400" rtl="0" eaLnBrk="1" fontAlgn="auto" latinLnBrk="0" hangingPunct="1">
                        <a:lnSpc>
                          <a:spcPct val="100000"/>
                        </a:lnSpc>
                        <a:spcBef>
                          <a:spcPts val="0"/>
                        </a:spcBef>
                        <a:spcAft>
                          <a:spcPts val="0"/>
                        </a:spcAft>
                        <a:buClrTx/>
                        <a:buSzTx/>
                        <a:buFontTx/>
                        <a:buNone/>
                        <a:tabLst>
                          <a:tab pos="92075" algn="l"/>
                        </a:tabLst>
                        <a:defRPr/>
                      </a:pP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「港湾関係情報・データ」</a:t>
                      </a:r>
                      <a:endPar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1086334">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阪神港輸出入貿易額</a:t>
                      </a:r>
                    </a:p>
                  </a:txBody>
                  <a:tcPr anchor="ctr">
                    <a:lnB w="12700" cap="flat" cmpd="sng" algn="ctr">
                      <a:solidFill>
                        <a:schemeClr val="tx1"/>
                      </a:solidFill>
                      <a:prstDash val="solid"/>
                      <a:round/>
                      <a:headEnd type="none" w="med" len="med"/>
                      <a:tailEnd type="none" w="med" len="med"/>
                    </a:lnB>
                  </a:tcPr>
                </a:tc>
                <a:tc>
                  <a:txBody>
                    <a:bodyPr/>
                    <a:lstStyle/>
                    <a:p>
                      <a:pPr algn="ct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4,092</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5,535</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296</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375</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2,382</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4,966</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2,968</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4,723</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4,198</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神戸税関「貿易統計」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tab pos="92075" algn="l"/>
                        </a:tabLst>
                        <a:defRPr/>
                      </a:pP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bl>
          </a:graphicData>
        </a:graphic>
      </p:graphicFrame>
      <p:sp>
        <p:nvSpPr>
          <p:cNvPr id="10" name="スライド番号プレースホルダー 2"/>
          <p:cNvSpPr txBox="1">
            <a:spLocks/>
          </p:cNvSpPr>
          <p:nvPr/>
        </p:nvSpPr>
        <p:spPr>
          <a:xfrm>
            <a:off x="7046912" y="6492875"/>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113</a:t>
            </a:fld>
            <a:endParaRPr lang="ja-JP" altLang="en-US" dirty="0"/>
          </a:p>
        </p:txBody>
      </p:sp>
    </p:spTree>
    <p:extLst>
      <p:ext uri="{BB962C8B-B14F-4D97-AF65-F5344CB8AC3E}">
        <p14:creationId xmlns:p14="http://schemas.microsoft.com/office/powerpoint/2010/main" val="98259428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3361067736"/>
              </p:ext>
            </p:extLst>
          </p:nvPr>
        </p:nvGraphicFramePr>
        <p:xfrm>
          <a:off x="170807" y="2204869"/>
          <a:ext cx="8664747" cy="2016223"/>
        </p:xfrm>
        <a:graphic>
          <a:graphicData uri="http://schemas.openxmlformats.org/drawingml/2006/table">
            <a:tbl>
              <a:tblPr/>
              <a:tblGrid>
                <a:gridCol w="202850">
                  <a:extLst>
                    <a:ext uri="{9D8B030D-6E8A-4147-A177-3AD203B41FA5}">
                      <a16:colId xmlns:a16="http://schemas.microsoft.com/office/drawing/2014/main" val="20000"/>
                    </a:ext>
                  </a:extLst>
                </a:gridCol>
                <a:gridCol w="529979">
                  <a:extLst>
                    <a:ext uri="{9D8B030D-6E8A-4147-A177-3AD203B41FA5}">
                      <a16:colId xmlns:a16="http://schemas.microsoft.com/office/drawing/2014/main" val="20001"/>
                    </a:ext>
                  </a:extLst>
                </a:gridCol>
                <a:gridCol w="404777">
                  <a:extLst>
                    <a:ext uri="{9D8B030D-6E8A-4147-A177-3AD203B41FA5}">
                      <a16:colId xmlns:a16="http://schemas.microsoft.com/office/drawing/2014/main" val="20002"/>
                    </a:ext>
                  </a:extLst>
                </a:gridCol>
                <a:gridCol w="836349">
                  <a:extLst>
                    <a:ext uri="{9D8B030D-6E8A-4147-A177-3AD203B41FA5}">
                      <a16:colId xmlns:a16="http://schemas.microsoft.com/office/drawing/2014/main" val="20003"/>
                    </a:ext>
                  </a:extLst>
                </a:gridCol>
                <a:gridCol w="836349">
                  <a:extLst>
                    <a:ext uri="{9D8B030D-6E8A-4147-A177-3AD203B41FA5}">
                      <a16:colId xmlns:a16="http://schemas.microsoft.com/office/drawing/2014/main" val="20004"/>
                    </a:ext>
                  </a:extLst>
                </a:gridCol>
                <a:gridCol w="836349">
                  <a:extLst>
                    <a:ext uri="{9D8B030D-6E8A-4147-A177-3AD203B41FA5}">
                      <a16:colId xmlns:a16="http://schemas.microsoft.com/office/drawing/2014/main" val="20005"/>
                    </a:ext>
                  </a:extLst>
                </a:gridCol>
                <a:gridCol w="836349">
                  <a:extLst>
                    <a:ext uri="{9D8B030D-6E8A-4147-A177-3AD203B41FA5}">
                      <a16:colId xmlns:a16="http://schemas.microsoft.com/office/drawing/2014/main" val="20006"/>
                    </a:ext>
                  </a:extLst>
                </a:gridCol>
                <a:gridCol w="836349">
                  <a:extLst>
                    <a:ext uri="{9D8B030D-6E8A-4147-A177-3AD203B41FA5}">
                      <a16:colId xmlns:a16="http://schemas.microsoft.com/office/drawing/2014/main" val="20007"/>
                    </a:ext>
                  </a:extLst>
                </a:gridCol>
                <a:gridCol w="836349">
                  <a:extLst>
                    <a:ext uri="{9D8B030D-6E8A-4147-A177-3AD203B41FA5}">
                      <a16:colId xmlns:a16="http://schemas.microsoft.com/office/drawing/2014/main" val="20008"/>
                    </a:ext>
                  </a:extLst>
                </a:gridCol>
                <a:gridCol w="836349">
                  <a:extLst>
                    <a:ext uri="{9D8B030D-6E8A-4147-A177-3AD203B41FA5}">
                      <a16:colId xmlns:a16="http://schemas.microsoft.com/office/drawing/2014/main" val="20009"/>
                    </a:ext>
                  </a:extLst>
                </a:gridCol>
                <a:gridCol w="836349">
                  <a:extLst>
                    <a:ext uri="{9D8B030D-6E8A-4147-A177-3AD203B41FA5}">
                      <a16:colId xmlns:a16="http://schemas.microsoft.com/office/drawing/2014/main" val="20010"/>
                    </a:ext>
                  </a:extLst>
                </a:gridCol>
                <a:gridCol w="836349">
                  <a:extLst>
                    <a:ext uri="{9D8B030D-6E8A-4147-A177-3AD203B41FA5}">
                      <a16:colId xmlns:a16="http://schemas.microsoft.com/office/drawing/2014/main" val="1568934468"/>
                    </a:ext>
                  </a:extLst>
                </a:gridCol>
              </a:tblGrid>
              <a:tr h="193972">
                <a:tc gridSpan="3">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93972">
                <a:tc gridSpan="3">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アジア</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173,454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167,436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186,048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195,827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196,723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177,280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196,885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201,523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190,122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1"/>
                  </a:ext>
                </a:extLst>
              </a:tr>
              <a:tr h="193972">
                <a:tc>
                  <a:txBody>
                    <a:bodyPr/>
                    <a:lstStyle/>
                    <a:p>
                      <a:pPr algn="l" fontAlgn="ctr"/>
                      <a:r>
                        <a:rPr lang="ja-JP" altLang="en-US" sz="1100" b="0" i="0" u="none" strike="noStrike">
                          <a:solidFill>
                            <a:schemeClr val="tx1"/>
                          </a:solidFill>
                          <a:effectLst/>
                          <a:latin typeface="+mj-ea"/>
                          <a:ea typeface="+mj-e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tcPr>
                </a:tc>
                <a:tc gridSpan="2">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78,567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74,844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83,814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88,433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87,489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79,334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90,906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92,776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84,910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2"/>
                  </a:ext>
                </a:extLst>
              </a:tr>
              <a:tr h="193972">
                <a:tc>
                  <a:txBody>
                    <a:bodyPr/>
                    <a:lstStyle/>
                    <a:p>
                      <a:pPr algn="l" fontAlgn="ctr"/>
                      <a:r>
                        <a:rPr lang="ja-JP" altLang="en-US" sz="1100" b="0" i="0" u="none" strike="noStrike">
                          <a:solidFill>
                            <a:schemeClr val="tx1"/>
                          </a:solidFill>
                          <a:effectLst/>
                          <a:latin typeface="+mj-ea"/>
                          <a:ea typeface="+mj-e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tcPr>
                </a:tc>
                <a:tc gridSpan="2">
                  <a:txBody>
                    <a:bodyPr/>
                    <a:lstStyle/>
                    <a:p>
                      <a:pPr algn="l" fontAlgn="ctr"/>
                      <a:r>
                        <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韓国</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ja-JP" altLang="en-US" sz="1100" b="0" i="0" u="none" strike="noStrike">
                        <a:solidFill>
                          <a:srgbClr val="000000"/>
                        </a:solidFill>
                        <a:effectLst/>
                        <a:latin typeface="ＭＳ Ｐゴシック"/>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18,416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17,236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19,452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19,311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18,315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16,715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18,742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19,349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17,075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3"/>
                  </a:ext>
                </a:extLst>
              </a:tr>
              <a:tr h="193972">
                <a:tc>
                  <a:txBody>
                    <a:bodyPr/>
                    <a:lstStyle/>
                    <a:p>
                      <a:pPr algn="l" fontAlgn="ctr"/>
                      <a:r>
                        <a:rPr lang="ja-JP" altLang="en-US" sz="1100" b="0" i="0" u="none" strike="noStrike">
                          <a:solidFill>
                            <a:schemeClr val="tx1"/>
                          </a:solidFill>
                          <a:effectLst/>
                          <a:latin typeface="+mj-ea"/>
                          <a:ea typeface="+mj-e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gridSpan="2">
                  <a:txBody>
                    <a:bodyPr/>
                    <a:lstStyle/>
                    <a:p>
                      <a:pPr algn="l"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ASEAN</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pPr algn="l" fontAlgn="ctr"/>
                      <a:endParaRPr lang="en-US" sz="1100" b="0" i="0" u="none" strike="noStrike">
                        <a:solidFill>
                          <a:srgbClr val="000000"/>
                        </a:solidFill>
                        <a:effectLst/>
                        <a:latin typeface="ＭＳ Ｐゴシック"/>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43,839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44,493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48,242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50,416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49,563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43,457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47,313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50,818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49,699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4"/>
                  </a:ext>
                </a:extLst>
              </a:tr>
              <a:tr h="193972">
                <a:tc gridSpan="3">
                  <a:txBody>
                    <a:bodyPr/>
                    <a:lstStyle/>
                    <a:p>
                      <a:pPr algn="l" fontAlgn="ctr"/>
                      <a:r>
                        <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27,568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27,485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30,241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33,859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37,240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33,313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38,291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40,955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40,177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5"/>
                  </a:ext>
                </a:extLst>
              </a:tr>
              <a:tr h="193972">
                <a:tc gridSpan="3">
                  <a:txBody>
                    <a:bodyPr/>
                    <a:lstStyle/>
                    <a:p>
                      <a:pPr algn="l" fontAlgn="ctr"/>
                      <a:r>
                        <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西欧</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32,059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28,380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31,277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33,770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31,345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35,922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38,406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38,214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6"/>
                  </a:ext>
                </a:extLst>
              </a:tr>
              <a:tr h="193972">
                <a:tc gridSpan="2">
                  <a:txBody>
                    <a:bodyPr/>
                    <a:lstStyle/>
                    <a:p>
                      <a:pPr algn="l" fontAlgn="ctr"/>
                      <a:r>
                        <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その他</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44,960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47,931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51,342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57,032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44,845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36,873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41,591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44,941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41,325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93972">
                <a:tc gridSpan="3">
                  <a:txBody>
                    <a:bodyPr/>
                    <a:lstStyle/>
                    <a:p>
                      <a:pPr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総額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278,041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271,143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298,910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319,735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312,578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278,810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312,690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325,825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309,838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0008"/>
                  </a:ext>
                </a:extLst>
              </a:tr>
              <a:tr h="270475">
                <a:tc gridSpan="3">
                  <a:txBody>
                    <a:bodyPr/>
                    <a:lstStyle/>
                    <a:p>
                      <a:pPr algn="l" fontAlgn="ctr"/>
                      <a:r>
                        <a:rPr lang="zh-CN"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（参考）全国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1,336,577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1,344,362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1,510,293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1,590,021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1,540,195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1,360,777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1,536,657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1,641,821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1,555,312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7" name="正方形/長方形 10"/>
          <p:cNvSpPr>
            <a:spLocks noChangeArrowheads="1"/>
          </p:cNvSpPr>
          <p:nvPr/>
        </p:nvSpPr>
        <p:spPr bwMode="auto">
          <a:xfrm>
            <a:off x="179514" y="62068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貿易動向</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出典：大阪税関「貿易統計」等より作成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71501" y="1103259"/>
            <a:ext cx="8928992" cy="81357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年の近畿圏の輸出入通関額は、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9,838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億円で前年比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近畿圏は、アジア地域との地理的経済的つながりが強く</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、輸出入に占めるアジアの割合が総額</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割を占める状況にあり、全国比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割ほど高い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07504" y="1916833"/>
            <a:ext cx="4268940" cy="307777"/>
          </a:xfrm>
          <a:prstGeom prst="rect">
            <a:avLst/>
          </a:prstGeom>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○近畿圏の地域別輸出入通関額</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（単位：億円）</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07504" y="4273351"/>
            <a:ext cx="4268940" cy="307777"/>
          </a:xfrm>
          <a:prstGeom prst="rect">
            <a:avLst/>
          </a:prstGeom>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○近畿圏の輸出入に占めるアジアの割合</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円/楕円 12"/>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114</a:t>
            </a:fld>
            <a:endParaRPr lang="ja-JP" altLang="en-US" b="1" dirty="0"/>
          </a:p>
        </p:txBody>
      </p:sp>
      <p:sp>
        <p:nvSpPr>
          <p:cNvPr id="3" name="テキスト ボックス 2"/>
          <p:cNvSpPr txBox="1"/>
          <p:nvPr/>
        </p:nvSpPr>
        <p:spPr>
          <a:xfrm>
            <a:off x="71501" y="4509128"/>
            <a:ext cx="576064"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グラフ 13"/>
          <p:cNvGraphicFramePr>
            <a:graphicFrameLocks/>
          </p:cNvGraphicFramePr>
          <p:nvPr>
            <p:extLst/>
          </p:nvPr>
        </p:nvGraphicFramePr>
        <p:xfrm>
          <a:off x="107504" y="4493242"/>
          <a:ext cx="8728050" cy="23347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1015681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163866" y="426580"/>
            <a:ext cx="7488832"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空港別、外国貨物取扱量・輸出入貿易額の推移</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
          <p:cNvSpPr txBox="1"/>
          <p:nvPr/>
        </p:nvSpPr>
        <p:spPr>
          <a:xfrm>
            <a:off x="107504" y="2319136"/>
            <a:ext cx="656058" cy="204411"/>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万</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4860032" y="1916832"/>
            <a:ext cx="4736429" cy="369332"/>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○輸出入貿易額</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出典：税関資料より作成</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44016" y="1916832"/>
            <a:ext cx="4572000" cy="492443"/>
          </a:xfrm>
          <a:prstGeom prst="rect">
            <a:avLst/>
          </a:prstGeom>
        </p:spPr>
        <p:txBody>
          <a:bodyPr>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○外国貨物取扱量（年度ベース）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：各社プレスリリース</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p>
        </p:txBody>
      </p:sp>
      <p:sp>
        <p:nvSpPr>
          <p:cNvPr id="19" name="正方形/長方形 18"/>
          <p:cNvSpPr/>
          <p:nvPr/>
        </p:nvSpPr>
        <p:spPr>
          <a:xfrm>
            <a:off x="179512" y="836712"/>
            <a:ext cx="8784976" cy="111405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年度の外国貨物取扱量は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トンと昨年に比べ減少。成田空港とは、依然</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倍近くの差がある状況。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一方、輸出入貿易額では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、成田</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空港とは大きな開きがあるものの、成田空港が前年比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減に対し、関西国際空港は前年比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減と、減少幅は小さい。</a:t>
            </a:r>
          </a:p>
        </p:txBody>
      </p:sp>
      <p:sp>
        <p:nvSpPr>
          <p:cNvPr id="3" name="テキスト ボックス 2"/>
          <p:cNvSpPr txBox="1"/>
          <p:nvPr/>
        </p:nvSpPr>
        <p:spPr>
          <a:xfrm>
            <a:off x="4395973" y="2225933"/>
            <a:ext cx="936104" cy="261610"/>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115</a:t>
            </a:fld>
            <a:endParaRPr lang="ja-JP" altLang="en-US" b="1" dirty="0"/>
          </a:p>
        </p:txBody>
      </p:sp>
      <p:graphicFrame>
        <p:nvGraphicFramePr>
          <p:cNvPr id="22" name="グラフ 21"/>
          <p:cNvGraphicFramePr>
            <a:graphicFrameLocks/>
          </p:cNvGraphicFramePr>
          <p:nvPr>
            <p:extLst/>
          </p:nvPr>
        </p:nvGraphicFramePr>
        <p:xfrm>
          <a:off x="4499992" y="2481283"/>
          <a:ext cx="4464496" cy="4371086"/>
        </p:xfrm>
        <a:graphic>
          <a:graphicData uri="http://schemas.openxmlformats.org/drawingml/2006/chart">
            <c:chart xmlns:c="http://schemas.openxmlformats.org/drawingml/2006/chart" xmlns:r="http://schemas.openxmlformats.org/officeDocument/2006/relationships" r:id="rId3"/>
          </a:graphicData>
        </a:graphic>
      </p:graphicFrame>
      <p:sp>
        <p:nvSpPr>
          <p:cNvPr id="23" name="線吹き出し 1 (枠付き) 22"/>
          <p:cNvSpPr/>
          <p:nvPr/>
        </p:nvSpPr>
        <p:spPr>
          <a:xfrm>
            <a:off x="2430016" y="4293527"/>
            <a:ext cx="864096" cy="288033"/>
          </a:xfrm>
          <a:prstGeom prst="borderCallout1">
            <a:avLst>
              <a:gd name="adj1" fmla="val 103593"/>
              <a:gd name="adj2" fmla="val 42768"/>
              <a:gd name="adj3" fmla="val 262253"/>
              <a:gd name="adj4" fmla="val 2362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rPr>
              <a:t>関西</a:t>
            </a:r>
            <a:r>
              <a:rPr lang="ja-JP" altLang="en-US" sz="1200" dirty="0" smtClean="0">
                <a:solidFill>
                  <a:schemeClr val="tx1"/>
                </a:solidFill>
              </a:rPr>
              <a:t>空港</a:t>
            </a:r>
            <a:endParaRPr lang="ja-JP" sz="1200" dirty="0">
              <a:solidFill>
                <a:schemeClr val="tx1"/>
              </a:solidFill>
            </a:endParaRPr>
          </a:p>
        </p:txBody>
      </p:sp>
      <p:sp>
        <p:nvSpPr>
          <p:cNvPr id="24" name="線吹き出し 1 (枠付き) 23"/>
          <p:cNvSpPr/>
          <p:nvPr/>
        </p:nvSpPr>
        <p:spPr>
          <a:xfrm>
            <a:off x="1025860" y="5229200"/>
            <a:ext cx="864096" cy="288033"/>
          </a:xfrm>
          <a:prstGeom prst="borderCallout1">
            <a:avLst>
              <a:gd name="adj1" fmla="val 103593"/>
              <a:gd name="adj2" fmla="val 42768"/>
              <a:gd name="adj3" fmla="val 222011"/>
              <a:gd name="adj4" fmla="val 3704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rPr>
              <a:t>中部</a:t>
            </a:r>
            <a:r>
              <a:rPr lang="ja-JP" altLang="en-US" sz="1200" dirty="0" smtClean="0">
                <a:solidFill>
                  <a:schemeClr val="tx1"/>
                </a:solidFill>
              </a:rPr>
              <a:t>空港</a:t>
            </a:r>
            <a:endParaRPr lang="ja-JP" sz="1200" dirty="0">
              <a:solidFill>
                <a:schemeClr val="tx1"/>
              </a:solidFill>
            </a:endParaRPr>
          </a:p>
        </p:txBody>
      </p:sp>
      <p:sp>
        <p:nvSpPr>
          <p:cNvPr id="25" name="線吹き出し 1 (枠付き) 24"/>
          <p:cNvSpPr/>
          <p:nvPr/>
        </p:nvSpPr>
        <p:spPr>
          <a:xfrm>
            <a:off x="5148064" y="4428996"/>
            <a:ext cx="864096" cy="299646"/>
          </a:xfrm>
          <a:prstGeom prst="borderCallout1">
            <a:avLst>
              <a:gd name="adj1" fmla="val 3100"/>
              <a:gd name="adj2" fmla="val 60653"/>
              <a:gd name="adj3" fmla="val -87892"/>
              <a:gd name="adj4" fmla="val 743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smtClean="0">
                <a:solidFill>
                  <a:schemeClr val="tx1"/>
                </a:solidFill>
              </a:rPr>
              <a:t>成田空港</a:t>
            </a:r>
            <a:endParaRPr lang="ja-JP" sz="1200" dirty="0">
              <a:solidFill>
                <a:schemeClr val="tx1"/>
              </a:solidFill>
            </a:endParaRPr>
          </a:p>
        </p:txBody>
      </p:sp>
      <p:sp>
        <p:nvSpPr>
          <p:cNvPr id="26" name="線吹き出し 1 (枠付き) 25"/>
          <p:cNvSpPr/>
          <p:nvPr/>
        </p:nvSpPr>
        <p:spPr>
          <a:xfrm>
            <a:off x="7322412" y="4360336"/>
            <a:ext cx="864096" cy="288033"/>
          </a:xfrm>
          <a:prstGeom prst="borderCallout1">
            <a:avLst>
              <a:gd name="adj1" fmla="val 103593"/>
              <a:gd name="adj2" fmla="val 42768"/>
              <a:gd name="adj3" fmla="val 230954"/>
              <a:gd name="adj4" fmla="val 280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rPr>
              <a:t>関西</a:t>
            </a:r>
            <a:r>
              <a:rPr lang="ja-JP" altLang="en-US" sz="1200" dirty="0" smtClean="0">
                <a:solidFill>
                  <a:schemeClr val="tx1"/>
                </a:solidFill>
              </a:rPr>
              <a:t>空港</a:t>
            </a:r>
            <a:endParaRPr lang="ja-JP" sz="1200" dirty="0">
              <a:solidFill>
                <a:schemeClr val="tx1"/>
              </a:solidFill>
            </a:endParaRPr>
          </a:p>
        </p:txBody>
      </p:sp>
      <p:sp>
        <p:nvSpPr>
          <p:cNvPr id="27" name="線吹き出し 1 (枠付き) 26"/>
          <p:cNvSpPr/>
          <p:nvPr/>
        </p:nvSpPr>
        <p:spPr>
          <a:xfrm>
            <a:off x="6820193" y="5219047"/>
            <a:ext cx="864096" cy="288033"/>
          </a:xfrm>
          <a:prstGeom prst="borderCallout1">
            <a:avLst>
              <a:gd name="adj1" fmla="val 103593"/>
              <a:gd name="adj2" fmla="val 42768"/>
              <a:gd name="adj3" fmla="val 204126"/>
              <a:gd name="adj4" fmla="val 4002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a:solidFill>
                  <a:schemeClr val="tx1"/>
                </a:solidFill>
              </a:rPr>
              <a:t>中部</a:t>
            </a:r>
            <a:r>
              <a:rPr lang="ja-JP" altLang="en-US" sz="1200" dirty="0" smtClean="0">
                <a:solidFill>
                  <a:schemeClr val="tx1"/>
                </a:solidFill>
              </a:rPr>
              <a:t>空港</a:t>
            </a:r>
            <a:endParaRPr lang="ja-JP" sz="1200" dirty="0">
              <a:solidFill>
                <a:schemeClr val="tx1"/>
              </a:solidFill>
            </a:endParaRPr>
          </a:p>
        </p:txBody>
      </p:sp>
      <p:graphicFrame>
        <p:nvGraphicFramePr>
          <p:cNvPr id="28" name="グラフ 27"/>
          <p:cNvGraphicFramePr>
            <a:graphicFrameLocks/>
          </p:cNvGraphicFramePr>
          <p:nvPr>
            <p:extLst>
              <p:ext uri="{D42A27DB-BD31-4B8C-83A1-F6EECF244321}">
                <p14:modId xmlns:p14="http://schemas.microsoft.com/office/powerpoint/2010/main" val="1336436999"/>
              </p:ext>
            </p:extLst>
          </p:nvPr>
        </p:nvGraphicFramePr>
        <p:xfrm>
          <a:off x="435533" y="2503765"/>
          <a:ext cx="4018190" cy="4166041"/>
        </p:xfrm>
        <a:graphic>
          <a:graphicData uri="http://schemas.openxmlformats.org/drawingml/2006/chart">
            <c:chart xmlns:c="http://schemas.openxmlformats.org/drawingml/2006/chart" xmlns:r="http://schemas.openxmlformats.org/officeDocument/2006/relationships" r:id="rId4"/>
          </a:graphicData>
        </a:graphic>
      </p:graphicFrame>
      <p:sp>
        <p:nvSpPr>
          <p:cNvPr id="21" name="線吹き出し 1 (枠付き) 20"/>
          <p:cNvSpPr/>
          <p:nvPr/>
        </p:nvSpPr>
        <p:spPr>
          <a:xfrm>
            <a:off x="1997968" y="3621796"/>
            <a:ext cx="864096" cy="299646"/>
          </a:xfrm>
          <a:prstGeom prst="borderCallout1">
            <a:avLst>
              <a:gd name="adj1" fmla="val 3100"/>
              <a:gd name="adj2" fmla="val 60653"/>
              <a:gd name="adj3" fmla="val -87892"/>
              <a:gd name="adj4" fmla="val 7430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200" dirty="0" smtClean="0">
                <a:solidFill>
                  <a:schemeClr val="tx1"/>
                </a:solidFill>
              </a:rPr>
              <a:t>成田空港</a:t>
            </a:r>
            <a:endParaRPr lang="ja-JP" sz="1200" dirty="0">
              <a:solidFill>
                <a:schemeClr val="tx1"/>
              </a:solidFill>
            </a:endParaRPr>
          </a:p>
        </p:txBody>
      </p:sp>
    </p:spTree>
    <p:extLst>
      <p:ext uri="{BB962C8B-B14F-4D97-AF65-F5344CB8AC3E}">
        <p14:creationId xmlns:p14="http://schemas.microsoft.com/office/powerpoint/2010/main" val="326475709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107504" y="536767"/>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年、空港</a:t>
            </a:r>
            <a:r>
              <a:rPr lang="ja-JP" altLang="en-US" dirty="0">
                <a:latin typeface="Meiryo UI" panose="020B0604030504040204" pitchFamily="50" charset="-128"/>
                <a:ea typeface="Meiryo UI" panose="020B0604030504040204" pitchFamily="50" charset="-128"/>
                <a:cs typeface="Meiryo UI" panose="020B0604030504040204" pitchFamily="50" charset="-128"/>
              </a:rPr>
              <a:t>別の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輸出品目構成比（金額ベース）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出典：各税関「貿易統計」より作成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07504" y="980728"/>
            <a:ext cx="8928992" cy="132683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主要空港別に金額ベースで輸出品目を見ると、いずれの空港でも「電気機器（半導体などの電子部品等）」と「一般機械（原動機など）」の占める割合が高い。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中でも関西空港は、電気機器の割合が全品目の約４割を占め、成田空港では「化学</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製品（</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薬品など</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）」が、中部空港では「輸送用機器（自動車部品など）」の割合が他の空港より高い、といった特徴がある。</a:t>
            </a: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円/楕円 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116</a:t>
            </a:fld>
            <a:endParaRPr lang="ja-JP" altLang="en-US" dirty="0"/>
          </a:p>
        </p:txBody>
      </p:sp>
      <p:graphicFrame>
        <p:nvGraphicFramePr>
          <p:cNvPr id="10" name="グラフ 9"/>
          <p:cNvGraphicFramePr>
            <a:graphicFrameLocks/>
          </p:cNvGraphicFramePr>
          <p:nvPr>
            <p:extLst>
              <p:ext uri="{D42A27DB-BD31-4B8C-83A1-F6EECF244321}">
                <p14:modId xmlns:p14="http://schemas.microsoft.com/office/powerpoint/2010/main" val="1857144765"/>
              </p:ext>
            </p:extLst>
          </p:nvPr>
        </p:nvGraphicFramePr>
        <p:xfrm>
          <a:off x="251520" y="2359959"/>
          <a:ext cx="8640960" cy="43774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3457634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72010" y="61705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関西国際空港における輸出品目（細目）別の構成比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税関「貿易統計」より作成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07504" y="1124743"/>
            <a:ext cx="8928992" cy="115212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関西国際空港の輸出品目について、細目別に構成比をみると、半導体等電子部品が全体の約４分の１を占める。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年は、半導体等電子部品の輸出額が増加した。一方、科学光学機器の輸出額は減少。電気回路等の機器、遊戯用具、半導体等製造装置の輸出額は横ばい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 name="表 17"/>
          <p:cNvGraphicFramePr>
            <a:graphicFrameLocks noGrp="1"/>
          </p:cNvGraphicFramePr>
          <p:nvPr>
            <p:extLst>
              <p:ext uri="{D42A27DB-BD31-4B8C-83A1-F6EECF244321}">
                <p14:modId xmlns:p14="http://schemas.microsoft.com/office/powerpoint/2010/main" val="654896873"/>
              </p:ext>
            </p:extLst>
          </p:nvPr>
        </p:nvGraphicFramePr>
        <p:xfrm>
          <a:off x="251518" y="2718790"/>
          <a:ext cx="3528393" cy="3950569"/>
        </p:xfrm>
        <a:graphic>
          <a:graphicData uri="http://schemas.openxmlformats.org/drawingml/2006/table">
            <a:tbl>
              <a:tblPr>
                <a:tableStyleId>{BC89EF96-8CEA-46FF-86C4-4CE0E7609802}</a:tableStyleId>
              </a:tblPr>
              <a:tblGrid>
                <a:gridCol w="285318">
                  <a:extLst>
                    <a:ext uri="{9D8B030D-6E8A-4147-A177-3AD203B41FA5}">
                      <a16:colId xmlns:a16="http://schemas.microsoft.com/office/drawing/2014/main" val="20000"/>
                    </a:ext>
                  </a:extLst>
                </a:gridCol>
                <a:gridCol w="1245871">
                  <a:extLst>
                    <a:ext uri="{9D8B030D-6E8A-4147-A177-3AD203B41FA5}">
                      <a16:colId xmlns:a16="http://schemas.microsoft.com/office/drawing/2014/main" val="20001"/>
                    </a:ext>
                  </a:extLst>
                </a:gridCol>
                <a:gridCol w="1128777">
                  <a:extLst>
                    <a:ext uri="{9D8B030D-6E8A-4147-A177-3AD203B41FA5}">
                      <a16:colId xmlns:a16="http://schemas.microsoft.com/office/drawing/2014/main" val="20002"/>
                    </a:ext>
                  </a:extLst>
                </a:gridCol>
                <a:gridCol w="868427">
                  <a:extLst>
                    <a:ext uri="{9D8B030D-6E8A-4147-A177-3AD203B41FA5}">
                      <a16:colId xmlns:a16="http://schemas.microsoft.com/office/drawing/2014/main" val="20003"/>
                    </a:ext>
                  </a:extLst>
                </a:gridCol>
              </a:tblGrid>
              <a:tr h="403739">
                <a:tc gridSpan="2">
                  <a:txBody>
                    <a:bodyPr/>
                    <a:lstStyle/>
                    <a:p>
                      <a:pPr algn="ctr" fontAlgn="b"/>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pPr algn="l" fontAlgn="b"/>
                      <a:endParaRPr lang="ja-JP" altLang="en-US" sz="1100" b="0" i="0" u="none" strike="noStrike" dirty="0">
                        <a:effectLst/>
                        <a:latin typeface="ＭＳ Ｐゴシック"/>
                      </a:endParaRPr>
                    </a:p>
                  </a:txBody>
                  <a:tcPr marL="9525" marR="9525" marT="9525" marB="0" anchor="b"/>
                </a:tc>
                <a:tc>
                  <a:txBody>
                    <a:bodyPr/>
                    <a:lstStyle/>
                    <a:p>
                      <a:pPr algn="ctr" fontAlgn="b"/>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価額（百万円）</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構成比</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半導体等電子部品</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1,359,138</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電気回路等の機器</a:t>
                      </a:r>
                    </a:p>
                  </a:txBody>
                  <a:tcPr marL="9525" marR="9525" marT="9525" marB="0" anchor="ctr"/>
                </a:tc>
                <a:tc>
                  <a:txBody>
                    <a:bodyPr/>
                    <a:lstStyle/>
                    <a:p>
                      <a:pPr algn="r" fontAlgn="ctr"/>
                      <a:r>
                        <a:rPr lang="en-US" altLang="ja-JP" sz="105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338,799</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zh-CN"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科学光学機器</a:t>
                      </a:r>
                      <a:endParaRPr lang="zh-CN"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331,909</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709366">
                <a:tc>
                  <a:txBody>
                    <a:bodyPr/>
                    <a:lstStyle/>
                    <a:p>
                      <a:pPr algn="ct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zh-TW"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半導体等製造装置</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249,660</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709366">
                <a:tc>
                  <a:txBody>
                    <a:bodyPr/>
                    <a:lstStyle/>
                    <a:p>
                      <a:pPr algn="ct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遊戯用具</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202,847</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20" name="テキスト ボックス 19"/>
          <p:cNvSpPr txBox="1"/>
          <p:nvPr/>
        </p:nvSpPr>
        <p:spPr>
          <a:xfrm>
            <a:off x="4211960" y="2348880"/>
            <a:ext cx="49320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○輸出額の推移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（左記５品目）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07504" y="2348880"/>
            <a:ext cx="39604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○輸出額に占める構成比（</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上位</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117</a:t>
            </a:fld>
            <a:endParaRPr lang="ja-JP" altLang="en-US" dirty="0"/>
          </a:p>
        </p:txBody>
      </p:sp>
      <p:graphicFrame>
        <p:nvGraphicFramePr>
          <p:cNvPr id="13" name="グラフ 12"/>
          <p:cNvGraphicFramePr>
            <a:graphicFrameLocks/>
          </p:cNvGraphicFramePr>
          <p:nvPr>
            <p:extLst>
              <p:ext uri="{D42A27DB-BD31-4B8C-83A1-F6EECF244321}">
                <p14:modId xmlns:p14="http://schemas.microsoft.com/office/powerpoint/2010/main" val="3332767197"/>
              </p:ext>
            </p:extLst>
          </p:nvPr>
        </p:nvGraphicFramePr>
        <p:xfrm>
          <a:off x="3687718" y="2718790"/>
          <a:ext cx="5518917" cy="40107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3730223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107504" y="595427"/>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年、空港</a:t>
            </a:r>
            <a:r>
              <a:rPr lang="ja-JP" altLang="en-US" dirty="0">
                <a:latin typeface="Meiryo UI" panose="020B0604030504040204" pitchFamily="50" charset="-128"/>
                <a:ea typeface="Meiryo UI" panose="020B0604030504040204" pitchFamily="50" charset="-128"/>
                <a:cs typeface="Meiryo UI" panose="020B0604030504040204" pitchFamily="50" charset="-128"/>
              </a:rPr>
              <a:t>別</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の輸入品目構成比（金額ベース）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出典：各税関「貿易統計」より作成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07504" y="1124743"/>
            <a:ext cx="8928992" cy="108012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主要空港別に金額ベースで輸入品目を見ると、いずれの空港でも「電気機器（半導体などの電子部品等）」、「化学製品（医薬品など）」「一般機械（原動機など）」の占める割合が高い。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また、関西空港では「電気機器」が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、成田</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空港では「化学</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製品」</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が、中部空港では「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一般機械」</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の割合が他の空港より高いといった特徴がある。</a:t>
            </a: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円/楕円 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118</a:t>
            </a:fld>
            <a:endParaRPr lang="ja-JP" altLang="en-US" dirty="0"/>
          </a:p>
        </p:txBody>
      </p:sp>
      <p:graphicFrame>
        <p:nvGraphicFramePr>
          <p:cNvPr id="10" name="グラフ 9"/>
          <p:cNvGraphicFramePr>
            <a:graphicFrameLocks/>
          </p:cNvGraphicFramePr>
          <p:nvPr>
            <p:extLst>
              <p:ext uri="{D42A27DB-BD31-4B8C-83A1-F6EECF244321}">
                <p14:modId xmlns:p14="http://schemas.microsoft.com/office/powerpoint/2010/main" val="1172975315"/>
              </p:ext>
            </p:extLst>
          </p:nvPr>
        </p:nvGraphicFramePr>
        <p:xfrm>
          <a:off x="67298" y="2395626"/>
          <a:ext cx="8969198" cy="42845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92078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251520" y="764704"/>
            <a:ext cx="3096344"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大阪府内の設備</a:t>
            </a:r>
            <a:r>
              <a:rPr lang="ja-JP" altLang="en-US" dirty="0">
                <a:latin typeface="Meiryo UI" panose="020B0604030504040204" pitchFamily="50" charset="-128"/>
                <a:ea typeface="Meiryo UI" panose="020B0604030504040204" pitchFamily="50" charset="-128"/>
                <a:cs typeface="Meiryo UI" panose="020B0604030504040204" pitchFamily="50" charset="-128"/>
              </a:rPr>
              <a:t>投資</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動向</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07504" y="1124743"/>
            <a:ext cx="8928992" cy="77234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府内企業の設備投資</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DI</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は概ね上昇していたが、直近はマイナスで推移。大企業も概ねプラスで推移していたが、直近はマイナスで推移。中小企業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直近は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マイナス</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で推移。</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産業別、設備投資の主な目的をみると、「新商品・高度化」や「研究開発」の割合が全産業で低い。</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6" name="直線コネクタ 15"/>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11</a:t>
            </a:fld>
            <a:endParaRPr lang="ja-JP" altLang="en-US" dirty="0"/>
          </a:p>
        </p:txBody>
      </p:sp>
      <p:sp>
        <p:nvSpPr>
          <p:cNvPr id="13" name="テキスト ボックス 12"/>
          <p:cNvSpPr txBox="1"/>
          <p:nvPr/>
        </p:nvSpPr>
        <p:spPr>
          <a:xfrm>
            <a:off x="35496" y="1897087"/>
            <a:ext cx="900100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○設備投資</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DI</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の推移</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（設備投資</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DI</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、調査回答企業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のうち</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、前年度実績と比べ、計画が増加の企業割合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減少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企業割合）</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4013666993"/>
              </p:ext>
            </p:extLst>
          </p:nvPr>
        </p:nvGraphicFramePr>
        <p:xfrm>
          <a:off x="3995936" y="4364353"/>
          <a:ext cx="4877610" cy="2417306"/>
        </p:xfrm>
        <a:graphic>
          <a:graphicData uri="http://schemas.openxmlformats.org/drawingml/2006/table">
            <a:tbl>
              <a:tblPr firstRow="1" bandRow="1">
                <a:tableStyleId>{5C22544A-7EE6-4342-B048-85BDC9FD1C3A}</a:tableStyleId>
              </a:tblPr>
              <a:tblGrid>
                <a:gridCol w="720080">
                  <a:extLst>
                    <a:ext uri="{9D8B030D-6E8A-4147-A177-3AD203B41FA5}">
                      <a16:colId xmlns:a16="http://schemas.microsoft.com/office/drawing/2014/main" val="20000"/>
                    </a:ext>
                  </a:extLst>
                </a:gridCol>
                <a:gridCol w="590323">
                  <a:extLst>
                    <a:ext uri="{9D8B030D-6E8A-4147-A177-3AD203B41FA5}">
                      <a16:colId xmlns:a16="http://schemas.microsoft.com/office/drawing/2014/main" val="20001"/>
                    </a:ext>
                  </a:extLst>
                </a:gridCol>
                <a:gridCol w="855971">
                  <a:extLst>
                    <a:ext uri="{9D8B030D-6E8A-4147-A177-3AD203B41FA5}">
                      <a16:colId xmlns:a16="http://schemas.microsoft.com/office/drawing/2014/main" val="20002"/>
                    </a:ext>
                  </a:extLst>
                </a:gridCol>
                <a:gridCol w="891232">
                  <a:extLst>
                    <a:ext uri="{9D8B030D-6E8A-4147-A177-3AD203B41FA5}">
                      <a16:colId xmlns:a16="http://schemas.microsoft.com/office/drawing/2014/main" val="20003"/>
                    </a:ext>
                  </a:extLst>
                </a:gridCol>
                <a:gridCol w="655202">
                  <a:extLst>
                    <a:ext uri="{9D8B030D-6E8A-4147-A177-3AD203B41FA5}">
                      <a16:colId xmlns:a16="http://schemas.microsoft.com/office/drawing/2014/main" val="20004"/>
                    </a:ext>
                  </a:extLst>
                </a:gridCol>
                <a:gridCol w="619939">
                  <a:extLst>
                    <a:ext uri="{9D8B030D-6E8A-4147-A177-3AD203B41FA5}">
                      <a16:colId xmlns:a16="http://schemas.microsoft.com/office/drawing/2014/main" val="20005"/>
                    </a:ext>
                  </a:extLst>
                </a:gridCol>
                <a:gridCol w="544863">
                  <a:extLst>
                    <a:ext uri="{9D8B030D-6E8A-4147-A177-3AD203B41FA5}">
                      <a16:colId xmlns:a16="http://schemas.microsoft.com/office/drawing/2014/main" val="20006"/>
                    </a:ext>
                  </a:extLst>
                </a:gridCol>
              </a:tblGrid>
              <a:tr h="294253">
                <a:tc>
                  <a:txBody>
                    <a:bodyPr/>
                    <a:lstStyle/>
                    <a:p>
                      <a:pPr algn="l"/>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能力増強</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38100" cap="flat" cmpd="sng" algn="ctr">
                      <a:solidFill>
                        <a:schemeClr val="tx2"/>
                      </a:solidFill>
                      <a:prstDash val="solid"/>
                      <a:round/>
                      <a:headEnd type="none" w="med" len="med"/>
                      <a:tailEnd type="none" w="med" len="med"/>
                    </a:lnR>
                  </a:tcPr>
                </a:tc>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新製品・高度化</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tcPr>
                </a:tc>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合理化・省力化</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研究開発</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tcPr>
                </a:tc>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維持更新</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chemeClr val="tx2"/>
                      </a:solidFill>
                      <a:prstDash val="solid"/>
                      <a:round/>
                      <a:headEnd type="none" w="med" len="med"/>
                      <a:tailEnd type="none" w="med" len="med"/>
                    </a:lnL>
                  </a:tcPr>
                </a:tc>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その他</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183908">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製造業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34.8%</a:t>
                      </a:r>
                    </a:p>
                  </a:txBody>
                  <a:tcPr marL="9525" marR="9525" marT="9525"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16.5%</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38.6%</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7.0%</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55.9%</a:t>
                      </a:r>
                    </a:p>
                  </a:txBody>
                  <a:tcPr marL="9525" marR="9525" marT="9525"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4.6%</a:t>
                      </a:r>
                    </a:p>
                  </a:txBody>
                  <a:tcPr marL="9525" marR="9525" marT="9525" marB="0" anchor="ctr"/>
                </a:tc>
                <a:extLst>
                  <a:ext uri="{0D108BD9-81ED-4DB2-BD59-A6C34878D82A}">
                    <a16:rowId xmlns:a16="http://schemas.microsoft.com/office/drawing/2014/main" val="10001"/>
                  </a:ext>
                </a:extLst>
              </a:tr>
              <a:tr h="183908">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建設業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21.4%</a:t>
                      </a:r>
                    </a:p>
                  </a:txBody>
                  <a:tcPr marL="9525" marR="9525" marT="9525"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13.3%</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30.6%</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5.1%</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63.3%</a:t>
                      </a:r>
                    </a:p>
                  </a:txBody>
                  <a:tcPr marL="9525" marR="9525" marT="9525"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8.2%</a:t>
                      </a:r>
                    </a:p>
                  </a:txBody>
                  <a:tcPr marL="9525" marR="9525" marT="9525" marB="0" anchor="ctr"/>
                </a:tc>
                <a:extLst>
                  <a:ext uri="{0D108BD9-81ED-4DB2-BD59-A6C34878D82A}">
                    <a16:rowId xmlns:a16="http://schemas.microsoft.com/office/drawing/2014/main" val="10002"/>
                  </a:ext>
                </a:extLst>
              </a:tr>
              <a:tr h="294253">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情報通信業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36.0%</a:t>
                      </a:r>
                    </a:p>
                  </a:txBody>
                  <a:tcPr marL="9525" marR="9525" marT="9525"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12.0%</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32.0%</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16.0%</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48.0%</a:t>
                      </a:r>
                    </a:p>
                  </a:txBody>
                  <a:tcPr marL="9525" marR="9525" marT="9525"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12.0%</a:t>
                      </a:r>
                    </a:p>
                  </a:txBody>
                  <a:tcPr marL="9525" marR="9525" marT="9525" marB="0" anchor="ctr"/>
                </a:tc>
                <a:extLst>
                  <a:ext uri="{0D108BD9-81ED-4DB2-BD59-A6C34878D82A}">
                    <a16:rowId xmlns:a16="http://schemas.microsoft.com/office/drawing/2014/main" val="10003"/>
                  </a:ext>
                </a:extLst>
              </a:tr>
              <a:tr h="183908">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運輸業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20.5%</a:t>
                      </a:r>
                    </a:p>
                  </a:txBody>
                  <a:tcPr marL="9525" marR="9525" marT="9525"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9.1%</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22.7%</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0.0%</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59.1%</a:t>
                      </a:r>
                    </a:p>
                  </a:txBody>
                  <a:tcPr marL="9525" marR="9525" marT="9525"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13.6%</a:t>
                      </a:r>
                    </a:p>
                  </a:txBody>
                  <a:tcPr marL="9525" marR="9525" marT="9525" marB="0" anchor="ctr"/>
                </a:tc>
                <a:extLst>
                  <a:ext uri="{0D108BD9-81ED-4DB2-BD59-A6C34878D82A}">
                    <a16:rowId xmlns:a16="http://schemas.microsoft.com/office/drawing/2014/main" val="10004"/>
                  </a:ext>
                </a:extLst>
              </a:tr>
              <a:tr h="183908">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卸売業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21.0%</a:t>
                      </a:r>
                    </a:p>
                  </a:txBody>
                  <a:tcPr marL="9525" marR="9525" marT="9525"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7.3%</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33.1%</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3.2%</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54.0%</a:t>
                      </a:r>
                    </a:p>
                  </a:txBody>
                  <a:tcPr marL="9525" marR="9525" marT="9525"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11.3%</a:t>
                      </a:r>
                    </a:p>
                  </a:txBody>
                  <a:tcPr marL="9525" marR="9525" marT="9525" marB="0" anchor="ctr"/>
                </a:tc>
                <a:extLst>
                  <a:ext uri="{0D108BD9-81ED-4DB2-BD59-A6C34878D82A}">
                    <a16:rowId xmlns:a16="http://schemas.microsoft.com/office/drawing/2014/main" val="10005"/>
                  </a:ext>
                </a:extLst>
              </a:tr>
              <a:tr h="183908">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小売業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14.1%</a:t>
                      </a:r>
                    </a:p>
                  </a:txBody>
                  <a:tcPr marL="9525" marR="9525" marT="9525"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2.6%</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26.9%</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0.0%</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60.3%</a:t>
                      </a:r>
                    </a:p>
                  </a:txBody>
                  <a:tcPr marL="9525" marR="9525" marT="9525"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21.8%</a:t>
                      </a:r>
                    </a:p>
                  </a:txBody>
                  <a:tcPr marL="9525" marR="9525" marT="9525" marB="0" anchor="ctr"/>
                </a:tc>
                <a:extLst>
                  <a:ext uri="{0D108BD9-81ED-4DB2-BD59-A6C34878D82A}">
                    <a16:rowId xmlns:a16="http://schemas.microsoft.com/office/drawing/2014/main" val="10006"/>
                  </a:ext>
                </a:extLst>
              </a:tr>
              <a:tr h="183908">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不動産業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4.4%</a:t>
                      </a:r>
                    </a:p>
                  </a:txBody>
                  <a:tcPr marL="9525" marR="9525" marT="9525"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2.2%</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8.9%</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0.0%</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82.2%</a:t>
                      </a:r>
                    </a:p>
                  </a:txBody>
                  <a:tcPr marL="9525" marR="9525" marT="9525"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13.3%</a:t>
                      </a:r>
                    </a:p>
                  </a:txBody>
                  <a:tcPr marL="9525" marR="9525" marT="9525" marB="0" anchor="ctr"/>
                </a:tc>
                <a:extLst>
                  <a:ext uri="{0D108BD9-81ED-4DB2-BD59-A6C34878D82A}">
                    <a16:rowId xmlns:a16="http://schemas.microsoft.com/office/drawing/2014/main" val="10007"/>
                  </a:ext>
                </a:extLst>
              </a:tr>
              <a:tr h="294253">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飲食店・</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宿泊業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18.2%</a:t>
                      </a:r>
                    </a:p>
                  </a:txBody>
                  <a:tcPr marL="9525" marR="9525" marT="9525"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6.1%</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15.2%</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3.0%</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solidFill>
                      <a:srgbClr val="F68222"/>
                    </a:solidFil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57.6%</a:t>
                      </a:r>
                    </a:p>
                  </a:txBody>
                  <a:tcPr marL="9525" marR="9525" marT="9525"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24.2%</a:t>
                      </a:r>
                    </a:p>
                  </a:txBody>
                  <a:tcPr marL="9525" marR="9525" marT="9525" marB="0" anchor="ctr"/>
                </a:tc>
                <a:extLst>
                  <a:ext uri="{0D108BD9-81ED-4DB2-BD59-A6C34878D82A}">
                    <a16:rowId xmlns:a16="http://schemas.microsoft.com/office/drawing/2014/main" val="10008"/>
                  </a:ext>
                </a:extLst>
              </a:tr>
              <a:tr h="183908">
                <a:tc>
                  <a:txBody>
                    <a:bodyPr/>
                    <a:lstStyle/>
                    <a:p>
                      <a:pPr algn="l"/>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サービス業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23.7%</a:t>
                      </a:r>
                    </a:p>
                  </a:txBody>
                  <a:tcPr marL="9525" marR="9525" marT="9525" marB="0" anchor="ctr">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6.1%</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B w="38100" cap="flat" cmpd="sng" algn="ctr">
                      <a:solidFill>
                        <a:schemeClr val="tx2"/>
                      </a:solidFill>
                      <a:prstDash val="solid"/>
                      <a:round/>
                      <a:headEnd type="none" w="med" len="med"/>
                      <a:tailEnd type="none" w="med" len="med"/>
                    </a:lnB>
                    <a:solidFill>
                      <a:srgbClr val="F68222"/>
                    </a:solidFil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32.1%</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3.1%</a:t>
                      </a:r>
                    </a:p>
                  </a:txBody>
                  <a:tcPr marL="9525" marR="9525" marT="9525" marB="0" anchor="ctr">
                    <a:lnL w="38100" cap="flat" cmpd="sng" algn="ctr">
                      <a:solidFill>
                        <a:schemeClr val="tx2"/>
                      </a:solidFill>
                      <a:prstDash val="solid"/>
                      <a:round/>
                      <a:headEnd type="none" w="med" len="med"/>
                      <a:tailEnd type="none" w="med" len="med"/>
                    </a:lnL>
                    <a:lnR w="38100" cap="flat" cmpd="sng" algn="ctr">
                      <a:solidFill>
                        <a:schemeClr val="tx2"/>
                      </a:solidFill>
                      <a:prstDash val="solid"/>
                      <a:round/>
                      <a:headEnd type="none" w="med" len="med"/>
                      <a:tailEnd type="none" w="med" len="med"/>
                    </a:lnR>
                    <a:lnB w="38100" cap="flat" cmpd="sng" algn="ctr">
                      <a:solidFill>
                        <a:schemeClr val="tx2"/>
                      </a:solidFill>
                      <a:prstDash val="solid"/>
                      <a:round/>
                      <a:headEnd type="none" w="med" len="med"/>
                      <a:tailEnd type="none" w="med" len="med"/>
                    </a:lnB>
                    <a:solidFill>
                      <a:srgbClr val="F68222"/>
                    </a:solidFill>
                  </a:tcPr>
                </a:tc>
                <a:tc>
                  <a:txBody>
                    <a:bodyPr/>
                    <a:lstStyle/>
                    <a:p>
                      <a:pPr algn="ctr" fontAlgn="ctr"/>
                      <a:r>
                        <a:rPr lang="en-US" altLang="ja-JP" sz="800" b="0" i="0" u="none" strike="noStrike">
                          <a:solidFill>
                            <a:srgbClr val="000000"/>
                          </a:solidFill>
                          <a:effectLst/>
                          <a:latin typeface="Meiryo UI" panose="020B0604030504040204" pitchFamily="50" charset="-128"/>
                          <a:ea typeface="Meiryo UI" panose="020B0604030504040204" pitchFamily="50" charset="-128"/>
                        </a:rPr>
                        <a:t>56.5%</a:t>
                      </a:r>
                    </a:p>
                  </a:txBody>
                  <a:tcPr marL="9525" marR="9525" marT="9525" marB="0" anchor="ctr">
                    <a:lnL w="38100" cap="flat" cmpd="sng" algn="ctr">
                      <a:solidFill>
                        <a:schemeClr val="tx2"/>
                      </a:solidFill>
                      <a:prstDash val="solid"/>
                      <a:round/>
                      <a:headEnd type="none" w="med" len="med"/>
                      <a:tailEnd type="none" w="med" len="med"/>
                    </a:lnL>
                  </a:tcPr>
                </a:tc>
                <a:tc>
                  <a:txBody>
                    <a:bodyPr/>
                    <a:lstStyle/>
                    <a:p>
                      <a:pPr algn="ctr" fontAlgn="ctr"/>
                      <a:r>
                        <a:rPr lang="en-US" altLang="ja-JP" sz="800" b="0" i="0" u="none" strike="noStrike" dirty="0">
                          <a:solidFill>
                            <a:srgbClr val="000000"/>
                          </a:solidFill>
                          <a:effectLst/>
                          <a:latin typeface="Meiryo UI" panose="020B0604030504040204" pitchFamily="50" charset="-128"/>
                          <a:ea typeface="Meiryo UI" panose="020B0604030504040204" pitchFamily="50" charset="-128"/>
                        </a:rPr>
                        <a:t>9.2%</a:t>
                      </a:r>
                    </a:p>
                  </a:txBody>
                  <a:tcPr marL="9525" marR="9525" marT="9525" marB="0" anchor="ctr"/>
                </a:tc>
                <a:extLst>
                  <a:ext uri="{0D108BD9-81ED-4DB2-BD59-A6C34878D82A}">
                    <a16:rowId xmlns:a16="http://schemas.microsoft.com/office/drawing/2014/main" val="10009"/>
                  </a:ext>
                </a:extLst>
              </a:tr>
            </a:tbl>
          </a:graphicData>
        </a:graphic>
      </p:graphicFrame>
      <p:sp>
        <p:nvSpPr>
          <p:cNvPr id="15" name="テキスト ボックス 14"/>
          <p:cNvSpPr txBox="1"/>
          <p:nvPr/>
        </p:nvSpPr>
        <p:spPr>
          <a:xfrm>
            <a:off x="3903874" y="4057327"/>
            <a:ext cx="5472608"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産業別、設備投資の主な目的（複数回答・</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つ以内）</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0" y="4057327"/>
            <a:ext cx="3419872" cy="738664"/>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設備投資の主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目的</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複数回答・</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つ</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以内、前年比較）</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059832" y="703149"/>
            <a:ext cx="4752528" cy="415498"/>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出典：大阪産業経済リサーチセンター「</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大阪府景気観測調査</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「おおさか経済</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の動き別冊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（令和元）年</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の大阪経済」より作成</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 name="グラフ 17"/>
          <p:cNvGraphicFramePr>
            <a:graphicFrameLocks/>
          </p:cNvGraphicFramePr>
          <p:nvPr>
            <p:extLst>
              <p:ext uri="{D42A27DB-BD31-4B8C-83A1-F6EECF244321}">
                <p14:modId xmlns:p14="http://schemas.microsoft.com/office/powerpoint/2010/main" val="2411441526"/>
              </p:ext>
            </p:extLst>
          </p:nvPr>
        </p:nvGraphicFramePr>
        <p:xfrm>
          <a:off x="35794" y="4519720"/>
          <a:ext cx="3886199" cy="23526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グラフ 20"/>
          <p:cNvGraphicFramePr>
            <a:graphicFrameLocks/>
          </p:cNvGraphicFramePr>
          <p:nvPr>
            <p:extLst>
              <p:ext uri="{D42A27DB-BD31-4B8C-83A1-F6EECF244321}">
                <p14:modId xmlns:p14="http://schemas.microsoft.com/office/powerpoint/2010/main" val="1443659457"/>
              </p:ext>
            </p:extLst>
          </p:nvPr>
        </p:nvGraphicFramePr>
        <p:xfrm>
          <a:off x="108450" y="2159708"/>
          <a:ext cx="8928046" cy="191266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4146191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17922" y="528936"/>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関西国際空港における輸入品目（細目）別の構成比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税関「貿易統計」より作成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表 14"/>
          <p:cNvGraphicFramePr>
            <a:graphicFrameLocks noGrp="1"/>
          </p:cNvGraphicFramePr>
          <p:nvPr>
            <p:extLst>
              <p:ext uri="{D42A27DB-BD31-4B8C-83A1-F6EECF244321}">
                <p14:modId xmlns:p14="http://schemas.microsoft.com/office/powerpoint/2010/main" val="1420000743"/>
              </p:ext>
            </p:extLst>
          </p:nvPr>
        </p:nvGraphicFramePr>
        <p:xfrm>
          <a:off x="195662" y="2564904"/>
          <a:ext cx="3643436" cy="3950569"/>
        </p:xfrm>
        <a:graphic>
          <a:graphicData uri="http://schemas.openxmlformats.org/drawingml/2006/table">
            <a:tbl>
              <a:tblPr>
                <a:tableStyleId>{BC89EF96-8CEA-46FF-86C4-4CE0E7609802}</a:tableStyleId>
              </a:tblPr>
              <a:tblGrid>
                <a:gridCol w="284935">
                  <a:extLst>
                    <a:ext uri="{9D8B030D-6E8A-4147-A177-3AD203B41FA5}">
                      <a16:colId xmlns:a16="http://schemas.microsoft.com/office/drawing/2014/main" val="20000"/>
                    </a:ext>
                  </a:extLst>
                </a:gridCol>
                <a:gridCol w="1364438">
                  <a:extLst>
                    <a:ext uri="{9D8B030D-6E8A-4147-A177-3AD203B41FA5}">
                      <a16:colId xmlns:a16="http://schemas.microsoft.com/office/drawing/2014/main" val="20001"/>
                    </a:ext>
                  </a:extLst>
                </a:gridCol>
                <a:gridCol w="1199543">
                  <a:extLst>
                    <a:ext uri="{9D8B030D-6E8A-4147-A177-3AD203B41FA5}">
                      <a16:colId xmlns:a16="http://schemas.microsoft.com/office/drawing/2014/main" val="20002"/>
                    </a:ext>
                  </a:extLst>
                </a:gridCol>
                <a:gridCol w="794520">
                  <a:extLst>
                    <a:ext uri="{9D8B030D-6E8A-4147-A177-3AD203B41FA5}">
                      <a16:colId xmlns:a16="http://schemas.microsoft.com/office/drawing/2014/main" val="20003"/>
                    </a:ext>
                  </a:extLst>
                </a:gridCol>
              </a:tblGrid>
              <a:tr h="403739">
                <a:tc gridSpan="2">
                  <a:txBody>
                    <a:bodyPr/>
                    <a:lstStyle/>
                    <a:p>
                      <a:pPr algn="ctr" fontAlgn="b"/>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pPr algn="l" fontAlgn="b"/>
                      <a:endParaRPr lang="ja-JP" altLang="en-US" sz="1100" b="0" i="0" u="none" strike="noStrike" dirty="0">
                        <a:effectLst/>
                        <a:latin typeface="ＭＳ Ｐゴシック"/>
                      </a:endParaRPr>
                    </a:p>
                  </a:txBody>
                  <a:tcPr marL="9525" marR="9525" marT="9525" marB="0" anchor="b"/>
                </a:tc>
                <a:tc>
                  <a:txBody>
                    <a:bodyPr/>
                    <a:lstStyle/>
                    <a:p>
                      <a:pPr algn="ctr" fontAlgn="b"/>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価額（百万円）</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構成比</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医薬品</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919,148</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通信機</a:t>
                      </a:r>
                      <a:endParaRPr lang="zh-CN"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562,790</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半導体等電子部品</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324,766</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科学光学機器</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192,045</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事務用機器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137,476</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16" name="テキスト ボックス 15"/>
          <p:cNvSpPr txBox="1"/>
          <p:nvPr/>
        </p:nvSpPr>
        <p:spPr>
          <a:xfrm>
            <a:off x="107504" y="2132856"/>
            <a:ext cx="39604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○輸入額に占める構成比（上位</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4211960" y="2132856"/>
            <a:ext cx="39604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○輸入額の推移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（左記５品目）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119</a:t>
            </a:fld>
            <a:endParaRPr lang="ja-JP" altLang="en-US" dirty="0"/>
          </a:p>
        </p:txBody>
      </p:sp>
      <p:sp>
        <p:nvSpPr>
          <p:cNvPr id="11" name="テキスト ボックス 14"/>
          <p:cNvSpPr txBox="1"/>
          <p:nvPr/>
        </p:nvSpPr>
        <p:spPr>
          <a:xfrm>
            <a:off x="4644008" y="2406080"/>
            <a:ext cx="818381"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dirty="0" smtClean="0">
                <a:latin typeface="ＭＳ Ｐゴシック" panose="020B0600070205080204" pitchFamily="50" charset="-128"/>
                <a:ea typeface="ＭＳ Ｐゴシック" panose="020B0600070205080204" pitchFamily="50" charset="-128"/>
                <a:cs typeface="Meiryo UI" panose="020B0604030504040204" pitchFamily="50" charset="-128"/>
              </a:rPr>
              <a:t>（百万円）</a:t>
            </a:r>
            <a:endParaRPr kumimoji="1" lang="ja-JP" altLang="en-US" sz="1000" dirty="0">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13" name="正方形/長方形 12"/>
          <p:cNvSpPr/>
          <p:nvPr/>
        </p:nvSpPr>
        <p:spPr>
          <a:xfrm>
            <a:off x="107504" y="996889"/>
            <a:ext cx="8928992" cy="106396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関西国際空港の輸入品目について、細目別に構成比をみると、医薬品と通信機の占める割合が高い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年は、医薬品の輸入額が増加した一方、通信機の輸入額は減少</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。半導体</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等電子部品、科学光学機器、事務用機器の輸入額は、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横ばい。</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 name="グラフ 17"/>
          <p:cNvGraphicFramePr>
            <a:graphicFrameLocks/>
          </p:cNvGraphicFramePr>
          <p:nvPr>
            <p:extLst>
              <p:ext uri="{D42A27DB-BD31-4B8C-83A1-F6EECF244321}">
                <p14:modId xmlns:p14="http://schemas.microsoft.com/office/powerpoint/2010/main" val="2794436374"/>
              </p:ext>
            </p:extLst>
          </p:nvPr>
        </p:nvGraphicFramePr>
        <p:xfrm>
          <a:off x="3809137" y="2564904"/>
          <a:ext cx="5162548" cy="39611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0180536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グラフ 11"/>
          <p:cNvGraphicFramePr>
            <a:graphicFrameLocks/>
          </p:cNvGraphicFramePr>
          <p:nvPr>
            <p:extLst>
              <p:ext uri="{D42A27DB-BD31-4B8C-83A1-F6EECF244321}">
                <p14:modId xmlns:p14="http://schemas.microsoft.com/office/powerpoint/2010/main" val="1112580053"/>
              </p:ext>
            </p:extLst>
          </p:nvPr>
        </p:nvGraphicFramePr>
        <p:xfrm>
          <a:off x="87284" y="2919893"/>
          <a:ext cx="4669766" cy="3749913"/>
        </p:xfrm>
        <a:graphic>
          <a:graphicData uri="http://schemas.openxmlformats.org/drawingml/2006/chart">
            <c:chart xmlns:c="http://schemas.openxmlformats.org/drawingml/2006/chart" xmlns:r="http://schemas.openxmlformats.org/officeDocument/2006/relationships" r:id="rId3"/>
          </a:graphicData>
        </a:graphic>
      </p:graphicFrame>
      <p:sp>
        <p:nvSpPr>
          <p:cNvPr id="17" name="正方形/長方形 10"/>
          <p:cNvSpPr>
            <a:spLocks noChangeArrowheads="1"/>
          </p:cNvSpPr>
          <p:nvPr/>
        </p:nvSpPr>
        <p:spPr bwMode="auto">
          <a:xfrm>
            <a:off x="179514" y="404664"/>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関西国際空港における国際</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線</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旅客便・貨物便数の動向</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07504" y="764704"/>
            <a:ext cx="8928992" cy="177241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関西空港の国際線</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年夏期スケジュールでは、東南アジア路線の新規就航や増便に加え、中国方面のネットワークのさらなる拡充もあり、開港以来過去最高となる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1,548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週を計画。国際貨物便数は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週と、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年連続で増加。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年夏の国際線旅客便数は成田空港に次ぐ</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番目の便数となっており、中でもアジアへの直行便・経由便の合計は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1,101.5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週と、全国の空港で最も多い。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しかし、</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年以降は、新型コロナウイルス感染症拡大の影響により、入国拒否措置などがなされ、全国的に国際線旅客数は大幅に減少していることから、国際線旅客便数も著しく落ち込んでいる。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661757" y="2507583"/>
            <a:ext cx="4320480" cy="492443"/>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年夏</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空港別の国際線旅客便数（地域別）</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出典：国土交通省・国際線就航状況（</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3" name="テキスト ボックス 2"/>
          <p:cNvSpPr txBox="1"/>
          <p:nvPr/>
        </p:nvSpPr>
        <p:spPr>
          <a:xfrm>
            <a:off x="4611625" y="2952775"/>
            <a:ext cx="1296144"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（便</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週）</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08520" y="3151233"/>
            <a:ext cx="1296144"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（便</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週）</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0"/>
          <p:cNvSpPr>
            <a:spLocks noChangeArrowheads="1"/>
          </p:cNvSpPr>
          <p:nvPr/>
        </p:nvSpPr>
        <p:spPr bwMode="auto">
          <a:xfrm>
            <a:off x="31023" y="2507582"/>
            <a:ext cx="482453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国際</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線</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旅客便・貨物便数</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出典：関西エアポート「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国際</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夏</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期スケジュール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グラフ 13"/>
          <p:cNvGraphicFramePr>
            <a:graphicFrameLocks/>
          </p:cNvGraphicFramePr>
          <p:nvPr>
            <p:extLst>
              <p:ext uri="{D42A27DB-BD31-4B8C-83A1-F6EECF244321}">
                <p14:modId xmlns:p14="http://schemas.microsoft.com/office/powerpoint/2010/main" val="4005988784"/>
              </p:ext>
            </p:extLst>
          </p:nvPr>
        </p:nvGraphicFramePr>
        <p:xfrm>
          <a:off x="4583506" y="3177742"/>
          <a:ext cx="4572000" cy="3449593"/>
        </p:xfrm>
        <a:graphic>
          <a:graphicData uri="http://schemas.openxmlformats.org/drawingml/2006/chart">
            <c:chart xmlns:c="http://schemas.openxmlformats.org/drawingml/2006/chart" xmlns:r="http://schemas.openxmlformats.org/officeDocument/2006/relationships" r:id="rId4"/>
          </a:graphicData>
        </a:graphic>
      </p:graphicFrame>
      <p:sp>
        <p:nvSpPr>
          <p:cNvPr id="20" name="スライド番号プレースホルダー 1"/>
          <p:cNvSpPr txBox="1">
            <a:spLocks/>
          </p:cNvSpPr>
          <p:nvPr/>
        </p:nvSpPr>
        <p:spPr>
          <a:xfrm>
            <a:off x="6997102" y="6492875"/>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120</a:t>
            </a:fld>
            <a:endParaRPr lang="ja-JP" altLang="en-US" dirty="0"/>
          </a:p>
        </p:txBody>
      </p:sp>
    </p:spTree>
    <p:extLst>
      <p:ext uri="{BB962C8B-B14F-4D97-AF65-F5344CB8AC3E}">
        <p14:creationId xmlns:p14="http://schemas.microsoft.com/office/powerpoint/2010/main" val="397399988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p:nvPr/>
        </p:nvPicPr>
        <p:blipFill>
          <a:blip r:embed="rId3">
            <a:extLst>
              <a:ext uri="{28A0092B-C50C-407E-A947-70E740481C1C}">
                <a14:useLocalDpi xmlns:a14="http://schemas.microsoft.com/office/drawing/2010/main" val="0"/>
              </a:ext>
            </a:extLst>
          </a:blip>
          <a:srcRect/>
          <a:stretch>
            <a:fillRect/>
          </a:stretch>
        </p:blipFill>
        <p:spPr bwMode="auto">
          <a:xfrm>
            <a:off x="965444" y="5341996"/>
            <a:ext cx="2671484" cy="1400002"/>
          </a:xfrm>
          <a:prstGeom prst="rect">
            <a:avLst/>
          </a:prstGeom>
          <a:noFill/>
          <a:ln>
            <a:noFill/>
          </a:ln>
        </p:spPr>
      </p:pic>
      <p:sp>
        <p:nvSpPr>
          <p:cNvPr id="5" name="テキスト ボックス 4"/>
          <p:cNvSpPr txBox="1"/>
          <p:nvPr/>
        </p:nvSpPr>
        <p:spPr>
          <a:xfrm>
            <a:off x="496784" y="5031729"/>
            <a:ext cx="2928508"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フェデックス北太平洋地区ハブ拠点</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10"/>
          <p:cNvSpPr>
            <a:spLocks noChangeArrowheads="1"/>
          </p:cNvSpPr>
          <p:nvPr/>
        </p:nvSpPr>
        <p:spPr bwMode="auto">
          <a:xfrm>
            <a:off x="72010" y="420480"/>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関西国際空港における国際貨物の流通促進</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07504" y="800168"/>
            <a:ext cx="8928992" cy="131477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国内初となる医薬品専用定温庫（</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月～）や、全国に先駆けた医薬品輸入手続きの電子化など、医薬品の物流拠点形成に取り組んでいる</a:t>
            </a: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フェデックス</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の北太平洋地区ハブ拠点が</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月に稼働し、国際中継貨物は開設前と比べて</a:t>
            </a: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78%</a:t>
            </a: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endParaRPr lang="en-US" altLang="ja-JP"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大阪商工会議所が、食品等の輸出に必要な国の輸出証明書と商工会議所の貿易証明書を、事業者がワンストップで受け取れる取組みを実施。（</a:t>
            </a:r>
            <a:r>
              <a:rPr lang="en-US" altLang="ja-JP"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円/楕円 12"/>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2503297" y="2308915"/>
            <a:ext cx="2352037" cy="276999"/>
          </a:xfrm>
          <a:prstGeom prst="rect">
            <a:avLst/>
          </a:prstGeom>
          <a:noFill/>
          <a:ln>
            <a:noFill/>
          </a:ln>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出典：大阪税関「貿易統計」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Picture 2" descr="C:\Users\HongoYukiko\AppData\Local\Microsoft\Windows\Temporary Internet Files\Content.Outlook\X2FHDYU9\ebb127aaa83f4ae8f507ab7149e62643.jpg"/>
          <p:cNvPicPr>
            <a:picLocks noChangeAspect="1" noChangeArrowheads="1"/>
          </p:cNvPicPr>
          <p:nvPr/>
        </p:nvPicPr>
        <p:blipFill rotWithShape="1">
          <a:blip r:embed="rId4">
            <a:extLst>
              <a:ext uri="{28A0092B-C50C-407E-A947-70E740481C1C}">
                <a14:useLocalDpi xmlns:a14="http://schemas.microsoft.com/office/drawing/2010/main" val="0"/>
              </a:ext>
            </a:extLst>
          </a:blip>
          <a:srcRect t="1" b="31174"/>
          <a:stretch/>
        </p:blipFill>
        <p:spPr bwMode="auto">
          <a:xfrm>
            <a:off x="3829081" y="5185617"/>
            <a:ext cx="1506749" cy="15538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グラフ 15"/>
          <p:cNvGraphicFramePr>
            <a:graphicFrameLocks/>
          </p:cNvGraphicFramePr>
          <p:nvPr>
            <p:extLst>
              <p:ext uri="{D42A27DB-BD31-4B8C-83A1-F6EECF244321}">
                <p14:modId xmlns:p14="http://schemas.microsoft.com/office/powerpoint/2010/main" val="4229906821"/>
              </p:ext>
            </p:extLst>
          </p:nvPr>
        </p:nvGraphicFramePr>
        <p:xfrm>
          <a:off x="4650387" y="2539913"/>
          <a:ext cx="4350140" cy="2624991"/>
        </p:xfrm>
        <a:graphic>
          <a:graphicData uri="http://schemas.openxmlformats.org/drawingml/2006/chart">
            <c:chart xmlns:c="http://schemas.openxmlformats.org/drawingml/2006/chart" xmlns:r="http://schemas.openxmlformats.org/officeDocument/2006/relationships" r:id="rId5"/>
          </a:graphicData>
        </a:graphic>
      </p:graphicFrame>
      <p:sp>
        <p:nvSpPr>
          <p:cNvPr id="21" name="右矢印 20"/>
          <p:cNvSpPr/>
          <p:nvPr/>
        </p:nvSpPr>
        <p:spPr>
          <a:xfrm rot="21246776">
            <a:off x="5136816" y="2924634"/>
            <a:ext cx="3031236" cy="360199"/>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en-US" altLang="ja-JP" sz="1800">
              <a:solidFill>
                <a:sysClr val="windowText" lastClr="000000"/>
              </a:solidFill>
            </a:endParaRPr>
          </a:p>
        </p:txBody>
      </p:sp>
      <p:sp>
        <p:nvSpPr>
          <p:cNvPr id="22" name="テキスト ボックス 17"/>
          <p:cNvSpPr txBox="1"/>
          <p:nvPr/>
        </p:nvSpPr>
        <p:spPr>
          <a:xfrm>
            <a:off x="4476152" y="2398630"/>
            <a:ext cx="1638484" cy="246221"/>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000" dirty="0" smtClean="0">
                <a:latin typeface="+mn-ea"/>
                <a:cs typeface="Meiryo UI" panose="020B0604030504040204" pitchFamily="50" charset="-128"/>
              </a:rPr>
              <a:t>（万トン）</a:t>
            </a:r>
            <a:endParaRPr kumimoji="1" lang="ja-JP" altLang="en-US" sz="1000" dirty="0">
              <a:latin typeface="+mn-ea"/>
              <a:cs typeface="Meiryo UI" panose="020B0604030504040204" pitchFamily="50" charset="-128"/>
            </a:endParaRPr>
          </a:p>
        </p:txBody>
      </p:sp>
      <p:sp>
        <p:nvSpPr>
          <p:cNvPr id="6" name="テキスト ボックス 5"/>
          <p:cNvSpPr txBox="1"/>
          <p:nvPr/>
        </p:nvSpPr>
        <p:spPr>
          <a:xfrm>
            <a:off x="4600207" y="2113111"/>
            <a:ext cx="3140145"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関西国際空港</a:t>
            </a:r>
            <a:r>
              <a:rPr lang="zh-TW" altLang="en-US" sz="1400" dirty="0" smtClean="0">
                <a:latin typeface="Meiryo UI" panose="020B0604030504040204" pitchFamily="50" charset="-128"/>
                <a:ea typeface="Meiryo UI" panose="020B0604030504040204" pitchFamily="50" charset="-128"/>
              </a:rPr>
              <a:t>国際</a:t>
            </a:r>
            <a:r>
              <a:rPr lang="zh-TW" altLang="en-US" sz="1400" dirty="0">
                <a:latin typeface="Meiryo UI" panose="020B0604030504040204" pitchFamily="50" charset="-128"/>
                <a:ea typeface="Meiryo UI" panose="020B0604030504040204" pitchFamily="50" charset="-128"/>
              </a:rPr>
              <a:t>中継貨物取扱量</a:t>
            </a:r>
            <a:endParaRPr kumimoji="1" lang="ja-JP" altLang="en-US" sz="1400"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107504" y="2116275"/>
            <a:ext cx="3140145"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rPr>
              <a:t>関西国際空港</a:t>
            </a:r>
            <a:r>
              <a:rPr lang="ja-JP" altLang="en-US" sz="1400" dirty="0">
                <a:latin typeface="Meiryo UI" panose="020B0604030504040204" pitchFamily="50" charset="-128"/>
                <a:ea typeface="Meiryo UI" panose="020B0604030504040204" pitchFamily="50" charset="-128"/>
              </a:rPr>
              <a:t>医</a:t>
            </a:r>
            <a:r>
              <a:rPr lang="ja-JP" altLang="en-US" sz="1400" dirty="0" smtClean="0">
                <a:latin typeface="Meiryo UI" panose="020B0604030504040204" pitchFamily="50" charset="-128"/>
                <a:ea typeface="Meiryo UI" panose="020B0604030504040204" pitchFamily="50" charset="-128"/>
              </a:rPr>
              <a:t>薬品輸入額</a:t>
            </a:r>
            <a:endParaRPr kumimoji="1" lang="ja-JP" altLang="en-US" sz="1400" dirty="0">
              <a:latin typeface="Meiryo UI" panose="020B0604030504040204" pitchFamily="50" charset="-128"/>
              <a:ea typeface="Meiryo UI" panose="020B0604030504040204" pitchFamily="50" charset="-128"/>
            </a:endParaRPr>
          </a:p>
        </p:txBody>
      </p:sp>
      <p:graphicFrame>
        <p:nvGraphicFramePr>
          <p:cNvPr id="10" name="グラフ 9"/>
          <p:cNvGraphicFramePr/>
          <p:nvPr>
            <p:extLst>
              <p:ext uri="{D42A27DB-BD31-4B8C-83A1-F6EECF244321}">
                <p14:modId xmlns:p14="http://schemas.microsoft.com/office/powerpoint/2010/main" val="3654360026"/>
              </p:ext>
            </p:extLst>
          </p:nvPr>
        </p:nvGraphicFramePr>
        <p:xfrm>
          <a:off x="155719" y="2448659"/>
          <a:ext cx="4356416" cy="2677618"/>
        </p:xfrm>
        <a:graphic>
          <a:graphicData uri="http://schemas.openxmlformats.org/drawingml/2006/chart">
            <c:chart xmlns:c="http://schemas.openxmlformats.org/drawingml/2006/chart" xmlns:r="http://schemas.openxmlformats.org/officeDocument/2006/relationships" r:id="rId6"/>
          </a:graphicData>
        </a:graphic>
      </p:graphicFrame>
      <p:sp>
        <p:nvSpPr>
          <p:cNvPr id="28" name="テキスト ボックス 17"/>
          <p:cNvSpPr txBox="1"/>
          <p:nvPr/>
        </p:nvSpPr>
        <p:spPr>
          <a:xfrm>
            <a:off x="-9540" y="2325917"/>
            <a:ext cx="1638484" cy="246221"/>
          </a:xfrm>
          <a:prstGeom prst="rect">
            <a:avLst/>
          </a:prstGeom>
          <a:noFill/>
          <a:ln>
            <a:no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百億円</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右矢印 28"/>
          <p:cNvSpPr/>
          <p:nvPr/>
        </p:nvSpPr>
        <p:spPr>
          <a:xfrm rot="21246776">
            <a:off x="973768" y="2993911"/>
            <a:ext cx="3155893" cy="362941"/>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en-US" altLang="ja-JP" sz="1800">
              <a:solidFill>
                <a:sysClr val="windowText" lastClr="000000"/>
              </a:solidFill>
            </a:endParaRPr>
          </a:p>
        </p:txBody>
      </p:sp>
      <p:sp>
        <p:nvSpPr>
          <p:cNvPr id="11" name="テキスト ボックス 10"/>
          <p:cNvSpPr txBox="1"/>
          <p:nvPr/>
        </p:nvSpPr>
        <p:spPr>
          <a:xfrm>
            <a:off x="7073953" y="2398630"/>
            <a:ext cx="2587165" cy="276999"/>
          </a:xfrm>
          <a:prstGeom prst="rect">
            <a:avLst/>
          </a:prstGeom>
          <a:noFill/>
        </p:spPr>
        <p:txBody>
          <a:bodyPr wrap="square" rtlCol="0">
            <a:spAutoFit/>
          </a:bodyPr>
          <a:lstStyle/>
          <a:p>
            <a:r>
              <a:rPr lang="zh-TW" altLang="en-US" sz="1200" dirty="0">
                <a:latin typeface="Meiryo UI" panose="020B0604030504040204" pitchFamily="50" charset="-128"/>
                <a:ea typeface="Meiryo UI" panose="020B0604030504040204" pitchFamily="50" charset="-128"/>
              </a:rPr>
              <a:t>出典：大阪税関「貿易統計</a:t>
            </a:r>
            <a:r>
              <a:rPr lang="zh-TW" altLang="en-US" sz="1200" dirty="0" smtClean="0">
                <a:latin typeface="Meiryo UI" panose="020B0604030504040204" pitchFamily="50" charset="-128"/>
                <a:ea typeface="Meiryo UI" panose="020B0604030504040204" pitchFamily="50" charset="-128"/>
              </a:rPr>
              <a:t>」</a:t>
            </a:r>
            <a:endParaRPr lang="zh-TW" altLang="en-US" sz="1200" dirty="0">
              <a:latin typeface="Meiryo UI" panose="020B0604030504040204" pitchFamily="50" charset="-128"/>
              <a:ea typeface="Meiryo UI" panose="020B0604030504040204" pitchFamily="50" charset="-128"/>
            </a:endParaRPr>
          </a:p>
        </p:txBody>
      </p:sp>
      <p:sp>
        <p:nvSpPr>
          <p:cNvPr id="24" name="スライド番号プレースホルダー 1"/>
          <p:cNvSpPr txBox="1">
            <a:spLocks/>
          </p:cNvSpPr>
          <p:nvPr/>
        </p:nvSpPr>
        <p:spPr>
          <a:xfrm>
            <a:off x="6997102" y="6492875"/>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121</a:t>
            </a:fld>
            <a:endParaRPr lang="ja-JP" altLang="en-US" dirty="0"/>
          </a:p>
        </p:txBody>
      </p:sp>
    </p:spTree>
    <p:extLst>
      <p:ext uri="{BB962C8B-B14F-4D97-AF65-F5344CB8AC3E}">
        <p14:creationId xmlns:p14="http://schemas.microsoft.com/office/powerpoint/2010/main" val="213096983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4516091" y="1988840"/>
            <a:ext cx="4736429" cy="492443"/>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○港湾別の輸出入貿易額推移</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：神戸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税関「貿易統計」より作成</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07504" y="2000453"/>
            <a:ext cx="4734270" cy="492443"/>
          </a:xfrm>
          <a:prstGeom prst="rect">
            <a:avLst/>
          </a:prstGeom>
        </p:spPr>
        <p:txBody>
          <a:bodyPr wrap="square" anchor="t">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○主要港における外貿コンテナ取扱個数</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交通省「港湾調査」より作成</a:t>
            </a:r>
          </a:p>
        </p:txBody>
      </p:sp>
      <p:sp>
        <p:nvSpPr>
          <p:cNvPr id="14" name="正方形/長方形 13"/>
          <p:cNvSpPr/>
          <p:nvPr/>
        </p:nvSpPr>
        <p:spPr>
          <a:xfrm>
            <a:off x="177280" y="563692"/>
            <a:ext cx="7488832"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港湾</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別、外国貨物取扱量・輸出入貿易額の推移</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179512" y="1124744"/>
            <a:ext cx="8784976"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年の大阪港の外貿コンテナ取扱個数は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％増。また、神戸港の外貿コンテナ取扱個数は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減。</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年の阪神港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の輸出入貿易額は、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の減少。</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19"/>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122</a:t>
            </a:fld>
            <a:endParaRPr lang="ja-JP" altLang="en-US" b="1" dirty="0"/>
          </a:p>
        </p:txBody>
      </p:sp>
      <p:sp>
        <p:nvSpPr>
          <p:cNvPr id="16" name="テキスト ボックス 15"/>
          <p:cNvSpPr txBox="1"/>
          <p:nvPr/>
        </p:nvSpPr>
        <p:spPr>
          <a:xfrm>
            <a:off x="4175956" y="2420888"/>
            <a:ext cx="792088"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（兆円）</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3867" y="2460707"/>
            <a:ext cx="864096" cy="246221"/>
          </a:xfrm>
          <a:prstGeom prst="rect">
            <a:avLst/>
          </a:prstGeom>
          <a:noFill/>
        </p:spPr>
        <p:txBody>
          <a:bodyPr wrap="square" rtlCol="0">
            <a:spAutoFit/>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4" name="グラフ 23"/>
          <p:cNvGraphicFramePr>
            <a:graphicFrameLocks/>
          </p:cNvGraphicFramePr>
          <p:nvPr>
            <p:extLst/>
          </p:nvPr>
        </p:nvGraphicFramePr>
        <p:xfrm>
          <a:off x="4283967" y="2667109"/>
          <a:ext cx="4572000" cy="39757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グラフ 25"/>
          <p:cNvGraphicFramePr>
            <a:graphicFrameLocks/>
          </p:cNvGraphicFramePr>
          <p:nvPr>
            <p:extLst/>
          </p:nvPr>
        </p:nvGraphicFramePr>
        <p:xfrm>
          <a:off x="177280" y="2706929"/>
          <a:ext cx="4097992" cy="39359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6574938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81522" y="534866"/>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dirty="0">
                <a:latin typeface="Meiryo UI" panose="020B0604030504040204" pitchFamily="50" charset="-128"/>
                <a:ea typeface="Meiryo UI" panose="020B0604030504040204" pitchFamily="50" charset="-128"/>
                <a:cs typeface="Meiryo UI" panose="020B0604030504040204" pitchFamily="50" charset="-128"/>
              </a:rPr>
              <a:t>港湾</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別</a:t>
            </a:r>
            <a:r>
              <a:rPr lang="ja-JP" altLang="en-US" dirty="0">
                <a:latin typeface="Meiryo UI" panose="020B0604030504040204" pitchFamily="50" charset="-128"/>
                <a:ea typeface="Meiryo UI" panose="020B0604030504040204" pitchFamily="50" charset="-128"/>
                <a:cs typeface="Meiryo UI" panose="020B0604030504040204" pitchFamily="50" charset="-128"/>
              </a:rPr>
              <a:t>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輸出品目構成比（金額ベース）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出典：各税関「貿易統計」より作成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30299" y="1124742"/>
            <a:ext cx="8928992" cy="108012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港湾</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別</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に金額ベースで輸出品目を見ると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、阪神港と東京港では「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電気機器（半導体などの電子部品等）」と「一般機械（原動機など）」の占める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割合が高く、名古屋港では、「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輸送用機器（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自動車など</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）」の割合</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が他の港湾より高い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といった特徴がある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円/楕円 9"/>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123</a:t>
            </a:fld>
            <a:endParaRPr lang="ja-JP" altLang="en-US" dirty="0"/>
          </a:p>
        </p:txBody>
      </p:sp>
      <p:graphicFrame>
        <p:nvGraphicFramePr>
          <p:cNvPr id="8" name="グラフ 7"/>
          <p:cNvGraphicFramePr>
            <a:graphicFrameLocks/>
          </p:cNvGraphicFramePr>
          <p:nvPr>
            <p:extLst/>
          </p:nvPr>
        </p:nvGraphicFramePr>
        <p:xfrm>
          <a:off x="105691" y="2374030"/>
          <a:ext cx="8916148" cy="4295776"/>
        </p:xfrm>
        <a:graphic>
          <a:graphicData uri="http://schemas.openxmlformats.org/drawingml/2006/chart">
            <c:chart xmlns:c="http://schemas.openxmlformats.org/drawingml/2006/chart" xmlns:r="http://schemas.openxmlformats.org/officeDocument/2006/relationships" r:id="rId3"/>
          </a:graphicData>
        </a:graphic>
      </p:graphicFrame>
      <p:sp>
        <p:nvSpPr>
          <p:cNvPr id="11" name="正方形/長方形 10"/>
          <p:cNvSpPr/>
          <p:nvPr/>
        </p:nvSpPr>
        <p:spPr>
          <a:xfrm>
            <a:off x="6300192" y="5661248"/>
            <a:ext cx="2556000"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dirty="0" smtClean="0">
                <a:solidFill>
                  <a:schemeClr val="tx1">
                    <a:lumMod val="50000"/>
                    <a:lumOff val="50000"/>
                  </a:schemeClr>
                </a:solidFill>
              </a:rPr>
              <a:t>79.04</a:t>
            </a:r>
            <a:r>
              <a:rPr lang="ja-JP" altLang="en-US" dirty="0" smtClean="0">
                <a:solidFill>
                  <a:schemeClr val="tx1">
                    <a:lumMod val="50000"/>
                    <a:lumOff val="50000"/>
                  </a:schemeClr>
                </a:solidFill>
              </a:rPr>
              <a:t>％</a:t>
            </a:r>
            <a:endParaRPr lang="ja-JP" dirty="0">
              <a:solidFill>
                <a:schemeClr val="tx1">
                  <a:lumMod val="50000"/>
                  <a:lumOff val="50000"/>
                </a:schemeClr>
              </a:solidFill>
            </a:endParaRPr>
          </a:p>
        </p:txBody>
      </p:sp>
    </p:spTree>
    <p:extLst>
      <p:ext uri="{BB962C8B-B14F-4D97-AF65-F5344CB8AC3E}">
        <p14:creationId xmlns:p14="http://schemas.microsoft.com/office/powerpoint/2010/main" val="239388146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75" y="597862"/>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阪神港における輸出品目（細目）別の構成比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税関・神戸税関「貿易統計」より作成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07504" y="1124743"/>
            <a:ext cx="8928992" cy="128994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輸出品目について、細目別に構成比をみると、半導体等電子</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部品、プラスチック、建設用・鉱山用機械、</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原動機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、織物用糸及び繊維製品が上位</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占める。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年については、いずれの品目においても輸出額が減少。</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107504" y="2545159"/>
            <a:ext cx="39604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○輸出額に占める構成比（</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年上位</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211960" y="2545159"/>
            <a:ext cx="39604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○輸出額の推移</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左記</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５品目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124</a:t>
            </a:fld>
            <a:endParaRPr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2261684364"/>
              </p:ext>
            </p:extLst>
          </p:nvPr>
        </p:nvGraphicFramePr>
        <p:xfrm>
          <a:off x="251519" y="2924943"/>
          <a:ext cx="3816425" cy="3744416"/>
        </p:xfrm>
        <a:graphic>
          <a:graphicData uri="http://schemas.openxmlformats.org/drawingml/2006/table">
            <a:tbl>
              <a:tblPr>
                <a:tableStyleId>{BC89EF96-8CEA-46FF-86C4-4CE0E7609802}</a:tableStyleId>
              </a:tblPr>
              <a:tblGrid>
                <a:gridCol w="308609">
                  <a:extLst>
                    <a:ext uri="{9D8B030D-6E8A-4147-A177-3AD203B41FA5}">
                      <a16:colId xmlns:a16="http://schemas.microsoft.com/office/drawing/2014/main" val="20000"/>
                    </a:ext>
                  </a:extLst>
                </a:gridCol>
                <a:gridCol w="1347575">
                  <a:extLst>
                    <a:ext uri="{9D8B030D-6E8A-4147-A177-3AD203B41FA5}">
                      <a16:colId xmlns:a16="http://schemas.microsoft.com/office/drawing/2014/main" val="20001"/>
                    </a:ext>
                  </a:extLst>
                </a:gridCol>
                <a:gridCol w="1220922">
                  <a:extLst>
                    <a:ext uri="{9D8B030D-6E8A-4147-A177-3AD203B41FA5}">
                      <a16:colId xmlns:a16="http://schemas.microsoft.com/office/drawing/2014/main" val="20002"/>
                    </a:ext>
                  </a:extLst>
                </a:gridCol>
                <a:gridCol w="939319">
                  <a:extLst>
                    <a:ext uri="{9D8B030D-6E8A-4147-A177-3AD203B41FA5}">
                      <a16:colId xmlns:a16="http://schemas.microsoft.com/office/drawing/2014/main" val="20003"/>
                    </a:ext>
                  </a:extLst>
                </a:gridCol>
              </a:tblGrid>
              <a:tr h="382671">
                <a:tc gridSpan="2">
                  <a:txBody>
                    <a:bodyPr/>
                    <a:lstStyle/>
                    <a:p>
                      <a:pPr algn="ctr" fontAlgn="b"/>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pPr algn="l" fontAlgn="b"/>
                      <a:endParaRPr lang="ja-JP" altLang="en-US" sz="1100" b="0" i="0" u="none" strike="noStrike" dirty="0">
                        <a:effectLst/>
                        <a:latin typeface="ＭＳ Ｐゴシック"/>
                      </a:endParaRPr>
                    </a:p>
                  </a:txBody>
                  <a:tcPr marL="9525" marR="9525" marT="9525" marB="0" anchor="b"/>
                </a:tc>
                <a:tc>
                  <a:txBody>
                    <a:bodyPr/>
                    <a:lstStyle/>
                    <a:p>
                      <a:pPr algn="ctr" fontAlgn="b"/>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価額（百万円）</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構成比</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672349">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プラスチック</a:t>
                      </a:r>
                      <a:endParaRPr lang="zh-CN"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545,126</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672349">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zh-TW"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半導体等電子部品</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519,622</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672349">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建設用・鉱山用機械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432,444</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672349">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織物用糸及び</a:t>
                      </a:r>
                      <a:endPar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b"/>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繊維製品</a:t>
                      </a:r>
                      <a:endPar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357,533</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672349">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原動機</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337,991</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18" name="テキスト ボックス 14"/>
          <p:cNvSpPr txBox="1"/>
          <p:nvPr/>
        </p:nvSpPr>
        <p:spPr>
          <a:xfrm>
            <a:off x="5148064" y="2752571"/>
            <a:ext cx="818381"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（百万円）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グラフ 12"/>
          <p:cNvGraphicFramePr>
            <a:graphicFrameLocks/>
          </p:cNvGraphicFramePr>
          <p:nvPr>
            <p:extLst/>
          </p:nvPr>
        </p:nvGraphicFramePr>
        <p:xfrm>
          <a:off x="4186202" y="2983403"/>
          <a:ext cx="4634270" cy="36343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5659264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69168" y="558786"/>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年、港湾別の輸入品目構成比（金額ベース）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出典：各税関「貿易統計」より作成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07504" y="1124743"/>
            <a:ext cx="8928992" cy="131603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港湾別に金額ベースで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輸入品目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を見ると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電気機器（半導体などの電子部品等）</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」と「原料別製品（アルミニウム及び銅合金など）」、「その他（衣類など）」はいずれの港湾でも割合が高い。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、阪神港と東京港では「食料品」が、名古屋港では「鉱物性燃料（石油ガス類など）」の割合が他の港湾より高いといった特徴がある。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円/楕円 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125</a:t>
            </a:fld>
            <a:endParaRPr lang="ja-JP" altLang="en-US" dirty="0"/>
          </a:p>
        </p:txBody>
      </p:sp>
      <p:graphicFrame>
        <p:nvGraphicFramePr>
          <p:cNvPr id="17" name="グラフ 16"/>
          <p:cNvGraphicFramePr>
            <a:graphicFrameLocks/>
          </p:cNvGraphicFramePr>
          <p:nvPr>
            <p:extLst/>
          </p:nvPr>
        </p:nvGraphicFramePr>
        <p:xfrm>
          <a:off x="111409" y="2564904"/>
          <a:ext cx="8781071" cy="41764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1997853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10"/>
          <p:cNvSpPr>
            <a:spLocks noChangeArrowheads="1"/>
          </p:cNvSpPr>
          <p:nvPr/>
        </p:nvSpPr>
        <p:spPr bwMode="auto">
          <a:xfrm>
            <a:off x="0" y="58003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阪神港における輸入品目（細目）別の構成比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税関・神戸税関「貿易統計」より作成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07504" y="1124743"/>
            <a:ext cx="8928992" cy="12764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輸入品目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について、細目別に構成比をみると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、衣類及び同附属品の割合が高いが、輸入額の推移では、近年増加傾向であったが減少に転じた。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この他、肉類及び同調製品、織物用糸及び繊維製品、金属製品、たばこが輸入品目の上位を占める。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2955313468"/>
              </p:ext>
            </p:extLst>
          </p:nvPr>
        </p:nvGraphicFramePr>
        <p:xfrm>
          <a:off x="251519" y="2718790"/>
          <a:ext cx="3816425" cy="3950569"/>
        </p:xfrm>
        <a:graphic>
          <a:graphicData uri="http://schemas.openxmlformats.org/drawingml/2006/table">
            <a:tbl>
              <a:tblPr>
                <a:tableStyleId>{BC89EF96-8CEA-46FF-86C4-4CE0E7609802}</a:tableStyleId>
              </a:tblPr>
              <a:tblGrid>
                <a:gridCol w="308609">
                  <a:extLst>
                    <a:ext uri="{9D8B030D-6E8A-4147-A177-3AD203B41FA5}">
                      <a16:colId xmlns:a16="http://schemas.microsoft.com/office/drawing/2014/main" val="20000"/>
                    </a:ext>
                  </a:extLst>
                </a:gridCol>
                <a:gridCol w="1347575">
                  <a:extLst>
                    <a:ext uri="{9D8B030D-6E8A-4147-A177-3AD203B41FA5}">
                      <a16:colId xmlns:a16="http://schemas.microsoft.com/office/drawing/2014/main" val="20001"/>
                    </a:ext>
                  </a:extLst>
                </a:gridCol>
                <a:gridCol w="1220922">
                  <a:extLst>
                    <a:ext uri="{9D8B030D-6E8A-4147-A177-3AD203B41FA5}">
                      <a16:colId xmlns:a16="http://schemas.microsoft.com/office/drawing/2014/main" val="20002"/>
                    </a:ext>
                  </a:extLst>
                </a:gridCol>
                <a:gridCol w="939319">
                  <a:extLst>
                    <a:ext uri="{9D8B030D-6E8A-4147-A177-3AD203B41FA5}">
                      <a16:colId xmlns:a16="http://schemas.microsoft.com/office/drawing/2014/main" val="20003"/>
                    </a:ext>
                  </a:extLst>
                </a:gridCol>
              </a:tblGrid>
              <a:tr h="403739">
                <a:tc gridSpan="2">
                  <a:txBody>
                    <a:bodyPr/>
                    <a:lstStyle/>
                    <a:p>
                      <a:pPr algn="ctr" fontAlgn="b"/>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pPr algn="l" fontAlgn="b"/>
                      <a:endParaRPr lang="ja-JP" altLang="en-US" sz="1100" b="0" i="0" u="none" strike="noStrike" dirty="0">
                        <a:effectLst/>
                        <a:latin typeface="ＭＳ Ｐゴシック"/>
                      </a:endParaRPr>
                    </a:p>
                  </a:txBody>
                  <a:tcPr marL="9525" marR="9525" marT="9525" marB="0" anchor="b"/>
                </a:tc>
                <a:tc>
                  <a:txBody>
                    <a:bodyPr/>
                    <a:lstStyle/>
                    <a:p>
                      <a:pPr algn="ctr" fontAlgn="b"/>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価額（百万円）</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b"/>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構成比</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衣類及び同附属品</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935,271</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肉類及び同調製品</a:t>
                      </a:r>
                      <a:endParaRPr lang="zh-CN"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378,590</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織物用糸及び</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繊維製品</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290,932</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金属製品</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229,494</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709366">
                <a:tc>
                  <a:txBody>
                    <a:bodyPr/>
                    <a:lstStyle/>
                    <a:p>
                      <a:pPr algn="ctr" fontAlgn="b"/>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たばこ</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225,194</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b"/>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15" name="テキスト ボックス 14"/>
          <p:cNvSpPr txBox="1"/>
          <p:nvPr/>
        </p:nvSpPr>
        <p:spPr>
          <a:xfrm>
            <a:off x="4211960" y="2401143"/>
            <a:ext cx="49320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○輸入額の推移（左記</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５</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107504" y="2401143"/>
            <a:ext cx="39604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○輸入額に占める構成比（</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上位</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品目）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126</a:t>
            </a:fld>
            <a:endParaRPr lang="ja-JP" altLang="en-US" dirty="0"/>
          </a:p>
        </p:txBody>
      </p:sp>
      <p:sp>
        <p:nvSpPr>
          <p:cNvPr id="11" name="テキスト ボックス 14"/>
          <p:cNvSpPr txBox="1"/>
          <p:nvPr/>
        </p:nvSpPr>
        <p:spPr>
          <a:xfrm>
            <a:off x="5004048" y="2694112"/>
            <a:ext cx="818381"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（百万円）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グラフ 16"/>
          <p:cNvGraphicFramePr>
            <a:graphicFrameLocks/>
          </p:cNvGraphicFramePr>
          <p:nvPr>
            <p:extLst/>
          </p:nvPr>
        </p:nvGraphicFramePr>
        <p:xfrm>
          <a:off x="4003988" y="2718790"/>
          <a:ext cx="5032508" cy="41392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7271505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72010" y="487705"/>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港湾別、外貿定期コンテナ航路</a:t>
            </a:r>
            <a:r>
              <a:rPr lang="ja-JP" altLang="en-US" kern="100" dirty="0">
                <a:latin typeface="Meiryo UI" panose="020B0604030504040204" pitchFamily="50" charset="-128"/>
                <a:ea typeface="Meiryo UI" panose="020B0604030504040204" pitchFamily="50" charset="-128"/>
                <a:cs typeface="Meiryo UI" panose="020B0604030504040204" pitchFamily="50" charset="-128"/>
              </a:rPr>
              <a:t>（近海・東南アジア）</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便数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出典：国土交通省「日本</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に就航する外貿定期コンテナ航路便数（便</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週</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07504" y="1124744"/>
            <a:ext cx="8928992" cy="6480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大阪港と神戸港</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の外貿定期コンテナ</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航路</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（近海・東南アジア）</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の推移は、これまでに増減</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を繰り返し</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ながら、近年は増加傾向。</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107504" y="1772816"/>
            <a:ext cx="8928992"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各年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日時点。ただし、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日時点、</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日時点の数値を記載。</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円/楕円 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グラフ 10"/>
          <p:cNvGraphicFramePr>
            <a:graphicFrameLocks/>
          </p:cNvGraphicFramePr>
          <p:nvPr>
            <p:extLst>
              <p:ext uri="{D42A27DB-BD31-4B8C-83A1-F6EECF244321}">
                <p14:modId xmlns:p14="http://schemas.microsoft.com/office/powerpoint/2010/main" val="4115268484"/>
              </p:ext>
            </p:extLst>
          </p:nvPr>
        </p:nvGraphicFramePr>
        <p:xfrm>
          <a:off x="32084" y="2049815"/>
          <a:ext cx="9004412" cy="4916011"/>
        </p:xfrm>
        <a:graphic>
          <a:graphicData uri="http://schemas.openxmlformats.org/drawingml/2006/chart">
            <c:chart xmlns:c="http://schemas.openxmlformats.org/drawingml/2006/chart" xmlns:r="http://schemas.openxmlformats.org/officeDocument/2006/relationships" r:id="rId3"/>
          </a:graphicData>
        </a:graphic>
      </p:graphicFrame>
      <p:sp>
        <p:nvSpPr>
          <p:cNvPr id="12" name="スライド番号プレースホルダー 2"/>
          <p:cNvSpPr txBox="1">
            <a:spLocks/>
          </p:cNvSpPr>
          <p:nvPr/>
        </p:nvSpPr>
        <p:spPr>
          <a:xfrm>
            <a:off x="7072284" y="6492875"/>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127</a:t>
            </a:fld>
            <a:endParaRPr lang="ja-JP" altLang="en-US" dirty="0"/>
          </a:p>
        </p:txBody>
      </p:sp>
    </p:spTree>
    <p:extLst>
      <p:ext uri="{BB962C8B-B14F-4D97-AF65-F5344CB8AC3E}">
        <p14:creationId xmlns:p14="http://schemas.microsoft.com/office/powerpoint/2010/main" val="116016096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4716016" y="2617166"/>
            <a:ext cx="4137162"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○阪神港における集貨事業</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400" dirty="0">
              <a:latin typeface="HGPｺﾞｼｯｸE" pitchFamily="50" charset="-128"/>
              <a:ea typeface="HGPｺﾞｼｯｸE" pitchFamily="50" charset="-128"/>
            </a:endParaRPr>
          </a:p>
        </p:txBody>
      </p:sp>
      <p:sp>
        <p:nvSpPr>
          <p:cNvPr id="9" name="正方形/長方形 8"/>
          <p:cNvSpPr/>
          <p:nvPr/>
        </p:nvSpPr>
        <p:spPr>
          <a:xfrm>
            <a:off x="240697" y="2617167"/>
            <a:ext cx="3963292"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関西国際空港のコンセッションの実施体制</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6512" y="2883970"/>
            <a:ext cx="4396881" cy="3929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正方形/長方形 10"/>
          <p:cNvSpPr>
            <a:spLocks noChangeArrowheads="1"/>
          </p:cNvSpPr>
          <p:nvPr/>
        </p:nvSpPr>
        <p:spPr bwMode="auto">
          <a:xfrm>
            <a:off x="125438" y="476672"/>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民間ノウハウによる空港・港湾経営の進展</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894371"/>
            <a:ext cx="8928992" cy="172279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月に大阪国際空港との経営統合を実施。</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月より、関西エアポート株式会社による空港運営（コンセッション方式）が開始。また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月より、関西エアポート神戸株式会社（関西エアポートの</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％出資会社）による神戸空港の運営が開始され</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空港の一体運営により、サービスと効率性の向上を図る。</a:t>
            </a: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阪神港については、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月、大阪港と神戸港を一体的に運営する「阪神国際港湾株式会社」を設立。国際コンテナ戦略港湾として、国際競争力強化を図っている。</a:t>
            </a:r>
          </a:p>
        </p:txBody>
      </p:sp>
      <p:sp>
        <p:nvSpPr>
          <p:cNvPr id="4" name="スライド番号プレースホルダー 3"/>
          <p:cNvSpPr>
            <a:spLocks noGrp="1"/>
          </p:cNvSpPr>
          <p:nvPr>
            <p:ph type="sldNum" sz="quarter" idx="12"/>
          </p:nvPr>
        </p:nvSpPr>
        <p:spPr/>
        <p:txBody>
          <a:bodyPr/>
          <a:lstStyle/>
          <a:p>
            <a:pPr>
              <a:defRPr/>
            </a:pPr>
            <a:fld id="{4AC9B83D-17C3-4F2E-B0BA-D155CD364A7C}" type="slidenum">
              <a:rPr lang="ja-JP" altLang="en-US" b="1" smtClean="0"/>
              <a:pPr>
                <a:defRPr/>
              </a:pPr>
              <a:t>128</a:t>
            </a:fld>
            <a:endParaRPr lang="ja-JP" altLang="en-US" b="1" dirty="0"/>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17"/>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3081794869"/>
              </p:ext>
            </p:extLst>
          </p:nvPr>
        </p:nvGraphicFramePr>
        <p:xfrm>
          <a:off x="4903007" y="2974854"/>
          <a:ext cx="3533198" cy="3512389"/>
        </p:xfrm>
        <a:graphic>
          <a:graphicData uri="http://schemas.openxmlformats.org/drawingml/2006/table">
            <a:tbl>
              <a:tblPr firstRow="1" firstCol="1" bandRow="1"/>
              <a:tblGrid>
                <a:gridCol w="3533198">
                  <a:extLst>
                    <a:ext uri="{9D8B030D-6E8A-4147-A177-3AD203B41FA5}">
                      <a16:colId xmlns:a16="http://schemas.microsoft.com/office/drawing/2014/main" val="20000"/>
                    </a:ext>
                  </a:extLst>
                </a:gridCol>
              </a:tblGrid>
              <a:tr h="3512389">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①内航フィーダー（</a:t>
                      </a:r>
                      <a:r>
                        <a:rPr lang="en-US" altLang="ja-JP"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）利用促進事業</a:t>
                      </a:r>
                      <a:endParaRPr lang="en-US" altLang="ja-JP"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②</a:t>
                      </a:r>
                      <a:r>
                        <a:rPr lang="zh-TW"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積替機能強化事業</a:t>
                      </a:r>
                      <a:endParaRPr lang="en-US" altLang="zh-TW"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③外航フィーダー利用促進事業</a:t>
                      </a:r>
                      <a:endParaRPr lang="en-US" altLang="zh-TW"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④</a:t>
                      </a:r>
                      <a:r>
                        <a:rPr lang="zh-TW"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接続航路誘致事業</a:t>
                      </a:r>
                    </a:p>
                    <a:p>
                      <a:pPr marL="0" marR="0" lvl="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⑤基幹</a:t>
                      </a:r>
                      <a:r>
                        <a:rPr lang="zh-TW"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航路誘致事業</a:t>
                      </a:r>
                      <a:endParaRPr lang="en-US" altLang="zh-TW"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⑥航路サービス拡充促進事業</a:t>
                      </a:r>
                      <a:endParaRPr lang="en-US" altLang="ja-JP"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⑦内航フィーダー貨物支援事業</a:t>
                      </a:r>
                      <a:endParaRPr lang="en-US" altLang="ja-JP"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200000"/>
                        </a:lnSpc>
                        <a:spcBef>
                          <a:spcPts val="0"/>
                        </a:spcBef>
                        <a:spcAft>
                          <a:spcPts val="0"/>
                        </a:spcAft>
                        <a:buClrTx/>
                        <a:buSzTx/>
                        <a:buFontTx/>
                        <a:buNone/>
                        <a:tabLst/>
                        <a:defRPr/>
                      </a:pPr>
                      <a:r>
                        <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⑧</a:t>
                      </a:r>
                      <a:r>
                        <a:rPr lang="zh-TW"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陸上貨物誘致事業</a:t>
                      </a:r>
                      <a:endParaRPr lang="ja-JP" altLang="en-US" sz="1200" b="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50850" marR="0" indent="-450850" algn="l" defTabSz="914400" rtl="0" eaLnBrk="1" fontAlgn="auto" latinLnBrk="0" hangingPunct="1">
                        <a:lnSpc>
                          <a:spcPct val="100000"/>
                        </a:lnSpc>
                        <a:spcBef>
                          <a:spcPts val="0"/>
                        </a:spcBef>
                        <a:spcAft>
                          <a:spcPts val="0"/>
                        </a:spcAft>
                        <a:buClrTx/>
                        <a:buSzTx/>
                        <a:buFontTx/>
                        <a:buNone/>
                        <a:tabLst/>
                        <a:defRPr/>
                      </a:pPr>
                      <a:endParaRPr lang="en-US" altLang="ja-JP" sz="11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450850" marR="0" indent="-450850" algn="l" defTabSz="914400" rtl="0" eaLnBrk="1" fontAlgn="auto" latinLnBrk="0" hangingPunct="1">
                        <a:lnSpc>
                          <a:spcPct val="100000"/>
                        </a:lnSpc>
                        <a:spcBef>
                          <a:spcPts val="0"/>
                        </a:spcBef>
                        <a:spcAft>
                          <a:spcPts val="0"/>
                        </a:spcAft>
                        <a:buClrTx/>
                        <a:buSzTx/>
                        <a:buFontTx/>
                        <a:buNone/>
                        <a:tabLst/>
                        <a:defRPr/>
                      </a:pPr>
                      <a:r>
                        <a:rPr lang="ja-JP" altLang="en-US" sz="11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11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）フィーダー：</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メインポートから、隣接港への支線航路（フィーダー航路）を運送するサービス</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014658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329640" y="1017904"/>
            <a:ext cx="8280920" cy="1152128"/>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Meiryo UI" panose="020B0604030504040204" pitchFamily="50" charset="-128"/>
              <a:buChar char="○"/>
            </a:pP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の府内就業者は、</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15.7</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Meiryo UI" panose="020B0604030504040204" pitchFamily="50" charset="-128"/>
              <a:buChar char="○"/>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戦略策定以降の年平均は</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5.2</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万人と、成長目標の</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万人以上を上回る状況。</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Meiryo UI" panose="020B0604030504040204" pitchFamily="50" charset="-128"/>
              <a:buChar char="○"/>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完全失業</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率は、低下</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（改善）</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基調にあるが、全国に比べて高めに推移。有効求人倍率は、全国とほぼ同水準で推移し、一貫して改善。</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 name="直線コネクタ 9"/>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成長</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目標 「雇用創出」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912488"/>
            <a:ext cx="8928992" cy="1436392"/>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12</a:t>
            </a:fld>
            <a:endParaRPr lang="ja-JP" altLang="en-US" b="1" dirty="0"/>
          </a:p>
        </p:txBody>
      </p:sp>
      <p:graphicFrame>
        <p:nvGraphicFramePr>
          <p:cNvPr id="9" name="表 8"/>
          <p:cNvGraphicFramePr>
            <a:graphicFrameLocks noGrp="1"/>
          </p:cNvGraphicFramePr>
          <p:nvPr>
            <p:extLst>
              <p:ext uri="{D42A27DB-BD31-4B8C-83A1-F6EECF244321}">
                <p14:modId xmlns:p14="http://schemas.microsoft.com/office/powerpoint/2010/main" val="57879159"/>
              </p:ext>
            </p:extLst>
          </p:nvPr>
        </p:nvGraphicFramePr>
        <p:xfrm>
          <a:off x="251522" y="2563369"/>
          <a:ext cx="8698156" cy="2330025"/>
        </p:xfrm>
        <a:graphic>
          <a:graphicData uri="http://schemas.openxmlformats.org/drawingml/2006/table">
            <a:tbl>
              <a:tblPr firstRow="1" bandRow="1">
                <a:tableStyleId>{5940675A-B579-460E-94D1-54222C63F5DA}</a:tableStyleId>
              </a:tblPr>
              <a:tblGrid>
                <a:gridCol w="1273046">
                  <a:extLst>
                    <a:ext uri="{9D8B030D-6E8A-4147-A177-3AD203B41FA5}">
                      <a16:colId xmlns:a16="http://schemas.microsoft.com/office/drawing/2014/main" val="20000"/>
                    </a:ext>
                  </a:extLst>
                </a:gridCol>
                <a:gridCol w="675010">
                  <a:extLst>
                    <a:ext uri="{9D8B030D-6E8A-4147-A177-3AD203B41FA5}">
                      <a16:colId xmlns:a16="http://schemas.microsoft.com/office/drawing/2014/main" val="20001"/>
                    </a:ext>
                  </a:extLst>
                </a:gridCol>
                <a:gridCol w="675010">
                  <a:extLst>
                    <a:ext uri="{9D8B030D-6E8A-4147-A177-3AD203B41FA5}">
                      <a16:colId xmlns:a16="http://schemas.microsoft.com/office/drawing/2014/main" val="20002"/>
                    </a:ext>
                  </a:extLst>
                </a:gridCol>
                <a:gridCol w="675010">
                  <a:extLst>
                    <a:ext uri="{9D8B030D-6E8A-4147-A177-3AD203B41FA5}">
                      <a16:colId xmlns:a16="http://schemas.microsoft.com/office/drawing/2014/main" val="20003"/>
                    </a:ext>
                  </a:extLst>
                </a:gridCol>
                <a:gridCol w="675010">
                  <a:extLst>
                    <a:ext uri="{9D8B030D-6E8A-4147-A177-3AD203B41FA5}">
                      <a16:colId xmlns:a16="http://schemas.microsoft.com/office/drawing/2014/main" val="20004"/>
                    </a:ext>
                  </a:extLst>
                </a:gridCol>
                <a:gridCol w="675010">
                  <a:extLst>
                    <a:ext uri="{9D8B030D-6E8A-4147-A177-3AD203B41FA5}">
                      <a16:colId xmlns:a16="http://schemas.microsoft.com/office/drawing/2014/main" val="20005"/>
                    </a:ext>
                  </a:extLst>
                </a:gridCol>
                <a:gridCol w="675010">
                  <a:extLst>
                    <a:ext uri="{9D8B030D-6E8A-4147-A177-3AD203B41FA5}">
                      <a16:colId xmlns:a16="http://schemas.microsoft.com/office/drawing/2014/main" val="20006"/>
                    </a:ext>
                  </a:extLst>
                </a:gridCol>
                <a:gridCol w="675010">
                  <a:extLst>
                    <a:ext uri="{9D8B030D-6E8A-4147-A177-3AD203B41FA5}">
                      <a16:colId xmlns:a16="http://schemas.microsoft.com/office/drawing/2014/main" val="20007"/>
                    </a:ext>
                  </a:extLst>
                </a:gridCol>
                <a:gridCol w="675010">
                  <a:extLst>
                    <a:ext uri="{9D8B030D-6E8A-4147-A177-3AD203B41FA5}">
                      <a16:colId xmlns:a16="http://schemas.microsoft.com/office/drawing/2014/main" val="20008"/>
                    </a:ext>
                  </a:extLst>
                </a:gridCol>
                <a:gridCol w="675010">
                  <a:extLst>
                    <a:ext uri="{9D8B030D-6E8A-4147-A177-3AD203B41FA5}">
                      <a16:colId xmlns:a16="http://schemas.microsoft.com/office/drawing/2014/main" val="2085507055"/>
                    </a:ext>
                  </a:extLst>
                </a:gridCol>
                <a:gridCol w="675010">
                  <a:extLst>
                    <a:ext uri="{9D8B030D-6E8A-4147-A177-3AD203B41FA5}">
                      <a16:colId xmlns:a16="http://schemas.microsoft.com/office/drawing/2014/main" val="3597660209"/>
                    </a:ext>
                  </a:extLst>
                </a:gridCol>
                <a:gridCol w="675010">
                  <a:extLst>
                    <a:ext uri="{9D8B030D-6E8A-4147-A177-3AD203B41FA5}">
                      <a16:colId xmlns:a16="http://schemas.microsoft.com/office/drawing/2014/main" val="20009"/>
                    </a:ext>
                  </a:extLst>
                </a:gridCol>
              </a:tblGrid>
              <a:tr h="562185">
                <a:tc>
                  <a:txBody>
                    <a:bodyPr/>
                    <a:lstStyle/>
                    <a:p>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p>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p>
                    <a:p>
                      <a:pPr algn="ct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年平均</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solidFill>
                      <a:srgbClr val="FFFF00"/>
                    </a:solidFill>
                  </a:tcPr>
                </a:tc>
                <a:extLst>
                  <a:ext uri="{0D108BD9-81ED-4DB2-BD59-A6C34878D82A}">
                    <a16:rowId xmlns:a16="http://schemas.microsoft.com/office/drawing/2014/main" val="10000"/>
                  </a:ext>
                </a:extLst>
              </a:tr>
              <a:tr h="661950">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雇用創出数</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府内就業者の変化）　</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57150" cap="flat" cmpd="sng" algn="ctr">
                      <a:solidFill>
                        <a:schemeClr val="tx1"/>
                      </a:solidFill>
                      <a:prstDash val="solid"/>
                      <a:round/>
                      <a:headEnd type="none" w="med" len="med"/>
                      <a:tailEnd type="none" w="med" len="med"/>
                    </a:lnL>
                    <a:solidFill>
                      <a:schemeClr val="bg1"/>
                    </a:solidFill>
                  </a:tcPr>
                </a:tc>
                <a:tc>
                  <a:txBody>
                    <a:bodyPr/>
                    <a:lstStyle/>
                    <a:p>
                      <a:pPr algn="ctr">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solidFill>
                      <a:schemeClr val="bg1"/>
                    </a:solidFill>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5.5</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7.6</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0.9</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0.7</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15.7</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5.2</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R w="5715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1"/>
                  </a:ext>
                </a:extLst>
              </a:tr>
              <a:tr h="980219">
                <a:tc>
                  <a: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補足指標</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府内就業者生産年齢人口急減の影響を一定取り除いた推計値</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57150" cap="flat" cmpd="sng" algn="ctr">
                      <a:solidFill>
                        <a:schemeClr val="tx1"/>
                      </a:solidFill>
                      <a:prstDash val="solid"/>
                      <a:round/>
                      <a:headEnd type="none" w="med" len="med"/>
                      <a:tailEnd type="none" w="med" len="med"/>
                    </a:lnL>
                    <a:lnB w="5715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0.4</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B w="571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lnB w="571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lnB w="5715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4" name="テキスト ボックス 13"/>
          <p:cNvSpPr txBox="1"/>
          <p:nvPr/>
        </p:nvSpPr>
        <p:spPr>
          <a:xfrm>
            <a:off x="318606" y="4970304"/>
            <a:ext cx="8496945" cy="1887696"/>
          </a:xfrm>
          <a:prstGeom prst="rect">
            <a:avLst/>
          </a:prstGeom>
          <a:noFill/>
        </p:spPr>
        <p:txBody>
          <a:bodyPr wrap="square" rtlCol="0">
            <a:spAutoFit/>
          </a:bodyPr>
          <a:lstStyle/>
          <a:p>
            <a:pPr>
              <a:lnSpc>
                <a:spcPts val="2000"/>
              </a:lnSpc>
            </a:pPr>
            <a:r>
              <a:rPr lang="ja-JP" altLang="ja-JP" sz="1100" kern="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ja-JP" sz="11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府内就業者数の変化は、「労働力調査地方集計結果（年平均）」（大阪府統計課）で計算。</a:t>
            </a:r>
            <a:r>
              <a:rPr lang="ja-JP" altLang="en-US" sz="1100" kern="100" dirty="0">
                <a:latin typeface="Meiryo UI" panose="020B0604030504040204" pitchFamily="50" charset="-128"/>
                <a:ea typeface="Meiryo UI" panose="020B0604030504040204" pitchFamily="50" charset="-128"/>
                <a:cs typeface="Meiryo UI" panose="020B0604030504040204" pitchFamily="50" charset="-128"/>
              </a:rPr>
              <a:t>　ただし</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100" kern="100" dirty="0">
                <a:latin typeface="Meiryo UI" panose="020B0604030504040204" pitchFamily="50" charset="-128"/>
                <a:ea typeface="Meiryo UI" panose="020B0604030504040204" pitchFamily="50" charset="-128"/>
                <a:cs typeface="Meiryo UI" panose="020B0604030504040204" pitchFamily="50" charset="-128"/>
              </a:rPr>
              <a:t>年の数値</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は</a:t>
            </a:r>
            <a:r>
              <a:rPr lang="ja-JP" altLang="ja-JP" sz="11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17</a:t>
            </a:r>
            <a:r>
              <a:rPr lang="ja-JP" altLang="ja-JP" sz="1100"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100" dirty="0" smtClean="0">
                <a:latin typeface="Meiryo UI" panose="020B0604030504040204" pitchFamily="50" charset="-128"/>
                <a:ea typeface="Meiryo UI" panose="020B0604030504040204" pitchFamily="50" charset="-128"/>
                <a:cs typeface="Meiryo UI" panose="020B0604030504040204" pitchFamily="50" charset="-128"/>
              </a:rPr>
              <a:t>国勢調査</a:t>
            </a:r>
            <a:r>
              <a:rPr lang="ja-JP" altLang="ja-JP" sz="1100" dirty="0">
                <a:latin typeface="Meiryo UI" panose="020B0604030504040204" pitchFamily="50" charset="-128"/>
                <a:ea typeface="Meiryo UI" panose="020B0604030504040204" pitchFamily="50" charset="-128"/>
                <a:cs typeface="Meiryo UI" panose="020B0604030504040204" pitchFamily="50" charset="-128"/>
              </a:rPr>
              <a:t>結果を基準とする推計人口</a:t>
            </a:r>
            <a:r>
              <a:rPr lang="ja-JP" altLang="ja-JP" sz="1100" dirty="0" smtClean="0">
                <a:latin typeface="Meiryo UI" panose="020B0604030504040204" pitchFamily="50" charset="-128"/>
                <a:ea typeface="Meiryo UI" panose="020B0604030504040204" pitchFamily="50" charset="-128"/>
                <a:cs typeface="Meiryo UI" panose="020B0604030504040204" pitchFamily="50" charset="-128"/>
              </a:rPr>
              <a:t>で</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2011</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年までは</a:t>
            </a:r>
            <a:r>
              <a:rPr lang="ja-JP" altLang="en-US" sz="1100" kern="1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100" kern="100" dirty="0">
                <a:latin typeface="Meiryo UI" panose="020B0604030504040204" pitchFamily="50" charset="-128"/>
                <a:ea typeface="Meiryo UI" panose="020B0604030504040204" pitchFamily="50" charset="-128"/>
                <a:cs typeface="Meiryo UI" panose="020B0604030504040204" pitchFamily="50" charset="-128"/>
              </a:rPr>
              <a:t>22</a:t>
            </a:r>
            <a:r>
              <a:rPr lang="ja-JP" altLang="en-US" sz="1100" kern="100" dirty="0">
                <a:latin typeface="Meiryo UI" panose="020B0604030504040204" pitchFamily="50" charset="-128"/>
                <a:ea typeface="Meiryo UI" panose="020B0604030504040204" pitchFamily="50" charset="-128"/>
                <a:cs typeface="Meiryo UI" panose="020B0604030504040204" pitchFamily="50" charset="-128"/>
              </a:rPr>
              <a:t>年国勢調査結果を基準とする推計</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人口、</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年の数値は</a:t>
            </a:r>
            <a:endPar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en-US" sz="11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　平成</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年国勢調査結果を基準とする推計で集計したもの。　　　　　　　　　</a:t>
            </a:r>
            <a:endPar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pPr>
            <a:r>
              <a:rPr lang="ja-JP" altLang="ja-JP" sz="1100" kern="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ja-JP" sz="1100" kern="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以下の文献を参考にして推計。</a:t>
            </a:r>
            <a:endParaRPr lang="ja-JP" altLang="ja-JP" sz="1100" kern="100" dirty="0" smtClean="0">
              <a:latin typeface="Meiryo UI" panose="020B0604030504040204" pitchFamily="50" charset="-128"/>
              <a:ea typeface="Meiryo UI" panose="020B0604030504040204" pitchFamily="50" charset="-128"/>
              <a:cs typeface="Meiryo UI" panose="020B0604030504040204" pitchFamily="50" charset="-128"/>
            </a:endParaRPr>
          </a:p>
          <a:p>
            <a:pPr marL="266700" indent="6350">
              <a:lnSpc>
                <a:spcPts val="2000"/>
              </a:lnSpc>
            </a:pP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「少子高齢化が就業者数に与える影響～就業者数の変化を分析するために～」（総務省統計局「労働力調査の結果を見る際のポイント№</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日）、「「団塊の世代」の動きを含む人口構造の変化が就業状態に与える影響～就業者数と非労働力人口の変化を分析するために～」（</a:t>
            </a:r>
            <a:r>
              <a:rPr lang="ja-JP" altLang="en-US" sz="1100" kern="100" dirty="0">
                <a:latin typeface="Meiryo UI" panose="020B0604030504040204" pitchFamily="50" charset="-128"/>
                <a:ea typeface="Meiryo UI" panose="020B0604030504040204" pitchFamily="50" charset="-128"/>
                <a:cs typeface="Meiryo UI" panose="020B0604030504040204" pitchFamily="50" charset="-128"/>
              </a:rPr>
              <a:t>総務省統計局労働力調査の結果を見る際のポイント№</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14</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a:latin typeface="Meiryo UI" panose="020B0604030504040204" pitchFamily="50" charset="-128"/>
                <a:ea typeface="Meiryo UI" panose="020B0604030504040204" pitchFamily="50" charset="-128"/>
                <a:cs typeface="Meiryo UI" panose="020B0604030504040204" pitchFamily="50" charset="-128"/>
              </a:rPr>
              <a:t>2012</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100" kern="100" dirty="0" smtClean="0">
                <a:latin typeface="Meiryo UI" panose="020B0604030504040204" pitchFamily="50" charset="-128"/>
                <a:ea typeface="Meiryo UI" panose="020B0604030504040204" pitchFamily="50" charset="-128"/>
                <a:cs typeface="Meiryo UI" panose="020B0604030504040204" pitchFamily="50" charset="-128"/>
              </a:rPr>
              <a:t>日）</a:t>
            </a:r>
            <a:endParaRPr lang="en-US" altLang="ja-JP" sz="1100" kern="1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8027162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5025839" y="3650261"/>
            <a:ext cx="4387259" cy="307777"/>
          </a:xfrm>
          <a:prstGeom prst="rect">
            <a:avLst/>
          </a:prstGeom>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都市再生環状道路　</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506180570"/>
              </p:ext>
            </p:extLst>
          </p:nvPr>
        </p:nvGraphicFramePr>
        <p:xfrm>
          <a:off x="354402" y="4132821"/>
          <a:ext cx="4290561" cy="1125659"/>
        </p:xfrm>
        <a:graphic>
          <a:graphicData uri="http://schemas.openxmlformats.org/drawingml/2006/table">
            <a:tbl>
              <a:tblPr firstRow="1" firstCol="1" bandRow="1"/>
              <a:tblGrid>
                <a:gridCol w="4290561">
                  <a:extLst>
                    <a:ext uri="{9D8B030D-6E8A-4147-A177-3AD203B41FA5}">
                      <a16:colId xmlns:a16="http://schemas.microsoft.com/office/drawing/2014/main" val="20000"/>
                    </a:ext>
                  </a:extLst>
                </a:gridCol>
              </a:tblGrid>
              <a:tr h="1125659">
                <a:tc>
                  <a:txBody>
                    <a:bodyPr/>
                    <a:lstStyle/>
                    <a:p>
                      <a:pPr algn="l">
                        <a:lnSpc>
                          <a:spcPct val="100000"/>
                        </a:lnSpc>
                        <a:spcAft>
                          <a:spcPts val="0"/>
                        </a:spcAft>
                      </a:pP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大都市圏の料金については、環状道路整備の進捗を踏まえ、道路ネットワークの稼働率を最適化するため、ＩＴＳ技術を活用しつつ、「世界一効率的な利用」を実現する</a:t>
                      </a:r>
                      <a:r>
                        <a:rPr lang="ja-JP" altLang="en-US" sz="1400" b="0" u="none"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シームレスな料金体系の構築</a:t>
                      </a: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を目指す。</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7" name="正方形/長方形 16"/>
          <p:cNvSpPr/>
          <p:nvPr/>
        </p:nvSpPr>
        <p:spPr>
          <a:xfrm>
            <a:off x="177797" y="3585310"/>
            <a:ext cx="4525089" cy="523220"/>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国土交通省「新たな高速道路料金に関する基本方針」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日）</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182639" y="5307063"/>
            <a:ext cx="45250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近畿圏の高速道路料金一元化の動き</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1" name="表 30"/>
          <p:cNvGraphicFramePr>
            <a:graphicFrameLocks noGrp="1"/>
          </p:cNvGraphicFramePr>
          <p:nvPr>
            <p:extLst/>
          </p:nvPr>
        </p:nvGraphicFramePr>
        <p:xfrm>
          <a:off x="297412" y="5733836"/>
          <a:ext cx="4347340" cy="864097"/>
        </p:xfrm>
        <a:graphic>
          <a:graphicData uri="http://schemas.openxmlformats.org/drawingml/2006/table">
            <a:tbl>
              <a:tblPr firstRow="1" firstCol="1" bandRow="1"/>
              <a:tblGrid>
                <a:gridCol w="4347340">
                  <a:extLst>
                    <a:ext uri="{9D8B030D-6E8A-4147-A177-3AD203B41FA5}">
                      <a16:colId xmlns:a16="http://schemas.microsoft.com/office/drawing/2014/main" val="20000"/>
                    </a:ext>
                  </a:extLst>
                </a:gridCol>
              </a:tblGrid>
              <a:tr h="864097">
                <a:tc>
                  <a:txBody>
                    <a:bodyPr/>
                    <a:lstStyle/>
                    <a:p>
                      <a:pPr algn="l">
                        <a:lnSpc>
                          <a:spcPct val="100000"/>
                        </a:lnSpc>
                        <a:spcAft>
                          <a:spcPts val="0"/>
                        </a:spcAft>
                      </a:pPr>
                      <a:r>
                        <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a:t>
                      </a:r>
                      <a:endPar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・対距離料金を基本とした料金体系に整理・統一</a:t>
                      </a:r>
                      <a:endPar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・道路公社路線は、接続する高速道路に移管</a:t>
                      </a:r>
                      <a:endParaRPr lang="en-US" altLang="ja-JP"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34" name="正方形/長方形 10"/>
          <p:cNvSpPr>
            <a:spLocks noChangeArrowheads="1"/>
          </p:cNvSpPr>
          <p:nvPr/>
        </p:nvSpPr>
        <p:spPr bwMode="auto">
          <a:xfrm>
            <a:off x="90497" y="433509"/>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高速道路ネットワークの強化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①</a:t>
            </a:r>
          </a:p>
        </p:txBody>
      </p:sp>
      <p:sp>
        <p:nvSpPr>
          <p:cNvPr id="3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円/楕円 36"/>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r>
              <a:rPr lang="en-US" altLang="ja-JP" dirty="0"/>
              <a:t>129</a:t>
            </a:r>
            <a:endParaRPr lang="ja-JP" altLang="en-US" dirty="0"/>
          </a:p>
        </p:txBody>
      </p:sp>
      <p:sp>
        <p:nvSpPr>
          <p:cNvPr id="32" name="正方形/長方形 31"/>
          <p:cNvSpPr/>
          <p:nvPr/>
        </p:nvSpPr>
        <p:spPr>
          <a:xfrm>
            <a:off x="107504" y="887234"/>
            <a:ext cx="8928992" cy="260149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2001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阪神高速道路大和川線、湾岸線、淀川左岸線、近畿自動車道などから構成される環状道路が、政府の都市再生プロジェクトにおいて、「大阪都心部における新たな環状道路」（大阪都市再生環状道路）として位置付けられた。</a:t>
            </a:r>
          </a:p>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月に阪神</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高速道路淀川</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左岸線（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期）開通、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月に守口ジャンクション開通、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月に松原ジャンクションの北西渡り線が開通、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月に西船場ジャンクションの信濃橋渡り線が開通するなど、利便性の向上が進む。</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高速道路大和</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川線：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月に鉄砲～三宅西区間の開通により全線が開通。</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淀川左岸線（</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月に本体工事に着手。淀川左岸線延伸部は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月に事業化するなど、ミッシングリンク解消に向けた動きも進んでいる。</a:t>
            </a:r>
          </a:p>
        </p:txBody>
      </p:sp>
      <p:grpSp>
        <p:nvGrpSpPr>
          <p:cNvPr id="35" name="グループ化 34"/>
          <p:cNvGrpSpPr/>
          <p:nvPr/>
        </p:nvGrpSpPr>
        <p:grpSpPr>
          <a:xfrm>
            <a:off x="5112692" y="4031089"/>
            <a:ext cx="3290440" cy="2650042"/>
            <a:chOff x="8463196" y="7059494"/>
            <a:chExt cx="2628774" cy="2288098"/>
          </a:xfrm>
        </p:grpSpPr>
        <p:pic>
          <p:nvPicPr>
            <p:cNvPr id="36" name="図 35"/>
            <p:cNvPicPr>
              <a:picLocks noChangeAspect="1"/>
            </p:cNvPicPr>
            <p:nvPr/>
          </p:nvPicPr>
          <p:blipFill rotWithShape="1">
            <a:blip r:embed="rId3" cstate="print">
              <a:extLst>
                <a:ext uri="{28A0092B-C50C-407E-A947-70E740481C1C}">
                  <a14:useLocalDpi xmlns:a14="http://schemas.microsoft.com/office/drawing/2010/main" val="0"/>
                </a:ext>
              </a:extLst>
            </a:blip>
            <a:srcRect l="49354" t="30127" r="22831" b="46515"/>
            <a:stretch/>
          </p:blipFill>
          <p:spPr>
            <a:xfrm>
              <a:off x="8550685" y="7059494"/>
              <a:ext cx="2541285" cy="2288098"/>
            </a:xfrm>
            <a:prstGeom prst="rect">
              <a:avLst/>
            </a:prstGeom>
            <a:ln w="15875" cmpd="thickThin">
              <a:noFill/>
            </a:ln>
            <a:effectLst>
              <a:softEdge rad="12700"/>
            </a:effectLst>
          </p:spPr>
        </p:pic>
        <p:sp>
          <p:nvSpPr>
            <p:cNvPr id="38" name="正方形/長方形 37"/>
            <p:cNvSpPr/>
            <p:nvPr/>
          </p:nvSpPr>
          <p:spPr>
            <a:xfrm>
              <a:off x="9670539" y="7200189"/>
              <a:ext cx="898407" cy="106166"/>
            </a:xfrm>
            <a:prstGeom prst="rect">
              <a:avLst/>
            </a:prstGeom>
            <a:solidFill>
              <a:srgbClr val="FFFFCC">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吹き出し: 四角形 331">
              <a:extLst>
                <a:ext uri="{FF2B5EF4-FFF2-40B4-BE49-F238E27FC236}">
                  <a16:creationId xmlns:a16="http://schemas.microsoft.com/office/drawing/2014/main" id="{6C94F9B5-10B0-4C6A-87AA-E7269D0B5C6B}"/>
                </a:ext>
              </a:extLst>
            </p:cNvPr>
            <p:cNvSpPr/>
            <p:nvPr/>
          </p:nvSpPr>
          <p:spPr>
            <a:xfrm flipH="1">
              <a:off x="8595247" y="8443308"/>
              <a:ext cx="1339531" cy="717435"/>
            </a:xfrm>
            <a:custGeom>
              <a:avLst/>
              <a:gdLst>
                <a:gd name="connsiteX0" fmla="*/ 0 w 1472664"/>
                <a:gd name="connsiteY0" fmla="*/ 0 h 223833"/>
                <a:gd name="connsiteX1" fmla="*/ 245444 w 1472664"/>
                <a:gd name="connsiteY1" fmla="*/ 0 h 223833"/>
                <a:gd name="connsiteX2" fmla="*/ 245444 w 1472664"/>
                <a:gd name="connsiteY2" fmla="*/ 0 h 223833"/>
                <a:gd name="connsiteX3" fmla="*/ 613610 w 1472664"/>
                <a:gd name="connsiteY3" fmla="*/ 0 h 223833"/>
                <a:gd name="connsiteX4" fmla="*/ 1472664 w 1472664"/>
                <a:gd name="connsiteY4" fmla="*/ 0 h 223833"/>
                <a:gd name="connsiteX5" fmla="*/ 1472664 w 1472664"/>
                <a:gd name="connsiteY5" fmla="*/ 130569 h 223833"/>
                <a:gd name="connsiteX6" fmla="*/ 1472664 w 1472664"/>
                <a:gd name="connsiteY6" fmla="*/ 130569 h 223833"/>
                <a:gd name="connsiteX7" fmla="*/ 1472664 w 1472664"/>
                <a:gd name="connsiteY7" fmla="*/ 186528 h 223833"/>
                <a:gd name="connsiteX8" fmla="*/ 1472664 w 1472664"/>
                <a:gd name="connsiteY8" fmla="*/ 223833 h 223833"/>
                <a:gd name="connsiteX9" fmla="*/ 613610 w 1472664"/>
                <a:gd name="connsiteY9" fmla="*/ 223833 h 223833"/>
                <a:gd name="connsiteX10" fmla="*/ 83044 w 1472664"/>
                <a:gd name="connsiteY10" fmla="*/ 1016367 h 223833"/>
                <a:gd name="connsiteX11" fmla="*/ 245444 w 1472664"/>
                <a:gd name="connsiteY11" fmla="*/ 223833 h 223833"/>
                <a:gd name="connsiteX12" fmla="*/ 0 w 1472664"/>
                <a:gd name="connsiteY12" fmla="*/ 223833 h 223833"/>
                <a:gd name="connsiteX13" fmla="*/ 0 w 1472664"/>
                <a:gd name="connsiteY13" fmla="*/ 186528 h 223833"/>
                <a:gd name="connsiteX14" fmla="*/ 0 w 1472664"/>
                <a:gd name="connsiteY14" fmla="*/ 130569 h 223833"/>
                <a:gd name="connsiteX15" fmla="*/ 0 w 1472664"/>
                <a:gd name="connsiteY15" fmla="*/ 130569 h 223833"/>
                <a:gd name="connsiteX16" fmla="*/ 0 w 1472664"/>
                <a:gd name="connsiteY16" fmla="*/ 0 h 223833"/>
                <a:gd name="connsiteX0" fmla="*/ 0 w 1472664"/>
                <a:gd name="connsiteY0" fmla="*/ 0 h 1016367"/>
                <a:gd name="connsiteX1" fmla="*/ 245444 w 1472664"/>
                <a:gd name="connsiteY1" fmla="*/ 0 h 1016367"/>
                <a:gd name="connsiteX2" fmla="*/ 245444 w 1472664"/>
                <a:gd name="connsiteY2" fmla="*/ 0 h 1016367"/>
                <a:gd name="connsiteX3" fmla="*/ 613610 w 1472664"/>
                <a:gd name="connsiteY3" fmla="*/ 0 h 1016367"/>
                <a:gd name="connsiteX4" fmla="*/ 1472664 w 1472664"/>
                <a:gd name="connsiteY4" fmla="*/ 0 h 1016367"/>
                <a:gd name="connsiteX5" fmla="*/ 1472664 w 1472664"/>
                <a:gd name="connsiteY5" fmla="*/ 130569 h 1016367"/>
                <a:gd name="connsiteX6" fmla="*/ 1472664 w 1472664"/>
                <a:gd name="connsiteY6" fmla="*/ 130569 h 1016367"/>
                <a:gd name="connsiteX7" fmla="*/ 1472664 w 1472664"/>
                <a:gd name="connsiteY7" fmla="*/ 186528 h 1016367"/>
                <a:gd name="connsiteX8" fmla="*/ 1472664 w 1472664"/>
                <a:gd name="connsiteY8" fmla="*/ 223833 h 1016367"/>
                <a:gd name="connsiteX9" fmla="*/ 340560 w 1472664"/>
                <a:gd name="connsiteY9" fmla="*/ 223833 h 1016367"/>
                <a:gd name="connsiteX10" fmla="*/ 83044 w 1472664"/>
                <a:gd name="connsiteY10" fmla="*/ 1016367 h 1016367"/>
                <a:gd name="connsiteX11" fmla="*/ 245444 w 1472664"/>
                <a:gd name="connsiteY11" fmla="*/ 223833 h 1016367"/>
                <a:gd name="connsiteX12" fmla="*/ 0 w 1472664"/>
                <a:gd name="connsiteY12" fmla="*/ 223833 h 1016367"/>
                <a:gd name="connsiteX13" fmla="*/ 0 w 1472664"/>
                <a:gd name="connsiteY13" fmla="*/ 186528 h 1016367"/>
                <a:gd name="connsiteX14" fmla="*/ 0 w 1472664"/>
                <a:gd name="connsiteY14" fmla="*/ 130569 h 1016367"/>
                <a:gd name="connsiteX15" fmla="*/ 0 w 1472664"/>
                <a:gd name="connsiteY15" fmla="*/ 130569 h 1016367"/>
                <a:gd name="connsiteX16" fmla="*/ 0 w 1472664"/>
                <a:gd name="connsiteY16" fmla="*/ 0 h 1016367"/>
                <a:gd name="connsiteX0" fmla="*/ 0 w 1472664"/>
                <a:gd name="connsiteY0" fmla="*/ 0 h 851267"/>
                <a:gd name="connsiteX1" fmla="*/ 245444 w 1472664"/>
                <a:gd name="connsiteY1" fmla="*/ 0 h 851267"/>
                <a:gd name="connsiteX2" fmla="*/ 245444 w 1472664"/>
                <a:gd name="connsiteY2" fmla="*/ 0 h 851267"/>
                <a:gd name="connsiteX3" fmla="*/ 613610 w 1472664"/>
                <a:gd name="connsiteY3" fmla="*/ 0 h 851267"/>
                <a:gd name="connsiteX4" fmla="*/ 1472664 w 1472664"/>
                <a:gd name="connsiteY4" fmla="*/ 0 h 851267"/>
                <a:gd name="connsiteX5" fmla="*/ 1472664 w 1472664"/>
                <a:gd name="connsiteY5" fmla="*/ 130569 h 851267"/>
                <a:gd name="connsiteX6" fmla="*/ 1472664 w 1472664"/>
                <a:gd name="connsiteY6" fmla="*/ 130569 h 851267"/>
                <a:gd name="connsiteX7" fmla="*/ 1472664 w 1472664"/>
                <a:gd name="connsiteY7" fmla="*/ 186528 h 851267"/>
                <a:gd name="connsiteX8" fmla="*/ 1472664 w 1472664"/>
                <a:gd name="connsiteY8" fmla="*/ 223833 h 851267"/>
                <a:gd name="connsiteX9" fmla="*/ 340560 w 1472664"/>
                <a:gd name="connsiteY9" fmla="*/ 223833 h 851267"/>
                <a:gd name="connsiteX10" fmla="*/ 102094 w 1472664"/>
                <a:gd name="connsiteY10" fmla="*/ 851267 h 851267"/>
                <a:gd name="connsiteX11" fmla="*/ 245444 w 1472664"/>
                <a:gd name="connsiteY11" fmla="*/ 223833 h 851267"/>
                <a:gd name="connsiteX12" fmla="*/ 0 w 1472664"/>
                <a:gd name="connsiteY12" fmla="*/ 223833 h 851267"/>
                <a:gd name="connsiteX13" fmla="*/ 0 w 1472664"/>
                <a:gd name="connsiteY13" fmla="*/ 186528 h 851267"/>
                <a:gd name="connsiteX14" fmla="*/ 0 w 1472664"/>
                <a:gd name="connsiteY14" fmla="*/ 130569 h 851267"/>
                <a:gd name="connsiteX15" fmla="*/ 0 w 1472664"/>
                <a:gd name="connsiteY15" fmla="*/ 130569 h 851267"/>
                <a:gd name="connsiteX16" fmla="*/ 0 w 1472664"/>
                <a:gd name="connsiteY16" fmla="*/ 0 h 851267"/>
                <a:gd name="connsiteX0" fmla="*/ 0 w 1472664"/>
                <a:gd name="connsiteY0" fmla="*/ 0 h 933817"/>
                <a:gd name="connsiteX1" fmla="*/ 245444 w 1472664"/>
                <a:gd name="connsiteY1" fmla="*/ 0 h 933817"/>
                <a:gd name="connsiteX2" fmla="*/ 245444 w 1472664"/>
                <a:gd name="connsiteY2" fmla="*/ 0 h 933817"/>
                <a:gd name="connsiteX3" fmla="*/ 613610 w 1472664"/>
                <a:gd name="connsiteY3" fmla="*/ 0 h 933817"/>
                <a:gd name="connsiteX4" fmla="*/ 1472664 w 1472664"/>
                <a:gd name="connsiteY4" fmla="*/ 0 h 933817"/>
                <a:gd name="connsiteX5" fmla="*/ 1472664 w 1472664"/>
                <a:gd name="connsiteY5" fmla="*/ 130569 h 933817"/>
                <a:gd name="connsiteX6" fmla="*/ 1472664 w 1472664"/>
                <a:gd name="connsiteY6" fmla="*/ 130569 h 933817"/>
                <a:gd name="connsiteX7" fmla="*/ 1472664 w 1472664"/>
                <a:gd name="connsiteY7" fmla="*/ 186528 h 933817"/>
                <a:gd name="connsiteX8" fmla="*/ 1472664 w 1472664"/>
                <a:gd name="connsiteY8" fmla="*/ 223833 h 933817"/>
                <a:gd name="connsiteX9" fmla="*/ 340560 w 1472664"/>
                <a:gd name="connsiteY9" fmla="*/ 223833 h 933817"/>
                <a:gd name="connsiteX10" fmla="*/ 83044 w 1472664"/>
                <a:gd name="connsiteY10" fmla="*/ 933817 h 933817"/>
                <a:gd name="connsiteX11" fmla="*/ 245444 w 1472664"/>
                <a:gd name="connsiteY11" fmla="*/ 223833 h 933817"/>
                <a:gd name="connsiteX12" fmla="*/ 0 w 1472664"/>
                <a:gd name="connsiteY12" fmla="*/ 223833 h 933817"/>
                <a:gd name="connsiteX13" fmla="*/ 0 w 1472664"/>
                <a:gd name="connsiteY13" fmla="*/ 186528 h 933817"/>
                <a:gd name="connsiteX14" fmla="*/ 0 w 1472664"/>
                <a:gd name="connsiteY14" fmla="*/ 130569 h 933817"/>
                <a:gd name="connsiteX15" fmla="*/ 0 w 1472664"/>
                <a:gd name="connsiteY15" fmla="*/ 130569 h 933817"/>
                <a:gd name="connsiteX16" fmla="*/ 0 w 1472664"/>
                <a:gd name="connsiteY16" fmla="*/ 0 h 933817"/>
                <a:gd name="connsiteX0" fmla="*/ 0 w 1472664"/>
                <a:gd name="connsiteY0" fmla="*/ 0 h 857617"/>
                <a:gd name="connsiteX1" fmla="*/ 245444 w 1472664"/>
                <a:gd name="connsiteY1" fmla="*/ 0 h 857617"/>
                <a:gd name="connsiteX2" fmla="*/ 245444 w 1472664"/>
                <a:gd name="connsiteY2" fmla="*/ 0 h 857617"/>
                <a:gd name="connsiteX3" fmla="*/ 613610 w 1472664"/>
                <a:gd name="connsiteY3" fmla="*/ 0 h 857617"/>
                <a:gd name="connsiteX4" fmla="*/ 1472664 w 1472664"/>
                <a:gd name="connsiteY4" fmla="*/ 0 h 857617"/>
                <a:gd name="connsiteX5" fmla="*/ 1472664 w 1472664"/>
                <a:gd name="connsiteY5" fmla="*/ 130569 h 857617"/>
                <a:gd name="connsiteX6" fmla="*/ 1472664 w 1472664"/>
                <a:gd name="connsiteY6" fmla="*/ 130569 h 857617"/>
                <a:gd name="connsiteX7" fmla="*/ 1472664 w 1472664"/>
                <a:gd name="connsiteY7" fmla="*/ 186528 h 857617"/>
                <a:gd name="connsiteX8" fmla="*/ 1472664 w 1472664"/>
                <a:gd name="connsiteY8" fmla="*/ 223833 h 857617"/>
                <a:gd name="connsiteX9" fmla="*/ 340560 w 1472664"/>
                <a:gd name="connsiteY9" fmla="*/ 223833 h 857617"/>
                <a:gd name="connsiteX10" fmla="*/ 102094 w 1472664"/>
                <a:gd name="connsiteY10" fmla="*/ 857617 h 857617"/>
                <a:gd name="connsiteX11" fmla="*/ 245444 w 1472664"/>
                <a:gd name="connsiteY11" fmla="*/ 223833 h 857617"/>
                <a:gd name="connsiteX12" fmla="*/ 0 w 1472664"/>
                <a:gd name="connsiteY12" fmla="*/ 223833 h 857617"/>
                <a:gd name="connsiteX13" fmla="*/ 0 w 1472664"/>
                <a:gd name="connsiteY13" fmla="*/ 186528 h 857617"/>
                <a:gd name="connsiteX14" fmla="*/ 0 w 1472664"/>
                <a:gd name="connsiteY14" fmla="*/ 130569 h 857617"/>
                <a:gd name="connsiteX15" fmla="*/ 0 w 1472664"/>
                <a:gd name="connsiteY15" fmla="*/ 130569 h 857617"/>
                <a:gd name="connsiteX16" fmla="*/ 0 w 1472664"/>
                <a:gd name="connsiteY16" fmla="*/ 0 h 857617"/>
                <a:gd name="connsiteX0" fmla="*/ 0 w 1472664"/>
                <a:gd name="connsiteY0" fmla="*/ 0 h 790942"/>
                <a:gd name="connsiteX1" fmla="*/ 245444 w 1472664"/>
                <a:gd name="connsiteY1" fmla="*/ 0 h 790942"/>
                <a:gd name="connsiteX2" fmla="*/ 245444 w 1472664"/>
                <a:gd name="connsiteY2" fmla="*/ 0 h 790942"/>
                <a:gd name="connsiteX3" fmla="*/ 613610 w 1472664"/>
                <a:gd name="connsiteY3" fmla="*/ 0 h 790942"/>
                <a:gd name="connsiteX4" fmla="*/ 1472664 w 1472664"/>
                <a:gd name="connsiteY4" fmla="*/ 0 h 790942"/>
                <a:gd name="connsiteX5" fmla="*/ 1472664 w 1472664"/>
                <a:gd name="connsiteY5" fmla="*/ 130569 h 790942"/>
                <a:gd name="connsiteX6" fmla="*/ 1472664 w 1472664"/>
                <a:gd name="connsiteY6" fmla="*/ 130569 h 790942"/>
                <a:gd name="connsiteX7" fmla="*/ 1472664 w 1472664"/>
                <a:gd name="connsiteY7" fmla="*/ 186528 h 790942"/>
                <a:gd name="connsiteX8" fmla="*/ 1472664 w 1472664"/>
                <a:gd name="connsiteY8" fmla="*/ 223833 h 790942"/>
                <a:gd name="connsiteX9" fmla="*/ 340560 w 1472664"/>
                <a:gd name="connsiteY9" fmla="*/ 223833 h 790942"/>
                <a:gd name="connsiteX10" fmla="*/ 111619 w 1472664"/>
                <a:gd name="connsiteY10" fmla="*/ 790942 h 790942"/>
                <a:gd name="connsiteX11" fmla="*/ 245444 w 1472664"/>
                <a:gd name="connsiteY11" fmla="*/ 223833 h 790942"/>
                <a:gd name="connsiteX12" fmla="*/ 0 w 1472664"/>
                <a:gd name="connsiteY12" fmla="*/ 223833 h 790942"/>
                <a:gd name="connsiteX13" fmla="*/ 0 w 1472664"/>
                <a:gd name="connsiteY13" fmla="*/ 186528 h 790942"/>
                <a:gd name="connsiteX14" fmla="*/ 0 w 1472664"/>
                <a:gd name="connsiteY14" fmla="*/ 130569 h 790942"/>
                <a:gd name="connsiteX15" fmla="*/ 0 w 1472664"/>
                <a:gd name="connsiteY15" fmla="*/ 130569 h 790942"/>
                <a:gd name="connsiteX16" fmla="*/ 0 w 1472664"/>
                <a:gd name="connsiteY16" fmla="*/ 0 h 790942"/>
                <a:gd name="connsiteX0" fmla="*/ 0 w 1472664"/>
                <a:gd name="connsiteY0" fmla="*/ 0 h 867142"/>
                <a:gd name="connsiteX1" fmla="*/ 245444 w 1472664"/>
                <a:gd name="connsiteY1" fmla="*/ 0 h 867142"/>
                <a:gd name="connsiteX2" fmla="*/ 245444 w 1472664"/>
                <a:gd name="connsiteY2" fmla="*/ 0 h 867142"/>
                <a:gd name="connsiteX3" fmla="*/ 613610 w 1472664"/>
                <a:gd name="connsiteY3" fmla="*/ 0 h 867142"/>
                <a:gd name="connsiteX4" fmla="*/ 1472664 w 1472664"/>
                <a:gd name="connsiteY4" fmla="*/ 0 h 867142"/>
                <a:gd name="connsiteX5" fmla="*/ 1472664 w 1472664"/>
                <a:gd name="connsiteY5" fmla="*/ 130569 h 867142"/>
                <a:gd name="connsiteX6" fmla="*/ 1472664 w 1472664"/>
                <a:gd name="connsiteY6" fmla="*/ 130569 h 867142"/>
                <a:gd name="connsiteX7" fmla="*/ 1472664 w 1472664"/>
                <a:gd name="connsiteY7" fmla="*/ 186528 h 867142"/>
                <a:gd name="connsiteX8" fmla="*/ 1472664 w 1472664"/>
                <a:gd name="connsiteY8" fmla="*/ 223833 h 867142"/>
                <a:gd name="connsiteX9" fmla="*/ 340560 w 1472664"/>
                <a:gd name="connsiteY9" fmla="*/ 223833 h 867142"/>
                <a:gd name="connsiteX10" fmla="*/ 195439 w 1472664"/>
                <a:gd name="connsiteY10" fmla="*/ 867142 h 867142"/>
                <a:gd name="connsiteX11" fmla="*/ 245444 w 1472664"/>
                <a:gd name="connsiteY11" fmla="*/ 223833 h 867142"/>
                <a:gd name="connsiteX12" fmla="*/ 0 w 1472664"/>
                <a:gd name="connsiteY12" fmla="*/ 223833 h 867142"/>
                <a:gd name="connsiteX13" fmla="*/ 0 w 1472664"/>
                <a:gd name="connsiteY13" fmla="*/ 186528 h 867142"/>
                <a:gd name="connsiteX14" fmla="*/ 0 w 1472664"/>
                <a:gd name="connsiteY14" fmla="*/ 130569 h 867142"/>
                <a:gd name="connsiteX15" fmla="*/ 0 w 1472664"/>
                <a:gd name="connsiteY15" fmla="*/ 130569 h 867142"/>
                <a:gd name="connsiteX16" fmla="*/ 0 w 1472664"/>
                <a:gd name="connsiteY16" fmla="*/ 0 h 867142"/>
                <a:gd name="connsiteX0" fmla="*/ 0 w 1472664"/>
                <a:gd name="connsiteY0" fmla="*/ 0 h 835392"/>
                <a:gd name="connsiteX1" fmla="*/ 245444 w 1472664"/>
                <a:gd name="connsiteY1" fmla="*/ 0 h 835392"/>
                <a:gd name="connsiteX2" fmla="*/ 245444 w 1472664"/>
                <a:gd name="connsiteY2" fmla="*/ 0 h 835392"/>
                <a:gd name="connsiteX3" fmla="*/ 613610 w 1472664"/>
                <a:gd name="connsiteY3" fmla="*/ 0 h 835392"/>
                <a:gd name="connsiteX4" fmla="*/ 1472664 w 1472664"/>
                <a:gd name="connsiteY4" fmla="*/ 0 h 835392"/>
                <a:gd name="connsiteX5" fmla="*/ 1472664 w 1472664"/>
                <a:gd name="connsiteY5" fmla="*/ 130569 h 835392"/>
                <a:gd name="connsiteX6" fmla="*/ 1472664 w 1472664"/>
                <a:gd name="connsiteY6" fmla="*/ 130569 h 835392"/>
                <a:gd name="connsiteX7" fmla="*/ 1472664 w 1472664"/>
                <a:gd name="connsiteY7" fmla="*/ 186528 h 835392"/>
                <a:gd name="connsiteX8" fmla="*/ 1472664 w 1472664"/>
                <a:gd name="connsiteY8" fmla="*/ 223833 h 835392"/>
                <a:gd name="connsiteX9" fmla="*/ 340560 w 1472664"/>
                <a:gd name="connsiteY9" fmla="*/ 223833 h 835392"/>
                <a:gd name="connsiteX10" fmla="*/ 112889 w 1472664"/>
                <a:gd name="connsiteY10" fmla="*/ 835392 h 835392"/>
                <a:gd name="connsiteX11" fmla="*/ 245444 w 1472664"/>
                <a:gd name="connsiteY11" fmla="*/ 223833 h 835392"/>
                <a:gd name="connsiteX12" fmla="*/ 0 w 1472664"/>
                <a:gd name="connsiteY12" fmla="*/ 223833 h 835392"/>
                <a:gd name="connsiteX13" fmla="*/ 0 w 1472664"/>
                <a:gd name="connsiteY13" fmla="*/ 186528 h 835392"/>
                <a:gd name="connsiteX14" fmla="*/ 0 w 1472664"/>
                <a:gd name="connsiteY14" fmla="*/ 130569 h 835392"/>
                <a:gd name="connsiteX15" fmla="*/ 0 w 1472664"/>
                <a:gd name="connsiteY15" fmla="*/ 130569 h 835392"/>
                <a:gd name="connsiteX16" fmla="*/ 0 w 1472664"/>
                <a:gd name="connsiteY16" fmla="*/ 0 h 835392"/>
                <a:gd name="connsiteX0" fmla="*/ 0 w 1472664"/>
                <a:gd name="connsiteY0" fmla="*/ 0 h 835392"/>
                <a:gd name="connsiteX1" fmla="*/ 245444 w 1472664"/>
                <a:gd name="connsiteY1" fmla="*/ 0 h 835392"/>
                <a:gd name="connsiteX2" fmla="*/ 245444 w 1472664"/>
                <a:gd name="connsiteY2" fmla="*/ 0 h 835392"/>
                <a:gd name="connsiteX3" fmla="*/ 613610 w 1472664"/>
                <a:gd name="connsiteY3" fmla="*/ 0 h 835392"/>
                <a:gd name="connsiteX4" fmla="*/ 1472664 w 1472664"/>
                <a:gd name="connsiteY4" fmla="*/ 0 h 835392"/>
                <a:gd name="connsiteX5" fmla="*/ 1472664 w 1472664"/>
                <a:gd name="connsiteY5" fmla="*/ 130569 h 835392"/>
                <a:gd name="connsiteX6" fmla="*/ 1472664 w 1472664"/>
                <a:gd name="connsiteY6" fmla="*/ 130569 h 835392"/>
                <a:gd name="connsiteX7" fmla="*/ 1472664 w 1472664"/>
                <a:gd name="connsiteY7" fmla="*/ 186528 h 835392"/>
                <a:gd name="connsiteX8" fmla="*/ 1472664 w 1472664"/>
                <a:gd name="connsiteY8" fmla="*/ 223833 h 835392"/>
                <a:gd name="connsiteX9" fmla="*/ 1353028 w 1472664"/>
                <a:gd name="connsiteY9" fmla="*/ 223833 h 835392"/>
                <a:gd name="connsiteX10" fmla="*/ 112889 w 1472664"/>
                <a:gd name="connsiteY10" fmla="*/ 835392 h 835392"/>
                <a:gd name="connsiteX11" fmla="*/ 245444 w 1472664"/>
                <a:gd name="connsiteY11" fmla="*/ 223833 h 835392"/>
                <a:gd name="connsiteX12" fmla="*/ 0 w 1472664"/>
                <a:gd name="connsiteY12" fmla="*/ 223833 h 835392"/>
                <a:gd name="connsiteX13" fmla="*/ 0 w 1472664"/>
                <a:gd name="connsiteY13" fmla="*/ 186528 h 835392"/>
                <a:gd name="connsiteX14" fmla="*/ 0 w 1472664"/>
                <a:gd name="connsiteY14" fmla="*/ 130569 h 835392"/>
                <a:gd name="connsiteX15" fmla="*/ 0 w 1472664"/>
                <a:gd name="connsiteY15" fmla="*/ 130569 h 835392"/>
                <a:gd name="connsiteX16" fmla="*/ 0 w 1472664"/>
                <a:gd name="connsiteY16" fmla="*/ 0 h 835392"/>
                <a:gd name="connsiteX0" fmla="*/ 0 w 1472664"/>
                <a:gd name="connsiteY0" fmla="*/ 0 h 835392"/>
                <a:gd name="connsiteX1" fmla="*/ 245444 w 1472664"/>
                <a:gd name="connsiteY1" fmla="*/ 0 h 835392"/>
                <a:gd name="connsiteX2" fmla="*/ 245444 w 1472664"/>
                <a:gd name="connsiteY2" fmla="*/ 0 h 835392"/>
                <a:gd name="connsiteX3" fmla="*/ 613610 w 1472664"/>
                <a:gd name="connsiteY3" fmla="*/ 0 h 835392"/>
                <a:gd name="connsiteX4" fmla="*/ 1472664 w 1472664"/>
                <a:gd name="connsiteY4" fmla="*/ 0 h 835392"/>
                <a:gd name="connsiteX5" fmla="*/ 1472664 w 1472664"/>
                <a:gd name="connsiteY5" fmla="*/ 130569 h 835392"/>
                <a:gd name="connsiteX6" fmla="*/ 1472664 w 1472664"/>
                <a:gd name="connsiteY6" fmla="*/ 130569 h 835392"/>
                <a:gd name="connsiteX7" fmla="*/ 1472664 w 1472664"/>
                <a:gd name="connsiteY7" fmla="*/ 186528 h 835392"/>
                <a:gd name="connsiteX8" fmla="*/ 1472664 w 1472664"/>
                <a:gd name="connsiteY8" fmla="*/ 223833 h 835392"/>
                <a:gd name="connsiteX9" fmla="*/ 1353028 w 1472664"/>
                <a:gd name="connsiteY9" fmla="*/ 223833 h 835392"/>
                <a:gd name="connsiteX10" fmla="*/ 112889 w 1472664"/>
                <a:gd name="connsiteY10" fmla="*/ 835392 h 835392"/>
                <a:gd name="connsiteX11" fmla="*/ 1241927 w 1472664"/>
                <a:gd name="connsiteY11" fmla="*/ 223833 h 835392"/>
                <a:gd name="connsiteX12" fmla="*/ 0 w 1472664"/>
                <a:gd name="connsiteY12" fmla="*/ 223833 h 835392"/>
                <a:gd name="connsiteX13" fmla="*/ 0 w 1472664"/>
                <a:gd name="connsiteY13" fmla="*/ 186528 h 835392"/>
                <a:gd name="connsiteX14" fmla="*/ 0 w 1472664"/>
                <a:gd name="connsiteY14" fmla="*/ 130569 h 835392"/>
                <a:gd name="connsiteX15" fmla="*/ 0 w 1472664"/>
                <a:gd name="connsiteY15" fmla="*/ 130569 h 835392"/>
                <a:gd name="connsiteX16" fmla="*/ 0 w 1472664"/>
                <a:gd name="connsiteY16" fmla="*/ 0 h 835392"/>
                <a:gd name="connsiteX0" fmla="*/ 0 w 1738167"/>
                <a:gd name="connsiteY0" fmla="*/ 0 h 702042"/>
                <a:gd name="connsiteX1" fmla="*/ 245444 w 1738167"/>
                <a:gd name="connsiteY1" fmla="*/ 0 h 702042"/>
                <a:gd name="connsiteX2" fmla="*/ 245444 w 1738167"/>
                <a:gd name="connsiteY2" fmla="*/ 0 h 702042"/>
                <a:gd name="connsiteX3" fmla="*/ 613610 w 1738167"/>
                <a:gd name="connsiteY3" fmla="*/ 0 h 702042"/>
                <a:gd name="connsiteX4" fmla="*/ 1472664 w 1738167"/>
                <a:gd name="connsiteY4" fmla="*/ 0 h 702042"/>
                <a:gd name="connsiteX5" fmla="*/ 1472664 w 1738167"/>
                <a:gd name="connsiteY5" fmla="*/ 130569 h 702042"/>
                <a:gd name="connsiteX6" fmla="*/ 1472664 w 1738167"/>
                <a:gd name="connsiteY6" fmla="*/ 130569 h 702042"/>
                <a:gd name="connsiteX7" fmla="*/ 1472664 w 1738167"/>
                <a:gd name="connsiteY7" fmla="*/ 186528 h 702042"/>
                <a:gd name="connsiteX8" fmla="*/ 1472664 w 1738167"/>
                <a:gd name="connsiteY8" fmla="*/ 223833 h 702042"/>
                <a:gd name="connsiteX9" fmla="*/ 1353028 w 1738167"/>
                <a:gd name="connsiteY9" fmla="*/ 223833 h 702042"/>
                <a:gd name="connsiteX10" fmla="*/ 1738167 w 1738167"/>
                <a:gd name="connsiteY10" fmla="*/ 702042 h 702042"/>
                <a:gd name="connsiteX11" fmla="*/ 1241927 w 1738167"/>
                <a:gd name="connsiteY11" fmla="*/ 223833 h 702042"/>
                <a:gd name="connsiteX12" fmla="*/ 0 w 1738167"/>
                <a:gd name="connsiteY12" fmla="*/ 223833 h 702042"/>
                <a:gd name="connsiteX13" fmla="*/ 0 w 1738167"/>
                <a:gd name="connsiteY13" fmla="*/ 186528 h 702042"/>
                <a:gd name="connsiteX14" fmla="*/ 0 w 1738167"/>
                <a:gd name="connsiteY14" fmla="*/ 130569 h 702042"/>
                <a:gd name="connsiteX15" fmla="*/ 0 w 1738167"/>
                <a:gd name="connsiteY15" fmla="*/ 130569 h 702042"/>
                <a:gd name="connsiteX16" fmla="*/ 0 w 1738167"/>
                <a:gd name="connsiteY16" fmla="*/ 0 h 702042"/>
                <a:gd name="connsiteX0" fmla="*/ 0 w 1695733"/>
                <a:gd name="connsiteY0" fmla="*/ 0 h 638075"/>
                <a:gd name="connsiteX1" fmla="*/ 245444 w 1695733"/>
                <a:gd name="connsiteY1" fmla="*/ 0 h 638075"/>
                <a:gd name="connsiteX2" fmla="*/ 245444 w 1695733"/>
                <a:gd name="connsiteY2" fmla="*/ 0 h 638075"/>
                <a:gd name="connsiteX3" fmla="*/ 613610 w 1695733"/>
                <a:gd name="connsiteY3" fmla="*/ 0 h 638075"/>
                <a:gd name="connsiteX4" fmla="*/ 1472664 w 1695733"/>
                <a:gd name="connsiteY4" fmla="*/ 0 h 638075"/>
                <a:gd name="connsiteX5" fmla="*/ 1472664 w 1695733"/>
                <a:gd name="connsiteY5" fmla="*/ 130569 h 638075"/>
                <a:gd name="connsiteX6" fmla="*/ 1472664 w 1695733"/>
                <a:gd name="connsiteY6" fmla="*/ 130569 h 638075"/>
                <a:gd name="connsiteX7" fmla="*/ 1472664 w 1695733"/>
                <a:gd name="connsiteY7" fmla="*/ 186528 h 638075"/>
                <a:gd name="connsiteX8" fmla="*/ 1472664 w 1695733"/>
                <a:gd name="connsiteY8" fmla="*/ 223833 h 638075"/>
                <a:gd name="connsiteX9" fmla="*/ 1353028 w 1695733"/>
                <a:gd name="connsiteY9" fmla="*/ 223833 h 638075"/>
                <a:gd name="connsiteX10" fmla="*/ 1695733 w 1695733"/>
                <a:gd name="connsiteY10" fmla="*/ 638075 h 638075"/>
                <a:gd name="connsiteX11" fmla="*/ 1241927 w 1695733"/>
                <a:gd name="connsiteY11" fmla="*/ 223833 h 638075"/>
                <a:gd name="connsiteX12" fmla="*/ 0 w 1695733"/>
                <a:gd name="connsiteY12" fmla="*/ 223833 h 638075"/>
                <a:gd name="connsiteX13" fmla="*/ 0 w 1695733"/>
                <a:gd name="connsiteY13" fmla="*/ 186528 h 638075"/>
                <a:gd name="connsiteX14" fmla="*/ 0 w 1695733"/>
                <a:gd name="connsiteY14" fmla="*/ 130569 h 638075"/>
                <a:gd name="connsiteX15" fmla="*/ 0 w 1695733"/>
                <a:gd name="connsiteY15" fmla="*/ 130569 h 638075"/>
                <a:gd name="connsiteX16" fmla="*/ 0 w 1695733"/>
                <a:gd name="connsiteY16" fmla="*/ 0 h 638075"/>
                <a:gd name="connsiteX0" fmla="*/ 0 w 1706341"/>
                <a:gd name="connsiteY0" fmla="*/ 0 h 652836"/>
                <a:gd name="connsiteX1" fmla="*/ 245444 w 1706341"/>
                <a:gd name="connsiteY1" fmla="*/ 0 h 652836"/>
                <a:gd name="connsiteX2" fmla="*/ 245444 w 1706341"/>
                <a:gd name="connsiteY2" fmla="*/ 0 h 652836"/>
                <a:gd name="connsiteX3" fmla="*/ 613610 w 1706341"/>
                <a:gd name="connsiteY3" fmla="*/ 0 h 652836"/>
                <a:gd name="connsiteX4" fmla="*/ 1472664 w 1706341"/>
                <a:gd name="connsiteY4" fmla="*/ 0 h 652836"/>
                <a:gd name="connsiteX5" fmla="*/ 1472664 w 1706341"/>
                <a:gd name="connsiteY5" fmla="*/ 130569 h 652836"/>
                <a:gd name="connsiteX6" fmla="*/ 1472664 w 1706341"/>
                <a:gd name="connsiteY6" fmla="*/ 130569 h 652836"/>
                <a:gd name="connsiteX7" fmla="*/ 1472664 w 1706341"/>
                <a:gd name="connsiteY7" fmla="*/ 186528 h 652836"/>
                <a:gd name="connsiteX8" fmla="*/ 1472664 w 1706341"/>
                <a:gd name="connsiteY8" fmla="*/ 223833 h 652836"/>
                <a:gd name="connsiteX9" fmla="*/ 1353028 w 1706341"/>
                <a:gd name="connsiteY9" fmla="*/ 223833 h 652836"/>
                <a:gd name="connsiteX10" fmla="*/ 1706341 w 1706341"/>
                <a:gd name="connsiteY10" fmla="*/ 652836 h 652836"/>
                <a:gd name="connsiteX11" fmla="*/ 1241927 w 1706341"/>
                <a:gd name="connsiteY11" fmla="*/ 223833 h 652836"/>
                <a:gd name="connsiteX12" fmla="*/ 0 w 1706341"/>
                <a:gd name="connsiteY12" fmla="*/ 223833 h 652836"/>
                <a:gd name="connsiteX13" fmla="*/ 0 w 1706341"/>
                <a:gd name="connsiteY13" fmla="*/ 186528 h 652836"/>
                <a:gd name="connsiteX14" fmla="*/ 0 w 1706341"/>
                <a:gd name="connsiteY14" fmla="*/ 130569 h 652836"/>
                <a:gd name="connsiteX15" fmla="*/ 0 w 1706341"/>
                <a:gd name="connsiteY15" fmla="*/ 130569 h 652836"/>
                <a:gd name="connsiteX16" fmla="*/ 0 w 1706341"/>
                <a:gd name="connsiteY16" fmla="*/ 0 h 652836"/>
                <a:gd name="connsiteX0" fmla="*/ 0 w 1695733"/>
                <a:gd name="connsiteY0" fmla="*/ 0 h 642995"/>
                <a:gd name="connsiteX1" fmla="*/ 245444 w 1695733"/>
                <a:gd name="connsiteY1" fmla="*/ 0 h 642995"/>
                <a:gd name="connsiteX2" fmla="*/ 245444 w 1695733"/>
                <a:gd name="connsiteY2" fmla="*/ 0 h 642995"/>
                <a:gd name="connsiteX3" fmla="*/ 613610 w 1695733"/>
                <a:gd name="connsiteY3" fmla="*/ 0 h 642995"/>
                <a:gd name="connsiteX4" fmla="*/ 1472664 w 1695733"/>
                <a:gd name="connsiteY4" fmla="*/ 0 h 642995"/>
                <a:gd name="connsiteX5" fmla="*/ 1472664 w 1695733"/>
                <a:gd name="connsiteY5" fmla="*/ 130569 h 642995"/>
                <a:gd name="connsiteX6" fmla="*/ 1472664 w 1695733"/>
                <a:gd name="connsiteY6" fmla="*/ 130569 h 642995"/>
                <a:gd name="connsiteX7" fmla="*/ 1472664 w 1695733"/>
                <a:gd name="connsiteY7" fmla="*/ 186528 h 642995"/>
                <a:gd name="connsiteX8" fmla="*/ 1472664 w 1695733"/>
                <a:gd name="connsiteY8" fmla="*/ 223833 h 642995"/>
                <a:gd name="connsiteX9" fmla="*/ 1353028 w 1695733"/>
                <a:gd name="connsiteY9" fmla="*/ 223833 h 642995"/>
                <a:gd name="connsiteX10" fmla="*/ 1695733 w 1695733"/>
                <a:gd name="connsiteY10" fmla="*/ 642995 h 642995"/>
                <a:gd name="connsiteX11" fmla="*/ 1241927 w 1695733"/>
                <a:gd name="connsiteY11" fmla="*/ 223833 h 642995"/>
                <a:gd name="connsiteX12" fmla="*/ 0 w 1695733"/>
                <a:gd name="connsiteY12" fmla="*/ 223833 h 642995"/>
                <a:gd name="connsiteX13" fmla="*/ 0 w 1695733"/>
                <a:gd name="connsiteY13" fmla="*/ 186528 h 642995"/>
                <a:gd name="connsiteX14" fmla="*/ 0 w 1695733"/>
                <a:gd name="connsiteY14" fmla="*/ 130569 h 642995"/>
                <a:gd name="connsiteX15" fmla="*/ 0 w 1695733"/>
                <a:gd name="connsiteY15" fmla="*/ 130569 h 642995"/>
                <a:gd name="connsiteX16" fmla="*/ 0 w 1695733"/>
                <a:gd name="connsiteY16" fmla="*/ 0 h 642995"/>
                <a:gd name="connsiteX0" fmla="*/ 0 w 1695733"/>
                <a:gd name="connsiteY0" fmla="*/ 0 h 642995"/>
                <a:gd name="connsiteX1" fmla="*/ 245444 w 1695733"/>
                <a:gd name="connsiteY1" fmla="*/ 0 h 642995"/>
                <a:gd name="connsiteX2" fmla="*/ 245444 w 1695733"/>
                <a:gd name="connsiteY2" fmla="*/ 0 h 642995"/>
                <a:gd name="connsiteX3" fmla="*/ 613610 w 1695733"/>
                <a:gd name="connsiteY3" fmla="*/ 0 h 642995"/>
                <a:gd name="connsiteX4" fmla="*/ 1472664 w 1695733"/>
                <a:gd name="connsiteY4" fmla="*/ 0 h 642995"/>
                <a:gd name="connsiteX5" fmla="*/ 1472664 w 1695733"/>
                <a:gd name="connsiteY5" fmla="*/ 130569 h 642995"/>
                <a:gd name="connsiteX6" fmla="*/ 1472664 w 1695733"/>
                <a:gd name="connsiteY6" fmla="*/ 130569 h 642995"/>
                <a:gd name="connsiteX7" fmla="*/ 1472664 w 1695733"/>
                <a:gd name="connsiteY7" fmla="*/ 186528 h 642995"/>
                <a:gd name="connsiteX8" fmla="*/ 1472664 w 1695733"/>
                <a:gd name="connsiteY8" fmla="*/ 223833 h 642995"/>
                <a:gd name="connsiteX9" fmla="*/ 1353028 w 1695733"/>
                <a:gd name="connsiteY9" fmla="*/ 223833 h 642995"/>
                <a:gd name="connsiteX10" fmla="*/ 1695733 w 1695733"/>
                <a:gd name="connsiteY10" fmla="*/ 642995 h 642995"/>
                <a:gd name="connsiteX11" fmla="*/ 1241927 w 1695733"/>
                <a:gd name="connsiteY11" fmla="*/ 223833 h 642995"/>
                <a:gd name="connsiteX12" fmla="*/ 0 w 1695733"/>
                <a:gd name="connsiteY12" fmla="*/ 223833 h 642995"/>
                <a:gd name="connsiteX13" fmla="*/ 0 w 1695733"/>
                <a:gd name="connsiteY13" fmla="*/ 186528 h 642995"/>
                <a:gd name="connsiteX14" fmla="*/ 0 w 1695733"/>
                <a:gd name="connsiteY14" fmla="*/ 130569 h 642995"/>
                <a:gd name="connsiteX15" fmla="*/ 0 w 1695733"/>
                <a:gd name="connsiteY15" fmla="*/ 130569 h 642995"/>
                <a:gd name="connsiteX16" fmla="*/ 0 w 1695733"/>
                <a:gd name="connsiteY16" fmla="*/ 0 h 642995"/>
                <a:gd name="connsiteX0" fmla="*/ 0 w 1472664"/>
                <a:gd name="connsiteY0" fmla="*/ 0 h 223833"/>
                <a:gd name="connsiteX1" fmla="*/ 245444 w 1472664"/>
                <a:gd name="connsiteY1" fmla="*/ 0 h 223833"/>
                <a:gd name="connsiteX2" fmla="*/ 245444 w 1472664"/>
                <a:gd name="connsiteY2" fmla="*/ 0 h 223833"/>
                <a:gd name="connsiteX3" fmla="*/ 613610 w 1472664"/>
                <a:gd name="connsiteY3" fmla="*/ 0 h 223833"/>
                <a:gd name="connsiteX4" fmla="*/ 1472664 w 1472664"/>
                <a:gd name="connsiteY4" fmla="*/ 0 h 223833"/>
                <a:gd name="connsiteX5" fmla="*/ 1472664 w 1472664"/>
                <a:gd name="connsiteY5" fmla="*/ 130569 h 223833"/>
                <a:gd name="connsiteX6" fmla="*/ 1472664 w 1472664"/>
                <a:gd name="connsiteY6" fmla="*/ 130569 h 223833"/>
                <a:gd name="connsiteX7" fmla="*/ 1472664 w 1472664"/>
                <a:gd name="connsiteY7" fmla="*/ 186528 h 223833"/>
                <a:gd name="connsiteX8" fmla="*/ 1472664 w 1472664"/>
                <a:gd name="connsiteY8" fmla="*/ 223833 h 223833"/>
                <a:gd name="connsiteX9" fmla="*/ 1353028 w 1472664"/>
                <a:gd name="connsiteY9" fmla="*/ 223833 h 223833"/>
                <a:gd name="connsiteX10" fmla="*/ 1241927 w 1472664"/>
                <a:gd name="connsiteY10" fmla="*/ 223833 h 223833"/>
                <a:gd name="connsiteX11" fmla="*/ 0 w 1472664"/>
                <a:gd name="connsiteY11" fmla="*/ 223833 h 223833"/>
                <a:gd name="connsiteX12" fmla="*/ 0 w 1472664"/>
                <a:gd name="connsiteY12" fmla="*/ 186528 h 223833"/>
                <a:gd name="connsiteX13" fmla="*/ 0 w 1472664"/>
                <a:gd name="connsiteY13" fmla="*/ 130569 h 223833"/>
                <a:gd name="connsiteX14" fmla="*/ 0 w 1472664"/>
                <a:gd name="connsiteY14" fmla="*/ 130569 h 223833"/>
                <a:gd name="connsiteX15" fmla="*/ 0 w 1472664"/>
                <a:gd name="connsiteY15" fmla="*/ 0 h 223833"/>
                <a:gd name="connsiteX0" fmla="*/ 0 w 1472664"/>
                <a:gd name="connsiteY0" fmla="*/ 0 h 223833"/>
                <a:gd name="connsiteX1" fmla="*/ 245444 w 1472664"/>
                <a:gd name="connsiteY1" fmla="*/ 0 h 223833"/>
                <a:gd name="connsiteX2" fmla="*/ 245444 w 1472664"/>
                <a:gd name="connsiteY2" fmla="*/ 0 h 223833"/>
                <a:gd name="connsiteX3" fmla="*/ 613610 w 1472664"/>
                <a:gd name="connsiteY3" fmla="*/ 0 h 223833"/>
                <a:gd name="connsiteX4" fmla="*/ 1472664 w 1472664"/>
                <a:gd name="connsiteY4" fmla="*/ 0 h 223833"/>
                <a:gd name="connsiteX5" fmla="*/ 1472664 w 1472664"/>
                <a:gd name="connsiteY5" fmla="*/ 130569 h 223833"/>
                <a:gd name="connsiteX6" fmla="*/ 1472664 w 1472664"/>
                <a:gd name="connsiteY6" fmla="*/ 110886 h 223833"/>
                <a:gd name="connsiteX7" fmla="*/ 1472664 w 1472664"/>
                <a:gd name="connsiteY7" fmla="*/ 186528 h 223833"/>
                <a:gd name="connsiteX8" fmla="*/ 1472664 w 1472664"/>
                <a:gd name="connsiteY8" fmla="*/ 223833 h 223833"/>
                <a:gd name="connsiteX9" fmla="*/ 1353028 w 1472664"/>
                <a:gd name="connsiteY9" fmla="*/ 223833 h 223833"/>
                <a:gd name="connsiteX10" fmla="*/ 1241927 w 1472664"/>
                <a:gd name="connsiteY10" fmla="*/ 223833 h 223833"/>
                <a:gd name="connsiteX11" fmla="*/ 0 w 1472664"/>
                <a:gd name="connsiteY11" fmla="*/ 223833 h 223833"/>
                <a:gd name="connsiteX12" fmla="*/ 0 w 1472664"/>
                <a:gd name="connsiteY12" fmla="*/ 186528 h 223833"/>
                <a:gd name="connsiteX13" fmla="*/ 0 w 1472664"/>
                <a:gd name="connsiteY13" fmla="*/ 130569 h 223833"/>
                <a:gd name="connsiteX14" fmla="*/ 0 w 1472664"/>
                <a:gd name="connsiteY14" fmla="*/ 130569 h 223833"/>
                <a:gd name="connsiteX15" fmla="*/ 0 w 1472664"/>
                <a:gd name="connsiteY15" fmla="*/ 0 h 223833"/>
                <a:gd name="connsiteX0" fmla="*/ 0 w 1472664"/>
                <a:gd name="connsiteY0" fmla="*/ 0 h 223833"/>
                <a:gd name="connsiteX1" fmla="*/ 245444 w 1472664"/>
                <a:gd name="connsiteY1" fmla="*/ 0 h 223833"/>
                <a:gd name="connsiteX2" fmla="*/ 245444 w 1472664"/>
                <a:gd name="connsiteY2" fmla="*/ 0 h 223833"/>
                <a:gd name="connsiteX3" fmla="*/ 613610 w 1472664"/>
                <a:gd name="connsiteY3" fmla="*/ 0 h 223833"/>
                <a:gd name="connsiteX4" fmla="*/ 1472664 w 1472664"/>
                <a:gd name="connsiteY4" fmla="*/ 0 h 223833"/>
                <a:gd name="connsiteX5" fmla="*/ 1472664 w 1472664"/>
                <a:gd name="connsiteY5" fmla="*/ 150251 h 223833"/>
                <a:gd name="connsiteX6" fmla="*/ 1472664 w 1472664"/>
                <a:gd name="connsiteY6" fmla="*/ 110886 h 223833"/>
                <a:gd name="connsiteX7" fmla="*/ 1472664 w 1472664"/>
                <a:gd name="connsiteY7" fmla="*/ 186528 h 223833"/>
                <a:gd name="connsiteX8" fmla="*/ 1472664 w 1472664"/>
                <a:gd name="connsiteY8" fmla="*/ 223833 h 223833"/>
                <a:gd name="connsiteX9" fmla="*/ 1353028 w 1472664"/>
                <a:gd name="connsiteY9" fmla="*/ 223833 h 223833"/>
                <a:gd name="connsiteX10" fmla="*/ 1241927 w 1472664"/>
                <a:gd name="connsiteY10" fmla="*/ 223833 h 223833"/>
                <a:gd name="connsiteX11" fmla="*/ 0 w 1472664"/>
                <a:gd name="connsiteY11" fmla="*/ 223833 h 223833"/>
                <a:gd name="connsiteX12" fmla="*/ 0 w 1472664"/>
                <a:gd name="connsiteY12" fmla="*/ 186528 h 223833"/>
                <a:gd name="connsiteX13" fmla="*/ 0 w 1472664"/>
                <a:gd name="connsiteY13" fmla="*/ 130569 h 223833"/>
                <a:gd name="connsiteX14" fmla="*/ 0 w 1472664"/>
                <a:gd name="connsiteY14" fmla="*/ 130569 h 223833"/>
                <a:gd name="connsiteX15" fmla="*/ 0 w 1472664"/>
                <a:gd name="connsiteY15" fmla="*/ 0 h 223833"/>
                <a:gd name="connsiteX0" fmla="*/ 0 w 1475060"/>
                <a:gd name="connsiteY0" fmla="*/ 0 h 223833"/>
                <a:gd name="connsiteX1" fmla="*/ 245444 w 1475060"/>
                <a:gd name="connsiteY1" fmla="*/ 0 h 223833"/>
                <a:gd name="connsiteX2" fmla="*/ 245444 w 1475060"/>
                <a:gd name="connsiteY2" fmla="*/ 0 h 223833"/>
                <a:gd name="connsiteX3" fmla="*/ 613610 w 1475060"/>
                <a:gd name="connsiteY3" fmla="*/ 0 h 223833"/>
                <a:gd name="connsiteX4" fmla="*/ 1472664 w 1475060"/>
                <a:gd name="connsiteY4" fmla="*/ 0 h 223833"/>
                <a:gd name="connsiteX5" fmla="*/ 1472664 w 1475060"/>
                <a:gd name="connsiteY5" fmla="*/ 150251 h 223833"/>
                <a:gd name="connsiteX6" fmla="*/ 1475060 w 1475060"/>
                <a:gd name="connsiteY6" fmla="*/ 71522 h 223833"/>
                <a:gd name="connsiteX7" fmla="*/ 1472664 w 1475060"/>
                <a:gd name="connsiteY7" fmla="*/ 186528 h 223833"/>
                <a:gd name="connsiteX8" fmla="*/ 1472664 w 1475060"/>
                <a:gd name="connsiteY8" fmla="*/ 223833 h 223833"/>
                <a:gd name="connsiteX9" fmla="*/ 1353028 w 1475060"/>
                <a:gd name="connsiteY9" fmla="*/ 223833 h 223833"/>
                <a:gd name="connsiteX10" fmla="*/ 1241927 w 1475060"/>
                <a:gd name="connsiteY10" fmla="*/ 223833 h 223833"/>
                <a:gd name="connsiteX11" fmla="*/ 0 w 1475060"/>
                <a:gd name="connsiteY11" fmla="*/ 223833 h 223833"/>
                <a:gd name="connsiteX12" fmla="*/ 0 w 1475060"/>
                <a:gd name="connsiteY12" fmla="*/ 186528 h 223833"/>
                <a:gd name="connsiteX13" fmla="*/ 0 w 1475060"/>
                <a:gd name="connsiteY13" fmla="*/ 130569 h 223833"/>
                <a:gd name="connsiteX14" fmla="*/ 0 w 1475060"/>
                <a:gd name="connsiteY14" fmla="*/ 130569 h 223833"/>
                <a:gd name="connsiteX15" fmla="*/ 0 w 1475060"/>
                <a:gd name="connsiteY15" fmla="*/ 0 h 223833"/>
                <a:gd name="connsiteX0" fmla="*/ 0 w 1475289"/>
                <a:gd name="connsiteY0" fmla="*/ 0 h 223833"/>
                <a:gd name="connsiteX1" fmla="*/ 245444 w 1475289"/>
                <a:gd name="connsiteY1" fmla="*/ 0 h 223833"/>
                <a:gd name="connsiteX2" fmla="*/ 245444 w 1475289"/>
                <a:gd name="connsiteY2" fmla="*/ 0 h 223833"/>
                <a:gd name="connsiteX3" fmla="*/ 613610 w 1475289"/>
                <a:gd name="connsiteY3" fmla="*/ 0 h 223833"/>
                <a:gd name="connsiteX4" fmla="*/ 1472664 w 1475289"/>
                <a:gd name="connsiteY4" fmla="*/ 0 h 223833"/>
                <a:gd name="connsiteX5" fmla="*/ 1475059 w 1475289"/>
                <a:gd name="connsiteY5" fmla="*/ 44459 h 223833"/>
                <a:gd name="connsiteX6" fmla="*/ 1475060 w 1475289"/>
                <a:gd name="connsiteY6" fmla="*/ 71522 h 223833"/>
                <a:gd name="connsiteX7" fmla="*/ 1472664 w 1475289"/>
                <a:gd name="connsiteY7" fmla="*/ 186528 h 223833"/>
                <a:gd name="connsiteX8" fmla="*/ 1472664 w 1475289"/>
                <a:gd name="connsiteY8" fmla="*/ 223833 h 223833"/>
                <a:gd name="connsiteX9" fmla="*/ 1353028 w 1475289"/>
                <a:gd name="connsiteY9" fmla="*/ 223833 h 223833"/>
                <a:gd name="connsiteX10" fmla="*/ 1241927 w 1475289"/>
                <a:gd name="connsiteY10" fmla="*/ 223833 h 223833"/>
                <a:gd name="connsiteX11" fmla="*/ 0 w 1475289"/>
                <a:gd name="connsiteY11" fmla="*/ 223833 h 223833"/>
                <a:gd name="connsiteX12" fmla="*/ 0 w 1475289"/>
                <a:gd name="connsiteY12" fmla="*/ 186528 h 223833"/>
                <a:gd name="connsiteX13" fmla="*/ 0 w 1475289"/>
                <a:gd name="connsiteY13" fmla="*/ 130569 h 223833"/>
                <a:gd name="connsiteX14" fmla="*/ 0 w 1475289"/>
                <a:gd name="connsiteY14" fmla="*/ 130569 h 223833"/>
                <a:gd name="connsiteX15" fmla="*/ 0 w 1475289"/>
                <a:gd name="connsiteY15" fmla="*/ 0 h 223833"/>
                <a:gd name="connsiteX0" fmla="*/ 0 w 1475289"/>
                <a:gd name="connsiteY0" fmla="*/ 0 h 223833"/>
                <a:gd name="connsiteX1" fmla="*/ 245444 w 1475289"/>
                <a:gd name="connsiteY1" fmla="*/ 0 h 223833"/>
                <a:gd name="connsiteX2" fmla="*/ 245444 w 1475289"/>
                <a:gd name="connsiteY2" fmla="*/ 0 h 223833"/>
                <a:gd name="connsiteX3" fmla="*/ 613610 w 1475289"/>
                <a:gd name="connsiteY3" fmla="*/ 0 h 223833"/>
                <a:gd name="connsiteX4" fmla="*/ 1472664 w 1475289"/>
                <a:gd name="connsiteY4" fmla="*/ 0 h 223833"/>
                <a:gd name="connsiteX5" fmla="*/ 1475059 w 1475289"/>
                <a:gd name="connsiteY5" fmla="*/ 44459 h 223833"/>
                <a:gd name="connsiteX6" fmla="*/ 1475060 w 1475289"/>
                <a:gd name="connsiteY6" fmla="*/ 130569 h 223833"/>
                <a:gd name="connsiteX7" fmla="*/ 1472664 w 1475289"/>
                <a:gd name="connsiteY7" fmla="*/ 186528 h 223833"/>
                <a:gd name="connsiteX8" fmla="*/ 1472664 w 1475289"/>
                <a:gd name="connsiteY8" fmla="*/ 223833 h 223833"/>
                <a:gd name="connsiteX9" fmla="*/ 1353028 w 1475289"/>
                <a:gd name="connsiteY9" fmla="*/ 223833 h 223833"/>
                <a:gd name="connsiteX10" fmla="*/ 1241927 w 1475289"/>
                <a:gd name="connsiteY10" fmla="*/ 223833 h 223833"/>
                <a:gd name="connsiteX11" fmla="*/ 0 w 1475289"/>
                <a:gd name="connsiteY11" fmla="*/ 223833 h 223833"/>
                <a:gd name="connsiteX12" fmla="*/ 0 w 1475289"/>
                <a:gd name="connsiteY12" fmla="*/ 186528 h 223833"/>
                <a:gd name="connsiteX13" fmla="*/ 0 w 1475289"/>
                <a:gd name="connsiteY13" fmla="*/ 130569 h 223833"/>
                <a:gd name="connsiteX14" fmla="*/ 0 w 1475289"/>
                <a:gd name="connsiteY14" fmla="*/ 130569 h 223833"/>
                <a:gd name="connsiteX15" fmla="*/ 0 w 1475289"/>
                <a:gd name="connsiteY15" fmla="*/ 0 h 223833"/>
                <a:gd name="connsiteX0" fmla="*/ 0 w 1475060"/>
                <a:gd name="connsiteY0" fmla="*/ 0 h 223833"/>
                <a:gd name="connsiteX1" fmla="*/ 245444 w 1475060"/>
                <a:gd name="connsiteY1" fmla="*/ 0 h 223833"/>
                <a:gd name="connsiteX2" fmla="*/ 245444 w 1475060"/>
                <a:gd name="connsiteY2" fmla="*/ 0 h 223833"/>
                <a:gd name="connsiteX3" fmla="*/ 613610 w 1475060"/>
                <a:gd name="connsiteY3" fmla="*/ 0 h 223833"/>
                <a:gd name="connsiteX4" fmla="*/ 1472664 w 1475060"/>
                <a:gd name="connsiteY4" fmla="*/ 0 h 223833"/>
                <a:gd name="connsiteX5" fmla="*/ 1472663 w 1475060"/>
                <a:gd name="connsiteY5" fmla="*/ 69061 h 223833"/>
                <a:gd name="connsiteX6" fmla="*/ 1475060 w 1475060"/>
                <a:gd name="connsiteY6" fmla="*/ 130569 h 223833"/>
                <a:gd name="connsiteX7" fmla="*/ 1472664 w 1475060"/>
                <a:gd name="connsiteY7" fmla="*/ 186528 h 223833"/>
                <a:gd name="connsiteX8" fmla="*/ 1472664 w 1475060"/>
                <a:gd name="connsiteY8" fmla="*/ 223833 h 223833"/>
                <a:gd name="connsiteX9" fmla="*/ 1353028 w 1475060"/>
                <a:gd name="connsiteY9" fmla="*/ 223833 h 223833"/>
                <a:gd name="connsiteX10" fmla="*/ 1241927 w 1475060"/>
                <a:gd name="connsiteY10" fmla="*/ 223833 h 223833"/>
                <a:gd name="connsiteX11" fmla="*/ 0 w 1475060"/>
                <a:gd name="connsiteY11" fmla="*/ 223833 h 223833"/>
                <a:gd name="connsiteX12" fmla="*/ 0 w 1475060"/>
                <a:gd name="connsiteY12" fmla="*/ 186528 h 223833"/>
                <a:gd name="connsiteX13" fmla="*/ 0 w 1475060"/>
                <a:gd name="connsiteY13" fmla="*/ 130569 h 223833"/>
                <a:gd name="connsiteX14" fmla="*/ 0 w 1475060"/>
                <a:gd name="connsiteY14" fmla="*/ 130569 h 223833"/>
                <a:gd name="connsiteX15" fmla="*/ 0 w 1475060"/>
                <a:gd name="connsiteY15" fmla="*/ 0 h 223833"/>
                <a:gd name="connsiteX0" fmla="*/ 0 w 1477456"/>
                <a:gd name="connsiteY0" fmla="*/ 0 h 223833"/>
                <a:gd name="connsiteX1" fmla="*/ 245444 w 1477456"/>
                <a:gd name="connsiteY1" fmla="*/ 0 h 223833"/>
                <a:gd name="connsiteX2" fmla="*/ 245444 w 1477456"/>
                <a:gd name="connsiteY2" fmla="*/ 0 h 223833"/>
                <a:gd name="connsiteX3" fmla="*/ 613610 w 1477456"/>
                <a:gd name="connsiteY3" fmla="*/ 0 h 223833"/>
                <a:gd name="connsiteX4" fmla="*/ 1472664 w 1477456"/>
                <a:gd name="connsiteY4" fmla="*/ 0 h 223833"/>
                <a:gd name="connsiteX5" fmla="*/ 1472663 w 1477456"/>
                <a:gd name="connsiteY5" fmla="*/ 69061 h 223833"/>
                <a:gd name="connsiteX6" fmla="*/ 1477456 w 1477456"/>
                <a:gd name="connsiteY6" fmla="*/ 135490 h 223833"/>
                <a:gd name="connsiteX7" fmla="*/ 1472664 w 1477456"/>
                <a:gd name="connsiteY7" fmla="*/ 186528 h 223833"/>
                <a:gd name="connsiteX8" fmla="*/ 1472664 w 1477456"/>
                <a:gd name="connsiteY8" fmla="*/ 223833 h 223833"/>
                <a:gd name="connsiteX9" fmla="*/ 1353028 w 1477456"/>
                <a:gd name="connsiteY9" fmla="*/ 223833 h 223833"/>
                <a:gd name="connsiteX10" fmla="*/ 1241927 w 1477456"/>
                <a:gd name="connsiteY10" fmla="*/ 223833 h 223833"/>
                <a:gd name="connsiteX11" fmla="*/ 0 w 1477456"/>
                <a:gd name="connsiteY11" fmla="*/ 223833 h 223833"/>
                <a:gd name="connsiteX12" fmla="*/ 0 w 1477456"/>
                <a:gd name="connsiteY12" fmla="*/ 186528 h 223833"/>
                <a:gd name="connsiteX13" fmla="*/ 0 w 1477456"/>
                <a:gd name="connsiteY13" fmla="*/ 130569 h 223833"/>
                <a:gd name="connsiteX14" fmla="*/ 0 w 1477456"/>
                <a:gd name="connsiteY14" fmla="*/ 130569 h 223833"/>
                <a:gd name="connsiteX15" fmla="*/ 0 w 1477456"/>
                <a:gd name="connsiteY15" fmla="*/ 0 h 223833"/>
                <a:gd name="connsiteX0" fmla="*/ 0 w 1477456"/>
                <a:gd name="connsiteY0" fmla="*/ 0 h 223833"/>
                <a:gd name="connsiteX1" fmla="*/ 245444 w 1477456"/>
                <a:gd name="connsiteY1" fmla="*/ 0 h 223833"/>
                <a:gd name="connsiteX2" fmla="*/ 245444 w 1477456"/>
                <a:gd name="connsiteY2" fmla="*/ 0 h 223833"/>
                <a:gd name="connsiteX3" fmla="*/ 613610 w 1477456"/>
                <a:gd name="connsiteY3" fmla="*/ 0 h 223833"/>
                <a:gd name="connsiteX4" fmla="*/ 1472664 w 1477456"/>
                <a:gd name="connsiteY4" fmla="*/ 0 h 223833"/>
                <a:gd name="connsiteX5" fmla="*/ 1472663 w 1477456"/>
                <a:gd name="connsiteY5" fmla="*/ 69061 h 223833"/>
                <a:gd name="connsiteX6" fmla="*/ 1477456 w 1477456"/>
                <a:gd name="connsiteY6" fmla="*/ 135490 h 223833"/>
                <a:gd name="connsiteX7" fmla="*/ 1472664 w 1477456"/>
                <a:gd name="connsiteY7" fmla="*/ 186528 h 223833"/>
                <a:gd name="connsiteX8" fmla="*/ 1472664 w 1477456"/>
                <a:gd name="connsiteY8" fmla="*/ 223833 h 223833"/>
                <a:gd name="connsiteX9" fmla="*/ 1353028 w 1477456"/>
                <a:gd name="connsiteY9" fmla="*/ 223833 h 223833"/>
                <a:gd name="connsiteX10" fmla="*/ 1241927 w 1477456"/>
                <a:gd name="connsiteY10" fmla="*/ 223833 h 223833"/>
                <a:gd name="connsiteX11" fmla="*/ 0 w 1477456"/>
                <a:gd name="connsiteY11" fmla="*/ 223833 h 223833"/>
                <a:gd name="connsiteX12" fmla="*/ 0 w 1477456"/>
                <a:gd name="connsiteY12" fmla="*/ 186528 h 223833"/>
                <a:gd name="connsiteX13" fmla="*/ 0 w 1477456"/>
                <a:gd name="connsiteY13" fmla="*/ 130569 h 223833"/>
                <a:gd name="connsiteX14" fmla="*/ 0 w 1477456"/>
                <a:gd name="connsiteY14" fmla="*/ 130569 h 223833"/>
                <a:gd name="connsiteX15" fmla="*/ 0 w 1477456"/>
                <a:gd name="connsiteY15" fmla="*/ 0 h 223833"/>
                <a:gd name="connsiteX0" fmla="*/ 0 w 1477456"/>
                <a:gd name="connsiteY0" fmla="*/ 0 h 223833"/>
                <a:gd name="connsiteX1" fmla="*/ 245444 w 1477456"/>
                <a:gd name="connsiteY1" fmla="*/ 0 h 223833"/>
                <a:gd name="connsiteX2" fmla="*/ 245444 w 1477456"/>
                <a:gd name="connsiteY2" fmla="*/ 0 h 223833"/>
                <a:gd name="connsiteX3" fmla="*/ 613610 w 1477456"/>
                <a:gd name="connsiteY3" fmla="*/ 0 h 223833"/>
                <a:gd name="connsiteX4" fmla="*/ 1472664 w 1477456"/>
                <a:gd name="connsiteY4" fmla="*/ 0 h 223833"/>
                <a:gd name="connsiteX5" fmla="*/ 1472663 w 1477456"/>
                <a:gd name="connsiteY5" fmla="*/ 69061 h 223833"/>
                <a:gd name="connsiteX6" fmla="*/ 1477456 w 1477456"/>
                <a:gd name="connsiteY6" fmla="*/ 135490 h 223833"/>
                <a:gd name="connsiteX7" fmla="*/ 1472664 w 1477456"/>
                <a:gd name="connsiteY7" fmla="*/ 186528 h 223833"/>
                <a:gd name="connsiteX8" fmla="*/ 1472664 w 1477456"/>
                <a:gd name="connsiteY8" fmla="*/ 223833 h 223833"/>
                <a:gd name="connsiteX9" fmla="*/ 1353028 w 1477456"/>
                <a:gd name="connsiteY9" fmla="*/ 223833 h 223833"/>
                <a:gd name="connsiteX10" fmla="*/ 1241927 w 1477456"/>
                <a:gd name="connsiteY10" fmla="*/ 223833 h 223833"/>
                <a:gd name="connsiteX11" fmla="*/ 0 w 1477456"/>
                <a:gd name="connsiteY11" fmla="*/ 223833 h 223833"/>
                <a:gd name="connsiteX12" fmla="*/ 0 w 1477456"/>
                <a:gd name="connsiteY12" fmla="*/ 186528 h 223833"/>
                <a:gd name="connsiteX13" fmla="*/ 0 w 1477456"/>
                <a:gd name="connsiteY13" fmla="*/ 130569 h 223833"/>
                <a:gd name="connsiteX14" fmla="*/ 0 w 1477456"/>
                <a:gd name="connsiteY14" fmla="*/ 130569 h 223833"/>
                <a:gd name="connsiteX15" fmla="*/ 0 w 1477456"/>
                <a:gd name="connsiteY15" fmla="*/ 0 h 223833"/>
                <a:gd name="connsiteX0" fmla="*/ 0 w 1863068"/>
                <a:gd name="connsiteY0" fmla="*/ 21968 h 245801"/>
                <a:gd name="connsiteX1" fmla="*/ 245444 w 1863068"/>
                <a:gd name="connsiteY1" fmla="*/ 21968 h 245801"/>
                <a:gd name="connsiteX2" fmla="*/ 245444 w 1863068"/>
                <a:gd name="connsiteY2" fmla="*/ 21968 h 245801"/>
                <a:gd name="connsiteX3" fmla="*/ 613610 w 1863068"/>
                <a:gd name="connsiteY3" fmla="*/ 21968 h 245801"/>
                <a:gd name="connsiteX4" fmla="*/ 1472664 w 1863068"/>
                <a:gd name="connsiteY4" fmla="*/ 21968 h 245801"/>
                <a:gd name="connsiteX5" fmla="*/ 1472663 w 1863068"/>
                <a:gd name="connsiteY5" fmla="*/ 91029 h 245801"/>
                <a:gd name="connsiteX6" fmla="*/ 1863068 w 1863068"/>
                <a:gd name="connsiteY6" fmla="*/ 0 h 245801"/>
                <a:gd name="connsiteX7" fmla="*/ 1472664 w 1863068"/>
                <a:gd name="connsiteY7" fmla="*/ 208496 h 245801"/>
                <a:gd name="connsiteX8" fmla="*/ 1472664 w 1863068"/>
                <a:gd name="connsiteY8" fmla="*/ 245801 h 245801"/>
                <a:gd name="connsiteX9" fmla="*/ 1353028 w 1863068"/>
                <a:gd name="connsiteY9" fmla="*/ 245801 h 245801"/>
                <a:gd name="connsiteX10" fmla="*/ 1241927 w 1863068"/>
                <a:gd name="connsiteY10" fmla="*/ 245801 h 245801"/>
                <a:gd name="connsiteX11" fmla="*/ 0 w 1863068"/>
                <a:gd name="connsiteY11" fmla="*/ 245801 h 245801"/>
                <a:gd name="connsiteX12" fmla="*/ 0 w 1863068"/>
                <a:gd name="connsiteY12" fmla="*/ 208496 h 245801"/>
                <a:gd name="connsiteX13" fmla="*/ 0 w 1863068"/>
                <a:gd name="connsiteY13" fmla="*/ 152537 h 245801"/>
                <a:gd name="connsiteX14" fmla="*/ 0 w 1863068"/>
                <a:gd name="connsiteY14" fmla="*/ 152537 h 245801"/>
                <a:gd name="connsiteX15" fmla="*/ 0 w 1863068"/>
                <a:gd name="connsiteY15" fmla="*/ 21968 h 245801"/>
                <a:gd name="connsiteX0" fmla="*/ 0 w 1863068"/>
                <a:gd name="connsiteY0" fmla="*/ 21968 h 245801"/>
                <a:gd name="connsiteX1" fmla="*/ 245444 w 1863068"/>
                <a:gd name="connsiteY1" fmla="*/ 21968 h 245801"/>
                <a:gd name="connsiteX2" fmla="*/ 245444 w 1863068"/>
                <a:gd name="connsiteY2" fmla="*/ 21968 h 245801"/>
                <a:gd name="connsiteX3" fmla="*/ 613610 w 1863068"/>
                <a:gd name="connsiteY3" fmla="*/ 21968 h 245801"/>
                <a:gd name="connsiteX4" fmla="*/ 1472664 w 1863068"/>
                <a:gd name="connsiteY4" fmla="*/ 21968 h 245801"/>
                <a:gd name="connsiteX5" fmla="*/ 1472663 w 1863068"/>
                <a:gd name="connsiteY5" fmla="*/ 91029 h 245801"/>
                <a:gd name="connsiteX6" fmla="*/ 1863068 w 1863068"/>
                <a:gd name="connsiteY6" fmla="*/ 0 h 245801"/>
                <a:gd name="connsiteX7" fmla="*/ 1477455 w 1863068"/>
                <a:gd name="connsiteY7" fmla="*/ 144529 h 245801"/>
                <a:gd name="connsiteX8" fmla="*/ 1472664 w 1863068"/>
                <a:gd name="connsiteY8" fmla="*/ 245801 h 245801"/>
                <a:gd name="connsiteX9" fmla="*/ 1353028 w 1863068"/>
                <a:gd name="connsiteY9" fmla="*/ 245801 h 245801"/>
                <a:gd name="connsiteX10" fmla="*/ 1241927 w 1863068"/>
                <a:gd name="connsiteY10" fmla="*/ 245801 h 245801"/>
                <a:gd name="connsiteX11" fmla="*/ 0 w 1863068"/>
                <a:gd name="connsiteY11" fmla="*/ 245801 h 245801"/>
                <a:gd name="connsiteX12" fmla="*/ 0 w 1863068"/>
                <a:gd name="connsiteY12" fmla="*/ 208496 h 245801"/>
                <a:gd name="connsiteX13" fmla="*/ 0 w 1863068"/>
                <a:gd name="connsiteY13" fmla="*/ 152537 h 245801"/>
                <a:gd name="connsiteX14" fmla="*/ 0 w 1863068"/>
                <a:gd name="connsiteY14" fmla="*/ 152537 h 245801"/>
                <a:gd name="connsiteX15" fmla="*/ 0 w 1863068"/>
                <a:gd name="connsiteY15" fmla="*/ 21968 h 245801"/>
                <a:gd name="connsiteX0" fmla="*/ 0 w 1929738"/>
                <a:gd name="connsiteY0" fmla="*/ 303906 h 527739"/>
                <a:gd name="connsiteX1" fmla="*/ 245444 w 1929738"/>
                <a:gd name="connsiteY1" fmla="*/ 303906 h 527739"/>
                <a:gd name="connsiteX2" fmla="*/ 245444 w 1929738"/>
                <a:gd name="connsiteY2" fmla="*/ 303906 h 527739"/>
                <a:gd name="connsiteX3" fmla="*/ 613610 w 1929738"/>
                <a:gd name="connsiteY3" fmla="*/ 303906 h 527739"/>
                <a:gd name="connsiteX4" fmla="*/ 1472664 w 1929738"/>
                <a:gd name="connsiteY4" fmla="*/ 303906 h 527739"/>
                <a:gd name="connsiteX5" fmla="*/ 1472663 w 1929738"/>
                <a:gd name="connsiteY5" fmla="*/ 372967 h 527739"/>
                <a:gd name="connsiteX6" fmla="*/ 1929738 w 1929738"/>
                <a:gd name="connsiteY6" fmla="*/ 0 h 527739"/>
                <a:gd name="connsiteX7" fmla="*/ 1477455 w 1929738"/>
                <a:gd name="connsiteY7" fmla="*/ 426467 h 527739"/>
                <a:gd name="connsiteX8" fmla="*/ 1472664 w 1929738"/>
                <a:gd name="connsiteY8" fmla="*/ 527739 h 527739"/>
                <a:gd name="connsiteX9" fmla="*/ 1353028 w 1929738"/>
                <a:gd name="connsiteY9" fmla="*/ 527739 h 527739"/>
                <a:gd name="connsiteX10" fmla="*/ 1241927 w 1929738"/>
                <a:gd name="connsiteY10" fmla="*/ 527739 h 527739"/>
                <a:gd name="connsiteX11" fmla="*/ 0 w 1929738"/>
                <a:gd name="connsiteY11" fmla="*/ 527739 h 527739"/>
                <a:gd name="connsiteX12" fmla="*/ 0 w 1929738"/>
                <a:gd name="connsiteY12" fmla="*/ 490434 h 527739"/>
                <a:gd name="connsiteX13" fmla="*/ 0 w 1929738"/>
                <a:gd name="connsiteY13" fmla="*/ 434475 h 527739"/>
                <a:gd name="connsiteX14" fmla="*/ 0 w 1929738"/>
                <a:gd name="connsiteY14" fmla="*/ 434475 h 527739"/>
                <a:gd name="connsiteX15" fmla="*/ 0 w 1929738"/>
                <a:gd name="connsiteY15" fmla="*/ 303906 h 527739"/>
                <a:gd name="connsiteX0" fmla="*/ 0 w 1892699"/>
                <a:gd name="connsiteY0" fmla="*/ 259052 h 482885"/>
                <a:gd name="connsiteX1" fmla="*/ 245444 w 1892699"/>
                <a:gd name="connsiteY1" fmla="*/ 259052 h 482885"/>
                <a:gd name="connsiteX2" fmla="*/ 245444 w 1892699"/>
                <a:gd name="connsiteY2" fmla="*/ 259052 h 482885"/>
                <a:gd name="connsiteX3" fmla="*/ 613610 w 1892699"/>
                <a:gd name="connsiteY3" fmla="*/ 259052 h 482885"/>
                <a:gd name="connsiteX4" fmla="*/ 1472664 w 1892699"/>
                <a:gd name="connsiteY4" fmla="*/ 259052 h 482885"/>
                <a:gd name="connsiteX5" fmla="*/ 1472663 w 1892699"/>
                <a:gd name="connsiteY5" fmla="*/ 328113 h 482885"/>
                <a:gd name="connsiteX6" fmla="*/ 1892699 w 1892699"/>
                <a:gd name="connsiteY6" fmla="*/ 0 h 482885"/>
                <a:gd name="connsiteX7" fmla="*/ 1477455 w 1892699"/>
                <a:gd name="connsiteY7" fmla="*/ 381613 h 482885"/>
                <a:gd name="connsiteX8" fmla="*/ 1472664 w 1892699"/>
                <a:gd name="connsiteY8" fmla="*/ 482885 h 482885"/>
                <a:gd name="connsiteX9" fmla="*/ 1353028 w 1892699"/>
                <a:gd name="connsiteY9" fmla="*/ 482885 h 482885"/>
                <a:gd name="connsiteX10" fmla="*/ 1241927 w 1892699"/>
                <a:gd name="connsiteY10" fmla="*/ 482885 h 482885"/>
                <a:gd name="connsiteX11" fmla="*/ 0 w 1892699"/>
                <a:gd name="connsiteY11" fmla="*/ 482885 h 482885"/>
                <a:gd name="connsiteX12" fmla="*/ 0 w 1892699"/>
                <a:gd name="connsiteY12" fmla="*/ 445580 h 482885"/>
                <a:gd name="connsiteX13" fmla="*/ 0 w 1892699"/>
                <a:gd name="connsiteY13" fmla="*/ 389621 h 482885"/>
                <a:gd name="connsiteX14" fmla="*/ 0 w 1892699"/>
                <a:gd name="connsiteY14" fmla="*/ 389621 h 482885"/>
                <a:gd name="connsiteX15" fmla="*/ 0 w 1892699"/>
                <a:gd name="connsiteY15" fmla="*/ 259052 h 482885"/>
                <a:gd name="connsiteX0" fmla="*/ 0 w 1877883"/>
                <a:gd name="connsiteY0" fmla="*/ 265460 h 489293"/>
                <a:gd name="connsiteX1" fmla="*/ 245444 w 1877883"/>
                <a:gd name="connsiteY1" fmla="*/ 265460 h 489293"/>
                <a:gd name="connsiteX2" fmla="*/ 245444 w 1877883"/>
                <a:gd name="connsiteY2" fmla="*/ 265460 h 489293"/>
                <a:gd name="connsiteX3" fmla="*/ 613610 w 1877883"/>
                <a:gd name="connsiteY3" fmla="*/ 265460 h 489293"/>
                <a:gd name="connsiteX4" fmla="*/ 1472664 w 1877883"/>
                <a:gd name="connsiteY4" fmla="*/ 265460 h 489293"/>
                <a:gd name="connsiteX5" fmla="*/ 1472663 w 1877883"/>
                <a:gd name="connsiteY5" fmla="*/ 334521 h 489293"/>
                <a:gd name="connsiteX6" fmla="*/ 1877883 w 1877883"/>
                <a:gd name="connsiteY6" fmla="*/ 0 h 489293"/>
                <a:gd name="connsiteX7" fmla="*/ 1477455 w 1877883"/>
                <a:gd name="connsiteY7" fmla="*/ 388021 h 489293"/>
                <a:gd name="connsiteX8" fmla="*/ 1472664 w 1877883"/>
                <a:gd name="connsiteY8" fmla="*/ 489293 h 489293"/>
                <a:gd name="connsiteX9" fmla="*/ 1353028 w 1877883"/>
                <a:gd name="connsiteY9" fmla="*/ 489293 h 489293"/>
                <a:gd name="connsiteX10" fmla="*/ 1241927 w 1877883"/>
                <a:gd name="connsiteY10" fmla="*/ 489293 h 489293"/>
                <a:gd name="connsiteX11" fmla="*/ 0 w 1877883"/>
                <a:gd name="connsiteY11" fmla="*/ 489293 h 489293"/>
                <a:gd name="connsiteX12" fmla="*/ 0 w 1877883"/>
                <a:gd name="connsiteY12" fmla="*/ 451988 h 489293"/>
                <a:gd name="connsiteX13" fmla="*/ 0 w 1877883"/>
                <a:gd name="connsiteY13" fmla="*/ 396029 h 489293"/>
                <a:gd name="connsiteX14" fmla="*/ 0 w 1877883"/>
                <a:gd name="connsiteY14" fmla="*/ 396029 h 489293"/>
                <a:gd name="connsiteX15" fmla="*/ 0 w 1877883"/>
                <a:gd name="connsiteY15" fmla="*/ 265460 h 489293"/>
                <a:gd name="connsiteX0" fmla="*/ 0 w 1892699"/>
                <a:gd name="connsiteY0" fmla="*/ 271868 h 495701"/>
                <a:gd name="connsiteX1" fmla="*/ 245444 w 1892699"/>
                <a:gd name="connsiteY1" fmla="*/ 271868 h 495701"/>
                <a:gd name="connsiteX2" fmla="*/ 245444 w 1892699"/>
                <a:gd name="connsiteY2" fmla="*/ 271868 h 495701"/>
                <a:gd name="connsiteX3" fmla="*/ 613610 w 1892699"/>
                <a:gd name="connsiteY3" fmla="*/ 271868 h 495701"/>
                <a:gd name="connsiteX4" fmla="*/ 1472664 w 1892699"/>
                <a:gd name="connsiteY4" fmla="*/ 271868 h 495701"/>
                <a:gd name="connsiteX5" fmla="*/ 1472663 w 1892699"/>
                <a:gd name="connsiteY5" fmla="*/ 340929 h 495701"/>
                <a:gd name="connsiteX6" fmla="*/ 1892699 w 1892699"/>
                <a:gd name="connsiteY6" fmla="*/ 0 h 495701"/>
                <a:gd name="connsiteX7" fmla="*/ 1477455 w 1892699"/>
                <a:gd name="connsiteY7" fmla="*/ 394429 h 495701"/>
                <a:gd name="connsiteX8" fmla="*/ 1472664 w 1892699"/>
                <a:gd name="connsiteY8" fmla="*/ 495701 h 495701"/>
                <a:gd name="connsiteX9" fmla="*/ 1353028 w 1892699"/>
                <a:gd name="connsiteY9" fmla="*/ 495701 h 495701"/>
                <a:gd name="connsiteX10" fmla="*/ 1241927 w 1892699"/>
                <a:gd name="connsiteY10" fmla="*/ 495701 h 495701"/>
                <a:gd name="connsiteX11" fmla="*/ 0 w 1892699"/>
                <a:gd name="connsiteY11" fmla="*/ 495701 h 495701"/>
                <a:gd name="connsiteX12" fmla="*/ 0 w 1892699"/>
                <a:gd name="connsiteY12" fmla="*/ 458396 h 495701"/>
                <a:gd name="connsiteX13" fmla="*/ 0 w 1892699"/>
                <a:gd name="connsiteY13" fmla="*/ 402437 h 495701"/>
                <a:gd name="connsiteX14" fmla="*/ 0 w 1892699"/>
                <a:gd name="connsiteY14" fmla="*/ 402437 h 495701"/>
                <a:gd name="connsiteX15" fmla="*/ 0 w 1892699"/>
                <a:gd name="connsiteY15" fmla="*/ 271868 h 495701"/>
                <a:gd name="connsiteX0" fmla="*/ 0 w 1892699"/>
                <a:gd name="connsiteY0" fmla="*/ 271868 h 495701"/>
                <a:gd name="connsiteX1" fmla="*/ 245444 w 1892699"/>
                <a:gd name="connsiteY1" fmla="*/ 271868 h 495701"/>
                <a:gd name="connsiteX2" fmla="*/ 245444 w 1892699"/>
                <a:gd name="connsiteY2" fmla="*/ 271868 h 495701"/>
                <a:gd name="connsiteX3" fmla="*/ 613610 w 1892699"/>
                <a:gd name="connsiteY3" fmla="*/ 271868 h 495701"/>
                <a:gd name="connsiteX4" fmla="*/ 1472664 w 1892699"/>
                <a:gd name="connsiteY4" fmla="*/ 271868 h 495701"/>
                <a:gd name="connsiteX5" fmla="*/ 1472663 w 1892699"/>
                <a:gd name="connsiteY5" fmla="*/ 340929 h 495701"/>
                <a:gd name="connsiteX6" fmla="*/ 1892699 w 1892699"/>
                <a:gd name="connsiteY6" fmla="*/ 0 h 495701"/>
                <a:gd name="connsiteX7" fmla="*/ 1477455 w 1892699"/>
                <a:gd name="connsiteY7" fmla="*/ 413652 h 495701"/>
                <a:gd name="connsiteX8" fmla="*/ 1472664 w 1892699"/>
                <a:gd name="connsiteY8" fmla="*/ 495701 h 495701"/>
                <a:gd name="connsiteX9" fmla="*/ 1353028 w 1892699"/>
                <a:gd name="connsiteY9" fmla="*/ 495701 h 495701"/>
                <a:gd name="connsiteX10" fmla="*/ 1241927 w 1892699"/>
                <a:gd name="connsiteY10" fmla="*/ 495701 h 495701"/>
                <a:gd name="connsiteX11" fmla="*/ 0 w 1892699"/>
                <a:gd name="connsiteY11" fmla="*/ 495701 h 495701"/>
                <a:gd name="connsiteX12" fmla="*/ 0 w 1892699"/>
                <a:gd name="connsiteY12" fmla="*/ 458396 h 495701"/>
                <a:gd name="connsiteX13" fmla="*/ 0 w 1892699"/>
                <a:gd name="connsiteY13" fmla="*/ 402437 h 495701"/>
                <a:gd name="connsiteX14" fmla="*/ 0 w 1892699"/>
                <a:gd name="connsiteY14" fmla="*/ 402437 h 495701"/>
                <a:gd name="connsiteX15" fmla="*/ 0 w 1892699"/>
                <a:gd name="connsiteY15" fmla="*/ 271868 h 495701"/>
                <a:gd name="connsiteX0" fmla="*/ 0 w 1477455"/>
                <a:gd name="connsiteY0" fmla="*/ 281448 h 505281"/>
                <a:gd name="connsiteX1" fmla="*/ 245444 w 1477455"/>
                <a:gd name="connsiteY1" fmla="*/ 281448 h 505281"/>
                <a:gd name="connsiteX2" fmla="*/ 245444 w 1477455"/>
                <a:gd name="connsiteY2" fmla="*/ 281448 h 505281"/>
                <a:gd name="connsiteX3" fmla="*/ 613610 w 1477455"/>
                <a:gd name="connsiteY3" fmla="*/ 281448 h 505281"/>
                <a:gd name="connsiteX4" fmla="*/ 1472664 w 1477455"/>
                <a:gd name="connsiteY4" fmla="*/ 281448 h 505281"/>
                <a:gd name="connsiteX5" fmla="*/ 1472663 w 1477455"/>
                <a:gd name="connsiteY5" fmla="*/ 350509 h 505281"/>
                <a:gd name="connsiteX6" fmla="*/ 859021 w 1477455"/>
                <a:gd name="connsiteY6" fmla="*/ 0 h 505281"/>
                <a:gd name="connsiteX7" fmla="*/ 1477455 w 1477455"/>
                <a:gd name="connsiteY7" fmla="*/ 423232 h 505281"/>
                <a:gd name="connsiteX8" fmla="*/ 1472664 w 1477455"/>
                <a:gd name="connsiteY8" fmla="*/ 505281 h 505281"/>
                <a:gd name="connsiteX9" fmla="*/ 1353028 w 1477455"/>
                <a:gd name="connsiteY9" fmla="*/ 505281 h 505281"/>
                <a:gd name="connsiteX10" fmla="*/ 1241927 w 1477455"/>
                <a:gd name="connsiteY10" fmla="*/ 505281 h 505281"/>
                <a:gd name="connsiteX11" fmla="*/ 0 w 1477455"/>
                <a:gd name="connsiteY11" fmla="*/ 505281 h 505281"/>
                <a:gd name="connsiteX12" fmla="*/ 0 w 1477455"/>
                <a:gd name="connsiteY12" fmla="*/ 467976 h 505281"/>
                <a:gd name="connsiteX13" fmla="*/ 0 w 1477455"/>
                <a:gd name="connsiteY13" fmla="*/ 412017 h 505281"/>
                <a:gd name="connsiteX14" fmla="*/ 0 w 1477455"/>
                <a:gd name="connsiteY14" fmla="*/ 412017 h 505281"/>
                <a:gd name="connsiteX15" fmla="*/ 0 w 1477455"/>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472664 w 2650204"/>
                <a:gd name="connsiteY4" fmla="*/ 281448 h 505281"/>
                <a:gd name="connsiteX5" fmla="*/ 1472663 w 2650204"/>
                <a:gd name="connsiteY5" fmla="*/ 350509 h 505281"/>
                <a:gd name="connsiteX6" fmla="*/ 2650204 w 2650204"/>
                <a:gd name="connsiteY6" fmla="*/ 0 h 505281"/>
                <a:gd name="connsiteX7" fmla="*/ 1477455 w 2650204"/>
                <a:gd name="connsiteY7" fmla="*/ 423232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472664 w 2650204"/>
                <a:gd name="connsiteY4" fmla="*/ 281448 h 505281"/>
                <a:gd name="connsiteX5" fmla="*/ 1472663 w 2650204"/>
                <a:gd name="connsiteY5" fmla="*/ 288241 h 505281"/>
                <a:gd name="connsiteX6" fmla="*/ 2650204 w 2650204"/>
                <a:gd name="connsiteY6" fmla="*/ 0 h 505281"/>
                <a:gd name="connsiteX7" fmla="*/ 1477455 w 2650204"/>
                <a:gd name="connsiteY7" fmla="*/ 423232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472664 w 2650204"/>
                <a:gd name="connsiteY4" fmla="*/ 281448 h 505281"/>
                <a:gd name="connsiteX5" fmla="*/ 1472663 w 2650204"/>
                <a:gd name="connsiteY5" fmla="*/ 288241 h 505281"/>
                <a:gd name="connsiteX6" fmla="*/ 2650204 w 2650204"/>
                <a:gd name="connsiteY6" fmla="*/ 0 h 505281"/>
                <a:gd name="connsiteX7" fmla="*/ 1477455 w 2650204"/>
                <a:gd name="connsiteY7" fmla="*/ 337015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472664 w 2650204"/>
                <a:gd name="connsiteY4" fmla="*/ 281448 h 505281"/>
                <a:gd name="connsiteX5" fmla="*/ 1340100 w 2650204"/>
                <a:gd name="connsiteY5" fmla="*/ 170410 h 505281"/>
                <a:gd name="connsiteX6" fmla="*/ 2650204 w 2650204"/>
                <a:gd name="connsiteY6" fmla="*/ 0 h 505281"/>
                <a:gd name="connsiteX7" fmla="*/ 1477455 w 2650204"/>
                <a:gd name="connsiteY7" fmla="*/ 337015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349570 w 2650204"/>
                <a:gd name="connsiteY4" fmla="*/ 278574 h 505281"/>
                <a:gd name="connsiteX5" fmla="*/ 1340100 w 2650204"/>
                <a:gd name="connsiteY5" fmla="*/ 170410 h 505281"/>
                <a:gd name="connsiteX6" fmla="*/ 2650204 w 2650204"/>
                <a:gd name="connsiteY6" fmla="*/ 0 h 505281"/>
                <a:gd name="connsiteX7" fmla="*/ 1477455 w 2650204"/>
                <a:gd name="connsiteY7" fmla="*/ 337015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2650204"/>
                <a:gd name="connsiteY0" fmla="*/ 281448 h 505281"/>
                <a:gd name="connsiteX1" fmla="*/ 245444 w 2650204"/>
                <a:gd name="connsiteY1" fmla="*/ 281448 h 505281"/>
                <a:gd name="connsiteX2" fmla="*/ 245444 w 2650204"/>
                <a:gd name="connsiteY2" fmla="*/ 281448 h 505281"/>
                <a:gd name="connsiteX3" fmla="*/ 613610 w 2650204"/>
                <a:gd name="connsiteY3" fmla="*/ 281448 h 505281"/>
                <a:gd name="connsiteX4" fmla="*/ 1349570 w 2650204"/>
                <a:gd name="connsiteY4" fmla="*/ 278574 h 505281"/>
                <a:gd name="connsiteX5" fmla="*/ 1354303 w 2650204"/>
                <a:gd name="connsiteY5" fmla="*/ 12344 h 505281"/>
                <a:gd name="connsiteX6" fmla="*/ 2650204 w 2650204"/>
                <a:gd name="connsiteY6" fmla="*/ 0 h 505281"/>
                <a:gd name="connsiteX7" fmla="*/ 1477455 w 2650204"/>
                <a:gd name="connsiteY7" fmla="*/ 337015 h 505281"/>
                <a:gd name="connsiteX8" fmla="*/ 1472664 w 2650204"/>
                <a:gd name="connsiteY8" fmla="*/ 505281 h 505281"/>
                <a:gd name="connsiteX9" fmla="*/ 1353028 w 2650204"/>
                <a:gd name="connsiteY9" fmla="*/ 505281 h 505281"/>
                <a:gd name="connsiteX10" fmla="*/ 1241927 w 2650204"/>
                <a:gd name="connsiteY10" fmla="*/ 505281 h 505281"/>
                <a:gd name="connsiteX11" fmla="*/ 0 w 2650204"/>
                <a:gd name="connsiteY11" fmla="*/ 505281 h 505281"/>
                <a:gd name="connsiteX12" fmla="*/ 0 w 2650204"/>
                <a:gd name="connsiteY12" fmla="*/ 467976 h 505281"/>
                <a:gd name="connsiteX13" fmla="*/ 0 w 2650204"/>
                <a:gd name="connsiteY13" fmla="*/ 412017 h 505281"/>
                <a:gd name="connsiteX14" fmla="*/ 0 w 2650204"/>
                <a:gd name="connsiteY14" fmla="*/ 412017 h 505281"/>
                <a:gd name="connsiteX15" fmla="*/ 0 w 2650204"/>
                <a:gd name="connsiteY15" fmla="*/ 281448 h 505281"/>
                <a:gd name="connsiteX0" fmla="*/ 0 w 1477455"/>
                <a:gd name="connsiteY0" fmla="*/ 270318 h 494151"/>
                <a:gd name="connsiteX1" fmla="*/ 245444 w 1477455"/>
                <a:gd name="connsiteY1" fmla="*/ 270318 h 494151"/>
                <a:gd name="connsiteX2" fmla="*/ 245444 w 1477455"/>
                <a:gd name="connsiteY2" fmla="*/ 270318 h 494151"/>
                <a:gd name="connsiteX3" fmla="*/ 613610 w 1477455"/>
                <a:gd name="connsiteY3" fmla="*/ 270318 h 494151"/>
                <a:gd name="connsiteX4" fmla="*/ 1349570 w 1477455"/>
                <a:gd name="connsiteY4" fmla="*/ 267444 h 494151"/>
                <a:gd name="connsiteX5" fmla="*/ 1354303 w 1477455"/>
                <a:gd name="connsiteY5" fmla="*/ 1214 h 494151"/>
                <a:gd name="connsiteX6" fmla="*/ 1476072 w 1477455"/>
                <a:gd name="connsiteY6" fmla="*/ 250397 h 494151"/>
                <a:gd name="connsiteX7" fmla="*/ 1477455 w 1477455"/>
                <a:gd name="connsiteY7" fmla="*/ 325885 h 494151"/>
                <a:gd name="connsiteX8" fmla="*/ 1472664 w 1477455"/>
                <a:gd name="connsiteY8" fmla="*/ 494151 h 494151"/>
                <a:gd name="connsiteX9" fmla="*/ 1353028 w 1477455"/>
                <a:gd name="connsiteY9" fmla="*/ 494151 h 494151"/>
                <a:gd name="connsiteX10" fmla="*/ 1241927 w 1477455"/>
                <a:gd name="connsiteY10" fmla="*/ 494151 h 494151"/>
                <a:gd name="connsiteX11" fmla="*/ 0 w 1477455"/>
                <a:gd name="connsiteY11" fmla="*/ 494151 h 494151"/>
                <a:gd name="connsiteX12" fmla="*/ 0 w 1477455"/>
                <a:gd name="connsiteY12" fmla="*/ 456846 h 494151"/>
                <a:gd name="connsiteX13" fmla="*/ 0 w 1477455"/>
                <a:gd name="connsiteY13" fmla="*/ 400887 h 494151"/>
                <a:gd name="connsiteX14" fmla="*/ 0 w 1477455"/>
                <a:gd name="connsiteY14" fmla="*/ 400887 h 494151"/>
                <a:gd name="connsiteX15" fmla="*/ 0 w 1477455"/>
                <a:gd name="connsiteY15" fmla="*/ 270318 h 494151"/>
                <a:gd name="connsiteX0" fmla="*/ 0 w 1477455"/>
                <a:gd name="connsiteY0" fmla="*/ 697832 h 921665"/>
                <a:gd name="connsiteX1" fmla="*/ 245444 w 1477455"/>
                <a:gd name="connsiteY1" fmla="*/ 697832 h 921665"/>
                <a:gd name="connsiteX2" fmla="*/ 245444 w 1477455"/>
                <a:gd name="connsiteY2" fmla="*/ 697832 h 921665"/>
                <a:gd name="connsiteX3" fmla="*/ 613610 w 1477455"/>
                <a:gd name="connsiteY3" fmla="*/ 697832 h 921665"/>
                <a:gd name="connsiteX4" fmla="*/ 1349570 w 1477455"/>
                <a:gd name="connsiteY4" fmla="*/ 694958 h 921665"/>
                <a:gd name="connsiteX5" fmla="*/ 876944 w 1477455"/>
                <a:gd name="connsiteY5" fmla="*/ 526 h 921665"/>
                <a:gd name="connsiteX6" fmla="*/ 1476072 w 1477455"/>
                <a:gd name="connsiteY6" fmla="*/ 677911 h 921665"/>
                <a:gd name="connsiteX7" fmla="*/ 1477455 w 1477455"/>
                <a:gd name="connsiteY7" fmla="*/ 753399 h 921665"/>
                <a:gd name="connsiteX8" fmla="*/ 1472664 w 1477455"/>
                <a:gd name="connsiteY8" fmla="*/ 921665 h 921665"/>
                <a:gd name="connsiteX9" fmla="*/ 1353028 w 1477455"/>
                <a:gd name="connsiteY9" fmla="*/ 921665 h 921665"/>
                <a:gd name="connsiteX10" fmla="*/ 1241927 w 1477455"/>
                <a:gd name="connsiteY10" fmla="*/ 921665 h 921665"/>
                <a:gd name="connsiteX11" fmla="*/ 0 w 1477455"/>
                <a:gd name="connsiteY11" fmla="*/ 921665 h 921665"/>
                <a:gd name="connsiteX12" fmla="*/ 0 w 1477455"/>
                <a:gd name="connsiteY12" fmla="*/ 884360 h 921665"/>
                <a:gd name="connsiteX13" fmla="*/ 0 w 1477455"/>
                <a:gd name="connsiteY13" fmla="*/ 828401 h 921665"/>
                <a:gd name="connsiteX14" fmla="*/ 0 w 1477455"/>
                <a:gd name="connsiteY14" fmla="*/ 828401 h 921665"/>
                <a:gd name="connsiteX15" fmla="*/ 0 w 1477455"/>
                <a:gd name="connsiteY15" fmla="*/ 697832 h 92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77455" h="921665">
                  <a:moveTo>
                    <a:pt x="0" y="697832"/>
                  </a:moveTo>
                  <a:lnTo>
                    <a:pt x="245444" y="697832"/>
                  </a:lnTo>
                  <a:lnTo>
                    <a:pt x="245444" y="697832"/>
                  </a:lnTo>
                  <a:lnTo>
                    <a:pt x="613610" y="697832"/>
                  </a:lnTo>
                  <a:lnTo>
                    <a:pt x="1349570" y="694958"/>
                  </a:lnTo>
                  <a:cubicBezTo>
                    <a:pt x="1349570" y="717978"/>
                    <a:pt x="876944" y="-22494"/>
                    <a:pt x="876944" y="526"/>
                  </a:cubicBezTo>
                  <a:lnTo>
                    <a:pt x="1476072" y="677911"/>
                  </a:lnTo>
                  <a:lnTo>
                    <a:pt x="1477455" y="753399"/>
                  </a:lnTo>
                  <a:lnTo>
                    <a:pt x="1472664" y="921665"/>
                  </a:lnTo>
                  <a:lnTo>
                    <a:pt x="1353028" y="921665"/>
                  </a:lnTo>
                  <a:lnTo>
                    <a:pt x="1241927" y="921665"/>
                  </a:lnTo>
                  <a:lnTo>
                    <a:pt x="0" y="921665"/>
                  </a:lnTo>
                  <a:lnTo>
                    <a:pt x="0" y="884360"/>
                  </a:lnTo>
                  <a:lnTo>
                    <a:pt x="0" y="828401"/>
                  </a:lnTo>
                  <a:lnTo>
                    <a:pt x="0" y="828401"/>
                  </a:lnTo>
                  <a:lnTo>
                    <a:pt x="0" y="697832"/>
                  </a:lnTo>
                  <a:close/>
                </a:path>
              </a:pathLst>
            </a:custGeom>
            <a:solidFill>
              <a:srgbClr val="FFFF00"/>
            </a:solidFill>
            <a:ln>
              <a:solidFill>
                <a:schemeClr val="bg1">
                  <a:lumMod val="75000"/>
                </a:schemeClr>
              </a:solidFill>
            </a:ln>
            <a:effectLst>
              <a:outerShdw blurRad="50800" dist="88900" dir="2700000" algn="tl" rotWithShape="0">
                <a:prstClr val="black">
                  <a:alpha val="80000"/>
                </a:prstClr>
              </a:outerShdw>
            </a:effectLst>
            <a:scene3d>
              <a:camera prst="orthographicFront"/>
              <a:lightRig rig="threePt" dir="t"/>
            </a:scene3d>
            <a:sp3d>
              <a:bevelT w="254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b="1" spc="600" dirty="0">
                <a:solidFill>
                  <a:schemeClr val="tx1"/>
                </a:solidFill>
                <a:latin typeface="メイリオ" panose="020B0604030504040204" pitchFamily="50" charset="-128"/>
                <a:ea typeface="メイリオ" panose="020B0604030504040204" pitchFamily="50" charset="-128"/>
              </a:endParaRPr>
            </a:p>
          </p:txBody>
        </p:sp>
        <p:sp>
          <p:nvSpPr>
            <p:cNvPr id="40" name="正方形/長方形 39"/>
            <p:cNvSpPr/>
            <p:nvPr/>
          </p:nvSpPr>
          <p:spPr>
            <a:xfrm flipH="1">
              <a:off x="8595246" y="8969232"/>
              <a:ext cx="1419764" cy="227086"/>
            </a:xfrm>
            <a:prstGeom prst="rect">
              <a:avLst/>
            </a:prstGeom>
            <a:noFill/>
          </p:spPr>
          <p:txBody>
            <a:bodyPr wrap="square" lIns="91440" tIns="45720" rIns="91440" bIns="45720">
              <a:spAutoFit/>
            </a:bodyPr>
            <a:lstStyle/>
            <a:p>
              <a:pPr algn="ctr"/>
              <a:r>
                <a:rPr lang="ja-JP" altLang="en-US" sz="800" b="1" dirty="0" smtClean="0">
                  <a:solidFill>
                    <a:srgbClr val="002060"/>
                  </a:solidFill>
                  <a:latin typeface="メイリオ" panose="020B0604030504040204" pitchFamily="50" charset="-128"/>
                  <a:ea typeface="メイリオ" panose="020B0604030504040204" pitchFamily="50" charset="-128"/>
                </a:rPr>
                <a:t>大阪都市再生環状道路</a:t>
              </a:r>
              <a:endParaRPr lang="ja-JP" altLang="en-US" sz="800" b="1" dirty="0">
                <a:solidFill>
                  <a:srgbClr val="002060"/>
                </a:solidFill>
                <a:latin typeface="メイリオ" panose="020B0604030504040204" pitchFamily="50" charset="-128"/>
                <a:ea typeface="メイリオ" panose="020B0604030504040204" pitchFamily="50" charset="-128"/>
              </a:endParaRPr>
            </a:p>
          </p:txBody>
        </p:sp>
        <p:sp>
          <p:nvSpPr>
            <p:cNvPr id="41" name="フリーフォーム 40"/>
            <p:cNvSpPr/>
            <p:nvPr/>
          </p:nvSpPr>
          <p:spPr>
            <a:xfrm>
              <a:off x="9697722" y="7488403"/>
              <a:ext cx="734467" cy="160635"/>
            </a:xfrm>
            <a:custGeom>
              <a:avLst/>
              <a:gdLst>
                <a:gd name="connsiteX0" fmla="*/ 0 w 679450"/>
                <a:gd name="connsiteY0" fmla="*/ 19050 h 158750"/>
                <a:gd name="connsiteX1" fmla="*/ 69850 w 679450"/>
                <a:gd name="connsiteY1" fmla="*/ 0 h 158750"/>
                <a:gd name="connsiteX2" fmla="*/ 146050 w 679450"/>
                <a:gd name="connsiteY2" fmla="*/ 19050 h 158750"/>
                <a:gd name="connsiteX3" fmla="*/ 196850 w 679450"/>
                <a:gd name="connsiteY3" fmla="*/ 63500 h 158750"/>
                <a:gd name="connsiteX4" fmla="*/ 355600 w 679450"/>
                <a:gd name="connsiteY4" fmla="*/ 152400 h 158750"/>
                <a:gd name="connsiteX5" fmla="*/ 431800 w 679450"/>
                <a:gd name="connsiteY5" fmla="*/ 158750 h 158750"/>
                <a:gd name="connsiteX6" fmla="*/ 508000 w 679450"/>
                <a:gd name="connsiteY6" fmla="*/ 146050 h 158750"/>
                <a:gd name="connsiteX7" fmla="*/ 571500 w 679450"/>
                <a:gd name="connsiteY7" fmla="*/ 133350 h 158750"/>
                <a:gd name="connsiteX8" fmla="*/ 654050 w 679450"/>
                <a:gd name="connsiteY8" fmla="*/ 57150 h 158750"/>
                <a:gd name="connsiteX9" fmla="*/ 679450 w 679450"/>
                <a:gd name="connsiteY9" fmla="*/ 44450 h 158750"/>
                <a:gd name="connsiteX0" fmla="*/ 0 w 679450"/>
                <a:gd name="connsiteY0" fmla="*/ 19050 h 158750"/>
                <a:gd name="connsiteX1" fmla="*/ 69850 w 679450"/>
                <a:gd name="connsiteY1" fmla="*/ 0 h 158750"/>
                <a:gd name="connsiteX2" fmla="*/ 146050 w 679450"/>
                <a:gd name="connsiteY2" fmla="*/ 19050 h 158750"/>
                <a:gd name="connsiteX3" fmla="*/ 196850 w 679450"/>
                <a:gd name="connsiteY3" fmla="*/ 63500 h 158750"/>
                <a:gd name="connsiteX4" fmla="*/ 355600 w 679450"/>
                <a:gd name="connsiteY4" fmla="*/ 152400 h 158750"/>
                <a:gd name="connsiteX5" fmla="*/ 431800 w 679450"/>
                <a:gd name="connsiteY5" fmla="*/ 158750 h 158750"/>
                <a:gd name="connsiteX6" fmla="*/ 508000 w 679450"/>
                <a:gd name="connsiteY6" fmla="*/ 146050 h 158750"/>
                <a:gd name="connsiteX7" fmla="*/ 571500 w 679450"/>
                <a:gd name="connsiteY7" fmla="*/ 95250 h 158750"/>
                <a:gd name="connsiteX8" fmla="*/ 654050 w 679450"/>
                <a:gd name="connsiteY8" fmla="*/ 57150 h 158750"/>
                <a:gd name="connsiteX9" fmla="*/ 679450 w 679450"/>
                <a:gd name="connsiteY9" fmla="*/ 44450 h 158750"/>
                <a:gd name="connsiteX0" fmla="*/ 0 w 654050"/>
                <a:gd name="connsiteY0" fmla="*/ 19050 h 158750"/>
                <a:gd name="connsiteX1" fmla="*/ 69850 w 654050"/>
                <a:gd name="connsiteY1" fmla="*/ 0 h 158750"/>
                <a:gd name="connsiteX2" fmla="*/ 146050 w 654050"/>
                <a:gd name="connsiteY2" fmla="*/ 19050 h 158750"/>
                <a:gd name="connsiteX3" fmla="*/ 196850 w 654050"/>
                <a:gd name="connsiteY3" fmla="*/ 63500 h 158750"/>
                <a:gd name="connsiteX4" fmla="*/ 355600 w 654050"/>
                <a:gd name="connsiteY4" fmla="*/ 152400 h 158750"/>
                <a:gd name="connsiteX5" fmla="*/ 431800 w 654050"/>
                <a:gd name="connsiteY5" fmla="*/ 158750 h 158750"/>
                <a:gd name="connsiteX6" fmla="*/ 508000 w 654050"/>
                <a:gd name="connsiteY6" fmla="*/ 146050 h 158750"/>
                <a:gd name="connsiteX7" fmla="*/ 571500 w 654050"/>
                <a:gd name="connsiteY7" fmla="*/ 95250 h 158750"/>
                <a:gd name="connsiteX8" fmla="*/ 654050 w 654050"/>
                <a:gd name="connsiteY8" fmla="*/ 57150 h 158750"/>
                <a:gd name="connsiteX0" fmla="*/ 0 w 768350"/>
                <a:gd name="connsiteY0" fmla="*/ 44450 h 184150"/>
                <a:gd name="connsiteX1" fmla="*/ 69850 w 768350"/>
                <a:gd name="connsiteY1" fmla="*/ 25400 h 184150"/>
                <a:gd name="connsiteX2" fmla="*/ 146050 w 768350"/>
                <a:gd name="connsiteY2" fmla="*/ 44450 h 184150"/>
                <a:gd name="connsiteX3" fmla="*/ 196850 w 768350"/>
                <a:gd name="connsiteY3" fmla="*/ 88900 h 184150"/>
                <a:gd name="connsiteX4" fmla="*/ 355600 w 768350"/>
                <a:gd name="connsiteY4" fmla="*/ 177800 h 184150"/>
                <a:gd name="connsiteX5" fmla="*/ 431800 w 768350"/>
                <a:gd name="connsiteY5" fmla="*/ 184150 h 184150"/>
                <a:gd name="connsiteX6" fmla="*/ 508000 w 768350"/>
                <a:gd name="connsiteY6" fmla="*/ 171450 h 184150"/>
                <a:gd name="connsiteX7" fmla="*/ 571500 w 768350"/>
                <a:gd name="connsiteY7" fmla="*/ 120650 h 184150"/>
                <a:gd name="connsiteX8" fmla="*/ 768350 w 768350"/>
                <a:gd name="connsiteY8" fmla="*/ 0 h 184150"/>
                <a:gd name="connsiteX0" fmla="*/ 0 w 641350"/>
                <a:gd name="connsiteY0" fmla="*/ 19050 h 165100"/>
                <a:gd name="connsiteX1" fmla="*/ 69850 w 641350"/>
                <a:gd name="connsiteY1" fmla="*/ 0 h 165100"/>
                <a:gd name="connsiteX2" fmla="*/ 146050 w 641350"/>
                <a:gd name="connsiteY2" fmla="*/ 19050 h 165100"/>
                <a:gd name="connsiteX3" fmla="*/ 196850 w 641350"/>
                <a:gd name="connsiteY3" fmla="*/ 63500 h 165100"/>
                <a:gd name="connsiteX4" fmla="*/ 355600 w 641350"/>
                <a:gd name="connsiteY4" fmla="*/ 152400 h 165100"/>
                <a:gd name="connsiteX5" fmla="*/ 431800 w 641350"/>
                <a:gd name="connsiteY5" fmla="*/ 158750 h 165100"/>
                <a:gd name="connsiteX6" fmla="*/ 508000 w 641350"/>
                <a:gd name="connsiteY6" fmla="*/ 146050 h 165100"/>
                <a:gd name="connsiteX7" fmla="*/ 571500 w 641350"/>
                <a:gd name="connsiteY7" fmla="*/ 95250 h 165100"/>
                <a:gd name="connsiteX8" fmla="*/ 641350 w 641350"/>
                <a:gd name="connsiteY8" fmla="*/ 165100 h 165100"/>
                <a:gd name="connsiteX0" fmla="*/ 0 w 647700"/>
                <a:gd name="connsiteY0" fmla="*/ 19050 h 158750"/>
                <a:gd name="connsiteX1" fmla="*/ 69850 w 647700"/>
                <a:gd name="connsiteY1" fmla="*/ 0 h 158750"/>
                <a:gd name="connsiteX2" fmla="*/ 146050 w 647700"/>
                <a:gd name="connsiteY2" fmla="*/ 19050 h 158750"/>
                <a:gd name="connsiteX3" fmla="*/ 196850 w 647700"/>
                <a:gd name="connsiteY3" fmla="*/ 63500 h 158750"/>
                <a:gd name="connsiteX4" fmla="*/ 355600 w 647700"/>
                <a:gd name="connsiteY4" fmla="*/ 152400 h 158750"/>
                <a:gd name="connsiteX5" fmla="*/ 431800 w 647700"/>
                <a:gd name="connsiteY5" fmla="*/ 158750 h 158750"/>
                <a:gd name="connsiteX6" fmla="*/ 508000 w 647700"/>
                <a:gd name="connsiteY6" fmla="*/ 146050 h 158750"/>
                <a:gd name="connsiteX7" fmla="*/ 571500 w 647700"/>
                <a:gd name="connsiteY7" fmla="*/ 95250 h 158750"/>
                <a:gd name="connsiteX8" fmla="*/ 647700 w 647700"/>
                <a:gd name="connsiteY8" fmla="*/ 50800 h 158750"/>
                <a:gd name="connsiteX0" fmla="*/ 0 w 647700"/>
                <a:gd name="connsiteY0" fmla="*/ 19050 h 158750"/>
                <a:gd name="connsiteX1" fmla="*/ 69850 w 647700"/>
                <a:gd name="connsiteY1" fmla="*/ 0 h 158750"/>
                <a:gd name="connsiteX2" fmla="*/ 146050 w 647700"/>
                <a:gd name="connsiteY2" fmla="*/ 19050 h 158750"/>
                <a:gd name="connsiteX3" fmla="*/ 196850 w 647700"/>
                <a:gd name="connsiteY3" fmla="*/ 63500 h 158750"/>
                <a:gd name="connsiteX4" fmla="*/ 355600 w 647700"/>
                <a:gd name="connsiteY4" fmla="*/ 152400 h 158750"/>
                <a:gd name="connsiteX5" fmla="*/ 431800 w 647700"/>
                <a:gd name="connsiteY5" fmla="*/ 158750 h 158750"/>
                <a:gd name="connsiteX6" fmla="*/ 508000 w 647700"/>
                <a:gd name="connsiteY6" fmla="*/ 146050 h 158750"/>
                <a:gd name="connsiteX7" fmla="*/ 577850 w 647700"/>
                <a:gd name="connsiteY7" fmla="*/ 114300 h 158750"/>
                <a:gd name="connsiteX8" fmla="*/ 647700 w 647700"/>
                <a:gd name="connsiteY8" fmla="*/ 50800 h 158750"/>
                <a:gd name="connsiteX0" fmla="*/ 0 w 647700"/>
                <a:gd name="connsiteY0" fmla="*/ 19050 h 158750"/>
                <a:gd name="connsiteX1" fmla="*/ 69850 w 647700"/>
                <a:gd name="connsiteY1" fmla="*/ 0 h 158750"/>
                <a:gd name="connsiteX2" fmla="*/ 146050 w 647700"/>
                <a:gd name="connsiteY2" fmla="*/ 19050 h 158750"/>
                <a:gd name="connsiteX3" fmla="*/ 196850 w 647700"/>
                <a:gd name="connsiteY3" fmla="*/ 63500 h 158750"/>
                <a:gd name="connsiteX4" fmla="*/ 355600 w 647700"/>
                <a:gd name="connsiteY4" fmla="*/ 152400 h 158750"/>
                <a:gd name="connsiteX5" fmla="*/ 431800 w 647700"/>
                <a:gd name="connsiteY5" fmla="*/ 158750 h 158750"/>
                <a:gd name="connsiteX6" fmla="*/ 508000 w 647700"/>
                <a:gd name="connsiteY6" fmla="*/ 139700 h 158750"/>
                <a:gd name="connsiteX7" fmla="*/ 577850 w 647700"/>
                <a:gd name="connsiteY7" fmla="*/ 114300 h 158750"/>
                <a:gd name="connsiteX8" fmla="*/ 647700 w 647700"/>
                <a:gd name="connsiteY8" fmla="*/ 50800 h 158750"/>
                <a:gd name="connsiteX0" fmla="*/ 0 w 647700"/>
                <a:gd name="connsiteY0" fmla="*/ 19050 h 152400"/>
                <a:gd name="connsiteX1" fmla="*/ 69850 w 647700"/>
                <a:gd name="connsiteY1" fmla="*/ 0 h 152400"/>
                <a:gd name="connsiteX2" fmla="*/ 146050 w 647700"/>
                <a:gd name="connsiteY2" fmla="*/ 19050 h 152400"/>
                <a:gd name="connsiteX3" fmla="*/ 196850 w 647700"/>
                <a:gd name="connsiteY3" fmla="*/ 63500 h 152400"/>
                <a:gd name="connsiteX4" fmla="*/ 355600 w 647700"/>
                <a:gd name="connsiteY4" fmla="*/ 152400 h 152400"/>
                <a:gd name="connsiteX5" fmla="*/ 425450 w 647700"/>
                <a:gd name="connsiteY5" fmla="*/ 146050 h 152400"/>
                <a:gd name="connsiteX6" fmla="*/ 508000 w 647700"/>
                <a:gd name="connsiteY6" fmla="*/ 139700 h 152400"/>
                <a:gd name="connsiteX7" fmla="*/ 577850 w 647700"/>
                <a:gd name="connsiteY7" fmla="*/ 114300 h 152400"/>
                <a:gd name="connsiteX8" fmla="*/ 647700 w 647700"/>
                <a:gd name="connsiteY8" fmla="*/ 50800 h 152400"/>
                <a:gd name="connsiteX0" fmla="*/ 0 w 647700"/>
                <a:gd name="connsiteY0" fmla="*/ 19050 h 146050"/>
                <a:gd name="connsiteX1" fmla="*/ 69850 w 647700"/>
                <a:gd name="connsiteY1" fmla="*/ 0 h 146050"/>
                <a:gd name="connsiteX2" fmla="*/ 146050 w 647700"/>
                <a:gd name="connsiteY2" fmla="*/ 19050 h 146050"/>
                <a:gd name="connsiteX3" fmla="*/ 196850 w 647700"/>
                <a:gd name="connsiteY3" fmla="*/ 63500 h 146050"/>
                <a:gd name="connsiteX4" fmla="*/ 342900 w 647700"/>
                <a:gd name="connsiteY4" fmla="*/ 139700 h 146050"/>
                <a:gd name="connsiteX5" fmla="*/ 425450 w 647700"/>
                <a:gd name="connsiteY5" fmla="*/ 146050 h 146050"/>
                <a:gd name="connsiteX6" fmla="*/ 508000 w 647700"/>
                <a:gd name="connsiteY6" fmla="*/ 139700 h 146050"/>
                <a:gd name="connsiteX7" fmla="*/ 577850 w 647700"/>
                <a:gd name="connsiteY7" fmla="*/ 114300 h 146050"/>
                <a:gd name="connsiteX8" fmla="*/ 647700 w 647700"/>
                <a:gd name="connsiteY8" fmla="*/ 50800 h 146050"/>
                <a:gd name="connsiteX0" fmla="*/ 0 w 647700"/>
                <a:gd name="connsiteY0" fmla="*/ 19050 h 152400"/>
                <a:gd name="connsiteX1" fmla="*/ 69850 w 647700"/>
                <a:gd name="connsiteY1" fmla="*/ 0 h 152400"/>
                <a:gd name="connsiteX2" fmla="*/ 146050 w 647700"/>
                <a:gd name="connsiteY2" fmla="*/ 19050 h 152400"/>
                <a:gd name="connsiteX3" fmla="*/ 196850 w 647700"/>
                <a:gd name="connsiteY3" fmla="*/ 63500 h 152400"/>
                <a:gd name="connsiteX4" fmla="*/ 336550 w 647700"/>
                <a:gd name="connsiteY4" fmla="*/ 152400 h 152400"/>
                <a:gd name="connsiteX5" fmla="*/ 425450 w 647700"/>
                <a:gd name="connsiteY5" fmla="*/ 146050 h 152400"/>
                <a:gd name="connsiteX6" fmla="*/ 508000 w 647700"/>
                <a:gd name="connsiteY6" fmla="*/ 139700 h 152400"/>
                <a:gd name="connsiteX7" fmla="*/ 577850 w 647700"/>
                <a:gd name="connsiteY7" fmla="*/ 114300 h 152400"/>
                <a:gd name="connsiteX8" fmla="*/ 647700 w 647700"/>
                <a:gd name="connsiteY8" fmla="*/ 50800 h 152400"/>
                <a:gd name="connsiteX0" fmla="*/ 0 w 673100"/>
                <a:gd name="connsiteY0" fmla="*/ 19050 h 152400"/>
                <a:gd name="connsiteX1" fmla="*/ 69850 w 673100"/>
                <a:gd name="connsiteY1" fmla="*/ 0 h 152400"/>
                <a:gd name="connsiteX2" fmla="*/ 146050 w 673100"/>
                <a:gd name="connsiteY2" fmla="*/ 19050 h 152400"/>
                <a:gd name="connsiteX3" fmla="*/ 196850 w 673100"/>
                <a:gd name="connsiteY3" fmla="*/ 63500 h 152400"/>
                <a:gd name="connsiteX4" fmla="*/ 336550 w 673100"/>
                <a:gd name="connsiteY4" fmla="*/ 152400 h 152400"/>
                <a:gd name="connsiteX5" fmla="*/ 425450 w 673100"/>
                <a:gd name="connsiteY5" fmla="*/ 146050 h 152400"/>
                <a:gd name="connsiteX6" fmla="*/ 508000 w 673100"/>
                <a:gd name="connsiteY6" fmla="*/ 139700 h 152400"/>
                <a:gd name="connsiteX7" fmla="*/ 577850 w 673100"/>
                <a:gd name="connsiteY7" fmla="*/ 114300 h 152400"/>
                <a:gd name="connsiteX8" fmla="*/ 673100 w 673100"/>
                <a:gd name="connsiteY8" fmla="*/ 381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100" h="152400">
                  <a:moveTo>
                    <a:pt x="0" y="19050"/>
                  </a:moveTo>
                  <a:lnTo>
                    <a:pt x="69850" y="0"/>
                  </a:lnTo>
                  <a:lnTo>
                    <a:pt x="146050" y="19050"/>
                  </a:lnTo>
                  <a:lnTo>
                    <a:pt x="196850" y="63500"/>
                  </a:lnTo>
                  <a:lnTo>
                    <a:pt x="336550" y="152400"/>
                  </a:lnTo>
                  <a:lnTo>
                    <a:pt x="425450" y="146050"/>
                  </a:lnTo>
                  <a:lnTo>
                    <a:pt x="508000" y="139700"/>
                  </a:lnTo>
                  <a:lnTo>
                    <a:pt x="577850" y="114300"/>
                  </a:lnTo>
                  <a:lnTo>
                    <a:pt x="673100" y="38100"/>
                  </a:lnTo>
                </a:path>
              </a:pathLst>
            </a:custGeom>
            <a:noFill/>
            <a:ln w="53975">
              <a:solidFill>
                <a:srgbClr val="F0B6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グループ化 41"/>
            <p:cNvGrpSpPr/>
            <p:nvPr/>
          </p:nvGrpSpPr>
          <p:grpSpPr>
            <a:xfrm>
              <a:off x="9039362" y="7485015"/>
              <a:ext cx="1475885" cy="1274426"/>
              <a:chOff x="10996500" y="4728721"/>
              <a:chExt cx="1522428" cy="1427485"/>
            </a:xfrm>
          </p:grpSpPr>
          <p:sp>
            <p:nvSpPr>
              <p:cNvPr id="65" name="フリーフォーム 64"/>
              <p:cNvSpPr/>
              <p:nvPr/>
            </p:nvSpPr>
            <p:spPr>
              <a:xfrm>
                <a:off x="12282575" y="5587090"/>
                <a:ext cx="202326" cy="515954"/>
              </a:xfrm>
              <a:custGeom>
                <a:avLst/>
                <a:gdLst>
                  <a:gd name="connsiteX0" fmla="*/ 22225 w 228600"/>
                  <a:gd name="connsiteY0" fmla="*/ 1244600 h 1244600"/>
                  <a:gd name="connsiteX1" fmla="*/ 22225 w 228600"/>
                  <a:gd name="connsiteY1" fmla="*/ 1165225 h 1244600"/>
                  <a:gd name="connsiteX2" fmla="*/ 0 w 228600"/>
                  <a:gd name="connsiteY2" fmla="*/ 1092200 h 1244600"/>
                  <a:gd name="connsiteX3" fmla="*/ 15875 w 228600"/>
                  <a:gd name="connsiteY3" fmla="*/ 1000125 h 1244600"/>
                  <a:gd name="connsiteX4" fmla="*/ 22225 w 228600"/>
                  <a:gd name="connsiteY4" fmla="*/ 936625 h 1244600"/>
                  <a:gd name="connsiteX5" fmla="*/ 34925 w 228600"/>
                  <a:gd name="connsiteY5" fmla="*/ 876300 h 1244600"/>
                  <a:gd name="connsiteX6" fmla="*/ 63500 w 228600"/>
                  <a:gd name="connsiteY6" fmla="*/ 825500 h 1244600"/>
                  <a:gd name="connsiteX7" fmla="*/ 92075 w 228600"/>
                  <a:gd name="connsiteY7" fmla="*/ 803275 h 1244600"/>
                  <a:gd name="connsiteX8" fmla="*/ 146050 w 228600"/>
                  <a:gd name="connsiteY8" fmla="*/ 777875 h 1244600"/>
                  <a:gd name="connsiteX9" fmla="*/ 168275 w 228600"/>
                  <a:gd name="connsiteY9" fmla="*/ 742950 h 1244600"/>
                  <a:gd name="connsiteX10" fmla="*/ 228600 w 228600"/>
                  <a:gd name="connsiteY10" fmla="*/ 561975 h 1244600"/>
                  <a:gd name="connsiteX11" fmla="*/ 225425 w 228600"/>
                  <a:gd name="connsiteY11" fmla="*/ 450850 h 1244600"/>
                  <a:gd name="connsiteX12" fmla="*/ 219075 w 228600"/>
                  <a:gd name="connsiteY12" fmla="*/ 387350 h 1244600"/>
                  <a:gd name="connsiteX13" fmla="*/ 206375 w 228600"/>
                  <a:gd name="connsiteY13" fmla="*/ 314325 h 1244600"/>
                  <a:gd name="connsiteX14" fmla="*/ 177800 w 228600"/>
                  <a:gd name="connsiteY14" fmla="*/ 165100 h 1244600"/>
                  <a:gd name="connsiteX15" fmla="*/ 171450 w 228600"/>
                  <a:gd name="connsiteY15" fmla="*/ 98425 h 1244600"/>
                  <a:gd name="connsiteX16" fmla="*/ 161925 w 228600"/>
                  <a:gd name="connsiteY16" fmla="*/ 9525 h 1244600"/>
                  <a:gd name="connsiteX17" fmla="*/ 165100 w 228600"/>
                  <a:gd name="connsiteY17" fmla="*/ 0 h 1244600"/>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27000 h 1362075"/>
                  <a:gd name="connsiteX17" fmla="*/ 111125 w 228600"/>
                  <a:gd name="connsiteY17"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270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285874 h 1285874"/>
                  <a:gd name="connsiteX1" fmla="*/ 22225 w 228600"/>
                  <a:gd name="connsiteY1" fmla="*/ 1206499 h 1285874"/>
                  <a:gd name="connsiteX2" fmla="*/ 0 w 228600"/>
                  <a:gd name="connsiteY2" fmla="*/ 1133474 h 1285874"/>
                  <a:gd name="connsiteX3" fmla="*/ 15875 w 228600"/>
                  <a:gd name="connsiteY3" fmla="*/ 1041399 h 1285874"/>
                  <a:gd name="connsiteX4" fmla="*/ 22225 w 228600"/>
                  <a:gd name="connsiteY4" fmla="*/ 977899 h 1285874"/>
                  <a:gd name="connsiteX5" fmla="*/ 34925 w 228600"/>
                  <a:gd name="connsiteY5" fmla="*/ 917574 h 1285874"/>
                  <a:gd name="connsiteX6" fmla="*/ 63500 w 228600"/>
                  <a:gd name="connsiteY6" fmla="*/ 866774 h 1285874"/>
                  <a:gd name="connsiteX7" fmla="*/ 92075 w 228600"/>
                  <a:gd name="connsiteY7" fmla="*/ 844549 h 1285874"/>
                  <a:gd name="connsiteX8" fmla="*/ 146050 w 228600"/>
                  <a:gd name="connsiteY8" fmla="*/ 819149 h 1285874"/>
                  <a:gd name="connsiteX9" fmla="*/ 168275 w 228600"/>
                  <a:gd name="connsiteY9" fmla="*/ 784224 h 1285874"/>
                  <a:gd name="connsiteX10" fmla="*/ 228600 w 228600"/>
                  <a:gd name="connsiteY10" fmla="*/ 603249 h 1285874"/>
                  <a:gd name="connsiteX11" fmla="*/ 225425 w 228600"/>
                  <a:gd name="connsiteY11" fmla="*/ 492124 h 1285874"/>
                  <a:gd name="connsiteX12" fmla="*/ 219075 w 228600"/>
                  <a:gd name="connsiteY12" fmla="*/ 428624 h 1285874"/>
                  <a:gd name="connsiteX13" fmla="*/ 206375 w 228600"/>
                  <a:gd name="connsiteY13" fmla="*/ 355599 h 1285874"/>
                  <a:gd name="connsiteX14" fmla="*/ 177800 w 228600"/>
                  <a:gd name="connsiteY14" fmla="*/ 206374 h 1285874"/>
                  <a:gd name="connsiteX15" fmla="*/ 171450 w 228600"/>
                  <a:gd name="connsiteY15" fmla="*/ 139699 h 1285874"/>
                  <a:gd name="connsiteX16" fmla="*/ 161925 w 228600"/>
                  <a:gd name="connsiteY16" fmla="*/ 63499 h 1285874"/>
                  <a:gd name="connsiteX17" fmla="*/ 165100 w 228600"/>
                  <a:gd name="connsiteY17" fmla="*/ 0 h 1285874"/>
                  <a:gd name="connsiteX0" fmla="*/ 22225 w 228600"/>
                  <a:gd name="connsiteY0" fmla="*/ 1222375 h 1222375"/>
                  <a:gd name="connsiteX1" fmla="*/ 22225 w 228600"/>
                  <a:gd name="connsiteY1" fmla="*/ 1143000 h 1222375"/>
                  <a:gd name="connsiteX2" fmla="*/ 0 w 228600"/>
                  <a:gd name="connsiteY2" fmla="*/ 1069975 h 1222375"/>
                  <a:gd name="connsiteX3" fmla="*/ 15875 w 228600"/>
                  <a:gd name="connsiteY3" fmla="*/ 977900 h 1222375"/>
                  <a:gd name="connsiteX4" fmla="*/ 22225 w 228600"/>
                  <a:gd name="connsiteY4" fmla="*/ 914400 h 1222375"/>
                  <a:gd name="connsiteX5" fmla="*/ 34925 w 228600"/>
                  <a:gd name="connsiteY5" fmla="*/ 854075 h 1222375"/>
                  <a:gd name="connsiteX6" fmla="*/ 63500 w 228600"/>
                  <a:gd name="connsiteY6" fmla="*/ 803275 h 1222375"/>
                  <a:gd name="connsiteX7" fmla="*/ 92075 w 228600"/>
                  <a:gd name="connsiteY7" fmla="*/ 781050 h 1222375"/>
                  <a:gd name="connsiteX8" fmla="*/ 146050 w 228600"/>
                  <a:gd name="connsiteY8" fmla="*/ 755650 h 1222375"/>
                  <a:gd name="connsiteX9" fmla="*/ 168275 w 228600"/>
                  <a:gd name="connsiteY9" fmla="*/ 720725 h 1222375"/>
                  <a:gd name="connsiteX10" fmla="*/ 228600 w 228600"/>
                  <a:gd name="connsiteY10" fmla="*/ 539750 h 1222375"/>
                  <a:gd name="connsiteX11" fmla="*/ 225425 w 228600"/>
                  <a:gd name="connsiteY11" fmla="*/ 428625 h 1222375"/>
                  <a:gd name="connsiteX12" fmla="*/ 219075 w 228600"/>
                  <a:gd name="connsiteY12" fmla="*/ 365125 h 1222375"/>
                  <a:gd name="connsiteX13" fmla="*/ 206375 w 228600"/>
                  <a:gd name="connsiteY13" fmla="*/ 292100 h 1222375"/>
                  <a:gd name="connsiteX14" fmla="*/ 177800 w 228600"/>
                  <a:gd name="connsiteY14" fmla="*/ 142875 h 1222375"/>
                  <a:gd name="connsiteX15" fmla="*/ 171450 w 228600"/>
                  <a:gd name="connsiteY15" fmla="*/ 76200 h 1222375"/>
                  <a:gd name="connsiteX16" fmla="*/ 161925 w 228600"/>
                  <a:gd name="connsiteY16" fmla="*/ 0 h 1222375"/>
                  <a:gd name="connsiteX0" fmla="*/ 22225 w 228600"/>
                  <a:gd name="connsiteY0" fmla="*/ 1146175 h 1146175"/>
                  <a:gd name="connsiteX1" fmla="*/ 22225 w 228600"/>
                  <a:gd name="connsiteY1" fmla="*/ 1066800 h 1146175"/>
                  <a:gd name="connsiteX2" fmla="*/ 0 w 228600"/>
                  <a:gd name="connsiteY2" fmla="*/ 993775 h 1146175"/>
                  <a:gd name="connsiteX3" fmla="*/ 15875 w 228600"/>
                  <a:gd name="connsiteY3" fmla="*/ 901700 h 1146175"/>
                  <a:gd name="connsiteX4" fmla="*/ 22225 w 228600"/>
                  <a:gd name="connsiteY4" fmla="*/ 838200 h 1146175"/>
                  <a:gd name="connsiteX5" fmla="*/ 34925 w 228600"/>
                  <a:gd name="connsiteY5" fmla="*/ 777875 h 1146175"/>
                  <a:gd name="connsiteX6" fmla="*/ 63500 w 228600"/>
                  <a:gd name="connsiteY6" fmla="*/ 727075 h 1146175"/>
                  <a:gd name="connsiteX7" fmla="*/ 92075 w 228600"/>
                  <a:gd name="connsiteY7" fmla="*/ 704850 h 1146175"/>
                  <a:gd name="connsiteX8" fmla="*/ 146050 w 228600"/>
                  <a:gd name="connsiteY8" fmla="*/ 679450 h 1146175"/>
                  <a:gd name="connsiteX9" fmla="*/ 168275 w 228600"/>
                  <a:gd name="connsiteY9" fmla="*/ 644525 h 1146175"/>
                  <a:gd name="connsiteX10" fmla="*/ 228600 w 228600"/>
                  <a:gd name="connsiteY10" fmla="*/ 463550 h 1146175"/>
                  <a:gd name="connsiteX11" fmla="*/ 225425 w 228600"/>
                  <a:gd name="connsiteY11" fmla="*/ 352425 h 1146175"/>
                  <a:gd name="connsiteX12" fmla="*/ 219075 w 228600"/>
                  <a:gd name="connsiteY12" fmla="*/ 288925 h 1146175"/>
                  <a:gd name="connsiteX13" fmla="*/ 206375 w 228600"/>
                  <a:gd name="connsiteY13" fmla="*/ 215900 h 1146175"/>
                  <a:gd name="connsiteX14" fmla="*/ 177800 w 228600"/>
                  <a:gd name="connsiteY14" fmla="*/ 66675 h 1146175"/>
                  <a:gd name="connsiteX15" fmla="*/ 171450 w 228600"/>
                  <a:gd name="connsiteY15" fmla="*/ 0 h 1146175"/>
                  <a:gd name="connsiteX0" fmla="*/ 22225 w 228600"/>
                  <a:gd name="connsiteY0" fmla="*/ 1079500 h 1079500"/>
                  <a:gd name="connsiteX1" fmla="*/ 22225 w 228600"/>
                  <a:gd name="connsiteY1" fmla="*/ 1000125 h 1079500"/>
                  <a:gd name="connsiteX2" fmla="*/ 0 w 228600"/>
                  <a:gd name="connsiteY2" fmla="*/ 927100 h 1079500"/>
                  <a:gd name="connsiteX3" fmla="*/ 15875 w 228600"/>
                  <a:gd name="connsiteY3" fmla="*/ 835025 h 1079500"/>
                  <a:gd name="connsiteX4" fmla="*/ 22225 w 228600"/>
                  <a:gd name="connsiteY4" fmla="*/ 771525 h 1079500"/>
                  <a:gd name="connsiteX5" fmla="*/ 34925 w 228600"/>
                  <a:gd name="connsiteY5" fmla="*/ 711200 h 1079500"/>
                  <a:gd name="connsiteX6" fmla="*/ 63500 w 228600"/>
                  <a:gd name="connsiteY6" fmla="*/ 660400 h 1079500"/>
                  <a:gd name="connsiteX7" fmla="*/ 92075 w 228600"/>
                  <a:gd name="connsiteY7" fmla="*/ 638175 h 1079500"/>
                  <a:gd name="connsiteX8" fmla="*/ 146050 w 228600"/>
                  <a:gd name="connsiteY8" fmla="*/ 612775 h 1079500"/>
                  <a:gd name="connsiteX9" fmla="*/ 168275 w 228600"/>
                  <a:gd name="connsiteY9" fmla="*/ 577850 h 1079500"/>
                  <a:gd name="connsiteX10" fmla="*/ 228600 w 228600"/>
                  <a:gd name="connsiteY10" fmla="*/ 396875 h 1079500"/>
                  <a:gd name="connsiteX11" fmla="*/ 225425 w 228600"/>
                  <a:gd name="connsiteY11" fmla="*/ 285750 h 1079500"/>
                  <a:gd name="connsiteX12" fmla="*/ 219075 w 228600"/>
                  <a:gd name="connsiteY12" fmla="*/ 222250 h 1079500"/>
                  <a:gd name="connsiteX13" fmla="*/ 206375 w 228600"/>
                  <a:gd name="connsiteY13" fmla="*/ 149225 h 1079500"/>
                  <a:gd name="connsiteX14" fmla="*/ 177800 w 228600"/>
                  <a:gd name="connsiteY14" fmla="*/ 0 h 1079500"/>
                  <a:gd name="connsiteX0" fmla="*/ 22225 w 228600"/>
                  <a:gd name="connsiteY0" fmla="*/ 930275 h 930275"/>
                  <a:gd name="connsiteX1" fmla="*/ 22225 w 228600"/>
                  <a:gd name="connsiteY1" fmla="*/ 850900 h 930275"/>
                  <a:gd name="connsiteX2" fmla="*/ 0 w 228600"/>
                  <a:gd name="connsiteY2" fmla="*/ 777875 h 930275"/>
                  <a:gd name="connsiteX3" fmla="*/ 15875 w 228600"/>
                  <a:gd name="connsiteY3" fmla="*/ 685800 h 930275"/>
                  <a:gd name="connsiteX4" fmla="*/ 22225 w 228600"/>
                  <a:gd name="connsiteY4" fmla="*/ 622300 h 930275"/>
                  <a:gd name="connsiteX5" fmla="*/ 34925 w 228600"/>
                  <a:gd name="connsiteY5" fmla="*/ 561975 h 930275"/>
                  <a:gd name="connsiteX6" fmla="*/ 63500 w 228600"/>
                  <a:gd name="connsiteY6" fmla="*/ 511175 h 930275"/>
                  <a:gd name="connsiteX7" fmla="*/ 92075 w 228600"/>
                  <a:gd name="connsiteY7" fmla="*/ 488950 h 930275"/>
                  <a:gd name="connsiteX8" fmla="*/ 146050 w 228600"/>
                  <a:gd name="connsiteY8" fmla="*/ 463550 h 930275"/>
                  <a:gd name="connsiteX9" fmla="*/ 168275 w 228600"/>
                  <a:gd name="connsiteY9" fmla="*/ 428625 h 930275"/>
                  <a:gd name="connsiteX10" fmla="*/ 228600 w 228600"/>
                  <a:gd name="connsiteY10" fmla="*/ 247650 h 930275"/>
                  <a:gd name="connsiteX11" fmla="*/ 225425 w 228600"/>
                  <a:gd name="connsiteY11" fmla="*/ 136525 h 930275"/>
                  <a:gd name="connsiteX12" fmla="*/ 219075 w 228600"/>
                  <a:gd name="connsiteY12" fmla="*/ 73025 h 930275"/>
                  <a:gd name="connsiteX13" fmla="*/ 206375 w 228600"/>
                  <a:gd name="connsiteY13" fmla="*/ 0 h 930275"/>
                  <a:gd name="connsiteX0" fmla="*/ 22225 w 228600"/>
                  <a:gd name="connsiteY0" fmla="*/ 857250 h 857250"/>
                  <a:gd name="connsiteX1" fmla="*/ 22225 w 228600"/>
                  <a:gd name="connsiteY1" fmla="*/ 777875 h 857250"/>
                  <a:gd name="connsiteX2" fmla="*/ 0 w 228600"/>
                  <a:gd name="connsiteY2" fmla="*/ 704850 h 857250"/>
                  <a:gd name="connsiteX3" fmla="*/ 15875 w 228600"/>
                  <a:gd name="connsiteY3" fmla="*/ 612775 h 857250"/>
                  <a:gd name="connsiteX4" fmla="*/ 22225 w 228600"/>
                  <a:gd name="connsiteY4" fmla="*/ 549275 h 857250"/>
                  <a:gd name="connsiteX5" fmla="*/ 34925 w 228600"/>
                  <a:gd name="connsiteY5" fmla="*/ 488950 h 857250"/>
                  <a:gd name="connsiteX6" fmla="*/ 63500 w 228600"/>
                  <a:gd name="connsiteY6" fmla="*/ 438150 h 857250"/>
                  <a:gd name="connsiteX7" fmla="*/ 92075 w 228600"/>
                  <a:gd name="connsiteY7" fmla="*/ 415925 h 857250"/>
                  <a:gd name="connsiteX8" fmla="*/ 146050 w 228600"/>
                  <a:gd name="connsiteY8" fmla="*/ 390525 h 857250"/>
                  <a:gd name="connsiteX9" fmla="*/ 168275 w 228600"/>
                  <a:gd name="connsiteY9" fmla="*/ 355600 h 857250"/>
                  <a:gd name="connsiteX10" fmla="*/ 228600 w 228600"/>
                  <a:gd name="connsiteY10" fmla="*/ 174625 h 857250"/>
                  <a:gd name="connsiteX11" fmla="*/ 225425 w 228600"/>
                  <a:gd name="connsiteY11" fmla="*/ 63500 h 857250"/>
                  <a:gd name="connsiteX12" fmla="*/ 219075 w 228600"/>
                  <a:gd name="connsiteY12" fmla="*/ 0 h 857250"/>
                  <a:gd name="connsiteX0" fmla="*/ 22225 w 228600"/>
                  <a:gd name="connsiteY0" fmla="*/ 793750 h 793750"/>
                  <a:gd name="connsiteX1" fmla="*/ 22225 w 228600"/>
                  <a:gd name="connsiteY1" fmla="*/ 714375 h 793750"/>
                  <a:gd name="connsiteX2" fmla="*/ 0 w 228600"/>
                  <a:gd name="connsiteY2" fmla="*/ 641350 h 793750"/>
                  <a:gd name="connsiteX3" fmla="*/ 15875 w 228600"/>
                  <a:gd name="connsiteY3" fmla="*/ 549275 h 793750"/>
                  <a:gd name="connsiteX4" fmla="*/ 22225 w 228600"/>
                  <a:gd name="connsiteY4" fmla="*/ 485775 h 793750"/>
                  <a:gd name="connsiteX5" fmla="*/ 34925 w 228600"/>
                  <a:gd name="connsiteY5" fmla="*/ 425450 h 793750"/>
                  <a:gd name="connsiteX6" fmla="*/ 63500 w 228600"/>
                  <a:gd name="connsiteY6" fmla="*/ 374650 h 793750"/>
                  <a:gd name="connsiteX7" fmla="*/ 92075 w 228600"/>
                  <a:gd name="connsiteY7" fmla="*/ 352425 h 793750"/>
                  <a:gd name="connsiteX8" fmla="*/ 146050 w 228600"/>
                  <a:gd name="connsiteY8" fmla="*/ 327025 h 793750"/>
                  <a:gd name="connsiteX9" fmla="*/ 168275 w 228600"/>
                  <a:gd name="connsiteY9" fmla="*/ 292100 h 793750"/>
                  <a:gd name="connsiteX10" fmla="*/ 228600 w 228600"/>
                  <a:gd name="connsiteY10" fmla="*/ 111125 h 793750"/>
                  <a:gd name="connsiteX11" fmla="*/ 225425 w 228600"/>
                  <a:gd name="connsiteY11" fmla="*/ 0 h 793750"/>
                  <a:gd name="connsiteX0" fmla="*/ 22225 w 228600"/>
                  <a:gd name="connsiteY0" fmla="*/ 682625 h 682625"/>
                  <a:gd name="connsiteX1" fmla="*/ 22225 w 228600"/>
                  <a:gd name="connsiteY1" fmla="*/ 603250 h 682625"/>
                  <a:gd name="connsiteX2" fmla="*/ 0 w 228600"/>
                  <a:gd name="connsiteY2" fmla="*/ 530225 h 682625"/>
                  <a:gd name="connsiteX3" fmla="*/ 15875 w 228600"/>
                  <a:gd name="connsiteY3" fmla="*/ 438150 h 682625"/>
                  <a:gd name="connsiteX4" fmla="*/ 22225 w 228600"/>
                  <a:gd name="connsiteY4" fmla="*/ 374650 h 682625"/>
                  <a:gd name="connsiteX5" fmla="*/ 34925 w 228600"/>
                  <a:gd name="connsiteY5" fmla="*/ 314325 h 682625"/>
                  <a:gd name="connsiteX6" fmla="*/ 63500 w 228600"/>
                  <a:gd name="connsiteY6" fmla="*/ 263525 h 682625"/>
                  <a:gd name="connsiteX7" fmla="*/ 92075 w 228600"/>
                  <a:gd name="connsiteY7" fmla="*/ 241300 h 682625"/>
                  <a:gd name="connsiteX8" fmla="*/ 146050 w 228600"/>
                  <a:gd name="connsiteY8" fmla="*/ 215900 h 682625"/>
                  <a:gd name="connsiteX9" fmla="*/ 168275 w 228600"/>
                  <a:gd name="connsiteY9" fmla="*/ 180975 h 682625"/>
                  <a:gd name="connsiteX10" fmla="*/ 228600 w 228600"/>
                  <a:gd name="connsiteY10" fmla="*/ 0 h 682625"/>
                  <a:gd name="connsiteX0" fmla="*/ 22225 w 168275"/>
                  <a:gd name="connsiteY0" fmla="*/ 501650 h 501650"/>
                  <a:gd name="connsiteX1" fmla="*/ 22225 w 168275"/>
                  <a:gd name="connsiteY1" fmla="*/ 422275 h 501650"/>
                  <a:gd name="connsiteX2" fmla="*/ 0 w 168275"/>
                  <a:gd name="connsiteY2" fmla="*/ 349250 h 501650"/>
                  <a:gd name="connsiteX3" fmla="*/ 15875 w 168275"/>
                  <a:gd name="connsiteY3" fmla="*/ 257175 h 501650"/>
                  <a:gd name="connsiteX4" fmla="*/ 22225 w 168275"/>
                  <a:gd name="connsiteY4" fmla="*/ 193675 h 501650"/>
                  <a:gd name="connsiteX5" fmla="*/ 34925 w 168275"/>
                  <a:gd name="connsiteY5" fmla="*/ 133350 h 501650"/>
                  <a:gd name="connsiteX6" fmla="*/ 63500 w 168275"/>
                  <a:gd name="connsiteY6" fmla="*/ 82550 h 501650"/>
                  <a:gd name="connsiteX7" fmla="*/ 92075 w 168275"/>
                  <a:gd name="connsiteY7" fmla="*/ 60325 h 501650"/>
                  <a:gd name="connsiteX8" fmla="*/ 146050 w 168275"/>
                  <a:gd name="connsiteY8" fmla="*/ 34925 h 501650"/>
                  <a:gd name="connsiteX9" fmla="*/ 168275 w 168275"/>
                  <a:gd name="connsiteY9" fmla="*/ 0 h 501650"/>
                  <a:gd name="connsiteX0" fmla="*/ 22225 w 188462"/>
                  <a:gd name="connsiteY0" fmla="*/ 524514 h 524514"/>
                  <a:gd name="connsiteX1" fmla="*/ 22225 w 188462"/>
                  <a:gd name="connsiteY1" fmla="*/ 445139 h 524514"/>
                  <a:gd name="connsiteX2" fmla="*/ 0 w 188462"/>
                  <a:gd name="connsiteY2" fmla="*/ 372114 h 524514"/>
                  <a:gd name="connsiteX3" fmla="*/ 15875 w 188462"/>
                  <a:gd name="connsiteY3" fmla="*/ 280039 h 524514"/>
                  <a:gd name="connsiteX4" fmla="*/ 22225 w 188462"/>
                  <a:gd name="connsiteY4" fmla="*/ 216539 h 524514"/>
                  <a:gd name="connsiteX5" fmla="*/ 34925 w 188462"/>
                  <a:gd name="connsiteY5" fmla="*/ 156214 h 524514"/>
                  <a:gd name="connsiteX6" fmla="*/ 63500 w 188462"/>
                  <a:gd name="connsiteY6" fmla="*/ 105414 h 524514"/>
                  <a:gd name="connsiteX7" fmla="*/ 92075 w 188462"/>
                  <a:gd name="connsiteY7" fmla="*/ 83189 h 524514"/>
                  <a:gd name="connsiteX8" fmla="*/ 146050 w 188462"/>
                  <a:gd name="connsiteY8" fmla="*/ 57789 h 524514"/>
                  <a:gd name="connsiteX9" fmla="*/ 188462 w 188462"/>
                  <a:gd name="connsiteY9" fmla="*/ 0 h 52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462" h="524514">
                    <a:moveTo>
                      <a:pt x="22225" y="524514"/>
                    </a:moveTo>
                    <a:lnTo>
                      <a:pt x="22225" y="445139"/>
                    </a:lnTo>
                    <a:lnTo>
                      <a:pt x="0" y="372114"/>
                    </a:lnTo>
                    <a:lnTo>
                      <a:pt x="15875" y="280039"/>
                    </a:lnTo>
                    <a:lnTo>
                      <a:pt x="22225" y="216539"/>
                    </a:lnTo>
                    <a:lnTo>
                      <a:pt x="34925" y="156214"/>
                    </a:lnTo>
                    <a:lnTo>
                      <a:pt x="63500" y="105414"/>
                    </a:lnTo>
                    <a:lnTo>
                      <a:pt x="92075" y="83189"/>
                    </a:lnTo>
                    <a:lnTo>
                      <a:pt x="146050" y="57789"/>
                    </a:lnTo>
                    <a:lnTo>
                      <a:pt x="188462" y="0"/>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リーフォーム 65"/>
              <p:cNvSpPr/>
              <p:nvPr/>
            </p:nvSpPr>
            <p:spPr>
              <a:xfrm>
                <a:off x="11229271" y="4964012"/>
                <a:ext cx="133784" cy="171352"/>
              </a:xfrm>
              <a:custGeom>
                <a:avLst/>
                <a:gdLst>
                  <a:gd name="connsiteX0" fmla="*/ 374650 w 374650"/>
                  <a:gd name="connsiteY0" fmla="*/ 0 h 542925"/>
                  <a:gd name="connsiteX1" fmla="*/ 333375 w 374650"/>
                  <a:gd name="connsiteY1" fmla="*/ 57150 h 542925"/>
                  <a:gd name="connsiteX2" fmla="*/ 260350 w 374650"/>
                  <a:gd name="connsiteY2" fmla="*/ 69850 h 542925"/>
                  <a:gd name="connsiteX3" fmla="*/ 206375 w 374650"/>
                  <a:gd name="connsiteY3" fmla="*/ 76200 h 542925"/>
                  <a:gd name="connsiteX4" fmla="*/ 184150 w 374650"/>
                  <a:gd name="connsiteY4" fmla="*/ 133350 h 542925"/>
                  <a:gd name="connsiteX5" fmla="*/ 158750 w 374650"/>
                  <a:gd name="connsiteY5" fmla="*/ 174625 h 542925"/>
                  <a:gd name="connsiteX6" fmla="*/ 114300 w 374650"/>
                  <a:gd name="connsiteY6" fmla="*/ 200025 h 542925"/>
                  <a:gd name="connsiteX7" fmla="*/ 0 w 374650"/>
                  <a:gd name="connsiteY7" fmla="*/ 238125 h 542925"/>
                  <a:gd name="connsiteX8" fmla="*/ 53975 w 374650"/>
                  <a:gd name="connsiteY8" fmla="*/ 285750 h 542925"/>
                  <a:gd name="connsiteX9" fmla="*/ 114300 w 374650"/>
                  <a:gd name="connsiteY9" fmla="*/ 327025 h 542925"/>
                  <a:gd name="connsiteX10" fmla="*/ 155575 w 374650"/>
                  <a:gd name="connsiteY10" fmla="*/ 365125 h 542925"/>
                  <a:gd name="connsiteX11" fmla="*/ 155575 w 374650"/>
                  <a:gd name="connsiteY11" fmla="*/ 365125 h 542925"/>
                  <a:gd name="connsiteX12" fmla="*/ 174625 w 374650"/>
                  <a:gd name="connsiteY12" fmla="*/ 406400 h 542925"/>
                  <a:gd name="connsiteX13" fmla="*/ 146050 w 374650"/>
                  <a:gd name="connsiteY13" fmla="*/ 504825 h 542925"/>
                  <a:gd name="connsiteX14" fmla="*/ 117475 w 374650"/>
                  <a:gd name="connsiteY14" fmla="*/ 542925 h 5429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508000 w 508000"/>
                  <a:gd name="connsiteY14"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508000 w 508000"/>
                  <a:gd name="connsiteY15"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46050 w 508000"/>
                  <a:gd name="connsiteY15" fmla="*/ 806450 h 1000125"/>
                  <a:gd name="connsiteX16" fmla="*/ 508000 w 508000"/>
                  <a:gd name="connsiteY16"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508000 w 508000"/>
                  <a:gd name="connsiteY17"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508000 w 508000"/>
                  <a:gd name="connsiteY17"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508000 w 508000"/>
                  <a:gd name="connsiteY18"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508000 w 508000"/>
                  <a:gd name="connsiteY18"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508000 w 508000"/>
                  <a:gd name="connsiteY19"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365125 w 508000"/>
                  <a:gd name="connsiteY19" fmla="*/ 936625 h 1000125"/>
                  <a:gd name="connsiteX20" fmla="*/ 508000 w 508000"/>
                  <a:gd name="connsiteY20"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365125 w 508000"/>
                  <a:gd name="connsiteY19" fmla="*/ 936625 h 1000125"/>
                  <a:gd name="connsiteX20" fmla="*/ 508000 w 508000"/>
                  <a:gd name="connsiteY20"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74625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59171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16586 w 508000"/>
                  <a:gd name="connsiteY1" fmla="*/ 43801 h 1000125"/>
                  <a:gd name="connsiteX2" fmla="*/ 260350 w 508000"/>
                  <a:gd name="connsiteY2" fmla="*/ 59171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66256 w 508000"/>
                  <a:gd name="connsiteY0" fmla="*/ 0 h 1016143"/>
                  <a:gd name="connsiteX1" fmla="*/ 316586 w 508000"/>
                  <a:gd name="connsiteY1" fmla="*/ 59819 h 1016143"/>
                  <a:gd name="connsiteX2" fmla="*/ 260350 w 508000"/>
                  <a:gd name="connsiteY2" fmla="*/ 75189 h 1016143"/>
                  <a:gd name="connsiteX3" fmla="*/ 210303 w 508000"/>
                  <a:gd name="connsiteY3" fmla="*/ 84208 h 1016143"/>
                  <a:gd name="connsiteX4" fmla="*/ 184150 w 508000"/>
                  <a:gd name="connsiteY4" fmla="*/ 144028 h 1016143"/>
                  <a:gd name="connsiteX5" fmla="*/ 158750 w 508000"/>
                  <a:gd name="connsiteY5" fmla="*/ 169285 h 1016143"/>
                  <a:gd name="connsiteX6" fmla="*/ 111502 w 508000"/>
                  <a:gd name="connsiteY6" fmla="*/ 202695 h 1016143"/>
                  <a:gd name="connsiteX7" fmla="*/ 0 w 508000"/>
                  <a:gd name="connsiteY7" fmla="*/ 254143 h 1016143"/>
                  <a:gd name="connsiteX8" fmla="*/ 53975 w 508000"/>
                  <a:gd name="connsiteY8" fmla="*/ 301768 h 1016143"/>
                  <a:gd name="connsiteX9" fmla="*/ 114300 w 508000"/>
                  <a:gd name="connsiteY9" fmla="*/ 343043 h 1016143"/>
                  <a:gd name="connsiteX10" fmla="*/ 155575 w 508000"/>
                  <a:gd name="connsiteY10" fmla="*/ 381143 h 1016143"/>
                  <a:gd name="connsiteX11" fmla="*/ 155575 w 508000"/>
                  <a:gd name="connsiteY11" fmla="*/ 381143 h 1016143"/>
                  <a:gd name="connsiteX12" fmla="*/ 174625 w 508000"/>
                  <a:gd name="connsiteY12" fmla="*/ 422418 h 1016143"/>
                  <a:gd name="connsiteX13" fmla="*/ 146050 w 508000"/>
                  <a:gd name="connsiteY13" fmla="*/ 520843 h 1016143"/>
                  <a:gd name="connsiteX14" fmla="*/ 111125 w 508000"/>
                  <a:gd name="connsiteY14" fmla="*/ 574818 h 1016143"/>
                  <a:gd name="connsiteX15" fmla="*/ 130175 w 508000"/>
                  <a:gd name="connsiteY15" fmla="*/ 647843 h 1016143"/>
                  <a:gd name="connsiteX16" fmla="*/ 98425 w 508000"/>
                  <a:gd name="connsiteY16" fmla="*/ 682768 h 1016143"/>
                  <a:gd name="connsiteX17" fmla="*/ 146050 w 508000"/>
                  <a:gd name="connsiteY17" fmla="*/ 822468 h 1016143"/>
                  <a:gd name="connsiteX18" fmla="*/ 206375 w 508000"/>
                  <a:gd name="connsiteY18" fmla="*/ 835168 h 1016143"/>
                  <a:gd name="connsiteX19" fmla="*/ 320675 w 508000"/>
                  <a:gd name="connsiteY19" fmla="*/ 889143 h 1016143"/>
                  <a:gd name="connsiteX20" fmla="*/ 365125 w 508000"/>
                  <a:gd name="connsiteY20" fmla="*/ 952643 h 1016143"/>
                  <a:gd name="connsiteX21" fmla="*/ 508000 w 508000"/>
                  <a:gd name="connsiteY21" fmla="*/ 1016143 h 1016143"/>
                  <a:gd name="connsiteX0" fmla="*/ 366256 w 366256"/>
                  <a:gd name="connsiteY0" fmla="*/ 0 h 952643"/>
                  <a:gd name="connsiteX1" fmla="*/ 316586 w 366256"/>
                  <a:gd name="connsiteY1" fmla="*/ 59819 h 952643"/>
                  <a:gd name="connsiteX2" fmla="*/ 260350 w 366256"/>
                  <a:gd name="connsiteY2" fmla="*/ 75189 h 952643"/>
                  <a:gd name="connsiteX3" fmla="*/ 210303 w 366256"/>
                  <a:gd name="connsiteY3" fmla="*/ 84208 h 952643"/>
                  <a:gd name="connsiteX4" fmla="*/ 184150 w 366256"/>
                  <a:gd name="connsiteY4" fmla="*/ 144028 h 952643"/>
                  <a:gd name="connsiteX5" fmla="*/ 158750 w 366256"/>
                  <a:gd name="connsiteY5" fmla="*/ 169285 h 952643"/>
                  <a:gd name="connsiteX6" fmla="*/ 111502 w 366256"/>
                  <a:gd name="connsiteY6" fmla="*/ 202695 h 952643"/>
                  <a:gd name="connsiteX7" fmla="*/ 0 w 366256"/>
                  <a:gd name="connsiteY7" fmla="*/ 254143 h 952643"/>
                  <a:gd name="connsiteX8" fmla="*/ 53975 w 366256"/>
                  <a:gd name="connsiteY8" fmla="*/ 301768 h 952643"/>
                  <a:gd name="connsiteX9" fmla="*/ 114300 w 366256"/>
                  <a:gd name="connsiteY9" fmla="*/ 343043 h 952643"/>
                  <a:gd name="connsiteX10" fmla="*/ 155575 w 366256"/>
                  <a:gd name="connsiteY10" fmla="*/ 381143 h 952643"/>
                  <a:gd name="connsiteX11" fmla="*/ 155575 w 366256"/>
                  <a:gd name="connsiteY11" fmla="*/ 381143 h 952643"/>
                  <a:gd name="connsiteX12" fmla="*/ 174625 w 366256"/>
                  <a:gd name="connsiteY12" fmla="*/ 422418 h 952643"/>
                  <a:gd name="connsiteX13" fmla="*/ 146050 w 366256"/>
                  <a:gd name="connsiteY13" fmla="*/ 520843 h 952643"/>
                  <a:gd name="connsiteX14" fmla="*/ 111125 w 366256"/>
                  <a:gd name="connsiteY14" fmla="*/ 574818 h 952643"/>
                  <a:gd name="connsiteX15" fmla="*/ 130175 w 366256"/>
                  <a:gd name="connsiteY15" fmla="*/ 647843 h 952643"/>
                  <a:gd name="connsiteX16" fmla="*/ 98425 w 366256"/>
                  <a:gd name="connsiteY16" fmla="*/ 682768 h 952643"/>
                  <a:gd name="connsiteX17" fmla="*/ 146050 w 366256"/>
                  <a:gd name="connsiteY17" fmla="*/ 822468 h 952643"/>
                  <a:gd name="connsiteX18" fmla="*/ 206375 w 366256"/>
                  <a:gd name="connsiteY18" fmla="*/ 835168 h 952643"/>
                  <a:gd name="connsiteX19" fmla="*/ 320675 w 366256"/>
                  <a:gd name="connsiteY19" fmla="*/ 889143 h 952643"/>
                  <a:gd name="connsiteX20" fmla="*/ 365125 w 366256"/>
                  <a:gd name="connsiteY20" fmla="*/ 952643 h 952643"/>
                  <a:gd name="connsiteX0" fmla="*/ 366256 w 366256"/>
                  <a:gd name="connsiteY0" fmla="*/ 0 h 889143"/>
                  <a:gd name="connsiteX1" fmla="*/ 316586 w 366256"/>
                  <a:gd name="connsiteY1" fmla="*/ 59819 h 889143"/>
                  <a:gd name="connsiteX2" fmla="*/ 260350 w 366256"/>
                  <a:gd name="connsiteY2" fmla="*/ 75189 h 889143"/>
                  <a:gd name="connsiteX3" fmla="*/ 210303 w 366256"/>
                  <a:gd name="connsiteY3" fmla="*/ 84208 h 889143"/>
                  <a:gd name="connsiteX4" fmla="*/ 184150 w 366256"/>
                  <a:gd name="connsiteY4" fmla="*/ 144028 h 889143"/>
                  <a:gd name="connsiteX5" fmla="*/ 158750 w 366256"/>
                  <a:gd name="connsiteY5" fmla="*/ 169285 h 889143"/>
                  <a:gd name="connsiteX6" fmla="*/ 111502 w 366256"/>
                  <a:gd name="connsiteY6" fmla="*/ 202695 h 889143"/>
                  <a:gd name="connsiteX7" fmla="*/ 0 w 366256"/>
                  <a:gd name="connsiteY7" fmla="*/ 254143 h 889143"/>
                  <a:gd name="connsiteX8" fmla="*/ 53975 w 366256"/>
                  <a:gd name="connsiteY8" fmla="*/ 301768 h 889143"/>
                  <a:gd name="connsiteX9" fmla="*/ 114300 w 366256"/>
                  <a:gd name="connsiteY9" fmla="*/ 343043 h 889143"/>
                  <a:gd name="connsiteX10" fmla="*/ 155575 w 366256"/>
                  <a:gd name="connsiteY10" fmla="*/ 381143 h 889143"/>
                  <a:gd name="connsiteX11" fmla="*/ 155575 w 366256"/>
                  <a:gd name="connsiteY11" fmla="*/ 381143 h 889143"/>
                  <a:gd name="connsiteX12" fmla="*/ 174625 w 366256"/>
                  <a:gd name="connsiteY12" fmla="*/ 422418 h 889143"/>
                  <a:gd name="connsiteX13" fmla="*/ 146050 w 366256"/>
                  <a:gd name="connsiteY13" fmla="*/ 520843 h 889143"/>
                  <a:gd name="connsiteX14" fmla="*/ 111125 w 366256"/>
                  <a:gd name="connsiteY14" fmla="*/ 574818 h 889143"/>
                  <a:gd name="connsiteX15" fmla="*/ 130175 w 366256"/>
                  <a:gd name="connsiteY15" fmla="*/ 647843 h 889143"/>
                  <a:gd name="connsiteX16" fmla="*/ 98425 w 366256"/>
                  <a:gd name="connsiteY16" fmla="*/ 682768 h 889143"/>
                  <a:gd name="connsiteX17" fmla="*/ 146050 w 366256"/>
                  <a:gd name="connsiteY17" fmla="*/ 822468 h 889143"/>
                  <a:gd name="connsiteX18" fmla="*/ 206375 w 366256"/>
                  <a:gd name="connsiteY18" fmla="*/ 835168 h 889143"/>
                  <a:gd name="connsiteX19" fmla="*/ 320675 w 366256"/>
                  <a:gd name="connsiteY19" fmla="*/ 889143 h 889143"/>
                  <a:gd name="connsiteX0" fmla="*/ 366256 w 366256"/>
                  <a:gd name="connsiteY0" fmla="*/ 0 h 835169"/>
                  <a:gd name="connsiteX1" fmla="*/ 316586 w 366256"/>
                  <a:gd name="connsiteY1" fmla="*/ 59819 h 835169"/>
                  <a:gd name="connsiteX2" fmla="*/ 260350 w 366256"/>
                  <a:gd name="connsiteY2" fmla="*/ 75189 h 835169"/>
                  <a:gd name="connsiteX3" fmla="*/ 210303 w 366256"/>
                  <a:gd name="connsiteY3" fmla="*/ 84208 h 835169"/>
                  <a:gd name="connsiteX4" fmla="*/ 184150 w 366256"/>
                  <a:gd name="connsiteY4" fmla="*/ 144028 h 835169"/>
                  <a:gd name="connsiteX5" fmla="*/ 158750 w 366256"/>
                  <a:gd name="connsiteY5" fmla="*/ 169285 h 835169"/>
                  <a:gd name="connsiteX6" fmla="*/ 111502 w 366256"/>
                  <a:gd name="connsiteY6" fmla="*/ 202695 h 835169"/>
                  <a:gd name="connsiteX7" fmla="*/ 0 w 366256"/>
                  <a:gd name="connsiteY7" fmla="*/ 254143 h 835169"/>
                  <a:gd name="connsiteX8" fmla="*/ 53975 w 366256"/>
                  <a:gd name="connsiteY8" fmla="*/ 301768 h 835169"/>
                  <a:gd name="connsiteX9" fmla="*/ 114300 w 366256"/>
                  <a:gd name="connsiteY9" fmla="*/ 343043 h 835169"/>
                  <a:gd name="connsiteX10" fmla="*/ 155575 w 366256"/>
                  <a:gd name="connsiteY10" fmla="*/ 381143 h 835169"/>
                  <a:gd name="connsiteX11" fmla="*/ 155575 w 366256"/>
                  <a:gd name="connsiteY11" fmla="*/ 381143 h 835169"/>
                  <a:gd name="connsiteX12" fmla="*/ 174625 w 366256"/>
                  <a:gd name="connsiteY12" fmla="*/ 422418 h 835169"/>
                  <a:gd name="connsiteX13" fmla="*/ 146050 w 366256"/>
                  <a:gd name="connsiteY13" fmla="*/ 520843 h 835169"/>
                  <a:gd name="connsiteX14" fmla="*/ 111125 w 366256"/>
                  <a:gd name="connsiteY14" fmla="*/ 574818 h 835169"/>
                  <a:gd name="connsiteX15" fmla="*/ 130175 w 366256"/>
                  <a:gd name="connsiteY15" fmla="*/ 647843 h 835169"/>
                  <a:gd name="connsiteX16" fmla="*/ 98425 w 366256"/>
                  <a:gd name="connsiteY16" fmla="*/ 682768 h 835169"/>
                  <a:gd name="connsiteX17" fmla="*/ 146050 w 366256"/>
                  <a:gd name="connsiteY17" fmla="*/ 822468 h 835169"/>
                  <a:gd name="connsiteX18" fmla="*/ 206375 w 366256"/>
                  <a:gd name="connsiteY18" fmla="*/ 835168 h 835169"/>
                  <a:gd name="connsiteX0" fmla="*/ 366256 w 366256"/>
                  <a:gd name="connsiteY0" fmla="*/ 0 h 822468"/>
                  <a:gd name="connsiteX1" fmla="*/ 316586 w 366256"/>
                  <a:gd name="connsiteY1" fmla="*/ 59819 h 822468"/>
                  <a:gd name="connsiteX2" fmla="*/ 260350 w 366256"/>
                  <a:gd name="connsiteY2" fmla="*/ 75189 h 822468"/>
                  <a:gd name="connsiteX3" fmla="*/ 210303 w 366256"/>
                  <a:gd name="connsiteY3" fmla="*/ 84208 h 822468"/>
                  <a:gd name="connsiteX4" fmla="*/ 184150 w 366256"/>
                  <a:gd name="connsiteY4" fmla="*/ 144028 h 822468"/>
                  <a:gd name="connsiteX5" fmla="*/ 158750 w 366256"/>
                  <a:gd name="connsiteY5" fmla="*/ 169285 h 822468"/>
                  <a:gd name="connsiteX6" fmla="*/ 111502 w 366256"/>
                  <a:gd name="connsiteY6" fmla="*/ 202695 h 822468"/>
                  <a:gd name="connsiteX7" fmla="*/ 0 w 366256"/>
                  <a:gd name="connsiteY7" fmla="*/ 254143 h 822468"/>
                  <a:gd name="connsiteX8" fmla="*/ 53975 w 366256"/>
                  <a:gd name="connsiteY8" fmla="*/ 301768 h 822468"/>
                  <a:gd name="connsiteX9" fmla="*/ 114300 w 366256"/>
                  <a:gd name="connsiteY9" fmla="*/ 343043 h 822468"/>
                  <a:gd name="connsiteX10" fmla="*/ 155575 w 366256"/>
                  <a:gd name="connsiteY10" fmla="*/ 381143 h 822468"/>
                  <a:gd name="connsiteX11" fmla="*/ 155575 w 366256"/>
                  <a:gd name="connsiteY11" fmla="*/ 381143 h 822468"/>
                  <a:gd name="connsiteX12" fmla="*/ 174625 w 366256"/>
                  <a:gd name="connsiteY12" fmla="*/ 422418 h 822468"/>
                  <a:gd name="connsiteX13" fmla="*/ 146050 w 366256"/>
                  <a:gd name="connsiteY13" fmla="*/ 520843 h 822468"/>
                  <a:gd name="connsiteX14" fmla="*/ 111125 w 366256"/>
                  <a:gd name="connsiteY14" fmla="*/ 574818 h 822468"/>
                  <a:gd name="connsiteX15" fmla="*/ 130175 w 366256"/>
                  <a:gd name="connsiteY15" fmla="*/ 647843 h 822468"/>
                  <a:gd name="connsiteX16" fmla="*/ 98425 w 366256"/>
                  <a:gd name="connsiteY16" fmla="*/ 682768 h 822468"/>
                  <a:gd name="connsiteX17" fmla="*/ 146050 w 366256"/>
                  <a:gd name="connsiteY17" fmla="*/ 822468 h 822468"/>
                  <a:gd name="connsiteX0" fmla="*/ 366256 w 366256"/>
                  <a:gd name="connsiteY0" fmla="*/ 0 h 682767"/>
                  <a:gd name="connsiteX1" fmla="*/ 316586 w 366256"/>
                  <a:gd name="connsiteY1" fmla="*/ 59819 h 682767"/>
                  <a:gd name="connsiteX2" fmla="*/ 260350 w 366256"/>
                  <a:gd name="connsiteY2" fmla="*/ 75189 h 682767"/>
                  <a:gd name="connsiteX3" fmla="*/ 210303 w 366256"/>
                  <a:gd name="connsiteY3" fmla="*/ 84208 h 682767"/>
                  <a:gd name="connsiteX4" fmla="*/ 184150 w 366256"/>
                  <a:gd name="connsiteY4" fmla="*/ 144028 h 682767"/>
                  <a:gd name="connsiteX5" fmla="*/ 158750 w 366256"/>
                  <a:gd name="connsiteY5" fmla="*/ 169285 h 682767"/>
                  <a:gd name="connsiteX6" fmla="*/ 111502 w 366256"/>
                  <a:gd name="connsiteY6" fmla="*/ 202695 h 682767"/>
                  <a:gd name="connsiteX7" fmla="*/ 0 w 366256"/>
                  <a:gd name="connsiteY7" fmla="*/ 254143 h 682767"/>
                  <a:gd name="connsiteX8" fmla="*/ 53975 w 366256"/>
                  <a:gd name="connsiteY8" fmla="*/ 301768 h 682767"/>
                  <a:gd name="connsiteX9" fmla="*/ 114300 w 366256"/>
                  <a:gd name="connsiteY9" fmla="*/ 343043 h 682767"/>
                  <a:gd name="connsiteX10" fmla="*/ 155575 w 366256"/>
                  <a:gd name="connsiteY10" fmla="*/ 381143 h 682767"/>
                  <a:gd name="connsiteX11" fmla="*/ 155575 w 366256"/>
                  <a:gd name="connsiteY11" fmla="*/ 381143 h 682767"/>
                  <a:gd name="connsiteX12" fmla="*/ 174625 w 366256"/>
                  <a:gd name="connsiteY12" fmla="*/ 422418 h 682767"/>
                  <a:gd name="connsiteX13" fmla="*/ 146050 w 366256"/>
                  <a:gd name="connsiteY13" fmla="*/ 520843 h 682767"/>
                  <a:gd name="connsiteX14" fmla="*/ 111125 w 366256"/>
                  <a:gd name="connsiteY14" fmla="*/ 574818 h 682767"/>
                  <a:gd name="connsiteX15" fmla="*/ 130175 w 366256"/>
                  <a:gd name="connsiteY15" fmla="*/ 647843 h 682767"/>
                  <a:gd name="connsiteX16" fmla="*/ 98425 w 366256"/>
                  <a:gd name="connsiteY16" fmla="*/ 682768 h 682767"/>
                  <a:gd name="connsiteX0" fmla="*/ 366256 w 366256"/>
                  <a:gd name="connsiteY0" fmla="*/ 0 h 647843"/>
                  <a:gd name="connsiteX1" fmla="*/ 316586 w 366256"/>
                  <a:gd name="connsiteY1" fmla="*/ 59819 h 647843"/>
                  <a:gd name="connsiteX2" fmla="*/ 260350 w 366256"/>
                  <a:gd name="connsiteY2" fmla="*/ 75189 h 647843"/>
                  <a:gd name="connsiteX3" fmla="*/ 210303 w 366256"/>
                  <a:gd name="connsiteY3" fmla="*/ 84208 h 647843"/>
                  <a:gd name="connsiteX4" fmla="*/ 184150 w 366256"/>
                  <a:gd name="connsiteY4" fmla="*/ 144028 h 647843"/>
                  <a:gd name="connsiteX5" fmla="*/ 158750 w 366256"/>
                  <a:gd name="connsiteY5" fmla="*/ 169285 h 647843"/>
                  <a:gd name="connsiteX6" fmla="*/ 111502 w 366256"/>
                  <a:gd name="connsiteY6" fmla="*/ 202695 h 647843"/>
                  <a:gd name="connsiteX7" fmla="*/ 0 w 366256"/>
                  <a:gd name="connsiteY7" fmla="*/ 254143 h 647843"/>
                  <a:gd name="connsiteX8" fmla="*/ 53975 w 366256"/>
                  <a:gd name="connsiteY8" fmla="*/ 301768 h 647843"/>
                  <a:gd name="connsiteX9" fmla="*/ 114300 w 366256"/>
                  <a:gd name="connsiteY9" fmla="*/ 343043 h 647843"/>
                  <a:gd name="connsiteX10" fmla="*/ 155575 w 366256"/>
                  <a:gd name="connsiteY10" fmla="*/ 381143 h 647843"/>
                  <a:gd name="connsiteX11" fmla="*/ 155575 w 366256"/>
                  <a:gd name="connsiteY11" fmla="*/ 381143 h 647843"/>
                  <a:gd name="connsiteX12" fmla="*/ 174625 w 366256"/>
                  <a:gd name="connsiteY12" fmla="*/ 422418 h 647843"/>
                  <a:gd name="connsiteX13" fmla="*/ 146050 w 366256"/>
                  <a:gd name="connsiteY13" fmla="*/ 520843 h 647843"/>
                  <a:gd name="connsiteX14" fmla="*/ 111125 w 366256"/>
                  <a:gd name="connsiteY14" fmla="*/ 574818 h 647843"/>
                  <a:gd name="connsiteX15" fmla="*/ 130175 w 366256"/>
                  <a:gd name="connsiteY15" fmla="*/ 647843 h 647843"/>
                  <a:gd name="connsiteX0" fmla="*/ 366256 w 366256"/>
                  <a:gd name="connsiteY0" fmla="*/ 0 h 574818"/>
                  <a:gd name="connsiteX1" fmla="*/ 316586 w 366256"/>
                  <a:gd name="connsiteY1" fmla="*/ 59819 h 574818"/>
                  <a:gd name="connsiteX2" fmla="*/ 260350 w 366256"/>
                  <a:gd name="connsiteY2" fmla="*/ 75189 h 574818"/>
                  <a:gd name="connsiteX3" fmla="*/ 210303 w 366256"/>
                  <a:gd name="connsiteY3" fmla="*/ 84208 h 574818"/>
                  <a:gd name="connsiteX4" fmla="*/ 184150 w 366256"/>
                  <a:gd name="connsiteY4" fmla="*/ 144028 h 574818"/>
                  <a:gd name="connsiteX5" fmla="*/ 158750 w 366256"/>
                  <a:gd name="connsiteY5" fmla="*/ 169285 h 574818"/>
                  <a:gd name="connsiteX6" fmla="*/ 111502 w 366256"/>
                  <a:gd name="connsiteY6" fmla="*/ 202695 h 574818"/>
                  <a:gd name="connsiteX7" fmla="*/ 0 w 366256"/>
                  <a:gd name="connsiteY7" fmla="*/ 254143 h 574818"/>
                  <a:gd name="connsiteX8" fmla="*/ 53975 w 366256"/>
                  <a:gd name="connsiteY8" fmla="*/ 301768 h 574818"/>
                  <a:gd name="connsiteX9" fmla="*/ 114300 w 366256"/>
                  <a:gd name="connsiteY9" fmla="*/ 343043 h 574818"/>
                  <a:gd name="connsiteX10" fmla="*/ 155575 w 366256"/>
                  <a:gd name="connsiteY10" fmla="*/ 381143 h 574818"/>
                  <a:gd name="connsiteX11" fmla="*/ 155575 w 366256"/>
                  <a:gd name="connsiteY11" fmla="*/ 381143 h 574818"/>
                  <a:gd name="connsiteX12" fmla="*/ 174625 w 366256"/>
                  <a:gd name="connsiteY12" fmla="*/ 422418 h 574818"/>
                  <a:gd name="connsiteX13" fmla="*/ 146050 w 366256"/>
                  <a:gd name="connsiteY13" fmla="*/ 520843 h 574818"/>
                  <a:gd name="connsiteX14" fmla="*/ 111125 w 366256"/>
                  <a:gd name="connsiteY14" fmla="*/ 574818 h 574818"/>
                  <a:gd name="connsiteX0" fmla="*/ 366256 w 366256"/>
                  <a:gd name="connsiteY0" fmla="*/ 0 h 520844"/>
                  <a:gd name="connsiteX1" fmla="*/ 316586 w 366256"/>
                  <a:gd name="connsiteY1" fmla="*/ 59819 h 520844"/>
                  <a:gd name="connsiteX2" fmla="*/ 260350 w 366256"/>
                  <a:gd name="connsiteY2" fmla="*/ 75189 h 520844"/>
                  <a:gd name="connsiteX3" fmla="*/ 210303 w 366256"/>
                  <a:gd name="connsiteY3" fmla="*/ 84208 h 520844"/>
                  <a:gd name="connsiteX4" fmla="*/ 184150 w 366256"/>
                  <a:gd name="connsiteY4" fmla="*/ 144028 h 520844"/>
                  <a:gd name="connsiteX5" fmla="*/ 158750 w 366256"/>
                  <a:gd name="connsiteY5" fmla="*/ 169285 h 520844"/>
                  <a:gd name="connsiteX6" fmla="*/ 111502 w 366256"/>
                  <a:gd name="connsiteY6" fmla="*/ 202695 h 520844"/>
                  <a:gd name="connsiteX7" fmla="*/ 0 w 366256"/>
                  <a:gd name="connsiteY7" fmla="*/ 254143 h 520844"/>
                  <a:gd name="connsiteX8" fmla="*/ 53975 w 366256"/>
                  <a:gd name="connsiteY8" fmla="*/ 301768 h 520844"/>
                  <a:gd name="connsiteX9" fmla="*/ 114300 w 366256"/>
                  <a:gd name="connsiteY9" fmla="*/ 343043 h 520844"/>
                  <a:gd name="connsiteX10" fmla="*/ 155575 w 366256"/>
                  <a:gd name="connsiteY10" fmla="*/ 381143 h 520844"/>
                  <a:gd name="connsiteX11" fmla="*/ 155575 w 366256"/>
                  <a:gd name="connsiteY11" fmla="*/ 381143 h 520844"/>
                  <a:gd name="connsiteX12" fmla="*/ 174625 w 366256"/>
                  <a:gd name="connsiteY12" fmla="*/ 422418 h 520844"/>
                  <a:gd name="connsiteX13" fmla="*/ 146050 w 366256"/>
                  <a:gd name="connsiteY13" fmla="*/ 520843 h 520844"/>
                  <a:gd name="connsiteX0" fmla="*/ 366256 w 366256"/>
                  <a:gd name="connsiteY0" fmla="*/ 0 h 422418"/>
                  <a:gd name="connsiteX1" fmla="*/ 316586 w 366256"/>
                  <a:gd name="connsiteY1" fmla="*/ 59819 h 422418"/>
                  <a:gd name="connsiteX2" fmla="*/ 260350 w 366256"/>
                  <a:gd name="connsiteY2" fmla="*/ 75189 h 422418"/>
                  <a:gd name="connsiteX3" fmla="*/ 210303 w 366256"/>
                  <a:gd name="connsiteY3" fmla="*/ 84208 h 422418"/>
                  <a:gd name="connsiteX4" fmla="*/ 184150 w 366256"/>
                  <a:gd name="connsiteY4" fmla="*/ 144028 h 422418"/>
                  <a:gd name="connsiteX5" fmla="*/ 158750 w 366256"/>
                  <a:gd name="connsiteY5" fmla="*/ 169285 h 422418"/>
                  <a:gd name="connsiteX6" fmla="*/ 111502 w 366256"/>
                  <a:gd name="connsiteY6" fmla="*/ 202695 h 422418"/>
                  <a:gd name="connsiteX7" fmla="*/ 0 w 366256"/>
                  <a:gd name="connsiteY7" fmla="*/ 254143 h 422418"/>
                  <a:gd name="connsiteX8" fmla="*/ 53975 w 366256"/>
                  <a:gd name="connsiteY8" fmla="*/ 301768 h 422418"/>
                  <a:gd name="connsiteX9" fmla="*/ 114300 w 366256"/>
                  <a:gd name="connsiteY9" fmla="*/ 343043 h 422418"/>
                  <a:gd name="connsiteX10" fmla="*/ 155575 w 366256"/>
                  <a:gd name="connsiteY10" fmla="*/ 381143 h 422418"/>
                  <a:gd name="connsiteX11" fmla="*/ 155575 w 366256"/>
                  <a:gd name="connsiteY11" fmla="*/ 381143 h 422418"/>
                  <a:gd name="connsiteX12" fmla="*/ 174625 w 366256"/>
                  <a:gd name="connsiteY12" fmla="*/ 422418 h 422418"/>
                  <a:gd name="connsiteX0" fmla="*/ 366256 w 366256"/>
                  <a:gd name="connsiteY0" fmla="*/ 0 h 381143"/>
                  <a:gd name="connsiteX1" fmla="*/ 316586 w 366256"/>
                  <a:gd name="connsiteY1" fmla="*/ 59819 h 381143"/>
                  <a:gd name="connsiteX2" fmla="*/ 260350 w 366256"/>
                  <a:gd name="connsiteY2" fmla="*/ 75189 h 381143"/>
                  <a:gd name="connsiteX3" fmla="*/ 210303 w 366256"/>
                  <a:gd name="connsiteY3" fmla="*/ 84208 h 381143"/>
                  <a:gd name="connsiteX4" fmla="*/ 184150 w 366256"/>
                  <a:gd name="connsiteY4" fmla="*/ 144028 h 381143"/>
                  <a:gd name="connsiteX5" fmla="*/ 158750 w 366256"/>
                  <a:gd name="connsiteY5" fmla="*/ 169285 h 381143"/>
                  <a:gd name="connsiteX6" fmla="*/ 111502 w 366256"/>
                  <a:gd name="connsiteY6" fmla="*/ 202695 h 381143"/>
                  <a:gd name="connsiteX7" fmla="*/ 0 w 366256"/>
                  <a:gd name="connsiteY7" fmla="*/ 254143 h 381143"/>
                  <a:gd name="connsiteX8" fmla="*/ 53975 w 366256"/>
                  <a:gd name="connsiteY8" fmla="*/ 301768 h 381143"/>
                  <a:gd name="connsiteX9" fmla="*/ 114300 w 366256"/>
                  <a:gd name="connsiteY9" fmla="*/ 343043 h 381143"/>
                  <a:gd name="connsiteX10" fmla="*/ 155575 w 366256"/>
                  <a:gd name="connsiteY10" fmla="*/ 381143 h 381143"/>
                  <a:gd name="connsiteX11" fmla="*/ 155575 w 366256"/>
                  <a:gd name="connsiteY11" fmla="*/ 381143 h 381143"/>
                  <a:gd name="connsiteX0" fmla="*/ 366256 w 366256"/>
                  <a:gd name="connsiteY0" fmla="*/ 0 h 381143"/>
                  <a:gd name="connsiteX1" fmla="*/ 316586 w 366256"/>
                  <a:gd name="connsiteY1" fmla="*/ 59819 h 381143"/>
                  <a:gd name="connsiteX2" fmla="*/ 260350 w 366256"/>
                  <a:gd name="connsiteY2" fmla="*/ 75189 h 381143"/>
                  <a:gd name="connsiteX3" fmla="*/ 210303 w 366256"/>
                  <a:gd name="connsiteY3" fmla="*/ 84208 h 381143"/>
                  <a:gd name="connsiteX4" fmla="*/ 184150 w 366256"/>
                  <a:gd name="connsiteY4" fmla="*/ 144028 h 381143"/>
                  <a:gd name="connsiteX5" fmla="*/ 158750 w 366256"/>
                  <a:gd name="connsiteY5" fmla="*/ 169285 h 381143"/>
                  <a:gd name="connsiteX6" fmla="*/ 111502 w 366256"/>
                  <a:gd name="connsiteY6" fmla="*/ 202695 h 381143"/>
                  <a:gd name="connsiteX7" fmla="*/ 0 w 366256"/>
                  <a:gd name="connsiteY7" fmla="*/ 254143 h 381143"/>
                  <a:gd name="connsiteX8" fmla="*/ 53975 w 366256"/>
                  <a:gd name="connsiteY8" fmla="*/ 301768 h 381143"/>
                  <a:gd name="connsiteX9" fmla="*/ 114300 w 366256"/>
                  <a:gd name="connsiteY9" fmla="*/ 343043 h 381143"/>
                  <a:gd name="connsiteX10" fmla="*/ 155575 w 366256"/>
                  <a:gd name="connsiteY10" fmla="*/ 381143 h 381143"/>
                  <a:gd name="connsiteX0" fmla="*/ 366256 w 366256"/>
                  <a:gd name="connsiteY0" fmla="*/ 0 h 381143"/>
                  <a:gd name="connsiteX1" fmla="*/ 316586 w 366256"/>
                  <a:gd name="connsiteY1" fmla="*/ 59819 h 381143"/>
                  <a:gd name="connsiteX2" fmla="*/ 260350 w 366256"/>
                  <a:gd name="connsiteY2" fmla="*/ 75189 h 381143"/>
                  <a:gd name="connsiteX3" fmla="*/ 210303 w 366256"/>
                  <a:gd name="connsiteY3" fmla="*/ 84208 h 381143"/>
                  <a:gd name="connsiteX4" fmla="*/ 184150 w 366256"/>
                  <a:gd name="connsiteY4" fmla="*/ 144028 h 381143"/>
                  <a:gd name="connsiteX5" fmla="*/ 158750 w 366256"/>
                  <a:gd name="connsiteY5" fmla="*/ 169285 h 381143"/>
                  <a:gd name="connsiteX6" fmla="*/ 111502 w 366256"/>
                  <a:gd name="connsiteY6" fmla="*/ 202695 h 381143"/>
                  <a:gd name="connsiteX7" fmla="*/ 0 w 366256"/>
                  <a:gd name="connsiteY7" fmla="*/ 254143 h 381143"/>
                  <a:gd name="connsiteX8" fmla="*/ 53975 w 366256"/>
                  <a:gd name="connsiteY8" fmla="*/ 301768 h 381143"/>
                  <a:gd name="connsiteX9" fmla="*/ 155575 w 366256"/>
                  <a:gd name="connsiteY9" fmla="*/ 381143 h 381143"/>
                  <a:gd name="connsiteX0" fmla="*/ 366256 w 366256"/>
                  <a:gd name="connsiteY0" fmla="*/ 0 h 301768"/>
                  <a:gd name="connsiteX1" fmla="*/ 316586 w 366256"/>
                  <a:gd name="connsiteY1" fmla="*/ 59819 h 301768"/>
                  <a:gd name="connsiteX2" fmla="*/ 260350 w 366256"/>
                  <a:gd name="connsiteY2" fmla="*/ 75189 h 301768"/>
                  <a:gd name="connsiteX3" fmla="*/ 210303 w 366256"/>
                  <a:gd name="connsiteY3" fmla="*/ 84208 h 301768"/>
                  <a:gd name="connsiteX4" fmla="*/ 184150 w 366256"/>
                  <a:gd name="connsiteY4" fmla="*/ 144028 h 301768"/>
                  <a:gd name="connsiteX5" fmla="*/ 158750 w 366256"/>
                  <a:gd name="connsiteY5" fmla="*/ 169285 h 301768"/>
                  <a:gd name="connsiteX6" fmla="*/ 111502 w 366256"/>
                  <a:gd name="connsiteY6" fmla="*/ 202695 h 301768"/>
                  <a:gd name="connsiteX7" fmla="*/ 0 w 366256"/>
                  <a:gd name="connsiteY7" fmla="*/ 254143 h 301768"/>
                  <a:gd name="connsiteX8" fmla="*/ 53975 w 366256"/>
                  <a:gd name="connsiteY8" fmla="*/ 301768 h 301768"/>
                  <a:gd name="connsiteX0" fmla="*/ 366256 w 366256"/>
                  <a:gd name="connsiteY0" fmla="*/ 0 h 254143"/>
                  <a:gd name="connsiteX1" fmla="*/ 316586 w 366256"/>
                  <a:gd name="connsiteY1" fmla="*/ 59819 h 254143"/>
                  <a:gd name="connsiteX2" fmla="*/ 260350 w 366256"/>
                  <a:gd name="connsiteY2" fmla="*/ 75189 h 254143"/>
                  <a:gd name="connsiteX3" fmla="*/ 210303 w 366256"/>
                  <a:gd name="connsiteY3" fmla="*/ 84208 h 254143"/>
                  <a:gd name="connsiteX4" fmla="*/ 184150 w 366256"/>
                  <a:gd name="connsiteY4" fmla="*/ 144028 h 254143"/>
                  <a:gd name="connsiteX5" fmla="*/ 158750 w 366256"/>
                  <a:gd name="connsiteY5" fmla="*/ 169285 h 254143"/>
                  <a:gd name="connsiteX6" fmla="*/ 111502 w 366256"/>
                  <a:gd name="connsiteY6" fmla="*/ 202695 h 254143"/>
                  <a:gd name="connsiteX7" fmla="*/ 0 w 366256"/>
                  <a:gd name="connsiteY7" fmla="*/ 254143 h 254143"/>
                  <a:gd name="connsiteX0" fmla="*/ 254754 w 254754"/>
                  <a:gd name="connsiteY0" fmla="*/ 0 h 202696"/>
                  <a:gd name="connsiteX1" fmla="*/ 205084 w 254754"/>
                  <a:gd name="connsiteY1" fmla="*/ 59819 h 202696"/>
                  <a:gd name="connsiteX2" fmla="*/ 148848 w 254754"/>
                  <a:gd name="connsiteY2" fmla="*/ 75189 h 202696"/>
                  <a:gd name="connsiteX3" fmla="*/ 98801 w 254754"/>
                  <a:gd name="connsiteY3" fmla="*/ 84208 h 202696"/>
                  <a:gd name="connsiteX4" fmla="*/ 72648 w 254754"/>
                  <a:gd name="connsiteY4" fmla="*/ 144028 h 202696"/>
                  <a:gd name="connsiteX5" fmla="*/ 47248 w 254754"/>
                  <a:gd name="connsiteY5" fmla="*/ 169285 h 202696"/>
                  <a:gd name="connsiteX6" fmla="*/ 0 w 254754"/>
                  <a:gd name="connsiteY6" fmla="*/ 202695 h 202696"/>
                  <a:gd name="connsiteX0" fmla="*/ 207506 w 207506"/>
                  <a:gd name="connsiteY0" fmla="*/ 0 h 169285"/>
                  <a:gd name="connsiteX1" fmla="*/ 157836 w 207506"/>
                  <a:gd name="connsiteY1" fmla="*/ 59819 h 169285"/>
                  <a:gd name="connsiteX2" fmla="*/ 101600 w 207506"/>
                  <a:gd name="connsiteY2" fmla="*/ 75189 h 169285"/>
                  <a:gd name="connsiteX3" fmla="*/ 51553 w 207506"/>
                  <a:gd name="connsiteY3" fmla="*/ 84208 h 169285"/>
                  <a:gd name="connsiteX4" fmla="*/ 25400 w 207506"/>
                  <a:gd name="connsiteY4" fmla="*/ 144028 h 169285"/>
                  <a:gd name="connsiteX5" fmla="*/ 0 w 207506"/>
                  <a:gd name="connsiteY5" fmla="*/ 169285 h 169285"/>
                  <a:gd name="connsiteX0" fmla="*/ 182107 w 182107"/>
                  <a:gd name="connsiteY0" fmla="*/ 0 h 144028"/>
                  <a:gd name="connsiteX1" fmla="*/ 132437 w 182107"/>
                  <a:gd name="connsiteY1" fmla="*/ 59819 h 144028"/>
                  <a:gd name="connsiteX2" fmla="*/ 76201 w 182107"/>
                  <a:gd name="connsiteY2" fmla="*/ 75189 h 144028"/>
                  <a:gd name="connsiteX3" fmla="*/ 26154 w 182107"/>
                  <a:gd name="connsiteY3" fmla="*/ 84208 h 144028"/>
                  <a:gd name="connsiteX4" fmla="*/ 1 w 182107"/>
                  <a:gd name="connsiteY4" fmla="*/ 144028 h 144028"/>
                  <a:gd name="connsiteX0" fmla="*/ 182106 w 182106"/>
                  <a:gd name="connsiteY0" fmla="*/ 0 h 144028"/>
                  <a:gd name="connsiteX1" fmla="*/ 123951 w 182106"/>
                  <a:gd name="connsiteY1" fmla="*/ 38461 h 144028"/>
                  <a:gd name="connsiteX2" fmla="*/ 76200 w 182106"/>
                  <a:gd name="connsiteY2" fmla="*/ 75189 h 144028"/>
                  <a:gd name="connsiteX3" fmla="*/ 26153 w 182106"/>
                  <a:gd name="connsiteY3" fmla="*/ 84208 h 144028"/>
                  <a:gd name="connsiteX4" fmla="*/ 0 w 182106"/>
                  <a:gd name="connsiteY4" fmla="*/ 144028 h 144028"/>
                  <a:gd name="connsiteX0" fmla="*/ 182106 w 182106"/>
                  <a:gd name="connsiteY0" fmla="*/ 0 h 144028"/>
                  <a:gd name="connsiteX1" fmla="*/ 109809 w 182106"/>
                  <a:gd name="connsiteY1" fmla="*/ 35792 h 144028"/>
                  <a:gd name="connsiteX2" fmla="*/ 76200 w 182106"/>
                  <a:gd name="connsiteY2" fmla="*/ 75189 h 144028"/>
                  <a:gd name="connsiteX3" fmla="*/ 26153 w 182106"/>
                  <a:gd name="connsiteY3" fmla="*/ 84208 h 144028"/>
                  <a:gd name="connsiteX4" fmla="*/ 0 w 182106"/>
                  <a:gd name="connsiteY4" fmla="*/ 144028 h 144028"/>
                  <a:gd name="connsiteX0" fmla="*/ 139680 w 139680"/>
                  <a:gd name="connsiteY0" fmla="*/ 0 h 162716"/>
                  <a:gd name="connsiteX1" fmla="*/ 109809 w 139680"/>
                  <a:gd name="connsiteY1" fmla="*/ 54480 h 162716"/>
                  <a:gd name="connsiteX2" fmla="*/ 76200 w 139680"/>
                  <a:gd name="connsiteY2" fmla="*/ 93877 h 162716"/>
                  <a:gd name="connsiteX3" fmla="*/ 26153 w 139680"/>
                  <a:gd name="connsiteY3" fmla="*/ 102896 h 162716"/>
                  <a:gd name="connsiteX4" fmla="*/ 0 w 139680"/>
                  <a:gd name="connsiteY4" fmla="*/ 162716 h 162716"/>
                  <a:gd name="connsiteX0" fmla="*/ 139680 w 139680"/>
                  <a:gd name="connsiteY0" fmla="*/ 0 h 162716"/>
                  <a:gd name="connsiteX1" fmla="*/ 109809 w 139680"/>
                  <a:gd name="connsiteY1" fmla="*/ 54480 h 162716"/>
                  <a:gd name="connsiteX2" fmla="*/ 76200 w 139680"/>
                  <a:gd name="connsiteY2" fmla="*/ 93877 h 162716"/>
                  <a:gd name="connsiteX3" fmla="*/ 26153 w 139680"/>
                  <a:gd name="connsiteY3" fmla="*/ 102896 h 162716"/>
                  <a:gd name="connsiteX4" fmla="*/ 0 w 139680"/>
                  <a:gd name="connsiteY4" fmla="*/ 162716 h 162716"/>
                  <a:gd name="connsiteX0" fmla="*/ 139680 w 139680"/>
                  <a:gd name="connsiteY0" fmla="*/ 0 h 162716"/>
                  <a:gd name="connsiteX1" fmla="*/ 109809 w 139680"/>
                  <a:gd name="connsiteY1" fmla="*/ 54480 h 162716"/>
                  <a:gd name="connsiteX2" fmla="*/ 93170 w 139680"/>
                  <a:gd name="connsiteY2" fmla="*/ 99216 h 162716"/>
                  <a:gd name="connsiteX3" fmla="*/ 26153 w 139680"/>
                  <a:gd name="connsiteY3" fmla="*/ 102896 h 162716"/>
                  <a:gd name="connsiteX4" fmla="*/ 0 w 139680"/>
                  <a:gd name="connsiteY4" fmla="*/ 162716 h 162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680" h="162716">
                    <a:moveTo>
                      <a:pt x="139680" y="0"/>
                    </a:moveTo>
                    <a:lnTo>
                      <a:pt x="109809" y="54480"/>
                    </a:lnTo>
                    <a:lnTo>
                      <a:pt x="93170" y="99216"/>
                    </a:lnTo>
                    <a:lnTo>
                      <a:pt x="26153" y="102896"/>
                    </a:lnTo>
                    <a:cubicBezTo>
                      <a:pt x="13453" y="113479"/>
                      <a:pt x="7938" y="146312"/>
                      <a:pt x="0" y="162716"/>
                    </a:cubicBez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リーフォーム 66"/>
              <p:cNvSpPr/>
              <p:nvPr/>
            </p:nvSpPr>
            <p:spPr>
              <a:xfrm>
                <a:off x="11698296" y="4728721"/>
                <a:ext cx="734962" cy="202160"/>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23825"/>
                  <a:gd name="connsiteX1" fmla="*/ 1016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23825"/>
                  <a:gd name="connsiteX1" fmla="*/ 101600 w 819150"/>
                  <a:gd name="connsiteY1" fmla="*/ 12700 h 123825"/>
                  <a:gd name="connsiteX2" fmla="*/ 193675 w 819150"/>
                  <a:gd name="connsiteY2" fmla="*/ 38100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17475"/>
                  <a:gd name="connsiteX1" fmla="*/ 101600 w 819150"/>
                  <a:gd name="connsiteY1" fmla="*/ 12700 h 117475"/>
                  <a:gd name="connsiteX2" fmla="*/ 193675 w 819150"/>
                  <a:gd name="connsiteY2" fmla="*/ 38100 h 117475"/>
                  <a:gd name="connsiteX3" fmla="*/ 234950 w 819150"/>
                  <a:gd name="connsiteY3" fmla="*/ 117475 h 117475"/>
                  <a:gd name="connsiteX4" fmla="*/ 301625 w 819150"/>
                  <a:gd name="connsiteY4" fmla="*/ 76200 h 117475"/>
                  <a:gd name="connsiteX5" fmla="*/ 381000 w 819150"/>
                  <a:gd name="connsiteY5" fmla="*/ 38100 h 117475"/>
                  <a:gd name="connsiteX6" fmla="*/ 466725 w 819150"/>
                  <a:gd name="connsiteY6" fmla="*/ 38100 h 117475"/>
                  <a:gd name="connsiteX7" fmla="*/ 593725 w 819150"/>
                  <a:gd name="connsiteY7" fmla="*/ 31750 h 117475"/>
                  <a:gd name="connsiteX8" fmla="*/ 701675 w 819150"/>
                  <a:gd name="connsiteY8" fmla="*/ 31750 h 117475"/>
                  <a:gd name="connsiteX9" fmla="*/ 752475 w 819150"/>
                  <a:gd name="connsiteY9" fmla="*/ 31750 h 117475"/>
                  <a:gd name="connsiteX10" fmla="*/ 781050 w 819150"/>
                  <a:gd name="connsiteY10" fmla="*/ 31750 h 117475"/>
                  <a:gd name="connsiteX11" fmla="*/ 819150 w 819150"/>
                  <a:gd name="connsiteY11" fmla="*/ 69850 h 117475"/>
                  <a:gd name="connsiteX0" fmla="*/ 0 w 819150"/>
                  <a:gd name="connsiteY0" fmla="*/ 0 h 76200"/>
                  <a:gd name="connsiteX1" fmla="*/ 101600 w 819150"/>
                  <a:gd name="connsiteY1" fmla="*/ 12700 h 76200"/>
                  <a:gd name="connsiteX2" fmla="*/ 193675 w 819150"/>
                  <a:gd name="connsiteY2" fmla="*/ 38100 h 76200"/>
                  <a:gd name="connsiteX3" fmla="*/ 301625 w 819150"/>
                  <a:gd name="connsiteY3" fmla="*/ 76200 h 76200"/>
                  <a:gd name="connsiteX4" fmla="*/ 381000 w 819150"/>
                  <a:gd name="connsiteY4" fmla="*/ 38100 h 76200"/>
                  <a:gd name="connsiteX5" fmla="*/ 466725 w 819150"/>
                  <a:gd name="connsiteY5" fmla="*/ 38100 h 76200"/>
                  <a:gd name="connsiteX6" fmla="*/ 593725 w 819150"/>
                  <a:gd name="connsiteY6" fmla="*/ 31750 h 76200"/>
                  <a:gd name="connsiteX7" fmla="*/ 701675 w 819150"/>
                  <a:gd name="connsiteY7" fmla="*/ 31750 h 76200"/>
                  <a:gd name="connsiteX8" fmla="*/ 752475 w 819150"/>
                  <a:gd name="connsiteY8" fmla="*/ 31750 h 76200"/>
                  <a:gd name="connsiteX9" fmla="*/ 781050 w 819150"/>
                  <a:gd name="connsiteY9" fmla="*/ 31750 h 76200"/>
                  <a:gd name="connsiteX10" fmla="*/ 819150 w 819150"/>
                  <a:gd name="connsiteY10" fmla="*/ 69850 h 76200"/>
                  <a:gd name="connsiteX0" fmla="*/ 0 w 819150"/>
                  <a:gd name="connsiteY0" fmla="*/ 0 h 88900"/>
                  <a:gd name="connsiteX1" fmla="*/ 101600 w 819150"/>
                  <a:gd name="connsiteY1" fmla="*/ 12700 h 88900"/>
                  <a:gd name="connsiteX2" fmla="*/ 193675 w 819150"/>
                  <a:gd name="connsiteY2" fmla="*/ 38100 h 88900"/>
                  <a:gd name="connsiteX3" fmla="*/ 314325 w 819150"/>
                  <a:gd name="connsiteY3" fmla="*/ 88900 h 88900"/>
                  <a:gd name="connsiteX4" fmla="*/ 381000 w 819150"/>
                  <a:gd name="connsiteY4" fmla="*/ 38100 h 88900"/>
                  <a:gd name="connsiteX5" fmla="*/ 466725 w 819150"/>
                  <a:gd name="connsiteY5" fmla="*/ 38100 h 88900"/>
                  <a:gd name="connsiteX6" fmla="*/ 593725 w 819150"/>
                  <a:gd name="connsiteY6" fmla="*/ 31750 h 88900"/>
                  <a:gd name="connsiteX7" fmla="*/ 701675 w 819150"/>
                  <a:gd name="connsiteY7" fmla="*/ 31750 h 88900"/>
                  <a:gd name="connsiteX8" fmla="*/ 752475 w 819150"/>
                  <a:gd name="connsiteY8" fmla="*/ 31750 h 88900"/>
                  <a:gd name="connsiteX9" fmla="*/ 781050 w 819150"/>
                  <a:gd name="connsiteY9" fmla="*/ 31750 h 88900"/>
                  <a:gd name="connsiteX10" fmla="*/ 819150 w 819150"/>
                  <a:gd name="connsiteY10" fmla="*/ 69850 h 88900"/>
                  <a:gd name="connsiteX0" fmla="*/ 0 w 819150"/>
                  <a:gd name="connsiteY0" fmla="*/ 0 h 95250"/>
                  <a:gd name="connsiteX1" fmla="*/ 101600 w 819150"/>
                  <a:gd name="connsiteY1" fmla="*/ 12700 h 95250"/>
                  <a:gd name="connsiteX2" fmla="*/ 193675 w 819150"/>
                  <a:gd name="connsiteY2" fmla="*/ 38100 h 95250"/>
                  <a:gd name="connsiteX3" fmla="*/ 314325 w 819150"/>
                  <a:gd name="connsiteY3" fmla="*/ 88900 h 95250"/>
                  <a:gd name="connsiteX4" fmla="*/ 409575 w 819150"/>
                  <a:gd name="connsiteY4" fmla="*/ 95250 h 95250"/>
                  <a:gd name="connsiteX5" fmla="*/ 466725 w 819150"/>
                  <a:gd name="connsiteY5" fmla="*/ 38100 h 95250"/>
                  <a:gd name="connsiteX6" fmla="*/ 593725 w 819150"/>
                  <a:gd name="connsiteY6" fmla="*/ 31750 h 95250"/>
                  <a:gd name="connsiteX7" fmla="*/ 701675 w 819150"/>
                  <a:gd name="connsiteY7" fmla="*/ 31750 h 95250"/>
                  <a:gd name="connsiteX8" fmla="*/ 752475 w 819150"/>
                  <a:gd name="connsiteY8" fmla="*/ 31750 h 95250"/>
                  <a:gd name="connsiteX9" fmla="*/ 781050 w 819150"/>
                  <a:gd name="connsiteY9" fmla="*/ 31750 h 95250"/>
                  <a:gd name="connsiteX10" fmla="*/ 819150 w 819150"/>
                  <a:gd name="connsiteY10" fmla="*/ 69850 h 9525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593725 w 819150"/>
                  <a:gd name="connsiteY6" fmla="*/ 31750 h 101600"/>
                  <a:gd name="connsiteX7" fmla="*/ 701675 w 819150"/>
                  <a:gd name="connsiteY7" fmla="*/ 31750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701675 w 819150"/>
                  <a:gd name="connsiteY7" fmla="*/ 31750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781050 w 819150"/>
                  <a:gd name="connsiteY8" fmla="*/ 31750 h 101600"/>
                  <a:gd name="connsiteX9" fmla="*/ 819150 w 819150"/>
                  <a:gd name="connsiteY9"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819150 w 819150"/>
                  <a:gd name="connsiteY8" fmla="*/ 69850 h 101600"/>
                  <a:gd name="connsiteX0" fmla="*/ 0 w 723900"/>
                  <a:gd name="connsiteY0" fmla="*/ 37124 h 138724"/>
                  <a:gd name="connsiteX1" fmla="*/ 101600 w 723900"/>
                  <a:gd name="connsiteY1" fmla="*/ 49824 h 138724"/>
                  <a:gd name="connsiteX2" fmla="*/ 193675 w 723900"/>
                  <a:gd name="connsiteY2" fmla="*/ 75224 h 138724"/>
                  <a:gd name="connsiteX3" fmla="*/ 314325 w 723900"/>
                  <a:gd name="connsiteY3" fmla="*/ 126024 h 138724"/>
                  <a:gd name="connsiteX4" fmla="*/ 409575 w 723900"/>
                  <a:gd name="connsiteY4" fmla="*/ 132374 h 138724"/>
                  <a:gd name="connsiteX5" fmla="*/ 517525 w 723900"/>
                  <a:gd name="connsiteY5" fmla="*/ 138724 h 138724"/>
                  <a:gd name="connsiteX6" fmla="*/ 615950 w 723900"/>
                  <a:gd name="connsiteY6" fmla="*/ 75224 h 138724"/>
                  <a:gd name="connsiteX7" fmla="*/ 663575 w 723900"/>
                  <a:gd name="connsiteY7" fmla="*/ 46649 h 138724"/>
                  <a:gd name="connsiteX8" fmla="*/ 723900 w 723900"/>
                  <a:gd name="connsiteY8" fmla="*/ 2199 h 138724"/>
                  <a:gd name="connsiteX0" fmla="*/ 0 w 702458"/>
                  <a:gd name="connsiteY0" fmla="*/ 0 h 250337"/>
                  <a:gd name="connsiteX1" fmla="*/ 80158 w 702458"/>
                  <a:gd name="connsiteY1" fmla="*/ 161437 h 250337"/>
                  <a:gd name="connsiteX2" fmla="*/ 172233 w 702458"/>
                  <a:gd name="connsiteY2" fmla="*/ 186837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172233 w 702458"/>
                  <a:gd name="connsiteY2" fmla="*/ 186837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236560 w 702458"/>
                  <a:gd name="connsiteY2" fmla="*/ 133716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236560 w 702458"/>
                  <a:gd name="connsiteY2" fmla="*/ 133716 h 250337"/>
                  <a:gd name="connsiteX3" fmla="*/ 307178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496083 w 702458"/>
                  <a:gd name="connsiteY5" fmla="*/ 250337 h 286484"/>
                  <a:gd name="connsiteX6" fmla="*/ 594508 w 702458"/>
                  <a:gd name="connsiteY6" fmla="*/ 186837 h 286484"/>
                  <a:gd name="connsiteX7" fmla="*/ 642133 w 702458"/>
                  <a:gd name="connsiteY7" fmla="*/ 158262 h 286484"/>
                  <a:gd name="connsiteX8" fmla="*/ 702458 w 702458"/>
                  <a:gd name="connsiteY8" fmla="*/ 113812 h 286484"/>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517525 w 702458"/>
                  <a:gd name="connsiteY5" fmla="*/ 260961 h 286484"/>
                  <a:gd name="connsiteX6" fmla="*/ 594508 w 702458"/>
                  <a:gd name="connsiteY6" fmla="*/ 186837 h 286484"/>
                  <a:gd name="connsiteX7" fmla="*/ 642133 w 702458"/>
                  <a:gd name="connsiteY7" fmla="*/ 158262 h 286484"/>
                  <a:gd name="connsiteX8" fmla="*/ 702458 w 702458"/>
                  <a:gd name="connsiteY8" fmla="*/ 113812 h 286484"/>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517525 w 702458"/>
                  <a:gd name="connsiteY5" fmla="*/ 260961 h 286484"/>
                  <a:gd name="connsiteX6" fmla="*/ 594508 w 702458"/>
                  <a:gd name="connsiteY6" fmla="*/ 186837 h 286484"/>
                  <a:gd name="connsiteX7" fmla="*/ 642133 w 702458"/>
                  <a:gd name="connsiteY7" fmla="*/ 158262 h 286484"/>
                  <a:gd name="connsiteX8" fmla="*/ 702458 w 702458"/>
                  <a:gd name="connsiteY8" fmla="*/ 113812 h 28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458" h="286484">
                    <a:moveTo>
                      <a:pt x="0" y="0"/>
                    </a:moveTo>
                    <a:lnTo>
                      <a:pt x="123043" y="33949"/>
                    </a:lnTo>
                    <a:lnTo>
                      <a:pt x="236560" y="133716"/>
                    </a:lnTo>
                    <a:lnTo>
                      <a:pt x="307178" y="237637"/>
                    </a:lnTo>
                    <a:lnTo>
                      <a:pt x="395281" y="286484"/>
                    </a:lnTo>
                    <a:lnTo>
                      <a:pt x="517525" y="260961"/>
                    </a:lnTo>
                    <a:lnTo>
                      <a:pt x="594508" y="186837"/>
                    </a:lnTo>
                    <a:cubicBezTo>
                      <a:pt x="610383" y="177312"/>
                      <a:pt x="624141" y="170433"/>
                      <a:pt x="642133" y="158262"/>
                    </a:cubicBezTo>
                    <a:cubicBezTo>
                      <a:pt x="660125" y="146091"/>
                      <a:pt x="670047" y="101244"/>
                      <a:pt x="702458" y="113812"/>
                    </a:cubicBez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フリーフォーム 67"/>
              <p:cNvSpPr/>
              <p:nvPr/>
            </p:nvSpPr>
            <p:spPr>
              <a:xfrm>
                <a:off x="12392811" y="4787934"/>
                <a:ext cx="126117" cy="668360"/>
              </a:xfrm>
              <a:custGeom>
                <a:avLst/>
                <a:gdLst>
                  <a:gd name="connsiteX0" fmla="*/ 22225 w 228600"/>
                  <a:gd name="connsiteY0" fmla="*/ 1244600 h 1244600"/>
                  <a:gd name="connsiteX1" fmla="*/ 22225 w 228600"/>
                  <a:gd name="connsiteY1" fmla="*/ 1165225 h 1244600"/>
                  <a:gd name="connsiteX2" fmla="*/ 0 w 228600"/>
                  <a:gd name="connsiteY2" fmla="*/ 1092200 h 1244600"/>
                  <a:gd name="connsiteX3" fmla="*/ 15875 w 228600"/>
                  <a:gd name="connsiteY3" fmla="*/ 1000125 h 1244600"/>
                  <a:gd name="connsiteX4" fmla="*/ 22225 w 228600"/>
                  <a:gd name="connsiteY4" fmla="*/ 936625 h 1244600"/>
                  <a:gd name="connsiteX5" fmla="*/ 34925 w 228600"/>
                  <a:gd name="connsiteY5" fmla="*/ 876300 h 1244600"/>
                  <a:gd name="connsiteX6" fmla="*/ 63500 w 228600"/>
                  <a:gd name="connsiteY6" fmla="*/ 825500 h 1244600"/>
                  <a:gd name="connsiteX7" fmla="*/ 92075 w 228600"/>
                  <a:gd name="connsiteY7" fmla="*/ 803275 h 1244600"/>
                  <a:gd name="connsiteX8" fmla="*/ 146050 w 228600"/>
                  <a:gd name="connsiteY8" fmla="*/ 777875 h 1244600"/>
                  <a:gd name="connsiteX9" fmla="*/ 168275 w 228600"/>
                  <a:gd name="connsiteY9" fmla="*/ 742950 h 1244600"/>
                  <a:gd name="connsiteX10" fmla="*/ 228600 w 228600"/>
                  <a:gd name="connsiteY10" fmla="*/ 561975 h 1244600"/>
                  <a:gd name="connsiteX11" fmla="*/ 225425 w 228600"/>
                  <a:gd name="connsiteY11" fmla="*/ 450850 h 1244600"/>
                  <a:gd name="connsiteX12" fmla="*/ 219075 w 228600"/>
                  <a:gd name="connsiteY12" fmla="*/ 387350 h 1244600"/>
                  <a:gd name="connsiteX13" fmla="*/ 206375 w 228600"/>
                  <a:gd name="connsiteY13" fmla="*/ 314325 h 1244600"/>
                  <a:gd name="connsiteX14" fmla="*/ 177800 w 228600"/>
                  <a:gd name="connsiteY14" fmla="*/ 165100 h 1244600"/>
                  <a:gd name="connsiteX15" fmla="*/ 171450 w 228600"/>
                  <a:gd name="connsiteY15" fmla="*/ 98425 h 1244600"/>
                  <a:gd name="connsiteX16" fmla="*/ 161925 w 228600"/>
                  <a:gd name="connsiteY16" fmla="*/ 9525 h 1244600"/>
                  <a:gd name="connsiteX17" fmla="*/ 165100 w 228600"/>
                  <a:gd name="connsiteY17" fmla="*/ 0 h 1244600"/>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27000 h 1362075"/>
                  <a:gd name="connsiteX17" fmla="*/ 111125 w 228600"/>
                  <a:gd name="connsiteY17"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270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362075 h 1362075"/>
                  <a:gd name="connsiteX1" fmla="*/ 22225 w 228600"/>
                  <a:gd name="connsiteY1" fmla="*/ 1282700 h 1362075"/>
                  <a:gd name="connsiteX2" fmla="*/ 0 w 228600"/>
                  <a:gd name="connsiteY2" fmla="*/ 1209675 h 1362075"/>
                  <a:gd name="connsiteX3" fmla="*/ 15875 w 228600"/>
                  <a:gd name="connsiteY3" fmla="*/ 1117600 h 1362075"/>
                  <a:gd name="connsiteX4" fmla="*/ 22225 w 228600"/>
                  <a:gd name="connsiteY4" fmla="*/ 1054100 h 1362075"/>
                  <a:gd name="connsiteX5" fmla="*/ 34925 w 228600"/>
                  <a:gd name="connsiteY5" fmla="*/ 993775 h 1362075"/>
                  <a:gd name="connsiteX6" fmla="*/ 63500 w 228600"/>
                  <a:gd name="connsiteY6" fmla="*/ 942975 h 1362075"/>
                  <a:gd name="connsiteX7" fmla="*/ 92075 w 228600"/>
                  <a:gd name="connsiteY7" fmla="*/ 920750 h 1362075"/>
                  <a:gd name="connsiteX8" fmla="*/ 146050 w 228600"/>
                  <a:gd name="connsiteY8" fmla="*/ 895350 h 1362075"/>
                  <a:gd name="connsiteX9" fmla="*/ 168275 w 228600"/>
                  <a:gd name="connsiteY9" fmla="*/ 860425 h 1362075"/>
                  <a:gd name="connsiteX10" fmla="*/ 228600 w 228600"/>
                  <a:gd name="connsiteY10" fmla="*/ 679450 h 1362075"/>
                  <a:gd name="connsiteX11" fmla="*/ 225425 w 228600"/>
                  <a:gd name="connsiteY11" fmla="*/ 568325 h 1362075"/>
                  <a:gd name="connsiteX12" fmla="*/ 219075 w 228600"/>
                  <a:gd name="connsiteY12" fmla="*/ 504825 h 1362075"/>
                  <a:gd name="connsiteX13" fmla="*/ 206375 w 228600"/>
                  <a:gd name="connsiteY13" fmla="*/ 431800 h 1362075"/>
                  <a:gd name="connsiteX14" fmla="*/ 177800 w 228600"/>
                  <a:gd name="connsiteY14" fmla="*/ 282575 h 1362075"/>
                  <a:gd name="connsiteX15" fmla="*/ 171450 w 228600"/>
                  <a:gd name="connsiteY15" fmla="*/ 215900 h 1362075"/>
                  <a:gd name="connsiteX16" fmla="*/ 161925 w 228600"/>
                  <a:gd name="connsiteY16" fmla="*/ 139700 h 1362075"/>
                  <a:gd name="connsiteX17" fmla="*/ 165100 w 228600"/>
                  <a:gd name="connsiteY17" fmla="*/ 76201 h 1362075"/>
                  <a:gd name="connsiteX18" fmla="*/ 111125 w 228600"/>
                  <a:gd name="connsiteY18" fmla="*/ 0 h 1362075"/>
                  <a:gd name="connsiteX0" fmla="*/ 22225 w 228600"/>
                  <a:gd name="connsiteY0" fmla="*/ 1282700 h 1282700"/>
                  <a:gd name="connsiteX1" fmla="*/ 0 w 228600"/>
                  <a:gd name="connsiteY1" fmla="*/ 1209675 h 1282700"/>
                  <a:gd name="connsiteX2" fmla="*/ 15875 w 228600"/>
                  <a:gd name="connsiteY2" fmla="*/ 1117600 h 1282700"/>
                  <a:gd name="connsiteX3" fmla="*/ 22225 w 228600"/>
                  <a:gd name="connsiteY3" fmla="*/ 1054100 h 1282700"/>
                  <a:gd name="connsiteX4" fmla="*/ 34925 w 228600"/>
                  <a:gd name="connsiteY4" fmla="*/ 993775 h 1282700"/>
                  <a:gd name="connsiteX5" fmla="*/ 63500 w 228600"/>
                  <a:gd name="connsiteY5" fmla="*/ 942975 h 1282700"/>
                  <a:gd name="connsiteX6" fmla="*/ 92075 w 228600"/>
                  <a:gd name="connsiteY6" fmla="*/ 920750 h 1282700"/>
                  <a:gd name="connsiteX7" fmla="*/ 146050 w 228600"/>
                  <a:gd name="connsiteY7" fmla="*/ 895350 h 1282700"/>
                  <a:gd name="connsiteX8" fmla="*/ 168275 w 228600"/>
                  <a:gd name="connsiteY8" fmla="*/ 860425 h 1282700"/>
                  <a:gd name="connsiteX9" fmla="*/ 228600 w 228600"/>
                  <a:gd name="connsiteY9" fmla="*/ 679450 h 1282700"/>
                  <a:gd name="connsiteX10" fmla="*/ 225425 w 228600"/>
                  <a:gd name="connsiteY10" fmla="*/ 568325 h 1282700"/>
                  <a:gd name="connsiteX11" fmla="*/ 219075 w 228600"/>
                  <a:gd name="connsiteY11" fmla="*/ 504825 h 1282700"/>
                  <a:gd name="connsiteX12" fmla="*/ 206375 w 228600"/>
                  <a:gd name="connsiteY12" fmla="*/ 431800 h 1282700"/>
                  <a:gd name="connsiteX13" fmla="*/ 177800 w 228600"/>
                  <a:gd name="connsiteY13" fmla="*/ 282575 h 1282700"/>
                  <a:gd name="connsiteX14" fmla="*/ 171450 w 228600"/>
                  <a:gd name="connsiteY14" fmla="*/ 215900 h 1282700"/>
                  <a:gd name="connsiteX15" fmla="*/ 161925 w 228600"/>
                  <a:gd name="connsiteY15" fmla="*/ 139700 h 1282700"/>
                  <a:gd name="connsiteX16" fmla="*/ 165100 w 228600"/>
                  <a:gd name="connsiteY16" fmla="*/ 76201 h 1282700"/>
                  <a:gd name="connsiteX17" fmla="*/ 111125 w 228600"/>
                  <a:gd name="connsiteY17" fmla="*/ 0 h 1282700"/>
                  <a:gd name="connsiteX0" fmla="*/ 0 w 228600"/>
                  <a:gd name="connsiteY0" fmla="*/ 1209675 h 1209675"/>
                  <a:gd name="connsiteX1" fmla="*/ 15875 w 228600"/>
                  <a:gd name="connsiteY1" fmla="*/ 1117600 h 1209675"/>
                  <a:gd name="connsiteX2" fmla="*/ 22225 w 228600"/>
                  <a:gd name="connsiteY2" fmla="*/ 1054100 h 1209675"/>
                  <a:gd name="connsiteX3" fmla="*/ 34925 w 228600"/>
                  <a:gd name="connsiteY3" fmla="*/ 993775 h 1209675"/>
                  <a:gd name="connsiteX4" fmla="*/ 63500 w 228600"/>
                  <a:gd name="connsiteY4" fmla="*/ 942975 h 1209675"/>
                  <a:gd name="connsiteX5" fmla="*/ 92075 w 228600"/>
                  <a:gd name="connsiteY5" fmla="*/ 920750 h 1209675"/>
                  <a:gd name="connsiteX6" fmla="*/ 146050 w 228600"/>
                  <a:gd name="connsiteY6" fmla="*/ 895350 h 1209675"/>
                  <a:gd name="connsiteX7" fmla="*/ 168275 w 228600"/>
                  <a:gd name="connsiteY7" fmla="*/ 860425 h 1209675"/>
                  <a:gd name="connsiteX8" fmla="*/ 228600 w 228600"/>
                  <a:gd name="connsiteY8" fmla="*/ 679450 h 1209675"/>
                  <a:gd name="connsiteX9" fmla="*/ 225425 w 228600"/>
                  <a:gd name="connsiteY9" fmla="*/ 568325 h 1209675"/>
                  <a:gd name="connsiteX10" fmla="*/ 219075 w 228600"/>
                  <a:gd name="connsiteY10" fmla="*/ 504825 h 1209675"/>
                  <a:gd name="connsiteX11" fmla="*/ 206375 w 228600"/>
                  <a:gd name="connsiteY11" fmla="*/ 431800 h 1209675"/>
                  <a:gd name="connsiteX12" fmla="*/ 177800 w 228600"/>
                  <a:gd name="connsiteY12" fmla="*/ 282575 h 1209675"/>
                  <a:gd name="connsiteX13" fmla="*/ 171450 w 228600"/>
                  <a:gd name="connsiteY13" fmla="*/ 215900 h 1209675"/>
                  <a:gd name="connsiteX14" fmla="*/ 161925 w 228600"/>
                  <a:gd name="connsiteY14" fmla="*/ 139700 h 1209675"/>
                  <a:gd name="connsiteX15" fmla="*/ 165100 w 228600"/>
                  <a:gd name="connsiteY15" fmla="*/ 76201 h 1209675"/>
                  <a:gd name="connsiteX16" fmla="*/ 111125 w 228600"/>
                  <a:gd name="connsiteY16" fmla="*/ 0 h 1209675"/>
                  <a:gd name="connsiteX0" fmla="*/ 0 w 212725"/>
                  <a:gd name="connsiteY0" fmla="*/ 1117600 h 1117600"/>
                  <a:gd name="connsiteX1" fmla="*/ 6350 w 212725"/>
                  <a:gd name="connsiteY1" fmla="*/ 1054100 h 1117600"/>
                  <a:gd name="connsiteX2" fmla="*/ 19050 w 212725"/>
                  <a:gd name="connsiteY2" fmla="*/ 993775 h 1117600"/>
                  <a:gd name="connsiteX3" fmla="*/ 47625 w 212725"/>
                  <a:gd name="connsiteY3" fmla="*/ 942975 h 1117600"/>
                  <a:gd name="connsiteX4" fmla="*/ 76200 w 212725"/>
                  <a:gd name="connsiteY4" fmla="*/ 920750 h 1117600"/>
                  <a:gd name="connsiteX5" fmla="*/ 130175 w 212725"/>
                  <a:gd name="connsiteY5" fmla="*/ 895350 h 1117600"/>
                  <a:gd name="connsiteX6" fmla="*/ 152400 w 212725"/>
                  <a:gd name="connsiteY6" fmla="*/ 860425 h 1117600"/>
                  <a:gd name="connsiteX7" fmla="*/ 212725 w 212725"/>
                  <a:gd name="connsiteY7" fmla="*/ 679450 h 1117600"/>
                  <a:gd name="connsiteX8" fmla="*/ 209550 w 212725"/>
                  <a:gd name="connsiteY8" fmla="*/ 568325 h 1117600"/>
                  <a:gd name="connsiteX9" fmla="*/ 203200 w 212725"/>
                  <a:gd name="connsiteY9" fmla="*/ 504825 h 1117600"/>
                  <a:gd name="connsiteX10" fmla="*/ 190500 w 212725"/>
                  <a:gd name="connsiteY10" fmla="*/ 431800 h 1117600"/>
                  <a:gd name="connsiteX11" fmla="*/ 161925 w 212725"/>
                  <a:gd name="connsiteY11" fmla="*/ 282575 h 1117600"/>
                  <a:gd name="connsiteX12" fmla="*/ 155575 w 212725"/>
                  <a:gd name="connsiteY12" fmla="*/ 215900 h 1117600"/>
                  <a:gd name="connsiteX13" fmla="*/ 146050 w 212725"/>
                  <a:gd name="connsiteY13" fmla="*/ 139700 h 1117600"/>
                  <a:gd name="connsiteX14" fmla="*/ 149225 w 212725"/>
                  <a:gd name="connsiteY14" fmla="*/ 76201 h 1117600"/>
                  <a:gd name="connsiteX15" fmla="*/ 95250 w 212725"/>
                  <a:gd name="connsiteY15" fmla="*/ 0 h 1117600"/>
                  <a:gd name="connsiteX0" fmla="*/ 0 w 206375"/>
                  <a:gd name="connsiteY0" fmla="*/ 1054100 h 1054100"/>
                  <a:gd name="connsiteX1" fmla="*/ 12700 w 206375"/>
                  <a:gd name="connsiteY1" fmla="*/ 993775 h 1054100"/>
                  <a:gd name="connsiteX2" fmla="*/ 41275 w 206375"/>
                  <a:gd name="connsiteY2" fmla="*/ 942975 h 1054100"/>
                  <a:gd name="connsiteX3" fmla="*/ 69850 w 206375"/>
                  <a:gd name="connsiteY3" fmla="*/ 920750 h 1054100"/>
                  <a:gd name="connsiteX4" fmla="*/ 123825 w 206375"/>
                  <a:gd name="connsiteY4" fmla="*/ 895350 h 1054100"/>
                  <a:gd name="connsiteX5" fmla="*/ 146050 w 206375"/>
                  <a:gd name="connsiteY5" fmla="*/ 860425 h 1054100"/>
                  <a:gd name="connsiteX6" fmla="*/ 206375 w 206375"/>
                  <a:gd name="connsiteY6" fmla="*/ 679450 h 1054100"/>
                  <a:gd name="connsiteX7" fmla="*/ 203200 w 206375"/>
                  <a:gd name="connsiteY7" fmla="*/ 568325 h 1054100"/>
                  <a:gd name="connsiteX8" fmla="*/ 196850 w 206375"/>
                  <a:gd name="connsiteY8" fmla="*/ 504825 h 1054100"/>
                  <a:gd name="connsiteX9" fmla="*/ 184150 w 206375"/>
                  <a:gd name="connsiteY9" fmla="*/ 431800 h 1054100"/>
                  <a:gd name="connsiteX10" fmla="*/ 155575 w 206375"/>
                  <a:gd name="connsiteY10" fmla="*/ 282575 h 1054100"/>
                  <a:gd name="connsiteX11" fmla="*/ 149225 w 206375"/>
                  <a:gd name="connsiteY11" fmla="*/ 215900 h 1054100"/>
                  <a:gd name="connsiteX12" fmla="*/ 139700 w 206375"/>
                  <a:gd name="connsiteY12" fmla="*/ 139700 h 1054100"/>
                  <a:gd name="connsiteX13" fmla="*/ 142875 w 206375"/>
                  <a:gd name="connsiteY13" fmla="*/ 76201 h 1054100"/>
                  <a:gd name="connsiteX14" fmla="*/ 88900 w 206375"/>
                  <a:gd name="connsiteY14" fmla="*/ 0 h 1054100"/>
                  <a:gd name="connsiteX0" fmla="*/ 0 w 193675"/>
                  <a:gd name="connsiteY0" fmla="*/ 993775 h 993775"/>
                  <a:gd name="connsiteX1" fmla="*/ 28575 w 193675"/>
                  <a:gd name="connsiteY1" fmla="*/ 942975 h 993775"/>
                  <a:gd name="connsiteX2" fmla="*/ 57150 w 193675"/>
                  <a:gd name="connsiteY2" fmla="*/ 920750 h 993775"/>
                  <a:gd name="connsiteX3" fmla="*/ 111125 w 193675"/>
                  <a:gd name="connsiteY3" fmla="*/ 895350 h 993775"/>
                  <a:gd name="connsiteX4" fmla="*/ 133350 w 193675"/>
                  <a:gd name="connsiteY4" fmla="*/ 860425 h 993775"/>
                  <a:gd name="connsiteX5" fmla="*/ 193675 w 193675"/>
                  <a:gd name="connsiteY5" fmla="*/ 679450 h 993775"/>
                  <a:gd name="connsiteX6" fmla="*/ 190500 w 193675"/>
                  <a:gd name="connsiteY6" fmla="*/ 568325 h 993775"/>
                  <a:gd name="connsiteX7" fmla="*/ 184150 w 193675"/>
                  <a:gd name="connsiteY7" fmla="*/ 504825 h 993775"/>
                  <a:gd name="connsiteX8" fmla="*/ 171450 w 193675"/>
                  <a:gd name="connsiteY8" fmla="*/ 431800 h 993775"/>
                  <a:gd name="connsiteX9" fmla="*/ 142875 w 193675"/>
                  <a:gd name="connsiteY9" fmla="*/ 282575 h 993775"/>
                  <a:gd name="connsiteX10" fmla="*/ 136525 w 193675"/>
                  <a:gd name="connsiteY10" fmla="*/ 215900 h 993775"/>
                  <a:gd name="connsiteX11" fmla="*/ 127000 w 193675"/>
                  <a:gd name="connsiteY11" fmla="*/ 139700 h 993775"/>
                  <a:gd name="connsiteX12" fmla="*/ 130175 w 193675"/>
                  <a:gd name="connsiteY12" fmla="*/ 76201 h 993775"/>
                  <a:gd name="connsiteX13" fmla="*/ 76200 w 193675"/>
                  <a:gd name="connsiteY13" fmla="*/ 0 h 993775"/>
                  <a:gd name="connsiteX0" fmla="*/ 0 w 165100"/>
                  <a:gd name="connsiteY0" fmla="*/ 942975 h 942974"/>
                  <a:gd name="connsiteX1" fmla="*/ 28575 w 165100"/>
                  <a:gd name="connsiteY1" fmla="*/ 920750 h 942974"/>
                  <a:gd name="connsiteX2" fmla="*/ 82550 w 165100"/>
                  <a:gd name="connsiteY2" fmla="*/ 895350 h 942974"/>
                  <a:gd name="connsiteX3" fmla="*/ 104775 w 165100"/>
                  <a:gd name="connsiteY3" fmla="*/ 860425 h 942974"/>
                  <a:gd name="connsiteX4" fmla="*/ 165100 w 165100"/>
                  <a:gd name="connsiteY4" fmla="*/ 679450 h 942974"/>
                  <a:gd name="connsiteX5" fmla="*/ 161925 w 165100"/>
                  <a:gd name="connsiteY5" fmla="*/ 568325 h 942974"/>
                  <a:gd name="connsiteX6" fmla="*/ 155575 w 165100"/>
                  <a:gd name="connsiteY6" fmla="*/ 504825 h 942974"/>
                  <a:gd name="connsiteX7" fmla="*/ 142875 w 165100"/>
                  <a:gd name="connsiteY7" fmla="*/ 431800 h 942974"/>
                  <a:gd name="connsiteX8" fmla="*/ 114300 w 165100"/>
                  <a:gd name="connsiteY8" fmla="*/ 282575 h 942974"/>
                  <a:gd name="connsiteX9" fmla="*/ 107950 w 165100"/>
                  <a:gd name="connsiteY9" fmla="*/ 215900 h 942974"/>
                  <a:gd name="connsiteX10" fmla="*/ 98425 w 165100"/>
                  <a:gd name="connsiteY10" fmla="*/ 139700 h 942974"/>
                  <a:gd name="connsiteX11" fmla="*/ 101600 w 165100"/>
                  <a:gd name="connsiteY11" fmla="*/ 76201 h 942974"/>
                  <a:gd name="connsiteX12" fmla="*/ 47625 w 165100"/>
                  <a:gd name="connsiteY12" fmla="*/ 0 h 942974"/>
                  <a:gd name="connsiteX0" fmla="*/ 0 w 165100"/>
                  <a:gd name="connsiteY0" fmla="*/ 942975 h 942975"/>
                  <a:gd name="connsiteX1" fmla="*/ 82550 w 165100"/>
                  <a:gd name="connsiteY1" fmla="*/ 895350 h 942975"/>
                  <a:gd name="connsiteX2" fmla="*/ 104775 w 165100"/>
                  <a:gd name="connsiteY2" fmla="*/ 860425 h 942975"/>
                  <a:gd name="connsiteX3" fmla="*/ 165100 w 165100"/>
                  <a:gd name="connsiteY3" fmla="*/ 679450 h 942975"/>
                  <a:gd name="connsiteX4" fmla="*/ 161925 w 165100"/>
                  <a:gd name="connsiteY4" fmla="*/ 568325 h 942975"/>
                  <a:gd name="connsiteX5" fmla="*/ 155575 w 165100"/>
                  <a:gd name="connsiteY5" fmla="*/ 504825 h 942975"/>
                  <a:gd name="connsiteX6" fmla="*/ 142875 w 165100"/>
                  <a:gd name="connsiteY6" fmla="*/ 431800 h 942975"/>
                  <a:gd name="connsiteX7" fmla="*/ 114300 w 165100"/>
                  <a:gd name="connsiteY7" fmla="*/ 282575 h 942975"/>
                  <a:gd name="connsiteX8" fmla="*/ 107950 w 165100"/>
                  <a:gd name="connsiteY8" fmla="*/ 215900 h 942975"/>
                  <a:gd name="connsiteX9" fmla="*/ 98425 w 165100"/>
                  <a:gd name="connsiteY9" fmla="*/ 139700 h 942975"/>
                  <a:gd name="connsiteX10" fmla="*/ 101600 w 165100"/>
                  <a:gd name="connsiteY10" fmla="*/ 76201 h 942975"/>
                  <a:gd name="connsiteX11" fmla="*/ 47625 w 165100"/>
                  <a:gd name="connsiteY11" fmla="*/ 0 h 942975"/>
                  <a:gd name="connsiteX0" fmla="*/ 34925 w 117475"/>
                  <a:gd name="connsiteY0" fmla="*/ 895350 h 895350"/>
                  <a:gd name="connsiteX1" fmla="*/ 57150 w 117475"/>
                  <a:gd name="connsiteY1" fmla="*/ 860425 h 895350"/>
                  <a:gd name="connsiteX2" fmla="*/ 117475 w 117475"/>
                  <a:gd name="connsiteY2" fmla="*/ 679450 h 895350"/>
                  <a:gd name="connsiteX3" fmla="*/ 114300 w 117475"/>
                  <a:gd name="connsiteY3" fmla="*/ 568325 h 895350"/>
                  <a:gd name="connsiteX4" fmla="*/ 107950 w 117475"/>
                  <a:gd name="connsiteY4" fmla="*/ 504825 h 895350"/>
                  <a:gd name="connsiteX5" fmla="*/ 95250 w 117475"/>
                  <a:gd name="connsiteY5" fmla="*/ 431800 h 895350"/>
                  <a:gd name="connsiteX6" fmla="*/ 66675 w 117475"/>
                  <a:gd name="connsiteY6" fmla="*/ 282575 h 895350"/>
                  <a:gd name="connsiteX7" fmla="*/ 60325 w 117475"/>
                  <a:gd name="connsiteY7" fmla="*/ 215900 h 895350"/>
                  <a:gd name="connsiteX8" fmla="*/ 50800 w 117475"/>
                  <a:gd name="connsiteY8" fmla="*/ 139700 h 895350"/>
                  <a:gd name="connsiteX9" fmla="*/ 53975 w 117475"/>
                  <a:gd name="connsiteY9" fmla="*/ 76201 h 895350"/>
                  <a:gd name="connsiteX10" fmla="*/ 0 w 117475"/>
                  <a:gd name="connsiteY10" fmla="*/ 0 h 895350"/>
                  <a:gd name="connsiteX0" fmla="*/ 34925 w 117475"/>
                  <a:gd name="connsiteY0" fmla="*/ 895350 h 895350"/>
                  <a:gd name="connsiteX1" fmla="*/ 117475 w 117475"/>
                  <a:gd name="connsiteY1" fmla="*/ 679450 h 895350"/>
                  <a:gd name="connsiteX2" fmla="*/ 114300 w 117475"/>
                  <a:gd name="connsiteY2" fmla="*/ 568325 h 895350"/>
                  <a:gd name="connsiteX3" fmla="*/ 107950 w 117475"/>
                  <a:gd name="connsiteY3" fmla="*/ 504825 h 895350"/>
                  <a:gd name="connsiteX4" fmla="*/ 95250 w 117475"/>
                  <a:gd name="connsiteY4" fmla="*/ 431800 h 895350"/>
                  <a:gd name="connsiteX5" fmla="*/ 66675 w 117475"/>
                  <a:gd name="connsiteY5" fmla="*/ 282575 h 895350"/>
                  <a:gd name="connsiteX6" fmla="*/ 60325 w 117475"/>
                  <a:gd name="connsiteY6" fmla="*/ 215900 h 895350"/>
                  <a:gd name="connsiteX7" fmla="*/ 50800 w 117475"/>
                  <a:gd name="connsiteY7" fmla="*/ 139700 h 895350"/>
                  <a:gd name="connsiteX8" fmla="*/ 53975 w 117475"/>
                  <a:gd name="connsiteY8" fmla="*/ 76201 h 895350"/>
                  <a:gd name="connsiteX9" fmla="*/ 0 w 117475"/>
                  <a:gd name="connsiteY9" fmla="*/ 0 h 895350"/>
                  <a:gd name="connsiteX0" fmla="*/ 117475 w 117475"/>
                  <a:gd name="connsiteY0" fmla="*/ 679450 h 679450"/>
                  <a:gd name="connsiteX1" fmla="*/ 114300 w 117475"/>
                  <a:gd name="connsiteY1" fmla="*/ 568325 h 679450"/>
                  <a:gd name="connsiteX2" fmla="*/ 107950 w 117475"/>
                  <a:gd name="connsiteY2" fmla="*/ 504825 h 679450"/>
                  <a:gd name="connsiteX3" fmla="*/ 95250 w 117475"/>
                  <a:gd name="connsiteY3" fmla="*/ 431800 h 679450"/>
                  <a:gd name="connsiteX4" fmla="*/ 66675 w 117475"/>
                  <a:gd name="connsiteY4" fmla="*/ 282575 h 679450"/>
                  <a:gd name="connsiteX5" fmla="*/ 60325 w 117475"/>
                  <a:gd name="connsiteY5" fmla="*/ 215900 h 679450"/>
                  <a:gd name="connsiteX6" fmla="*/ 50800 w 117475"/>
                  <a:gd name="connsiteY6" fmla="*/ 139700 h 679450"/>
                  <a:gd name="connsiteX7" fmla="*/ 53975 w 117475"/>
                  <a:gd name="connsiteY7" fmla="*/ 76201 h 679450"/>
                  <a:gd name="connsiteX8" fmla="*/ 0 w 117475"/>
                  <a:gd name="connsiteY8" fmla="*/ 0 h 67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75" h="679450">
                    <a:moveTo>
                      <a:pt x="117475" y="679450"/>
                    </a:moveTo>
                    <a:cubicBezTo>
                      <a:pt x="116417" y="642408"/>
                      <a:pt x="115358" y="605367"/>
                      <a:pt x="114300" y="568325"/>
                    </a:cubicBezTo>
                    <a:lnTo>
                      <a:pt x="107950" y="504825"/>
                    </a:lnTo>
                    <a:lnTo>
                      <a:pt x="95250" y="431800"/>
                    </a:lnTo>
                    <a:lnTo>
                      <a:pt x="66675" y="282575"/>
                    </a:lnTo>
                    <a:lnTo>
                      <a:pt x="60325" y="215900"/>
                    </a:lnTo>
                    <a:lnTo>
                      <a:pt x="50800" y="139700"/>
                    </a:lnTo>
                    <a:lnTo>
                      <a:pt x="53975" y="76201"/>
                    </a:lnTo>
                    <a:lnTo>
                      <a:pt x="0" y="0"/>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フリーフォーム 68"/>
              <p:cNvSpPr/>
              <p:nvPr/>
            </p:nvSpPr>
            <p:spPr>
              <a:xfrm>
                <a:off x="10996500" y="5177703"/>
                <a:ext cx="486557" cy="895908"/>
              </a:xfrm>
              <a:custGeom>
                <a:avLst/>
                <a:gdLst>
                  <a:gd name="connsiteX0" fmla="*/ 374650 w 374650"/>
                  <a:gd name="connsiteY0" fmla="*/ 0 h 542925"/>
                  <a:gd name="connsiteX1" fmla="*/ 333375 w 374650"/>
                  <a:gd name="connsiteY1" fmla="*/ 57150 h 542925"/>
                  <a:gd name="connsiteX2" fmla="*/ 260350 w 374650"/>
                  <a:gd name="connsiteY2" fmla="*/ 69850 h 542925"/>
                  <a:gd name="connsiteX3" fmla="*/ 206375 w 374650"/>
                  <a:gd name="connsiteY3" fmla="*/ 76200 h 542925"/>
                  <a:gd name="connsiteX4" fmla="*/ 184150 w 374650"/>
                  <a:gd name="connsiteY4" fmla="*/ 133350 h 542925"/>
                  <a:gd name="connsiteX5" fmla="*/ 158750 w 374650"/>
                  <a:gd name="connsiteY5" fmla="*/ 174625 h 542925"/>
                  <a:gd name="connsiteX6" fmla="*/ 114300 w 374650"/>
                  <a:gd name="connsiteY6" fmla="*/ 200025 h 542925"/>
                  <a:gd name="connsiteX7" fmla="*/ 0 w 374650"/>
                  <a:gd name="connsiteY7" fmla="*/ 238125 h 542925"/>
                  <a:gd name="connsiteX8" fmla="*/ 53975 w 374650"/>
                  <a:gd name="connsiteY8" fmla="*/ 285750 h 542925"/>
                  <a:gd name="connsiteX9" fmla="*/ 114300 w 374650"/>
                  <a:gd name="connsiteY9" fmla="*/ 327025 h 542925"/>
                  <a:gd name="connsiteX10" fmla="*/ 155575 w 374650"/>
                  <a:gd name="connsiteY10" fmla="*/ 365125 h 542925"/>
                  <a:gd name="connsiteX11" fmla="*/ 155575 w 374650"/>
                  <a:gd name="connsiteY11" fmla="*/ 365125 h 542925"/>
                  <a:gd name="connsiteX12" fmla="*/ 174625 w 374650"/>
                  <a:gd name="connsiteY12" fmla="*/ 406400 h 542925"/>
                  <a:gd name="connsiteX13" fmla="*/ 146050 w 374650"/>
                  <a:gd name="connsiteY13" fmla="*/ 504825 h 542925"/>
                  <a:gd name="connsiteX14" fmla="*/ 117475 w 374650"/>
                  <a:gd name="connsiteY14" fmla="*/ 542925 h 5429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508000 w 508000"/>
                  <a:gd name="connsiteY14"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508000 w 508000"/>
                  <a:gd name="connsiteY15"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46050 w 508000"/>
                  <a:gd name="connsiteY15" fmla="*/ 806450 h 1000125"/>
                  <a:gd name="connsiteX16" fmla="*/ 508000 w 508000"/>
                  <a:gd name="connsiteY16"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508000 w 508000"/>
                  <a:gd name="connsiteY17"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508000 w 508000"/>
                  <a:gd name="connsiteY17"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508000 w 508000"/>
                  <a:gd name="connsiteY18"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508000 w 508000"/>
                  <a:gd name="connsiteY18"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508000 w 508000"/>
                  <a:gd name="connsiteY19"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365125 w 508000"/>
                  <a:gd name="connsiteY19" fmla="*/ 936625 h 1000125"/>
                  <a:gd name="connsiteX20" fmla="*/ 508000 w 508000"/>
                  <a:gd name="connsiteY20"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98425 w 508000"/>
                  <a:gd name="connsiteY15" fmla="*/ 666750 h 1000125"/>
                  <a:gd name="connsiteX16" fmla="*/ 146050 w 508000"/>
                  <a:gd name="connsiteY16" fmla="*/ 806450 h 1000125"/>
                  <a:gd name="connsiteX17" fmla="*/ 206375 w 508000"/>
                  <a:gd name="connsiteY17" fmla="*/ 819150 h 1000125"/>
                  <a:gd name="connsiteX18" fmla="*/ 320675 w 508000"/>
                  <a:gd name="connsiteY18" fmla="*/ 873125 h 1000125"/>
                  <a:gd name="connsiteX19" fmla="*/ 365125 w 508000"/>
                  <a:gd name="connsiteY19" fmla="*/ 936625 h 1000125"/>
                  <a:gd name="connsiteX20" fmla="*/ 508000 w 508000"/>
                  <a:gd name="connsiteY20"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06375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74625 h 1000125"/>
                  <a:gd name="connsiteX6" fmla="*/ 114300 w 508000"/>
                  <a:gd name="connsiteY6" fmla="*/ 200025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74625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3335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5900 w 508000"/>
                  <a:gd name="connsiteY3" fmla="*/ 7620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69850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33375 w 508000"/>
                  <a:gd name="connsiteY1" fmla="*/ 57150 h 1000125"/>
                  <a:gd name="connsiteX2" fmla="*/ 260350 w 508000"/>
                  <a:gd name="connsiteY2" fmla="*/ 59171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74650 w 508000"/>
                  <a:gd name="connsiteY0" fmla="*/ 0 h 1000125"/>
                  <a:gd name="connsiteX1" fmla="*/ 316586 w 508000"/>
                  <a:gd name="connsiteY1" fmla="*/ 43801 h 1000125"/>
                  <a:gd name="connsiteX2" fmla="*/ 260350 w 508000"/>
                  <a:gd name="connsiteY2" fmla="*/ 59171 h 1000125"/>
                  <a:gd name="connsiteX3" fmla="*/ 210303 w 508000"/>
                  <a:gd name="connsiteY3" fmla="*/ 68190 h 1000125"/>
                  <a:gd name="connsiteX4" fmla="*/ 184150 w 508000"/>
                  <a:gd name="connsiteY4" fmla="*/ 128010 h 1000125"/>
                  <a:gd name="connsiteX5" fmla="*/ 158750 w 508000"/>
                  <a:gd name="connsiteY5" fmla="*/ 153267 h 1000125"/>
                  <a:gd name="connsiteX6" fmla="*/ 111502 w 508000"/>
                  <a:gd name="connsiteY6" fmla="*/ 186677 h 1000125"/>
                  <a:gd name="connsiteX7" fmla="*/ 0 w 508000"/>
                  <a:gd name="connsiteY7" fmla="*/ 238125 h 1000125"/>
                  <a:gd name="connsiteX8" fmla="*/ 53975 w 508000"/>
                  <a:gd name="connsiteY8" fmla="*/ 285750 h 1000125"/>
                  <a:gd name="connsiteX9" fmla="*/ 114300 w 508000"/>
                  <a:gd name="connsiteY9" fmla="*/ 327025 h 1000125"/>
                  <a:gd name="connsiteX10" fmla="*/ 155575 w 508000"/>
                  <a:gd name="connsiteY10" fmla="*/ 365125 h 1000125"/>
                  <a:gd name="connsiteX11" fmla="*/ 155575 w 508000"/>
                  <a:gd name="connsiteY11" fmla="*/ 365125 h 1000125"/>
                  <a:gd name="connsiteX12" fmla="*/ 174625 w 508000"/>
                  <a:gd name="connsiteY12" fmla="*/ 406400 h 1000125"/>
                  <a:gd name="connsiteX13" fmla="*/ 146050 w 508000"/>
                  <a:gd name="connsiteY13" fmla="*/ 504825 h 1000125"/>
                  <a:gd name="connsiteX14" fmla="*/ 111125 w 508000"/>
                  <a:gd name="connsiteY14" fmla="*/ 558800 h 1000125"/>
                  <a:gd name="connsiteX15" fmla="*/ 130175 w 508000"/>
                  <a:gd name="connsiteY15" fmla="*/ 631825 h 1000125"/>
                  <a:gd name="connsiteX16" fmla="*/ 98425 w 508000"/>
                  <a:gd name="connsiteY16" fmla="*/ 666750 h 1000125"/>
                  <a:gd name="connsiteX17" fmla="*/ 146050 w 508000"/>
                  <a:gd name="connsiteY17" fmla="*/ 806450 h 1000125"/>
                  <a:gd name="connsiteX18" fmla="*/ 206375 w 508000"/>
                  <a:gd name="connsiteY18" fmla="*/ 819150 h 1000125"/>
                  <a:gd name="connsiteX19" fmla="*/ 320675 w 508000"/>
                  <a:gd name="connsiteY19" fmla="*/ 873125 h 1000125"/>
                  <a:gd name="connsiteX20" fmla="*/ 365125 w 508000"/>
                  <a:gd name="connsiteY20" fmla="*/ 936625 h 1000125"/>
                  <a:gd name="connsiteX21" fmla="*/ 508000 w 508000"/>
                  <a:gd name="connsiteY21" fmla="*/ 1000125 h 1000125"/>
                  <a:gd name="connsiteX0" fmla="*/ 366256 w 508000"/>
                  <a:gd name="connsiteY0" fmla="*/ 0 h 1016143"/>
                  <a:gd name="connsiteX1" fmla="*/ 316586 w 508000"/>
                  <a:gd name="connsiteY1" fmla="*/ 59819 h 1016143"/>
                  <a:gd name="connsiteX2" fmla="*/ 260350 w 508000"/>
                  <a:gd name="connsiteY2" fmla="*/ 75189 h 1016143"/>
                  <a:gd name="connsiteX3" fmla="*/ 210303 w 508000"/>
                  <a:gd name="connsiteY3" fmla="*/ 84208 h 1016143"/>
                  <a:gd name="connsiteX4" fmla="*/ 184150 w 508000"/>
                  <a:gd name="connsiteY4" fmla="*/ 144028 h 1016143"/>
                  <a:gd name="connsiteX5" fmla="*/ 158750 w 508000"/>
                  <a:gd name="connsiteY5" fmla="*/ 169285 h 1016143"/>
                  <a:gd name="connsiteX6" fmla="*/ 111502 w 508000"/>
                  <a:gd name="connsiteY6" fmla="*/ 202695 h 1016143"/>
                  <a:gd name="connsiteX7" fmla="*/ 0 w 508000"/>
                  <a:gd name="connsiteY7" fmla="*/ 254143 h 1016143"/>
                  <a:gd name="connsiteX8" fmla="*/ 53975 w 508000"/>
                  <a:gd name="connsiteY8" fmla="*/ 301768 h 1016143"/>
                  <a:gd name="connsiteX9" fmla="*/ 114300 w 508000"/>
                  <a:gd name="connsiteY9" fmla="*/ 343043 h 1016143"/>
                  <a:gd name="connsiteX10" fmla="*/ 155575 w 508000"/>
                  <a:gd name="connsiteY10" fmla="*/ 381143 h 1016143"/>
                  <a:gd name="connsiteX11" fmla="*/ 155575 w 508000"/>
                  <a:gd name="connsiteY11" fmla="*/ 381143 h 1016143"/>
                  <a:gd name="connsiteX12" fmla="*/ 174625 w 508000"/>
                  <a:gd name="connsiteY12" fmla="*/ 422418 h 1016143"/>
                  <a:gd name="connsiteX13" fmla="*/ 146050 w 508000"/>
                  <a:gd name="connsiteY13" fmla="*/ 520843 h 1016143"/>
                  <a:gd name="connsiteX14" fmla="*/ 111125 w 508000"/>
                  <a:gd name="connsiteY14" fmla="*/ 574818 h 1016143"/>
                  <a:gd name="connsiteX15" fmla="*/ 130175 w 508000"/>
                  <a:gd name="connsiteY15" fmla="*/ 647843 h 1016143"/>
                  <a:gd name="connsiteX16" fmla="*/ 98425 w 508000"/>
                  <a:gd name="connsiteY16" fmla="*/ 682768 h 1016143"/>
                  <a:gd name="connsiteX17" fmla="*/ 146050 w 508000"/>
                  <a:gd name="connsiteY17" fmla="*/ 822468 h 1016143"/>
                  <a:gd name="connsiteX18" fmla="*/ 206375 w 508000"/>
                  <a:gd name="connsiteY18" fmla="*/ 835168 h 1016143"/>
                  <a:gd name="connsiteX19" fmla="*/ 320675 w 508000"/>
                  <a:gd name="connsiteY19" fmla="*/ 889143 h 1016143"/>
                  <a:gd name="connsiteX20" fmla="*/ 365125 w 508000"/>
                  <a:gd name="connsiteY20" fmla="*/ 952643 h 1016143"/>
                  <a:gd name="connsiteX21" fmla="*/ 508000 w 508000"/>
                  <a:gd name="connsiteY21" fmla="*/ 1016143 h 1016143"/>
                  <a:gd name="connsiteX0" fmla="*/ 316586 w 508000"/>
                  <a:gd name="connsiteY0" fmla="*/ 0 h 956324"/>
                  <a:gd name="connsiteX1" fmla="*/ 260350 w 508000"/>
                  <a:gd name="connsiteY1" fmla="*/ 15370 h 956324"/>
                  <a:gd name="connsiteX2" fmla="*/ 210303 w 508000"/>
                  <a:gd name="connsiteY2" fmla="*/ 24389 h 956324"/>
                  <a:gd name="connsiteX3" fmla="*/ 184150 w 508000"/>
                  <a:gd name="connsiteY3" fmla="*/ 84209 h 956324"/>
                  <a:gd name="connsiteX4" fmla="*/ 158750 w 508000"/>
                  <a:gd name="connsiteY4" fmla="*/ 109466 h 956324"/>
                  <a:gd name="connsiteX5" fmla="*/ 111502 w 508000"/>
                  <a:gd name="connsiteY5" fmla="*/ 142876 h 956324"/>
                  <a:gd name="connsiteX6" fmla="*/ 0 w 508000"/>
                  <a:gd name="connsiteY6" fmla="*/ 194324 h 956324"/>
                  <a:gd name="connsiteX7" fmla="*/ 53975 w 508000"/>
                  <a:gd name="connsiteY7" fmla="*/ 241949 h 956324"/>
                  <a:gd name="connsiteX8" fmla="*/ 114300 w 508000"/>
                  <a:gd name="connsiteY8" fmla="*/ 283224 h 956324"/>
                  <a:gd name="connsiteX9" fmla="*/ 155575 w 508000"/>
                  <a:gd name="connsiteY9" fmla="*/ 321324 h 956324"/>
                  <a:gd name="connsiteX10" fmla="*/ 155575 w 508000"/>
                  <a:gd name="connsiteY10" fmla="*/ 321324 h 956324"/>
                  <a:gd name="connsiteX11" fmla="*/ 174625 w 508000"/>
                  <a:gd name="connsiteY11" fmla="*/ 362599 h 956324"/>
                  <a:gd name="connsiteX12" fmla="*/ 146050 w 508000"/>
                  <a:gd name="connsiteY12" fmla="*/ 461024 h 956324"/>
                  <a:gd name="connsiteX13" fmla="*/ 111125 w 508000"/>
                  <a:gd name="connsiteY13" fmla="*/ 514999 h 956324"/>
                  <a:gd name="connsiteX14" fmla="*/ 130175 w 508000"/>
                  <a:gd name="connsiteY14" fmla="*/ 588024 h 956324"/>
                  <a:gd name="connsiteX15" fmla="*/ 98425 w 508000"/>
                  <a:gd name="connsiteY15" fmla="*/ 622949 h 956324"/>
                  <a:gd name="connsiteX16" fmla="*/ 146050 w 508000"/>
                  <a:gd name="connsiteY16" fmla="*/ 762649 h 956324"/>
                  <a:gd name="connsiteX17" fmla="*/ 206375 w 508000"/>
                  <a:gd name="connsiteY17" fmla="*/ 775349 h 956324"/>
                  <a:gd name="connsiteX18" fmla="*/ 320675 w 508000"/>
                  <a:gd name="connsiteY18" fmla="*/ 829324 h 956324"/>
                  <a:gd name="connsiteX19" fmla="*/ 365125 w 508000"/>
                  <a:gd name="connsiteY19" fmla="*/ 892824 h 956324"/>
                  <a:gd name="connsiteX20" fmla="*/ 508000 w 508000"/>
                  <a:gd name="connsiteY20" fmla="*/ 956324 h 956324"/>
                  <a:gd name="connsiteX0" fmla="*/ 260350 w 508000"/>
                  <a:gd name="connsiteY0" fmla="*/ 0 h 940954"/>
                  <a:gd name="connsiteX1" fmla="*/ 210303 w 508000"/>
                  <a:gd name="connsiteY1" fmla="*/ 9019 h 940954"/>
                  <a:gd name="connsiteX2" fmla="*/ 184150 w 508000"/>
                  <a:gd name="connsiteY2" fmla="*/ 68839 h 940954"/>
                  <a:gd name="connsiteX3" fmla="*/ 158750 w 508000"/>
                  <a:gd name="connsiteY3" fmla="*/ 94096 h 940954"/>
                  <a:gd name="connsiteX4" fmla="*/ 111502 w 508000"/>
                  <a:gd name="connsiteY4" fmla="*/ 127506 h 940954"/>
                  <a:gd name="connsiteX5" fmla="*/ 0 w 508000"/>
                  <a:gd name="connsiteY5" fmla="*/ 178954 h 940954"/>
                  <a:gd name="connsiteX6" fmla="*/ 53975 w 508000"/>
                  <a:gd name="connsiteY6" fmla="*/ 226579 h 940954"/>
                  <a:gd name="connsiteX7" fmla="*/ 114300 w 508000"/>
                  <a:gd name="connsiteY7" fmla="*/ 267854 h 940954"/>
                  <a:gd name="connsiteX8" fmla="*/ 155575 w 508000"/>
                  <a:gd name="connsiteY8" fmla="*/ 305954 h 940954"/>
                  <a:gd name="connsiteX9" fmla="*/ 155575 w 508000"/>
                  <a:gd name="connsiteY9" fmla="*/ 305954 h 940954"/>
                  <a:gd name="connsiteX10" fmla="*/ 174625 w 508000"/>
                  <a:gd name="connsiteY10" fmla="*/ 347229 h 940954"/>
                  <a:gd name="connsiteX11" fmla="*/ 146050 w 508000"/>
                  <a:gd name="connsiteY11" fmla="*/ 445654 h 940954"/>
                  <a:gd name="connsiteX12" fmla="*/ 111125 w 508000"/>
                  <a:gd name="connsiteY12" fmla="*/ 499629 h 940954"/>
                  <a:gd name="connsiteX13" fmla="*/ 130175 w 508000"/>
                  <a:gd name="connsiteY13" fmla="*/ 572654 h 940954"/>
                  <a:gd name="connsiteX14" fmla="*/ 98425 w 508000"/>
                  <a:gd name="connsiteY14" fmla="*/ 607579 h 940954"/>
                  <a:gd name="connsiteX15" fmla="*/ 146050 w 508000"/>
                  <a:gd name="connsiteY15" fmla="*/ 747279 h 940954"/>
                  <a:gd name="connsiteX16" fmla="*/ 206375 w 508000"/>
                  <a:gd name="connsiteY16" fmla="*/ 759979 h 940954"/>
                  <a:gd name="connsiteX17" fmla="*/ 320675 w 508000"/>
                  <a:gd name="connsiteY17" fmla="*/ 813954 h 940954"/>
                  <a:gd name="connsiteX18" fmla="*/ 365125 w 508000"/>
                  <a:gd name="connsiteY18" fmla="*/ 877454 h 940954"/>
                  <a:gd name="connsiteX19" fmla="*/ 508000 w 508000"/>
                  <a:gd name="connsiteY19" fmla="*/ 940954 h 940954"/>
                  <a:gd name="connsiteX0" fmla="*/ 210303 w 508000"/>
                  <a:gd name="connsiteY0" fmla="*/ 0 h 931935"/>
                  <a:gd name="connsiteX1" fmla="*/ 184150 w 508000"/>
                  <a:gd name="connsiteY1" fmla="*/ 59820 h 931935"/>
                  <a:gd name="connsiteX2" fmla="*/ 158750 w 508000"/>
                  <a:gd name="connsiteY2" fmla="*/ 85077 h 931935"/>
                  <a:gd name="connsiteX3" fmla="*/ 111502 w 508000"/>
                  <a:gd name="connsiteY3" fmla="*/ 118487 h 931935"/>
                  <a:gd name="connsiteX4" fmla="*/ 0 w 508000"/>
                  <a:gd name="connsiteY4" fmla="*/ 169935 h 931935"/>
                  <a:gd name="connsiteX5" fmla="*/ 53975 w 508000"/>
                  <a:gd name="connsiteY5" fmla="*/ 217560 h 931935"/>
                  <a:gd name="connsiteX6" fmla="*/ 114300 w 508000"/>
                  <a:gd name="connsiteY6" fmla="*/ 258835 h 931935"/>
                  <a:gd name="connsiteX7" fmla="*/ 155575 w 508000"/>
                  <a:gd name="connsiteY7" fmla="*/ 296935 h 931935"/>
                  <a:gd name="connsiteX8" fmla="*/ 155575 w 508000"/>
                  <a:gd name="connsiteY8" fmla="*/ 296935 h 931935"/>
                  <a:gd name="connsiteX9" fmla="*/ 174625 w 508000"/>
                  <a:gd name="connsiteY9" fmla="*/ 338210 h 931935"/>
                  <a:gd name="connsiteX10" fmla="*/ 146050 w 508000"/>
                  <a:gd name="connsiteY10" fmla="*/ 436635 h 931935"/>
                  <a:gd name="connsiteX11" fmla="*/ 111125 w 508000"/>
                  <a:gd name="connsiteY11" fmla="*/ 490610 h 931935"/>
                  <a:gd name="connsiteX12" fmla="*/ 130175 w 508000"/>
                  <a:gd name="connsiteY12" fmla="*/ 563635 h 931935"/>
                  <a:gd name="connsiteX13" fmla="*/ 98425 w 508000"/>
                  <a:gd name="connsiteY13" fmla="*/ 598560 h 931935"/>
                  <a:gd name="connsiteX14" fmla="*/ 146050 w 508000"/>
                  <a:gd name="connsiteY14" fmla="*/ 738260 h 931935"/>
                  <a:gd name="connsiteX15" fmla="*/ 206375 w 508000"/>
                  <a:gd name="connsiteY15" fmla="*/ 750960 h 931935"/>
                  <a:gd name="connsiteX16" fmla="*/ 320675 w 508000"/>
                  <a:gd name="connsiteY16" fmla="*/ 804935 h 931935"/>
                  <a:gd name="connsiteX17" fmla="*/ 365125 w 508000"/>
                  <a:gd name="connsiteY17" fmla="*/ 868435 h 931935"/>
                  <a:gd name="connsiteX18" fmla="*/ 508000 w 508000"/>
                  <a:gd name="connsiteY18" fmla="*/ 931935 h 931935"/>
                  <a:gd name="connsiteX0" fmla="*/ 184150 w 508000"/>
                  <a:gd name="connsiteY0" fmla="*/ 0 h 872115"/>
                  <a:gd name="connsiteX1" fmla="*/ 158750 w 508000"/>
                  <a:gd name="connsiteY1" fmla="*/ 25257 h 872115"/>
                  <a:gd name="connsiteX2" fmla="*/ 111502 w 508000"/>
                  <a:gd name="connsiteY2" fmla="*/ 58667 h 872115"/>
                  <a:gd name="connsiteX3" fmla="*/ 0 w 508000"/>
                  <a:gd name="connsiteY3" fmla="*/ 110115 h 872115"/>
                  <a:gd name="connsiteX4" fmla="*/ 53975 w 508000"/>
                  <a:gd name="connsiteY4" fmla="*/ 157740 h 872115"/>
                  <a:gd name="connsiteX5" fmla="*/ 114300 w 508000"/>
                  <a:gd name="connsiteY5" fmla="*/ 199015 h 872115"/>
                  <a:gd name="connsiteX6" fmla="*/ 155575 w 508000"/>
                  <a:gd name="connsiteY6" fmla="*/ 237115 h 872115"/>
                  <a:gd name="connsiteX7" fmla="*/ 155575 w 508000"/>
                  <a:gd name="connsiteY7" fmla="*/ 237115 h 872115"/>
                  <a:gd name="connsiteX8" fmla="*/ 174625 w 508000"/>
                  <a:gd name="connsiteY8" fmla="*/ 278390 h 872115"/>
                  <a:gd name="connsiteX9" fmla="*/ 146050 w 508000"/>
                  <a:gd name="connsiteY9" fmla="*/ 376815 h 872115"/>
                  <a:gd name="connsiteX10" fmla="*/ 111125 w 508000"/>
                  <a:gd name="connsiteY10" fmla="*/ 430790 h 872115"/>
                  <a:gd name="connsiteX11" fmla="*/ 130175 w 508000"/>
                  <a:gd name="connsiteY11" fmla="*/ 503815 h 872115"/>
                  <a:gd name="connsiteX12" fmla="*/ 98425 w 508000"/>
                  <a:gd name="connsiteY12" fmla="*/ 538740 h 872115"/>
                  <a:gd name="connsiteX13" fmla="*/ 146050 w 508000"/>
                  <a:gd name="connsiteY13" fmla="*/ 678440 h 872115"/>
                  <a:gd name="connsiteX14" fmla="*/ 206375 w 508000"/>
                  <a:gd name="connsiteY14" fmla="*/ 691140 h 872115"/>
                  <a:gd name="connsiteX15" fmla="*/ 320675 w 508000"/>
                  <a:gd name="connsiteY15" fmla="*/ 745115 h 872115"/>
                  <a:gd name="connsiteX16" fmla="*/ 365125 w 508000"/>
                  <a:gd name="connsiteY16" fmla="*/ 808615 h 872115"/>
                  <a:gd name="connsiteX17" fmla="*/ 508000 w 508000"/>
                  <a:gd name="connsiteY17" fmla="*/ 872115 h 872115"/>
                  <a:gd name="connsiteX0" fmla="*/ 184150 w 508000"/>
                  <a:gd name="connsiteY0" fmla="*/ 0 h 872115"/>
                  <a:gd name="connsiteX1" fmla="*/ 111502 w 508000"/>
                  <a:gd name="connsiteY1" fmla="*/ 58667 h 872115"/>
                  <a:gd name="connsiteX2" fmla="*/ 0 w 508000"/>
                  <a:gd name="connsiteY2" fmla="*/ 110115 h 872115"/>
                  <a:gd name="connsiteX3" fmla="*/ 53975 w 508000"/>
                  <a:gd name="connsiteY3" fmla="*/ 157740 h 872115"/>
                  <a:gd name="connsiteX4" fmla="*/ 114300 w 508000"/>
                  <a:gd name="connsiteY4" fmla="*/ 199015 h 872115"/>
                  <a:gd name="connsiteX5" fmla="*/ 155575 w 508000"/>
                  <a:gd name="connsiteY5" fmla="*/ 237115 h 872115"/>
                  <a:gd name="connsiteX6" fmla="*/ 155575 w 508000"/>
                  <a:gd name="connsiteY6" fmla="*/ 237115 h 872115"/>
                  <a:gd name="connsiteX7" fmla="*/ 174625 w 508000"/>
                  <a:gd name="connsiteY7" fmla="*/ 278390 h 872115"/>
                  <a:gd name="connsiteX8" fmla="*/ 146050 w 508000"/>
                  <a:gd name="connsiteY8" fmla="*/ 376815 h 872115"/>
                  <a:gd name="connsiteX9" fmla="*/ 111125 w 508000"/>
                  <a:gd name="connsiteY9" fmla="*/ 430790 h 872115"/>
                  <a:gd name="connsiteX10" fmla="*/ 130175 w 508000"/>
                  <a:gd name="connsiteY10" fmla="*/ 503815 h 872115"/>
                  <a:gd name="connsiteX11" fmla="*/ 98425 w 508000"/>
                  <a:gd name="connsiteY11" fmla="*/ 538740 h 872115"/>
                  <a:gd name="connsiteX12" fmla="*/ 146050 w 508000"/>
                  <a:gd name="connsiteY12" fmla="*/ 678440 h 872115"/>
                  <a:gd name="connsiteX13" fmla="*/ 206375 w 508000"/>
                  <a:gd name="connsiteY13" fmla="*/ 691140 h 872115"/>
                  <a:gd name="connsiteX14" fmla="*/ 320675 w 508000"/>
                  <a:gd name="connsiteY14" fmla="*/ 745115 h 872115"/>
                  <a:gd name="connsiteX15" fmla="*/ 365125 w 508000"/>
                  <a:gd name="connsiteY15" fmla="*/ 808615 h 872115"/>
                  <a:gd name="connsiteX16" fmla="*/ 508000 w 508000"/>
                  <a:gd name="connsiteY16" fmla="*/ 872115 h 872115"/>
                  <a:gd name="connsiteX0" fmla="*/ 167180 w 508000"/>
                  <a:gd name="connsiteY0" fmla="*/ 0 h 850757"/>
                  <a:gd name="connsiteX1" fmla="*/ 111502 w 508000"/>
                  <a:gd name="connsiteY1" fmla="*/ 37309 h 850757"/>
                  <a:gd name="connsiteX2" fmla="*/ 0 w 508000"/>
                  <a:gd name="connsiteY2" fmla="*/ 88757 h 850757"/>
                  <a:gd name="connsiteX3" fmla="*/ 53975 w 508000"/>
                  <a:gd name="connsiteY3" fmla="*/ 136382 h 850757"/>
                  <a:gd name="connsiteX4" fmla="*/ 114300 w 508000"/>
                  <a:gd name="connsiteY4" fmla="*/ 177657 h 850757"/>
                  <a:gd name="connsiteX5" fmla="*/ 155575 w 508000"/>
                  <a:gd name="connsiteY5" fmla="*/ 215757 h 850757"/>
                  <a:gd name="connsiteX6" fmla="*/ 155575 w 508000"/>
                  <a:gd name="connsiteY6" fmla="*/ 215757 h 850757"/>
                  <a:gd name="connsiteX7" fmla="*/ 174625 w 508000"/>
                  <a:gd name="connsiteY7" fmla="*/ 257032 h 850757"/>
                  <a:gd name="connsiteX8" fmla="*/ 146050 w 508000"/>
                  <a:gd name="connsiteY8" fmla="*/ 355457 h 850757"/>
                  <a:gd name="connsiteX9" fmla="*/ 111125 w 508000"/>
                  <a:gd name="connsiteY9" fmla="*/ 409432 h 850757"/>
                  <a:gd name="connsiteX10" fmla="*/ 130175 w 508000"/>
                  <a:gd name="connsiteY10" fmla="*/ 482457 h 850757"/>
                  <a:gd name="connsiteX11" fmla="*/ 98425 w 508000"/>
                  <a:gd name="connsiteY11" fmla="*/ 517382 h 850757"/>
                  <a:gd name="connsiteX12" fmla="*/ 146050 w 508000"/>
                  <a:gd name="connsiteY12" fmla="*/ 657082 h 850757"/>
                  <a:gd name="connsiteX13" fmla="*/ 206375 w 508000"/>
                  <a:gd name="connsiteY13" fmla="*/ 669782 h 850757"/>
                  <a:gd name="connsiteX14" fmla="*/ 320675 w 508000"/>
                  <a:gd name="connsiteY14" fmla="*/ 723757 h 850757"/>
                  <a:gd name="connsiteX15" fmla="*/ 365125 w 508000"/>
                  <a:gd name="connsiteY15" fmla="*/ 787257 h 850757"/>
                  <a:gd name="connsiteX16" fmla="*/ 508000 w 508000"/>
                  <a:gd name="connsiteY16" fmla="*/ 850757 h 85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000" h="850757">
                    <a:moveTo>
                      <a:pt x="167180" y="0"/>
                    </a:moveTo>
                    <a:lnTo>
                      <a:pt x="111502" y="37309"/>
                    </a:lnTo>
                    <a:lnTo>
                      <a:pt x="0" y="88757"/>
                    </a:lnTo>
                    <a:lnTo>
                      <a:pt x="53975" y="136382"/>
                    </a:lnTo>
                    <a:lnTo>
                      <a:pt x="114300" y="177657"/>
                    </a:lnTo>
                    <a:lnTo>
                      <a:pt x="155575" y="215757"/>
                    </a:lnTo>
                    <a:lnTo>
                      <a:pt x="155575" y="215757"/>
                    </a:lnTo>
                    <a:lnTo>
                      <a:pt x="174625" y="257032"/>
                    </a:lnTo>
                    <a:lnTo>
                      <a:pt x="146050" y="355457"/>
                    </a:lnTo>
                    <a:cubicBezTo>
                      <a:pt x="158750" y="371332"/>
                      <a:pt x="98425" y="393557"/>
                      <a:pt x="111125" y="409432"/>
                    </a:cubicBezTo>
                    <a:lnTo>
                      <a:pt x="130175" y="482457"/>
                    </a:lnTo>
                    <a:cubicBezTo>
                      <a:pt x="128058" y="500449"/>
                      <a:pt x="92075" y="485103"/>
                      <a:pt x="98425" y="517382"/>
                    </a:cubicBezTo>
                    <a:lnTo>
                      <a:pt x="146050" y="657082"/>
                    </a:lnTo>
                    <a:cubicBezTo>
                      <a:pt x="162983" y="666607"/>
                      <a:pt x="189442" y="660257"/>
                      <a:pt x="206375" y="669782"/>
                    </a:cubicBezTo>
                    <a:cubicBezTo>
                      <a:pt x="254529" y="694124"/>
                      <a:pt x="270404" y="693595"/>
                      <a:pt x="320675" y="723757"/>
                    </a:cubicBezTo>
                    <a:cubicBezTo>
                      <a:pt x="355600" y="742278"/>
                      <a:pt x="333904" y="766090"/>
                      <a:pt x="365125" y="787257"/>
                    </a:cubicBezTo>
                    <a:cubicBezTo>
                      <a:pt x="396346" y="808424"/>
                      <a:pt x="492654" y="839115"/>
                      <a:pt x="508000" y="850757"/>
                    </a:cubicBez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フリーフォーム 69"/>
              <p:cNvSpPr/>
              <p:nvPr/>
            </p:nvSpPr>
            <p:spPr>
              <a:xfrm>
                <a:off x="11458231" y="6061182"/>
                <a:ext cx="184237" cy="90057"/>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781050"/>
                  <a:gd name="connsiteY0" fmla="*/ 0 h 123825"/>
                  <a:gd name="connsiteX1" fmla="*/ 63500 w 781050"/>
                  <a:gd name="connsiteY1" fmla="*/ 12700 h 123825"/>
                  <a:gd name="connsiteX2" fmla="*/ 111125 w 781050"/>
                  <a:gd name="connsiteY2" fmla="*/ 53975 h 123825"/>
                  <a:gd name="connsiteX3" fmla="*/ 184150 w 781050"/>
                  <a:gd name="connsiteY3" fmla="*/ 123825 h 123825"/>
                  <a:gd name="connsiteX4" fmla="*/ 234950 w 781050"/>
                  <a:gd name="connsiteY4" fmla="*/ 117475 h 123825"/>
                  <a:gd name="connsiteX5" fmla="*/ 301625 w 781050"/>
                  <a:gd name="connsiteY5" fmla="*/ 76200 h 123825"/>
                  <a:gd name="connsiteX6" fmla="*/ 381000 w 781050"/>
                  <a:gd name="connsiteY6" fmla="*/ 38100 h 123825"/>
                  <a:gd name="connsiteX7" fmla="*/ 466725 w 781050"/>
                  <a:gd name="connsiteY7" fmla="*/ 38100 h 123825"/>
                  <a:gd name="connsiteX8" fmla="*/ 593725 w 781050"/>
                  <a:gd name="connsiteY8" fmla="*/ 31750 h 123825"/>
                  <a:gd name="connsiteX9" fmla="*/ 701675 w 781050"/>
                  <a:gd name="connsiteY9" fmla="*/ 31750 h 123825"/>
                  <a:gd name="connsiteX10" fmla="*/ 752475 w 781050"/>
                  <a:gd name="connsiteY10" fmla="*/ 31750 h 123825"/>
                  <a:gd name="connsiteX11" fmla="*/ 781050 w 781050"/>
                  <a:gd name="connsiteY11" fmla="*/ 31750 h 123825"/>
                  <a:gd name="connsiteX0" fmla="*/ 0 w 752475"/>
                  <a:gd name="connsiteY0" fmla="*/ 0 h 123825"/>
                  <a:gd name="connsiteX1" fmla="*/ 63500 w 752475"/>
                  <a:gd name="connsiteY1" fmla="*/ 12700 h 123825"/>
                  <a:gd name="connsiteX2" fmla="*/ 111125 w 752475"/>
                  <a:gd name="connsiteY2" fmla="*/ 53975 h 123825"/>
                  <a:gd name="connsiteX3" fmla="*/ 184150 w 752475"/>
                  <a:gd name="connsiteY3" fmla="*/ 123825 h 123825"/>
                  <a:gd name="connsiteX4" fmla="*/ 234950 w 752475"/>
                  <a:gd name="connsiteY4" fmla="*/ 117475 h 123825"/>
                  <a:gd name="connsiteX5" fmla="*/ 301625 w 752475"/>
                  <a:gd name="connsiteY5" fmla="*/ 76200 h 123825"/>
                  <a:gd name="connsiteX6" fmla="*/ 381000 w 752475"/>
                  <a:gd name="connsiteY6" fmla="*/ 38100 h 123825"/>
                  <a:gd name="connsiteX7" fmla="*/ 466725 w 752475"/>
                  <a:gd name="connsiteY7" fmla="*/ 38100 h 123825"/>
                  <a:gd name="connsiteX8" fmla="*/ 593725 w 752475"/>
                  <a:gd name="connsiteY8" fmla="*/ 31750 h 123825"/>
                  <a:gd name="connsiteX9" fmla="*/ 701675 w 752475"/>
                  <a:gd name="connsiteY9" fmla="*/ 31750 h 123825"/>
                  <a:gd name="connsiteX10" fmla="*/ 752475 w 752475"/>
                  <a:gd name="connsiteY10" fmla="*/ 31750 h 123825"/>
                  <a:gd name="connsiteX0" fmla="*/ 0 w 701675"/>
                  <a:gd name="connsiteY0" fmla="*/ 0 h 123825"/>
                  <a:gd name="connsiteX1" fmla="*/ 63500 w 701675"/>
                  <a:gd name="connsiteY1" fmla="*/ 12700 h 123825"/>
                  <a:gd name="connsiteX2" fmla="*/ 111125 w 701675"/>
                  <a:gd name="connsiteY2" fmla="*/ 53975 h 123825"/>
                  <a:gd name="connsiteX3" fmla="*/ 184150 w 701675"/>
                  <a:gd name="connsiteY3" fmla="*/ 123825 h 123825"/>
                  <a:gd name="connsiteX4" fmla="*/ 234950 w 701675"/>
                  <a:gd name="connsiteY4" fmla="*/ 117475 h 123825"/>
                  <a:gd name="connsiteX5" fmla="*/ 301625 w 701675"/>
                  <a:gd name="connsiteY5" fmla="*/ 76200 h 123825"/>
                  <a:gd name="connsiteX6" fmla="*/ 381000 w 701675"/>
                  <a:gd name="connsiteY6" fmla="*/ 38100 h 123825"/>
                  <a:gd name="connsiteX7" fmla="*/ 466725 w 701675"/>
                  <a:gd name="connsiteY7" fmla="*/ 38100 h 123825"/>
                  <a:gd name="connsiteX8" fmla="*/ 593725 w 701675"/>
                  <a:gd name="connsiteY8" fmla="*/ 31750 h 123825"/>
                  <a:gd name="connsiteX9" fmla="*/ 701675 w 701675"/>
                  <a:gd name="connsiteY9" fmla="*/ 31750 h 123825"/>
                  <a:gd name="connsiteX0" fmla="*/ 0 w 593725"/>
                  <a:gd name="connsiteY0" fmla="*/ 0 h 123825"/>
                  <a:gd name="connsiteX1" fmla="*/ 63500 w 593725"/>
                  <a:gd name="connsiteY1" fmla="*/ 12700 h 123825"/>
                  <a:gd name="connsiteX2" fmla="*/ 111125 w 593725"/>
                  <a:gd name="connsiteY2" fmla="*/ 53975 h 123825"/>
                  <a:gd name="connsiteX3" fmla="*/ 184150 w 593725"/>
                  <a:gd name="connsiteY3" fmla="*/ 123825 h 123825"/>
                  <a:gd name="connsiteX4" fmla="*/ 234950 w 593725"/>
                  <a:gd name="connsiteY4" fmla="*/ 117475 h 123825"/>
                  <a:gd name="connsiteX5" fmla="*/ 301625 w 593725"/>
                  <a:gd name="connsiteY5" fmla="*/ 76200 h 123825"/>
                  <a:gd name="connsiteX6" fmla="*/ 381000 w 593725"/>
                  <a:gd name="connsiteY6" fmla="*/ 38100 h 123825"/>
                  <a:gd name="connsiteX7" fmla="*/ 466725 w 593725"/>
                  <a:gd name="connsiteY7" fmla="*/ 38100 h 123825"/>
                  <a:gd name="connsiteX8" fmla="*/ 593725 w 593725"/>
                  <a:gd name="connsiteY8" fmla="*/ 31750 h 123825"/>
                  <a:gd name="connsiteX0" fmla="*/ 0 w 466725"/>
                  <a:gd name="connsiteY0" fmla="*/ 0 h 123825"/>
                  <a:gd name="connsiteX1" fmla="*/ 63500 w 466725"/>
                  <a:gd name="connsiteY1" fmla="*/ 12700 h 123825"/>
                  <a:gd name="connsiteX2" fmla="*/ 111125 w 466725"/>
                  <a:gd name="connsiteY2" fmla="*/ 53975 h 123825"/>
                  <a:gd name="connsiteX3" fmla="*/ 184150 w 466725"/>
                  <a:gd name="connsiteY3" fmla="*/ 123825 h 123825"/>
                  <a:gd name="connsiteX4" fmla="*/ 234950 w 466725"/>
                  <a:gd name="connsiteY4" fmla="*/ 117475 h 123825"/>
                  <a:gd name="connsiteX5" fmla="*/ 301625 w 466725"/>
                  <a:gd name="connsiteY5" fmla="*/ 76200 h 123825"/>
                  <a:gd name="connsiteX6" fmla="*/ 381000 w 466725"/>
                  <a:gd name="connsiteY6" fmla="*/ 38100 h 123825"/>
                  <a:gd name="connsiteX7" fmla="*/ 466725 w 466725"/>
                  <a:gd name="connsiteY7" fmla="*/ 38100 h 123825"/>
                  <a:gd name="connsiteX0" fmla="*/ 0 w 381000"/>
                  <a:gd name="connsiteY0" fmla="*/ 0 h 123825"/>
                  <a:gd name="connsiteX1" fmla="*/ 63500 w 381000"/>
                  <a:gd name="connsiteY1" fmla="*/ 12700 h 123825"/>
                  <a:gd name="connsiteX2" fmla="*/ 111125 w 381000"/>
                  <a:gd name="connsiteY2" fmla="*/ 53975 h 123825"/>
                  <a:gd name="connsiteX3" fmla="*/ 184150 w 381000"/>
                  <a:gd name="connsiteY3" fmla="*/ 123825 h 123825"/>
                  <a:gd name="connsiteX4" fmla="*/ 234950 w 381000"/>
                  <a:gd name="connsiteY4" fmla="*/ 117475 h 123825"/>
                  <a:gd name="connsiteX5" fmla="*/ 301625 w 381000"/>
                  <a:gd name="connsiteY5" fmla="*/ 76200 h 123825"/>
                  <a:gd name="connsiteX6" fmla="*/ 381000 w 381000"/>
                  <a:gd name="connsiteY6" fmla="*/ 38100 h 123825"/>
                  <a:gd name="connsiteX0" fmla="*/ 0 w 301625"/>
                  <a:gd name="connsiteY0" fmla="*/ 0 h 123825"/>
                  <a:gd name="connsiteX1" fmla="*/ 63500 w 301625"/>
                  <a:gd name="connsiteY1" fmla="*/ 12700 h 123825"/>
                  <a:gd name="connsiteX2" fmla="*/ 111125 w 301625"/>
                  <a:gd name="connsiteY2" fmla="*/ 53975 h 123825"/>
                  <a:gd name="connsiteX3" fmla="*/ 184150 w 301625"/>
                  <a:gd name="connsiteY3" fmla="*/ 123825 h 123825"/>
                  <a:gd name="connsiteX4" fmla="*/ 234950 w 301625"/>
                  <a:gd name="connsiteY4" fmla="*/ 117475 h 123825"/>
                  <a:gd name="connsiteX5" fmla="*/ 301625 w 301625"/>
                  <a:gd name="connsiteY5" fmla="*/ 76200 h 123825"/>
                  <a:gd name="connsiteX0" fmla="*/ 0 w 234950"/>
                  <a:gd name="connsiteY0" fmla="*/ 0 h 123825"/>
                  <a:gd name="connsiteX1" fmla="*/ 63500 w 234950"/>
                  <a:gd name="connsiteY1" fmla="*/ 12700 h 123825"/>
                  <a:gd name="connsiteX2" fmla="*/ 111125 w 234950"/>
                  <a:gd name="connsiteY2" fmla="*/ 53975 h 123825"/>
                  <a:gd name="connsiteX3" fmla="*/ 184150 w 234950"/>
                  <a:gd name="connsiteY3" fmla="*/ 123825 h 123825"/>
                  <a:gd name="connsiteX4" fmla="*/ 234950 w 234950"/>
                  <a:gd name="connsiteY4" fmla="*/ 117475 h 123825"/>
                  <a:gd name="connsiteX0" fmla="*/ 0 w 184151"/>
                  <a:gd name="connsiteY0" fmla="*/ 0 h 123825"/>
                  <a:gd name="connsiteX1" fmla="*/ 63500 w 184151"/>
                  <a:gd name="connsiteY1" fmla="*/ 12700 h 123825"/>
                  <a:gd name="connsiteX2" fmla="*/ 111125 w 184151"/>
                  <a:gd name="connsiteY2" fmla="*/ 53975 h 123825"/>
                  <a:gd name="connsiteX3" fmla="*/ 184150 w 184151"/>
                  <a:gd name="connsiteY3" fmla="*/ 123825 h 123825"/>
                  <a:gd name="connsiteX0" fmla="*/ 0 w 111125"/>
                  <a:gd name="connsiteY0" fmla="*/ 0 h 53975"/>
                  <a:gd name="connsiteX1" fmla="*/ 63500 w 111125"/>
                  <a:gd name="connsiteY1" fmla="*/ 12700 h 53975"/>
                  <a:gd name="connsiteX2" fmla="*/ 111125 w 111125"/>
                  <a:gd name="connsiteY2" fmla="*/ 53975 h 53975"/>
                  <a:gd name="connsiteX0" fmla="*/ 0 w 140109"/>
                  <a:gd name="connsiteY0" fmla="*/ 0 h 64758"/>
                  <a:gd name="connsiteX1" fmla="*/ 63500 w 140109"/>
                  <a:gd name="connsiteY1" fmla="*/ 12700 h 64758"/>
                  <a:gd name="connsiteX2" fmla="*/ 140109 w 140109"/>
                  <a:gd name="connsiteY2" fmla="*/ 64758 h 64758"/>
                  <a:gd name="connsiteX0" fmla="*/ 0 w 164263"/>
                  <a:gd name="connsiteY0" fmla="*/ 0 h 64758"/>
                  <a:gd name="connsiteX1" fmla="*/ 87654 w 164263"/>
                  <a:gd name="connsiteY1" fmla="*/ 12700 h 64758"/>
                  <a:gd name="connsiteX2" fmla="*/ 164263 w 164263"/>
                  <a:gd name="connsiteY2" fmla="*/ 64758 h 64758"/>
                  <a:gd name="connsiteX0" fmla="*/ 0 w 140110"/>
                  <a:gd name="connsiteY0" fmla="*/ 0 h 53975"/>
                  <a:gd name="connsiteX1" fmla="*/ 87654 w 140110"/>
                  <a:gd name="connsiteY1" fmla="*/ 12700 h 53975"/>
                  <a:gd name="connsiteX2" fmla="*/ 140110 w 140110"/>
                  <a:gd name="connsiteY2" fmla="*/ 53975 h 53975"/>
                  <a:gd name="connsiteX0" fmla="*/ 0 w 164264"/>
                  <a:gd name="connsiteY0" fmla="*/ 0 h 57569"/>
                  <a:gd name="connsiteX1" fmla="*/ 111808 w 164264"/>
                  <a:gd name="connsiteY1" fmla="*/ 16294 h 57569"/>
                  <a:gd name="connsiteX2" fmla="*/ 164264 w 164264"/>
                  <a:gd name="connsiteY2" fmla="*/ 57569 h 57569"/>
                </a:gdLst>
                <a:ahLst/>
                <a:cxnLst>
                  <a:cxn ang="0">
                    <a:pos x="connsiteX0" y="connsiteY0"/>
                  </a:cxn>
                  <a:cxn ang="0">
                    <a:pos x="connsiteX1" y="connsiteY1"/>
                  </a:cxn>
                  <a:cxn ang="0">
                    <a:pos x="connsiteX2" y="connsiteY2"/>
                  </a:cxn>
                </a:cxnLst>
                <a:rect l="l" t="t" r="r" b="b"/>
                <a:pathLst>
                  <a:path w="164264" h="57569">
                    <a:moveTo>
                      <a:pt x="0" y="0"/>
                    </a:moveTo>
                    <a:lnTo>
                      <a:pt x="111808" y="16294"/>
                    </a:lnTo>
                    <a:lnTo>
                      <a:pt x="164264" y="57569"/>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フリーフォーム 70"/>
              <p:cNvSpPr/>
              <p:nvPr/>
            </p:nvSpPr>
            <p:spPr>
              <a:xfrm>
                <a:off x="11792775" y="6105049"/>
                <a:ext cx="518926" cy="51157"/>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755650"/>
                  <a:gd name="connsiteY0" fmla="*/ 0 h 111125"/>
                  <a:gd name="connsiteX1" fmla="*/ 47625 w 755650"/>
                  <a:gd name="connsiteY1" fmla="*/ 41275 h 111125"/>
                  <a:gd name="connsiteX2" fmla="*/ 120650 w 755650"/>
                  <a:gd name="connsiteY2" fmla="*/ 111125 h 111125"/>
                  <a:gd name="connsiteX3" fmla="*/ 171450 w 755650"/>
                  <a:gd name="connsiteY3" fmla="*/ 104775 h 111125"/>
                  <a:gd name="connsiteX4" fmla="*/ 238125 w 755650"/>
                  <a:gd name="connsiteY4" fmla="*/ 63500 h 111125"/>
                  <a:gd name="connsiteX5" fmla="*/ 317500 w 755650"/>
                  <a:gd name="connsiteY5" fmla="*/ 25400 h 111125"/>
                  <a:gd name="connsiteX6" fmla="*/ 403225 w 755650"/>
                  <a:gd name="connsiteY6" fmla="*/ 25400 h 111125"/>
                  <a:gd name="connsiteX7" fmla="*/ 530225 w 755650"/>
                  <a:gd name="connsiteY7" fmla="*/ 19050 h 111125"/>
                  <a:gd name="connsiteX8" fmla="*/ 638175 w 755650"/>
                  <a:gd name="connsiteY8" fmla="*/ 19050 h 111125"/>
                  <a:gd name="connsiteX9" fmla="*/ 688975 w 755650"/>
                  <a:gd name="connsiteY9" fmla="*/ 19050 h 111125"/>
                  <a:gd name="connsiteX10" fmla="*/ 717550 w 755650"/>
                  <a:gd name="connsiteY10" fmla="*/ 19050 h 111125"/>
                  <a:gd name="connsiteX11" fmla="*/ 755650 w 755650"/>
                  <a:gd name="connsiteY11" fmla="*/ 57150 h 111125"/>
                  <a:gd name="connsiteX0" fmla="*/ 0 w 755650"/>
                  <a:gd name="connsiteY0" fmla="*/ 0 h 111125"/>
                  <a:gd name="connsiteX1" fmla="*/ 120650 w 755650"/>
                  <a:gd name="connsiteY1" fmla="*/ 111125 h 111125"/>
                  <a:gd name="connsiteX2" fmla="*/ 171450 w 755650"/>
                  <a:gd name="connsiteY2" fmla="*/ 104775 h 111125"/>
                  <a:gd name="connsiteX3" fmla="*/ 238125 w 755650"/>
                  <a:gd name="connsiteY3" fmla="*/ 63500 h 111125"/>
                  <a:gd name="connsiteX4" fmla="*/ 317500 w 755650"/>
                  <a:gd name="connsiteY4" fmla="*/ 25400 h 111125"/>
                  <a:gd name="connsiteX5" fmla="*/ 403225 w 755650"/>
                  <a:gd name="connsiteY5" fmla="*/ 25400 h 111125"/>
                  <a:gd name="connsiteX6" fmla="*/ 530225 w 755650"/>
                  <a:gd name="connsiteY6" fmla="*/ 19050 h 111125"/>
                  <a:gd name="connsiteX7" fmla="*/ 638175 w 755650"/>
                  <a:gd name="connsiteY7" fmla="*/ 19050 h 111125"/>
                  <a:gd name="connsiteX8" fmla="*/ 688975 w 755650"/>
                  <a:gd name="connsiteY8" fmla="*/ 19050 h 111125"/>
                  <a:gd name="connsiteX9" fmla="*/ 717550 w 755650"/>
                  <a:gd name="connsiteY9" fmla="*/ 19050 h 111125"/>
                  <a:gd name="connsiteX10" fmla="*/ 755650 w 755650"/>
                  <a:gd name="connsiteY10" fmla="*/ 57150 h 111125"/>
                  <a:gd name="connsiteX0" fmla="*/ 0 w 635000"/>
                  <a:gd name="connsiteY0" fmla="*/ 92075 h 92075"/>
                  <a:gd name="connsiteX1" fmla="*/ 50800 w 635000"/>
                  <a:gd name="connsiteY1" fmla="*/ 85725 h 92075"/>
                  <a:gd name="connsiteX2" fmla="*/ 117475 w 635000"/>
                  <a:gd name="connsiteY2" fmla="*/ 44450 h 92075"/>
                  <a:gd name="connsiteX3" fmla="*/ 196850 w 635000"/>
                  <a:gd name="connsiteY3" fmla="*/ 6350 h 92075"/>
                  <a:gd name="connsiteX4" fmla="*/ 282575 w 635000"/>
                  <a:gd name="connsiteY4" fmla="*/ 6350 h 92075"/>
                  <a:gd name="connsiteX5" fmla="*/ 409575 w 635000"/>
                  <a:gd name="connsiteY5" fmla="*/ 0 h 92075"/>
                  <a:gd name="connsiteX6" fmla="*/ 517525 w 635000"/>
                  <a:gd name="connsiteY6" fmla="*/ 0 h 92075"/>
                  <a:gd name="connsiteX7" fmla="*/ 568325 w 635000"/>
                  <a:gd name="connsiteY7" fmla="*/ 0 h 92075"/>
                  <a:gd name="connsiteX8" fmla="*/ 596900 w 635000"/>
                  <a:gd name="connsiteY8" fmla="*/ 0 h 92075"/>
                  <a:gd name="connsiteX9" fmla="*/ 635000 w 635000"/>
                  <a:gd name="connsiteY9" fmla="*/ 38100 h 92075"/>
                  <a:gd name="connsiteX0" fmla="*/ 1 w 584201"/>
                  <a:gd name="connsiteY0" fmla="*/ 85725 h 85725"/>
                  <a:gd name="connsiteX1" fmla="*/ 66676 w 584201"/>
                  <a:gd name="connsiteY1" fmla="*/ 44450 h 85725"/>
                  <a:gd name="connsiteX2" fmla="*/ 146051 w 584201"/>
                  <a:gd name="connsiteY2" fmla="*/ 6350 h 85725"/>
                  <a:gd name="connsiteX3" fmla="*/ 231776 w 584201"/>
                  <a:gd name="connsiteY3" fmla="*/ 6350 h 85725"/>
                  <a:gd name="connsiteX4" fmla="*/ 358776 w 584201"/>
                  <a:gd name="connsiteY4" fmla="*/ 0 h 85725"/>
                  <a:gd name="connsiteX5" fmla="*/ 466726 w 584201"/>
                  <a:gd name="connsiteY5" fmla="*/ 0 h 85725"/>
                  <a:gd name="connsiteX6" fmla="*/ 517526 w 584201"/>
                  <a:gd name="connsiteY6" fmla="*/ 0 h 85725"/>
                  <a:gd name="connsiteX7" fmla="*/ 546101 w 584201"/>
                  <a:gd name="connsiteY7" fmla="*/ 0 h 85725"/>
                  <a:gd name="connsiteX8" fmla="*/ 584201 w 584201"/>
                  <a:gd name="connsiteY8" fmla="*/ 38100 h 85725"/>
                  <a:gd name="connsiteX0" fmla="*/ 0 w 517525"/>
                  <a:gd name="connsiteY0" fmla="*/ 44450 h 44450"/>
                  <a:gd name="connsiteX1" fmla="*/ 79375 w 517525"/>
                  <a:gd name="connsiteY1" fmla="*/ 6350 h 44450"/>
                  <a:gd name="connsiteX2" fmla="*/ 165100 w 517525"/>
                  <a:gd name="connsiteY2" fmla="*/ 6350 h 44450"/>
                  <a:gd name="connsiteX3" fmla="*/ 292100 w 517525"/>
                  <a:gd name="connsiteY3" fmla="*/ 0 h 44450"/>
                  <a:gd name="connsiteX4" fmla="*/ 400050 w 517525"/>
                  <a:gd name="connsiteY4" fmla="*/ 0 h 44450"/>
                  <a:gd name="connsiteX5" fmla="*/ 450850 w 517525"/>
                  <a:gd name="connsiteY5" fmla="*/ 0 h 44450"/>
                  <a:gd name="connsiteX6" fmla="*/ 479425 w 517525"/>
                  <a:gd name="connsiteY6" fmla="*/ 0 h 44450"/>
                  <a:gd name="connsiteX7" fmla="*/ 517525 w 517525"/>
                  <a:gd name="connsiteY7" fmla="*/ 38100 h 4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25" h="44450">
                    <a:moveTo>
                      <a:pt x="0" y="44450"/>
                    </a:moveTo>
                    <a:lnTo>
                      <a:pt x="79375" y="6350"/>
                    </a:lnTo>
                    <a:lnTo>
                      <a:pt x="165100" y="6350"/>
                    </a:lnTo>
                    <a:lnTo>
                      <a:pt x="292100" y="0"/>
                    </a:lnTo>
                    <a:lnTo>
                      <a:pt x="400050" y="0"/>
                    </a:lnTo>
                    <a:lnTo>
                      <a:pt x="450850" y="0"/>
                    </a:lnTo>
                    <a:lnTo>
                      <a:pt x="479425" y="0"/>
                    </a:lnTo>
                    <a:lnTo>
                      <a:pt x="517525" y="38100"/>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3" name="フリーフォーム 42"/>
            <p:cNvSpPr/>
            <p:nvPr/>
          </p:nvSpPr>
          <p:spPr>
            <a:xfrm>
              <a:off x="9719699" y="7485012"/>
              <a:ext cx="680982" cy="180484"/>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23825"/>
                <a:gd name="connsiteX1" fmla="*/ 1016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23825"/>
                <a:gd name="connsiteX1" fmla="*/ 101600 w 819150"/>
                <a:gd name="connsiteY1" fmla="*/ 12700 h 123825"/>
                <a:gd name="connsiteX2" fmla="*/ 193675 w 819150"/>
                <a:gd name="connsiteY2" fmla="*/ 38100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819150"/>
                <a:gd name="connsiteY0" fmla="*/ 0 h 117475"/>
                <a:gd name="connsiteX1" fmla="*/ 101600 w 819150"/>
                <a:gd name="connsiteY1" fmla="*/ 12700 h 117475"/>
                <a:gd name="connsiteX2" fmla="*/ 193675 w 819150"/>
                <a:gd name="connsiteY2" fmla="*/ 38100 h 117475"/>
                <a:gd name="connsiteX3" fmla="*/ 234950 w 819150"/>
                <a:gd name="connsiteY3" fmla="*/ 117475 h 117475"/>
                <a:gd name="connsiteX4" fmla="*/ 301625 w 819150"/>
                <a:gd name="connsiteY4" fmla="*/ 76200 h 117475"/>
                <a:gd name="connsiteX5" fmla="*/ 381000 w 819150"/>
                <a:gd name="connsiteY5" fmla="*/ 38100 h 117475"/>
                <a:gd name="connsiteX6" fmla="*/ 466725 w 819150"/>
                <a:gd name="connsiteY6" fmla="*/ 38100 h 117475"/>
                <a:gd name="connsiteX7" fmla="*/ 593725 w 819150"/>
                <a:gd name="connsiteY7" fmla="*/ 31750 h 117475"/>
                <a:gd name="connsiteX8" fmla="*/ 701675 w 819150"/>
                <a:gd name="connsiteY8" fmla="*/ 31750 h 117475"/>
                <a:gd name="connsiteX9" fmla="*/ 752475 w 819150"/>
                <a:gd name="connsiteY9" fmla="*/ 31750 h 117475"/>
                <a:gd name="connsiteX10" fmla="*/ 781050 w 819150"/>
                <a:gd name="connsiteY10" fmla="*/ 31750 h 117475"/>
                <a:gd name="connsiteX11" fmla="*/ 819150 w 819150"/>
                <a:gd name="connsiteY11" fmla="*/ 69850 h 117475"/>
                <a:gd name="connsiteX0" fmla="*/ 0 w 819150"/>
                <a:gd name="connsiteY0" fmla="*/ 0 h 76200"/>
                <a:gd name="connsiteX1" fmla="*/ 101600 w 819150"/>
                <a:gd name="connsiteY1" fmla="*/ 12700 h 76200"/>
                <a:gd name="connsiteX2" fmla="*/ 193675 w 819150"/>
                <a:gd name="connsiteY2" fmla="*/ 38100 h 76200"/>
                <a:gd name="connsiteX3" fmla="*/ 301625 w 819150"/>
                <a:gd name="connsiteY3" fmla="*/ 76200 h 76200"/>
                <a:gd name="connsiteX4" fmla="*/ 381000 w 819150"/>
                <a:gd name="connsiteY4" fmla="*/ 38100 h 76200"/>
                <a:gd name="connsiteX5" fmla="*/ 466725 w 819150"/>
                <a:gd name="connsiteY5" fmla="*/ 38100 h 76200"/>
                <a:gd name="connsiteX6" fmla="*/ 593725 w 819150"/>
                <a:gd name="connsiteY6" fmla="*/ 31750 h 76200"/>
                <a:gd name="connsiteX7" fmla="*/ 701675 w 819150"/>
                <a:gd name="connsiteY7" fmla="*/ 31750 h 76200"/>
                <a:gd name="connsiteX8" fmla="*/ 752475 w 819150"/>
                <a:gd name="connsiteY8" fmla="*/ 31750 h 76200"/>
                <a:gd name="connsiteX9" fmla="*/ 781050 w 819150"/>
                <a:gd name="connsiteY9" fmla="*/ 31750 h 76200"/>
                <a:gd name="connsiteX10" fmla="*/ 819150 w 819150"/>
                <a:gd name="connsiteY10" fmla="*/ 69850 h 76200"/>
                <a:gd name="connsiteX0" fmla="*/ 0 w 819150"/>
                <a:gd name="connsiteY0" fmla="*/ 0 h 88900"/>
                <a:gd name="connsiteX1" fmla="*/ 101600 w 819150"/>
                <a:gd name="connsiteY1" fmla="*/ 12700 h 88900"/>
                <a:gd name="connsiteX2" fmla="*/ 193675 w 819150"/>
                <a:gd name="connsiteY2" fmla="*/ 38100 h 88900"/>
                <a:gd name="connsiteX3" fmla="*/ 314325 w 819150"/>
                <a:gd name="connsiteY3" fmla="*/ 88900 h 88900"/>
                <a:gd name="connsiteX4" fmla="*/ 381000 w 819150"/>
                <a:gd name="connsiteY4" fmla="*/ 38100 h 88900"/>
                <a:gd name="connsiteX5" fmla="*/ 466725 w 819150"/>
                <a:gd name="connsiteY5" fmla="*/ 38100 h 88900"/>
                <a:gd name="connsiteX6" fmla="*/ 593725 w 819150"/>
                <a:gd name="connsiteY6" fmla="*/ 31750 h 88900"/>
                <a:gd name="connsiteX7" fmla="*/ 701675 w 819150"/>
                <a:gd name="connsiteY7" fmla="*/ 31750 h 88900"/>
                <a:gd name="connsiteX8" fmla="*/ 752475 w 819150"/>
                <a:gd name="connsiteY8" fmla="*/ 31750 h 88900"/>
                <a:gd name="connsiteX9" fmla="*/ 781050 w 819150"/>
                <a:gd name="connsiteY9" fmla="*/ 31750 h 88900"/>
                <a:gd name="connsiteX10" fmla="*/ 819150 w 819150"/>
                <a:gd name="connsiteY10" fmla="*/ 69850 h 88900"/>
                <a:gd name="connsiteX0" fmla="*/ 0 w 819150"/>
                <a:gd name="connsiteY0" fmla="*/ 0 h 95250"/>
                <a:gd name="connsiteX1" fmla="*/ 101600 w 819150"/>
                <a:gd name="connsiteY1" fmla="*/ 12700 h 95250"/>
                <a:gd name="connsiteX2" fmla="*/ 193675 w 819150"/>
                <a:gd name="connsiteY2" fmla="*/ 38100 h 95250"/>
                <a:gd name="connsiteX3" fmla="*/ 314325 w 819150"/>
                <a:gd name="connsiteY3" fmla="*/ 88900 h 95250"/>
                <a:gd name="connsiteX4" fmla="*/ 409575 w 819150"/>
                <a:gd name="connsiteY4" fmla="*/ 95250 h 95250"/>
                <a:gd name="connsiteX5" fmla="*/ 466725 w 819150"/>
                <a:gd name="connsiteY5" fmla="*/ 38100 h 95250"/>
                <a:gd name="connsiteX6" fmla="*/ 593725 w 819150"/>
                <a:gd name="connsiteY6" fmla="*/ 31750 h 95250"/>
                <a:gd name="connsiteX7" fmla="*/ 701675 w 819150"/>
                <a:gd name="connsiteY7" fmla="*/ 31750 h 95250"/>
                <a:gd name="connsiteX8" fmla="*/ 752475 w 819150"/>
                <a:gd name="connsiteY8" fmla="*/ 31750 h 95250"/>
                <a:gd name="connsiteX9" fmla="*/ 781050 w 819150"/>
                <a:gd name="connsiteY9" fmla="*/ 31750 h 95250"/>
                <a:gd name="connsiteX10" fmla="*/ 819150 w 819150"/>
                <a:gd name="connsiteY10" fmla="*/ 69850 h 9525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593725 w 819150"/>
                <a:gd name="connsiteY6" fmla="*/ 31750 h 101600"/>
                <a:gd name="connsiteX7" fmla="*/ 701675 w 819150"/>
                <a:gd name="connsiteY7" fmla="*/ 31750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701675 w 819150"/>
                <a:gd name="connsiteY7" fmla="*/ 31750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752475 w 819150"/>
                <a:gd name="connsiteY8" fmla="*/ 31750 h 101600"/>
                <a:gd name="connsiteX9" fmla="*/ 781050 w 819150"/>
                <a:gd name="connsiteY9" fmla="*/ 31750 h 101600"/>
                <a:gd name="connsiteX10" fmla="*/ 819150 w 819150"/>
                <a:gd name="connsiteY10"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781050 w 819150"/>
                <a:gd name="connsiteY8" fmla="*/ 31750 h 101600"/>
                <a:gd name="connsiteX9" fmla="*/ 819150 w 819150"/>
                <a:gd name="connsiteY9" fmla="*/ 69850 h 101600"/>
                <a:gd name="connsiteX0" fmla="*/ 0 w 819150"/>
                <a:gd name="connsiteY0" fmla="*/ 0 h 101600"/>
                <a:gd name="connsiteX1" fmla="*/ 101600 w 819150"/>
                <a:gd name="connsiteY1" fmla="*/ 12700 h 101600"/>
                <a:gd name="connsiteX2" fmla="*/ 193675 w 819150"/>
                <a:gd name="connsiteY2" fmla="*/ 38100 h 101600"/>
                <a:gd name="connsiteX3" fmla="*/ 314325 w 819150"/>
                <a:gd name="connsiteY3" fmla="*/ 88900 h 101600"/>
                <a:gd name="connsiteX4" fmla="*/ 409575 w 819150"/>
                <a:gd name="connsiteY4" fmla="*/ 95250 h 101600"/>
                <a:gd name="connsiteX5" fmla="*/ 517525 w 819150"/>
                <a:gd name="connsiteY5" fmla="*/ 101600 h 101600"/>
                <a:gd name="connsiteX6" fmla="*/ 615950 w 819150"/>
                <a:gd name="connsiteY6" fmla="*/ 38100 h 101600"/>
                <a:gd name="connsiteX7" fmla="*/ 663575 w 819150"/>
                <a:gd name="connsiteY7" fmla="*/ 9525 h 101600"/>
                <a:gd name="connsiteX8" fmla="*/ 819150 w 819150"/>
                <a:gd name="connsiteY8" fmla="*/ 69850 h 101600"/>
                <a:gd name="connsiteX0" fmla="*/ 0 w 723900"/>
                <a:gd name="connsiteY0" fmla="*/ 37124 h 138724"/>
                <a:gd name="connsiteX1" fmla="*/ 101600 w 723900"/>
                <a:gd name="connsiteY1" fmla="*/ 49824 h 138724"/>
                <a:gd name="connsiteX2" fmla="*/ 193675 w 723900"/>
                <a:gd name="connsiteY2" fmla="*/ 75224 h 138724"/>
                <a:gd name="connsiteX3" fmla="*/ 314325 w 723900"/>
                <a:gd name="connsiteY3" fmla="*/ 126024 h 138724"/>
                <a:gd name="connsiteX4" fmla="*/ 409575 w 723900"/>
                <a:gd name="connsiteY4" fmla="*/ 132374 h 138724"/>
                <a:gd name="connsiteX5" fmla="*/ 517525 w 723900"/>
                <a:gd name="connsiteY5" fmla="*/ 138724 h 138724"/>
                <a:gd name="connsiteX6" fmla="*/ 615950 w 723900"/>
                <a:gd name="connsiteY6" fmla="*/ 75224 h 138724"/>
                <a:gd name="connsiteX7" fmla="*/ 663575 w 723900"/>
                <a:gd name="connsiteY7" fmla="*/ 46649 h 138724"/>
                <a:gd name="connsiteX8" fmla="*/ 723900 w 723900"/>
                <a:gd name="connsiteY8" fmla="*/ 2199 h 138724"/>
                <a:gd name="connsiteX0" fmla="*/ 0 w 702458"/>
                <a:gd name="connsiteY0" fmla="*/ 0 h 250337"/>
                <a:gd name="connsiteX1" fmla="*/ 80158 w 702458"/>
                <a:gd name="connsiteY1" fmla="*/ 161437 h 250337"/>
                <a:gd name="connsiteX2" fmla="*/ 172233 w 702458"/>
                <a:gd name="connsiteY2" fmla="*/ 186837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172233 w 702458"/>
                <a:gd name="connsiteY2" fmla="*/ 186837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236560 w 702458"/>
                <a:gd name="connsiteY2" fmla="*/ 133716 h 250337"/>
                <a:gd name="connsiteX3" fmla="*/ 292883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50337"/>
                <a:gd name="connsiteX1" fmla="*/ 123043 w 702458"/>
                <a:gd name="connsiteY1" fmla="*/ 33949 h 250337"/>
                <a:gd name="connsiteX2" fmla="*/ 236560 w 702458"/>
                <a:gd name="connsiteY2" fmla="*/ 133716 h 250337"/>
                <a:gd name="connsiteX3" fmla="*/ 307178 w 702458"/>
                <a:gd name="connsiteY3" fmla="*/ 237637 h 250337"/>
                <a:gd name="connsiteX4" fmla="*/ 388133 w 702458"/>
                <a:gd name="connsiteY4" fmla="*/ 243987 h 250337"/>
                <a:gd name="connsiteX5" fmla="*/ 496083 w 702458"/>
                <a:gd name="connsiteY5" fmla="*/ 250337 h 250337"/>
                <a:gd name="connsiteX6" fmla="*/ 594508 w 702458"/>
                <a:gd name="connsiteY6" fmla="*/ 186837 h 250337"/>
                <a:gd name="connsiteX7" fmla="*/ 642133 w 702458"/>
                <a:gd name="connsiteY7" fmla="*/ 158262 h 250337"/>
                <a:gd name="connsiteX8" fmla="*/ 702458 w 702458"/>
                <a:gd name="connsiteY8" fmla="*/ 113812 h 250337"/>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496083 w 702458"/>
                <a:gd name="connsiteY5" fmla="*/ 250337 h 286484"/>
                <a:gd name="connsiteX6" fmla="*/ 594508 w 702458"/>
                <a:gd name="connsiteY6" fmla="*/ 186837 h 286484"/>
                <a:gd name="connsiteX7" fmla="*/ 642133 w 702458"/>
                <a:gd name="connsiteY7" fmla="*/ 158262 h 286484"/>
                <a:gd name="connsiteX8" fmla="*/ 702458 w 702458"/>
                <a:gd name="connsiteY8" fmla="*/ 113812 h 286484"/>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517525 w 702458"/>
                <a:gd name="connsiteY5" fmla="*/ 260961 h 286484"/>
                <a:gd name="connsiteX6" fmla="*/ 594508 w 702458"/>
                <a:gd name="connsiteY6" fmla="*/ 186837 h 286484"/>
                <a:gd name="connsiteX7" fmla="*/ 642133 w 702458"/>
                <a:gd name="connsiteY7" fmla="*/ 158262 h 286484"/>
                <a:gd name="connsiteX8" fmla="*/ 702458 w 702458"/>
                <a:gd name="connsiteY8" fmla="*/ 113812 h 286484"/>
                <a:gd name="connsiteX0" fmla="*/ 0 w 702458"/>
                <a:gd name="connsiteY0" fmla="*/ 0 h 286484"/>
                <a:gd name="connsiteX1" fmla="*/ 123043 w 702458"/>
                <a:gd name="connsiteY1" fmla="*/ 33949 h 286484"/>
                <a:gd name="connsiteX2" fmla="*/ 236560 w 702458"/>
                <a:gd name="connsiteY2" fmla="*/ 133716 h 286484"/>
                <a:gd name="connsiteX3" fmla="*/ 307178 w 702458"/>
                <a:gd name="connsiteY3" fmla="*/ 237637 h 286484"/>
                <a:gd name="connsiteX4" fmla="*/ 395281 w 702458"/>
                <a:gd name="connsiteY4" fmla="*/ 286484 h 286484"/>
                <a:gd name="connsiteX5" fmla="*/ 517525 w 702458"/>
                <a:gd name="connsiteY5" fmla="*/ 260961 h 286484"/>
                <a:gd name="connsiteX6" fmla="*/ 594508 w 702458"/>
                <a:gd name="connsiteY6" fmla="*/ 186837 h 286484"/>
                <a:gd name="connsiteX7" fmla="*/ 642133 w 702458"/>
                <a:gd name="connsiteY7" fmla="*/ 158262 h 286484"/>
                <a:gd name="connsiteX8" fmla="*/ 702458 w 702458"/>
                <a:gd name="connsiteY8" fmla="*/ 113812 h 28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458" h="286484">
                  <a:moveTo>
                    <a:pt x="0" y="0"/>
                  </a:moveTo>
                  <a:lnTo>
                    <a:pt x="123043" y="33949"/>
                  </a:lnTo>
                  <a:lnTo>
                    <a:pt x="236560" y="133716"/>
                  </a:lnTo>
                  <a:lnTo>
                    <a:pt x="307178" y="237637"/>
                  </a:lnTo>
                  <a:lnTo>
                    <a:pt x="395281" y="286484"/>
                  </a:lnTo>
                  <a:lnTo>
                    <a:pt x="517525" y="260961"/>
                  </a:lnTo>
                  <a:lnTo>
                    <a:pt x="594508" y="186837"/>
                  </a:lnTo>
                  <a:cubicBezTo>
                    <a:pt x="610383" y="177312"/>
                    <a:pt x="624141" y="170433"/>
                    <a:pt x="642133" y="158262"/>
                  </a:cubicBezTo>
                  <a:cubicBezTo>
                    <a:pt x="660125" y="146091"/>
                    <a:pt x="670047" y="101244"/>
                    <a:pt x="702458" y="113812"/>
                  </a:cubicBezTo>
                </a:path>
              </a:pathLst>
            </a:custGeom>
            <a:noFill/>
            <a:ln w="19050" cmpd="sng">
              <a:solidFill>
                <a:srgbClr val="00983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9565330" y="7165140"/>
              <a:ext cx="1108824" cy="227086"/>
            </a:xfrm>
            <a:prstGeom prst="rect">
              <a:avLst/>
            </a:prstGeom>
            <a:noFill/>
          </p:spPr>
          <p:txBody>
            <a:bodyPr wrap="none" lIns="91440" tIns="45720" rIns="91440" bIns="45720">
              <a:spAutoFit/>
            </a:bodyPr>
            <a:lstStyle/>
            <a:p>
              <a:pPr algn="ctr"/>
              <a:r>
                <a:rPr lang="ja-JP" altLang="en-US" sz="800" b="1" dirty="0" smtClean="0">
                  <a:latin typeface="メイリオ" panose="020B0604030504040204" pitchFamily="50" charset="-128"/>
                  <a:ea typeface="メイリオ" panose="020B0604030504040204" pitchFamily="50" charset="-128"/>
                </a:rPr>
                <a:t>淀川左岸線延伸部</a:t>
              </a:r>
              <a:endParaRPr lang="ja-JP" altLang="en-US" sz="800" b="1" dirty="0">
                <a:latin typeface="メイリオ" panose="020B0604030504040204" pitchFamily="50" charset="-128"/>
                <a:ea typeface="メイリオ" panose="020B0604030504040204" pitchFamily="50" charset="-128"/>
              </a:endParaRPr>
            </a:p>
          </p:txBody>
        </p:sp>
        <p:grpSp>
          <p:nvGrpSpPr>
            <p:cNvPr id="45" name="グループ化 44"/>
            <p:cNvGrpSpPr/>
            <p:nvPr/>
          </p:nvGrpSpPr>
          <p:grpSpPr>
            <a:xfrm>
              <a:off x="10196583" y="8894158"/>
              <a:ext cx="814874" cy="392566"/>
              <a:chOff x="9036496" y="7658100"/>
              <a:chExt cx="872347" cy="419657"/>
            </a:xfrm>
          </p:grpSpPr>
          <p:sp>
            <p:nvSpPr>
              <p:cNvPr id="59" name="正方形/長方形 58"/>
              <p:cNvSpPr/>
              <p:nvPr/>
            </p:nvSpPr>
            <p:spPr>
              <a:xfrm>
                <a:off x="9036496" y="7658100"/>
                <a:ext cx="872346" cy="41965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0" name="グループ化 59"/>
              <p:cNvGrpSpPr/>
              <p:nvPr/>
            </p:nvGrpSpPr>
            <p:grpSpPr>
              <a:xfrm>
                <a:off x="9454872" y="7708751"/>
                <a:ext cx="453971" cy="369006"/>
                <a:chOff x="6754469" y="7559138"/>
                <a:chExt cx="458837" cy="369006"/>
              </a:xfrm>
            </p:grpSpPr>
            <p:sp>
              <p:nvSpPr>
                <p:cNvPr id="63" name="正方形/長方形 62"/>
                <p:cNvSpPr/>
                <p:nvPr/>
              </p:nvSpPr>
              <p:spPr>
                <a:xfrm>
                  <a:off x="6754469" y="7559138"/>
                  <a:ext cx="458837" cy="200055"/>
                </a:xfrm>
                <a:prstGeom prst="rect">
                  <a:avLst/>
                </a:prstGeom>
                <a:noFill/>
              </p:spPr>
              <p:txBody>
                <a:bodyPr wrap="none" lIns="91440" tIns="45720" rIns="91440" bIns="45720">
                  <a:spAutoFit/>
                </a:bodyPr>
                <a:lstStyle/>
                <a:p>
                  <a:pPr algn="ctr"/>
                  <a:r>
                    <a:rPr lang="ja-JP" altLang="en-US" sz="700" dirty="0" smtClean="0">
                      <a:ln w="0"/>
                      <a:latin typeface="メイリオ" panose="020B0604030504040204" pitchFamily="50" charset="-128"/>
                      <a:ea typeface="メイリオ" panose="020B0604030504040204" pitchFamily="50" charset="-128"/>
                    </a:rPr>
                    <a:t>開通</a:t>
                  </a:r>
                  <a:r>
                    <a:rPr lang="ja-JP" altLang="en-US" sz="700" dirty="0">
                      <a:ln w="0"/>
                      <a:latin typeface="メイリオ" panose="020B0604030504040204" pitchFamily="50" charset="-128"/>
                      <a:ea typeface="メイリオ" panose="020B0604030504040204" pitchFamily="50" charset="-128"/>
                    </a:rPr>
                    <a:t>済</a:t>
                  </a:r>
                  <a:endParaRPr lang="ja-JP" altLang="en-US" sz="700" b="0" cap="none" spc="0" dirty="0">
                    <a:ln w="0"/>
                    <a:solidFill>
                      <a:schemeClr val="tx1"/>
                    </a:solidFill>
                    <a:latin typeface="メイリオ" panose="020B0604030504040204" pitchFamily="50" charset="-128"/>
                    <a:ea typeface="メイリオ" panose="020B0604030504040204" pitchFamily="50" charset="-128"/>
                  </a:endParaRPr>
                </a:p>
              </p:txBody>
            </p:sp>
            <p:sp>
              <p:nvSpPr>
                <p:cNvPr id="64" name="正方形/長方形 63"/>
                <p:cNvSpPr/>
                <p:nvPr/>
              </p:nvSpPr>
              <p:spPr>
                <a:xfrm>
                  <a:off x="6754469" y="7728089"/>
                  <a:ext cx="458836" cy="200055"/>
                </a:xfrm>
                <a:prstGeom prst="rect">
                  <a:avLst/>
                </a:prstGeom>
                <a:noFill/>
              </p:spPr>
              <p:txBody>
                <a:bodyPr wrap="none" lIns="91440" tIns="45720" rIns="91440" bIns="45720">
                  <a:spAutoFit/>
                </a:bodyPr>
                <a:lstStyle/>
                <a:p>
                  <a:pPr algn="ctr"/>
                  <a:r>
                    <a:rPr lang="ja-JP" altLang="en-US" sz="700" b="0" cap="none" spc="0" dirty="0" smtClean="0">
                      <a:ln w="0"/>
                      <a:solidFill>
                        <a:schemeClr val="tx1"/>
                      </a:solidFill>
                      <a:latin typeface="メイリオ" panose="020B0604030504040204" pitchFamily="50" charset="-128"/>
                      <a:ea typeface="メイリオ" panose="020B0604030504040204" pitchFamily="50" charset="-128"/>
                    </a:rPr>
                    <a:t>事業中</a:t>
                  </a:r>
                  <a:endParaRPr lang="ja-JP" altLang="en-US" sz="700" b="0" cap="none" spc="0" dirty="0">
                    <a:ln w="0"/>
                    <a:solidFill>
                      <a:schemeClr val="tx1"/>
                    </a:solidFill>
                    <a:latin typeface="メイリオ" panose="020B0604030504040204" pitchFamily="50" charset="-128"/>
                    <a:ea typeface="メイリオ" panose="020B0604030504040204" pitchFamily="50" charset="-128"/>
                  </a:endParaRPr>
                </a:p>
              </p:txBody>
            </p:sp>
          </p:grpSp>
          <p:cxnSp>
            <p:nvCxnSpPr>
              <p:cNvPr id="61" name="直線コネクタ 60"/>
              <p:cNvCxnSpPr/>
              <p:nvPr/>
            </p:nvCxnSpPr>
            <p:spPr>
              <a:xfrm>
                <a:off x="9111800" y="7801936"/>
                <a:ext cx="345546" cy="0"/>
              </a:xfrm>
              <a:prstGeom prst="line">
                <a:avLst/>
              </a:prstGeom>
              <a:ln w="38100">
                <a:solidFill>
                  <a:srgbClr val="01963F"/>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a:off x="9120205" y="7939784"/>
                <a:ext cx="345546" cy="0"/>
              </a:xfrm>
              <a:prstGeom prst="line">
                <a:avLst/>
              </a:prstGeom>
              <a:ln w="28575">
                <a:solidFill>
                  <a:srgbClr val="00993F"/>
                </a:solidFill>
                <a:prstDash val="sysDot"/>
              </a:ln>
            </p:spPr>
            <p:style>
              <a:lnRef idx="1">
                <a:schemeClr val="accent1"/>
              </a:lnRef>
              <a:fillRef idx="0">
                <a:schemeClr val="accent1"/>
              </a:fillRef>
              <a:effectRef idx="0">
                <a:schemeClr val="accent1"/>
              </a:effectRef>
              <a:fontRef idx="minor">
                <a:schemeClr val="tx1"/>
              </a:fontRef>
            </p:style>
          </p:cxnSp>
        </p:grpSp>
        <p:sp>
          <p:nvSpPr>
            <p:cNvPr id="46" name="正方形/長方形 45"/>
            <p:cNvSpPr/>
            <p:nvPr/>
          </p:nvSpPr>
          <p:spPr>
            <a:xfrm>
              <a:off x="8599696" y="7232541"/>
              <a:ext cx="956660" cy="156736"/>
            </a:xfrm>
            <a:prstGeom prst="rect">
              <a:avLst/>
            </a:prstGeom>
            <a:solidFill>
              <a:srgbClr val="FFFFC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8463196" y="7218387"/>
              <a:ext cx="1290181" cy="215444"/>
            </a:xfrm>
            <a:prstGeom prst="rect">
              <a:avLst/>
            </a:prstGeom>
          </p:spPr>
          <p:txBody>
            <a:bodyPr wrap="square">
              <a:spAutoFit/>
            </a:bodyPr>
            <a:lstStyle/>
            <a:p>
              <a:pPr algn="ctr"/>
              <a:r>
                <a:rPr lang="ja-JP" altLang="en-US" sz="800" b="1" dirty="0">
                  <a:latin typeface="メイリオ" panose="020B0604030504040204" pitchFamily="50" charset="-128"/>
                  <a:ea typeface="メイリオ" panose="020B0604030504040204" pitchFamily="50" charset="-128"/>
                </a:rPr>
                <a:t>淀川左岸</a:t>
              </a:r>
              <a:r>
                <a:rPr lang="ja-JP" altLang="en-US" sz="800" b="1" dirty="0" smtClean="0">
                  <a:latin typeface="メイリオ" panose="020B0604030504040204" pitchFamily="50" charset="-128"/>
                  <a:ea typeface="メイリオ" panose="020B0604030504040204" pitchFamily="50" charset="-128"/>
                </a:rPr>
                <a:t>線（２期）</a:t>
              </a:r>
              <a:endParaRPr lang="ja-JP" altLang="en-US" sz="800" b="1" dirty="0">
                <a:latin typeface="メイリオ" panose="020B0604030504040204" pitchFamily="50" charset="-128"/>
                <a:ea typeface="メイリオ" panose="020B0604030504040204" pitchFamily="50" charset="-128"/>
              </a:endParaRPr>
            </a:p>
          </p:txBody>
        </p:sp>
        <p:sp>
          <p:nvSpPr>
            <p:cNvPr id="48" name="フリーフォーム 47"/>
            <p:cNvSpPr/>
            <p:nvPr/>
          </p:nvSpPr>
          <p:spPr>
            <a:xfrm>
              <a:off x="9504107" y="8674570"/>
              <a:ext cx="154944" cy="70278"/>
            </a:xfrm>
            <a:custGeom>
              <a:avLst/>
              <a:gdLst>
                <a:gd name="connsiteX0" fmla="*/ 0 w 121443"/>
                <a:gd name="connsiteY0" fmla="*/ 0 h 52387"/>
                <a:gd name="connsiteX1" fmla="*/ 83343 w 121443"/>
                <a:gd name="connsiteY1" fmla="*/ 14287 h 52387"/>
                <a:gd name="connsiteX2" fmla="*/ 121443 w 121443"/>
                <a:gd name="connsiteY2" fmla="*/ 52387 h 52387"/>
                <a:gd name="connsiteX3" fmla="*/ 121443 w 121443"/>
                <a:gd name="connsiteY3" fmla="*/ 52387 h 52387"/>
                <a:gd name="connsiteX0" fmla="*/ 0 w 135730"/>
                <a:gd name="connsiteY0" fmla="*/ 0 h 57150"/>
                <a:gd name="connsiteX1" fmla="*/ 97630 w 135730"/>
                <a:gd name="connsiteY1" fmla="*/ 19050 h 57150"/>
                <a:gd name="connsiteX2" fmla="*/ 135730 w 135730"/>
                <a:gd name="connsiteY2" fmla="*/ 57150 h 57150"/>
                <a:gd name="connsiteX3" fmla="*/ 135730 w 135730"/>
                <a:gd name="connsiteY3" fmla="*/ 57150 h 57150"/>
                <a:gd name="connsiteX0" fmla="*/ 0 w 140492"/>
                <a:gd name="connsiteY0" fmla="*/ 0 h 66675"/>
                <a:gd name="connsiteX1" fmla="*/ 97630 w 140492"/>
                <a:gd name="connsiteY1" fmla="*/ 19050 h 66675"/>
                <a:gd name="connsiteX2" fmla="*/ 135730 w 140492"/>
                <a:gd name="connsiteY2" fmla="*/ 57150 h 66675"/>
                <a:gd name="connsiteX3" fmla="*/ 140492 w 140492"/>
                <a:gd name="connsiteY3" fmla="*/ 66675 h 66675"/>
              </a:gdLst>
              <a:ahLst/>
              <a:cxnLst>
                <a:cxn ang="0">
                  <a:pos x="connsiteX0" y="connsiteY0"/>
                </a:cxn>
                <a:cxn ang="0">
                  <a:pos x="connsiteX1" y="connsiteY1"/>
                </a:cxn>
                <a:cxn ang="0">
                  <a:pos x="connsiteX2" y="connsiteY2"/>
                </a:cxn>
                <a:cxn ang="0">
                  <a:pos x="connsiteX3" y="connsiteY3"/>
                </a:cxn>
              </a:cxnLst>
              <a:rect l="l" t="t" r="r" b="b"/>
              <a:pathLst>
                <a:path w="140492" h="66675">
                  <a:moveTo>
                    <a:pt x="0" y="0"/>
                  </a:moveTo>
                  <a:cubicBezTo>
                    <a:pt x="31551" y="2778"/>
                    <a:pt x="75008" y="9525"/>
                    <a:pt x="97630" y="19050"/>
                  </a:cubicBezTo>
                  <a:cubicBezTo>
                    <a:pt x="120252" y="28575"/>
                    <a:pt x="128586" y="49213"/>
                    <a:pt x="135730" y="57150"/>
                  </a:cubicBezTo>
                  <a:cubicBezTo>
                    <a:pt x="142874" y="65087"/>
                    <a:pt x="138905" y="63500"/>
                    <a:pt x="140492" y="66675"/>
                  </a:cubicBezTo>
                </a:path>
              </a:pathLst>
            </a:custGeom>
            <a:noFill/>
            <a:ln w="19050">
              <a:solidFill>
                <a:srgbClr val="00B050">
                  <a:alpha val="8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48"/>
            <p:cNvSpPr/>
            <p:nvPr/>
          </p:nvSpPr>
          <p:spPr>
            <a:xfrm>
              <a:off x="9818931" y="8712647"/>
              <a:ext cx="320395" cy="35376"/>
            </a:xfrm>
            <a:custGeom>
              <a:avLst/>
              <a:gdLst>
                <a:gd name="connsiteX0" fmla="*/ 0 w 121443"/>
                <a:gd name="connsiteY0" fmla="*/ 0 h 52387"/>
                <a:gd name="connsiteX1" fmla="*/ 83343 w 121443"/>
                <a:gd name="connsiteY1" fmla="*/ 14287 h 52387"/>
                <a:gd name="connsiteX2" fmla="*/ 121443 w 121443"/>
                <a:gd name="connsiteY2" fmla="*/ 52387 h 52387"/>
                <a:gd name="connsiteX3" fmla="*/ 121443 w 121443"/>
                <a:gd name="connsiteY3" fmla="*/ 52387 h 52387"/>
                <a:gd name="connsiteX0" fmla="*/ 0 w 135730"/>
                <a:gd name="connsiteY0" fmla="*/ 0 h 57150"/>
                <a:gd name="connsiteX1" fmla="*/ 97630 w 135730"/>
                <a:gd name="connsiteY1" fmla="*/ 19050 h 57150"/>
                <a:gd name="connsiteX2" fmla="*/ 135730 w 135730"/>
                <a:gd name="connsiteY2" fmla="*/ 57150 h 57150"/>
                <a:gd name="connsiteX3" fmla="*/ 135730 w 135730"/>
                <a:gd name="connsiteY3" fmla="*/ 57150 h 57150"/>
                <a:gd name="connsiteX0" fmla="*/ 0 w 276224"/>
                <a:gd name="connsiteY0" fmla="*/ 33338 h 91801"/>
                <a:gd name="connsiteX1" fmla="*/ 97630 w 276224"/>
                <a:gd name="connsiteY1" fmla="*/ 52388 h 91801"/>
                <a:gd name="connsiteX2" fmla="*/ 135730 w 276224"/>
                <a:gd name="connsiteY2" fmla="*/ 90488 h 91801"/>
                <a:gd name="connsiteX3" fmla="*/ 276224 w 276224"/>
                <a:gd name="connsiteY3" fmla="*/ 0 h 91801"/>
                <a:gd name="connsiteX0" fmla="*/ 0 w 276224"/>
                <a:gd name="connsiteY0" fmla="*/ 33338 h 53086"/>
                <a:gd name="connsiteX1" fmla="*/ 97630 w 276224"/>
                <a:gd name="connsiteY1" fmla="*/ 52388 h 53086"/>
                <a:gd name="connsiteX2" fmla="*/ 130967 w 276224"/>
                <a:gd name="connsiteY2" fmla="*/ 4763 h 53086"/>
                <a:gd name="connsiteX3" fmla="*/ 276224 w 276224"/>
                <a:gd name="connsiteY3" fmla="*/ 0 h 53086"/>
                <a:gd name="connsiteX0" fmla="*/ 0 w 276224"/>
                <a:gd name="connsiteY0" fmla="*/ 33338 h 33525"/>
                <a:gd name="connsiteX1" fmla="*/ 73818 w 276224"/>
                <a:gd name="connsiteY1" fmla="*/ 2382 h 33525"/>
                <a:gd name="connsiteX2" fmla="*/ 130967 w 276224"/>
                <a:gd name="connsiteY2" fmla="*/ 4763 h 33525"/>
                <a:gd name="connsiteX3" fmla="*/ 276224 w 276224"/>
                <a:gd name="connsiteY3" fmla="*/ 0 h 33525"/>
                <a:gd name="connsiteX0" fmla="*/ 0 w 276224"/>
                <a:gd name="connsiteY0" fmla="*/ 33338 h 33525"/>
                <a:gd name="connsiteX1" fmla="*/ 73818 w 276224"/>
                <a:gd name="connsiteY1" fmla="*/ 2382 h 33525"/>
                <a:gd name="connsiteX2" fmla="*/ 130967 w 276224"/>
                <a:gd name="connsiteY2" fmla="*/ 4763 h 33525"/>
                <a:gd name="connsiteX3" fmla="*/ 276224 w 276224"/>
                <a:gd name="connsiteY3" fmla="*/ 0 h 33525"/>
                <a:gd name="connsiteX0" fmla="*/ 0 w 276224"/>
                <a:gd name="connsiteY0" fmla="*/ 33338 h 33527"/>
                <a:gd name="connsiteX1" fmla="*/ 73818 w 276224"/>
                <a:gd name="connsiteY1" fmla="*/ 2382 h 33527"/>
                <a:gd name="connsiteX2" fmla="*/ 130967 w 276224"/>
                <a:gd name="connsiteY2" fmla="*/ 2382 h 33527"/>
                <a:gd name="connsiteX3" fmla="*/ 276224 w 276224"/>
                <a:gd name="connsiteY3" fmla="*/ 0 h 33527"/>
                <a:gd name="connsiteX0" fmla="*/ 0 w 290511"/>
                <a:gd name="connsiteY0" fmla="*/ 38100 h 38289"/>
                <a:gd name="connsiteX1" fmla="*/ 73818 w 290511"/>
                <a:gd name="connsiteY1" fmla="*/ 7144 h 38289"/>
                <a:gd name="connsiteX2" fmla="*/ 130967 w 290511"/>
                <a:gd name="connsiteY2" fmla="*/ 7144 h 38289"/>
                <a:gd name="connsiteX3" fmla="*/ 290511 w 290511"/>
                <a:gd name="connsiteY3" fmla="*/ 0 h 38289"/>
                <a:gd name="connsiteX0" fmla="*/ 0 w 290511"/>
                <a:gd name="connsiteY0" fmla="*/ 38100 h 38275"/>
                <a:gd name="connsiteX1" fmla="*/ 59531 w 290511"/>
                <a:gd name="connsiteY1" fmla="*/ 4763 h 38275"/>
                <a:gd name="connsiteX2" fmla="*/ 130967 w 290511"/>
                <a:gd name="connsiteY2" fmla="*/ 7144 h 38275"/>
                <a:gd name="connsiteX3" fmla="*/ 290511 w 290511"/>
                <a:gd name="connsiteY3" fmla="*/ 0 h 38275"/>
                <a:gd name="connsiteX0" fmla="*/ 0 w 290511"/>
                <a:gd name="connsiteY0" fmla="*/ 35142 h 35317"/>
                <a:gd name="connsiteX1" fmla="*/ 59531 w 290511"/>
                <a:gd name="connsiteY1" fmla="*/ 1805 h 35317"/>
                <a:gd name="connsiteX2" fmla="*/ 130967 w 290511"/>
                <a:gd name="connsiteY2" fmla="*/ 4186 h 35317"/>
                <a:gd name="connsiteX3" fmla="*/ 290511 w 290511"/>
                <a:gd name="connsiteY3" fmla="*/ 1804 h 35317"/>
                <a:gd name="connsiteX0" fmla="*/ 0 w 290511"/>
                <a:gd name="connsiteY0" fmla="*/ 33338 h 33562"/>
                <a:gd name="connsiteX1" fmla="*/ 59531 w 290511"/>
                <a:gd name="connsiteY1" fmla="*/ 7145 h 33562"/>
                <a:gd name="connsiteX2" fmla="*/ 130967 w 290511"/>
                <a:gd name="connsiteY2" fmla="*/ 2382 h 33562"/>
                <a:gd name="connsiteX3" fmla="*/ 290511 w 290511"/>
                <a:gd name="connsiteY3" fmla="*/ 0 h 33562"/>
              </a:gdLst>
              <a:ahLst/>
              <a:cxnLst>
                <a:cxn ang="0">
                  <a:pos x="connsiteX0" y="connsiteY0"/>
                </a:cxn>
                <a:cxn ang="0">
                  <a:pos x="connsiteX1" y="connsiteY1"/>
                </a:cxn>
                <a:cxn ang="0">
                  <a:pos x="connsiteX2" y="connsiteY2"/>
                </a:cxn>
                <a:cxn ang="0">
                  <a:pos x="connsiteX3" y="connsiteY3"/>
                </a:cxn>
              </a:cxnLst>
              <a:rect l="l" t="t" r="r" b="b"/>
              <a:pathLst>
                <a:path w="290511" h="33562">
                  <a:moveTo>
                    <a:pt x="0" y="33338"/>
                  </a:moveTo>
                  <a:cubicBezTo>
                    <a:pt x="31551" y="36116"/>
                    <a:pt x="37703" y="12304"/>
                    <a:pt x="59531" y="7145"/>
                  </a:cubicBezTo>
                  <a:cubicBezTo>
                    <a:pt x="81359" y="1986"/>
                    <a:pt x="92470" y="3573"/>
                    <a:pt x="130967" y="2382"/>
                  </a:cubicBezTo>
                  <a:cubicBezTo>
                    <a:pt x="169464" y="1191"/>
                    <a:pt x="237330" y="2381"/>
                    <a:pt x="290511" y="0"/>
                  </a:cubicBezTo>
                </a:path>
              </a:pathLst>
            </a:cu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49"/>
            <p:cNvSpPr/>
            <p:nvPr/>
          </p:nvSpPr>
          <p:spPr>
            <a:xfrm rot="19669888">
              <a:off x="9348300" y="7578407"/>
              <a:ext cx="447026" cy="39147"/>
            </a:xfrm>
            <a:custGeom>
              <a:avLst/>
              <a:gdLst>
                <a:gd name="connsiteX0" fmla="*/ 0 w 819150"/>
                <a:gd name="connsiteY0" fmla="*/ 0 h 123825"/>
                <a:gd name="connsiteX1" fmla="*/ 63500 w 819150"/>
                <a:gd name="connsiteY1" fmla="*/ 12700 h 123825"/>
                <a:gd name="connsiteX2" fmla="*/ 111125 w 819150"/>
                <a:gd name="connsiteY2" fmla="*/ 53975 h 123825"/>
                <a:gd name="connsiteX3" fmla="*/ 184150 w 819150"/>
                <a:gd name="connsiteY3" fmla="*/ 123825 h 123825"/>
                <a:gd name="connsiteX4" fmla="*/ 234950 w 819150"/>
                <a:gd name="connsiteY4" fmla="*/ 117475 h 123825"/>
                <a:gd name="connsiteX5" fmla="*/ 301625 w 819150"/>
                <a:gd name="connsiteY5" fmla="*/ 76200 h 123825"/>
                <a:gd name="connsiteX6" fmla="*/ 381000 w 819150"/>
                <a:gd name="connsiteY6" fmla="*/ 38100 h 123825"/>
                <a:gd name="connsiteX7" fmla="*/ 466725 w 819150"/>
                <a:gd name="connsiteY7" fmla="*/ 38100 h 123825"/>
                <a:gd name="connsiteX8" fmla="*/ 593725 w 819150"/>
                <a:gd name="connsiteY8" fmla="*/ 31750 h 123825"/>
                <a:gd name="connsiteX9" fmla="*/ 701675 w 819150"/>
                <a:gd name="connsiteY9" fmla="*/ 31750 h 123825"/>
                <a:gd name="connsiteX10" fmla="*/ 752475 w 819150"/>
                <a:gd name="connsiteY10" fmla="*/ 31750 h 123825"/>
                <a:gd name="connsiteX11" fmla="*/ 781050 w 819150"/>
                <a:gd name="connsiteY11" fmla="*/ 31750 h 123825"/>
                <a:gd name="connsiteX12" fmla="*/ 819150 w 819150"/>
                <a:gd name="connsiteY12" fmla="*/ 69850 h 123825"/>
                <a:gd name="connsiteX0" fmla="*/ 0 w 755650"/>
                <a:gd name="connsiteY0" fmla="*/ 0 h 111125"/>
                <a:gd name="connsiteX1" fmla="*/ 47625 w 755650"/>
                <a:gd name="connsiteY1" fmla="*/ 41275 h 111125"/>
                <a:gd name="connsiteX2" fmla="*/ 120650 w 755650"/>
                <a:gd name="connsiteY2" fmla="*/ 111125 h 111125"/>
                <a:gd name="connsiteX3" fmla="*/ 171450 w 755650"/>
                <a:gd name="connsiteY3" fmla="*/ 104775 h 111125"/>
                <a:gd name="connsiteX4" fmla="*/ 238125 w 755650"/>
                <a:gd name="connsiteY4" fmla="*/ 63500 h 111125"/>
                <a:gd name="connsiteX5" fmla="*/ 317500 w 755650"/>
                <a:gd name="connsiteY5" fmla="*/ 25400 h 111125"/>
                <a:gd name="connsiteX6" fmla="*/ 403225 w 755650"/>
                <a:gd name="connsiteY6" fmla="*/ 25400 h 111125"/>
                <a:gd name="connsiteX7" fmla="*/ 530225 w 755650"/>
                <a:gd name="connsiteY7" fmla="*/ 19050 h 111125"/>
                <a:gd name="connsiteX8" fmla="*/ 638175 w 755650"/>
                <a:gd name="connsiteY8" fmla="*/ 19050 h 111125"/>
                <a:gd name="connsiteX9" fmla="*/ 688975 w 755650"/>
                <a:gd name="connsiteY9" fmla="*/ 19050 h 111125"/>
                <a:gd name="connsiteX10" fmla="*/ 717550 w 755650"/>
                <a:gd name="connsiteY10" fmla="*/ 19050 h 111125"/>
                <a:gd name="connsiteX11" fmla="*/ 755650 w 755650"/>
                <a:gd name="connsiteY11" fmla="*/ 57150 h 111125"/>
                <a:gd name="connsiteX0" fmla="*/ 0 w 755650"/>
                <a:gd name="connsiteY0" fmla="*/ 0 h 111125"/>
                <a:gd name="connsiteX1" fmla="*/ 120650 w 755650"/>
                <a:gd name="connsiteY1" fmla="*/ 111125 h 111125"/>
                <a:gd name="connsiteX2" fmla="*/ 171450 w 755650"/>
                <a:gd name="connsiteY2" fmla="*/ 104775 h 111125"/>
                <a:gd name="connsiteX3" fmla="*/ 238125 w 755650"/>
                <a:gd name="connsiteY3" fmla="*/ 63500 h 111125"/>
                <a:gd name="connsiteX4" fmla="*/ 317500 w 755650"/>
                <a:gd name="connsiteY4" fmla="*/ 25400 h 111125"/>
                <a:gd name="connsiteX5" fmla="*/ 403225 w 755650"/>
                <a:gd name="connsiteY5" fmla="*/ 25400 h 111125"/>
                <a:gd name="connsiteX6" fmla="*/ 530225 w 755650"/>
                <a:gd name="connsiteY6" fmla="*/ 19050 h 111125"/>
                <a:gd name="connsiteX7" fmla="*/ 638175 w 755650"/>
                <a:gd name="connsiteY7" fmla="*/ 19050 h 111125"/>
                <a:gd name="connsiteX8" fmla="*/ 688975 w 755650"/>
                <a:gd name="connsiteY8" fmla="*/ 19050 h 111125"/>
                <a:gd name="connsiteX9" fmla="*/ 717550 w 755650"/>
                <a:gd name="connsiteY9" fmla="*/ 19050 h 111125"/>
                <a:gd name="connsiteX10" fmla="*/ 755650 w 755650"/>
                <a:gd name="connsiteY10" fmla="*/ 57150 h 111125"/>
                <a:gd name="connsiteX0" fmla="*/ 0 w 635000"/>
                <a:gd name="connsiteY0" fmla="*/ 92075 h 92075"/>
                <a:gd name="connsiteX1" fmla="*/ 50800 w 635000"/>
                <a:gd name="connsiteY1" fmla="*/ 85725 h 92075"/>
                <a:gd name="connsiteX2" fmla="*/ 117475 w 635000"/>
                <a:gd name="connsiteY2" fmla="*/ 44450 h 92075"/>
                <a:gd name="connsiteX3" fmla="*/ 196850 w 635000"/>
                <a:gd name="connsiteY3" fmla="*/ 6350 h 92075"/>
                <a:gd name="connsiteX4" fmla="*/ 282575 w 635000"/>
                <a:gd name="connsiteY4" fmla="*/ 6350 h 92075"/>
                <a:gd name="connsiteX5" fmla="*/ 409575 w 635000"/>
                <a:gd name="connsiteY5" fmla="*/ 0 h 92075"/>
                <a:gd name="connsiteX6" fmla="*/ 517525 w 635000"/>
                <a:gd name="connsiteY6" fmla="*/ 0 h 92075"/>
                <a:gd name="connsiteX7" fmla="*/ 568325 w 635000"/>
                <a:gd name="connsiteY7" fmla="*/ 0 h 92075"/>
                <a:gd name="connsiteX8" fmla="*/ 596900 w 635000"/>
                <a:gd name="connsiteY8" fmla="*/ 0 h 92075"/>
                <a:gd name="connsiteX9" fmla="*/ 635000 w 635000"/>
                <a:gd name="connsiteY9" fmla="*/ 38100 h 92075"/>
                <a:gd name="connsiteX0" fmla="*/ 1 w 584201"/>
                <a:gd name="connsiteY0" fmla="*/ 85725 h 85725"/>
                <a:gd name="connsiteX1" fmla="*/ 66676 w 584201"/>
                <a:gd name="connsiteY1" fmla="*/ 44450 h 85725"/>
                <a:gd name="connsiteX2" fmla="*/ 146051 w 584201"/>
                <a:gd name="connsiteY2" fmla="*/ 6350 h 85725"/>
                <a:gd name="connsiteX3" fmla="*/ 231776 w 584201"/>
                <a:gd name="connsiteY3" fmla="*/ 6350 h 85725"/>
                <a:gd name="connsiteX4" fmla="*/ 358776 w 584201"/>
                <a:gd name="connsiteY4" fmla="*/ 0 h 85725"/>
                <a:gd name="connsiteX5" fmla="*/ 466726 w 584201"/>
                <a:gd name="connsiteY5" fmla="*/ 0 h 85725"/>
                <a:gd name="connsiteX6" fmla="*/ 517526 w 584201"/>
                <a:gd name="connsiteY6" fmla="*/ 0 h 85725"/>
                <a:gd name="connsiteX7" fmla="*/ 546101 w 584201"/>
                <a:gd name="connsiteY7" fmla="*/ 0 h 85725"/>
                <a:gd name="connsiteX8" fmla="*/ 584201 w 584201"/>
                <a:gd name="connsiteY8" fmla="*/ 38100 h 85725"/>
                <a:gd name="connsiteX0" fmla="*/ 0 w 517525"/>
                <a:gd name="connsiteY0" fmla="*/ 44450 h 44450"/>
                <a:gd name="connsiteX1" fmla="*/ 79375 w 517525"/>
                <a:gd name="connsiteY1" fmla="*/ 6350 h 44450"/>
                <a:gd name="connsiteX2" fmla="*/ 165100 w 517525"/>
                <a:gd name="connsiteY2" fmla="*/ 6350 h 44450"/>
                <a:gd name="connsiteX3" fmla="*/ 292100 w 517525"/>
                <a:gd name="connsiteY3" fmla="*/ 0 h 44450"/>
                <a:gd name="connsiteX4" fmla="*/ 400050 w 517525"/>
                <a:gd name="connsiteY4" fmla="*/ 0 h 44450"/>
                <a:gd name="connsiteX5" fmla="*/ 450850 w 517525"/>
                <a:gd name="connsiteY5" fmla="*/ 0 h 44450"/>
                <a:gd name="connsiteX6" fmla="*/ 479425 w 517525"/>
                <a:gd name="connsiteY6" fmla="*/ 0 h 44450"/>
                <a:gd name="connsiteX7" fmla="*/ 517525 w 517525"/>
                <a:gd name="connsiteY7" fmla="*/ 38100 h 44450"/>
                <a:gd name="connsiteX0" fmla="*/ 0 w 517525"/>
                <a:gd name="connsiteY0" fmla="*/ 44450 h 44450"/>
                <a:gd name="connsiteX1" fmla="*/ 82438 w 517525"/>
                <a:gd name="connsiteY1" fmla="*/ 34064 h 44450"/>
                <a:gd name="connsiteX2" fmla="*/ 165100 w 517525"/>
                <a:gd name="connsiteY2" fmla="*/ 6350 h 44450"/>
                <a:gd name="connsiteX3" fmla="*/ 292100 w 517525"/>
                <a:gd name="connsiteY3" fmla="*/ 0 h 44450"/>
                <a:gd name="connsiteX4" fmla="*/ 400050 w 517525"/>
                <a:gd name="connsiteY4" fmla="*/ 0 h 44450"/>
                <a:gd name="connsiteX5" fmla="*/ 450850 w 517525"/>
                <a:gd name="connsiteY5" fmla="*/ 0 h 44450"/>
                <a:gd name="connsiteX6" fmla="*/ 479425 w 517525"/>
                <a:gd name="connsiteY6" fmla="*/ 0 h 44450"/>
                <a:gd name="connsiteX7" fmla="*/ 517525 w 517525"/>
                <a:gd name="connsiteY7" fmla="*/ 38100 h 44450"/>
                <a:gd name="connsiteX0" fmla="*/ 9516 w 435087"/>
                <a:gd name="connsiteY0" fmla="*/ 36143 h 38100"/>
                <a:gd name="connsiteX1" fmla="*/ 0 w 435087"/>
                <a:gd name="connsiteY1" fmla="*/ 34064 h 38100"/>
                <a:gd name="connsiteX2" fmla="*/ 82662 w 435087"/>
                <a:gd name="connsiteY2" fmla="*/ 6350 h 38100"/>
                <a:gd name="connsiteX3" fmla="*/ 209662 w 435087"/>
                <a:gd name="connsiteY3" fmla="*/ 0 h 38100"/>
                <a:gd name="connsiteX4" fmla="*/ 317612 w 435087"/>
                <a:gd name="connsiteY4" fmla="*/ 0 h 38100"/>
                <a:gd name="connsiteX5" fmla="*/ 368412 w 435087"/>
                <a:gd name="connsiteY5" fmla="*/ 0 h 38100"/>
                <a:gd name="connsiteX6" fmla="*/ 396987 w 435087"/>
                <a:gd name="connsiteY6" fmla="*/ 0 h 38100"/>
                <a:gd name="connsiteX7" fmla="*/ 435087 w 435087"/>
                <a:gd name="connsiteY7" fmla="*/ 38100 h 38100"/>
                <a:gd name="connsiteX0" fmla="*/ 72330 w 497901"/>
                <a:gd name="connsiteY0" fmla="*/ 36143 h 64716"/>
                <a:gd name="connsiteX1" fmla="*/ -1 w 497901"/>
                <a:gd name="connsiteY1" fmla="*/ 64716 h 64716"/>
                <a:gd name="connsiteX2" fmla="*/ 145476 w 497901"/>
                <a:gd name="connsiteY2" fmla="*/ 6350 h 64716"/>
                <a:gd name="connsiteX3" fmla="*/ 272476 w 497901"/>
                <a:gd name="connsiteY3" fmla="*/ 0 h 64716"/>
                <a:gd name="connsiteX4" fmla="*/ 380426 w 497901"/>
                <a:gd name="connsiteY4" fmla="*/ 0 h 64716"/>
                <a:gd name="connsiteX5" fmla="*/ 431226 w 497901"/>
                <a:gd name="connsiteY5" fmla="*/ 0 h 64716"/>
                <a:gd name="connsiteX6" fmla="*/ 459801 w 497901"/>
                <a:gd name="connsiteY6" fmla="*/ 0 h 64716"/>
                <a:gd name="connsiteX7" fmla="*/ 497901 w 497901"/>
                <a:gd name="connsiteY7" fmla="*/ 38100 h 64716"/>
                <a:gd name="connsiteX0" fmla="*/ 0 w 425571"/>
                <a:gd name="connsiteY0" fmla="*/ 36143 h 317029"/>
                <a:gd name="connsiteX1" fmla="*/ 371336 w 425571"/>
                <a:gd name="connsiteY1" fmla="*/ 317029 h 317029"/>
                <a:gd name="connsiteX2" fmla="*/ 73146 w 425571"/>
                <a:gd name="connsiteY2" fmla="*/ 6350 h 317029"/>
                <a:gd name="connsiteX3" fmla="*/ 200146 w 425571"/>
                <a:gd name="connsiteY3" fmla="*/ 0 h 317029"/>
                <a:gd name="connsiteX4" fmla="*/ 308096 w 425571"/>
                <a:gd name="connsiteY4" fmla="*/ 0 h 317029"/>
                <a:gd name="connsiteX5" fmla="*/ 358896 w 425571"/>
                <a:gd name="connsiteY5" fmla="*/ 0 h 317029"/>
                <a:gd name="connsiteX6" fmla="*/ 387471 w 425571"/>
                <a:gd name="connsiteY6" fmla="*/ 0 h 317029"/>
                <a:gd name="connsiteX7" fmla="*/ 425571 w 425571"/>
                <a:gd name="connsiteY7" fmla="*/ 38100 h 317029"/>
                <a:gd name="connsiteX0" fmla="*/ 1 w 431326"/>
                <a:gd name="connsiteY0" fmla="*/ 44414 h 317029"/>
                <a:gd name="connsiteX1" fmla="*/ 377091 w 431326"/>
                <a:gd name="connsiteY1" fmla="*/ 317029 h 317029"/>
                <a:gd name="connsiteX2" fmla="*/ 78901 w 431326"/>
                <a:gd name="connsiteY2" fmla="*/ 6350 h 317029"/>
                <a:gd name="connsiteX3" fmla="*/ 205901 w 431326"/>
                <a:gd name="connsiteY3" fmla="*/ 0 h 317029"/>
                <a:gd name="connsiteX4" fmla="*/ 313851 w 431326"/>
                <a:gd name="connsiteY4" fmla="*/ 0 h 317029"/>
                <a:gd name="connsiteX5" fmla="*/ 364651 w 431326"/>
                <a:gd name="connsiteY5" fmla="*/ 0 h 317029"/>
                <a:gd name="connsiteX6" fmla="*/ 393226 w 431326"/>
                <a:gd name="connsiteY6" fmla="*/ 0 h 317029"/>
                <a:gd name="connsiteX7" fmla="*/ 431326 w 431326"/>
                <a:gd name="connsiteY7" fmla="*/ 38100 h 317029"/>
                <a:gd name="connsiteX0" fmla="*/ 0 w 431325"/>
                <a:gd name="connsiteY0" fmla="*/ 44414 h 44414"/>
                <a:gd name="connsiteX1" fmla="*/ 78900 w 431325"/>
                <a:gd name="connsiteY1" fmla="*/ 6350 h 44414"/>
                <a:gd name="connsiteX2" fmla="*/ 205900 w 431325"/>
                <a:gd name="connsiteY2" fmla="*/ 0 h 44414"/>
                <a:gd name="connsiteX3" fmla="*/ 313850 w 431325"/>
                <a:gd name="connsiteY3" fmla="*/ 0 h 44414"/>
                <a:gd name="connsiteX4" fmla="*/ 364650 w 431325"/>
                <a:gd name="connsiteY4" fmla="*/ 0 h 44414"/>
                <a:gd name="connsiteX5" fmla="*/ 393225 w 431325"/>
                <a:gd name="connsiteY5" fmla="*/ 0 h 44414"/>
                <a:gd name="connsiteX6" fmla="*/ 431325 w 431325"/>
                <a:gd name="connsiteY6" fmla="*/ 38100 h 44414"/>
                <a:gd name="connsiteX0" fmla="*/ 0 w 423543"/>
                <a:gd name="connsiteY0" fmla="*/ 28640 h 38100"/>
                <a:gd name="connsiteX1" fmla="*/ 71118 w 423543"/>
                <a:gd name="connsiteY1" fmla="*/ 6350 h 38100"/>
                <a:gd name="connsiteX2" fmla="*/ 198118 w 423543"/>
                <a:gd name="connsiteY2" fmla="*/ 0 h 38100"/>
                <a:gd name="connsiteX3" fmla="*/ 306068 w 423543"/>
                <a:gd name="connsiteY3" fmla="*/ 0 h 38100"/>
                <a:gd name="connsiteX4" fmla="*/ 356868 w 423543"/>
                <a:gd name="connsiteY4" fmla="*/ 0 h 38100"/>
                <a:gd name="connsiteX5" fmla="*/ 385443 w 423543"/>
                <a:gd name="connsiteY5" fmla="*/ 0 h 38100"/>
                <a:gd name="connsiteX6" fmla="*/ 423543 w 423543"/>
                <a:gd name="connsiteY6" fmla="*/ 38100 h 38100"/>
                <a:gd name="connsiteX0" fmla="*/ 0 w 431252"/>
                <a:gd name="connsiteY0" fmla="*/ 21370 h 38100"/>
                <a:gd name="connsiteX1" fmla="*/ 78827 w 431252"/>
                <a:gd name="connsiteY1" fmla="*/ 6350 h 38100"/>
                <a:gd name="connsiteX2" fmla="*/ 205827 w 431252"/>
                <a:gd name="connsiteY2" fmla="*/ 0 h 38100"/>
                <a:gd name="connsiteX3" fmla="*/ 313777 w 431252"/>
                <a:gd name="connsiteY3" fmla="*/ 0 h 38100"/>
                <a:gd name="connsiteX4" fmla="*/ 364577 w 431252"/>
                <a:gd name="connsiteY4" fmla="*/ 0 h 38100"/>
                <a:gd name="connsiteX5" fmla="*/ 393152 w 431252"/>
                <a:gd name="connsiteY5" fmla="*/ 0 h 38100"/>
                <a:gd name="connsiteX6" fmla="*/ 431252 w 431252"/>
                <a:gd name="connsiteY6" fmla="*/ 38100 h 38100"/>
                <a:gd name="connsiteX0" fmla="*/ 0 w 459877"/>
                <a:gd name="connsiteY0" fmla="*/ 16635 h 38100"/>
                <a:gd name="connsiteX1" fmla="*/ 107452 w 459877"/>
                <a:gd name="connsiteY1" fmla="*/ 6350 h 38100"/>
                <a:gd name="connsiteX2" fmla="*/ 234452 w 459877"/>
                <a:gd name="connsiteY2" fmla="*/ 0 h 38100"/>
                <a:gd name="connsiteX3" fmla="*/ 342402 w 459877"/>
                <a:gd name="connsiteY3" fmla="*/ 0 h 38100"/>
                <a:gd name="connsiteX4" fmla="*/ 393202 w 459877"/>
                <a:gd name="connsiteY4" fmla="*/ 0 h 38100"/>
                <a:gd name="connsiteX5" fmla="*/ 421777 w 459877"/>
                <a:gd name="connsiteY5" fmla="*/ 0 h 38100"/>
                <a:gd name="connsiteX6" fmla="*/ 459877 w 459877"/>
                <a:gd name="connsiteY6" fmla="*/ 3810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877" h="38100">
                  <a:moveTo>
                    <a:pt x="0" y="16635"/>
                  </a:moveTo>
                  <a:lnTo>
                    <a:pt x="107452" y="6350"/>
                  </a:lnTo>
                  <a:lnTo>
                    <a:pt x="234452" y="0"/>
                  </a:lnTo>
                  <a:lnTo>
                    <a:pt x="342402" y="0"/>
                  </a:lnTo>
                  <a:lnTo>
                    <a:pt x="393202" y="0"/>
                  </a:lnTo>
                  <a:lnTo>
                    <a:pt x="421777" y="0"/>
                  </a:lnTo>
                  <a:lnTo>
                    <a:pt x="459877" y="38100"/>
                  </a:lnTo>
                </a:path>
              </a:pathLst>
            </a:custGeom>
            <a:noFill/>
            <a:ln w="73025" cmpd="dbl">
              <a:solidFill>
                <a:srgbClr val="FFFF00">
                  <a:alpha val="7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正方形/長方形 50"/>
            <p:cNvSpPr/>
            <p:nvPr/>
          </p:nvSpPr>
          <p:spPr>
            <a:xfrm>
              <a:off x="8595246" y="7233015"/>
              <a:ext cx="961110" cy="1459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9653497" y="7180615"/>
              <a:ext cx="932489" cy="1335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 name="直線コネクタ 52"/>
            <p:cNvCxnSpPr/>
            <p:nvPr/>
          </p:nvCxnSpPr>
          <p:spPr>
            <a:xfrm>
              <a:off x="8600933" y="7389277"/>
              <a:ext cx="857668" cy="2911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a:endCxn id="50" idx="4"/>
            </p:cNvCxnSpPr>
            <p:nvPr/>
          </p:nvCxnSpPr>
          <p:spPr>
            <a:xfrm>
              <a:off x="9546736" y="7370621"/>
              <a:ext cx="148994" cy="1262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a:endCxn id="50" idx="4"/>
            </p:cNvCxnSpPr>
            <p:nvPr/>
          </p:nvCxnSpPr>
          <p:spPr>
            <a:xfrm>
              <a:off x="9636583" y="7324553"/>
              <a:ext cx="59147" cy="17236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a:endCxn id="68" idx="8"/>
            </p:cNvCxnSpPr>
            <p:nvPr/>
          </p:nvCxnSpPr>
          <p:spPr>
            <a:xfrm flipH="1">
              <a:off x="10392986" y="7326968"/>
              <a:ext cx="193000" cy="2109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H="1">
              <a:off x="9313063" y="7420492"/>
              <a:ext cx="299523" cy="213404"/>
            </a:xfrm>
            <a:prstGeom prst="line">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flipH="1">
              <a:off x="9678317" y="7433769"/>
              <a:ext cx="811169" cy="3350"/>
            </a:xfrm>
            <a:prstGeom prst="line">
              <a:avLst/>
            </a:prstGeom>
            <a:ln w="12700">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030031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グループ化 12"/>
          <p:cNvGrpSpPr/>
          <p:nvPr/>
        </p:nvGrpSpPr>
        <p:grpSpPr>
          <a:xfrm>
            <a:off x="5508336" y="2236423"/>
            <a:ext cx="2422814" cy="3808628"/>
            <a:chOff x="5589495" y="2064400"/>
            <a:chExt cx="2784855" cy="4377752"/>
          </a:xfrm>
        </p:grpSpPr>
        <p:pic>
          <p:nvPicPr>
            <p:cNvPr id="10" name="図 9"/>
            <p:cNvPicPr>
              <a:picLocks noChangeAspect="1"/>
            </p:cNvPicPr>
            <p:nvPr/>
          </p:nvPicPr>
          <p:blipFill rotWithShape="1">
            <a:blip r:embed="rId3"/>
            <a:srcRect l="2592" t="14404" r="52037" b="2897"/>
            <a:stretch/>
          </p:blipFill>
          <p:spPr>
            <a:xfrm>
              <a:off x="5618364" y="2064400"/>
              <a:ext cx="2755986" cy="2131626"/>
            </a:xfrm>
            <a:prstGeom prst="rect">
              <a:avLst/>
            </a:prstGeom>
          </p:spPr>
        </p:pic>
        <p:pic>
          <p:nvPicPr>
            <p:cNvPr id="19" name="図 18"/>
            <p:cNvPicPr>
              <a:picLocks noChangeAspect="1"/>
            </p:cNvPicPr>
            <p:nvPr/>
          </p:nvPicPr>
          <p:blipFill rotWithShape="1">
            <a:blip r:embed="rId3"/>
            <a:srcRect l="55205" t="24433" r="2009" b="2542"/>
            <a:stretch/>
          </p:blipFill>
          <p:spPr>
            <a:xfrm>
              <a:off x="5589495" y="4527514"/>
              <a:ext cx="2643668" cy="1914638"/>
            </a:xfrm>
            <a:prstGeom prst="rect">
              <a:avLst/>
            </a:prstGeom>
          </p:spPr>
        </p:pic>
      </p:grpSp>
      <p:sp>
        <p:nvSpPr>
          <p:cNvPr id="16" name="正方形/長方形 15"/>
          <p:cNvSpPr/>
          <p:nvPr/>
        </p:nvSpPr>
        <p:spPr>
          <a:xfrm>
            <a:off x="5088483" y="4105646"/>
            <a:ext cx="4116189"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（開通後１年間の渋滞</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回数</a:t>
            </a:r>
            <a:r>
              <a:rPr lang="en-US" altLang="ja-JP" sz="1400" baseline="30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aseline="30000" dirty="0">
                <a:latin typeface="Meiryo UI" panose="020B0604030504040204" pitchFamily="50" charset="-128"/>
                <a:ea typeface="Meiryo UI" panose="020B0604030504040204" pitchFamily="50" charset="-128"/>
                <a:cs typeface="Meiryo UI" panose="020B0604030504040204" pitchFamily="50" charset="-128"/>
              </a:rPr>
              <a:t>３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5Km</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以上））　</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46911" y="1754942"/>
            <a:ext cx="45250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○開通区間の本線交通量</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5088483" y="2009770"/>
            <a:ext cx="4525089"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（交通混雑期の渋滞回数</a:t>
            </a:r>
            <a:r>
              <a:rPr lang="en-US" altLang="ja-JP" sz="1400" baseline="30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aseline="30000" dirty="0" smtClean="0">
                <a:latin typeface="Meiryo UI" panose="020B0604030504040204" pitchFamily="50" charset="-128"/>
                <a:ea typeface="Meiryo UI" panose="020B0604030504040204" pitchFamily="50" charset="-128"/>
                <a:cs typeface="Meiryo UI" panose="020B0604030504040204" pitchFamily="50" charset="-128"/>
              </a:rPr>
              <a:t>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10Km</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以上））</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10"/>
          <p:cNvSpPr>
            <a:spLocks noChangeArrowheads="1"/>
          </p:cNvSpPr>
          <p:nvPr/>
        </p:nvSpPr>
        <p:spPr bwMode="auto">
          <a:xfrm>
            <a:off x="107504" y="42656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高速道路ネットワークの強化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②</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107504" y="1061720"/>
            <a:ext cx="8928992" cy="64903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高槻</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～神戸</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間の新名神開通により、「新名神」と「名神・中国道」で交通が分散し、「名神・中国道」の年間の渋滞回数は約７割減となった</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147790" y="6240469"/>
            <a:ext cx="4424210" cy="553998"/>
          </a:xfrm>
          <a:prstGeom prst="rect">
            <a:avLst/>
          </a:prstGeom>
        </p:spPr>
        <p:txBody>
          <a:bodyPr wrap="square">
            <a:spAutoFit/>
          </a:bodyPr>
          <a:lstStyle/>
          <a:p>
            <a:pPr marL="361950" indent="-361950"/>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１　本線</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交通量は、交通量計測装置による値（加重平均</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361950" indent="-361950"/>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開通前</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日～平成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17</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年間</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361950" indent="-361950"/>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開通後</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19</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日～平成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18</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年間）</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円/楕円 36"/>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7071072" y="6520259"/>
            <a:ext cx="2133600" cy="365125"/>
          </a:xfrm>
        </p:spPr>
        <p:txBody>
          <a:bodyPr/>
          <a:lstStyle/>
          <a:p>
            <a:pPr>
              <a:defRPr/>
            </a:pPr>
            <a:r>
              <a:rPr lang="en-US" altLang="ja-JP" dirty="0" smtClean="0"/>
              <a:t>130</a:t>
            </a:r>
            <a:endParaRPr lang="ja-JP" altLang="en-US" dirty="0"/>
          </a:p>
        </p:txBody>
      </p:sp>
      <p:grpSp>
        <p:nvGrpSpPr>
          <p:cNvPr id="9" name="グループ化 8"/>
          <p:cNvGrpSpPr/>
          <p:nvPr/>
        </p:nvGrpSpPr>
        <p:grpSpPr>
          <a:xfrm>
            <a:off x="309245" y="2363735"/>
            <a:ext cx="4673776" cy="3906890"/>
            <a:chOff x="934305" y="2486364"/>
            <a:chExt cx="5797935" cy="4846594"/>
          </a:xfrm>
        </p:grpSpPr>
        <p:pic>
          <p:nvPicPr>
            <p:cNvPr id="7" name="図 6"/>
            <p:cNvPicPr>
              <a:picLocks noChangeAspect="1"/>
            </p:cNvPicPr>
            <p:nvPr/>
          </p:nvPicPr>
          <p:blipFill>
            <a:blip r:embed="rId4"/>
            <a:stretch>
              <a:fillRect/>
            </a:stretch>
          </p:blipFill>
          <p:spPr>
            <a:xfrm>
              <a:off x="971601" y="2486364"/>
              <a:ext cx="5760639" cy="2431870"/>
            </a:xfrm>
            <a:prstGeom prst="rect">
              <a:avLst/>
            </a:prstGeom>
          </p:spPr>
        </p:pic>
        <p:pic>
          <p:nvPicPr>
            <p:cNvPr id="8" name="図 7"/>
            <p:cNvPicPr>
              <a:picLocks noChangeAspect="1"/>
            </p:cNvPicPr>
            <p:nvPr/>
          </p:nvPicPr>
          <p:blipFill rotWithShape="1">
            <a:blip r:embed="rId5"/>
            <a:srcRect l="5952" t="18606" r="6820" b="9754"/>
            <a:stretch/>
          </p:blipFill>
          <p:spPr>
            <a:xfrm>
              <a:off x="934305" y="4903161"/>
              <a:ext cx="5596047" cy="2429797"/>
            </a:xfrm>
            <a:prstGeom prst="rect">
              <a:avLst/>
            </a:prstGeom>
          </p:spPr>
        </p:pic>
      </p:grpSp>
      <p:sp>
        <p:nvSpPr>
          <p:cNvPr id="22" name="正方形/長方形 21"/>
          <p:cNvSpPr/>
          <p:nvPr/>
        </p:nvSpPr>
        <p:spPr>
          <a:xfrm>
            <a:off x="245338" y="2009770"/>
            <a:ext cx="4525089"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（新名神高速道路開通前後における交通量</a:t>
            </a:r>
            <a:r>
              <a:rPr lang="en-US" altLang="ja-JP" sz="1400" baseline="300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4911011" y="1754942"/>
            <a:ext cx="4125485"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○開通区間周辺の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渋滞</a:t>
            </a:r>
            <a:r>
              <a:rPr lang="en-US" altLang="ja-JP" sz="1400" baseline="30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400" baseline="300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aseline="30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4934943" y="5949280"/>
            <a:ext cx="4029545" cy="861774"/>
          </a:xfrm>
          <a:prstGeom prst="rect">
            <a:avLst/>
          </a:prstGeom>
        </p:spPr>
        <p:txBody>
          <a:bodyPr wrap="square">
            <a:spAutoFit/>
          </a:bodyPr>
          <a:lstStyle/>
          <a:p>
            <a:pPr marL="361950" indent="-361950" algn="just"/>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２　渋滞</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：時速</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40km</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以下で低速走行、あるいは停止発進を繰り返す車列が</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1km</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以上かつ</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分以上継続した</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状態。</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361950" indent="-361950" algn="just"/>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３　新名神</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（高槻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IC</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～神戸</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）と名神（高槻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IC</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～吹田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）・中国道（吹田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～神戸</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）の合計値。カッコ内はうち新名神の回数 </a:t>
            </a:r>
          </a:p>
        </p:txBody>
      </p:sp>
      <p:sp>
        <p:nvSpPr>
          <p:cNvPr id="15" name="正方形/長方形 14"/>
          <p:cNvSpPr/>
          <p:nvPr/>
        </p:nvSpPr>
        <p:spPr>
          <a:xfrm>
            <a:off x="309245" y="753058"/>
            <a:ext cx="8324325" cy="246221"/>
          </a:xfrm>
          <a:prstGeom prst="rect">
            <a:avLst/>
          </a:prstGeom>
        </p:spPr>
        <p:txBody>
          <a:bodyPr wrap="square">
            <a:spAutoFit/>
          </a:bodyPr>
          <a:lstStyle/>
          <a:p>
            <a:pPr marL="177800" indent="-177800"/>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NEXCO</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E1A</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新名神高速道路（高槻</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～神戸</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JCT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間）開通後</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年間の状況について」平成</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a:t>
            </a:r>
          </a:p>
        </p:txBody>
      </p:sp>
    </p:spTree>
    <p:extLst>
      <p:ext uri="{BB962C8B-B14F-4D97-AF65-F5344CB8AC3E}">
        <p14:creationId xmlns:p14="http://schemas.microsoft.com/office/powerpoint/2010/main" val="351880151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5496" y="2348880"/>
            <a:ext cx="8860425"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公共</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交通戦略に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おける事業中の「戦略路線」の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概要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出典：大阪府「公共交通戦略」</a:t>
            </a:r>
            <a:endParaRPr lang="ja-JP" altLang="en-US" sz="11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35496" y="4896379"/>
            <a:ext cx="8160306"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公共交通の利便性向上</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公共交通の利用促進」の取組みイメージ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：大阪府「公共交通戦略</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Group 39"/>
          <p:cNvGraphicFramePr>
            <a:graphicFrameLocks noGrp="1"/>
          </p:cNvGraphicFramePr>
          <p:nvPr>
            <p:extLst/>
          </p:nvPr>
        </p:nvGraphicFramePr>
        <p:xfrm>
          <a:off x="133904" y="5185006"/>
          <a:ext cx="8902591" cy="1280056"/>
        </p:xfrm>
        <a:graphic>
          <a:graphicData uri="http://schemas.openxmlformats.org/drawingml/2006/table">
            <a:tbl>
              <a:tblPr/>
              <a:tblGrid>
                <a:gridCol w="1702581">
                  <a:extLst>
                    <a:ext uri="{9D8B030D-6E8A-4147-A177-3AD203B41FA5}">
                      <a16:colId xmlns:a16="http://schemas.microsoft.com/office/drawing/2014/main" val="20000"/>
                    </a:ext>
                  </a:extLst>
                </a:gridCol>
                <a:gridCol w="7200010">
                  <a:extLst>
                    <a:ext uri="{9D8B030D-6E8A-4147-A177-3AD203B41FA5}">
                      <a16:colId xmlns:a16="http://schemas.microsoft.com/office/drawing/2014/main" val="20001"/>
                    </a:ext>
                  </a:extLst>
                </a:gridCol>
              </a:tblGrid>
              <a:tr h="418125">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中⻑期的な対策として検討を⾏</a:t>
                      </a:r>
                      <a:r>
                        <a:rPr kumimoji="1" lang="ja-JP" altLang="en-US" sz="1200" b="0" i="0" u="none" strike="noStrike" cap="none" normalizeH="0" baseline="0" dirty="0" err="1" smtClean="0">
                          <a:ln>
                            <a:noFill/>
                          </a:ln>
                          <a:solidFill>
                            <a:schemeClr val="tx1"/>
                          </a:solidFill>
                          <a:effectLst/>
                          <a:latin typeface="Meiryo UI" pitchFamily="50" charset="-128"/>
                          <a:ea typeface="Meiryo UI" pitchFamily="50" charset="-128"/>
                          <a:cs typeface="Meiryo UI" pitchFamily="50" charset="-128"/>
                        </a:rPr>
                        <a:t>う</a:t>
                      </a: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もの</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・料⾦負担の軽減 　　　　　　　　　　　　　　　　　　　　・乗継駅における駅機能の充実　　　　　　 　　　　 　</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・交通手段のシームレス化　　　　　　　　　　　　　　　　　　　　　　　　　　　　　　　　　　　　　　　　　　　など</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0"/>
                  </a:ext>
                </a:extLst>
              </a:tr>
              <a:tr h="742405">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引き続き取組むもの</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・鉄道の連続⽴体交差の整備　　　　　　　　　　　 　　・駅前広場の整備、駅へのアクセスの充実</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・乗継案内情報の充実　　　　　　　　　　　　　　  　 　 ・交通環境学習や利⽤促進キャンペーンの実施</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・観光や地域のにぎわいづくりと連携した利⽤促進</a:t>
                      </a:r>
                      <a:r>
                        <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   </a:t>
                      </a: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　・鉄道駅耐震補強、可動式ホーム柵設置        </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・災害時の鉄道運行の情報提供　　　　　　　　　　　　　　　　　　　　　　　　　　　　　　　　　　　　　　　など</a:t>
                      </a:r>
                      <a:endParaRPr kumimoji="1" lang="zh-TW"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bl>
          </a:graphicData>
        </a:graphic>
      </p:graphicFrame>
      <p:sp>
        <p:nvSpPr>
          <p:cNvPr id="15" name="正方形/長方形 10"/>
          <p:cNvSpPr>
            <a:spLocks noChangeArrowheads="1"/>
          </p:cNvSpPr>
          <p:nvPr/>
        </p:nvSpPr>
        <p:spPr bwMode="auto">
          <a:xfrm>
            <a:off x="102956" y="365734"/>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大阪都市圏における鉄道ネットワークの充実</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107504" y="742616"/>
            <a:ext cx="8928992" cy="157947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鉄道</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については、公共交通戦略（</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策定、</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月改訂）に基づき、北</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大阪急行</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延伸は駅工事・高架工事を実施中、大阪モノレール延伸は都市計画事業認可（</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月）及び軌道法に基づく工事施行認可（</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月）を取得、なにわ筋線</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は都市計画</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決定がなされ、鉄道事業法</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基づく工事施行認可（</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月）及び都市計画事業認可（</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月）を得た。</a:t>
            </a:r>
            <a:endParaRPr lang="ja-JP" altLang="en-US" sz="1600" strike="sngStrike"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また、鉄道事業者に対し、乗</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継改善等の府検討案</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を提案</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するなど、公共交通の利便性向上に向けた取組みを進めている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Group 39"/>
          <p:cNvGraphicFramePr>
            <a:graphicFrameLocks noGrp="1"/>
          </p:cNvGraphicFramePr>
          <p:nvPr>
            <p:extLst/>
          </p:nvPr>
        </p:nvGraphicFramePr>
        <p:xfrm>
          <a:off x="107504" y="2636912"/>
          <a:ext cx="8932285" cy="2019744"/>
        </p:xfrm>
        <a:graphic>
          <a:graphicData uri="http://schemas.openxmlformats.org/drawingml/2006/table">
            <a:tbl>
              <a:tblPr/>
              <a:tblGrid>
                <a:gridCol w="1141848">
                  <a:extLst>
                    <a:ext uri="{9D8B030D-6E8A-4147-A177-3AD203B41FA5}">
                      <a16:colId xmlns:a16="http://schemas.microsoft.com/office/drawing/2014/main" val="20000"/>
                    </a:ext>
                  </a:extLst>
                </a:gridCol>
                <a:gridCol w="2564285">
                  <a:extLst>
                    <a:ext uri="{9D8B030D-6E8A-4147-A177-3AD203B41FA5}">
                      <a16:colId xmlns:a16="http://schemas.microsoft.com/office/drawing/2014/main" val="20001"/>
                    </a:ext>
                  </a:extLst>
                </a:gridCol>
                <a:gridCol w="5226152">
                  <a:extLst>
                    <a:ext uri="{9D8B030D-6E8A-4147-A177-3AD203B41FA5}">
                      <a16:colId xmlns:a16="http://schemas.microsoft.com/office/drawing/2014/main" val="20002"/>
                    </a:ext>
                  </a:extLst>
                </a:gridCol>
              </a:tblGrid>
              <a:tr h="216024">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600" b="1"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9BBB59"/>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概要（</a:t>
                      </a:r>
                      <a:r>
                        <a:rPr kumimoji="1" lang="ja-JP" altLang="en-US" sz="1200" b="1" i="0" u="none" strike="noStrike" cap="none" normalizeH="0" baseline="0" dirty="0" smtClean="0">
                          <a:ln>
                            <a:noFill/>
                          </a:ln>
                          <a:solidFill>
                            <a:schemeClr val="tx1"/>
                          </a:solidFill>
                          <a:effectLst/>
                          <a:latin typeface="Meiryo UI" pitchFamily="50" charset="-128"/>
                          <a:ea typeface="ＭＳ Ｐゴシック" pitchFamily="50" charset="-128"/>
                        </a:rPr>
                        <a:t>数値は概数</a:t>
                      </a:r>
                      <a:r>
                        <a:rPr kumimoji="1" lang="ja-JP" altLang="en-US" sz="1200" b="1"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9BBB59"/>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効果</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9BBB59"/>
                    </a:solidFill>
                  </a:tcPr>
                </a:tc>
                <a:extLst>
                  <a:ext uri="{0D108BD9-81ED-4DB2-BD59-A6C34878D82A}">
                    <a16:rowId xmlns:a16="http://schemas.microsoft.com/office/drawing/2014/main" val="10000"/>
                  </a:ext>
                </a:extLst>
              </a:tr>
              <a:tr h="438331">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北大阪急行</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延伸</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＊延長：</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2.5㎞</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（千里中央～箕面萱野）</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＊事業費：</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600</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億円</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＊南北軸の強化、国土軸アクセス</a:t>
                      </a: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1"/>
                  </a:ext>
                </a:extLst>
              </a:tr>
              <a:tr h="613684">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大阪モノレール</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延伸</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＊延長：</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8.9㎞</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a:t>
                      </a:r>
                      <a:r>
                        <a:rPr kumimoji="1" lang="zh-TW"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門真市～瓜生堂</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＊事業費：</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1,050</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億円</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（インフラ：</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740</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億、インフラ外：</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310</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億）</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＊放射状鉄道の環状結節</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（新たに4路線を加え</a:t>
                      </a:r>
                      <a:r>
                        <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10</a:t>
                      </a: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路線の放射鉄道と結節）</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2"/>
                  </a:ext>
                </a:extLst>
              </a:tr>
              <a:tr h="613684">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なにわ筋線</a:t>
                      </a:r>
                    </a:p>
                  </a:txBody>
                  <a:tcPr marL="91435" marR="91435"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＊延長：</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7.2㎞</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（うめきた（大阪）地下</a:t>
                      </a:r>
                      <a:r>
                        <a:rPr kumimoji="1" lang="zh-TW"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a:t>
                      </a:r>
                      <a:r>
                        <a:rPr kumimoji="1" lang="en-US" altLang="zh-TW"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JR</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難波／</a:t>
                      </a:r>
                      <a:r>
                        <a:rPr kumimoji="1" lang="zh-TW"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南海</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新今宮）</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p>
                      <a:pPr marL="177800" marR="0" lvl="0" indent="-177800" algn="l" defTabSz="914400" rtl="0" eaLnBrk="1" fontAlgn="base" latinLnBrk="0" hangingPunct="1">
                        <a:lnSpc>
                          <a:spcPct val="100000"/>
                        </a:lnSpc>
                        <a:spcBef>
                          <a:spcPct val="0"/>
                        </a:spcBef>
                        <a:spcAft>
                          <a:spcPct val="0"/>
                        </a:spcAft>
                        <a:buClrTx/>
                        <a:buSzTx/>
                        <a:buFontTx/>
                        <a:buNone/>
                        <a:tabLst/>
                      </a:pP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＊事業費：</a:t>
                      </a:r>
                      <a:r>
                        <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3,300</a:t>
                      </a:r>
                      <a:r>
                        <a:rPr kumimoji="1" lang="ja-JP" altLang="en-US"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億円</a:t>
                      </a:r>
                      <a:endParaRPr kumimoji="1" lang="en-US" altLang="ja-JP" sz="105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tc>
                  <a:txBody>
                    <a:bodyPr/>
                    <a:lstStyle>
                      <a:lvl1pPr marL="0" algn="l" defTabSz="914400" rtl="0" eaLnBrk="1" latinLnBrk="0" hangingPunct="1">
                        <a:defRPr kumimoji="1" sz="1800" kern="1200">
                          <a:solidFill>
                            <a:schemeClr val="tx1"/>
                          </a:solidFill>
                          <a:latin typeface="Arial"/>
                          <a:ea typeface=""/>
                          <a:cs typeface=""/>
                        </a:defRPr>
                      </a:lvl1pPr>
                      <a:lvl2pPr marL="457200" algn="l" defTabSz="914400" rtl="0" eaLnBrk="1" latinLnBrk="0" hangingPunct="1">
                        <a:defRPr kumimoji="1" sz="1800" kern="1200">
                          <a:solidFill>
                            <a:schemeClr val="tx1"/>
                          </a:solidFill>
                          <a:latin typeface="Arial"/>
                          <a:ea typeface=""/>
                          <a:cs typeface=""/>
                        </a:defRPr>
                      </a:lvl2pPr>
                      <a:lvl3pPr marL="914400" algn="l" defTabSz="914400" rtl="0" eaLnBrk="1" latinLnBrk="0" hangingPunct="1">
                        <a:defRPr kumimoji="1" sz="1800" kern="1200">
                          <a:solidFill>
                            <a:schemeClr val="tx1"/>
                          </a:solidFill>
                          <a:latin typeface="Arial"/>
                          <a:ea typeface=""/>
                          <a:cs typeface=""/>
                        </a:defRPr>
                      </a:lvl3pPr>
                      <a:lvl4pPr marL="1371600" algn="l" defTabSz="914400" rtl="0" eaLnBrk="1" latinLnBrk="0" hangingPunct="1">
                        <a:defRPr kumimoji="1" sz="1800" kern="1200">
                          <a:solidFill>
                            <a:schemeClr val="tx1"/>
                          </a:solidFill>
                          <a:latin typeface="Arial"/>
                          <a:ea typeface=""/>
                          <a:cs typeface=""/>
                        </a:defRPr>
                      </a:lvl4pPr>
                      <a:lvl5pPr marL="1828800" algn="l" defTabSz="914400" rtl="0" eaLnBrk="1" latinLnBrk="0" hangingPunct="1">
                        <a:defRPr kumimoji="1" sz="1800" kern="1200">
                          <a:solidFill>
                            <a:schemeClr val="tx1"/>
                          </a:solidFill>
                          <a:latin typeface="Arial"/>
                          <a:ea typeface=""/>
                          <a:cs typeface=""/>
                        </a:defRPr>
                      </a:lvl5pPr>
                      <a:lvl6pPr marL="2286000" algn="l" defTabSz="914400" rtl="0" eaLnBrk="1" latinLnBrk="0" hangingPunct="1">
                        <a:defRPr kumimoji="1" sz="1800" kern="1200">
                          <a:solidFill>
                            <a:schemeClr val="tx1"/>
                          </a:solidFill>
                          <a:latin typeface="Arial"/>
                          <a:ea typeface=""/>
                          <a:cs typeface=""/>
                        </a:defRPr>
                      </a:lvl6pPr>
                      <a:lvl7pPr marL="2743200" algn="l" defTabSz="914400" rtl="0" eaLnBrk="1" latinLnBrk="0" hangingPunct="1">
                        <a:defRPr kumimoji="1" sz="1800" kern="1200">
                          <a:solidFill>
                            <a:schemeClr val="tx1"/>
                          </a:solidFill>
                          <a:latin typeface="Arial"/>
                          <a:ea typeface=""/>
                          <a:cs typeface=""/>
                        </a:defRPr>
                      </a:lvl7pPr>
                      <a:lvl8pPr marL="3200400" algn="l" defTabSz="914400" rtl="0" eaLnBrk="1" latinLnBrk="0" hangingPunct="1">
                        <a:defRPr kumimoji="1" sz="1800" kern="1200">
                          <a:solidFill>
                            <a:schemeClr val="tx1"/>
                          </a:solidFill>
                          <a:latin typeface="Arial"/>
                          <a:ea typeface=""/>
                          <a:cs typeface=""/>
                        </a:defRPr>
                      </a:lvl8pPr>
                      <a:lvl9pPr marL="3657600" algn="l" defTabSz="914400" rtl="0" eaLnBrk="1" latinLnBrk="0" hangingPunct="1">
                        <a:defRPr kumimoji="1" sz="1800" kern="1200">
                          <a:solidFill>
                            <a:schemeClr val="tx1"/>
                          </a:solidFill>
                          <a:latin typeface="Arial"/>
                          <a:ea typeface=""/>
                          <a:cs typeface=""/>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＊関空アクセスの強化（速達性や定時制に加え、運行頻度やリダンダンシーも向上）</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rPr>
                        <a:t>＊大阪都心・国土軸にアクセスし、大阪・関西全体への広がりをもった路線</a:t>
                      </a:r>
                      <a:endParaRPr kumimoji="1" lang="en-US" altLang="ja-JP" sz="1200" b="0" i="0" u="none" strike="noStrike" cap="none" normalizeH="0" baseline="0" dirty="0" smtClean="0">
                        <a:ln>
                          <a:noFill/>
                        </a:ln>
                        <a:solidFill>
                          <a:schemeClr val="tx1"/>
                        </a:solidFill>
                        <a:effectLst/>
                        <a:latin typeface="Meiryo UI" pitchFamily="50" charset="-128"/>
                        <a:ea typeface="Meiryo UI" pitchFamily="50" charset="-128"/>
                        <a:cs typeface="Meiryo UI" pitchFamily="50" charset="-128"/>
                      </a:endParaRPr>
                    </a:p>
                  </a:txBody>
                  <a:tcPr marL="35998" marR="35998" marT="45694" marB="4569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FF3EA"/>
                    </a:solidFill>
                  </a:tcPr>
                </a:tc>
                <a:extLst>
                  <a:ext uri="{0D108BD9-81ED-4DB2-BD59-A6C34878D82A}">
                    <a16:rowId xmlns:a16="http://schemas.microsoft.com/office/drawing/2014/main" val="10003"/>
                  </a:ext>
                </a:extLst>
              </a:tr>
            </a:tbl>
          </a:graphicData>
        </a:graphic>
      </p:graphicFrame>
      <p:sp>
        <p:nvSpPr>
          <p:cNvPr id="11" name="スライド番号プレースホルダー 1"/>
          <p:cNvSpPr txBox="1">
            <a:spLocks/>
          </p:cNvSpPr>
          <p:nvPr/>
        </p:nvSpPr>
        <p:spPr>
          <a:xfrm>
            <a:off x="7046912" y="6492875"/>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a:t>131</a:t>
            </a:r>
            <a:endParaRPr lang="ja-JP" altLang="en-US" dirty="0"/>
          </a:p>
        </p:txBody>
      </p:sp>
    </p:spTree>
    <p:extLst>
      <p:ext uri="{BB962C8B-B14F-4D97-AF65-F5344CB8AC3E}">
        <p14:creationId xmlns:p14="http://schemas.microsoft.com/office/powerpoint/2010/main" val="37225538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2371169" y="5900990"/>
            <a:ext cx="199908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500" dirty="0">
              <a:solidFill>
                <a:schemeClr val="tx1"/>
              </a:solidFill>
              <a:latin typeface="HGSｺﾞｼｯｸM" panose="020B0600000000000000" pitchFamily="50" charset="-128"/>
              <a:ea typeface="HGSｺﾞｼｯｸM" panose="020B0600000000000000" pitchFamily="50" charset="-128"/>
            </a:endParaRPr>
          </a:p>
        </p:txBody>
      </p:sp>
      <p:sp>
        <p:nvSpPr>
          <p:cNvPr id="16" name="正方形/長方形 10"/>
          <p:cNvSpPr>
            <a:spLocks noChangeArrowheads="1"/>
          </p:cNvSpPr>
          <p:nvPr/>
        </p:nvSpPr>
        <p:spPr bwMode="auto">
          <a:xfrm>
            <a:off x="103367" y="570456"/>
            <a:ext cx="61511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dirty="0">
                <a:latin typeface="Meiryo UI" panose="020B0604030504040204" pitchFamily="50" charset="-128"/>
                <a:ea typeface="Meiryo UI" panose="020B0604030504040204" pitchFamily="50" charset="-128"/>
                <a:cs typeface="Meiryo UI" panose="020B0604030504040204" pitchFamily="50" charset="-128"/>
              </a:rPr>
              <a:t>■リニア・北陸新幹線などの広域交通ネットワークの強化</a:t>
            </a:r>
          </a:p>
        </p:txBody>
      </p:sp>
      <p:sp>
        <p:nvSpPr>
          <p:cNvPr id="2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円/楕円 2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107504" y="1700808"/>
            <a:ext cx="5073095"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リニア・北陸新幹線</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の全線開業に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より形成される新幹線ネットワーク</a:t>
            </a:r>
            <a:endParaRPr kumimoji="1" lang="ja-JP" altLang="en-US" sz="1000" dirty="0"/>
          </a:p>
        </p:txBody>
      </p:sp>
      <p:sp>
        <p:nvSpPr>
          <p:cNvPr id="13" name="正方形/長方形 12"/>
          <p:cNvSpPr/>
          <p:nvPr/>
        </p:nvSpPr>
        <p:spPr>
          <a:xfrm>
            <a:off x="124050" y="1052736"/>
            <a:ext cx="8928992" cy="57606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t"/>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広域交通ネットワーク強化に資するリニア</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新幹線と北陸新幹線につ</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いて</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、国等への働きかけを行うなど、新大阪駅までの１日も早い全線開業に向けた取組みを進めている。</a:t>
            </a:r>
          </a:p>
          <a:p>
            <a:pPr algn="just">
              <a:lnSpc>
                <a:spcPts val="2000"/>
              </a:lnSpc>
            </a:pP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0" y="5635116"/>
            <a:ext cx="5865183"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経済財政運営と改革の基本</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方針 抜粋</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（骨太の方針</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R</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２</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７閣議決定）</a:t>
            </a:r>
            <a:endParaRPr lang="ja-JP" altLang="en-US" sz="1000" dirty="0"/>
          </a:p>
        </p:txBody>
      </p:sp>
      <p:sp>
        <p:nvSpPr>
          <p:cNvPr id="17" name="スライド番号プレースホルダー 1"/>
          <p:cNvSpPr>
            <a:spLocks noGrp="1"/>
          </p:cNvSpPr>
          <p:nvPr>
            <p:ph type="sldNum" sz="quarter" idx="12"/>
          </p:nvPr>
        </p:nvSpPr>
        <p:spPr>
          <a:xfrm>
            <a:off x="7041091" y="6525924"/>
            <a:ext cx="2133600" cy="365125"/>
          </a:xfrm>
        </p:spPr>
        <p:txBody>
          <a:bodyPr/>
          <a:lstStyle/>
          <a:p>
            <a:pPr>
              <a:defRPr/>
            </a:pPr>
            <a:r>
              <a:rPr lang="en-US" altLang="ja-JP" dirty="0" smtClean="0"/>
              <a:t>132</a:t>
            </a:r>
            <a:endParaRPr lang="ja-JP" altLang="en-US" dirty="0"/>
          </a:p>
        </p:txBody>
      </p:sp>
      <p:pic>
        <p:nvPicPr>
          <p:cNvPr id="125" name="図 124"/>
          <p:cNvPicPr>
            <a:picLocks noChangeAspect="1"/>
          </p:cNvPicPr>
          <p:nvPr/>
        </p:nvPicPr>
        <p:blipFill rotWithShape="1">
          <a:blip r:embed="rId3"/>
          <a:srcRect l="16922" r="4246" b="11958"/>
          <a:stretch/>
        </p:blipFill>
        <p:spPr>
          <a:xfrm>
            <a:off x="172035" y="1916832"/>
            <a:ext cx="4962498" cy="3190684"/>
          </a:xfrm>
          <a:prstGeom prst="rect">
            <a:avLst/>
          </a:prstGeom>
          <a:ln>
            <a:solidFill>
              <a:schemeClr val="tx1">
                <a:lumMod val="65000"/>
                <a:lumOff val="35000"/>
              </a:schemeClr>
            </a:solidFill>
          </a:ln>
        </p:spPr>
      </p:pic>
      <p:sp>
        <p:nvSpPr>
          <p:cNvPr id="129" name="角丸四角形 128"/>
          <p:cNvSpPr/>
          <p:nvPr/>
        </p:nvSpPr>
        <p:spPr>
          <a:xfrm>
            <a:off x="251520" y="2247923"/>
            <a:ext cx="2823694" cy="582966"/>
          </a:xfrm>
          <a:prstGeom prst="round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smtClean="0">
                <a:solidFill>
                  <a:schemeClr val="tx1"/>
                </a:solidFill>
                <a:latin typeface="ＭＳ Ｐゴシック" panose="020B0600070205080204" pitchFamily="50" charset="-128"/>
                <a:ea typeface="ＭＳ Ｐゴシック" panose="020B0600070205080204" pitchFamily="50" charset="-128"/>
              </a:rPr>
              <a:t>リニア整備後の４時間到達圏（</a:t>
            </a:r>
            <a:r>
              <a:rPr lang="en-US" altLang="ja-JP" sz="8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800" dirty="0" smtClean="0">
                <a:solidFill>
                  <a:schemeClr val="tx1"/>
                </a:solidFill>
                <a:latin typeface="ＭＳ Ｐゴシック" panose="020B0600070205080204" pitchFamily="50" charset="-128"/>
                <a:ea typeface="ＭＳ Ｐゴシック" panose="020B0600070205080204" pitchFamily="50" charset="-128"/>
              </a:rPr>
              <a:t>）</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a:p>
            <a:r>
              <a:rPr lang="ja-JP" altLang="en-US" sz="800" dirty="0" smtClean="0">
                <a:solidFill>
                  <a:schemeClr val="tx1"/>
                </a:solidFill>
                <a:latin typeface="ＭＳ Ｐゴシック" panose="020B0600070205080204" pitchFamily="50" charset="-128"/>
                <a:ea typeface="ＭＳ Ｐゴシック" panose="020B0600070205080204" pitchFamily="50" charset="-128"/>
              </a:rPr>
              <a:t>大阪　４０箇所</a:t>
            </a:r>
            <a:r>
              <a:rPr lang="en-US" altLang="ja-JP" sz="8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800" dirty="0" smtClean="0">
                <a:solidFill>
                  <a:schemeClr val="tx1"/>
                </a:solidFill>
                <a:latin typeface="ＭＳ Ｐゴシック" panose="020B0600070205080204" pitchFamily="50" charset="-128"/>
                <a:ea typeface="ＭＳ Ｐゴシック" panose="020B0600070205080204" pitchFamily="50" charset="-128"/>
              </a:rPr>
              <a:t>４７箇所</a:t>
            </a:r>
            <a:r>
              <a:rPr lang="ja-JP" altLang="en-US" sz="800" dirty="0">
                <a:solidFill>
                  <a:schemeClr val="tx1"/>
                </a:solidFill>
                <a:latin typeface="ＭＳ Ｐゴシック" panose="020B0600070205080204" pitchFamily="50" charset="-128"/>
                <a:ea typeface="ＭＳ Ｐゴシック" panose="020B0600070205080204" pitchFamily="50" charset="-128"/>
              </a:rPr>
              <a:t>　</a:t>
            </a:r>
            <a:r>
              <a:rPr lang="ja-JP" altLang="en-US" sz="800" dirty="0" smtClean="0">
                <a:solidFill>
                  <a:schemeClr val="tx1"/>
                </a:solidFill>
                <a:latin typeface="ＭＳ Ｐゴシック" panose="020B0600070205080204" pitchFamily="50" charset="-128"/>
                <a:ea typeface="ＭＳ Ｐゴシック" panose="020B0600070205080204" pitchFamily="50" charset="-128"/>
              </a:rPr>
              <a:t>　　東京　３５箇所</a:t>
            </a:r>
            <a:r>
              <a:rPr lang="en-US" altLang="ja-JP" sz="8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800" dirty="0" smtClean="0">
                <a:solidFill>
                  <a:schemeClr val="tx1"/>
                </a:solidFill>
                <a:latin typeface="ＭＳ Ｐゴシック" panose="020B0600070205080204" pitchFamily="50" charset="-128"/>
                <a:ea typeface="ＭＳ Ｐゴシック" panose="020B0600070205080204" pitchFamily="50" charset="-128"/>
              </a:rPr>
              <a:t>４７箇所</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a:p>
            <a:r>
              <a:rPr lang="ja-JP" altLang="en-US" sz="800" dirty="0" smtClean="0">
                <a:solidFill>
                  <a:schemeClr val="tx1"/>
                </a:solidFill>
                <a:latin typeface="ＭＳ Ｐゴシック" panose="020B0600070205080204" pitchFamily="50" charset="-128"/>
                <a:ea typeface="ＭＳ Ｐゴシック" panose="020B0600070205080204" pitchFamily="50" charset="-128"/>
              </a:rPr>
              <a:t>→大阪が東京に匹敵する 一大ハブ都市に</a:t>
            </a:r>
            <a:endParaRPr lang="en-US" altLang="ja-JP" sz="800" dirty="0" smtClean="0">
              <a:solidFill>
                <a:schemeClr val="tx1"/>
              </a:solidFill>
              <a:latin typeface="ＭＳ Ｐゴシック" panose="020B0600070205080204" pitchFamily="50" charset="-128"/>
              <a:ea typeface="ＭＳ Ｐゴシック" panose="020B0600070205080204" pitchFamily="50" charset="-128"/>
            </a:endParaRPr>
          </a:p>
          <a:p>
            <a:r>
              <a:rPr lang="en-US" altLang="ja-JP" sz="8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800" dirty="0" smtClean="0">
                <a:solidFill>
                  <a:schemeClr val="tx1"/>
                </a:solidFill>
                <a:latin typeface="ＭＳ Ｐゴシック" panose="020B0600070205080204" pitchFamily="50" charset="-128"/>
                <a:ea typeface="ＭＳ Ｐゴシック" panose="020B0600070205080204" pitchFamily="50" charset="-128"/>
              </a:rPr>
              <a:t>鉄道利用で４時間以内に到達可能な県庁所在都市数</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p:txBody>
      </p:sp>
      <p:sp>
        <p:nvSpPr>
          <p:cNvPr id="130" name="テキスト ボックス 129"/>
          <p:cNvSpPr txBox="1"/>
          <p:nvPr/>
        </p:nvSpPr>
        <p:spPr>
          <a:xfrm>
            <a:off x="5311816" y="1700808"/>
            <a:ext cx="5865183"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北陸新幹線全線開業による時間短縮効果</a:t>
            </a:r>
            <a:endParaRPr lang="en-US" altLang="ja-JP" sz="1000" kern="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5364088" y="5126995"/>
            <a:ext cx="5865183"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dirty="0" smtClean="0">
                <a:latin typeface="Meiryo UI" panose="020B0604030504040204" pitchFamily="50" charset="-128"/>
                <a:ea typeface="Meiryo UI" panose="020B0604030504040204" pitchFamily="50" charset="-128"/>
                <a:cs typeface="Meiryo UI" panose="020B0604030504040204" pitchFamily="50" charset="-128"/>
              </a:rPr>
              <a:t>リニア中央</a:t>
            </a:r>
            <a:r>
              <a:rPr lang="ja-JP" altLang="en-US" sz="1000" kern="100" dirty="0">
                <a:latin typeface="Meiryo UI" panose="020B0604030504040204" pitchFamily="50" charset="-128"/>
                <a:ea typeface="Meiryo UI" panose="020B0604030504040204" pitchFamily="50" charset="-128"/>
                <a:cs typeface="Meiryo UI" panose="020B0604030504040204" pitchFamily="50" charset="-128"/>
              </a:rPr>
              <a:t>新幹線全線開業による時間短縮効果</a:t>
            </a:r>
            <a:endParaRPr lang="en-US" altLang="ja-JP" sz="1000" kern="1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flipV="1">
            <a:off x="3419872" y="2423896"/>
            <a:ext cx="792088" cy="311157"/>
          </a:xfrm>
          <a:prstGeom prst="line">
            <a:avLst/>
          </a:prstGeom>
          <a:ln w="12700"/>
        </p:spPr>
        <p:style>
          <a:lnRef idx="1">
            <a:schemeClr val="dk1"/>
          </a:lnRef>
          <a:fillRef idx="0">
            <a:schemeClr val="dk1"/>
          </a:fillRef>
          <a:effectRef idx="0">
            <a:schemeClr val="dk1"/>
          </a:effectRef>
          <a:fontRef idx="minor">
            <a:schemeClr val="tx1"/>
          </a:fontRef>
        </p:style>
      </p:cxnSp>
      <p:cxnSp>
        <p:nvCxnSpPr>
          <p:cNvPr id="7" name="直線コネクタ 6"/>
          <p:cNvCxnSpPr/>
          <p:nvPr/>
        </p:nvCxnSpPr>
        <p:spPr>
          <a:xfrm>
            <a:off x="2129334" y="2996952"/>
            <a:ext cx="354780" cy="141754"/>
          </a:xfrm>
          <a:prstGeom prst="line">
            <a:avLst/>
          </a:prstGeom>
          <a:ln w="12700"/>
        </p:spPr>
        <p:style>
          <a:lnRef idx="1">
            <a:schemeClr val="dk1"/>
          </a:lnRef>
          <a:fillRef idx="0">
            <a:schemeClr val="dk1"/>
          </a:fillRef>
          <a:effectRef idx="0">
            <a:schemeClr val="dk1"/>
          </a:effectRef>
          <a:fontRef idx="minor">
            <a:schemeClr val="tx1"/>
          </a:fontRef>
        </p:style>
      </p:cxnSp>
      <p:sp>
        <p:nvSpPr>
          <p:cNvPr id="33" name="テキスト ボックス 32"/>
          <p:cNvSpPr txBox="1"/>
          <p:nvPr/>
        </p:nvSpPr>
        <p:spPr>
          <a:xfrm>
            <a:off x="5403561" y="6525924"/>
            <a:ext cx="5865183" cy="215444"/>
          </a:xfrm>
          <a:prstGeom prst="rect">
            <a:avLst/>
          </a:prstGeom>
          <a:noFill/>
        </p:spPr>
        <p:txBody>
          <a:bodyPr wrap="square" rtlCol="0">
            <a:spAutoFit/>
          </a:bodyPr>
          <a:lstStyle/>
          <a:p>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リニア中央新幹線建設促進期成同盟会パンフレット</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nvPr>
        </p:nvGraphicFramePr>
        <p:xfrm>
          <a:off x="5475569" y="5373216"/>
          <a:ext cx="3455366" cy="1155700"/>
        </p:xfrm>
        <a:graphic>
          <a:graphicData uri="http://schemas.openxmlformats.org/drawingml/2006/table">
            <a:tbl>
              <a:tblPr firstRow="1" bandRow="1">
                <a:tableStyleId>{D7AC3CCA-C797-4891-BE02-D94E43425B78}</a:tableStyleId>
              </a:tblPr>
              <a:tblGrid>
                <a:gridCol w="864094">
                  <a:extLst>
                    <a:ext uri="{9D8B030D-6E8A-4147-A177-3AD203B41FA5}">
                      <a16:colId xmlns:a16="http://schemas.microsoft.com/office/drawing/2014/main" val="3257375910"/>
                    </a:ext>
                  </a:extLst>
                </a:gridCol>
                <a:gridCol w="1296144">
                  <a:extLst>
                    <a:ext uri="{9D8B030D-6E8A-4147-A177-3AD203B41FA5}">
                      <a16:colId xmlns:a16="http://schemas.microsoft.com/office/drawing/2014/main" val="2183642815"/>
                    </a:ext>
                  </a:extLst>
                </a:gridCol>
                <a:gridCol w="1295128">
                  <a:extLst>
                    <a:ext uri="{9D8B030D-6E8A-4147-A177-3AD203B41FA5}">
                      <a16:colId xmlns:a16="http://schemas.microsoft.com/office/drawing/2014/main" val="871403320"/>
                    </a:ext>
                  </a:extLst>
                </a:gridCol>
              </a:tblGrid>
              <a:tr h="370840">
                <a:tc>
                  <a:txBody>
                    <a:bodyPr/>
                    <a:lstStyle/>
                    <a:p>
                      <a:endParaRPr kumimoji="1" lang="ja-JP" altLang="en-US" sz="1050" b="0" dirty="0">
                        <a:latin typeface="Meiryo UI" panose="020B0604030504040204" pitchFamily="50" charset="-128"/>
                        <a:ea typeface="Meiryo UI" panose="020B0604030504040204" pitchFamily="50" charset="-128"/>
                      </a:endParaRPr>
                    </a:p>
                  </a:txBody>
                  <a:tcPr anchor="ctr" anchorCtr="1">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大阪・名古屋間</a:t>
                      </a:r>
                      <a:endParaRPr kumimoji="1" lang="en-US" altLang="ja-JP" sz="105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&lt;152km&gt;</a:t>
                      </a:r>
                    </a:p>
                  </a:txBody>
                  <a:tcPr anchor="ctr" anchorCtr="1">
                    <a:solidFill>
                      <a:schemeClr val="bg1"/>
                    </a:solidFill>
                  </a:tcPr>
                </a:tc>
                <a:tc>
                  <a:txBody>
                    <a:bodyPr/>
                    <a:lstStyle/>
                    <a:p>
                      <a:pPr algn="ctr"/>
                      <a:r>
                        <a:rPr kumimoji="1" lang="ja-JP" altLang="en-US" sz="1050" b="0" dirty="0" smtClean="0">
                          <a:latin typeface="Meiryo UI" panose="020B0604030504040204" pitchFamily="50" charset="-128"/>
                          <a:ea typeface="Meiryo UI" panose="020B0604030504040204" pitchFamily="50" charset="-128"/>
                        </a:rPr>
                        <a:t>大阪・東京間　　</a:t>
                      </a:r>
                      <a:r>
                        <a:rPr lang="en-US" altLang="ja-JP" sz="800" b="0" dirty="0" smtClean="0">
                          <a:latin typeface="Meiryo UI" panose="020B0604030504040204" pitchFamily="50" charset="-128"/>
                          <a:ea typeface="Meiryo UI" panose="020B0604030504040204" pitchFamily="50" charset="-128"/>
                        </a:rPr>
                        <a:t>&lt;438km&gt;</a:t>
                      </a:r>
                    </a:p>
                  </a:txBody>
                  <a:tcPr anchor="ctr" anchorCtr="1">
                    <a:solidFill>
                      <a:schemeClr val="bg1"/>
                    </a:solidFill>
                  </a:tcPr>
                </a:tc>
                <a:extLst>
                  <a:ext uri="{0D108BD9-81ED-4DB2-BD59-A6C34878D82A}">
                    <a16:rowId xmlns:a16="http://schemas.microsoft.com/office/drawing/2014/main" val="3823541242"/>
                  </a:ext>
                </a:extLst>
              </a:tr>
              <a:tr h="370840">
                <a:tc>
                  <a:txBody>
                    <a:bodyPr/>
                    <a:lstStyle/>
                    <a:p>
                      <a:r>
                        <a:rPr kumimoji="1" lang="ja-JP" altLang="en-US" sz="1050" b="0" dirty="0" smtClean="0">
                          <a:latin typeface="Meiryo UI" panose="020B0604030504040204" pitchFamily="50" charset="-128"/>
                          <a:ea typeface="Meiryo UI" panose="020B0604030504040204" pitchFamily="50" charset="-128"/>
                        </a:rPr>
                        <a:t>現行</a:t>
                      </a:r>
                      <a:endParaRPr kumimoji="1" lang="ja-JP" altLang="en-US" sz="1050" b="0" dirty="0">
                        <a:latin typeface="Meiryo UI" panose="020B0604030504040204" pitchFamily="50" charset="-128"/>
                        <a:ea typeface="Meiryo UI" panose="020B0604030504040204" pitchFamily="50" charset="-128"/>
                      </a:endParaRPr>
                    </a:p>
                  </a:txBody>
                  <a:tcPr anchor="ctr" anchorCtr="1">
                    <a:solidFill>
                      <a:schemeClr val="bg1"/>
                    </a:solidFill>
                  </a:tcPr>
                </a:tc>
                <a:tc>
                  <a:txBody>
                    <a:bodyPr/>
                    <a:lstStyle/>
                    <a:p>
                      <a:r>
                        <a:rPr kumimoji="1" lang="ja-JP" altLang="en-US" sz="1050" b="0" dirty="0" smtClean="0">
                          <a:latin typeface="Meiryo UI" panose="020B0604030504040204" pitchFamily="50" charset="-128"/>
                          <a:ea typeface="Meiryo UI" panose="020B0604030504040204" pitchFamily="50" charset="-128"/>
                        </a:rPr>
                        <a:t>　</a:t>
                      </a:r>
                      <a:r>
                        <a:rPr kumimoji="1" lang="en-US" altLang="ja-JP" sz="1050" b="0" dirty="0" smtClean="0">
                          <a:latin typeface="Meiryo UI" panose="020B0604030504040204" pitchFamily="50" charset="-128"/>
                          <a:ea typeface="Meiryo UI" panose="020B0604030504040204" pitchFamily="50" charset="-128"/>
                        </a:rPr>
                        <a:t>47</a:t>
                      </a:r>
                      <a:r>
                        <a:rPr kumimoji="1" lang="ja-JP" altLang="en-US" sz="1050" b="0" dirty="0" smtClean="0">
                          <a:latin typeface="Meiryo UI" panose="020B0604030504040204" pitchFamily="50" charset="-128"/>
                          <a:ea typeface="Meiryo UI" panose="020B0604030504040204" pitchFamily="50" charset="-128"/>
                        </a:rPr>
                        <a:t>分</a:t>
                      </a:r>
                      <a:endParaRPr kumimoji="1" lang="ja-JP" altLang="en-US" sz="1050" b="0" dirty="0">
                        <a:latin typeface="Meiryo UI" panose="020B0604030504040204" pitchFamily="50" charset="-128"/>
                        <a:ea typeface="Meiryo UI" panose="020B0604030504040204" pitchFamily="50" charset="-128"/>
                      </a:endParaRPr>
                    </a:p>
                  </a:txBody>
                  <a:tcPr anchor="ctr" anchorCtr="1">
                    <a:solidFill>
                      <a:schemeClr val="bg1"/>
                    </a:solidFill>
                  </a:tcPr>
                </a:tc>
                <a:tc>
                  <a:txBody>
                    <a:bodyPr/>
                    <a:lstStyle/>
                    <a:p>
                      <a:r>
                        <a:rPr kumimoji="1" lang="en-US" altLang="ja-JP" sz="1050" b="0" dirty="0" smtClean="0">
                          <a:latin typeface="Meiryo UI" panose="020B0604030504040204" pitchFamily="50" charset="-128"/>
                          <a:ea typeface="Meiryo UI" panose="020B0604030504040204" pitchFamily="50" charset="-128"/>
                        </a:rPr>
                        <a:t>135</a:t>
                      </a:r>
                      <a:r>
                        <a:rPr kumimoji="1" lang="ja-JP" altLang="en-US" sz="1050" b="0" dirty="0" smtClean="0">
                          <a:latin typeface="Meiryo UI" panose="020B0604030504040204" pitchFamily="50" charset="-128"/>
                          <a:ea typeface="Meiryo UI" panose="020B0604030504040204" pitchFamily="50" charset="-128"/>
                        </a:rPr>
                        <a:t>分</a:t>
                      </a:r>
                      <a:endParaRPr kumimoji="1" lang="ja-JP" altLang="en-US" sz="1050" b="0" dirty="0">
                        <a:latin typeface="Meiryo UI" panose="020B0604030504040204" pitchFamily="50" charset="-128"/>
                        <a:ea typeface="Meiryo UI" panose="020B0604030504040204" pitchFamily="50" charset="-128"/>
                      </a:endParaRPr>
                    </a:p>
                  </a:txBody>
                  <a:tcPr anchor="ctr" anchorCtr="1">
                    <a:solidFill>
                      <a:schemeClr val="bg1"/>
                    </a:solidFill>
                  </a:tcPr>
                </a:tc>
                <a:extLst>
                  <a:ext uri="{0D108BD9-81ED-4DB2-BD59-A6C34878D82A}">
                    <a16:rowId xmlns:a16="http://schemas.microsoft.com/office/drawing/2014/main" val="2247420749"/>
                  </a:ext>
                </a:extLst>
              </a:tr>
              <a:tr h="370840">
                <a:tc>
                  <a:txBody>
                    <a:bodyPr/>
                    <a:lstStyle/>
                    <a:p>
                      <a:r>
                        <a:rPr kumimoji="1" lang="ja-JP" altLang="en-US" sz="1050" b="0" dirty="0" smtClean="0">
                          <a:latin typeface="Meiryo UI" panose="020B0604030504040204" pitchFamily="50" charset="-128"/>
                          <a:ea typeface="Meiryo UI" panose="020B0604030504040204" pitchFamily="50" charset="-128"/>
                        </a:rPr>
                        <a:t>全線開業時</a:t>
                      </a:r>
                      <a:endParaRPr kumimoji="1" lang="ja-JP" altLang="en-US" sz="1050" b="0" dirty="0">
                        <a:latin typeface="Meiryo UI" panose="020B0604030504040204" pitchFamily="50" charset="-128"/>
                        <a:ea typeface="Meiryo UI" panose="020B0604030504040204" pitchFamily="50" charset="-128"/>
                      </a:endParaRPr>
                    </a:p>
                  </a:txBody>
                  <a:tcPr anchor="ctr" anchorCtr="1">
                    <a:solidFill>
                      <a:schemeClr val="bg1"/>
                    </a:solidFill>
                  </a:tcPr>
                </a:tc>
                <a:tc>
                  <a:txBody>
                    <a:bodyPr/>
                    <a:lstStyle/>
                    <a:p>
                      <a:pPr algn="l"/>
                      <a:r>
                        <a:rPr kumimoji="1" lang="ja-JP" altLang="en-US" sz="1050" b="0" dirty="0" smtClean="0">
                          <a:latin typeface="Meiryo UI" panose="020B0604030504040204" pitchFamily="50" charset="-128"/>
                          <a:ea typeface="Meiryo UI" panose="020B0604030504040204" pitchFamily="50" charset="-128"/>
                        </a:rPr>
                        <a:t>　　　</a:t>
                      </a:r>
                      <a:r>
                        <a:rPr kumimoji="1" lang="en-US" altLang="ja-JP" sz="1050" b="0" dirty="0" smtClean="0">
                          <a:latin typeface="Meiryo UI" panose="020B0604030504040204" pitchFamily="50" charset="-128"/>
                          <a:ea typeface="Meiryo UI" panose="020B0604030504040204" pitchFamily="50" charset="-128"/>
                        </a:rPr>
                        <a:t>27</a:t>
                      </a:r>
                      <a:r>
                        <a:rPr kumimoji="1" lang="ja-JP" altLang="en-US" sz="1050" b="0" dirty="0" smtClean="0">
                          <a:latin typeface="Meiryo UI" panose="020B0604030504040204" pitchFamily="50" charset="-128"/>
                          <a:ea typeface="Meiryo UI" panose="020B0604030504040204" pitchFamily="50" charset="-128"/>
                        </a:rPr>
                        <a:t>分</a:t>
                      </a:r>
                      <a:endParaRPr kumimoji="1" lang="en-US" altLang="ja-JP" sz="1050" b="0" dirty="0" smtClean="0">
                        <a:latin typeface="Meiryo UI" panose="020B0604030504040204" pitchFamily="50" charset="-128"/>
                        <a:ea typeface="Meiryo UI" panose="020B0604030504040204" pitchFamily="50" charset="-128"/>
                      </a:endParaRPr>
                    </a:p>
                    <a:p>
                      <a:pPr algn="l"/>
                      <a:r>
                        <a:rPr kumimoji="1" lang="ja-JP" altLang="en-US" sz="1050" b="0" dirty="0" smtClean="0">
                          <a:latin typeface="Meiryo UI" panose="020B0604030504040204" pitchFamily="50" charset="-128"/>
                          <a:ea typeface="Meiryo UI" panose="020B0604030504040204" pitchFamily="50" charset="-128"/>
                        </a:rPr>
                        <a:t>（▲</a:t>
                      </a:r>
                      <a:r>
                        <a:rPr kumimoji="1" lang="en-US" altLang="ja-JP" sz="1050" b="0" dirty="0" smtClean="0">
                          <a:latin typeface="Meiryo UI" panose="020B0604030504040204" pitchFamily="50" charset="-128"/>
                          <a:ea typeface="Meiryo UI" panose="020B0604030504040204" pitchFamily="50" charset="-128"/>
                        </a:rPr>
                        <a:t>20</a:t>
                      </a:r>
                      <a:r>
                        <a:rPr kumimoji="1" lang="ja-JP" altLang="en-US" sz="1050" b="0" dirty="0" smtClean="0">
                          <a:latin typeface="Meiryo UI" panose="020B0604030504040204" pitchFamily="50" charset="-128"/>
                          <a:ea typeface="Meiryo UI" panose="020B0604030504040204" pitchFamily="50" charset="-128"/>
                        </a:rPr>
                        <a:t>分）</a:t>
                      </a:r>
                      <a:endParaRPr kumimoji="1" lang="ja-JP" altLang="en-US" sz="1050" b="0" dirty="0">
                        <a:latin typeface="Meiryo UI" panose="020B0604030504040204" pitchFamily="50" charset="-128"/>
                        <a:ea typeface="Meiryo UI" panose="020B0604030504040204" pitchFamily="50" charset="-128"/>
                      </a:endParaRPr>
                    </a:p>
                  </a:txBody>
                  <a:tcPr anchor="ctr" anchorCtr="1">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smtClean="0">
                          <a:latin typeface="Meiryo UI" panose="020B0604030504040204" pitchFamily="50" charset="-128"/>
                          <a:ea typeface="Meiryo UI" panose="020B0604030504040204" pitchFamily="50" charset="-128"/>
                        </a:rPr>
                        <a:t>　　　</a:t>
                      </a:r>
                      <a:r>
                        <a:rPr kumimoji="1" lang="en-US" altLang="ja-JP" sz="1050" b="0" dirty="0" smtClean="0">
                          <a:latin typeface="Meiryo UI" panose="020B0604030504040204" pitchFamily="50" charset="-128"/>
                          <a:ea typeface="Meiryo UI" panose="020B0604030504040204" pitchFamily="50" charset="-128"/>
                        </a:rPr>
                        <a:t>67</a:t>
                      </a:r>
                      <a:r>
                        <a:rPr kumimoji="1" lang="ja-JP" altLang="en-US" sz="1050" b="0" dirty="0" smtClean="0">
                          <a:latin typeface="Meiryo UI" panose="020B0604030504040204" pitchFamily="50" charset="-128"/>
                          <a:ea typeface="Meiryo UI" panose="020B0604030504040204" pitchFamily="50" charset="-128"/>
                        </a:rPr>
                        <a:t>分</a:t>
                      </a:r>
                      <a:endParaRPr kumimoji="1" lang="en-US" altLang="ja-JP" sz="1050" b="0" dirty="0" smtClean="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dirty="0" smtClean="0">
                          <a:latin typeface="Meiryo UI" panose="020B0604030504040204" pitchFamily="50" charset="-128"/>
                          <a:ea typeface="Meiryo UI" panose="020B0604030504040204" pitchFamily="50" charset="-128"/>
                        </a:rPr>
                        <a:t>（▲</a:t>
                      </a:r>
                      <a:r>
                        <a:rPr kumimoji="1" lang="en-US" altLang="ja-JP" sz="1050" b="0" dirty="0" smtClean="0">
                          <a:latin typeface="Meiryo UI" panose="020B0604030504040204" pitchFamily="50" charset="-128"/>
                          <a:ea typeface="Meiryo UI" panose="020B0604030504040204" pitchFamily="50" charset="-128"/>
                        </a:rPr>
                        <a:t>68</a:t>
                      </a:r>
                      <a:r>
                        <a:rPr kumimoji="1" lang="ja-JP" altLang="en-US" sz="1050" b="0" dirty="0" smtClean="0">
                          <a:latin typeface="Meiryo UI" panose="020B0604030504040204" pitchFamily="50" charset="-128"/>
                          <a:ea typeface="Meiryo UI" panose="020B0604030504040204" pitchFamily="50" charset="-128"/>
                        </a:rPr>
                        <a:t>分）</a:t>
                      </a:r>
                    </a:p>
                  </a:txBody>
                  <a:tcPr anchor="ctr" anchorCtr="1">
                    <a:solidFill>
                      <a:schemeClr val="bg1"/>
                    </a:solidFill>
                  </a:tcPr>
                </a:tc>
                <a:extLst>
                  <a:ext uri="{0D108BD9-81ED-4DB2-BD59-A6C34878D82A}">
                    <a16:rowId xmlns:a16="http://schemas.microsoft.com/office/drawing/2014/main" val="2033305230"/>
                  </a:ext>
                </a:extLst>
              </a:tr>
            </a:tbl>
          </a:graphicData>
        </a:graphic>
      </p:graphicFrame>
      <p:sp>
        <p:nvSpPr>
          <p:cNvPr id="6" name="テキスト ボックス 5"/>
          <p:cNvSpPr txBox="1"/>
          <p:nvPr/>
        </p:nvSpPr>
        <p:spPr>
          <a:xfrm>
            <a:off x="3820132" y="2054998"/>
            <a:ext cx="1295636" cy="638636"/>
          </a:xfrm>
          <a:prstGeom prst="rect">
            <a:avLst/>
          </a:prstGeom>
          <a:solidFill>
            <a:schemeClr val="bg1"/>
          </a:solidFill>
          <a:ln>
            <a:solidFill>
              <a:schemeClr val="tx1"/>
            </a:solidFill>
          </a:ln>
        </p:spPr>
        <p:txBody>
          <a:bodyPr wrap="square" rtlCol="0">
            <a:spAutoFit/>
          </a:bodyPr>
          <a:lstStyle/>
          <a:p>
            <a:r>
              <a:rPr lang="ja-JP" altLang="en-US" sz="900" dirty="0">
                <a:latin typeface="Meiryo UI" panose="020B0604030504040204" pitchFamily="50" charset="-128"/>
                <a:ea typeface="Meiryo UI" panose="020B0604030504040204" pitchFamily="50" charset="-128"/>
              </a:rPr>
              <a:t>北陸新幹線</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金沢・敦賀間</a:t>
            </a:r>
            <a:r>
              <a:rPr lang="en-US" altLang="ja-JP" sz="700" dirty="0">
                <a:latin typeface="Meiryo UI" panose="020B0604030504040204" pitchFamily="50" charset="-128"/>
                <a:ea typeface="Meiryo UI" panose="020B0604030504040204" pitchFamily="50" charset="-128"/>
              </a:rPr>
              <a:t>&lt;143km&gt;</a:t>
            </a:r>
          </a:p>
          <a:p>
            <a:pPr algn="ctr">
              <a:lnSpc>
                <a:spcPts val="720"/>
              </a:lnSpc>
            </a:pPr>
            <a:r>
              <a:rPr lang="en-US" altLang="ja-JP" sz="700" dirty="0">
                <a:latin typeface="Meiryo UI" panose="020B0604030504040204" pitchFamily="50" charset="-128"/>
                <a:ea typeface="Meiryo UI" panose="020B0604030504040204" pitchFamily="50" charset="-128"/>
              </a:rPr>
              <a:t>(2022</a:t>
            </a:r>
            <a:r>
              <a:rPr lang="ja-JP" altLang="en-US" sz="700" dirty="0">
                <a:latin typeface="Meiryo UI" panose="020B0604030504040204" pitchFamily="50" charset="-128"/>
                <a:ea typeface="Meiryo UI" panose="020B0604030504040204" pitchFamily="50" charset="-128"/>
              </a:rPr>
              <a:t>年度末開業予定</a:t>
            </a:r>
            <a:r>
              <a:rPr lang="en-US" altLang="ja-JP" sz="700" dirty="0">
                <a:latin typeface="Meiryo UI" panose="020B0604030504040204" pitchFamily="50" charset="-128"/>
                <a:ea typeface="Meiryo UI" panose="020B0604030504040204" pitchFamily="50" charset="-128"/>
              </a:rPr>
              <a:t>※)</a:t>
            </a:r>
          </a:p>
          <a:p>
            <a:pPr algn="ctr">
              <a:lnSpc>
                <a:spcPts val="720"/>
              </a:lnSpc>
            </a:pPr>
            <a:r>
              <a:rPr lang="en-US" altLang="ja-JP" sz="700" dirty="0">
                <a:latin typeface="Meiryo UI" panose="020B0604030504040204" pitchFamily="50" charset="-128"/>
                <a:ea typeface="Meiryo UI" panose="020B0604030504040204" pitchFamily="50" charset="-128"/>
              </a:rPr>
              <a:t>※</a:t>
            </a:r>
            <a:r>
              <a:rPr lang="ja-JP" altLang="en-US" sz="700" dirty="0">
                <a:latin typeface="Meiryo UI" panose="020B0604030504040204" pitchFamily="50" charset="-128"/>
                <a:ea typeface="Meiryo UI" panose="020B0604030504040204" pitchFamily="50" charset="-128"/>
              </a:rPr>
              <a:t>国土交通省が１年程度</a:t>
            </a:r>
            <a:endParaRPr lang="en-US" altLang="ja-JP" sz="700" dirty="0">
              <a:latin typeface="Meiryo UI" panose="020B0604030504040204" pitchFamily="50" charset="-128"/>
              <a:ea typeface="Meiryo UI" panose="020B0604030504040204" pitchFamily="50" charset="-128"/>
            </a:endParaRPr>
          </a:p>
          <a:p>
            <a:pPr algn="ctr">
              <a:lnSpc>
                <a:spcPts val="720"/>
              </a:lnSpc>
            </a:pPr>
            <a:r>
              <a:rPr lang="ja-JP" altLang="en-US" sz="700" dirty="0">
                <a:latin typeface="Meiryo UI" panose="020B0604030504040204" pitchFamily="50" charset="-128"/>
                <a:ea typeface="Meiryo UI" panose="020B0604030504040204" pitchFamily="50" charset="-128"/>
              </a:rPr>
              <a:t>遅れる見込みを公表</a:t>
            </a:r>
          </a:p>
        </p:txBody>
      </p:sp>
      <p:sp>
        <p:nvSpPr>
          <p:cNvPr id="45" name="テキスト ボックス 44"/>
          <p:cNvSpPr txBox="1"/>
          <p:nvPr/>
        </p:nvSpPr>
        <p:spPr>
          <a:xfrm>
            <a:off x="1005908" y="2867454"/>
            <a:ext cx="1115616" cy="430887"/>
          </a:xfrm>
          <a:prstGeom prst="rect">
            <a:avLst/>
          </a:prstGeom>
          <a:solidFill>
            <a:schemeClr val="bg1"/>
          </a:solidFill>
          <a:ln>
            <a:solidFill>
              <a:schemeClr val="tx1"/>
            </a:solidFill>
          </a:ln>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rPr>
              <a:t>　北陸新幹線</a:t>
            </a:r>
            <a:endParaRPr kumimoji="1" lang="en-US" altLang="ja-JP" sz="800" dirty="0" smtClean="0">
              <a:latin typeface="Meiryo UI" panose="020B0604030504040204" pitchFamily="50" charset="-128"/>
              <a:ea typeface="Meiryo UI" panose="020B0604030504040204" pitchFamily="50" charset="-128"/>
            </a:endParaRPr>
          </a:p>
          <a:p>
            <a:r>
              <a:rPr lang="ja-JP" altLang="en-US" sz="800" dirty="0" smtClean="0">
                <a:latin typeface="Meiryo UI" panose="020B0604030504040204" pitchFamily="50" charset="-128"/>
                <a:ea typeface="Meiryo UI" panose="020B0604030504040204" pitchFamily="50" charset="-128"/>
              </a:rPr>
              <a:t>　敦賀・新大阪間</a:t>
            </a:r>
            <a:endParaRPr lang="en-US" altLang="ja-JP" sz="600" dirty="0" smtClean="0">
              <a:latin typeface="Meiryo UI" panose="020B0604030504040204" pitchFamily="50" charset="-128"/>
              <a:ea typeface="Meiryo UI" panose="020B0604030504040204" pitchFamily="50" charset="-128"/>
            </a:endParaRPr>
          </a:p>
          <a:p>
            <a:pPr algn="ctr"/>
            <a:r>
              <a:rPr lang="en-US" altLang="ja-JP" sz="600" dirty="0" smtClean="0">
                <a:latin typeface="Meiryo UI" panose="020B0604030504040204" pitchFamily="50" charset="-128"/>
                <a:ea typeface="Meiryo UI" panose="020B0604030504040204" pitchFamily="50" charset="-128"/>
              </a:rPr>
              <a:t>(2019.5</a:t>
            </a:r>
            <a:r>
              <a:rPr lang="ja-JP" altLang="en-US" sz="600" dirty="0" smtClean="0">
                <a:latin typeface="Meiryo UI" panose="020B0604030504040204" pitchFamily="50" charset="-128"/>
                <a:ea typeface="Meiryo UI" panose="020B0604030504040204" pitchFamily="50" charset="-128"/>
              </a:rPr>
              <a:t>環境ｱｾｽﾒﾝﾄ着手</a:t>
            </a:r>
            <a:r>
              <a:rPr kumimoji="1" lang="en-US" altLang="ja-JP" sz="600" dirty="0" smtClean="0">
                <a:latin typeface="Meiryo UI" panose="020B0604030504040204" pitchFamily="50" charset="-128"/>
                <a:ea typeface="Meiryo UI" panose="020B0604030504040204" pitchFamily="50" charset="-128"/>
              </a:rPr>
              <a:t>)</a:t>
            </a:r>
            <a:endParaRPr kumimoji="1" lang="ja-JP" altLang="en-US" sz="600" dirty="0">
              <a:latin typeface="Meiryo UI" panose="020B0604030504040204" pitchFamily="50" charset="-128"/>
              <a:ea typeface="Meiryo UI" panose="020B0604030504040204" pitchFamily="50" charset="-128"/>
            </a:endParaRPr>
          </a:p>
        </p:txBody>
      </p:sp>
      <p:sp>
        <p:nvSpPr>
          <p:cNvPr id="49" name="テキスト ボックス 48"/>
          <p:cNvSpPr txBox="1"/>
          <p:nvPr/>
        </p:nvSpPr>
        <p:spPr>
          <a:xfrm>
            <a:off x="172035" y="5060875"/>
            <a:ext cx="5865183" cy="461665"/>
          </a:xfrm>
          <a:prstGeom prst="rect">
            <a:avLst/>
          </a:prstGeom>
          <a:noFill/>
        </p:spPr>
        <p:txBody>
          <a:bodyPr wrap="square" rtlCol="0">
            <a:spAutoFit/>
          </a:bodyPr>
          <a:lstStyle/>
          <a:p>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国土交通省公表資料を</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基</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に作成</a:t>
            </a:r>
            <a:endPar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リニア・北陸新幹線の駅位置・ルートは公表資料等より想定。駅の数字は新大阪駅からの最速の分数。</a:t>
            </a:r>
            <a:endPar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　 大きい丸は速達タイプ、小さい丸は各停タイプで独自に計測。</a:t>
            </a:r>
            <a:endPar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611560" y="3320407"/>
            <a:ext cx="1509964" cy="430887"/>
          </a:xfrm>
          <a:prstGeom prst="rect">
            <a:avLst/>
          </a:prstGeom>
          <a:solidFill>
            <a:schemeClr val="bg1"/>
          </a:solidFill>
          <a:ln>
            <a:solidFill>
              <a:schemeClr val="tx1"/>
            </a:solidFill>
          </a:ln>
        </p:spPr>
        <p:txBody>
          <a:bodyPr wrap="square" rtlCol="0">
            <a:spAutoFit/>
          </a:bodyPr>
          <a:lstStyle/>
          <a:p>
            <a:r>
              <a:rPr lang="ja-JP" altLang="en-US" sz="800" dirty="0" smtClean="0">
                <a:latin typeface="Meiryo UI" panose="020B0604030504040204" pitchFamily="50" charset="-128"/>
                <a:ea typeface="Meiryo UI" panose="020B0604030504040204" pitchFamily="50" charset="-128"/>
              </a:rPr>
              <a:t>　リニア中央</a:t>
            </a:r>
            <a:r>
              <a:rPr kumimoji="1" lang="ja-JP" altLang="en-US" sz="800" dirty="0" smtClean="0">
                <a:latin typeface="Meiryo UI" panose="020B0604030504040204" pitchFamily="50" charset="-128"/>
                <a:ea typeface="Meiryo UI" panose="020B0604030504040204" pitchFamily="50" charset="-128"/>
              </a:rPr>
              <a:t>新幹線</a:t>
            </a:r>
            <a:endParaRPr kumimoji="1" lang="en-US" altLang="ja-JP" sz="800" dirty="0" smtClean="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名古屋</a:t>
            </a:r>
            <a:r>
              <a:rPr lang="ja-JP" altLang="en-US" sz="800" dirty="0" smtClean="0">
                <a:latin typeface="Meiryo UI" panose="020B0604030504040204" pitchFamily="50" charset="-128"/>
                <a:ea typeface="Meiryo UI" panose="020B0604030504040204" pitchFamily="50" charset="-128"/>
              </a:rPr>
              <a:t>・新大阪間</a:t>
            </a:r>
            <a:r>
              <a:rPr lang="en-US" altLang="ja-JP" sz="600" dirty="0" smtClean="0">
                <a:latin typeface="Meiryo UI" panose="020B0604030504040204" pitchFamily="50" charset="-128"/>
                <a:ea typeface="Meiryo UI" panose="020B0604030504040204" pitchFamily="50" charset="-128"/>
              </a:rPr>
              <a:t>&lt;152km&gt;</a:t>
            </a:r>
          </a:p>
          <a:p>
            <a:pPr algn="ctr"/>
            <a:r>
              <a:rPr lang="en-US" altLang="ja-JP" sz="600" dirty="0" smtClean="0">
                <a:latin typeface="Meiryo UI" panose="020B0604030504040204" pitchFamily="50" charset="-128"/>
                <a:ea typeface="Meiryo UI" panose="020B0604030504040204" pitchFamily="50" charset="-128"/>
              </a:rPr>
              <a:t>(2045</a:t>
            </a:r>
            <a:r>
              <a:rPr lang="ja-JP" altLang="en-US" sz="600" dirty="0" smtClean="0">
                <a:latin typeface="Meiryo UI" panose="020B0604030504040204" pitchFamily="50" charset="-128"/>
                <a:ea typeface="Meiryo UI" panose="020B0604030504040204" pitchFamily="50" charset="-128"/>
              </a:rPr>
              <a:t>年から最大</a:t>
            </a:r>
            <a:r>
              <a:rPr lang="en-US" altLang="ja-JP" sz="600" dirty="0" smtClean="0">
                <a:latin typeface="Meiryo UI" panose="020B0604030504040204" pitchFamily="50" charset="-128"/>
                <a:ea typeface="Meiryo UI" panose="020B0604030504040204" pitchFamily="50" charset="-128"/>
              </a:rPr>
              <a:t>8</a:t>
            </a:r>
            <a:r>
              <a:rPr lang="ja-JP" altLang="en-US" sz="600" dirty="0" smtClean="0">
                <a:latin typeface="Meiryo UI" panose="020B0604030504040204" pitchFamily="50" charset="-128"/>
                <a:ea typeface="Meiryo UI" panose="020B0604030504040204" pitchFamily="50" charset="-128"/>
              </a:rPr>
              <a:t>年前倒し予定</a:t>
            </a:r>
            <a:r>
              <a:rPr kumimoji="1" lang="en-US" altLang="ja-JP" sz="600" dirty="0" smtClean="0">
                <a:latin typeface="Meiryo UI" panose="020B0604030504040204" pitchFamily="50" charset="-128"/>
                <a:ea typeface="Meiryo UI" panose="020B0604030504040204" pitchFamily="50" charset="-128"/>
              </a:rPr>
              <a:t>)</a:t>
            </a:r>
            <a:endParaRPr kumimoji="1" lang="ja-JP" altLang="en-US" sz="600" dirty="0">
              <a:latin typeface="Meiryo UI" panose="020B0604030504040204" pitchFamily="50" charset="-128"/>
              <a:ea typeface="Meiryo UI" panose="020B0604030504040204" pitchFamily="50" charset="-128"/>
            </a:endParaRPr>
          </a:p>
        </p:txBody>
      </p:sp>
      <p:cxnSp>
        <p:nvCxnSpPr>
          <p:cNvPr id="52" name="直線コネクタ 51"/>
          <p:cNvCxnSpPr/>
          <p:nvPr/>
        </p:nvCxnSpPr>
        <p:spPr>
          <a:xfrm>
            <a:off x="2016193" y="3751840"/>
            <a:ext cx="593335" cy="604553"/>
          </a:xfrm>
          <a:prstGeom prst="line">
            <a:avLst/>
          </a:prstGeom>
          <a:ln w="12700"/>
        </p:spPr>
        <p:style>
          <a:lnRef idx="1">
            <a:schemeClr val="dk1"/>
          </a:lnRef>
          <a:fillRef idx="0">
            <a:schemeClr val="dk1"/>
          </a:fillRef>
          <a:effectRef idx="0">
            <a:schemeClr val="dk1"/>
          </a:effectRef>
          <a:fontRef idx="minor">
            <a:schemeClr val="tx1"/>
          </a:fontRef>
        </p:style>
      </p:cxnSp>
      <p:sp>
        <p:nvSpPr>
          <p:cNvPr id="54" name="テキスト ボックス 53"/>
          <p:cNvSpPr txBox="1"/>
          <p:nvPr/>
        </p:nvSpPr>
        <p:spPr>
          <a:xfrm>
            <a:off x="3815916" y="2722501"/>
            <a:ext cx="1293940" cy="430887"/>
          </a:xfrm>
          <a:prstGeom prst="rect">
            <a:avLst/>
          </a:prstGeom>
          <a:solidFill>
            <a:schemeClr val="bg1"/>
          </a:solidFill>
          <a:ln>
            <a:solidFill>
              <a:schemeClr val="tx1"/>
            </a:solidFill>
          </a:ln>
        </p:spPr>
        <p:txBody>
          <a:bodyPr wrap="square" rtlCol="0">
            <a:spAutoFit/>
          </a:bodyPr>
          <a:lstStyle/>
          <a:p>
            <a:r>
              <a:rPr lang="ja-JP" altLang="en-US" sz="800" dirty="0" smtClean="0">
                <a:latin typeface="Meiryo UI" panose="020B0604030504040204" pitchFamily="50" charset="-128"/>
                <a:ea typeface="Meiryo UI" panose="020B0604030504040204" pitchFamily="50" charset="-128"/>
              </a:rPr>
              <a:t>リニア中央</a:t>
            </a:r>
            <a:r>
              <a:rPr kumimoji="1" lang="ja-JP" altLang="en-US" sz="800" dirty="0" smtClean="0">
                <a:latin typeface="Meiryo UI" panose="020B0604030504040204" pitchFamily="50" charset="-128"/>
                <a:ea typeface="Meiryo UI" panose="020B0604030504040204" pitchFamily="50" charset="-128"/>
              </a:rPr>
              <a:t>新幹線</a:t>
            </a:r>
            <a:endParaRPr kumimoji="1" lang="en-US" altLang="ja-JP" sz="800" dirty="0" smtClean="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品川</a:t>
            </a:r>
            <a:r>
              <a:rPr lang="ja-JP" altLang="en-US" sz="800" dirty="0" smtClean="0">
                <a:latin typeface="Meiryo UI" panose="020B0604030504040204" pitchFamily="50" charset="-128"/>
                <a:ea typeface="Meiryo UI" panose="020B0604030504040204" pitchFamily="50" charset="-128"/>
              </a:rPr>
              <a:t>・名古屋間</a:t>
            </a:r>
            <a:r>
              <a:rPr lang="en-US" altLang="ja-JP" sz="600" dirty="0" smtClean="0">
                <a:latin typeface="Meiryo UI" panose="020B0604030504040204" pitchFamily="50" charset="-128"/>
                <a:ea typeface="Meiryo UI" panose="020B0604030504040204" pitchFamily="50" charset="-128"/>
              </a:rPr>
              <a:t>&lt;286km&gt;</a:t>
            </a:r>
          </a:p>
          <a:p>
            <a:pPr algn="ctr"/>
            <a:r>
              <a:rPr lang="en-US" altLang="ja-JP" sz="600" dirty="0" smtClean="0">
                <a:latin typeface="Meiryo UI" panose="020B0604030504040204" pitchFamily="50" charset="-128"/>
                <a:ea typeface="Meiryo UI" panose="020B0604030504040204" pitchFamily="50" charset="-128"/>
              </a:rPr>
              <a:t>(2027</a:t>
            </a:r>
            <a:r>
              <a:rPr lang="ja-JP" altLang="en-US" sz="600" dirty="0" smtClean="0">
                <a:latin typeface="Meiryo UI" panose="020B0604030504040204" pitchFamily="50" charset="-128"/>
                <a:ea typeface="Meiryo UI" panose="020B0604030504040204" pitchFamily="50" charset="-128"/>
              </a:rPr>
              <a:t>年開業予定</a:t>
            </a:r>
            <a:r>
              <a:rPr kumimoji="1" lang="en-US" altLang="ja-JP" sz="600" dirty="0" smtClean="0">
                <a:latin typeface="Meiryo UI" panose="020B0604030504040204" pitchFamily="50" charset="-128"/>
                <a:ea typeface="Meiryo UI" panose="020B0604030504040204" pitchFamily="50" charset="-128"/>
              </a:rPr>
              <a:t>)</a:t>
            </a:r>
            <a:endParaRPr kumimoji="1" lang="ja-JP" altLang="en-US" sz="600" dirty="0">
              <a:latin typeface="Meiryo UI" panose="020B0604030504040204" pitchFamily="50" charset="-128"/>
              <a:ea typeface="Meiryo UI" panose="020B0604030504040204" pitchFamily="50" charset="-128"/>
            </a:endParaRPr>
          </a:p>
        </p:txBody>
      </p:sp>
      <p:cxnSp>
        <p:nvCxnSpPr>
          <p:cNvPr id="55" name="直線コネクタ 54"/>
          <p:cNvCxnSpPr/>
          <p:nvPr/>
        </p:nvCxnSpPr>
        <p:spPr>
          <a:xfrm>
            <a:off x="4788024" y="3153388"/>
            <a:ext cx="144016" cy="453278"/>
          </a:xfrm>
          <a:prstGeom prst="line">
            <a:avLst/>
          </a:prstGeom>
          <a:ln w="12700"/>
        </p:spPr>
        <p:style>
          <a:lnRef idx="1">
            <a:schemeClr val="dk1"/>
          </a:lnRef>
          <a:fillRef idx="0">
            <a:schemeClr val="dk1"/>
          </a:fillRef>
          <a:effectRef idx="0">
            <a:schemeClr val="dk1"/>
          </a:effectRef>
          <a:fontRef idx="minor">
            <a:schemeClr val="tx1"/>
          </a:fontRef>
        </p:style>
      </p:cxnSp>
      <p:graphicFrame>
        <p:nvGraphicFramePr>
          <p:cNvPr id="35" name="表 34"/>
          <p:cNvGraphicFramePr>
            <a:graphicFrameLocks noGrp="1"/>
          </p:cNvGraphicFramePr>
          <p:nvPr>
            <p:extLst>
              <p:ext uri="{D42A27DB-BD31-4B8C-83A1-F6EECF244321}">
                <p14:modId xmlns:p14="http://schemas.microsoft.com/office/powerpoint/2010/main" val="1695767219"/>
              </p:ext>
            </p:extLst>
          </p:nvPr>
        </p:nvGraphicFramePr>
        <p:xfrm>
          <a:off x="148626" y="5929857"/>
          <a:ext cx="5004048" cy="572000"/>
        </p:xfrm>
        <a:graphic>
          <a:graphicData uri="http://schemas.openxmlformats.org/drawingml/2006/table">
            <a:tbl>
              <a:tblPr firstRow="1" firstCol="1" bandRow="1"/>
              <a:tblGrid>
                <a:gridCol w="5004048">
                  <a:extLst>
                    <a:ext uri="{9D8B030D-6E8A-4147-A177-3AD203B41FA5}">
                      <a16:colId xmlns:a16="http://schemas.microsoft.com/office/drawing/2014/main" val="20000"/>
                    </a:ext>
                  </a:extLst>
                </a:gridCol>
              </a:tblGrid>
              <a:tr h="572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4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0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整備新幹線、リニア中央新幹線等の人流・物流ネットワークの早期整備・活用（略）を図り、二者択一ではない大都市圏と地方圏の関係の構築につなげていく。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bl>
          </a:graphicData>
        </a:graphic>
      </p:graphicFrame>
      <p:pic>
        <p:nvPicPr>
          <p:cNvPr id="36" name="図 35"/>
          <p:cNvPicPr>
            <a:picLocks noChangeAspect="1"/>
          </p:cNvPicPr>
          <p:nvPr/>
        </p:nvPicPr>
        <p:blipFill rotWithShape="1">
          <a:blip r:embed="rId4">
            <a:extLst>
              <a:ext uri="{28A0092B-C50C-407E-A947-70E740481C1C}">
                <a14:useLocalDpi xmlns:a14="http://schemas.microsoft.com/office/drawing/2010/main" val="0"/>
              </a:ext>
            </a:extLst>
          </a:blip>
          <a:srcRect t="1" b="4851"/>
          <a:stretch/>
        </p:blipFill>
        <p:spPr>
          <a:xfrm>
            <a:off x="5475569" y="1979870"/>
            <a:ext cx="2177415" cy="611746"/>
          </a:xfrm>
          <a:prstGeom prst="rect">
            <a:avLst/>
          </a:prstGeom>
        </p:spPr>
      </p:pic>
      <p:pic>
        <p:nvPicPr>
          <p:cNvPr id="37" name="図 36"/>
          <p:cNvPicPr>
            <a:picLocks noChangeAspect="1"/>
          </p:cNvPicPr>
          <p:nvPr/>
        </p:nvPicPr>
        <p:blipFill rotWithShape="1">
          <a:blip r:embed="rId5"/>
          <a:srcRect l="-2" r="971"/>
          <a:stretch/>
        </p:blipFill>
        <p:spPr>
          <a:xfrm>
            <a:off x="5815262" y="2639339"/>
            <a:ext cx="1842179" cy="2263140"/>
          </a:xfrm>
          <a:prstGeom prst="rect">
            <a:avLst/>
          </a:prstGeom>
        </p:spPr>
      </p:pic>
      <p:grpSp>
        <p:nvGrpSpPr>
          <p:cNvPr id="38" name="グループ化 37"/>
          <p:cNvGrpSpPr/>
          <p:nvPr/>
        </p:nvGrpSpPr>
        <p:grpSpPr>
          <a:xfrm>
            <a:off x="7862138" y="3835489"/>
            <a:ext cx="869082" cy="1036035"/>
            <a:chOff x="7939236" y="2518194"/>
            <a:chExt cx="869082" cy="1036035"/>
          </a:xfrm>
        </p:grpSpPr>
        <p:pic>
          <p:nvPicPr>
            <p:cNvPr id="39" name="図 38"/>
            <p:cNvPicPr>
              <a:picLocks noChangeAspect="1"/>
            </p:cNvPicPr>
            <p:nvPr/>
          </p:nvPicPr>
          <p:blipFill>
            <a:blip r:embed="rId6"/>
            <a:stretch>
              <a:fillRect/>
            </a:stretch>
          </p:blipFill>
          <p:spPr>
            <a:xfrm>
              <a:off x="7939236" y="2518194"/>
              <a:ext cx="869082" cy="457200"/>
            </a:xfrm>
            <a:prstGeom prst="rect">
              <a:avLst/>
            </a:prstGeom>
          </p:spPr>
        </p:pic>
        <p:pic>
          <p:nvPicPr>
            <p:cNvPr id="40" name="図 39"/>
            <p:cNvPicPr>
              <a:picLocks noChangeAspect="1"/>
            </p:cNvPicPr>
            <p:nvPr/>
          </p:nvPicPr>
          <p:blipFill rotWithShape="1">
            <a:blip r:embed="rId7"/>
            <a:srcRect r="824"/>
            <a:stretch/>
          </p:blipFill>
          <p:spPr>
            <a:xfrm>
              <a:off x="7939236" y="2973204"/>
              <a:ext cx="869082" cy="581025"/>
            </a:xfrm>
            <a:prstGeom prst="rect">
              <a:avLst/>
            </a:prstGeom>
          </p:spPr>
        </p:pic>
      </p:grpSp>
      <p:sp>
        <p:nvSpPr>
          <p:cNvPr id="41" name="テキスト ボックス 40"/>
          <p:cNvSpPr txBox="1"/>
          <p:nvPr/>
        </p:nvSpPr>
        <p:spPr>
          <a:xfrm>
            <a:off x="5413178" y="4914363"/>
            <a:ext cx="5865183" cy="21544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北陸新幹線建設促進同盟会パンフレット</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8069271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79514" y="3096026"/>
            <a:ext cx="4491833"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エリアマネジメント</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活動</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促進制度（大阪版</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BID</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8" name="グループ化 37"/>
          <p:cNvGrpSpPr/>
          <p:nvPr/>
        </p:nvGrpSpPr>
        <p:grpSpPr>
          <a:xfrm>
            <a:off x="4690855" y="3556123"/>
            <a:ext cx="4063742" cy="2249141"/>
            <a:chOff x="4722004" y="2402782"/>
            <a:chExt cx="4063742" cy="2460389"/>
          </a:xfrm>
        </p:grpSpPr>
        <p:sp>
          <p:nvSpPr>
            <p:cNvPr id="29" name="角丸四角形 28"/>
            <p:cNvSpPr/>
            <p:nvPr/>
          </p:nvSpPr>
          <p:spPr>
            <a:xfrm>
              <a:off x="4932040" y="3140968"/>
              <a:ext cx="1577942" cy="50024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新たな魅力</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向上</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企画・実施</a:t>
              </a:r>
            </a:p>
          </p:txBody>
        </p:sp>
        <p:sp>
          <p:nvSpPr>
            <p:cNvPr id="30" name="角丸四角形 29"/>
            <p:cNvSpPr/>
            <p:nvPr/>
          </p:nvSpPr>
          <p:spPr>
            <a:xfrm>
              <a:off x="4932040" y="4037167"/>
              <a:ext cx="1577942" cy="50024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来園者サービス</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向上</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a:xfrm>
              <a:off x="6948264" y="4046702"/>
              <a:ext cx="1577942" cy="50024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観光客</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公園</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利用者の増加</a:t>
              </a:r>
            </a:p>
          </p:txBody>
        </p:sp>
        <p:sp>
          <p:nvSpPr>
            <p:cNvPr id="32" name="角丸四角形 31"/>
            <p:cNvSpPr/>
            <p:nvPr/>
          </p:nvSpPr>
          <p:spPr>
            <a:xfrm>
              <a:off x="6948264" y="3140968"/>
              <a:ext cx="1577942" cy="50024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園内</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事業収益の</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増加</a:t>
              </a:r>
            </a:p>
          </p:txBody>
        </p:sp>
        <p:sp>
          <p:nvSpPr>
            <p:cNvPr id="33" name="環状矢印 32"/>
            <p:cNvSpPr/>
            <p:nvPr/>
          </p:nvSpPr>
          <p:spPr>
            <a:xfrm flipH="1">
              <a:off x="6228184" y="2848657"/>
              <a:ext cx="1008112" cy="786099"/>
            </a:xfrm>
            <a:prstGeom prst="circularArrow">
              <a:avLst>
                <a:gd name="adj1" fmla="val 12500"/>
                <a:gd name="adj2" fmla="val 1142319"/>
                <a:gd name="adj3" fmla="val 20457681"/>
                <a:gd name="adj4" fmla="val 10800000"/>
                <a:gd name="adj5" fmla="val 155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34" name="環状矢印 33"/>
            <p:cNvSpPr/>
            <p:nvPr/>
          </p:nvSpPr>
          <p:spPr>
            <a:xfrm rot="16200000" flipH="1">
              <a:off x="4610998" y="3464186"/>
              <a:ext cx="1008112" cy="786099"/>
            </a:xfrm>
            <a:prstGeom prst="circularArrow">
              <a:avLst>
                <a:gd name="adj1" fmla="val 12500"/>
                <a:gd name="adj2" fmla="val 1142319"/>
                <a:gd name="adj3" fmla="val 20457681"/>
                <a:gd name="adj4" fmla="val 10800000"/>
                <a:gd name="adj5" fmla="val 155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35" name="環状矢印 34"/>
            <p:cNvSpPr/>
            <p:nvPr/>
          </p:nvSpPr>
          <p:spPr>
            <a:xfrm rot="10800000" flipH="1">
              <a:off x="6228184" y="4077072"/>
              <a:ext cx="1008112" cy="786099"/>
            </a:xfrm>
            <a:prstGeom prst="circularArrow">
              <a:avLst>
                <a:gd name="adj1" fmla="val 12500"/>
                <a:gd name="adj2" fmla="val 1142319"/>
                <a:gd name="adj3" fmla="val 20457681"/>
                <a:gd name="adj4" fmla="val 10800000"/>
                <a:gd name="adj5" fmla="val 155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37" name="環状矢印 36"/>
            <p:cNvSpPr/>
            <p:nvPr/>
          </p:nvSpPr>
          <p:spPr>
            <a:xfrm rot="5400000" flipH="1">
              <a:off x="7888641" y="3467998"/>
              <a:ext cx="1008112" cy="786099"/>
            </a:xfrm>
            <a:prstGeom prst="circularArrow">
              <a:avLst>
                <a:gd name="adj1" fmla="val 12500"/>
                <a:gd name="adj2" fmla="val 1142319"/>
                <a:gd name="adj3" fmla="val 20457681"/>
                <a:gd name="adj4" fmla="val 10800000"/>
                <a:gd name="adj5" fmla="val 1550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40" name="角丸四角形 39"/>
            <p:cNvSpPr/>
            <p:nvPr/>
          </p:nvSpPr>
          <p:spPr>
            <a:xfrm>
              <a:off x="5652120" y="2402782"/>
              <a:ext cx="2088232" cy="27699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PMO</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事業者によるマネジメント</a:t>
              </a:r>
            </a:p>
          </p:txBody>
        </p:sp>
      </p:grpSp>
      <p:sp>
        <p:nvSpPr>
          <p:cNvPr id="41" name="二等辺三角形 40"/>
          <p:cNvSpPr/>
          <p:nvPr/>
        </p:nvSpPr>
        <p:spPr>
          <a:xfrm rot="10800000">
            <a:off x="6294119" y="3855490"/>
            <a:ext cx="864096" cy="145726"/>
          </a:xfrm>
          <a:prstGeom prst="triangl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2" name="角丸四角形 41"/>
          <p:cNvSpPr/>
          <p:nvPr/>
        </p:nvSpPr>
        <p:spPr>
          <a:xfrm>
            <a:off x="4539362" y="3462403"/>
            <a:ext cx="4233002" cy="234286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2" name="グループ化 1"/>
          <p:cNvGrpSpPr/>
          <p:nvPr/>
        </p:nvGrpSpPr>
        <p:grpSpPr>
          <a:xfrm>
            <a:off x="122974" y="3418901"/>
            <a:ext cx="4233002" cy="2561510"/>
            <a:chOff x="266990" y="2841323"/>
            <a:chExt cx="4233002" cy="2747917"/>
          </a:xfrm>
        </p:grpSpPr>
        <p:sp>
          <p:nvSpPr>
            <p:cNvPr id="4" name="テキスト ボックス 3"/>
            <p:cNvSpPr txBox="1"/>
            <p:nvPr/>
          </p:nvSpPr>
          <p:spPr>
            <a:xfrm>
              <a:off x="1268138" y="2996952"/>
              <a:ext cx="100811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地権者等</a:t>
              </a:r>
            </a:p>
          </p:txBody>
        </p:sp>
        <p:sp>
          <p:nvSpPr>
            <p:cNvPr id="8" name="テキスト ボックス 7"/>
            <p:cNvSpPr txBox="1"/>
            <p:nvPr/>
          </p:nvSpPr>
          <p:spPr>
            <a:xfrm>
              <a:off x="1628178" y="3501008"/>
              <a:ext cx="100811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a:t>
              </a:r>
            </a:p>
          </p:txBody>
        </p:sp>
        <p:sp>
          <p:nvSpPr>
            <p:cNvPr id="9" name="テキスト ボックス 8"/>
            <p:cNvSpPr txBox="1"/>
            <p:nvPr/>
          </p:nvSpPr>
          <p:spPr>
            <a:xfrm>
              <a:off x="908098" y="4038689"/>
              <a:ext cx="1728192"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民間団体</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（都市再生推進法人）</a:t>
              </a:r>
            </a:p>
          </p:txBody>
        </p:sp>
        <p:sp>
          <p:nvSpPr>
            <p:cNvPr id="10" name="テキスト ボックス 9"/>
            <p:cNvSpPr txBox="1"/>
            <p:nvPr/>
          </p:nvSpPr>
          <p:spPr>
            <a:xfrm>
              <a:off x="360456" y="4939946"/>
              <a:ext cx="1334954"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自主財源による</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収益イベント等</a:t>
              </a:r>
            </a:p>
          </p:txBody>
        </p:sp>
        <p:sp>
          <p:nvSpPr>
            <p:cNvPr id="12" name="テキスト ボックス 11"/>
            <p:cNvSpPr txBox="1"/>
            <p:nvPr/>
          </p:nvSpPr>
          <p:spPr>
            <a:xfrm>
              <a:off x="1936360" y="4941168"/>
              <a:ext cx="1271218"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公共施設の</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高質な管理等</a:t>
              </a:r>
            </a:p>
          </p:txBody>
        </p:sp>
        <p:sp>
          <p:nvSpPr>
            <p:cNvPr id="13" name="テキスト ボックス 12"/>
            <p:cNvSpPr txBox="1"/>
            <p:nvPr/>
          </p:nvSpPr>
          <p:spPr>
            <a:xfrm>
              <a:off x="3423602" y="4038689"/>
              <a:ext cx="1008112"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公物管理者</a:t>
              </a:r>
            </a:p>
          </p:txBody>
        </p:sp>
        <p:cxnSp>
          <p:nvCxnSpPr>
            <p:cNvPr id="14" name="直線矢印コネクタ 13"/>
            <p:cNvCxnSpPr/>
            <p:nvPr/>
          </p:nvCxnSpPr>
          <p:spPr>
            <a:xfrm>
              <a:off x="1407378" y="4500354"/>
              <a:ext cx="0" cy="43959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6" name="直線矢印コネクタ 15"/>
            <p:cNvCxnSpPr/>
            <p:nvPr/>
          </p:nvCxnSpPr>
          <p:spPr>
            <a:xfrm flipV="1">
              <a:off x="1177221" y="4500354"/>
              <a:ext cx="0" cy="43959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8" name="直線矢印コネクタ 17"/>
            <p:cNvCxnSpPr/>
            <p:nvPr/>
          </p:nvCxnSpPr>
          <p:spPr>
            <a:xfrm>
              <a:off x="2343482" y="4500354"/>
              <a:ext cx="0" cy="43959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9" name="テキスト ボックス 18"/>
            <p:cNvSpPr txBox="1"/>
            <p:nvPr/>
          </p:nvSpPr>
          <p:spPr>
            <a:xfrm>
              <a:off x="2293576" y="4581128"/>
              <a:ext cx="587574"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補助金</a:t>
              </a:r>
            </a:p>
          </p:txBody>
        </p:sp>
        <p:sp>
          <p:nvSpPr>
            <p:cNvPr id="20" name="テキスト ボックス 19"/>
            <p:cNvSpPr txBox="1"/>
            <p:nvPr/>
          </p:nvSpPr>
          <p:spPr>
            <a:xfrm>
              <a:off x="1335370" y="4581127"/>
              <a:ext cx="800219"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自主財源</a:t>
              </a:r>
            </a:p>
          </p:txBody>
        </p:sp>
        <p:sp>
          <p:nvSpPr>
            <p:cNvPr id="22" name="テキスト ボックス 21"/>
            <p:cNvSpPr txBox="1"/>
            <p:nvPr/>
          </p:nvSpPr>
          <p:spPr>
            <a:xfrm>
              <a:off x="687298" y="4581126"/>
              <a:ext cx="492443"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収益</a:t>
              </a:r>
            </a:p>
          </p:txBody>
        </p:sp>
        <p:sp>
          <p:nvSpPr>
            <p:cNvPr id="23" name="左右矢印 22"/>
            <p:cNvSpPr/>
            <p:nvPr/>
          </p:nvSpPr>
          <p:spPr>
            <a:xfrm>
              <a:off x="2703522" y="4038689"/>
              <a:ext cx="648072" cy="2308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 name="テキスト ボックス 24"/>
            <p:cNvSpPr txBox="1"/>
            <p:nvPr/>
          </p:nvSpPr>
          <p:spPr>
            <a:xfrm>
              <a:off x="2584490" y="4269946"/>
              <a:ext cx="925253"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法定の協定</a:t>
              </a:r>
            </a:p>
          </p:txBody>
        </p:sp>
        <p:sp>
          <p:nvSpPr>
            <p:cNvPr id="26" name="角丸四角形 25"/>
            <p:cNvSpPr/>
            <p:nvPr/>
          </p:nvSpPr>
          <p:spPr>
            <a:xfrm>
              <a:off x="266990" y="2841323"/>
              <a:ext cx="4233002" cy="274791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36" name="直線矢印コネクタ 35"/>
            <p:cNvCxnSpPr/>
            <p:nvPr/>
          </p:nvCxnSpPr>
          <p:spPr>
            <a:xfrm>
              <a:off x="1813594" y="3284984"/>
              <a:ext cx="0" cy="216000"/>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43" name="直線矢印コネクタ 42"/>
            <p:cNvCxnSpPr/>
            <p:nvPr/>
          </p:nvCxnSpPr>
          <p:spPr>
            <a:xfrm>
              <a:off x="1813594" y="3773054"/>
              <a:ext cx="0" cy="252000"/>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44" name="テキスト ボックス 43"/>
            <p:cNvSpPr txBox="1"/>
            <p:nvPr/>
          </p:nvSpPr>
          <p:spPr>
            <a:xfrm>
              <a:off x="1824186" y="3779135"/>
              <a:ext cx="646331" cy="276999"/>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補助金</a:t>
              </a:r>
            </a:p>
          </p:txBody>
        </p:sp>
      </p:grpSp>
      <p:sp>
        <p:nvSpPr>
          <p:cNvPr id="45" name="テキスト ボックス 44"/>
          <p:cNvSpPr txBox="1"/>
          <p:nvPr/>
        </p:nvSpPr>
        <p:spPr>
          <a:xfrm>
            <a:off x="1691680" y="3800073"/>
            <a:ext cx="646331" cy="276999"/>
          </a:xfrm>
          <a:prstGeom prst="rect">
            <a:avLst/>
          </a:prstGeom>
          <a:noFill/>
        </p:spPr>
        <p:txBody>
          <a:bodyPr wrap="non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分担金</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152443" y="6021288"/>
            <a:ext cx="4203533" cy="646331"/>
          </a:xfrm>
          <a:prstGeom prst="rect">
            <a:avLst/>
          </a:prstGeom>
        </p:spPr>
        <p:txBody>
          <a:bodyPr wrap="square">
            <a:spAutoFit/>
          </a:bodyPr>
          <a:lstStyle/>
          <a:p>
            <a:pPr marL="177800" indent="-17780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エリアマネジメント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における良好な環境や地域の価値を維持・向上させるための、住民・事業主・地権者等による主体的な取り組み</a:t>
            </a:r>
          </a:p>
        </p:txBody>
      </p:sp>
      <p:sp>
        <p:nvSpPr>
          <p:cNvPr id="47" name="正方形/長方形 46"/>
          <p:cNvSpPr/>
          <p:nvPr/>
        </p:nvSpPr>
        <p:spPr>
          <a:xfrm>
            <a:off x="4671347" y="5802799"/>
            <a:ext cx="4365149" cy="1015663"/>
          </a:xfrm>
          <a:prstGeom prst="rect">
            <a:avLst/>
          </a:prstGeom>
        </p:spPr>
        <p:txBody>
          <a:bodyPr wrap="square">
            <a:spAutoFit/>
          </a:bodyPr>
          <a:lstStyle/>
          <a:p>
            <a:pPr marL="177800" indent="-17780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大阪城公園パークマネジメント（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PMO</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）事業</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民間事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業者が総合的かつ戦略的に公園全体と公園施設の一体管理を行う仕組みを導入し、民間事業者の柔軟かつ優れたアイデアや活力により、世界的な歴史観光の拠点に相応しいサービスの提供や、新たな魅力の創出を図るもの</a:t>
            </a:r>
          </a:p>
        </p:txBody>
      </p:sp>
      <p:sp>
        <p:nvSpPr>
          <p:cNvPr id="49" name="正方形/長方形 10"/>
          <p:cNvSpPr>
            <a:spLocks noChangeArrowheads="1"/>
          </p:cNvSpPr>
          <p:nvPr/>
        </p:nvSpPr>
        <p:spPr bwMode="auto">
          <a:xfrm>
            <a:off x="87880" y="508427"/>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まちづくりにおける民間活力を活用した新たな手法の導入</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正方形/長方形 50"/>
          <p:cNvSpPr/>
          <p:nvPr/>
        </p:nvSpPr>
        <p:spPr>
          <a:xfrm>
            <a:off x="107504" y="980728"/>
            <a:ext cx="8928992" cy="201622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大阪市においては、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月、民間主体の持続的なまちづくりに向けて</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エリアマネジメント</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活動促進条例」を施行（大阪版</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BID</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一社</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グランフロント大阪</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TMO</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を都市再生推進法人に指定し、</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月、うめきた先行開発地区の地区運営計画を認定、同年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月には分担金条例を施行。民間団体による公共空間での継続的で自由度の高い活動や質の高い維持</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管理、</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公共空間を活用した事業収益の確保が可能となった。</a:t>
            </a: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大阪城</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公園では、指定管理者制度を活用</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した大阪城公園パークマネジメント（</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PMO</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）事業を</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年間を指定期間として、指定管理者による管理運営がスタート</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４</a:t>
            </a: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活用</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円/楕円 51"/>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133</a:t>
            </a:fld>
            <a:endParaRPr lang="ja-JP" altLang="en-US" b="1" dirty="0"/>
          </a:p>
        </p:txBody>
      </p:sp>
      <p:sp>
        <p:nvSpPr>
          <p:cNvPr id="50" name="正方形/長方形 49"/>
          <p:cNvSpPr/>
          <p:nvPr/>
        </p:nvSpPr>
        <p:spPr>
          <a:xfrm>
            <a:off x="5331809" y="4716676"/>
            <a:ext cx="2781837" cy="2830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1200" dirty="0">
                <a:solidFill>
                  <a:schemeClr val="tx1"/>
                </a:solidFill>
                <a:latin typeface="Meiryo UI" panose="020B0604030504040204" pitchFamily="50" charset="-128"/>
                <a:ea typeface="Meiryo UI" panose="020B0604030504040204" pitchFamily="50" charset="-128"/>
              </a:rPr>
              <a:t>魅力向上の好循環スパイラルの構築</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53" name="正方形/長方形 52"/>
          <p:cNvSpPr/>
          <p:nvPr/>
        </p:nvSpPr>
        <p:spPr>
          <a:xfrm>
            <a:off x="4397338" y="3096026"/>
            <a:ext cx="492719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○大阪城公園パークマネジメント（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PMO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）事業</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の概念図</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9388625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107504" y="441929"/>
            <a:ext cx="8928992" cy="6371447"/>
          </a:xfrm>
          <a:prstGeom prst="rect">
            <a:avLst/>
          </a:prstGeom>
          <a:noFill/>
          <a:ln w="38100" cmpd="dbl">
            <a:solidFill>
              <a:schemeClr val="tx1"/>
            </a:solidFill>
            <a:prstDash val="solid"/>
          </a:ln>
        </p:spPr>
        <p:style>
          <a:lnRef idx="2">
            <a:schemeClr val="accent6"/>
          </a:lnRef>
          <a:fillRef idx="1">
            <a:schemeClr val="lt1"/>
          </a:fillRef>
          <a:effectRef idx="0">
            <a:schemeClr val="accent6"/>
          </a:effectRef>
          <a:fontRef idx="minor">
            <a:schemeClr val="dk1"/>
          </a:fontRef>
        </p:style>
        <p:txBody>
          <a:bodyPr lIns="360000" tIns="360000" rIns="360000" bIns="360000" rtlCol="0" anchor="ctr" anchorCtr="0"/>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（１）企業・人材・情報が集い、イノベーションが生まれる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都市づくり</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うめきたを</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はじめとする「大阪の顔」となる都市空間の実現や民間都市開発事業の進展、地価の上昇など、国内外から企業や人材、情報が集う都市形成が進んでいる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。引き続き、国際的なビジネス環境や文化・芸術の充実など、国際競争力の高い一体的地域形成に向けた取組みを進める必要。</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２）安全・安心を確保し、持続的に発展する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都市づくり</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従前より実施している防潮堤の液状化対策や密集市街地</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対策に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加え、昨年の度重なる災害の教訓を踏まえ、府の初動体制強化や市町村支援の充実等の対策を強化するなど、南海トラフ巨大地震をはじめとした災害対策への取組みが進んでいる。引き続き、大阪の成長の基盤となる内外から信頼される最高水準の安全・安心の実現に向け、取組みの充実・強化が求めら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（３）新たなエネルギー社会の構築と環境先進</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都市づくり</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太陽光発電設備の増加や大型蓄電システムの実証が進むなど、再生可能エネルギーの利用に向けた取組みが進んでいる。エネルギー問題を地方</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公共団体自らの課題と位置づけ、安全かつ安定的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に適正</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な価格で提供される新たな</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エネルギー社会</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の構築</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をめざすこと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が重要。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（４）みどりを活かした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都市づくり</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の緑被率は全国で最低水準であり、都市の景観向上や定住魅力を図るためにも、都市緑化の推進は大きな課題。森林</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適正</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管理</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や周辺山系の保全・整備、身近に感じるみどりの創出</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などを進めなければ</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ならない。</a:t>
            </a: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５）農空間の多面的な機能を活かした都市づくり</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農業の推進</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大阪府の農業産出額は一定の増加傾向。多様な担い手の確保や農地の集約化、流動化等により、大消費地に近いポテンシャルが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更に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活かされるよう、農業の生産性向上やブランド力の向上、６次産業化による付加価値の向上等への取組みが重要となる。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134</a:t>
            </a:fld>
            <a:endParaRPr lang="ja-JP" altLang="en-US" b="1" dirty="0"/>
          </a:p>
        </p:txBody>
      </p:sp>
    </p:spTree>
    <p:extLst>
      <p:ext uri="{BB962C8B-B14F-4D97-AF65-F5344CB8AC3E}">
        <p14:creationId xmlns:p14="http://schemas.microsoft.com/office/powerpoint/2010/main" val="300782821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2"/>
          <p:cNvGraphicFramePr>
            <a:graphicFrameLocks noGrp="1"/>
          </p:cNvGraphicFramePr>
          <p:nvPr>
            <p:extLst>
              <p:ext uri="{D42A27DB-BD31-4B8C-83A1-F6EECF244321}">
                <p14:modId xmlns:p14="http://schemas.microsoft.com/office/powerpoint/2010/main" val="590499114"/>
              </p:ext>
            </p:extLst>
          </p:nvPr>
        </p:nvGraphicFramePr>
        <p:xfrm>
          <a:off x="35496" y="2606765"/>
          <a:ext cx="9018353" cy="4242223"/>
        </p:xfrm>
        <a:graphic>
          <a:graphicData uri="http://schemas.openxmlformats.org/drawingml/2006/table">
            <a:tbl>
              <a:tblPr firstRow="1" bandRow="1">
                <a:tableStyleId>{5940675A-B579-460E-94D1-54222C63F5DA}</a:tableStyleId>
              </a:tblPr>
              <a:tblGrid>
                <a:gridCol w="1120289">
                  <a:extLst>
                    <a:ext uri="{9D8B030D-6E8A-4147-A177-3AD203B41FA5}">
                      <a16:colId xmlns:a16="http://schemas.microsoft.com/office/drawing/2014/main" val="20000"/>
                    </a:ext>
                  </a:extLst>
                </a:gridCol>
                <a:gridCol w="696322">
                  <a:extLst>
                    <a:ext uri="{9D8B030D-6E8A-4147-A177-3AD203B41FA5}">
                      <a16:colId xmlns:a16="http://schemas.microsoft.com/office/drawing/2014/main" val="20001"/>
                    </a:ext>
                  </a:extLst>
                </a:gridCol>
                <a:gridCol w="696322">
                  <a:extLst>
                    <a:ext uri="{9D8B030D-6E8A-4147-A177-3AD203B41FA5}">
                      <a16:colId xmlns:a16="http://schemas.microsoft.com/office/drawing/2014/main" val="20002"/>
                    </a:ext>
                  </a:extLst>
                </a:gridCol>
                <a:gridCol w="696322">
                  <a:extLst>
                    <a:ext uri="{9D8B030D-6E8A-4147-A177-3AD203B41FA5}">
                      <a16:colId xmlns:a16="http://schemas.microsoft.com/office/drawing/2014/main" val="20003"/>
                    </a:ext>
                  </a:extLst>
                </a:gridCol>
                <a:gridCol w="696322">
                  <a:extLst>
                    <a:ext uri="{9D8B030D-6E8A-4147-A177-3AD203B41FA5}">
                      <a16:colId xmlns:a16="http://schemas.microsoft.com/office/drawing/2014/main" val="20004"/>
                    </a:ext>
                  </a:extLst>
                </a:gridCol>
                <a:gridCol w="696322">
                  <a:extLst>
                    <a:ext uri="{9D8B030D-6E8A-4147-A177-3AD203B41FA5}">
                      <a16:colId xmlns:a16="http://schemas.microsoft.com/office/drawing/2014/main" val="20005"/>
                    </a:ext>
                  </a:extLst>
                </a:gridCol>
                <a:gridCol w="696322">
                  <a:extLst>
                    <a:ext uri="{9D8B030D-6E8A-4147-A177-3AD203B41FA5}">
                      <a16:colId xmlns:a16="http://schemas.microsoft.com/office/drawing/2014/main" val="20006"/>
                    </a:ext>
                  </a:extLst>
                </a:gridCol>
                <a:gridCol w="696322">
                  <a:extLst>
                    <a:ext uri="{9D8B030D-6E8A-4147-A177-3AD203B41FA5}">
                      <a16:colId xmlns:a16="http://schemas.microsoft.com/office/drawing/2014/main" val="20007"/>
                    </a:ext>
                  </a:extLst>
                </a:gridCol>
                <a:gridCol w="696322">
                  <a:extLst>
                    <a:ext uri="{9D8B030D-6E8A-4147-A177-3AD203B41FA5}">
                      <a16:colId xmlns:a16="http://schemas.microsoft.com/office/drawing/2014/main" val="20008"/>
                    </a:ext>
                  </a:extLst>
                </a:gridCol>
                <a:gridCol w="696322">
                  <a:extLst>
                    <a:ext uri="{9D8B030D-6E8A-4147-A177-3AD203B41FA5}">
                      <a16:colId xmlns:a16="http://schemas.microsoft.com/office/drawing/2014/main" val="103475841"/>
                    </a:ext>
                  </a:extLst>
                </a:gridCol>
                <a:gridCol w="696322">
                  <a:extLst>
                    <a:ext uri="{9D8B030D-6E8A-4147-A177-3AD203B41FA5}">
                      <a16:colId xmlns:a16="http://schemas.microsoft.com/office/drawing/2014/main" val="2812001124"/>
                    </a:ext>
                  </a:extLst>
                </a:gridCol>
                <a:gridCol w="934844">
                  <a:extLst>
                    <a:ext uri="{9D8B030D-6E8A-4147-A177-3AD203B41FA5}">
                      <a16:colId xmlns:a16="http://schemas.microsoft.com/office/drawing/2014/main" val="20009"/>
                    </a:ext>
                  </a:extLst>
                </a:gridCol>
              </a:tblGrid>
              <a:tr h="516738">
                <a:tc>
                  <a:txBody>
                    <a:bodyPr/>
                    <a:lstStyle/>
                    <a:p>
                      <a:pPr algn="ct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　　標　</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(R1</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　　典</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extLst>
                  <a:ext uri="{0D108BD9-81ED-4DB2-BD59-A6C34878D82A}">
                    <a16:rowId xmlns:a16="http://schemas.microsoft.com/office/drawing/2014/main" val="10000"/>
                  </a:ext>
                </a:extLst>
              </a:tr>
              <a:tr h="737088">
                <a:tc>
                  <a:txBody>
                    <a:bodyPr/>
                    <a:lstStyle/>
                    <a:p>
                      <a:pPr algn="l"/>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民間建設・土木工事費</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大阪府・着工ベース</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5,057</a:t>
                      </a:r>
                    </a:p>
                    <a:p>
                      <a:pPr marL="182563" indent="-182563" algn="ctr">
                        <a:tabLst>
                          <a:tab pos="92075"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4,334</a:t>
                      </a:r>
                    </a:p>
                    <a:p>
                      <a:pPr marL="182563" indent="-182563" algn="ctr">
                        <a:tabLst>
                          <a:tab pos="92075"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5,077</a:t>
                      </a:r>
                    </a:p>
                    <a:p>
                      <a:pPr marL="182563" indent="-182563" algn="ctr">
                        <a:tabLst>
                          <a:tab pos="92075"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6,495</a:t>
                      </a:r>
                    </a:p>
                    <a:p>
                      <a:pPr marL="182563" indent="-182563" algn="ctr">
                        <a:tabLst>
                          <a:tab pos="92075"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7,299</a:t>
                      </a:r>
                    </a:p>
                    <a:p>
                      <a:pPr marL="182563" indent="-182563" algn="ctr">
                        <a:tabLst>
                          <a:tab pos="92075"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8,416</a:t>
                      </a:r>
                    </a:p>
                    <a:p>
                      <a:pPr marL="182563" indent="-182563" algn="ctr">
                        <a:tabLst>
                          <a:tab pos="92075"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8,770</a:t>
                      </a:r>
                    </a:p>
                    <a:p>
                      <a:pPr marL="182563" indent="-182563" algn="ctr">
                        <a:tabLst>
                          <a:tab pos="92075"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7,967</a:t>
                      </a:r>
                    </a:p>
                    <a:p>
                      <a:pPr marL="182563" indent="-182563" algn="ctr">
                        <a:tabLst>
                          <a:tab pos="92075"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9,592</a:t>
                      </a:r>
                    </a:p>
                    <a:p>
                      <a:pPr marL="182563" indent="-182563" algn="ctr">
                        <a:tabLst>
                          <a:tab pos="92075"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1,199</a:t>
                      </a:r>
                    </a:p>
                    <a:p>
                      <a:pPr marL="182563" indent="-182563" algn="ctr">
                        <a:tabLst>
                          <a:tab pos="92075"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0" indent="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国土交通省「建設総合統計」</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678111">
                <a:tc>
                  <a:txBody>
                    <a:bodyPr/>
                    <a:lstStyle/>
                    <a:p>
                      <a:pPr algn="l"/>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太陽光発電設備導入状況</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発電量ベース</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0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14.3</a:t>
                      </a:r>
                      <a:r>
                        <a:rPr kumimoji="1" lang="ja-JP" altLang="en-US" sz="10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17.9</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26.5</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46.4</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64.5</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Ｗ</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76.1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p>
                  </a:txBody>
                  <a:tcPr marL="91444" marR="91444" marT="45715" marB="4571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83.2</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p>
                  </a:txBody>
                  <a:tcPr marL="91444" marR="91444" marT="45715" marB="45715"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90.5</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p>
                  </a:txBody>
                  <a:tcPr marL="91444" marR="91444" marT="45715" marB="45715"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97.2</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p>
                  </a:txBody>
                  <a:tcPr marL="91444" marR="91444" marT="45715" marB="45715"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103.1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p>
                  </a:txBody>
                  <a:tcPr marL="91444" marR="91444" marT="45715" marB="45715" anchor="ctr">
                    <a:noFill/>
                  </a:tcPr>
                </a:tc>
                <a:tc>
                  <a:txBody>
                    <a:bodyPr/>
                    <a:lstStyle/>
                    <a:p>
                      <a:pPr marL="0" indent="0"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大阪府「再生可能エネルギー等の導入状況」</a:t>
                      </a:r>
                    </a:p>
                  </a:txBody>
                  <a:tcPr marL="91444" marR="91444" marT="45715" marB="45715" anchor="ctr"/>
                </a:tc>
                <a:extLst>
                  <a:ext uri="{0D108BD9-81ED-4DB2-BD59-A6C34878D82A}">
                    <a16:rowId xmlns:a16="http://schemas.microsoft.com/office/drawing/2014/main" val="10002"/>
                  </a:ext>
                </a:extLst>
              </a:tr>
              <a:tr h="574919">
                <a:tc>
                  <a:txBody>
                    <a:bodyPr/>
                    <a:lstStyle/>
                    <a:p>
                      <a:pPr algn="l"/>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農業産出額</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328</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344</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320</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353</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92075" algn="l"/>
                        </a:tabLst>
                        <a:defRPr/>
                      </a:pP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357</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tab pos="92075" algn="l"/>
                        </a:tabLst>
                        <a:defRPr/>
                      </a:pP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332</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未公表</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農林水産省「生産農業所得統計」</a:t>
                      </a:r>
                    </a:p>
                  </a:txBody>
                  <a:tcPr anchor="ctr"/>
                </a:tc>
                <a:extLst>
                  <a:ext uri="{0D108BD9-81ED-4DB2-BD59-A6C34878D82A}">
                    <a16:rowId xmlns:a16="http://schemas.microsoft.com/office/drawing/2014/main" val="10003"/>
                  </a:ext>
                </a:extLst>
              </a:tr>
              <a:tr h="737088">
                <a:tc>
                  <a:txBody>
                    <a:bodyPr/>
                    <a:lstStyle/>
                    <a:p>
                      <a:pPr algn="l"/>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民間住宅耐震改修等補助件数</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除却含む（</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351</a:t>
                      </a:r>
                      <a:r>
                        <a:rPr kumimoji="1"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616</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502</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598</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584</a:t>
                      </a:r>
                      <a:r>
                        <a:rPr kumimoji="1" lang="ja-JP" altLang="en-US"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833</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437</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402</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632</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大阪府住宅まちづくり部</a:t>
                      </a:r>
                    </a:p>
                  </a:txBody>
                  <a:tcPr anchor="ctr"/>
                </a:tc>
                <a:extLst>
                  <a:ext uri="{0D108BD9-81ED-4DB2-BD59-A6C34878D82A}">
                    <a16:rowId xmlns:a16="http://schemas.microsoft.com/office/drawing/2014/main" val="10004"/>
                  </a:ext>
                </a:extLst>
              </a:tr>
              <a:tr h="642165">
                <a:tc>
                  <a:txBody>
                    <a:bodyPr/>
                    <a:lstStyle/>
                    <a:p>
                      <a:pPr algn="l"/>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自主防災組織</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活動カバー率</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80.4%</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82.0%</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83.5%</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86.0%</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86.6</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88.2</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90.0</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90.4</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90.6</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182563" indent="-182563" algn="ctr">
                        <a:tabLst>
                          <a:tab pos="92075" algn="l"/>
                        </a:tabLst>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91.7</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4" marR="91444" marT="45715" marB="45715"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各年４月１日現在消防庁</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「消防白書」</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R1</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は消防防災・震災対策現況調査より）</a:t>
                      </a:r>
                    </a:p>
                  </a:txBody>
                  <a:tcPr anchor="ctr"/>
                </a:tc>
                <a:extLst>
                  <a:ext uri="{0D108BD9-81ED-4DB2-BD59-A6C34878D82A}">
                    <a16:rowId xmlns:a16="http://schemas.microsoft.com/office/drawing/2014/main" val="10005"/>
                  </a:ext>
                </a:extLst>
              </a:tr>
            </a:tbl>
          </a:graphicData>
        </a:graphic>
      </p:graphicFrame>
      <p:sp>
        <p:nvSpPr>
          <p:cNvPr id="8" name="正方形/長方形 4"/>
          <p:cNvSpPr>
            <a:spLocks noChangeArrowheads="1"/>
          </p:cNvSpPr>
          <p:nvPr/>
        </p:nvSpPr>
        <p:spPr bwMode="auto">
          <a:xfrm>
            <a:off x="107504" y="439294"/>
            <a:ext cx="8785225"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defTabSz="912813">
              <a:lnSpc>
                <a:spcPts val="2000"/>
              </a:lnSpc>
              <a:spcBef>
                <a:spcPct val="20000"/>
              </a:spcBef>
              <a:buFont typeface="Wingdings" panose="05000000000000000000" pitchFamily="2" charset="2"/>
              <a:buChar char="u"/>
            </a:pPr>
            <a:r>
              <a:rPr lang="ja-JP" altLang="en-US" sz="2000" b="1" u="sng" dirty="0">
                <a:solidFill>
                  <a:prstClr val="black"/>
                </a:solidFill>
                <a:latin typeface="+mj-ea"/>
                <a:cs typeface="Meiryo UI" pitchFamily="50" charset="-128"/>
              </a:rPr>
              <a:t>「成長目標」の進捗を把握するための指標</a:t>
            </a:r>
            <a:endParaRPr lang="ja-JP" altLang="en-US" sz="1600" b="1" u="sng" dirty="0">
              <a:latin typeface="+mj-ea"/>
              <a:ea typeface="+mj-ea"/>
              <a:cs typeface="Meiryo UI" pitchFamily="50" charset="-128"/>
            </a:endParaRPr>
          </a:p>
        </p:txBody>
      </p:sp>
      <p:sp>
        <p:nvSpPr>
          <p:cNvPr id="9" name="正方形/長方形 8"/>
          <p:cNvSpPr/>
          <p:nvPr/>
        </p:nvSpPr>
        <p:spPr>
          <a:xfrm>
            <a:off x="107504" y="836712"/>
            <a:ext cx="8928992" cy="172819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の大阪府の民間建設・土木工事費（着工ベース）</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1,738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前年度比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。戦略策定時以降の最高値と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の太陽光発電設備導入状況（発電量ベース）は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103.1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kW</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前年度比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の増加。成長戦略策定時から増加傾向にある。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の農業産出額は、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の民間住宅耐震改修等補助件数は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632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の自主防災組織の活動カバー率は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と、戦略策定時から上昇し続けている。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92280" y="6544505"/>
            <a:ext cx="2133600" cy="365125"/>
          </a:xfrm>
        </p:spPr>
        <p:txBody>
          <a:bodyPr/>
          <a:lstStyle/>
          <a:p>
            <a:pPr>
              <a:defRPr/>
            </a:pPr>
            <a:fld id="{4AC9B83D-17C3-4F2E-B0BA-D155CD364A7C}" type="slidenum">
              <a:rPr lang="ja-JP" altLang="en-US" smtClean="0"/>
              <a:pPr>
                <a:defRPr/>
              </a:pPr>
              <a:t>135</a:t>
            </a:fld>
            <a:endParaRPr lang="ja-JP" altLang="en-US" dirty="0"/>
          </a:p>
        </p:txBody>
      </p:sp>
    </p:spTree>
    <p:extLst>
      <p:ext uri="{BB962C8B-B14F-4D97-AF65-F5344CB8AC3E}">
        <p14:creationId xmlns:p14="http://schemas.microsoft.com/office/powerpoint/2010/main" val="56895064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0"/>
          <p:cNvSpPr>
            <a:spLocks noChangeArrowheads="1"/>
          </p:cNvSpPr>
          <p:nvPr/>
        </p:nvSpPr>
        <p:spPr bwMode="auto">
          <a:xfrm>
            <a:off x="107651" y="471745"/>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dirty="0">
                <a:latin typeface="Meiryo UI" panose="020B0604030504040204" pitchFamily="50" charset="-128"/>
                <a:ea typeface="Meiryo UI" panose="020B0604030504040204" pitchFamily="50" charset="-128"/>
                <a:cs typeface="Meiryo UI" panose="020B0604030504040204" pitchFamily="50" charset="-128"/>
              </a:rPr>
              <a:t>世界の都市総合力ランキング</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出典：一般財団法人森記念財団「世界の都市総合力ランキング</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07504" y="936685"/>
            <a:ext cx="8928992" cy="119617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世界の都市総合力ランキングにおける大阪の順位は、世界の主要</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の中</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の低下と</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なり、</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スコアも</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70</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.5pt</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低下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分野別でみると</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、「交通・アクセス」は横ばい、「経済」「</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研究・開発</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」「文化・交流」「居住」「</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低下。</a:t>
            </a:r>
          </a:p>
        </p:txBody>
      </p:sp>
      <p:graphicFrame>
        <p:nvGraphicFramePr>
          <p:cNvPr id="9" name="表 1"/>
          <p:cNvGraphicFramePr>
            <a:graphicFrameLocks noGrp="1"/>
          </p:cNvGraphicFramePr>
          <p:nvPr>
            <p:extLst>
              <p:ext uri="{D42A27DB-BD31-4B8C-83A1-F6EECF244321}">
                <p14:modId xmlns:p14="http://schemas.microsoft.com/office/powerpoint/2010/main" val="2587542243"/>
              </p:ext>
            </p:extLst>
          </p:nvPr>
        </p:nvGraphicFramePr>
        <p:xfrm>
          <a:off x="107502" y="2564906"/>
          <a:ext cx="4896536" cy="4148151"/>
        </p:xfrm>
        <a:graphic>
          <a:graphicData uri="http://schemas.openxmlformats.org/drawingml/2006/table">
            <a:tbl>
              <a:tblPr>
                <a:tableStyleId>{BC89EF96-8CEA-46FF-86C4-4CE0E7609802}</a:tableStyleId>
              </a:tblPr>
              <a:tblGrid>
                <a:gridCol w="477680">
                  <a:extLst>
                    <a:ext uri="{9D8B030D-6E8A-4147-A177-3AD203B41FA5}">
                      <a16:colId xmlns:a16="http://schemas.microsoft.com/office/drawing/2014/main" val="20000"/>
                    </a:ext>
                  </a:extLst>
                </a:gridCol>
                <a:gridCol w="339912">
                  <a:extLst>
                    <a:ext uri="{9D8B030D-6E8A-4147-A177-3AD203B41FA5}">
                      <a16:colId xmlns:a16="http://schemas.microsoft.com/office/drawing/2014/main" val="20001"/>
                    </a:ext>
                  </a:extLst>
                </a:gridCol>
                <a:gridCol w="339912">
                  <a:extLst>
                    <a:ext uri="{9D8B030D-6E8A-4147-A177-3AD203B41FA5}">
                      <a16:colId xmlns:a16="http://schemas.microsoft.com/office/drawing/2014/main" val="20002"/>
                    </a:ext>
                  </a:extLst>
                </a:gridCol>
                <a:gridCol w="339912">
                  <a:extLst>
                    <a:ext uri="{9D8B030D-6E8A-4147-A177-3AD203B41FA5}">
                      <a16:colId xmlns:a16="http://schemas.microsoft.com/office/drawing/2014/main" val="20003"/>
                    </a:ext>
                  </a:extLst>
                </a:gridCol>
                <a:gridCol w="339912">
                  <a:extLst>
                    <a:ext uri="{9D8B030D-6E8A-4147-A177-3AD203B41FA5}">
                      <a16:colId xmlns:a16="http://schemas.microsoft.com/office/drawing/2014/main" val="20004"/>
                    </a:ext>
                  </a:extLst>
                </a:gridCol>
                <a:gridCol w="339912">
                  <a:extLst>
                    <a:ext uri="{9D8B030D-6E8A-4147-A177-3AD203B41FA5}">
                      <a16:colId xmlns:a16="http://schemas.microsoft.com/office/drawing/2014/main" val="20005"/>
                    </a:ext>
                  </a:extLst>
                </a:gridCol>
                <a:gridCol w="339912">
                  <a:extLst>
                    <a:ext uri="{9D8B030D-6E8A-4147-A177-3AD203B41FA5}">
                      <a16:colId xmlns:a16="http://schemas.microsoft.com/office/drawing/2014/main" val="20006"/>
                    </a:ext>
                  </a:extLst>
                </a:gridCol>
                <a:gridCol w="339912">
                  <a:extLst>
                    <a:ext uri="{9D8B030D-6E8A-4147-A177-3AD203B41FA5}">
                      <a16:colId xmlns:a16="http://schemas.microsoft.com/office/drawing/2014/main" val="20007"/>
                    </a:ext>
                  </a:extLst>
                </a:gridCol>
                <a:gridCol w="339912">
                  <a:extLst>
                    <a:ext uri="{9D8B030D-6E8A-4147-A177-3AD203B41FA5}">
                      <a16:colId xmlns:a16="http://schemas.microsoft.com/office/drawing/2014/main" val="20008"/>
                    </a:ext>
                  </a:extLst>
                </a:gridCol>
                <a:gridCol w="339912">
                  <a:extLst>
                    <a:ext uri="{9D8B030D-6E8A-4147-A177-3AD203B41FA5}">
                      <a16:colId xmlns:a16="http://schemas.microsoft.com/office/drawing/2014/main" val="20009"/>
                    </a:ext>
                  </a:extLst>
                </a:gridCol>
                <a:gridCol w="339912">
                  <a:extLst>
                    <a:ext uri="{9D8B030D-6E8A-4147-A177-3AD203B41FA5}">
                      <a16:colId xmlns:a16="http://schemas.microsoft.com/office/drawing/2014/main" val="20010"/>
                    </a:ext>
                  </a:extLst>
                </a:gridCol>
                <a:gridCol w="339912">
                  <a:extLst>
                    <a:ext uri="{9D8B030D-6E8A-4147-A177-3AD203B41FA5}">
                      <a16:colId xmlns:a16="http://schemas.microsoft.com/office/drawing/2014/main" val="1402591857"/>
                    </a:ext>
                  </a:extLst>
                </a:gridCol>
                <a:gridCol w="339912">
                  <a:extLst>
                    <a:ext uri="{9D8B030D-6E8A-4147-A177-3AD203B41FA5}">
                      <a16:colId xmlns:a16="http://schemas.microsoft.com/office/drawing/2014/main" val="3035662355"/>
                    </a:ext>
                  </a:extLst>
                </a:gridCol>
                <a:gridCol w="339912">
                  <a:extLst>
                    <a:ext uri="{9D8B030D-6E8A-4147-A177-3AD203B41FA5}">
                      <a16:colId xmlns:a16="http://schemas.microsoft.com/office/drawing/2014/main" val="3462772145"/>
                    </a:ext>
                  </a:extLst>
                </a:gridCol>
              </a:tblGrid>
              <a:tr h="484918">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都市</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2008</a:t>
                      </a: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2009</a:t>
                      </a: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p>
                  </a:txBody>
                  <a:tcPr marL="9525" marR="9525" marT="9525" marB="0" anchor="ctr">
                    <a:solidFill>
                      <a:schemeClr val="tx2">
                        <a:lumMod val="20000"/>
                        <a:lumOff val="80000"/>
                      </a:schemeClr>
                    </a:solidFill>
                  </a:tcPr>
                </a:tc>
                <a:tc>
                  <a:txBody>
                    <a:bodyPr/>
                    <a:lstStyle/>
                    <a:p>
                      <a:pPr algn="ctr" fontAlgn="ctr"/>
                      <a:r>
                        <a:rPr lang="en-US" altLang="ja-JP" sz="10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p>
                  </a:txBody>
                  <a:tcPr marL="9525" marR="9525" marT="9525" marB="0" anchor="ctr">
                    <a:solidFill>
                      <a:schemeClr val="tx2">
                        <a:lumMod val="20000"/>
                        <a:lumOff val="80000"/>
                      </a:schemeClr>
                    </a:solidFill>
                  </a:tcPr>
                </a:tc>
                <a:tc>
                  <a:txBody>
                    <a:bodyPr/>
                    <a:lstStyle/>
                    <a:p>
                      <a:pPr algn="ctr" fontAlgn="ctr"/>
                      <a:r>
                        <a:rPr lang="en-US" altLang="ja-JP" sz="10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523319">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05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ー</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1"/>
                  </a:ext>
                </a:extLst>
              </a:tr>
              <a:tr h="523319">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523319">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福岡</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050" b="0" i="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ー</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523319">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ロンドン</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523319">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ミラノ</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523319">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ボストン</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523319">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ソウル</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位</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7"/>
                  </a:ext>
                </a:extLst>
              </a:tr>
            </a:tbl>
          </a:graphicData>
        </a:graphic>
      </p:graphicFrame>
      <p:sp>
        <p:nvSpPr>
          <p:cNvPr id="12" name="テキスト ボックス 11"/>
          <p:cNvSpPr txBox="1"/>
          <p:nvPr/>
        </p:nvSpPr>
        <p:spPr>
          <a:xfrm>
            <a:off x="107504" y="2190049"/>
            <a:ext cx="3528390"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主要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都市の都市総合ランキングの推移</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7075090" y="6527267"/>
            <a:ext cx="2133600" cy="365125"/>
          </a:xfrm>
        </p:spPr>
        <p:txBody>
          <a:bodyPr/>
          <a:lstStyle/>
          <a:p>
            <a:pPr>
              <a:defRPr/>
            </a:pPr>
            <a:fld id="{4AC9B83D-17C3-4F2E-B0BA-D155CD364A7C}" type="slidenum">
              <a:rPr lang="ja-JP" altLang="en-US" smtClean="0"/>
              <a:pPr>
                <a:defRPr/>
              </a:pPr>
              <a:t>136</a:t>
            </a:fld>
            <a:endParaRPr lang="ja-JP" altLang="en-US" dirty="0"/>
          </a:p>
        </p:txBody>
      </p:sp>
      <p:sp>
        <p:nvSpPr>
          <p:cNvPr id="11" name="テキスト ボックス 10"/>
          <p:cNvSpPr txBox="1"/>
          <p:nvPr/>
        </p:nvSpPr>
        <p:spPr>
          <a:xfrm>
            <a:off x="5004050" y="2185119"/>
            <a:ext cx="3528390"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○分野別ランキングと直近の推移（大阪府）</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 name="表 7"/>
          <p:cNvGraphicFramePr>
            <a:graphicFrameLocks noGrp="1"/>
          </p:cNvGraphicFramePr>
          <p:nvPr>
            <p:extLst>
              <p:ext uri="{D42A27DB-BD31-4B8C-83A1-F6EECF244321}">
                <p14:modId xmlns:p14="http://schemas.microsoft.com/office/powerpoint/2010/main" val="2911605398"/>
              </p:ext>
            </p:extLst>
          </p:nvPr>
        </p:nvGraphicFramePr>
        <p:xfrm>
          <a:off x="5148064" y="2564904"/>
          <a:ext cx="3837241" cy="4032450"/>
        </p:xfrm>
        <a:graphic>
          <a:graphicData uri="http://schemas.openxmlformats.org/drawingml/2006/table">
            <a:tbl>
              <a:tblPr firstRow="1" bandRow="1">
                <a:tableStyleId>{BC89EF96-8CEA-46FF-86C4-4CE0E7609802}</a:tableStyleId>
              </a:tblPr>
              <a:tblGrid>
                <a:gridCol w="1080120">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028929">
                  <a:extLst>
                    <a:ext uri="{9D8B030D-6E8A-4147-A177-3AD203B41FA5}">
                      <a16:colId xmlns:a16="http://schemas.microsoft.com/office/drawing/2014/main" val="20002"/>
                    </a:ext>
                  </a:extLst>
                </a:gridCol>
              </a:tblGrid>
              <a:tr h="441930">
                <a:tc>
                  <a:txBody>
                    <a:bodyPr/>
                    <a:lstStyle/>
                    <a:p>
                      <a:pPr algn="ct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2">
                        <a:lumMod val="20000"/>
                        <a:lumOff val="80000"/>
                      </a:schemeClr>
                    </a:solidFill>
                  </a:tcPr>
                </a:tc>
                <a:tc>
                  <a:txBody>
                    <a:bodyPr/>
                    <a:lstStyle/>
                    <a:p>
                      <a:pPr algn="ctr"/>
                      <a:r>
                        <a:rPr kumimoji="1"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参考：東京</a:t>
                      </a:r>
                      <a:endPar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448815">
                <a:tc>
                  <a:txBody>
                    <a:bodyPr/>
                    <a:lstStyle/>
                    <a:p>
                      <a:r>
                        <a:rPr kumimoji="1"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総合ランキング</a:t>
                      </a:r>
                      <a:endPar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rgbClr val="FF0000"/>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kumimoji="1"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ランク低下）</a:t>
                      </a:r>
                      <a:endPar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68222"/>
                    </a:solidFill>
                  </a:tcPr>
                </a:tc>
                <a:tc>
                  <a:txBody>
                    <a:bodyPr/>
                    <a:lstStyle/>
                    <a:p>
                      <a:pPr algn="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３位←３位</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8815">
                <a:tc>
                  <a:txBody>
                    <a:bodyPr/>
                    <a:lstStyle/>
                    <a:p>
                      <a:r>
                        <a:rPr kumimoji="1"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総合スコア</a:t>
                      </a:r>
                      <a:endParaRPr kumimoji="1" lang="ja-JP" altLang="en-US" sz="105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38100" cap="flat" cmpd="sng" algn="ctr">
                      <a:solidFill>
                        <a:srgbClr val="FF0000"/>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954.0</a:t>
                      </a:r>
                      <a:r>
                        <a:rPr kumimoji="1"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1024.5</a:t>
                      </a:r>
                      <a:r>
                        <a:rPr kumimoji="1"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70.5pt</a:t>
                      </a:r>
                      <a:r>
                        <a:rPr kumimoji="1" lang="ja-JP" altLang="en-US"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下降）</a:t>
                      </a:r>
                      <a:endParaRPr kumimoji="1" lang="en-US" altLang="ja-JP" sz="105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F68222"/>
                    </a:solidFill>
                  </a:tcPr>
                </a:tc>
                <a:tc>
                  <a:txBody>
                    <a:bodyPr/>
                    <a:lstStyle/>
                    <a:p>
                      <a:pPr algn="r"/>
                      <a:r>
                        <a:rPr kumimoji="1" lang="en-US" altLang="ja-JP"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1386.5</a:t>
                      </a:r>
                      <a:r>
                        <a:rPr kumimoji="1" lang="ja-JP" altLang="en-US"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1422.2</a:t>
                      </a:r>
                      <a:r>
                        <a:rPr kumimoji="1" lang="ja-JP" altLang="en-US"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35.7pt</a:t>
                      </a:r>
                      <a:r>
                        <a:rPr kumimoji="1" lang="ja-JP" altLang="en-US" sz="8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4971584"/>
                  </a:ext>
                </a:extLst>
              </a:tr>
              <a:tr h="448815">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a:t>
                      </a:r>
                      <a:endPar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38</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ランク低下）</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４位←４位</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38100" cap="flat" cmpd="sng" algn="ctr">
                      <a:solidFill>
                        <a:srgbClr val="FF0000"/>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2"/>
                  </a:ext>
                </a:extLst>
              </a:tr>
              <a:tr h="448815">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研究・開発</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ランク低下）</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３位←３位</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3"/>
                  </a:ext>
                </a:extLst>
              </a:tr>
              <a:tr h="448815">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文化・交流</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ランク低下）</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４位←４位</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4"/>
                  </a:ext>
                </a:extLst>
              </a:tr>
              <a:tr h="448815">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居住</a:t>
                      </a:r>
                      <a:endPar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ランク低下）</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5"/>
                  </a:ext>
                </a:extLst>
              </a:tr>
              <a:tr h="448815">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環境</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41</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ランク低下）</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6"/>
                  </a:ext>
                </a:extLst>
              </a:tr>
              <a:tr h="448815">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交通・アクセス</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（横ばい）</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７位←８位</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10803653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テキスト ボックス 119"/>
          <p:cNvSpPr txBox="1"/>
          <p:nvPr/>
        </p:nvSpPr>
        <p:spPr>
          <a:xfrm>
            <a:off x="4427984" y="2132856"/>
            <a:ext cx="4756954" cy="523220"/>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○大阪市における地価変動率の推移（用途別・地価公示）</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出典：大阪市都市計画局「地価情報」</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9" name="表 3"/>
          <p:cNvGraphicFramePr>
            <a:graphicFrameLocks noGrp="1"/>
          </p:cNvGraphicFramePr>
          <p:nvPr>
            <p:extLst>
              <p:ext uri="{D42A27DB-BD31-4B8C-83A1-F6EECF244321}">
                <p14:modId xmlns:p14="http://schemas.microsoft.com/office/powerpoint/2010/main" val="1045867347"/>
              </p:ext>
            </p:extLst>
          </p:nvPr>
        </p:nvGraphicFramePr>
        <p:xfrm>
          <a:off x="179514" y="2840742"/>
          <a:ext cx="4032448" cy="3710636"/>
        </p:xfrm>
        <a:graphic>
          <a:graphicData uri="http://schemas.openxmlformats.org/drawingml/2006/table">
            <a:tbl>
              <a:tblPr/>
              <a:tblGrid>
                <a:gridCol w="2520280">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205713">
                <a:tc>
                  <a:txBody>
                    <a:bodyPr/>
                    <a:lstStyle/>
                    <a:p>
                      <a:pPr algn="ctr" fontAlgn="ctr"/>
                      <a:r>
                        <a:rPr lang="zh-TW" altLang="en-US" sz="1100" b="1" i="0" u="none" strike="noStrike" dirty="0">
                          <a:solidFill>
                            <a:schemeClr val="tx1"/>
                          </a:solidFill>
                          <a:effectLst/>
                          <a:latin typeface="Meiryo UI" panose="020B0604030504040204" pitchFamily="50" charset="-128"/>
                          <a:ea typeface="Meiryo UI" panose="020B0604030504040204" pitchFamily="50" charset="-128"/>
                        </a:rPr>
                        <a:t>民間都市開発事業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竣工</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extLst>
                  <a:ext uri="{0D108BD9-81ED-4DB2-BD59-A6C34878D82A}">
                    <a16:rowId xmlns:a16="http://schemas.microsoft.com/office/drawing/2014/main" val="10000"/>
                  </a:ext>
                </a:extLst>
              </a:tr>
              <a:tr h="243086">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梅田阪急ビル</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2012.9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3086">
                <a:tc>
                  <a:txBody>
                    <a:bodyPr/>
                    <a:lstStyle/>
                    <a:p>
                      <a:pPr algn="ctr"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中之島フェスティバルタワー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2012.1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3086">
                <a:tc>
                  <a:txBody>
                    <a:bodyPr/>
                    <a:lstStyle/>
                    <a:p>
                      <a:pPr algn="ctr"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グランフロント大阪</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2013.4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3086">
                <a:tc>
                  <a:txBody>
                    <a:bodyPr/>
                    <a:lstStyle/>
                    <a:p>
                      <a:pPr algn="ctr"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あべのハルカス</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2014.3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3086">
                <a:tc>
                  <a:txBody>
                    <a:bodyPr/>
                    <a:lstStyle/>
                    <a:p>
                      <a:pPr algn="ctr" fontAlgn="ctr"/>
                      <a:r>
                        <a:rPr lang="zh-TW" altLang="en-US" sz="1100" b="0" i="0" u="none" strike="noStrike">
                          <a:solidFill>
                            <a:schemeClr val="tx1"/>
                          </a:solidFill>
                          <a:effectLst/>
                          <a:latin typeface="Meiryo UI" panose="020B0604030504040204" pitchFamily="50" charset="-128"/>
                          <a:ea typeface="Meiryo UI" panose="020B0604030504040204" pitchFamily="50" charset="-128"/>
                        </a:rPr>
                        <a:t>日本生命本店東館</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2015.1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43086">
                <a:tc>
                  <a:txBody>
                    <a:bodyPr/>
                    <a:lstStyle/>
                    <a:p>
                      <a:pPr algn="ctr"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中之島フェスティバルタワーウエスト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2017.4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3086">
                <a:tc>
                  <a:txBody>
                    <a:bodyPr/>
                    <a:lstStyle/>
                    <a:p>
                      <a:pPr algn="ctr"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三菱</a:t>
                      </a:r>
                      <a:r>
                        <a:rPr lang="en-US" altLang="ja-JP" sz="1100" b="0" i="0" u="none" strike="noStrike">
                          <a:solidFill>
                            <a:schemeClr val="tx1"/>
                          </a:solidFill>
                          <a:effectLst/>
                          <a:latin typeface="Meiryo UI" panose="020B0604030504040204" pitchFamily="50" charset="-128"/>
                          <a:ea typeface="Meiryo UI" panose="020B0604030504040204" pitchFamily="50" charset="-128"/>
                        </a:rPr>
                        <a:t>UFJ</a:t>
                      </a:r>
                      <a:r>
                        <a:rPr lang="ja-JP" altLang="en-US" sz="1100" b="0" i="0" u="none" strike="noStrike">
                          <a:solidFill>
                            <a:schemeClr val="tx1"/>
                          </a:solidFill>
                          <a:effectLst/>
                          <a:latin typeface="Meiryo UI" panose="020B0604030504040204" pitchFamily="50" charset="-128"/>
                          <a:ea typeface="Meiryo UI" panose="020B0604030504040204" pitchFamily="50" charset="-128"/>
                        </a:rPr>
                        <a:t>銀行大阪ビル</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2018.3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3086">
                <a:tc>
                  <a:txBody>
                    <a:bodyPr/>
                    <a:lstStyle/>
                    <a:p>
                      <a:pPr algn="ctr"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なんばスカイオ</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2018.9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3086">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大丸心斎橋店本館建替え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2019.9</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43086">
                <a:tc>
                  <a:txBody>
                    <a:bodyPr/>
                    <a:lstStyle/>
                    <a:p>
                      <a:pPr algn="ctr"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ヨドバシ梅田タワー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2019.11</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43086">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阪神百貨店・新阪急ビル建替え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大阪梅田ツインタワーズ</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zh-TW" sz="1100" b="0" i="0" u="none" strike="noStrike" dirty="0">
                          <a:solidFill>
                            <a:schemeClr val="tx1"/>
                          </a:solidFill>
                          <a:effectLst/>
                          <a:latin typeface="Meiryo UI" panose="020B0604030504040204" pitchFamily="50" charset="-128"/>
                          <a:ea typeface="Meiryo UI" panose="020B0604030504040204" pitchFamily="50" charset="-128"/>
                        </a:rPr>
                        <a:t>2022</a:t>
                      </a:r>
                      <a:r>
                        <a:rPr lang="zh-TW" altLang="en-US" sz="1100" b="0" i="0" u="none" strike="noStrike" dirty="0">
                          <a:solidFill>
                            <a:schemeClr val="tx1"/>
                          </a:solidFill>
                          <a:effectLst/>
                          <a:latin typeface="Meiryo UI" panose="020B0604030504040204" pitchFamily="50" charset="-128"/>
                          <a:ea typeface="Meiryo UI" panose="020B0604030504040204" pitchFamily="50" charset="-128"/>
                        </a:rPr>
                        <a:t>春頃（予定）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43086">
                <a:tc>
                  <a:txBody>
                    <a:bodyPr/>
                    <a:lstStyle/>
                    <a:p>
                      <a:pPr algn="ctr"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大阪中央郵便局建替え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2024.3</a:t>
                      </a:r>
                      <a:r>
                        <a:rPr lang="ja-JP" altLang="en-US" sz="1100" b="0" i="0" u="none" strike="noStrike">
                          <a:solidFill>
                            <a:schemeClr val="tx1"/>
                          </a:solidFill>
                          <a:effectLst/>
                          <a:latin typeface="Meiryo UI" panose="020B0604030504040204" pitchFamily="50" charset="-128"/>
                          <a:ea typeface="Meiryo UI" panose="020B0604030504040204" pitchFamily="50" charset="-128"/>
                        </a:rPr>
                        <a:t>（予定）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43086">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日土地淀屋橋ビル・京阪御堂筋ビル建替え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2025</a:t>
                      </a:r>
                      <a:r>
                        <a:rPr lang="ja-JP" altLang="en-US" sz="1100" b="0" i="0" u="none" strike="noStrike">
                          <a:solidFill>
                            <a:schemeClr val="tx1"/>
                          </a:solidFill>
                          <a:effectLst/>
                          <a:latin typeface="Meiryo UI" panose="020B0604030504040204" pitchFamily="50" charset="-128"/>
                          <a:ea typeface="Meiryo UI" panose="020B0604030504040204" pitchFamily="50" charset="-128"/>
                        </a:rPr>
                        <a:t>（予定）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43086">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うめきた</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期開発事業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2028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（予定）</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
        <p:nvSpPr>
          <p:cNvPr id="12" name="正方形/長方形 10"/>
          <p:cNvSpPr>
            <a:spLocks noChangeArrowheads="1"/>
          </p:cNvSpPr>
          <p:nvPr/>
        </p:nvSpPr>
        <p:spPr bwMode="auto">
          <a:xfrm>
            <a:off x="102164" y="508030"/>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大阪都心部の動き</a:t>
            </a:r>
          </a:p>
        </p:txBody>
      </p:sp>
      <p:sp>
        <p:nvSpPr>
          <p:cNvPr id="13" name="正方形/長方形 12"/>
          <p:cNvSpPr/>
          <p:nvPr/>
        </p:nvSpPr>
        <p:spPr>
          <a:xfrm>
            <a:off x="107504" y="980728"/>
            <a:ext cx="8928992" cy="115212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都市再生緊急整備地域及び特定都市再生緊急整備地域の指定等により、規制緩和・税制優遇等を活用した民間都市開発事業が進展。</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年の大阪市の地価は、住宅地・商業地ともに上昇しており、オフィス稼働貸室面積は、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年以降増加基調で</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年も高水準を維持。</a:t>
            </a:r>
          </a:p>
        </p:txBody>
      </p:sp>
      <p:sp>
        <p:nvSpPr>
          <p:cNvPr id="3" name="テキスト ボックス 2"/>
          <p:cNvSpPr txBox="1"/>
          <p:nvPr/>
        </p:nvSpPr>
        <p:spPr>
          <a:xfrm>
            <a:off x="-36512" y="2132856"/>
            <a:ext cx="4554253" cy="707886"/>
          </a:xfrm>
          <a:prstGeom prst="rect">
            <a:avLst/>
          </a:prstGeom>
          <a:noFill/>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○都市再生緊急整備地域及び特定都市再生緊急整備</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地域内における主な民間都市開発事業の進展状況</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内閣府</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HP</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等より作成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５．都市の再生</a:t>
            </a:r>
          </a:p>
        </p:txBody>
      </p:sp>
      <p:pic>
        <p:nvPicPr>
          <p:cNvPr id="5" name="図 4">
            <a:extLst>
              <a:ext uri="{FF2B5EF4-FFF2-40B4-BE49-F238E27FC236}">
                <a16:creationId xmlns:a16="http://schemas.microsoft.com/office/drawing/2014/main" id="{26A1EB16-EC3A-4F29-8E2E-18F2CF1EF6AD}"/>
              </a:ext>
            </a:extLst>
          </p:cNvPr>
          <p:cNvPicPr>
            <a:picLocks noChangeAspect="1"/>
          </p:cNvPicPr>
          <p:nvPr/>
        </p:nvPicPr>
        <p:blipFill>
          <a:blip r:embed="rId3"/>
          <a:stretch>
            <a:fillRect/>
          </a:stretch>
        </p:blipFill>
        <p:spPr>
          <a:xfrm>
            <a:off x="4283968" y="3154336"/>
            <a:ext cx="4815084" cy="2834648"/>
          </a:xfrm>
          <a:prstGeom prst="rect">
            <a:avLst/>
          </a:prstGeom>
          <a:ln>
            <a:noFill/>
          </a:ln>
        </p:spPr>
      </p:pic>
      <p:sp>
        <p:nvSpPr>
          <p:cNvPr id="16" name="スライド番号プレースホルダー 1"/>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137</a:t>
            </a:fld>
            <a:endParaRPr lang="ja-JP" altLang="en-US" b="1" dirty="0"/>
          </a:p>
        </p:txBody>
      </p:sp>
    </p:spTree>
    <p:extLst>
      <p:ext uri="{BB962C8B-B14F-4D97-AF65-F5344CB8AC3E}">
        <p14:creationId xmlns:p14="http://schemas.microsoft.com/office/powerpoint/2010/main" val="331663280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4787990" y="2580214"/>
            <a:ext cx="3888465"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○グランフロントの医薬・医療関係入居者</a:t>
            </a:r>
          </a:p>
        </p:txBody>
      </p:sp>
      <p:sp>
        <p:nvSpPr>
          <p:cNvPr id="16" name="正方形/長方形 15"/>
          <p:cNvSpPr/>
          <p:nvPr/>
        </p:nvSpPr>
        <p:spPr>
          <a:xfrm>
            <a:off x="38227" y="2585243"/>
            <a:ext cx="4431431"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○「グランフロント大阪」開業後の実績（</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2013.4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開業）</a:t>
            </a:r>
          </a:p>
        </p:txBody>
      </p:sp>
      <p:sp>
        <p:nvSpPr>
          <p:cNvPr id="17" name="正方形/長方形 16"/>
          <p:cNvSpPr/>
          <p:nvPr/>
        </p:nvSpPr>
        <p:spPr>
          <a:xfrm>
            <a:off x="35496" y="4777407"/>
            <a:ext cx="4285561"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○「ナレッジキャピタル」開業後の実績（</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2013.4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開業）</a:t>
            </a:r>
          </a:p>
        </p:txBody>
      </p:sp>
      <p:sp>
        <p:nvSpPr>
          <p:cNvPr id="123" name="正方形/長方形 122"/>
          <p:cNvSpPr/>
          <p:nvPr/>
        </p:nvSpPr>
        <p:spPr>
          <a:xfrm>
            <a:off x="4848783" y="5013176"/>
            <a:ext cx="4271422" cy="2015936"/>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○その他大学・研究機関等</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大阪市立大学　大阪大学工学研究科オープンイノベーションオフィス</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大阪大学（</a:t>
            </a:r>
            <a:r>
              <a:rPr lang="en-US" altLang="ja-JP" sz="1000" dirty="0" err="1">
                <a:latin typeface="Meiryo UI" panose="020B0604030504040204" pitchFamily="50" charset="-128"/>
                <a:ea typeface="Meiryo UI" panose="020B0604030504040204" pitchFamily="50" charset="-128"/>
                <a:cs typeface="Meiryo UI" panose="020B0604030504040204" pitchFamily="50" charset="-128"/>
              </a:rPr>
              <a:t>VisLab</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OSAKA</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慶應義塾大学</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事業構想大学院大学</a:t>
            </a:r>
            <a:endParaRPr lang="en-US" altLang="zh-TW"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一般財団法人アジア太平洋研究所</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大阪市（大阪イノベーションハブ（</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Osaka Innovation Hub</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zh-TW" altLang="en-US" sz="1000" dirty="0">
                <a:latin typeface="Meiryo UI" panose="020B0604030504040204" pitchFamily="50" charset="-128"/>
                <a:ea typeface="Meiryo UI" panose="020B0604030504040204" pitchFamily="50" charset="-128"/>
                <a:cs typeface="Meiryo UI" panose="020B0604030504040204" pitchFamily="50" charset="-128"/>
              </a:rPr>
              <a:t>国立研究開発法人科学技術振興機構</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zh-TW" sz="1000" dirty="0">
                <a:latin typeface="Meiryo UI" panose="020B0604030504040204" pitchFamily="50" charset="-128"/>
                <a:ea typeface="Meiryo UI" panose="020B0604030504040204" pitchFamily="50" charset="-128"/>
                <a:cs typeface="Meiryo UI" panose="020B0604030504040204" pitchFamily="50" charset="-128"/>
              </a:rPr>
              <a:t>JST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独立行政法人工業所有権情報・研修館近畿統括本部（</a:t>
            </a:r>
            <a:r>
              <a:rPr lang="en-US" altLang="zh-TW" sz="1000" dirty="0">
                <a:latin typeface="Meiryo UI" panose="020B0604030504040204" pitchFamily="50" charset="-128"/>
                <a:ea typeface="Meiryo UI" panose="020B0604030504040204" pitchFamily="50" charset="-128"/>
                <a:cs typeface="Meiryo UI" panose="020B0604030504040204" pitchFamily="50" charset="-128"/>
              </a:rPr>
              <a:t>INPIT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-KANSAI</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endParaRPr lang="zh-TW" altLang="en-US"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国立</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研究開発法人情報通信研究機構</a:t>
            </a:r>
            <a:endParaRPr lang="en-US" altLang="zh-TW"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国立研究開発法人 新エネルギー・産業技術総合開発機構</a:t>
            </a:r>
            <a:endParaRPr lang="en-US" altLang="zh-TW"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zh-TW" altLang="en-US" sz="1000" dirty="0">
                <a:latin typeface="Meiryo UI" panose="020B0604030504040204" pitchFamily="50" charset="-128"/>
                <a:ea typeface="Meiryo UI" panose="020B0604030504040204" pitchFamily="50" charset="-128"/>
                <a:cs typeface="Meiryo UI" panose="020B0604030504040204" pitchFamily="50" charset="-128"/>
              </a:rPr>
              <a:t>国立研究開発法人 日本医療研究開発機構</a:t>
            </a:r>
            <a:endParaRPr lang="en-US" altLang="zh-TW"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公益財団法人都市活力研究所</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グローバルベンチャーハビタット大阪</a:t>
            </a:r>
          </a:p>
          <a:p>
            <a:pPr marL="177800" indent="-177800"/>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8" name="正方形/長方形 10"/>
          <p:cNvSpPr>
            <a:spLocks noChangeArrowheads="1"/>
          </p:cNvSpPr>
          <p:nvPr/>
        </p:nvSpPr>
        <p:spPr bwMode="auto">
          <a:xfrm>
            <a:off x="107504" y="472924"/>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うめきた先行開発地域</a:t>
            </a:r>
          </a:p>
        </p:txBody>
      </p:sp>
      <p:sp>
        <p:nvSpPr>
          <p:cNvPr id="169" name="正方形/長方形 168"/>
          <p:cNvSpPr/>
          <p:nvPr/>
        </p:nvSpPr>
        <p:spPr>
          <a:xfrm>
            <a:off x="107504" y="910516"/>
            <a:ext cx="8928992" cy="162288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「うめきた先行開発区域」のグランフロント大阪は、</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ja-JP" altLang="en-US" sz="1600" kern="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ちびらき７周年を迎え、来場者は</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月時点で２</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億人を突破。</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産学連携拠点「ナレッジキャピタル」も会員制サロンの総会員数は</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月末時点で約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5,100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人と、知的交流拠点として定着。</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PMDA (</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医薬品医療機器総合機構</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AMED (</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日本医療研究開発機構</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の設置など、医療関連産業のビジネス基盤が整い、企業や研究機関、大学の関連施設など「知の集積」が進んでいる。</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nvPr>
        </p:nvGraphicFramePr>
        <p:xfrm>
          <a:off x="179511" y="5138492"/>
          <a:ext cx="4608479" cy="1386852"/>
        </p:xfrm>
        <a:graphic>
          <a:graphicData uri="http://schemas.openxmlformats.org/drawingml/2006/table">
            <a:tbl>
              <a:tblPr>
                <a:tableStyleId>{616DA210-FB5B-4158-B5E0-FEB733F419BA}</a:tableStyleId>
              </a:tblPr>
              <a:tblGrid>
                <a:gridCol w="1812420">
                  <a:extLst>
                    <a:ext uri="{9D8B030D-6E8A-4147-A177-3AD203B41FA5}">
                      <a16:colId xmlns:a16="http://schemas.microsoft.com/office/drawing/2014/main" val="20000"/>
                    </a:ext>
                  </a:extLst>
                </a:gridCol>
                <a:gridCol w="2796059">
                  <a:extLst>
                    <a:ext uri="{9D8B030D-6E8A-4147-A177-3AD203B41FA5}">
                      <a16:colId xmlns:a16="http://schemas.microsoft.com/office/drawing/2014/main" val="20001"/>
                    </a:ext>
                  </a:extLst>
                </a:gridCol>
              </a:tblGrid>
              <a:tr h="346713">
                <a:tc>
                  <a:txBody>
                    <a:bodyPr/>
                    <a:lstStyle/>
                    <a:p>
                      <a:pPr algn="ctr" fontAlgn="ctr"/>
                      <a:r>
                        <a:rPr lang="ja-JP" altLang="en-US" sz="1200" b="1" u="none" strike="noStrike" dirty="0">
                          <a:effectLst/>
                          <a:latin typeface="Meiryo UI" panose="020B0604030504040204" pitchFamily="50" charset="-128"/>
                          <a:ea typeface="Meiryo UI" panose="020B0604030504040204" pitchFamily="50" charset="-128"/>
                          <a:cs typeface="Meiryo UI" panose="020B0604030504040204" pitchFamily="50" charset="-128"/>
                        </a:rPr>
                        <a:t>項目</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b="1" u="none" strike="noStrike" dirty="0">
                          <a:effectLst/>
                          <a:latin typeface="Meiryo UI" panose="020B0604030504040204" pitchFamily="50" charset="-128"/>
                          <a:ea typeface="Meiryo UI" panose="020B0604030504040204" pitchFamily="50" charset="-128"/>
                          <a:cs typeface="Meiryo UI" panose="020B0604030504040204" pitchFamily="50" charset="-128"/>
                        </a:rPr>
                        <a:t>実績</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346713">
                <a:tc>
                  <a:txBody>
                    <a:bodyPr/>
                    <a:lstStyle/>
                    <a:p>
                      <a:pPr algn="l" fontAlgn="ctr"/>
                      <a:r>
                        <a:rPr lang="zh-CN"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一般来場者数</a:t>
                      </a:r>
                      <a:endPar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3,100</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末累計）</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346713">
                <a:tc>
                  <a:txBody>
                    <a:bodyPr/>
                    <a:lstStyle/>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ナレッジサロン総会員数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5,100</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末時点）</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346713">
                <a:tc>
                  <a:txBody>
                    <a:bodyPr/>
                    <a:lstStyle/>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海外からの視察・来訪者数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80</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ヵ国</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419</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団体（</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月末累計）</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3457091723"/>
              </p:ext>
            </p:extLst>
          </p:nvPr>
        </p:nvGraphicFramePr>
        <p:xfrm>
          <a:off x="4900269" y="2887991"/>
          <a:ext cx="4031981" cy="2179400"/>
        </p:xfrm>
        <a:graphic>
          <a:graphicData uri="http://schemas.openxmlformats.org/drawingml/2006/table">
            <a:tbl>
              <a:tblPr>
                <a:tableStyleId>{616DA210-FB5B-4158-B5E0-FEB733F419BA}</a:tableStyleId>
              </a:tblPr>
              <a:tblGrid>
                <a:gridCol w="4031981">
                  <a:extLst>
                    <a:ext uri="{9D8B030D-6E8A-4147-A177-3AD203B41FA5}">
                      <a16:colId xmlns:a16="http://schemas.microsoft.com/office/drawing/2014/main" val="20000"/>
                    </a:ext>
                  </a:extLst>
                </a:gridCol>
              </a:tblGrid>
              <a:tr h="217940">
                <a:tc>
                  <a:txBody>
                    <a:bodyPr/>
                    <a:lstStyle/>
                    <a:p>
                      <a:pPr algn="ctr" fontAlgn="ctr"/>
                      <a:r>
                        <a:rPr lang="ja-JP" altLang="en-US" sz="12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名称</a:t>
                      </a:r>
                      <a:endParaRPr lang="ja-JP" altLang="en-US"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solidFill>
                      <a:schemeClr val="tx2">
                        <a:lumMod val="20000"/>
                        <a:lumOff val="80000"/>
                      </a:schemeClr>
                    </a:solidFill>
                  </a:tcPr>
                </a:tc>
                <a:extLst>
                  <a:ext uri="{0D108BD9-81ED-4DB2-BD59-A6C34878D82A}">
                    <a16:rowId xmlns:a16="http://schemas.microsoft.com/office/drawing/2014/main" val="10000"/>
                  </a:ext>
                </a:extLst>
              </a:tr>
              <a:tr h="217940">
                <a:tc>
                  <a:txBody>
                    <a:bodyPr/>
                    <a:lstStyle/>
                    <a:p>
                      <a:pPr algn="l" fontAlgn="ct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医薬品医療機器総合機構（</a:t>
                      </a:r>
                      <a:r>
                        <a:rPr lang="en-US" altLang="zh-TW"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PMDA</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）関西支部</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1"/>
                  </a:ext>
                </a:extLst>
              </a:tr>
              <a:tr h="217940">
                <a:tc>
                  <a:txBody>
                    <a:bodyPr/>
                    <a:lstStyle/>
                    <a:p>
                      <a:pPr algn="l" fontAlgn="ctr"/>
                      <a:r>
                        <a:rPr lang="zh-TW" altLang="en-US" sz="12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日本医療研究開発機構（</a:t>
                      </a:r>
                      <a:r>
                        <a:rPr lang="en-US" altLang="zh-TW" sz="12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AMED</a:t>
                      </a:r>
                      <a:r>
                        <a:rPr lang="zh-TW" altLang="en-US" sz="12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）創薬戦略部西日本統括部</a:t>
                      </a:r>
                      <a:endParaRPr lang="zh-TW"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2"/>
                  </a:ext>
                </a:extLst>
              </a:tr>
              <a:tr h="217940">
                <a:tc>
                  <a:txBody>
                    <a:bodyPr/>
                    <a:lstStyle/>
                    <a:p>
                      <a:pPr algn="l" fontAlgn="ctr"/>
                      <a:r>
                        <a:rPr lang="ja-JP" altLang="en-US" sz="12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大阪市立大学健康科学イノベーションセンター</a:t>
                      </a:r>
                      <a:endPar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3"/>
                  </a:ext>
                </a:extLst>
              </a:tr>
              <a:tr h="217940">
                <a:tc>
                  <a:txBody>
                    <a:bodyPr/>
                    <a:lstStyle/>
                    <a:p>
                      <a:pPr algn="l" fontAlgn="ctr"/>
                      <a:r>
                        <a:rPr lang="ja-JP" altLang="en-US" sz="12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アストラゼネカ　本社</a:t>
                      </a:r>
                      <a:endParaRPr lang="ja-JP" altLang="en-US"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4"/>
                  </a:ext>
                </a:extLst>
              </a:tr>
              <a:tr h="217940">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参天製薬　本社</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5"/>
                  </a:ext>
                </a:extLst>
              </a:tr>
              <a:tr h="217940">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日本ベーリンガーインゲルハイム　関西支店</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6"/>
                  </a:ext>
                </a:extLst>
              </a:tr>
              <a:tr h="21794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ロート製薬　グランフロント大阪オフィス</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8"/>
                  </a:ext>
                </a:extLst>
              </a:tr>
              <a:tr h="217940">
                <a:tc>
                  <a:txBody>
                    <a:bodyPr/>
                    <a:lstStyle/>
                    <a:p>
                      <a:pPr algn="l" fontAlgn="ctr"/>
                      <a:r>
                        <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日本調剤　大阪支店</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tc>
                <a:extLst>
                  <a:ext uri="{0D108BD9-81ED-4DB2-BD59-A6C34878D82A}">
                    <a16:rowId xmlns:a16="http://schemas.microsoft.com/office/drawing/2014/main" val="10007"/>
                  </a:ext>
                </a:extLst>
              </a:tr>
              <a:tr h="217940">
                <a:tc>
                  <a:txBody>
                    <a:bodyPr/>
                    <a:lstStyle/>
                    <a:p>
                      <a:pPr algn="l"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HORAC</a:t>
                      </a: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グランフロント大阪クリニック</a:t>
                      </a:r>
                    </a:p>
                  </a:txBody>
                  <a:tcPr marL="9525" marR="9525" marT="9525" marB="0"/>
                </a:tc>
                <a:extLst>
                  <a:ext uri="{0D108BD9-81ED-4DB2-BD59-A6C34878D82A}">
                    <a16:rowId xmlns:a16="http://schemas.microsoft.com/office/drawing/2014/main" val="1173402607"/>
                  </a:ext>
                </a:extLst>
              </a:tr>
            </a:tbl>
          </a:graphicData>
        </a:graphic>
      </p:graphicFrame>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５．都市の再生</a:t>
            </a: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 name="表 17"/>
          <p:cNvGraphicFramePr>
            <a:graphicFrameLocks noGrp="1"/>
          </p:cNvGraphicFramePr>
          <p:nvPr>
            <p:extLst/>
          </p:nvPr>
        </p:nvGraphicFramePr>
        <p:xfrm>
          <a:off x="179512" y="2887991"/>
          <a:ext cx="4608478" cy="1759029"/>
        </p:xfrm>
        <a:graphic>
          <a:graphicData uri="http://schemas.openxmlformats.org/drawingml/2006/table">
            <a:tbl>
              <a:tblPr>
                <a:tableStyleId>{616DA210-FB5B-4158-B5E0-FEB733F419BA}</a:tableStyleId>
              </a:tblPr>
              <a:tblGrid>
                <a:gridCol w="1780207">
                  <a:extLst>
                    <a:ext uri="{9D8B030D-6E8A-4147-A177-3AD203B41FA5}">
                      <a16:colId xmlns:a16="http://schemas.microsoft.com/office/drawing/2014/main" val="20000"/>
                    </a:ext>
                  </a:extLst>
                </a:gridCol>
                <a:gridCol w="2828271">
                  <a:extLst>
                    <a:ext uri="{9D8B030D-6E8A-4147-A177-3AD203B41FA5}">
                      <a16:colId xmlns:a16="http://schemas.microsoft.com/office/drawing/2014/main" val="20001"/>
                    </a:ext>
                  </a:extLst>
                </a:gridCol>
              </a:tblGrid>
              <a:tr h="235704">
                <a:tc>
                  <a:txBody>
                    <a:bodyPr/>
                    <a:lstStyle/>
                    <a:p>
                      <a:pPr algn="ctr" fontAlgn="ctr"/>
                      <a:r>
                        <a:rPr lang="ja-JP" altLang="en-US" sz="1200" b="1" u="none" strike="noStrike" dirty="0">
                          <a:effectLst/>
                          <a:latin typeface="Meiryo UI" panose="020B0604030504040204" pitchFamily="50" charset="-128"/>
                          <a:ea typeface="Meiryo UI" panose="020B0604030504040204" pitchFamily="50" charset="-128"/>
                          <a:cs typeface="Meiryo UI" panose="020B0604030504040204" pitchFamily="50" charset="-128"/>
                        </a:rPr>
                        <a:t>項目</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fontAlgn="ctr"/>
                      <a:r>
                        <a:rPr lang="ja-JP" altLang="en-US" sz="1200" b="1" u="none" strike="noStrike" dirty="0">
                          <a:effectLst/>
                          <a:latin typeface="Meiryo UI" panose="020B0604030504040204" pitchFamily="50" charset="-128"/>
                          <a:ea typeface="Meiryo UI" panose="020B0604030504040204" pitchFamily="50" charset="-128"/>
                          <a:cs typeface="Meiryo UI" panose="020B0604030504040204" pitchFamily="50" charset="-128"/>
                        </a:rPr>
                        <a:t>実績</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20000"/>
                        <a:lumOff val="80000"/>
                      </a:schemeClr>
                    </a:solidFill>
                  </a:tcPr>
                </a:tc>
                <a:extLst>
                  <a:ext uri="{0D108BD9-81ED-4DB2-BD59-A6C34878D82A}">
                    <a16:rowId xmlns:a16="http://schemas.microsoft.com/office/drawing/2014/main" val="10000"/>
                  </a:ext>
                </a:extLst>
              </a:tr>
              <a:tr h="235704">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来場者数</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fontAlgn="ct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6,321</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万人（</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2018</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月時点）</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35704">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5,300</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万人、</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4,930</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万人</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35704">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tc>
                  <a:txBody>
                    <a:bodyPr/>
                    <a:lstStyle/>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10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5,255</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5,353</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10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ja-JP"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5,483</a:t>
                      </a:r>
                      <a:r>
                        <a:rPr lang="ja-JP"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35704">
                <a:tc>
                  <a:txBody>
                    <a:bodyPr/>
                    <a:lstStyle/>
                    <a:p>
                      <a:pPr algn="l" fontAlgn="ct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商業施設売上高</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473</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億円（</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2017.4</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2018.3</a:t>
                      </a:r>
                      <a:r>
                        <a:rPr lang="zh-TW" altLang="en-US" sz="11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35704">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436</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億円、</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444</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億円</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35704">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tc>
                  <a:txBody>
                    <a:bodyPr/>
                    <a:lstStyle/>
                    <a:p>
                      <a:pPr algn="l" fontAlgn="ctr"/>
                      <a:r>
                        <a:rPr lang="ja-JP"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100" u="none" strike="noStrike" baseline="0" dirty="0">
                          <a:effectLst/>
                          <a:latin typeface="Meiryo UI" panose="020B0604030504040204" pitchFamily="50" charset="-128"/>
                          <a:ea typeface="Meiryo UI" panose="020B0604030504040204" pitchFamily="50" charset="-128"/>
                          <a:cs typeface="Meiryo UI" panose="020B0604030504040204" pitchFamily="50" charset="-128"/>
                        </a:rPr>
                        <a:t> </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458</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億円、</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年目約</a:t>
                      </a:r>
                      <a:r>
                        <a:rPr lang="en-US" altLang="zh-TW" sz="1100" u="none" strike="noStrike" dirty="0">
                          <a:effectLst/>
                          <a:latin typeface="Meiryo UI" panose="020B0604030504040204" pitchFamily="50" charset="-128"/>
                          <a:ea typeface="Meiryo UI" panose="020B0604030504040204" pitchFamily="50" charset="-128"/>
                          <a:cs typeface="Meiryo UI" panose="020B0604030504040204" pitchFamily="50" charset="-128"/>
                        </a:rPr>
                        <a:t>465</a:t>
                      </a:r>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億円）</a:t>
                      </a:r>
                      <a:endParaRPr lang="zh-TW" altLang="en-US"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0" name="スライド番号プレースホルダー 1"/>
          <p:cNvSpPr txBox="1">
            <a:spLocks/>
          </p:cNvSpPr>
          <p:nvPr/>
        </p:nvSpPr>
        <p:spPr>
          <a:xfrm>
            <a:off x="7010400" y="6525344"/>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138</a:t>
            </a:fld>
            <a:endParaRPr lang="ja-JP" altLang="en-US" dirty="0"/>
          </a:p>
        </p:txBody>
      </p:sp>
    </p:spTree>
    <p:extLst>
      <p:ext uri="{BB962C8B-B14F-4D97-AF65-F5344CB8AC3E}">
        <p14:creationId xmlns:p14="http://schemas.microsoft.com/office/powerpoint/2010/main" val="3724222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a:spLocks noChangeArrowheads="1"/>
          </p:cNvSpPr>
          <p:nvPr/>
        </p:nvSpPr>
        <p:spPr bwMode="auto">
          <a:xfrm>
            <a:off x="251520" y="836712"/>
            <a:ext cx="856895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完全失業者数・完全失業率の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推移</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eaLnBrk="1" hangingPunct="1"/>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：総務省「労働力調査」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、大阪府統計課「</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労働力</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調査地方集計結果（年</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平均</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79512" y="1534726"/>
            <a:ext cx="8784976" cy="6480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年の大阪府の完全失業者数は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万人、完全失業率は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年から改善傾向がみられるものの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全国平均（</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％）より高い状況が続いている。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 name="直線コネクタ 1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成長</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目標 「雇用創出」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13</a:t>
            </a:fld>
            <a:endParaRPr lang="ja-JP" altLang="en-US" b="1" dirty="0"/>
          </a:p>
        </p:txBody>
      </p:sp>
      <p:graphicFrame>
        <p:nvGraphicFramePr>
          <p:cNvPr id="8" name="グラフ 7"/>
          <p:cNvGraphicFramePr>
            <a:graphicFrameLocks/>
          </p:cNvGraphicFramePr>
          <p:nvPr>
            <p:extLst>
              <p:ext uri="{D42A27DB-BD31-4B8C-83A1-F6EECF244321}">
                <p14:modId xmlns:p14="http://schemas.microsoft.com/office/powerpoint/2010/main" val="3566269362"/>
              </p:ext>
            </p:extLst>
          </p:nvPr>
        </p:nvGraphicFramePr>
        <p:xfrm>
          <a:off x="173827" y="2253094"/>
          <a:ext cx="7948236" cy="4558570"/>
        </p:xfrm>
        <a:graphic>
          <a:graphicData uri="http://schemas.openxmlformats.org/drawingml/2006/chart">
            <c:chart xmlns:c="http://schemas.openxmlformats.org/drawingml/2006/chart" xmlns:r="http://schemas.openxmlformats.org/officeDocument/2006/relationships" r:id="rId3"/>
          </a:graphicData>
        </a:graphic>
      </p:graphicFrame>
      <p:sp>
        <p:nvSpPr>
          <p:cNvPr id="16" name="四角形吹き出し 15"/>
          <p:cNvSpPr/>
          <p:nvPr/>
        </p:nvSpPr>
        <p:spPr>
          <a:xfrm>
            <a:off x="6691627" y="2964726"/>
            <a:ext cx="1848971" cy="481851"/>
          </a:xfrm>
          <a:prstGeom prst="wedgeRectCallout">
            <a:avLst>
              <a:gd name="adj1" fmla="val -105280"/>
              <a:gd name="adj2" fmla="val 324606"/>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smtClean="0">
                <a:solidFill>
                  <a:sysClr val="windowText" lastClr="000000"/>
                </a:solidFill>
              </a:rPr>
              <a:t>＜</a:t>
            </a:r>
            <a:r>
              <a:rPr kumimoji="1" lang="ja-JP" altLang="en-US" sz="1100" dirty="0">
                <a:solidFill>
                  <a:sysClr val="windowText" lastClr="000000"/>
                </a:solidFill>
              </a:rPr>
              <a:t>大阪府＞完全失業率</a:t>
            </a:r>
            <a:endParaRPr kumimoji="1" lang="en-US" altLang="ja-JP" sz="1100" dirty="0">
              <a:solidFill>
                <a:sysClr val="windowText" lastClr="000000"/>
              </a:solidFill>
            </a:endParaRPr>
          </a:p>
          <a:p>
            <a:pPr algn="ctr"/>
            <a:r>
              <a:rPr kumimoji="1" lang="en-US" altLang="ja-JP" sz="1100" dirty="0">
                <a:solidFill>
                  <a:sysClr val="windowText" lastClr="000000"/>
                </a:solidFill>
              </a:rPr>
              <a:t>2019</a:t>
            </a:r>
            <a:r>
              <a:rPr kumimoji="1" lang="ja-JP" altLang="en-US" sz="1100" dirty="0">
                <a:solidFill>
                  <a:sysClr val="windowText" lastClr="000000"/>
                </a:solidFill>
              </a:rPr>
              <a:t>年</a:t>
            </a:r>
            <a:r>
              <a:rPr kumimoji="1" lang="en-US" altLang="ja-JP" sz="1100" dirty="0">
                <a:solidFill>
                  <a:sysClr val="windowText" lastClr="000000"/>
                </a:solidFill>
              </a:rPr>
              <a:t>2.9%</a:t>
            </a:r>
            <a:r>
              <a:rPr kumimoji="1" lang="ja-JP" altLang="en-US" sz="1100" dirty="0">
                <a:solidFill>
                  <a:sysClr val="windowText" lastClr="000000"/>
                </a:solidFill>
              </a:rPr>
              <a:t>（年平均）</a:t>
            </a:r>
            <a:endParaRPr kumimoji="1" lang="ja-JP" altLang="en-US" sz="1100" dirty="0"/>
          </a:p>
        </p:txBody>
      </p:sp>
      <p:sp>
        <p:nvSpPr>
          <p:cNvPr id="18" name="四角形吹き出し 17"/>
          <p:cNvSpPr/>
          <p:nvPr/>
        </p:nvSpPr>
        <p:spPr>
          <a:xfrm>
            <a:off x="6835776" y="4053677"/>
            <a:ext cx="1842250" cy="463920"/>
          </a:xfrm>
          <a:prstGeom prst="wedgeRectCallout">
            <a:avLst>
              <a:gd name="adj1" fmla="val -112334"/>
              <a:gd name="adj2" fmla="val 15853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100" dirty="0" smtClean="0">
                <a:solidFill>
                  <a:sysClr val="windowText" lastClr="000000"/>
                </a:solidFill>
              </a:rPr>
              <a:t>＜</a:t>
            </a:r>
            <a:r>
              <a:rPr kumimoji="1" lang="ja-JP" altLang="en-US" sz="1100" dirty="0">
                <a:solidFill>
                  <a:sysClr val="windowText" lastClr="000000"/>
                </a:solidFill>
              </a:rPr>
              <a:t>全国＞完全失業率</a:t>
            </a:r>
            <a:endParaRPr kumimoji="1" lang="en-US" altLang="ja-JP" sz="1100" dirty="0">
              <a:solidFill>
                <a:sysClr val="windowText" lastClr="000000"/>
              </a:solidFill>
            </a:endParaRPr>
          </a:p>
          <a:p>
            <a:pPr algn="ctr"/>
            <a:r>
              <a:rPr kumimoji="1" lang="en-US" altLang="ja-JP" sz="1100" dirty="0">
                <a:solidFill>
                  <a:sysClr val="windowText" lastClr="000000"/>
                </a:solidFill>
              </a:rPr>
              <a:t>2019</a:t>
            </a:r>
            <a:r>
              <a:rPr kumimoji="1" lang="ja-JP" altLang="en-US" sz="1100" dirty="0">
                <a:solidFill>
                  <a:sysClr val="windowText" lastClr="000000"/>
                </a:solidFill>
              </a:rPr>
              <a:t>年</a:t>
            </a:r>
            <a:r>
              <a:rPr kumimoji="1" lang="en-US" altLang="ja-JP" sz="1100" dirty="0">
                <a:solidFill>
                  <a:sysClr val="windowText" lastClr="000000"/>
                </a:solidFill>
              </a:rPr>
              <a:t>2.4%</a:t>
            </a:r>
            <a:r>
              <a:rPr kumimoji="1" lang="ja-JP" altLang="en-US" sz="1100" dirty="0">
                <a:solidFill>
                  <a:sysClr val="windowText" lastClr="000000"/>
                </a:solidFill>
              </a:rPr>
              <a:t>（年平均）</a:t>
            </a:r>
            <a:endParaRPr kumimoji="1" lang="ja-JP" altLang="en-US" sz="1100" dirty="0"/>
          </a:p>
        </p:txBody>
      </p:sp>
      <p:sp>
        <p:nvSpPr>
          <p:cNvPr id="19" name="右中かっこ 18"/>
          <p:cNvSpPr/>
          <p:nvPr/>
        </p:nvSpPr>
        <p:spPr>
          <a:xfrm>
            <a:off x="7526840" y="5102295"/>
            <a:ext cx="178546" cy="1251751"/>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kumimoji="1" lang="ja-JP" altLang="en-US" sz="1100"/>
          </a:p>
        </p:txBody>
      </p:sp>
      <p:sp>
        <p:nvSpPr>
          <p:cNvPr id="20" name="テキスト ボックス 3"/>
          <p:cNvSpPr txBox="1"/>
          <p:nvPr/>
        </p:nvSpPr>
        <p:spPr>
          <a:xfrm>
            <a:off x="7733547" y="5602748"/>
            <a:ext cx="666498" cy="25084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vert="horz" wrap="non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100" dirty="0"/>
              <a:t>大阪府</a:t>
            </a:r>
          </a:p>
        </p:txBody>
      </p:sp>
    </p:spTree>
    <p:extLst>
      <p:ext uri="{BB962C8B-B14F-4D97-AF65-F5344CB8AC3E}">
        <p14:creationId xmlns:p14="http://schemas.microsoft.com/office/powerpoint/2010/main" val="406585444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テキスト ボックス 37"/>
          <p:cNvSpPr txBox="1"/>
          <p:nvPr/>
        </p:nvSpPr>
        <p:spPr>
          <a:xfrm>
            <a:off x="107504" y="1817053"/>
            <a:ext cx="8946740" cy="1200329"/>
          </a:xfrm>
          <a:prstGeom prst="rect">
            <a:avLst/>
          </a:prstGeom>
          <a:noFill/>
        </p:spPr>
        <p:txBody>
          <a:bodyPr wrap="square" rtlCol="0">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場所</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うめきた・グランフロント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 ナレッジキャピタル内</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開設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u"/>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新製品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・新サービスにつながるプロジェクトの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創出・推進支援を行う「</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仕組み</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づ</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くりに取り組む。</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u"/>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国際展開・人材発掘、ビジネスプラン発表、製品開発（ハッカソン）、ビジネスマッチング等の各種イベントを通じて人々を集積、交流させ、</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イノベーション創出を支援。</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u"/>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起業経験者、大企業、ベンチャーキャピタル等との連携によるベンチャー支援事業（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OIH</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シードアクセラレーションプログラム（</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OSAP</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））も実施。</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AutoShape 3"/>
          <p:cNvSpPr>
            <a:spLocks noChangeAspect="1" noChangeArrowheads="1" noTextEdit="1"/>
          </p:cNvSpPr>
          <p:nvPr/>
        </p:nvSpPr>
        <p:spPr bwMode="auto">
          <a:xfrm>
            <a:off x="3867756" y="4482109"/>
            <a:ext cx="4711082" cy="248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5" name="Line 44"/>
          <p:cNvSpPr>
            <a:spLocks noChangeShapeType="1"/>
          </p:cNvSpPr>
          <p:nvPr/>
        </p:nvSpPr>
        <p:spPr bwMode="auto">
          <a:xfrm>
            <a:off x="4150421"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6" name="Rectangle 45"/>
          <p:cNvSpPr>
            <a:spLocks noChangeArrowheads="1"/>
          </p:cNvSpPr>
          <p:nvPr/>
        </p:nvSpPr>
        <p:spPr bwMode="auto">
          <a:xfrm>
            <a:off x="4150421"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7" name="Line 46"/>
          <p:cNvSpPr>
            <a:spLocks noChangeShapeType="1"/>
          </p:cNvSpPr>
          <p:nvPr/>
        </p:nvSpPr>
        <p:spPr bwMode="auto">
          <a:xfrm>
            <a:off x="5741720"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8" name="Rectangle 47"/>
          <p:cNvSpPr>
            <a:spLocks noChangeArrowheads="1"/>
          </p:cNvSpPr>
          <p:nvPr/>
        </p:nvSpPr>
        <p:spPr bwMode="auto">
          <a:xfrm>
            <a:off x="5741720"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9" name="Line 48"/>
          <p:cNvSpPr>
            <a:spLocks noChangeShapeType="1"/>
          </p:cNvSpPr>
          <p:nvPr/>
        </p:nvSpPr>
        <p:spPr bwMode="auto">
          <a:xfrm>
            <a:off x="6432679"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60" name="Rectangle 49"/>
          <p:cNvSpPr>
            <a:spLocks noChangeArrowheads="1"/>
          </p:cNvSpPr>
          <p:nvPr/>
        </p:nvSpPr>
        <p:spPr bwMode="auto">
          <a:xfrm>
            <a:off x="6432679"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61" name="Line 50"/>
          <p:cNvSpPr>
            <a:spLocks noChangeShapeType="1"/>
          </p:cNvSpPr>
          <p:nvPr/>
        </p:nvSpPr>
        <p:spPr bwMode="auto">
          <a:xfrm>
            <a:off x="8851034" y="4194771"/>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62" name="Rectangle 51"/>
          <p:cNvSpPr>
            <a:spLocks noChangeArrowheads="1"/>
          </p:cNvSpPr>
          <p:nvPr/>
        </p:nvSpPr>
        <p:spPr bwMode="auto">
          <a:xfrm>
            <a:off x="8851034" y="4194771"/>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4" name="Line 62"/>
          <p:cNvSpPr>
            <a:spLocks noChangeShapeType="1"/>
          </p:cNvSpPr>
          <p:nvPr/>
        </p:nvSpPr>
        <p:spPr bwMode="auto">
          <a:xfrm>
            <a:off x="8861503" y="3621684"/>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5" name="Rectangle 63"/>
          <p:cNvSpPr>
            <a:spLocks noChangeArrowheads="1"/>
          </p:cNvSpPr>
          <p:nvPr/>
        </p:nvSpPr>
        <p:spPr bwMode="auto">
          <a:xfrm>
            <a:off x="8861503" y="3621684"/>
            <a:ext cx="10469" cy="9525"/>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6" name="Line 64"/>
          <p:cNvSpPr>
            <a:spLocks noChangeShapeType="1"/>
          </p:cNvSpPr>
          <p:nvPr/>
        </p:nvSpPr>
        <p:spPr bwMode="auto">
          <a:xfrm>
            <a:off x="8861503" y="4183659"/>
            <a:ext cx="1745" cy="1588"/>
          </a:xfrm>
          <a:prstGeom prst="line">
            <a:avLst/>
          </a:prstGeom>
          <a:noFill/>
          <a:ln w="0">
            <a:solidFill>
              <a:srgbClr val="D0D7E5"/>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1037" name="Rectangle 65"/>
          <p:cNvSpPr>
            <a:spLocks noChangeArrowheads="1"/>
          </p:cNvSpPr>
          <p:nvPr/>
        </p:nvSpPr>
        <p:spPr bwMode="auto">
          <a:xfrm>
            <a:off x="8861503" y="4183659"/>
            <a:ext cx="10469" cy="11113"/>
          </a:xfrm>
          <a:prstGeom prst="rect">
            <a:avLst/>
          </a:prstGeom>
          <a:solidFill>
            <a:srgbClr val="D0D7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91" name="正方形/長方形 10"/>
          <p:cNvSpPr>
            <a:spLocks noChangeArrowheads="1"/>
          </p:cNvSpPr>
          <p:nvPr/>
        </p:nvSpPr>
        <p:spPr bwMode="auto">
          <a:xfrm>
            <a:off x="103588" y="507451"/>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大阪イノベーションハブ（</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OIH</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）の整備</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2" name="正方形/長方形 91"/>
          <p:cNvSpPr/>
          <p:nvPr/>
        </p:nvSpPr>
        <p:spPr>
          <a:xfrm>
            <a:off x="125252" y="972344"/>
            <a:ext cx="8928992" cy="72846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イノベーションハブ（</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OIH</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）は、起業をめざす人々、投資家等が集まり、交流することにより新たな価値を生み出す源泉としての機能を発揮。イノベーションが次々とおこる環境（エコシステム）の形成に取り組む。</a:t>
            </a:r>
          </a:p>
        </p:txBody>
      </p:sp>
      <p:graphicFrame>
        <p:nvGraphicFramePr>
          <p:cNvPr id="2" name="表 1"/>
          <p:cNvGraphicFramePr>
            <a:graphicFrameLocks noGrp="1"/>
          </p:cNvGraphicFramePr>
          <p:nvPr>
            <p:extLst>
              <p:ext uri="{D42A27DB-BD31-4B8C-83A1-F6EECF244321}">
                <p14:modId xmlns:p14="http://schemas.microsoft.com/office/powerpoint/2010/main" val="3651527798"/>
              </p:ext>
            </p:extLst>
          </p:nvPr>
        </p:nvGraphicFramePr>
        <p:xfrm>
          <a:off x="107504" y="3078419"/>
          <a:ext cx="4464497" cy="3414445"/>
        </p:xfrm>
        <a:graphic>
          <a:graphicData uri="http://schemas.openxmlformats.org/drawingml/2006/table">
            <a:tbl>
              <a:tblPr>
                <a:tableStyleId>{616DA210-FB5B-4158-B5E0-FEB733F419BA}</a:tableStyleId>
              </a:tblPr>
              <a:tblGrid>
                <a:gridCol w="1296143">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2376266">
                  <a:extLst>
                    <a:ext uri="{9D8B030D-6E8A-4147-A177-3AD203B41FA5}">
                      <a16:colId xmlns:a16="http://schemas.microsoft.com/office/drawing/2014/main" val="20002"/>
                    </a:ext>
                  </a:extLst>
                </a:gridCol>
              </a:tblGrid>
              <a:tr h="615226">
                <a:tc gridSpan="3">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「大阪イノベーションハブ（</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OIH</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おける</a:t>
                      </a:r>
                      <a:endPar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グローバルイノベーション</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創出支援事業 </a:t>
                      </a: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（Ｈ</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年間</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465669">
                <a:tc gridSpan="2">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来場者数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a:txBody>
                    <a:bodyPr/>
                    <a:lstStyle/>
                    <a:p>
                      <a:pPr algn="l"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100,000</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以上</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1"/>
                  </a:ext>
                </a:extLst>
              </a:tr>
              <a:tr h="465669">
                <a:tc gridSpan="2">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事業化</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プロジェクト創出</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支援件数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a:txBody>
                    <a:bodyPr/>
                    <a:lstStyle/>
                    <a:p>
                      <a:pPr algn="l"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331</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件</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（例・ウェアラブルトイ「</a:t>
                      </a:r>
                      <a:r>
                        <a:rPr lang="en-US" altLang="ja-JP" sz="120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Moff</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2"/>
                  </a:ext>
                </a:extLst>
              </a:tr>
              <a:tr h="622627">
                <a:tc rowSpan="3">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国際</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イノベーション</a:t>
                      </a:r>
                      <a:endPar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会議 </a:t>
                      </a:r>
                      <a:endPar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Hack </a:t>
                      </a: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Osaka</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開催実績</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毎年度</a:t>
                      </a:r>
                      <a:r>
                        <a:rPr lang="en-US" altLang="zh-TW"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回（</a:t>
                      </a:r>
                      <a:r>
                        <a:rPr lang="en-US" altLang="zh-TW"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zh-TW"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累計</a:t>
                      </a: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zh-TW"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回</a:t>
                      </a: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622627">
                <a:tc vMerge="1">
                  <a:txBody>
                    <a:bodyPr/>
                    <a:lstStyle/>
                    <a:p>
                      <a:endParaRPr kumimoji="1" lang="ja-JP" altLang="en-US"/>
                    </a:p>
                  </a:txBody>
                  <a:tcP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趣旨</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世界中から人材・情報・資金を誘引し、グローバルにイノベーション創出をめざす実践的取組みの一環として開催</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622627">
                <a:tc vMerge="1">
                  <a:txBody>
                    <a:bodyPr/>
                    <a:lstStyle/>
                    <a:p>
                      <a:endParaRPr kumimoji="1" lang="ja-JP" altLang="en-US"/>
                    </a:p>
                  </a:txBody>
                  <a:tcPr/>
                </a:tc>
                <a:tc>
                  <a:txBody>
                    <a:bodyPr/>
                    <a:lstStyle/>
                    <a:p>
                      <a:pPr algn="l"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参加者</a:t>
                      </a:r>
                      <a:endPar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(2019.3)</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endPar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うち</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外国人　</a:t>
                      </a: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110</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14.5</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5"/>
                  </a:ext>
                </a:extLst>
              </a:tr>
            </a:tbl>
          </a:graphicData>
        </a:graphic>
      </p:graphicFrame>
      <p:sp>
        <p:nvSpPr>
          <p:cNvPr id="95" name="テキスト ボックス 3"/>
          <p:cNvSpPr txBox="1">
            <a:spLocks noChangeArrowheads="1"/>
          </p:cNvSpPr>
          <p:nvPr/>
        </p:nvSpPr>
        <p:spPr bwMode="auto">
          <a:xfrm>
            <a:off x="4725275" y="4642787"/>
            <a:ext cx="2181964" cy="400110"/>
          </a:xfrm>
          <a:prstGeom prst="rect">
            <a:avLst/>
          </a:prstGeom>
          <a:noFill/>
          <a:ln w="9525">
            <a:noFill/>
            <a:miter lim="800000"/>
            <a:headEnd/>
            <a:tailEnd/>
          </a:ln>
        </p:spPr>
        <p:txBody>
          <a:bodyPr wrap="square">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国際イノベーション会議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1000" dirty="0">
                <a:latin typeface="Meiryo UI" panose="020B0604030504040204" pitchFamily="50" charset="-128"/>
                <a:ea typeface="Meiryo UI" panose="020B0604030504040204" pitchFamily="50" charset="-128"/>
                <a:cs typeface="Meiryo UI" panose="020B0604030504040204" pitchFamily="50" charset="-128"/>
              </a:rPr>
              <a:t>Hack</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H31.3</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6" name="テキスト ボックス 3"/>
          <p:cNvSpPr txBox="1">
            <a:spLocks noChangeArrowheads="1"/>
          </p:cNvSpPr>
          <p:nvPr/>
        </p:nvSpPr>
        <p:spPr bwMode="auto">
          <a:xfrm>
            <a:off x="6732240" y="5618961"/>
            <a:ext cx="2520280" cy="861774"/>
          </a:xfrm>
          <a:prstGeom prst="rect">
            <a:avLst/>
          </a:prstGeom>
          <a:noFill/>
          <a:ln w="9525">
            <a:noFill/>
            <a:miter lim="800000"/>
            <a:headEnd/>
            <a:tailEnd/>
          </a:ln>
        </p:spPr>
        <p:txBody>
          <a:bodyPr wrap="square">
            <a:spAutoFit/>
          </a:bodyPr>
          <a:lstStyle/>
          <a:p>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Morning Meet Up</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回</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00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～開催）</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投資家が参加しやすい早朝に起業家のピッチ（事業プレゼン）を行う取組みに毎回</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70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80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人が参加</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97" name="Picture 2" descr="C:\Users\i9650713\Desktop\11781674_766509063458285_97993128256902084_n.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814526" y="5419375"/>
            <a:ext cx="1917713" cy="1177977"/>
          </a:xfrm>
          <a:prstGeom prst="rect">
            <a:avLst/>
          </a:prstGeom>
          <a:noFill/>
        </p:spPr>
      </p:pic>
      <p:pic>
        <p:nvPicPr>
          <p:cNvPr id="99" name="Picture 6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61757" y="2998676"/>
            <a:ext cx="2070483" cy="1327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 name="テキスト ボックス 3"/>
          <p:cNvSpPr txBox="1">
            <a:spLocks noChangeArrowheads="1"/>
          </p:cNvSpPr>
          <p:nvPr/>
        </p:nvSpPr>
        <p:spPr bwMode="auto">
          <a:xfrm>
            <a:off x="6660232" y="3065289"/>
            <a:ext cx="2411760" cy="969496"/>
          </a:xfrm>
          <a:prstGeom prst="rect">
            <a:avLst/>
          </a:prstGeom>
          <a:noFill/>
          <a:ln w="9525">
            <a:noFill/>
            <a:miter lim="800000"/>
            <a:headEnd/>
            <a:tailEnd/>
          </a:ln>
        </p:spPr>
        <p:txBody>
          <a:bodyPr wrap="square">
            <a:spAutoFit/>
          </a:bodyPr>
          <a:lstStyle/>
          <a:p>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当該事業がきっかけで起業に至った事例</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p>
          <a:p>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リストバンド型の「ウェアラブルトイ」を製造・販売。欧米の大規模見本市に出展、米国のクラウドファンディングからの資金調達にも成功するなど国内外で躍進</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円/楕円 27"/>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0" name="図 2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020272" y="4184048"/>
            <a:ext cx="1910339" cy="1189168"/>
          </a:xfrm>
          <a:prstGeom prst="rect">
            <a:avLst/>
          </a:prstGeom>
        </p:spPr>
      </p:pic>
      <p:sp>
        <p:nvSpPr>
          <p:cNvPr id="31" name="スライド番号プレースホルダー 4"/>
          <p:cNvSpPr txBox="1">
            <a:spLocks/>
          </p:cNvSpPr>
          <p:nvPr/>
        </p:nvSpPr>
        <p:spPr>
          <a:xfrm>
            <a:off x="7030276" y="6510068"/>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139</a:t>
            </a:fld>
            <a:endParaRPr lang="ja-JP" altLang="en-US" dirty="0"/>
          </a:p>
        </p:txBody>
      </p:sp>
    </p:spTree>
    <p:extLst>
      <p:ext uri="{BB962C8B-B14F-4D97-AF65-F5344CB8AC3E}">
        <p14:creationId xmlns:p14="http://schemas.microsoft.com/office/powerpoint/2010/main" val="88380232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6109848" y="4725144"/>
            <a:ext cx="3031467" cy="2132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p:cNvGrpSpPr/>
          <p:nvPr/>
        </p:nvGrpSpPr>
        <p:grpSpPr>
          <a:xfrm>
            <a:off x="5145188" y="3060298"/>
            <a:ext cx="3998812" cy="3724319"/>
            <a:chOff x="5076056" y="2996952"/>
            <a:chExt cx="4176464" cy="3836398"/>
          </a:xfrm>
        </p:grpSpPr>
        <p:grpSp>
          <p:nvGrpSpPr>
            <p:cNvPr id="28" name="グループ化 141"/>
            <p:cNvGrpSpPr>
              <a:grpSpLocks/>
            </p:cNvGrpSpPr>
            <p:nvPr/>
          </p:nvGrpSpPr>
          <p:grpSpPr bwMode="auto">
            <a:xfrm>
              <a:off x="5076056" y="2996952"/>
              <a:ext cx="2173332" cy="2245897"/>
              <a:chOff x="5574864" y="1467338"/>
              <a:chExt cx="3317617" cy="4097130"/>
            </a:xfrm>
          </p:grpSpPr>
          <p:pic>
            <p:nvPicPr>
              <p:cNvPr id="29" name="Picture 1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4864" y="1467338"/>
                <a:ext cx="3312367" cy="409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21"/>
              <p:cNvSpPr txBox="1">
                <a:spLocks noChangeArrowheads="1"/>
              </p:cNvSpPr>
              <p:nvPr/>
            </p:nvSpPr>
            <p:spPr bwMode="auto">
              <a:xfrm>
                <a:off x="5830414" y="1499178"/>
                <a:ext cx="685800" cy="53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ja-JP" sz="900" dirty="0">
                    <a:solidFill>
                      <a:srgbClr val="000000"/>
                    </a:solidFill>
                  </a:rPr>
                  <a:t>淀川</a:t>
                </a:r>
                <a:endParaRPr lang="ja-JP" altLang="ja-JP" sz="900" dirty="0">
                  <a:solidFill>
                    <a:prstClr val="black"/>
                  </a:solidFill>
                </a:endParaRPr>
              </a:p>
            </p:txBody>
          </p:sp>
          <p:sp>
            <p:nvSpPr>
              <p:cNvPr id="31" name="Text Box 121"/>
              <p:cNvSpPr txBox="1">
                <a:spLocks noChangeArrowheads="1"/>
              </p:cNvSpPr>
              <p:nvPr/>
            </p:nvSpPr>
            <p:spPr bwMode="auto">
              <a:xfrm>
                <a:off x="5724128" y="3155360"/>
                <a:ext cx="432048" cy="53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900" dirty="0">
                    <a:solidFill>
                      <a:prstClr val="black"/>
                    </a:solidFill>
                  </a:rPr>
                  <a:t>なにわ筋</a:t>
                </a:r>
                <a:endParaRPr lang="ja-JP" altLang="ja-JP" sz="900" dirty="0">
                  <a:solidFill>
                    <a:prstClr val="black"/>
                  </a:solidFill>
                </a:endParaRPr>
              </a:p>
            </p:txBody>
          </p:sp>
          <p:sp>
            <p:nvSpPr>
              <p:cNvPr id="32" name="Text Box 121"/>
              <p:cNvSpPr txBox="1">
                <a:spLocks noChangeArrowheads="1"/>
              </p:cNvSpPr>
              <p:nvPr/>
            </p:nvSpPr>
            <p:spPr bwMode="auto">
              <a:xfrm>
                <a:off x="7760734" y="3483057"/>
                <a:ext cx="987730" cy="534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800" dirty="0" smtClean="0">
                    <a:solidFill>
                      <a:srgbClr val="000000"/>
                    </a:solidFill>
                  </a:rPr>
                  <a:t>阪急</a:t>
                </a:r>
                <a:r>
                  <a:rPr lang="ja-JP" altLang="en-US" sz="800" dirty="0"/>
                  <a:t>大阪</a:t>
                </a:r>
                <a:endParaRPr lang="en-US" altLang="ja-JP" sz="800" dirty="0"/>
              </a:p>
              <a:p>
                <a:pPr algn="just" eaLnBrk="1" hangingPunct="1">
                  <a:spcBef>
                    <a:spcPct val="0"/>
                  </a:spcBef>
                  <a:buFontTx/>
                  <a:buNone/>
                </a:pPr>
                <a:r>
                  <a:rPr lang="ja-JP" altLang="en-US" sz="800" dirty="0">
                    <a:solidFill>
                      <a:srgbClr val="000000"/>
                    </a:solidFill>
                  </a:rPr>
                  <a:t>梅田駅</a:t>
                </a:r>
                <a:endParaRPr lang="ja-JP" altLang="ja-JP" sz="800" dirty="0">
                  <a:solidFill>
                    <a:prstClr val="black"/>
                  </a:solidFill>
                </a:endParaRPr>
              </a:p>
            </p:txBody>
          </p:sp>
          <p:sp>
            <p:nvSpPr>
              <p:cNvPr id="33" name="Text Box 121"/>
              <p:cNvSpPr txBox="1">
                <a:spLocks noChangeArrowheads="1"/>
              </p:cNvSpPr>
              <p:nvPr/>
            </p:nvSpPr>
            <p:spPr bwMode="auto">
              <a:xfrm>
                <a:off x="8460433" y="1859218"/>
                <a:ext cx="432048" cy="53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900" dirty="0">
                    <a:solidFill>
                      <a:prstClr val="black"/>
                    </a:solidFill>
                  </a:rPr>
                  <a:t>新御堂筋</a:t>
                </a:r>
                <a:endParaRPr lang="ja-JP" altLang="ja-JP" sz="900" dirty="0">
                  <a:solidFill>
                    <a:prstClr val="black"/>
                  </a:solidFill>
                </a:endParaRPr>
              </a:p>
            </p:txBody>
          </p:sp>
          <p:sp>
            <p:nvSpPr>
              <p:cNvPr id="34" name="Text Box 121"/>
              <p:cNvSpPr txBox="1">
                <a:spLocks noChangeArrowheads="1"/>
              </p:cNvSpPr>
              <p:nvPr/>
            </p:nvSpPr>
            <p:spPr bwMode="auto">
              <a:xfrm>
                <a:off x="6444209" y="2147250"/>
                <a:ext cx="792088" cy="53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900" spc="-150" dirty="0">
                    <a:solidFill>
                      <a:srgbClr val="000000"/>
                    </a:solidFill>
                  </a:rPr>
                  <a:t>阪急</a:t>
                </a:r>
                <a:endParaRPr lang="en-US" altLang="ja-JP" sz="900" spc="-150" dirty="0">
                  <a:solidFill>
                    <a:srgbClr val="000000"/>
                  </a:solidFill>
                </a:endParaRPr>
              </a:p>
              <a:p>
                <a:pPr algn="just" eaLnBrk="1" hangingPunct="1">
                  <a:spcBef>
                    <a:spcPct val="0"/>
                  </a:spcBef>
                  <a:buFontTx/>
                  <a:buNone/>
                </a:pPr>
                <a:r>
                  <a:rPr lang="ja-JP" altLang="en-US" sz="900" spc="-150" dirty="0">
                    <a:solidFill>
                      <a:srgbClr val="000000"/>
                    </a:solidFill>
                  </a:rPr>
                  <a:t>中津駅</a:t>
                </a:r>
                <a:endParaRPr lang="ja-JP" altLang="ja-JP" sz="900" spc="-150" dirty="0">
                  <a:solidFill>
                    <a:prstClr val="black"/>
                  </a:solidFill>
                </a:endParaRPr>
              </a:p>
            </p:txBody>
          </p:sp>
          <p:sp>
            <p:nvSpPr>
              <p:cNvPr id="35" name="Text Box 121"/>
              <p:cNvSpPr txBox="1">
                <a:spLocks noChangeArrowheads="1"/>
              </p:cNvSpPr>
              <p:nvPr/>
            </p:nvSpPr>
            <p:spPr bwMode="auto">
              <a:xfrm>
                <a:off x="7343594" y="4277073"/>
                <a:ext cx="1116839" cy="499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900" dirty="0" smtClean="0">
                    <a:solidFill>
                      <a:srgbClr val="000000"/>
                    </a:solidFill>
                  </a:rPr>
                  <a:t>ＪＲ大阪駅</a:t>
                </a:r>
                <a:endParaRPr lang="ja-JP" altLang="ja-JP" sz="900" dirty="0">
                  <a:solidFill>
                    <a:prstClr val="black"/>
                  </a:solidFill>
                </a:endParaRPr>
              </a:p>
            </p:txBody>
          </p:sp>
          <p:sp>
            <p:nvSpPr>
              <p:cNvPr id="36" name="Text Box 121"/>
              <p:cNvSpPr txBox="1">
                <a:spLocks noChangeArrowheads="1"/>
              </p:cNvSpPr>
              <p:nvPr/>
            </p:nvSpPr>
            <p:spPr bwMode="auto">
              <a:xfrm>
                <a:off x="6156178" y="3640640"/>
                <a:ext cx="1080121" cy="53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1000" b="1" dirty="0" smtClean="0">
                    <a:solidFill>
                      <a:prstClr val="black"/>
                    </a:solidFill>
                  </a:rPr>
                  <a:t>２期区域</a:t>
                </a:r>
                <a:endParaRPr lang="en-US" altLang="ja-JP" sz="1000" b="1" dirty="0">
                  <a:solidFill>
                    <a:prstClr val="black"/>
                  </a:solidFill>
                </a:endParaRPr>
              </a:p>
            </p:txBody>
          </p:sp>
          <p:sp>
            <p:nvSpPr>
              <p:cNvPr id="37" name="Text Box 121"/>
              <p:cNvSpPr txBox="1">
                <a:spLocks noChangeArrowheads="1"/>
              </p:cNvSpPr>
              <p:nvPr/>
            </p:nvSpPr>
            <p:spPr bwMode="auto">
              <a:xfrm>
                <a:off x="7112849" y="3299379"/>
                <a:ext cx="792089" cy="892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62" tIns="46630" rIns="93262" bIns="4663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900" b="1" dirty="0">
                    <a:solidFill>
                      <a:srgbClr val="000000"/>
                    </a:solidFill>
                  </a:rPr>
                  <a:t>先行</a:t>
                </a:r>
                <a:endParaRPr lang="en-US" altLang="ja-JP" sz="900" b="1" dirty="0">
                  <a:solidFill>
                    <a:srgbClr val="000000"/>
                  </a:solidFill>
                </a:endParaRPr>
              </a:p>
              <a:p>
                <a:pPr algn="just" eaLnBrk="1" hangingPunct="1">
                  <a:spcBef>
                    <a:spcPct val="0"/>
                  </a:spcBef>
                  <a:buFontTx/>
                  <a:buNone/>
                </a:pPr>
                <a:r>
                  <a:rPr lang="ja-JP" altLang="en-US" sz="900" b="1" dirty="0">
                    <a:solidFill>
                      <a:srgbClr val="000000"/>
                    </a:solidFill>
                  </a:rPr>
                  <a:t>開発</a:t>
                </a:r>
                <a:endParaRPr lang="en-US" altLang="ja-JP" sz="900" b="1" dirty="0">
                  <a:solidFill>
                    <a:srgbClr val="000000"/>
                  </a:solidFill>
                </a:endParaRPr>
              </a:p>
              <a:p>
                <a:pPr algn="just" eaLnBrk="1" hangingPunct="1">
                  <a:spcBef>
                    <a:spcPct val="0"/>
                  </a:spcBef>
                  <a:buFontTx/>
                  <a:buNone/>
                </a:pPr>
                <a:r>
                  <a:rPr lang="ja-JP" altLang="en-US" sz="900" b="1" dirty="0">
                    <a:solidFill>
                      <a:srgbClr val="000000"/>
                    </a:solidFill>
                  </a:rPr>
                  <a:t>区域</a:t>
                </a:r>
                <a:endParaRPr lang="en-US" altLang="ja-JP" sz="900" b="1" dirty="0">
                  <a:solidFill>
                    <a:srgbClr val="000000"/>
                  </a:solidFill>
                </a:endParaRPr>
              </a:p>
            </p:txBody>
          </p:sp>
        </p:grpSp>
        <p:sp>
          <p:nvSpPr>
            <p:cNvPr id="41" name="Text Box 131"/>
            <p:cNvSpPr txBox="1">
              <a:spLocks noChangeArrowheads="1"/>
            </p:cNvSpPr>
            <p:nvPr/>
          </p:nvSpPr>
          <p:spPr bwMode="auto">
            <a:xfrm>
              <a:off x="7772910" y="3442649"/>
              <a:ext cx="1479610" cy="16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100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２期区域面積 約</a:t>
              </a:r>
              <a:r>
                <a:rPr lang="en-US" altLang="ja-JP" sz="100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17ha</a:t>
              </a:r>
              <a:endParaRPr lang="ja-JP" altLang="ja-JP" sz="100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Text Box 131"/>
            <p:cNvSpPr txBox="1">
              <a:spLocks noChangeArrowheads="1"/>
            </p:cNvSpPr>
            <p:nvPr/>
          </p:nvSpPr>
          <p:spPr bwMode="auto">
            <a:xfrm>
              <a:off x="7778184" y="3626733"/>
              <a:ext cx="1186304" cy="16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ja-JP" altLang="en-US" sz="1000" spc="-1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対象</a:t>
              </a:r>
              <a:r>
                <a:rPr lang="ja-JP" altLang="en-US" sz="100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面積　約</a:t>
              </a:r>
              <a:r>
                <a:rPr lang="en-US" altLang="ja-JP" sz="1000" spc="-1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16.2ha</a:t>
              </a:r>
              <a:endParaRPr lang="ja-JP" altLang="ja-JP" sz="100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7380312" y="3465953"/>
              <a:ext cx="303703" cy="118065"/>
            </a:xfrm>
            <a:prstGeom prst="rect">
              <a:avLst/>
            </a:prstGeom>
            <a:pattFill prst="pct30">
              <a:fgClr>
                <a:srgbClr val="FF0000"/>
              </a:fgClr>
              <a:bgClr>
                <a:schemeClr val="bg1"/>
              </a:bgClr>
            </a:patt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44" name="正方形/長方形 43"/>
            <p:cNvSpPr/>
            <p:nvPr/>
          </p:nvSpPr>
          <p:spPr>
            <a:xfrm>
              <a:off x="7380312" y="3649151"/>
              <a:ext cx="303817" cy="118800"/>
            </a:xfrm>
            <a:prstGeom prst="rect">
              <a:avLst/>
            </a:prstGeom>
            <a:noFill/>
            <a:ln w="15875">
              <a:solidFill>
                <a:srgbClr val="00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cxnSp>
          <p:nvCxnSpPr>
            <p:cNvPr id="45" name="AutoShape 129"/>
            <p:cNvCxnSpPr>
              <a:cxnSpLocks noChangeShapeType="1"/>
            </p:cNvCxnSpPr>
            <p:nvPr/>
          </p:nvCxnSpPr>
          <p:spPr bwMode="auto">
            <a:xfrm flipV="1">
              <a:off x="7308304" y="3992364"/>
              <a:ext cx="447833" cy="1"/>
            </a:xfrm>
            <a:prstGeom prst="straightConnector1">
              <a:avLst/>
            </a:prstGeom>
            <a:noFill/>
            <a:ln w="19050">
              <a:solidFill>
                <a:srgbClr val="FF0000"/>
              </a:solidFill>
              <a:prstDash val="sysDash"/>
              <a:round/>
              <a:headEnd/>
              <a:tailEnd/>
            </a:ln>
            <a:extLst>
              <a:ext uri="{909E8E84-426E-40DD-AFC4-6F175D3DCCD1}">
                <a14:hiddenFill xmlns:a14="http://schemas.microsoft.com/office/drawing/2010/main">
                  <a:noFill/>
                </a14:hiddenFill>
              </a:ext>
            </a:extLst>
          </p:spPr>
        </p:cxnSp>
        <p:sp>
          <p:nvSpPr>
            <p:cNvPr id="46" name="Rectangle 130"/>
            <p:cNvSpPr>
              <a:spLocks noChangeAspect="1" noChangeArrowheads="1"/>
            </p:cNvSpPr>
            <p:nvPr/>
          </p:nvSpPr>
          <p:spPr bwMode="auto">
            <a:xfrm rot="5400000">
              <a:off x="7475638" y="3851379"/>
              <a:ext cx="97348" cy="288000"/>
            </a:xfrm>
            <a:prstGeom prst="rect">
              <a:avLst/>
            </a:prstGeom>
            <a:solidFill>
              <a:srgbClr val="FFFF00"/>
            </a:solidFill>
            <a:ln w="19050">
              <a:solidFill>
                <a:srgbClr val="FF0000"/>
              </a:solidFill>
              <a:prstDash val="sysDot"/>
              <a:miter lim="800000"/>
              <a:headEnd/>
              <a:tailEnd/>
            </a:ln>
          </p:spPr>
          <p:txBody>
            <a:bodyPr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endParaRPr lang="ja-JP" altLang="en-US" sz="1800">
                <a:solidFill>
                  <a:prstClr val="black"/>
                </a:solidFill>
              </a:endParaRPr>
            </a:p>
          </p:txBody>
        </p:sp>
        <p:sp>
          <p:nvSpPr>
            <p:cNvPr id="47" name="Text Box 131"/>
            <p:cNvSpPr txBox="1">
              <a:spLocks noChangeArrowheads="1"/>
            </p:cNvSpPr>
            <p:nvPr/>
          </p:nvSpPr>
          <p:spPr bwMode="auto">
            <a:xfrm>
              <a:off x="7812361" y="3877338"/>
              <a:ext cx="1224135" cy="42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4295" tIns="8890" rIns="74295" bIns="8890"/>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just" eaLnBrk="1" hangingPunct="1">
                <a:spcBef>
                  <a:spcPct val="0"/>
                </a:spcBef>
                <a:buFontTx/>
                <a:buNone/>
              </a:pPr>
              <a:r>
                <a:rPr lang="en-US" altLang="ja-JP" sz="1050" spc="-1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JR</a:t>
              </a:r>
              <a:r>
                <a:rPr lang="ja-JP" altLang="en-US" sz="105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東海道線</a:t>
              </a:r>
              <a:r>
                <a:rPr lang="ja-JP" altLang="en-US" sz="1050" spc="-1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支線</a:t>
              </a:r>
              <a:endParaRPr lang="en-US" altLang="ja-JP" sz="1050" spc="-1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eaLnBrk="1" hangingPunct="1">
                <a:spcBef>
                  <a:spcPct val="0"/>
                </a:spcBef>
                <a:buFontTx/>
                <a:buNone/>
              </a:pPr>
              <a:r>
                <a:rPr lang="en-US" altLang="ja-JP" sz="105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spc="-1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地下化及び新駅</a:t>
              </a:r>
              <a:endParaRPr lang="ja-JP" altLang="ja-JP" sz="1050" spc="-1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47"/>
            <p:cNvSpPr txBox="1"/>
            <p:nvPr/>
          </p:nvSpPr>
          <p:spPr>
            <a:xfrm>
              <a:off x="7236296" y="3109031"/>
              <a:ext cx="720080" cy="261610"/>
            </a:xfrm>
            <a:prstGeom prst="rect">
              <a:avLst/>
            </a:prstGeom>
            <a:noFill/>
          </p:spPr>
          <p:txBody>
            <a:bodyPr wrap="square" rtlCol="0">
              <a:spAutoFit/>
            </a:bodyPr>
            <a:lstStyle/>
            <a:p>
              <a:r>
                <a:rPr lang="ja-JP" altLang="en-US" sz="1100" dirty="0" smtClean="0">
                  <a:solidFill>
                    <a:prstClr val="black"/>
                  </a:solidFill>
                </a:rPr>
                <a:t>（凡例）</a:t>
              </a:r>
              <a:endParaRPr lang="ja-JP" altLang="en-US" sz="1100" dirty="0">
                <a:solidFill>
                  <a:prstClr val="black"/>
                </a:solidFill>
              </a:endParaRPr>
            </a:p>
          </p:txBody>
        </p:sp>
        <p:pic>
          <p:nvPicPr>
            <p:cNvPr id="5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3332" y="4718353"/>
              <a:ext cx="2927877" cy="586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34730" y="5373216"/>
              <a:ext cx="2816622" cy="1460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16605" y="5224107"/>
              <a:ext cx="2736303" cy="259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1" name="正方形/長方形 10"/>
          <p:cNvSpPr>
            <a:spLocks noChangeArrowheads="1"/>
          </p:cNvSpPr>
          <p:nvPr/>
        </p:nvSpPr>
        <p:spPr bwMode="auto">
          <a:xfrm>
            <a:off x="89757" y="490592"/>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期区域の開発</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107504" y="949391"/>
            <a:ext cx="8928992" cy="194933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期区域」は、「みどり」を中心とした、世界に強く印象づける「大阪の顔」となる都市空間の実現などをめざし、</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月にまちづくりの基本的な考え方をまとめた「うめきた２期区域まちづくりの方針」を決定した。このまちづくりの実現に向けて</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UR</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都市機構により開発事業者が決定された</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JR</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東海道線支線の地下化や新駅設置等の基盤整備事業</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を引き続き進める</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とともに、開発事業者の提案内容について関係者と協議、調整を行い、国際競争力を高め、世界の都市をリードするまちづくりを実現する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円/楕円 37"/>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フリーフォーム 38"/>
          <p:cNvSpPr/>
          <p:nvPr/>
        </p:nvSpPr>
        <p:spPr>
          <a:xfrm>
            <a:off x="5616242" y="3883041"/>
            <a:ext cx="532420" cy="1069224"/>
          </a:xfrm>
          <a:custGeom>
            <a:avLst/>
            <a:gdLst>
              <a:gd name="connsiteX0" fmla="*/ 61708 w 746106"/>
              <a:gd name="connsiteY0" fmla="*/ 1464162 h 1464162"/>
              <a:gd name="connsiteX1" fmla="*/ 0 w 746106"/>
              <a:gd name="connsiteY1" fmla="*/ 1436113 h 1464162"/>
              <a:gd name="connsiteX2" fmla="*/ 78538 w 746106"/>
              <a:gd name="connsiteY2" fmla="*/ 1290258 h 1464162"/>
              <a:gd name="connsiteX3" fmla="*/ 280491 w 746106"/>
              <a:gd name="connsiteY3" fmla="*/ 684398 h 1464162"/>
              <a:gd name="connsiteX4" fmla="*/ 426346 w 746106"/>
              <a:gd name="connsiteY4" fmla="*/ 218783 h 1464162"/>
              <a:gd name="connsiteX5" fmla="*/ 555372 w 746106"/>
              <a:gd name="connsiteY5" fmla="*/ 0 h 1464162"/>
              <a:gd name="connsiteX6" fmla="*/ 678788 w 746106"/>
              <a:gd name="connsiteY6" fmla="*/ 56098 h 1464162"/>
              <a:gd name="connsiteX7" fmla="*/ 684398 w 746106"/>
              <a:gd name="connsiteY7" fmla="*/ 117806 h 1464162"/>
              <a:gd name="connsiteX8" fmla="*/ 740496 w 746106"/>
              <a:gd name="connsiteY8" fmla="*/ 628299 h 1464162"/>
              <a:gd name="connsiteX9" fmla="*/ 746106 w 746106"/>
              <a:gd name="connsiteY9" fmla="*/ 1077085 h 1464162"/>
              <a:gd name="connsiteX10" fmla="*/ 516103 w 746106"/>
              <a:gd name="connsiteY10" fmla="*/ 1206110 h 1464162"/>
              <a:gd name="connsiteX11" fmla="*/ 319760 w 746106"/>
              <a:gd name="connsiteY11" fmla="*/ 1318307 h 1464162"/>
              <a:gd name="connsiteX12" fmla="*/ 61708 w 746106"/>
              <a:gd name="connsiteY12" fmla="*/ 1464162 h 146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6106" h="1464162">
                <a:moveTo>
                  <a:pt x="61708" y="1464162"/>
                </a:moveTo>
                <a:lnTo>
                  <a:pt x="0" y="1436113"/>
                </a:lnTo>
                <a:lnTo>
                  <a:pt x="78538" y="1290258"/>
                </a:lnTo>
                <a:lnTo>
                  <a:pt x="280491" y="684398"/>
                </a:lnTo>
                <a:lnTo>
                  <a:pt x="426346" y="218783"/>
                </a:lnTo>
                <a:lnTo>
                  <a:pt x="555372" y="0"/>
                </a:lnTo>
                <a:lnTo>
                  <a:pt x="678788" y="56098"/>
                </a:lnTo>
                <a:lnTo>
                  <a:pt x="684398" y="117806"/>
                </a:lnTo>
                <a:lnTo>
                  <a:pt x="740496" y="628299"/>
                </a:lnTo>
                <a:lnTo>
                  <a:pt x="746106" y="1077085"/>
                </a:lnTo>
                <a:lnTo>
                  <a:pt x="516103" y="1206110"/>
                </a:lnTo>
                <a:lnTo>
                  <a:pt x="319760" y="1318307"/>
                </a:lnTo>
                <a:lnTo>
                  <a:pt x="61708" y="1464162"/>
                </a:lnTo>
                <a:close/>
              </a:path>
            </a:pathLst>
          </a:custGeom>
          <a:noFill/>
          <a:ln w="15875">
            <a:solidFill>
              <a:srgbClr val="00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pic>
        <p:nvPicPr>
          <p:cNvPr id="4" name="図 3"/>
          <p:cNvPicPr>
            <a:picLocks noChangeAspect="1"/>
          </p:cNvPicPr>
          <p:nvPr/>
        </p:nvPicPr>
        <p:blipFill rotWithShape="1">
          <a:blip r:embed="rId8"/>
          <a:srcRect t="684" r="1951" b="1"/>
          <a:stretch/>
        </p:blipFill>
        <p:spPr>
          <a:xfrm>
            <a:off x="101110" y="3055551"/>
            <a:ext cx="4979621" cy="3305493"/>
          </a:xfrm>
          <a:prstGeom prst="rect">
            <a:avLst/>
          </a:prstGeom>
        </p:spPr>
      </p:pic>
      <p:sp>
        <p:nvSpPr>
          <p:cNvPr id="57" name="スライド番号プレースホルダー 4"/>
          <p:cNvSpPr txBox="1">
            <a:spLocks/>
          </p:cNvSpPr>
          <p:nvPr/>
        </p:nvSpPr>
        <p:spPr>
          <a:xfrm>
            <a:off x="6986605" y="6482612"/>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140</a:t>
            </a:fld>
            <a:endParaRPr lang="ja-JP" altLang="en-US" dirty="0"/>
          </a:p>
        </p:txBody>
      </p:sp>
    </p:spTree>
    <p:extLst>
      <p:ext uri="{BB962C8B-B14F-4D97-AF65-F5344CB8AC3E}">
        <p14:creationId xmlns:p14="http://schemas.microsoft.com/office/powerpoint/2010/main" val="228548838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8" name="正方形/長方形 14"/>
          <p:cNvSpPr>
            <a:spLocks noChangeArrowheads="1"/>
          </p:cNvSpPr>
          <p:nvPr/>
        </p:nvSpPr>
        <p:spPr bwMode="auto">
          <a:xfrm>
            <a:off x="51264" y="3035809"/>
            <a:ext cx="446536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600" dirty="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天王寺</a:t>
            </a:r>
            <a:r>
              <a:rPr lang="ja-JP" altLang="en-US" sz="1400" dirty="0">
                <a:latin typeface="Meiryo UI" pitchFamily="50" charset="-128"/>
                <a:ea typeface="Meiryo UI" pitchFamily="50" charset="-128"/>
                <a:cs typeface="Meiryo UI" pitchFamily="50" charset="-128"/>
              </a:rPr>
              <a:t>動物園　入園者数の</a:t>
            </a:r>
            <a:r>
              <a:rPr lang="ja-JP" altLang="en-US" sz="1400" dirty="0" smtClean="0">
                <a:latin typeface="Meiryo UI" pitchFamily="50" charset="-128"/>
                <a:ea typeface="Meiryo UI" pitchFamily="50" charset="-128"/>
                <a:cs typeface="Meiryo UI" pitchFamily="50" charset="-128"/>
              </a:rPr>
              <a:t>推移</a:t>
            </a:r>
            <a:endParaRPr lang="en-US" altLang="ja-JP" sz="1400" dirty="0" smtClean="0">
              <a:latin typeface="Meiryo UI" pitchFamily="50" charset="-128"/>
              <a:ea typeface="Meiryo UI" pitchFamily="50" charset="-128"/>
              <a:cs typeface="Meiryo UI" pitchFamily="50" charset="-128"/>
            </a:endParaRPr>
          </a:p>
          <a:p>
            <a:pPr eaLnBrk="1" hangingPunct="1">
              <a:spcBef>
                <a:spcPct val="0"/>
              </a:spcBef>
              <a:buFontTx/>
              <a:buNone/>
            </a:pPr>
            <a:r>
              <a:rPr lang="ja-JP" altLang="en-US" sz="1400" dirty="0">
                <a:latin typeface="Meiryo UI" pitchFamily="50" charset="-128"/>
                <a:ea typeface="Meiryo UI" pitchFamily="50" charset="-128"/>
                <a:cs typeface="Meiryo UI" pitchFamily="50" charset="-128"/>
              </a:rPr>
              <a:t>　</a:t>
            </a:r>
            <a:r>
              <a:rPr lang="ja-JP" altLang="en-US" sz="1400" dirty="0" smtClean="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出典：大阪市</a:t>
            </a:r>
            <a:r>
              <a:rPr lang="en-US" altLang="ja-JP" sz="1000" dirty="0" smtClean="0">
                <a:latin typeface="Meiryo UI" pitchFamily="50" charset="-128"/>
                <a:ea typeface="Meiryo UI" pitchFamily="50" charset="-128"/>
                <a:cs typeface="Meiryo UI" pitchFamily="50" charset="-128"/>
              </a:rPr>
              <a:t>HP</a:t>
            </a:r>
            <a:r>
              <a:rPr lang="ja-JP" altLang="en-US" sz="1000" dirty="0" smtClean="0">
                <a:latin typeface="Meiryo UI" pitchFamily="50" charset="-128"/>
                <a:ea typeface="Meiryo UI" pitchFamily="50" charset="-128"/>
                <a:cs typeface="Meiryo UI" pitchFamily="50" charset="-128"/>
              </a:rPr>
              <a:t>より作成</a:t>
            </a:r>
            <a:endParaRPr lang="en-US" altLang="ja-JP" sz="1400" dirty="0">
              <a:latin typeface="Meiryo UI" pitchFamily="50" charset="-128"/>
              <a:ea typeface="Meiryo UI" pitchFamily="50" charset="-128"/>
              <a:cs typeface="Meiryo UI" pitchFamily="50" charset="-128"/>
            </a:endParaRPr>
          </a:p>
        </p:txBody>
      </p:sp>
      <p:sp>
        <p:nvSpPr>
          <p:cNvPr id="95239" name="正方形/長方形 14"/>
          <p:cNvSpPr>
            <a:spLocks noChangeArrowheads="1"/>
          </p:cNvSpPr>
          <p:nvPr/>
        </p:nvSpPr>
        <p:spPr bwMode="auto">
          <a:xfrm>
            <a:off x="4750306" y="3038068"/>
            <a:ext cx="4248150"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600" dirty="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天王寺</a:t>
            </a:r>
            <a:r>
              <a:rPr lang="ja-JP" altLang="en-US" sz="1400" dirty="0">
                <a:latin typeface="Meiryo UI" pitchFamily="50" charset="-128"/>
                <a:ea typeface="Meiryo UI" pitchFamily="50" charset="-128"/>
                <a:cs typeface="Meiryo UI" pitchFamily="50" charset="-128"/>
              </a:rPr>
              <a:t>公園エントランスエリア魅力創造・管理運営事業</a:t>
            </a:r>
            <a:endParaRPr lang="en-US" altLang="ja-JP" sz="1400" dirty="0">
              <a:latin typeface="Meiryo UI" pitchFamily="50" charset="-128"/>
              <a:ea typeface="Meiryo UI" pitchFamily="50" charset="-128"/>
              <a:cs typeface="Meiryo UI" pitchFamily="50" charset="-128"/>
            </a:endParaRPr>
          </a:p>
        </p:txBody>
      </p:sp>
      <p:sp>
        <p:nvSpPr>
          <p:cNvPr id="17" name="正方形/長方形 16"/>
          <p:cNvSpPr/>
          <p:nvPr/>
        </p:nvSpPr>
        <p:spPr>
          <a:xfrm>
            <a:off x="4795941" y="3334506"/>
            <a:ext cx="4221630" cy="1642692"/>
          </a:xfrm>
          <a:prstGeom prst="rect">
            <a:avLst/>
          </a:prstGeom>
        </p:spPr>
        <p:style>
          <a:lnRef idx="1">
            <a:schemeClr val="accent1"/>
          </a:lnRef>
          <a:fillRef idx="2">
            <a:schemeClr val="accent1"/>
          </a:fillRef>
          <a:effectRef idx="1">
            <a:schemeClr val="accent1"/>
          </a:effectRef>
          <a:fontRef idx="minor">
            <a:schemeClr val="dk1"/>
          </a:fontRef>
        </p:style>
        <p:txBody>
          <a:bodyPr/>
          <a:lstStyle/>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事業期間</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2035</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日まで（</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事業者</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近鉄不動産株式会社</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事業対象区域</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・エントランスエリア（約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25,000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駐車場（約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1,160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・茶</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臼山北東部エリア（約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5,400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8106" y="3933056"/>
            <a:ext cx="1543085" cy="89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正方形/長方形 17"/>
          <p:cNvSpPr>
            <a:spLocks noChangeArrowheads="1"/>
          </p:cNvSpPr>
          <p:nvPr/>
        </p:nvSpPr>
        <p:spPr bwMode="auto">
          <a:xfrm>
            <a:off x="7164288" y="3716839"/>
            <a:ext cx="1442199" cy="246221"/>
          </a:xfrm>
          <a:prstGeom prst="rect">
            <a:avLst/>
          </a:prstGeom>
          <a:noFill/>
          <a:ln w="9525">
            <a:noFill/>
            <a:miter lim="800000"/>
            <a:headEnd/>
            <a:tailEnd/>
          </a:ln>
          <a:extLst/>
        </p:spPr>
        <p:txBody>
          <a:bodyPr wrap="square">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00" dirty="0" smtClean="0">
                <a:solidFill>
                  <a:srgbClr val="000000"/>
                </a:solidFill>
                <a:latin typeface="Meiryo UI" pitchFamily="50" charset="-128"/>
                <a:ea typeface="Meiryo UI" pitchFamily="50" charset="-128"/>
                <a:cs typeface="Meiryo UI" pitchFamily="50" charset="-128"/>
              </a:rPr>
              <a:t>てんしば（芝生広場</a:t>
            </a:r>
            <a:r>
              <a:rPr lang="ja-JP" altLang="en-US" sz="1000" dirty="0">
                <a:solidFill>
                  <a:srgbClr val="000000"/>
                </a:solidFill>
                <a:latin typeface="Meiryo UI" pitchFamily="50" charset="-128"/>
                <a:ea typeface="Meiryo UI" pitchFamily="50" charset="-128"/>
                <a:cs typeface="Meiryo UI" pitchFamily="50" charset="-128"/>
              </a:rPr>
              <a:t>）</a:t>
            </a:r>
            <a:endParaRPr lang="en-US" altLang="ja-JP" sz="1000" dirty="0" smtClean="0">
              <a:solidFill>
                <a:srgbClr val="000000"/>
              </a:solidFill>
              <a:latin typeface="Meiryo UI" pitchFamily="50" charset="-128"/>
              <a:ea typeface="Meiryo UI" pitchFamily="50" charset="-128"/>
              <a:cs typeface="Meiryo UI" pitchFamily="50" charset="-128"/>
            </a:endParaRPr>
          </a:p>
        </p:txBody>
      </p:sp>
      <p:graphicFrame>
        <p:nvGraphicFramePr>
          <p:cNvPr id="95280" name="表 95279"/>
          <p:cNvGraphicFramePr>
            <a:graphicFrameLocks noGrp="1"/>
          </p:cNvGraphicFramePr>
          <p:nvPr>
            <p:extLst>
              <p:ext uri="{D42A27DB-BD31-4B8C-83A1-F6EECF244321}">
                <p14:modId xmlns:p14="http://schemas.microsoft.com/office/powerpoint/2010/main" val="280100014"/>
              </p:ext>
            </p:extLst>
          </p:nvPr>
        </p:nvGraphicFramePr>
        <p:xfrm>
          <a:off x="4785939" y="5306295"/>
          <a:ext cx="4221629" cy="1363065"/>
        </p:xfrm>
        <a:graphic>
          <a:graphicData uri="http://schemas.openxmlformats.org/drawingml/2006/table">
            <a:tbl>
              <a:tblPr/>
              <a:tblGrid>
                <a:gridCol w="794173">
                  <a:extLst>
                    <a:ext uri="{9D8B030D-6E8A-4147-A177-3AD203B41FA5}">
                      <a16:colId xmlns:a16="http://schemas.microsoft.com/office/drawing/2014/main" val="20000"/>
                    </a:ext>
                  </a:extLst>
                </a:gridCol>
                <a:gridCol w="1555255">
                  <a:extLst>
                    <a:ext uri="{9D8B030D-6E8A-4147-A177-3AD203B41FA5}">
                      <a16:colId xmlns:a16="http://schemas.microsoft.com/office/drawing/2014/main" val="20001"/>
                    </a:ext>
                  </a:extLst>
                </a:gridCol>
                <a:gridCol w="1872201">
                  <a:extLst>
                    <a:ext uri="{9D8B030D-6E8A-4147-A177-3AD203B41FA5}">
                      <a16:colId xmlns:a16="http://schemas.microsoft.com/office/drawing/2014/main" val="20002"/>
                    </a:ext>
                  </a:extLst>
                </a:gridCol>
              </a:tblGrid>
              <a:tr h="185280">
                <a:tc>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項目</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gridSpan="2">
                  <a:txBody>
                    <a:bodyPr/>
                    <a:lstStyle/>
                    <a:p>
                      <a:pPr algn="ctr" fontAlgn="ctr"/>
                      <a:r>
                        <a:rPr lang="ja-JP" altLang="en-US" sz="1100" b="1" i="0" u="none" strike="noStrike" dirty="0">
                          <a:solidFill>
                            <a:schemeClr val="tx1"/>
                          </a:solidFill>
                          <a:effectLst/>
                          <a:latin typeface="Meiryo UI" panose="020B0604030504040204" pitchFamily="50" charset="-128"/>
                          <a:ea typeface="Meiryo UI" panose="020B0604030504040204" pitchFamily="50" charset="-128"/>
                        </a:rPr>
                        <a:t>概要</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hMerge="1">
                  <a:txBody>
                    <a:bodyPr/>
                    <a:lstStyle/>
                    <a:p>
                      <a:endParaRPr kumimoji="1" lang="ja-JP" altLang="en-US"/>
                    </a:p>
                  </a:txBody>
                  <a:tcPr/>
                </a:tc>
                <a:extLst>
                  <a:ext uri="{0D108BD9-81ED-4DB2-BD59-A6C34878D82A}">
                    <a16:rowId xmlns:a16="http://schemas.microsoft.com/office/drawing/2014/main" val="10000"/>
                  </a:ext>
                </a:extLst>
              </a:tr>
              <a:tr h="176858">
                <a:tc>
                  <a:txBody>
                    <a:bodyPr/>
                    <a:lstStyle/>
                    <a:p>
                      <a:pPr algn="ctr" fontAlgn="ctr"/>
                      <a:r>
                        <a:rPr lang="ja-JP" altLang="en-US" sz="1100" b="0" i="0" u="none" strike="noStrike" dirty="0" smtClean="0">
                          <a:solidFill>
                            <a:schemeClr val="tx1"/>
                          </a:solidFill>
                          <a:effectLst/>
                          <a:latin typeface="Meiryo UI" panose="020B0604030504040204" pitchFamily="50" charset="-128"/>
                          <a:ea typeface="Meiryo UI" panose="020B0604030504040204" pitchFamily="50" charset="-128"/>
                        </a:rPr>
                        <a:t>来館者数</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gridSpan="2">
                  <a:txBody>
                    <a:bodyPr/>
                    <a:lstStyle/>
                    <a:p>
                      <a:pPr algn="l"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延べ</a:t>
                      </a:r>
                      <a:r>
                        <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rPr>
                        <a:t>約</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2</a:t>
                      </a:r>
                      <a:r>
                        <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rPr>
                        <a:t>億</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4,771</a:t>
                      </a:r>
                      <a:r>
                        <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rPr>
                        <a:t>万人（</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2020</a:t>
                      </a:r>
                      <a:r>
                        <a:rPr lang="zh-TW" altLang="en-US" sz="1000" b="0" i="0" u="none" strike="noStrike" dirty="0" smtClean="0">
                          <a:solidFill>
                            <a:schemeClr val="tx1"/>
                          </a:solidFill>
                          <a:effectLst/>
                          <a:latin typeface="Meiryo UI" panose="020B0604030504040204" pitchFamily="50" charset="-128"/>
                          <a:ea typeface="Meiryo UI" panose="020B0604030504040204" pitchFamily="50" charset="-128"/>
                        </a:rPr>
                        <a:t>年</a:t>
                      </a:r>
                      <a:r>
                        <a:rPr lang="en-US" altLang="zh-TW" sz="1000" b="0" i="0" u="none" strike="noStrike" dirty="0">
                          <a:solidFill>
                            <a:schemeClr val="tx1"/>
                          </a:solidFill>
                          <a:effectLst/>
                          <a:latin typeface="Meiryo UI" panose="020B0604030504040204" pitchFamily="50" charset="-128"/>
                          <a:ea typeface="Meiryo UI" panose="020B0604030504040204" pitchFamily="50" charset="-128"/>
                        </a:rPr>
                        <a:t>3</a:t>
                      </a:r>
                      <a:r>
                        <a:rPr lang="zh-TW" altLang="en-US" sz="1000" b="0" i="0" u="none" strike="noStrike" dirty="0">
                          <a:solidFill>
                            <a:schemeClr val="tx1"/>
                          </a:solidFill>
                          <a:effectLst/>
                          <a:latin typeface="Meiryo UI" panose="020B0604030504040204" pitchFamily="50" charset="-128"/>
                          <a:ea typeface="Meiryo UI" panose="020B0604030504040204" pitchFamily="50" charset="-128"/>
                        </a:rPr>
                        <a:t>月時点）</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extLst>
                  <a:ext uri="{0D108BD9-81ED-4DB2-BD59-A6C34878D82A}">
                    <a16:rowId xmlns:a16="http://schemas.microsoft.com/office/drawing/2014/main" val="10001"/>
                  </a:ext>
                </a:extLst>
              </a:tr>
              <a:tr h="256008">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2">
                  <a:txBody>
                    <a:bodyPr/>
                    <a:lstStyle/>
                    <a:p>
                      <a:pPr algn="l" fontAlgn="ctr"/>
                      <a:r>
                        <a:rPr lang="zh-TW" altLang="en-US" sz="900" b="0" i="0" u="none" strike="noStrike" dirty="0">
                          <a:solidFill>
                            <a:schemeClr val="tx1"/>
                          </a:solidFill>
                          <a:effectLst/>
                          <a:latin typeface="Meiryo UI" panose="020B0604030504040204" pitchFamily="50" charset="-128"/>
                          <a:ea typeface="Meiryo UI" panose="020B0604030504040204" pitchFamily="50" charset="-128"/>
                        </a:rPr>
                        <a:t>（</a:t>
                      </a:r>
                      <a:r>
                        <a:rPr lang="en-US" altLang="zh-TW" sz="900" b="0" i="0" u="none" strike="noStrike" dirty="0">
                          <a:solidFill>
                            <a:schemeClr val="tx1"/>
                          </a:solidFill>
                          <a:effectLst/>
                          <a:latin typeface="Meiryo UI" panose="020B0604030504040204" pitchFamily="50" charset="-128"/>
                          <a:ea typeface="Meiryo UI" panose="020B0604030504040204" pitchFamily="50" charset="-128"/>
                        </a:rPr>
                        <a:t>1</a:t>
                      </a:r>
                      <a:r>
                        <a:rPr lang="zh-TW" altLang="en-US" sz="900" b="0" i="0" u="none" strike="noStrike" dirty="0">
                          <a:solidFill>
                            <a:schemeClr val="tx1"/>
                          </a:solidFill>
                          <a:effectLst/>
                          <a:latin typeface="Meiryo UI" panose="020B0604030504040204" pitchFamily="50" charset="-128"/>
                          <a:ea typeface="Meiryo UI" panose="020B0604030504040204" pitchFamily="50" charset="-128"/>
                        </a:rPr>
                        <a:t>年目約</a:t>
                      </a:r>
                      <a:r>
                        <a:rPr lang="en-US" altLang="zh-TW" sz="900" b="0" i="0" u="none" strike="noStrike" dirty="0">
                          <a:solidFill>
                            <a:schemeClr val="tx1"/>
                          </a:solidFill>
                          <a:effectLst/>
                          <a:latin typeface="Meiryo UI" panose="020B0604030504040204" pitchFamily="50" charset="-128"/>
                          <a:ea typeface="Meiryo UI" panose="020B0604030504040204" pitchFamily="50" charset="-128"/>
                        </a:rPr>
                        <a:t>4,273</a:t>
                      </a:r>
                      <a:r>
                        <a:rPr lang="zh-TW" altLang="en-US" sz="900" b="0" i="0" u="none" strike="noStrike" dirty="0">
                          <a:solidFill>
                            <a:schemeClr val="tx1"/>
                          </a:solidFill>
                          <a:effectLst/>
                          <a:latin typeface="Meiryo UI" panose="020B0604030504040204" pitchFamily="50" charset="-128"/>
                          <a:ea typeface="Meiryo UI" panose="020B0604030504040204" pitchFamily="50" charset="-128"/>
                        </a:rPr>
                        <a:t>万人、</a:t>
                      </a:r>
                      <a:r>
                        <a:rPr lang="en-US" altLang="zh-TW" sz="900" b="0" i="0" u="none" strike="noStrike" dirty="0">
                          <a:solidFill>
                            <a:schemeClr val="tx1"/>
                          </a:solidFill>
                          <a:effectLst/>
                          <a:latin typeface="Meiryo UI" panose="020B0604030504040204" pitchFamily="50" charset="-128"/>
                          <a:ea typeface="Meiryo UI" panose="020B0604030504040204" pitchFamily="50" charset="-128"/>
                        </a:rPr>
                        <a:t>2</a:t>
                      </a:r>
                      <a:r>
                        <a:rPr lang="zh-TW" altLang="en-US" sz="900" b="0" i="0" u="none" strike="noStrike" dirty="0">
                          <a:solidFill>
                            <a:schemeClr val="tx1"/>
                          </a:solidFill>
                          <a:effectLst/>
                          <a:latin typeface="Meiryo UI" panose="020B0604030504040204" pitchFamily="50" charset="-128"/>
                          <a:ea typeface="Meiryo UI" panose="020B0604030504040204" pitchFamily="50" charset="-128"/>
                        </a:rPr>
                        <a:t>年目約</a:t>
                      </a:r>
                      <a:r>
                        <a:rPr lang="en-US" altLang="zh-TW" sz="900" b="0" i="0" u="none" strike="noStrike" dirty="0">
                          <a:solidFill>
                            <a:schemeClr val="tx1"/>
                          </a:solidFill>
                          <a:effectLst/>
                          <a:latin typeface="Meiryo UI" panose="020B0604030504040204" pitchFamily="50" charset="-128"/>
                          <a:ea typeface="Meiryo UI" panose="020B0604030504040204" pitchFamily="50" charset="-128"/>
                        </a:rPr>
                        <a:t>3,924</a:t>
                      </a:r>
                      <a:r>
                        <a:rPr lang="zh-TW" altLang="en-US" sz="900" b="0" i="0" u="none" strike="noStrike" dirty="0">
                          <a:solidFill>
                            <a:schemeClr val="tx1"/>
                          </a:solidFill>
                          <a:effectLst/>
                          <a:latin typeface="Meiryo UI" panose="020B0604030504040204" pitchFamily="50" charset="-128"/>
                          <a:ea typeface="Meiryo UI" panose="020B0604030504040204" pitchFamily="50" charset="-128"/>
                        </a:rPr>
                        <a:t>万人</a:t>
                      </a:r>
                      <a:r>
                        <a:rPr lang="zh-TW" altLang="en-US" sz="9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zh-TW" sz="900" b="0" i="0" u="none" strike="noStrike" dirty="0" smtClean="0">
                          <a:solidFill>
                            <a:schemeClr val="tx1"/>
                          </a:solidFill>
                          <a:effectLst/>
                          <a:latin typeface="Meiryo UI" panose="020B0604030504040204" pitchFamily="50" charset="-128"/>
                          <a:ea typeface="Meiryo UI" panose="020B0604030504040204" pitchFamily="50" charset="-128"/>
                        </a:rPr>
                        <a:t>3</a:t>
                      </a:r>
                      <a:r>
                        <a:rPr lang="zh-TW" altLang="en-US" sz="900" b="0" i="0" u="none" strike="noStrike" dirty="0">
                          <a:solidFill>
                            <a:schemeClr val="tx1"/>
                          </a:solidFill>
                          <a:effectLst/>
                          <a:latin typeface="Meiryo UI" panose="020B0604030504040204" pitchFamily="50" charset="-128"/>
                          <a:ea typeface="Meiryo UI" panose="020B0604030504040204" pitchFamily="50" charset="-128"/>
                        </a:rPr>
                        <a:t>年目約</a:t>
                      </a:r>
                      <a:r>
                        <a:rPr lang="en-US" altLang="zh-TW" sz="900" b="0" i="0" u="none" strike="noStrike" dirty="0" smtClean="0">
                          <a:solidFill>
                            <a:schemeClr val="tx1"/>
                          </a:solidFill>
                          <a:effectLst/>
                          <a:latin typeface="Meiryo UI" panose="020B0604030504040204" pitchFamily="50" charset="-128"/>
                          <a:ea typeface="Meiryo UI" panose="020B0604030504040204" pitchFamily="50" charset="-128"/>
                        </a:rPr>
                        <a:t>3,881</a:t>
                      </a:r>
                      <a:r>
                        <a:rPr lang="zh-TW" altLang="en-US" sz="900" b="0" i="0" u="none" strike="noStrike" dirty="0" smtClean="0">
                          <a:solidFill>
                            <a:schemeClr val="tx1"/>
                          </a:solidFill>
                          <a:effectLst/>
                          <a:latin typeface="Meiryo UI" panose="020B0604030504040204" pitchFamily="50" charset="-128"/>
                          <a:ea typeface="Meiryo UI" panose="020B0604030504040204" pitchFamily="50" charset="-128"/>
                        </a:rPr>
                        <a:t>万人</a:t>
                      </a:r>
                      <a:endParaRPr lang="en-US" altLang="zh-TW" sz="900" b="0" i="0" u="none" strike="noStrike" dirty="0" smtClean="0">
                        <a:solidFill>
                          <a:schemeClr val="tx1"/>
                        </a:solidFill>
                        <a:effectLst/>
                        <a:latin typeface="Meiryo UI" panose="020B0604030504040204" pitchFamily="50" charset="-128"/>
                        <a:ea typeface="Meiryo UI" panose="020B0604030504040204" pitchFamily="50" charset="-128"/>
                      </a:endParaRPr>
                    </a:p>
                    <a:p>
                      <a:pPr algn="l" fontAlgn="ct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　</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4</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年目約</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4,233</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万人、</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5</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年目約</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4,230</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万人、</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6</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年目約</a:t>
                      </a:r>
                      <a:r>
                        <a:rPr lang="en-US" altLang="ja-JP" sz="900" b="0" i="0" u="none" strike="noStrike" dirty="0" smtClean="0">
                          <a:solidFill>
                            <a:schemeClr val="tx1"/>
                          </a:solidFill>
                          <a:effectLst/>
                          <a:latin typeface="Meiryo UI" panose="020B0604030504040204" pitchFamily="50" charset="-128"/>
                          <a:ea typeface="Meiryo UI" panose="020B0604030504040204" pitchFamily="50" charset="-128"/>
                        </a:rPr>
                        <a:t>4,230</a:t>
                      </a:r>
                      <a:r>
                        <a:rPr lang="ja-JP" altLang="en-US" sz="900" b="0" i="0" u="none" strike="noStrike" dirty="0" smtClean="0">
                          <a:solidFill>
                            <a:schemeClr val="tx1"/>
                          </a:solidFill>
                          <a:effectLst/>
                          <a:latin typeface="Meiryo UI" panose="020B0604030504040204" pitchFamily="50" charset="-128"/>
                          <a:ea typeface="Meiryo UI" panose="020B0604030504040204" pitchFamily="50" charset="-128"/>
                        </a:rPr>
                        <a:t>万人</a:t>
                      </a:r>
                      <a:r>
                        <a:rPr lang="zh-TW" altLang="en-US" sz="900" b="0" i="0" u="none" strike="noStrike" dirty="0" smtClean="0">
                          <a:solidFill>
                            <a:schemeClr val="tx1"/>
                          </a:solidFill>
                          <a:effectLst/>
                          <a:latin typeface="Meiryo UI" panose="020B0604030504040204" pitchFamily="50" charset="-128"/>
                          <a:ea typeface="Meiryo UI" panose="020B0604030504040204" pitchFamily="50" charset="-128"/>
                        </a:rPr>
                        <a:t>）</a:t>
                      </a:r>
                      <a:endParaRPr lang="zh-TW" altLang="en-US" sz="9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0002"/>
                  </a:ext>
                </a:extLst>
              </a:tr>
              <a:tr h="176858">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最高路線価</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7</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年</a:t>
                      </a: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連続上昇</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ja-JP" altLang="en-US" sz="1000" b="0" i="0" u="none" strike="noStrike" dirty="0">
                          <a:solidFill>
                            <a:schemeClr val="tx1"/>
                          </a:solidFill>
                          <a:effectLst/>
                          <a:latin typeface="Meiryo UI" panose="020B0604030504040204" pitchFamily="50" charset="-128"/>
                          <a:ea typeface="Meiryo UI" panose="020B0604030504040204" pitchFamily="50" charset="-128"/>
                        </a:rPr>
                        <a:t>　</a:t>
                      </a:r>
                    </a:p>
                  </a:txBody>
                  <a:tcPr marL="9525" marR="9525" marT="9525" marB="0" anchor="ctr">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3"/>
                  </a:ext>
                </a:extLst>
              </a:tr>
              <a:tr h="176858">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ctr"/>
                      <a:r>
                        <a:rPr lang="pt-BR" sz="1000" b="0" i="0" u="none" strike="noStrike" dirty="0" smtClean="0">
                          <a:solidFill>
                            <a:schemeClr val="tx1"/>
                          </a:solidFill>
                          <a:effectLst/>
                          <a:latin typeface="Meiryo UI" panose="020B0604030504040204" pitchFamily="50" charset="-128"/>
                          <a:ea typeface="Meiryo UI" panose="020B0604030504040204" pitchFamily="50" charset="-128"/>
                        </a:rPr>
                        <a:t>H25</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pt-BR" sz="1000" b="0" i="0" u="none" strike="noStrike" dirty="0" smtClean="0">
                          <a:solidFill>
                            <a:schemeClr val="tx1"/>
                          </a:solidFill>
                          <a:effectLst/>
                          <a:latin typeface="Meiryo UI" panose="020B0604030504040204" pitchFamily="50" charset="-128"/>
                          <a:ea typeface="Meiryo UI" panose="020B0604030504040204" pitchFamily="50" charset="-128"/>
                        </a:rPr>
                        <a:t>1,540</a:t>
                      </a:r>
                      <a:r>
                        <a:rPr lang="pt-BR" sz="1000" b="0" i="0" u="none" strike="noStrike" dirty="0">
                          <a:solidFill>
                            <a:schemeClr val="tx1"/>
                          </a:solidFill>
                          <a:effectLst/>
                          <a:latin typeface="Meiryo UI" panose="020B0604030504040204" pitchFamily="50" charset="-128"/>
                          <a:ea typeface="Meiryo UI" panose="020B0604030504040204" pitchFamily="50" charset="-128"/>
                        </a:rPr>
                        <a:t>千円⇒</a:t>
                      </a:r>
                      <a:r>
                        <a:rPr lang="pt-BR" sz="1000" b="0" i="0" u="none" strike="noStrike" dirty="0" smtClean="0">
                          <a:solidFill>
                            <a:schemeClr val="tx1"/>
                          </a:solidFill>
                          <a:effectLst/>
                          <a:latin typeface="Meiryo UI" panose="020B0604030504040204" pitchFamily="50" charset="-128"/>
                          <a:ea typeface="Meiryo UI" panose="020B0604030504040204" pitchFamily="50" charset="-128"/>
                        </a:rPr>
                        <a:t>H26</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pt-BR" sz="1000" b="0" i="0" u="none" strike="noStrike" dirty="0" smtClean="0">
                          <a:solidFill>
                            <a:schemeClr val="tx1"/>
                          </a:solidFill>
                          <a:effectLst/>
                          <a:latin typeface="Meiryo UI" panose="020B0604030504040204" pitchFamily="50" charset="-128"/>
                          <a:ea typeface="Meiryo UI" panose="020B0604030504040204" pitchFamily="50" charset="-128"/>
                        </a:rPr>
                        <a:t>1,860</a:t>
                      </a:r>
                      <a:r>
                        <a:rPr lang="pt-BR" sz="1000" b="0" i="0" u="none" strike="noStrike" dirty="0">
                          <a:solidFill>
                            <a:schemeClr val="tx1"/>
                          </a:solidFill>
                          <a:effectLst/>
                          <a:latin typeface="Meiryo UI" panose="020B0604030504040204" pitchFamily="50" charset="-128"/>
                          <a:ea typeface="Meiryo UI" panose="020B0604030504040204" pitchFamily="50" charset="-128"/>
                        </a:rPr>
                        <a:t>千円</a:t>
                      </a:r>
                      <a:r>
                        <a:rPr lang="pt-BR" sz="10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H27</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2,050</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千円</a:t>
                      </a:r>
                      <a:endParaRPr lang="pt-BR" sz="10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kumimoji="1" lang="ja-JP" altLang="en-US"/>
                    </a:p>
                  </a:txBody>
                  <a:tcPr/>
                </a:tc>
                <a:extLst>
                  <a:ext uri="{0D108BD9-81ED-4DB2-BD59-A6C34878D82A}">
                    <a16:rowId xmlns:a16="http://schemas.microsoft.com/office/drawing/2014/main" val="10004"/>
                  </a:ext>
                </a:extLst>
              </a:tr>
              <a:tr h="176858">
                <a:tc>
                  <a:txBody>
                    <a:bodyPr/>
                    <a:lstStyle/>
                    <a:p>
                      <a:pPr algn="l"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2">
                  <a:txBody>
                    <a:bodyPr/>
                    <a:lstStyle/>
                    <a:p>
                      <a:pPr algn="l"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pt-BR" sz="1000" b="0" i="0" u="none" strike="noStrike" dirty="0" smtClean="0">
                          <a:solidFill>
                            <a:schemeClr val="tx1"/>
                          </a:solidFill>
                          <a:effectLst/>
                          <a:latin typeface="Meiryo UI" panose="020B0604030504040204" pitchFamily="50" charset="-128"/>
                          <a:ea typeface="Meiryo UI" panose="020B0604030504040204" pitchFamily="50" charset="-128"/>
                        </a:rPr>
                        <a:t>H28：2,360</a:t>
                      </a:r>
                      <a:r>
                        <a:rPr lang="pt-BR" sz="1000" b="0" i="0" u="none" strike="noStrike" dirty="0">
                          <a:solidFill>
                            <a:schemeClr val="tx1"/>
                          </a:solidFill>
                          <a:effectLst/>
                          <a:latin typeface="Meiryo UI" panose="020B0604030504040204" pitchFamily="50" charset="-128"/>
                          <a:ea typeface="Meiryo UI" panose="020B0604030504040204" pitchFamily="50" charset="-128"/>
                        </a:rPr>
                        <a:t>千円</a:t>
                      </a:r>
                      <a:r>
                        <a:rPr lang="pt-BR" sz="10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H29</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2,720</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千円⇒</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H30</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3,160</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千円</a:t>
                      </a:r>
                      <a:endParaRPr lang="pt-BR" sz="10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hMerge="1">
                  <a:txBody>
                    <a:bodyPr/>
                    <a:lstStyle/>
                    <a:p>
                      <a:endParaRPr kumimoji="1" lang="ja-JP" altLang="en-US"/>
                    </a:p>
                  </a:txBody>
                  <a:tcPr/>
                </a:tc>
                <a:extLst>
                  <a:ext uri="{0D108BD9-81ED-4DB2-BD59-A6C34878D82A}">
                    <a16:rowId xmlns:a16="http://schemas.microsoft.com/office/drawing/2014/main" val="10005"/>
                  </a:ext>
                </a:extLst>
              </a:tr>
              <a:tr h="185280">
                <a:tc>
                  <a:txBody>
                    <a:bodyPr/>
                    <a:lstStyle/>
                    <a:p>
                      <a:pPr algn="l"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2">
                  <a:txBody>
                    <a:bodyPr/>
                    <a:lstStyle/>
                    <a:p>
                      <a:pPr algn="l"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R1</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3,520</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千円⇒</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R2</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rPr>
                        <a:t>4,010</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rPr>
                        <a:t>千円</a:t>
                      </a:r>
                      <a:endParaRPr lang="ja-JP" altLang="en-US" sz="10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0006"/>
                  </a:ext>
                </a:extLst>
              </a:tr>
            </a:tbl>
          </a:graphicData>
        </a:graphic>
      </p:graphicFrame>
      <p:sp>
        <p:nvSpPr>
          <p:cNvPr id="12" name="正方形/長方形 14"/>
          <p:cNvSpPr>
            <a:spLocks noChangeArrowheads="1"/>
          </p:cNvSpPr>
          <p:nvPr/>
        </p:nvSpPr>
        <p:spPr bwMode="auto">
          <a:xfrm>
            <a:off x="4573041" y="4982284"/>
            <a:ext cx="4248150"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000" rIns="0" bIns="36000">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600" dirty="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あべのハルカス等の現況</a:t>
            </a:r>
            <a:endParaRPr lang="en-US" altLang="ja-JP" sz="1400" dirty="0">
              <a:latin typeface="Meiryo UI" pitchFamily="50" charset="-128"/>
              <a:ea typeface="Meiryo UI" pitchFamily="50" charset="-128"/>
              <a:cs typeface="Meiryo UI" pitchFamily="50" charset="-128"/>
            </a:endParaRPr>
          </a:p>
        </p:txBody>
      </p:sp>
      <p:sp>
        <p:nvSpPr>
          <p:cNvPr id="15" name="正方形/長方形 10"/>
          <p:cNvSpPr>
            <a:spLocks noChangeArrowheads="1"/>
          </p:cNvSpPr>
          <p:nvPr/>
        </p:nvSpPr>
        <p:spPr bwMode="auto">
          <a:xfrm>
            <a:off x="107504" y="409972"/>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天王寺・阿倍野エリア</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Rectangle 5"/>
          <p:cNvSpPr>
            <a:spLocks noChangeArrowheads="1"/>
          </p:cNvSpPr>
          <p:nvPr/>
        </p:nvSpPr>
        <p:spPr bwMode="auto">
          <a:xfrm>
            <a:off x="0" y="-27384"/>
            <a:ext cx="9144000" cy="432269"/>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19"/>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764704"/>
            <a:ext cx="8928992" cy="228602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月に「あべのハルカス」が全館オープンし、周辺地域の活性化も大きく進展</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全館オープンから</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年で来館者数が約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億人</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に到達した。</a:t>
            </a: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天王寺公園エントランスエリアは、新たな民間活力の導入等により、</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7,000㎡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の多目的芝生広場を有する「てんしば」がオープンし、</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、総入園者数</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1,900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突破。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月にはてんしばゲートエリアにおいて</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てんしば</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i:na(</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イーナ</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がオープンするなど、公園の魅力向上とともに、エリア全体の回遊性及び集客力の向上に取り組んでいる。</a:t>
            </a:r>
            <a:endParaRPr lang="ja-JP" altLang="en-US" sz="1600" strike="sngStrike"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2015(H27)</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年に開園</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周年を迎えた天王寺動物園では、ナイトズーや様々な記念事業を実施。「てんしば」との相乗効果により入園者数が大幅に増加したが、</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年度はコロナウイルスの影響により減少。</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グラフ 20"/>
          <p:cNvGraphicFramePr>
            <a:graphicFrameLocks/>
          </p:cNvGraphicFramePr>
          <p:nvPr>
            <p:extLst>
              <p:ext uri="{D42A27DB-BD31-4B8C-83A1-F6EECF244321}">
                <p14:modId xmlns:p14="http://schemas.microsoft.com/office/powerpoint/2010/main" val="3641010305"/>
              </p:ext>
            </p:extLst>
          </p:nvPr>
        </p:nvGraphicFramePr>
        <p:xfrm>
          <a:off x="170142" y="3770146"/>
          <a:ext cx="4419417"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22" name="テキスト ボックス 2"/>
          <p:cNvSpPr txBox="1"/>
          <p:nvPr/>
        </p:nvSpPr>
        <p:spPr>
          <a:xfrm>
            <a:off x="155374" y="3629981"/>
            <a:ext cx="742950" cy="21907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700" dirty="0"/>
              <a:t>（単位：万人）</a:t>
            </a:r>
            <a:endParaRPr kumimoji="1" lang="ja-JP" altLang="en-US" sz="1100" dirty="0"/>
          </a:p>
        </p:txBody>
      </p:sp>
      <p:sp>
        <p:nvSpPr>
          <p:cNvPr id="24" name="スライド番号プレースホルダー 2"/>
          <p:cNvSpPr txBox="1">
            <a:spLocks/>
          </p:cNvSpPr>
          <p:nvPr/>
        </p:nvSpPr>
        <p:spPr>
          <a:xfrm>
            <a:off x="7056635" y="6645876"/>
            <a:ext cx="2133600" cy="280789"/>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141</a:t>
            </a:fld>
            <a:endParaRPr lang="ja-JP" altLang="en-US" dirty="0"/>
          </a:p>
        </p:txBody>
      </p:sp>
    </p:spTree>
    <p:extLst>
      <p:ext uri="{BB962C8B-B14F-4D97-AF65-F5344CB8AC3E}">
        <p14:creationId xmlns:p14="http://schemas.microsoft.com/office/powerpoint/2010/main" val="84511337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p:cNvPicPr>
            <a:picLocks noChangeAspect="1" noChangeArrowheads="1"/>
          </p:cNvPicPr>
          <p:nvPr/>
        </p:nvPicPr>
        <p:blipFill>
          <a:blip r:embed="rId3" cstate="email"/>
          <a:srcRect/>
          <a:stretch>
            <a:fillRect/>
          </a:stretch>
        </p:blipFill>
        <p:spPr bwMode="auto">
          <a:xfrm>
            <a:off x="3749447" y="4869160"/>
            <a:ext cx="2139238" cy="1656184"/>
          </a:xfrm>
          <a:prstGeom prst="rect">
            <a:avLst/>
          </a:prstGeom>
          <a:noFill/>
          <a:ln w="9525">
            <a:noFill/>
            <a:miter lim="800000"/>
            <a:headEnd/>
            <a:tailEnd/>
          </a:ln>
        </p:spPr>
      </p:pic>
      <p:pic>
        <p:nvPicPr>
          <p:cNvPr id="114690" name="Picture 2" descr="C:\Users\i5323479\AppData\Local\Microsoft\Windows\Temporary Internet Files\Content.Outlook\IGOBLTW4\_B2E0069 (3).jpg"/>
          <p:cNvPicPr>
            <a:picLocks noChangeAspect="1" noChangeArrowheads="1"/>
          </p:cNvPicPr>
          <p:nvPr/>
        </p:nvPicPr>
        <p:blipFill>
          <a:blip r:embed="rId4" cstate="print"/>
          <a:srcRect/>
          <a:stretch>
            <a:fillRect/>
          </a:stretch>
        </p:blipFill>
        <p:spPr bwMode="auto">
          <a:xfrm>
            <a:off x="535314" y="4786074"/>
            <a:ext cx="2549017" cy="1883286"/>
          </a:xfrm>
          <a:prstGeom prst="rect">
            <a:avLst/>
          </a:prstGeom>
          <a:noFill/>
        </p:spPr>
      </p:pic>
      <p:grpSp>
        <p:nvGrpSpPr>
          <p:cNvPr id="28" name="グループ化 27"/>
          <p:cNvGrpSpPr/>
          <p:nvPr/>
        </p:nvGrpSpPr>
        <p:grpSpPr>
          <a:xfrm>
            <a:off x="6238323" y="4897769"/>
            <a:ext cx="2150101" cy="1627575"/>
            <a:chOff x="4427984" y="5301208"/>
            <a:chExt cx="1802867" cy="1512168"/>
          </a:xfrm>
        </p:grpSpPr>
        <p:pic>
          <p:nvPicPr>
            <p:cNvPr id="29" name="Picture 2" descr="asset-1.jpg"/>
            <p:cNvPicPr>
              <a:picLocks noChangeAspect="1"/>
            </p:cNvPicPr>
            <p:nvPr/>
          </p:nvPicPr>
          <p:blipFill>
            <a:blip r:embed="rId5" cstate="email"/>
            <a:srcRect/>
            <a:stretch>
              <a:fillRect/>
            </a:stretch>
          </p:blipFill>
          <p:spPr bwMode="auto">
            <a:xfrm>
              <a:off x="5698306" y="6503733"/>
              <a:ext cx="513293" cy="254109"/>
            </a:xfrm>
            <a:prstGeom prst="rect">
              <a:avLst/>
            </a:prstGeom>
            <a:noFill/>
            <a:ln w="12700">
              <a:noFill/>
              <a:miter lim="0"/>
              <a:headEnd/>
              <a:tailEnd/>
            </a:ln>
          </p:spPr>
        </p:pic>
        <p:pic>
          <p:nvPicPr>
            <p:cNvPr id="30" name="Picture 1" descr="0000004044.jpg"/>
            <p:cNvPicPr>
              <a:picLocks noChangeAspect="1"/>
            </p:cNvPicPr>
            <p:nvPr/>
          </p:nvPicPr>
          <p:blipFill>
            <a:blip r:embed="rId6" cstate="email"/>
            <a:srcRect/>
            <a:stretch>
              <a:fillRect/>
            </a:stretch>
          </p:blipFill>
          <p:spPr bwMode="auto">
            <a:xfrm>
              <a:off x="4499992" y="6310205"/>
              <a:ext cx="856746" cy="503171"/>
            </a:xfrm>
            <a:prstGeom prst="rect">
              <a:avLst/>
            </a:prstGeom>
            <a:noFill/>
            <a:ln w="12700">
              <a:noFill/>
              <a:miter lim="0"/>
              <a:headEnd/>
              <a:tailEnd/>
            </a:ln>
          </p:spPr>
        </p:pic>
        <p:sp>
          <p:nvSpPr>
            <p:cNvPr id="31" name="右矢印 30"/>
            <p:cNvSpPr/>
            <p:nvPr/>
          </p:nvSpPr>
          <p:spPr bwMode="auto">
            <a:xfrm>
              <a:off x="5424676" y="6579054"/>
              <a:ext cx="169840" cy="7737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ja-JP" altLang="en-US">
                <a:solidFill>
                  <a:srgbClr val="FFFFFF"/>
                </a:solidFill>
              </a:endParaRPr>
            </a:p>
          </p:txBody>
        </p:sp>
        <p:sp>
          <p:nvSpPr>
            <p:cNvPr id="32" name="下矢印 31"/>
            <p:cNvSpPr/>
            <p:nvPr/>
          </p:nvSpPr>
          <p:spPr bwMode="auto">
            <a:xfrm flipV="1">
              <a:off x="5890194" y="6302368"/>
              <a:ext cx="54725" cy="15096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ja-JP" altLang="en-US">
                <a:solidFill>
                  <a:srgbClr val="FFFFFF"/>
                </a:solidFill>
              </a:endParaRPr>
            </a:p>
          </p:txBody>
        </p:sp>
        <p:pic>
          <p:nvPicPr>
            <p:cNvPr id="33" name="Picture 2" descr="C:\Users\203978\Temporary Internet Files\Content.Outlook\IY9A5U71\IMG_1778.JPG"/>
            <p:cNvPicPr>
              <a:picLocks noChangeAspect="1" noChangeArrowheads="1"/>
            </p:cNvPicPr>
            <p:nvPr/>
          </p:nvPicPr>
          <p:blipFill>
            <a:blip r:embed="rId7" cstate="print">
              <a:clrChange>
                <a:clrFrom>
                  <a:srgbClr val="D1B19C"/>
                </a:clrFrom>
                <a:clrTo>
                  <a:srgbClr val="D1B19C">
                    <a:alpha val="0"/>
                  </a:srgbClr>
                </a:clrTo>
              </a:clrChange>
            </a:blip>
            <a:srcRect l="29525" t="48544" r="29525" b="12152"/>
            <a:stretch>
              <a:fillRect/>
            </a:stretch>
          </p:blipFill>
          <p:spPr bwMode="auto">
            <a:xfrm>
              <a:off x="4427984" y="5301208"/>
              <a:ext cx="1802867" cy="936104"/>
            </a:xfrm>
            <a:prstGeom prst="rect">
              <a:avLst/>
            </a:prstGeom>
            <a:noFill/>
          </p:spPr>
        </p:pic>
      </p:grpSp>
      <p:sp>
        <p:nvSpPr>
          <p:cNvPr id="15" name="正方形/長方形 10"/>
          <p:cNvSpPr>
            <a:spLocks noChangeArrowheads="1"/>
          </p:cNvSpPr>
          <p:nvPr/>
        </p:nvSpPr>
        <p:spPr bwMode="auto">
          <a:xfrm>
            <a:off x="107505" y="564215"/>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咲洲・夢洲における民間事業者と協働するエネルギー関連の取組み</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25252" y="1124745"/>
            <a:ext cx="8928992" cy="64807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咲洲・夢洲では、再生可能エネルギーの発電や大型蓄電システムの実証・評価を可能とする</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の整備が進んでいる。</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395536" y="4417367"/>
            <a:ext cx="21602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○夢洲メガソーラー</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3491880" y="4417367"/>
            <a:ext cx="21602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EV</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リユース蓄電池</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円/楕円 18"/>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b="1" smtClean="0"/>
              <a:pPr>
                <a:defRPr/>
              </a:pPr>
              <a:t>142</a:t>
            </a:fld>
            <a:endParaRPr lang="ja-JP" altLang="en-US" b="1" dirty="0"/>
          </a:p>
        </p:txBody>
      </p:sp>
      <p:graphicFrame>
        <p:nvGraphicFramePr>
          <p:cNvPr id="18" name="表 17"/>
          <p:cNvGraphicFramePr>
            <a:graphicFrameLocks noGrp="1"/>
          </p:cNvGraphicFramePr>
          <p:nvPr>
            <p:extLst/>
          </p:nvPr>
        </p:nvGraphicFramePr>
        <p:xfrm>
          <a:off x="179512" y="1903208"/>
          <a:ext cx="8874732" cy="2460639"/>
        </p:xfrm>
        <a:graphic>
          <a:graphicData uri="http://schemas.openxmlformats.org/drawingml/2006/table">
            <a:tbl>
              <a:tblPr firstRow="1" bandRow="1">
                <a:tableStyleId>{5C22544A-7EE6-4342-B048-85BDC9FD1C3A}</a:tableStyleId>
              </a:tblPr>
              <a:tblGrid>
                <a:gridCol w="2772941">
                  <a:extLst>
                    <a:ext uri="{9D8B030D-6E8A-4147-A177-3AD203B41FA5}">
                      <a16:colId xmlns:a16="http://schemas.microsoft.com/office/drawing/2014/main" val="20000"/>
                    </a:ext>
                  </a:extLst>
                </a:gridCol>
                <a:gridCol w="6101791">
                  <a:extLst>
                    <a:ext uri="{9D8B030D-6E8A-4147-A177-3AD203B41FA5}">
                      <a16:colId xmlns:a16="http://schemas.microsoft.com/office/drawing/2014/main" val="20001"/>
                    </a:ext>
                  </a:extLst>
                </a:gridCol>
              </a:tblGrid>
              <a:tr h="339466">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取組み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進捗状況など</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475253">
                <a:tc>
                  <a:txBody>
                    <a:bodyPr/>
                    <a:lstStyle/>
                    <a:p>
                      <a:pPr algn="l"/>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夢洲メガソーラー</a:t>
                      </a:r>
                      <a:endPar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「大阪ひかりの森」プロジェクト</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夢洲</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区の一般廃棄物埋立処分場に大規模太陽光発電（メガソーラー）を設置し、</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月から本格稼働。</a:t>
                      </a:r>
                    </a:p>
                  </a:txBody>
                  <a:tcPr anchor="ctr"/>
                </a:tc>
                <a:extLst>
                  <a:ext uri="{0D108BD9-81ED-4DB2-BD59-A6C34878D82A}">
                    <a16:rowId xmlns:a16="http://schemas.microsoft.com/office/drawing/2014/main" val="10001"/>
                  </a:ext>
                </a:extLst>
              </a:tr>
              <a:tr h="775934">
                <a:tc>
                  <a:txBody>
                    <a:bodyPr/>
                    <a:lstStyle/>
                    <a:p>
                      <a:pPr algn="l"/>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EV</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の中古蓄電池を活用した経済性の高い大型蓄電池システム実証事業</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夢洲地区において、ＥＶから回収した中古蓄電池を安全に運用する技術を確立し、経済性の高い大型リユース蓄電池システムとして世界初の実証事業を</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月より実施。隣接する夢洲メガソーラーの出力安定化を検証。この技術をもとに蓄電池を活用した新たなエネルギーマネージメントシステム確立に向けて実証事業を継続中。</a:t>
                      </a:r>
                    </a:p>
                  </a:txBody>
                  <a:tcPr anchor="ctr"/>
                </a:tc>
                <a:extLst>
                  <a:ext uri="{0D108BD9-81ED-4DB2-BD59-A6C34878D82A}">
                    <a16:rowId xmlns:a16="http://schemas.microsoft.com/office/drawing/2014/main" val="10002"/>
                  </a:ext>
                </a:extLst>
              </a:tr>
              <a:tr h="785611">
                <a:tc>
                  <a:txBody>
                    <a:bodyPr/>
                    <a:lstStyle/>
                    <a:p>
                      <a:pPr algn="l"/>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大型蓄電システム試験・評価施設（</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NLAB</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algn="l"/>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月に、世界最大級となる大型蓄電システム等の性能に関する試験評価施設が咲洲に開所し、同年</a:t>
                      </a:r>
                      <a:r>
                        <a:rPr kumimoji="1"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月から運用開始。大型蓄電池・蓄電システムの性能の優位性・安全性に関する試験評価を可能にする国内初の施設であり、国内産業の国際競争力の強化に貢献。欧米も想定し、複数の電圧に対応。</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4821983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008" y="3291036"/>
            <a:ext cx="3028950"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正方形/長方形 12"/>
          <p:cNvSpPr/>
          <p:nvPr/>
        </p:nvSpPr>
        <p:spPr>
          <a:xfrm>
            <a:off x="132114" y="2998693"/>
            <a:ext cx="3923960" cy="307777"/>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東西二極の一極としての大阪・関西</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395536" y="4341004"/>
            <a:ext cx="158417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rPr>
              <a:t>西日本</a:t>
            </a:r>
            <a:endParaRPr kumimoji="1" lang="en-US" altLang="ja-JP" sz="1100" b="1"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rPr>
              <a:t>人口</a:t>
            </a:r>
            <a:r>
              <a:rPr kumimoji="1" lang="en-US" altLang="ja-JP" sz="1100" b="1"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rPr>
              <a:t>6,046</a:t>
            </a:r>
            <a:r>
              <a:rPr kumimoji="1" lang="ja-JP" altLang="en-US" sz="1100" b="1"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rPr>
              <a:t>万人</a:t>
            </a:r>
            <a:endParaRPr kumimoji="1" lang="en-US" altLang="ja-JP" sz="1100" b="1"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rPr>
              <a:t>実質</a:t>
            </a:r>
            <a:r>
              <a:rPr kumimoji="1" lang="en-US" altLang="ja-JP" sz="1100" b="1"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rPr>
              <a:t>GDP243</a:t>
            </a:r>
            <a:r>
              <a:rPr kumimoji="1" lang="ja-JP" altLang="en-US" sz="1100" b="1"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rPr>
              <a:t>兆円</a:t>
            </a:r>
            <a:endParaRPr kumimoji="1" lang="ja-JP" altLang="en-US" sz="1100" b="1"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endParaRPr>
          </a:p>
        </p:txBody>
      </p:sp>
      <p:sp>
        <p:nvSpPr>
          <p:cNvPr id="12" name="テキスト ボックス 11"/>
          <p:cNvSpPr txBox="1"/>
          <p:nvPr/>
        </p:nvSpPr>
        <p:spPr>
          <a:xfrm>
            <a:off x="2699792" y="4341004"/>
            <a:ext cx="1584176"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rPr>
              <a:t>東日本</a:t>
            </a:r>
            <a:endParaRPr kumimoji="1" lang="en-US" altLang="ja-JP" sz="1100" b="0"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rPr>
              <a:t>人口</a:t>
            </a:r>
            <a:r>
              <a:rPr kumimoji="1" lang="en-US" altLang="ja-JP" sz="1100" b="0"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rPr>
              <a:t>6,625</a:t>
            </a:r>
            <a:r>
              <a:rPr kumimoji="1" lang="ja-JP" altLang="en-US" sz="1100" b="0"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rPr>
              <a:t>万人</a:t>
            </a:r>
            <a:endParaRPr kumimoji="1" lang="en-US" altLang="ja-JP" sz="1100" b="0"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rPr>
              <a:t>実質</a:t>
            </a:r>
            <a:r>
              <a:rPr kumimoji="1" lang="en-US" altLang="ja-JP" sz="1100" b="0"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rPr>
              <a:t>GDP303</a:t>
            </a:r>
            <a:r>
              <a:rPr kumimoji="1" lang="ja-JP" altLang="en-US" sz="1100" b="0" i="0" u="none" strike="noStrike" kern="1200" cap="none" spc="0" normalizeH="0" baseline="0" noProof="0" dirty="0" smtClean="0">
                <a:ln>
                  <a:noFill/>
                </a:ln>
                <a:effectLst/>
                <a:uLnTx/>
                <a:uFillTx/>
                <a:latin typeface="HGPｺﾞｼｯｸM" panose="020B0600000000000000" pitchFamily="50" charset="-128"/>
                <a:ea typeface="HGPｺﾞｼｯｸM" panose="020B0600000000000000" pitchFamily="50" charset="-128"/>
                <a:cs typeface="+mn-cs"/>
              </a:rPr>
              <a:t>兆円</a:t>
            </a:r>
            <a:endParaRPr kumimoji="1" lang="ja-JP" altLang="en-US" sz="1100" b="0" i="0" u="none" strike="noStrike" kern="1200" cap="none" spc="0" normalizeH="0" baseline="0" noProof="0" dirty="0">
              <a:ln>
                <a:noFill/>
              </a:ln>
              <a:effectLst/>
              <a:uLnTx/>
              <a:uFillTx/>
              <a:latin typeface="HGPｺﾞｼｯｸM" panose="020B0600000000000000" pitchFamily="50" charset="-128"/>
              <a:ea typeface="HGPｺﾞｼｯｸM" panose="020B0600000000000000" pitchFamily="50" charset="-128"/>
              <a:cs typeface="+mn-cs"/>
            </a:endParaRPr>
          </a:p>
        </p:txBody>
      </p:sp>
      <p:sp>
        <p:nvSpPr>
          <p:cNvPr id="20" name="正方形/長方形 19"/>
          <p:cNvSpPr>
            <a:spLocks noChangeArrowheads="1"/>
          </p:cNvSpPr>
          <p:nvPr/>
        </p:nvSpPr>
        <p:spPr bwMode="auto">
          <a:xfrm>
            <a:off x="4427984" y="3473713"/>
            <a:ext cx="4464496" cy="1528624"/>
          </a:xfrm>
          <a:prstGeom prst="rect">
            <a:avLst/>
          </a:prstGeom>
          <a:solidFill>
            <a:schemeClr val="tx2">
              <a:lumMod val="20000"/>
              <a:lumOff val="80000"/>
            </a:schemeClr>
          </a:solidFill>
          <a:ln w="9525" algn="ctr">
            <a:solidFill>
              <a:srgbClr val="000000"/>
            </a:solidFill>
            <a:miter lim="800000"/>
            <a:headEnd/>
            <a:tailEnd/>
          </a:ln>
          <a:effectLst/>
          <a:extLst/>
        </p:spPr>
        <p:txBody>
          <a:bodyPr wrap="square" upright="1">
            <a:spAutoFit/>
          </a:bodyPr>
          <a:lstStyle/>
          <a:p>
            <a:pPr marL="114300" marR="0" lvl="0" indent="-114300" algn="l" defTabSz="914400" rtl="0" eaLnBrk="1" fontAlgn="auto" latinLnBrk="0" hangingPunct="1">
              <a:lnSpc>
                <a:spcPts val="1600"/>
              </a:lnSpc>
              <a:spcBef>
                <a:spcPts val="0"/>
              </a:spcBef>
              <a:spcAft>
                <a:spcPts val="0"/>
              </a:spcAft>
              <a:buClrTx/>
              <a:buSzTx/>
              <a:buFontTx/>
              <a:buNone/>
              <a:tabLst/>
              <a:defRPr/>
            </a:pPr>
            <a:r>
              <a:rPr kumimoji="1" lang="ja-JP" altLang="en-US" sz="13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・さいたま新都心等の東京圏内の地区のほか</a:t>
            </a:r>
            <a:r>
              <a:rPr kumimoji="1" lang="ja-JP" altLang="en-US" sz="13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、大規模</a:t>
            </a:r>
            <a:r>
              <a:rPr kumimoji="1" lang="ja-JP" altLang="en-US" sz="13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震に係る現地対策本部の設置予定箇所、各府省等の地方支分部局が集積する都市（札幌市、仙台市、名古屋市、大阪市、広島市、福岡市等）等代替拠点と成り得る地域を対象に、代替拠点への職員の移動手段、既存の庁舎、設備及び資機材の活用、宿泊施設等の確保等に係る具体的なオペレーションについても検討するものとする。</a:t>
            </a:r>
            <a:endParaRPr kumimoji="1" lang="en-US" altLang="ja-JP" sz="13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4"/>
          <p:cNvSpPr>
            <a:spLocks noChangeArrowheads="1"/>
          </p:cNvSpPr>
          <p:nvPr/>
        </p:nvSpPr>
        <p:spPr bwMode="auto">
          <a:xfrm>
            <a:off x="198614" y="6485274"/>
            <a:ext cx="37417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spAutoFit/>
          </a:bodyPr>
          <a:lstStyle>
            <a:lvl1pPr marL="177800" indent="-17780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177800" marR="0" lvl="0" indent="-177800" algn="l" defTabSz="914400" rtl="0" eaLnBrk="1" fontAlgn="auto" latinLnBrk="0" hangingPunct="1">
              <a:lnSpc>
                <a:spcPct val="100000"/>
              </a:lnSpc>
              <a:spcBef>
                <a:spcPct val="0"/>
              </a:spcBef>
              <a:spcAft>
                <a:spcPts val="0"/>
              </a:spcAft>
              <a:buClrTx/>
              <a:buSzTx/>
              <a:buFontTx/>
              <a:buNone/>
              <a:tabLst/>
              <a:defRPr/>
            </a:pPr>
            <a:r>
              <a:rPr kumimoji="1" lang="ja-JP" altLang="en-US"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出典：内閣府「県民経済計算」</a:t>
            </a:r>
            <a:r>
              <a:rPr kumimoji="1" lang="en-US" altLang="ja-JP"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(H29</a:t>
            </a:r>
            <a:r>
              <a:rPr kumimoji="1" lang="ja-JP" altLang="en-US"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ct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　　　 統計局「人口推計（Ｈ</a:t>
            </a:r>
            <a:r>
              <a:rPr kumimoji="1" lang="en-US" altLang="ja-JP"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29</a:t>
            </a:r>
            <a:r>
              <a:rPr kumimoji="1" lang="ja-JP" altLang="en-US"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年</a:t>
            </a:r>
            <a:r>
              <a:rPr kumimoji="1" lang="en-US" altLang="ja-JP"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10</a:t>
            </a:r>
            <a:r>
              <a:rPr kumimoji="1" lang="ja-JP" altLang="en-US"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月</a:t>
            </a:r>
            <a:r>
              <a:rPr kumimoji="1" lang="en-US" altLang="ja-JP"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1</a:t>
            </a:r>
            <a:r>
              <a:rPr kumimoji="1" lang="ja-JP" altLang="en-US" sz="10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日付）」より作成</a:t>
            </a:r>
            <a:endParaRPr kumimoji="1" lang="ja-JP" altLang="en-US" sz="10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p:txBody>
      </p:sp>
      <p:sp>
        <p:nvSpPr>
          <p:cNvPr id="16" name="正方形/長方形 10"/>
          <p:cNvSpPr>
            <a:spLocks noChangeArrowheads="1"/>
          </p:cNvSpPr>
          <p:nvPr/>
        </p:nvSpPr>
        <p:spPr bwMode="auto">
          <a:xfrm>
            <a:off x="125252" y="433312"/>
            <a:ext cx="90187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首都機能のバックアップ</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l" defTabSz="912813" rtl="0" eaLnBrk="1" fontAlgn="base" latinLnBrk="0" hangingPunct="1">
              <a:lnSpc>
                <a:spcPct val="100000"/>
              </a:lnSpc>
              <a:spcBef>
                <a:spcPct val="0"/>
              </a:spcBef>
              <a:spcAft>
                <a:spcPct val="0"/>
              </a:spcAft>
              <a:buClr>
                <a:srgbClr val="000000"/>
              </a:buClr>
              <a:buSzPct val="100000"/>
              <a:buFontTx/>
              <a:buNone/>
              <a:tabLst/>
              <a:defRPr/>
            </a:pPr>
            <a:r>
              <a:rPr kumimoji="0" lang="ja-JP" altLang="en-US" sz="20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C9B83D-17C3-4F2E-B0BA-D155CD364A7C}" type="slidenum">
              <a:rPr kumimoji="1" lang="ja-JP" altLang="en-US" sz="1800" b="1"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 name="正方形/長方形 14"/>
          <p:cNvSpPr>
            <a:spLocks noChangeArrowheads="1"/>
          </p:cNvSpPr>
          <p:nvPr/>
        </p:nvSpPr>
        <p:spPr bwMode="auto">
          <a:xfrm>
            <a:off x="4283968" y="5157192"/>
            <a:ext cx="4334992"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a:spAutoFit/>
          </a:bodyPr>
          <a:lstStyle>
            <a:lvl1pPr marL="177800" indent="-17780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177800" marR="0" lvl="0" indent="-17780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○企業における機能分散・バックアップに関する取組みの例</a:t>
            </a:r>
            <a:endParaRPr kumimoji="1" lang="en-US" altLang="ja-JP" sz="14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0" marR="0" lvl="0" indent="0" algn="l" defTabSz="914400" rtl="0" eaLnBrk="0" fontAlgn="auto" latinLnBrk="0" hangingPunct="0">
              <a:lnSpc>
                <a:spcPct val="100000"/>
              </a:lnSpc>
              <a:spcBef>
                <a:spcPts val="600"/>
              </a:spcBef>
              <a:spcAft>
                <a:spcPts val="0"/>
              </a:spcAft>
              <a:buClrTx/>
              <a:buSzTx/>
              <a:buFont typeface="Arial" charset="0"/>
              <a:buNone/>
              <a:tabLst/>
              <a:defRPr/>
            </a:pP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AIG</a:t>
            </a: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ジャパンホールディングス</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が第二の拠点</a:t>
            </a: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を大阪</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a:t>
            </a: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新設</a:t>
            </a:r>
            <a:endParaRPr kumimoji="1" lang="en-US" altLang="ja-JP"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5725" marR="0" lvl="0" indent="-85725" algn="l" defTabSz="914400" rtl="0" eaLnBrk="0" fontAlgn="auto" latinLnBrk="0" hangingPunct="0">
              <a:lnSpc>
                <a:spcPct val="100000"/>
              </a:lnSpc>
              <a:spcBef>
                <a:spcPts val="600"/>
              </a:spcBef>
              <a:spcAft>
                <a:spcPts val="0"/>
              </a:spcAft>
              <a:buClrTx/>
              <a:buSzTx/>
              <a:buFont typeface="Arial" charset="0"/>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・日本取引所グループ</a:t>
            </a: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が首都圏・関東圏でのバックアップ態勢を見直し、大阪</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拠点を活用</a:t>
            </a: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したバックアップ</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態勢を</a:t>
            </a: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整備</a:t>
            </a:r>
            <a:endParaRPr kumimoji="1" lang="en-US" altLang="ja-JP"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5725" marR="0" lvl="0" indent="-85725" algn="l" defTabSz="914400" rtl="0" eaLnBrk="0" fontAlgn="auto" latinLnBrk="0" hangingPunct="0">
              <a:lnSpc>
                <a:spcPct val="100000"/>
              </a:lnSpc>
              <a:spcBef>
                <a:spcPts val="600"/>
              </a:spcBef>
              <a:spcAft>
                <a:spcPts val="0"/>
              </a:spcAft>
              <a:buClrTx/>
              <a:buSzTx/>
              <a:buFont typeface="Arial" charset="0"/>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・日本放送</a:t>
            </a: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協会が本部</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のバックアップを担う</a:t>
            </a: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ことを大阪</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放送局の業務の</a:t>
            </a: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一部とし、平時</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a:t>
            </a: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業務に訓練</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a:t>
            </a: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組み込み　　等</a:t>
            </a:r>
            <a:endPar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14"/>
          <p:cNvSpPr>
            <a:spLocks noChangeArrowheads="1"/>
          </p:cNvSpPr>
          <p:nvPr/>
        </p:nvSpPr>
        <p:spPr bwMode="auto">
          <a:xfrm>
            <a:off x="4219334" y="2998693"/>
            <a:ext cx="4961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a:spAutoFit/>
          </a:bodyPr>
          <a:lstStyle>
            <a:lvl1pPr marL="177800" indent="-17780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177800" marR="0" lvl="0" indent="-177800" algn="l" defTabSz="914400" rtl="0" eaLnBrk="1" fontAlgn="auto" latinLnBrk="0" hangingPunct="1">
              <a:lnSpc>
                <a:spcPct val="100000"/>
              </a:lnSpc>
              <a:spcBef>
                <a:spcPct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○政府の今後の検討課題　</a:t>
            </a:r>
            <a:r>
              <a:rPr kumimoji="1" lang="ja-JP" altLang="en-US" sz="10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（出典：</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内閣府「政府業務継続計画（</a:t>
            </a:r>
            <a:r>
              <a:rPr kumimoji="1" lang="ja-JP" altLang="en-US" sz="10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首都</a:t>
            </a:r>
            <a:endParaRPr kumimoji="1" lang="en-US" altLang="ja-JP" sz="10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ct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　　直下</a:t>
            </a: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地震対策</a:t>
            </a:r>
            <a:r>
              <a:rPr kumimoji="1" lang="ja-JP" altLang="en-US" sz="10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a:t>
            </a:r>
            <a:r>
              <a:rPr kumimoji="1" lang="en-US" altLang="ja-JP" sz="10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2014</a:t>
            </a:r>
            <a:r>
              <a:rPr kumimoji="1" lang="ja-JP" altLang="en-US" sz="10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年</a:t>
            </a:r>
            <a:r>
              <a:rPr kumimoji="1" lang="en-US" altLang="ja-JP" sz="10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3</a:t>
            </a:r>
            <a:r>
              <a:rPr kumimoji="1" lang="ja-JP" altLang="en-US" sz="1000" b="0"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月）」から抜粋）</a:t>
            </a:r>
            <a:endPar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22" name="正方形/長方形 21"/>
          <p:cNvSpPr/>
          <p:nvPr/>
        </p:nvSpPr>
        <p:spPr>
          <a:xfrm>
            <a:off x="125252" y="818613"/>
            <a:ext cx="8892000" cy="2160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marR="0" lvl="0" indent="-285750" algn="just" defTabSz="914400" rtl="0" eaLnBrk="1" fontAlgn="auto" latinLnBrk="0" hangingPunct="1">
              <a:lnSpc>
                <a:spcPts val="2000"/>
              </a:lnSpc>
              <a:spcBef>
                <a:spcPts val="0"/>
              </a:spcBef>
              <a:spcAft>
                <a:spcPts val="0"/>
              </a:spcAft>
              <a:buClrTx/>
              <a:buSzTx/>
              <a:buFont typeface="Wingdings" panose="05000000000000000000" pitchFamily="2" charset="2"/>
              <a:buChar char="p"/>
              <a:tabLst/>
              <a:defRPr/>
            </a:pPr>
            <a:r>
              <a:rPr kumimoji="1"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国家の危機管理の観点</a:t>
            </a:r>
            <a:r>
              <a:rPr kumimoji="1"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から、首都圏</a:t>
            </a:r>
            <a:r>
              <a:rPr kumimoji="1"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で大災害が発生した場合などを想定し、集中型から双眼型へと国土構造の転換を促進していくことが重要</a:t>
            </a:r>
            <a:r>
              <a:rPr kumimoji="1"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。首都圏</a:t>
            </a:r>
            <a:r>
              <a:rPr kumimoji="1"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以外で最も機能が集積する大阪・関西を、首都機能バックアップエリアとすることが求められる。</a:t>
            </a:r>
          </a:p>
          <a:p>
            <a:pPr marL="285750" marR="0" lvl="0" indent="-285750" algn="just" defTabSz="914400" rtl="0" eaLnBrk="1" fontAlgn="auto" latinLnBrk="0" hangingPunct="1">
              <a:lnSpc>
                <a:spcPts val="2000"/>
              </a:lnSpc>
              <a:spcBef>
                <a:spcPts val="0"/>
              </a:spcBef>
              <a:spcAft>
                <a:spcPts val="0"/>
              </a:spcAft>
              <a:buClrTx/>
              <a:buSzTx/>
              <a:buFont typeface="Wingdings" panose="05000000000000000000" pitchFamily="2" charset="2"/>
              <a:buChar char="p"/>
              <a:tabLst/>
              <a:defRPr/>
            </a:pPr>
            <a:r>
              <a:rPr kumimoji="1"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首都圏に本社がある大企業等では、大阪・関西をバックアップエリアとする仕組みの構築がみられる一方、政府では、東京</a:t>
            </a:r>
            <a:r>
              <a:rPr kumimoji="1"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圏外の代替</a:t>
            </a:r>
            <a:r>
              <a:rPr kumimoji="1"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拠点を今後</a:t>
            </a:r>
            <a:r>
              <a:rPr kumimoji="1"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の検討課題</a:t>
            </a:r>
            <a:r>
              <a:rPr kumimoji="1"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とされているものの、具体化は進んでいない。</a:t>
            </a:r>
            <a:endParaRPr kumimoji="1"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85750" marR="0" lvl="0" indent="-285750" algn="just" defTabSz="914400" rtl="0" eaLnBrk="1" fontAlgn="auto" latinLnBrk="0" hangingPunct="1">
              <a:lnSpc>
                <a:spcPts val="2000"/>
              </a:lnSpc>
              <a:spcBef>
                <a:spcPts val="0"/>
              </a:spcBef>
              <a:spcAft>
                <a:spcPts val="0"/>
              </a:spcAft>
              <a:buClrTx/>
              <a:buSzTx/>
              <a:buFont typeface="Wingdings" panose="05000000000000000000" pitchFamily="2" charset="2"/>
              <a:buChar char="p"/>
              <a:tabLst/>
              <a:defRPr/>
            </a:pPr>
            <a:r>
              <a:rPr kumimoji="1"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a:t>
            </a:r>
            <a:r>
              <a:rPr kumimoji="1"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市では、</a:t>
            </a:r>
            <a:r>
              <a:rPr kumimoji="1"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月に「大阪・関西による首都</a:t>
            </a:r>
            <a:r>
              <a:rPr kumimoji="1"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機能バックアップ</a:t>
            </a:r>
            <a:r>
              <a:rPr kumimoji="1"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の実現</a:t>
            </a:r>
            <a:r>
              <a:rPr kumimoji="1"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に向けた取組みの</a:t>
            </a:r>
            <a:r>
              <a:rPr kumimoji="1"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方向性」をとりまとめ、行政分野・経済分野について取組みを進める。</a:t>
            </a:r>
            <a:endParaRPr kumimoji="1" lang="ja-JP" altLang="en-US" sz="16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334785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0"/>
          <p:cNvSpPr>
            <a:spLocks noChangeArrowheads="1"/>
          </p:cNvSpPr>
          <p:nvPr/>
        </p:nvSpPr>
        <p:spPr bwMode="auto">
          <a:xfrm>
            <a:off x="89757" y="436023"/>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南海トラフ巨大地震対策</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25252" y="836713"/>
            <a:ext cx="8928992" cy="151216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南海トラフ巨大地震</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の被害軽減を図るため、「</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新・大阪府地震防災アクションプラン」に基づき、防潮堤の液状化対策や密集市街地</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対策など、ハード・ソフト両面から取組みを進めている。</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結果、津波による人的被害は、約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4,000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人が約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4,000</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人に、経済被害は、約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28.8</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兆円が約</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15.9</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兆円に被害軽減効果があらわれる見込み。</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144</a:t>
            </a:fld>
            <a:endParaRPr lang="ja-JP" altLang="en-US" dirty="0"/>
          </a:p>
        </p:txBody>
      </p:sp>
      <p:pic>
        <p:nvPicPr>
          <p:cNvPr id="9" name="図 8"/>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5496" y="3007196"/>
            <a:ext cx="4457700" cy="3086100"/>
          </a:xfrm>
          <a:prstGeom prst="rect">
            <a:avLst/>
          </a:prstGeom>
        </p:spPr>
      </p:pic>
      <p:pic>
        <p:nvPicPr>
          <p:cNvPr id="10" name="図 9"/>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4650804" y="3007196"/>
            <a:ext cx="4457700" cy="3086100"/>
          </a:xfrm>
          <a:prstGeom prst="rect">
            <a:avLst/>
          </a:prstGeom>
        </p:spPr>
      </p:pic>
      <p:sp>
        <p:nvSpPr>
          <p:cNvPr id="8" name="テキスト ボックス 7"/>
          <p:cNvSpPr txBox="1"/>
          <p:nvPr/>
        </p:nvSpPr>
        <p:spPr>
          <a:xfrm>
            <a:off x="6372200" y="6149066"/>
            <a:ext cx="2291012" cy="276999"/>
          </a:xfrm>
          <a:prstGeom prst="rect">
            <a:avLst/>
          </a:prstGeom>
          <a:noFill/>
        </p:spPr>
        <p:txBody>
          <a:bodyPr wrap="none" rtlCol="0" anchor="ctr" anchorCtr="0">
            <a:spAutoFit/>
          </a:bodyPr>
          <a:lstStyle/>
          <a:p>
            <a:r>
              <a:rPr lang="ja-JP" altLang="en-US" sz="1200" dirty="0" smtClean="0"/>
              <a:t>（</a:t>
            </a:r>
            <a:r>
              <a:rPr lang="en-US" altLang="ja-JP" sz="1200" dirty="0" smtClean="0"/>
              <a:t>H30.7</a:t>
            </a:r>
            <a:r>
              <a:rPr lang="ja-JP" altLang="en-US" sz="1200" dirty="0" smtClean="0"/>
              <a:t>　知事記者会見資料より）</a:t>
            </a:r>
            <a:endParaRPr kumimoji="1" lang="ja-JP" altLang="en-US" sz="1200" dirty="0"/>
          </a:p>
        </p:txBody>
      </p:sp>
    </p:spTree>
    <p:extLst>
      <p:ext uri="{BB962C8B-B14F-4D97-AF65-F5344CB8AC3E}">
        <p14:creationId xmlns:p14="http://schemas.microsoft.com/office/powerpoint/2010/main" val="245671903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0"/>
          <p:cNvSpPr>
            <a:spLocks noChangeArrowheads="1"/>
          </p:cNvSpPr>
          <p:nvPr/>
        </p:nvSpPr>
        <p:spPr bwMode="auto">
          <a:xfrm>
            <a:off x="105748" y="459739"/>
            <a:ext cx="5079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大阪府内建築物の耐震化率</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25252" y="836713"/>
            <a:ext cx="8928992" cy="115212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民間建築物（民間住宅及び多数の者が利用する建築物（民間））と</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府有</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建築物のそれぞれの耐震化率が増加傾向。</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中でも、府</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有建築物の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耐震化率が大きく</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増加している。</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a:spLocks noChangeArrowheads="1"/>
          </p:cNvSpPr>
          <p:nvPr/>
        </p:nvSpPr>
        <p:spPr bwMode="auto">
          <a:xfrm>
            <a:off x="3149513" y="534997"/>
            <a:ext cx="63367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出典：第</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回</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大阪府</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耐震改修促進計画審</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議会</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資料</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105748" y="2538821"/>
            <a:ext cx="392396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民間建築物と府有建築物の耐震化率の推移</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4643656" y="2540686"/>
            <a:ext cx="462104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○大阪府の多数の者が利用する建築物</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民間</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の耐震化率</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3" name="表 22">
            <a:extLst>
              <a:ext uri="{FF2B5EF4-FFF2-40B4-BE49-F238E27FC236}">
                <a16:creationId xmlns:a16="http://schemas.microsoft.com/office/drawing/2014/main" id="{4BD3A53A-8196-472E-8CCD-47CE238004EB}"/>
              </a:ext>
            </a:extLst>
          </p:cNvPr>
          <p:cNvGraphicFramePr>
            <a:graphicFrameLocks noGrp="1"/>
          </p:cNvGraphicFramePr>
          <p:nvPr>
            <p:extLst>
              <p:ext uri="{D42A27DB-BD31-4B8C-83A1-F6EECF244321}">
                <p14:modId xmlns:p14="http://schemas.microsoft.com/office/powerpoint/2010/main" val="3946651247"/>
              </p:ext>
            </p:extLst>
          </p:nvPr>
        </p:nvGraphicFramePr>
        <p:xfrm>
          <a:off x="4801623" y="3068960"/>
          <a:ext cx="4158652" cy="2812604"/>
        </p:xfrm>
        <a:graphic>
          <a:graphicData uri="http://schemas.openxmlformats.org/drawingml/2006/table">
            <a:tbl>
              <a:tblPr>
                <a:tableStyleId>{5C22544A-7EE6-4342-B048-85BDC9FD1C3A}</a:tableStyleId>
              </a:tblPr>
              <a:tblGrid>
                <a:gridCol w="1782160">
                  <a:extLst>
                    <a:ext uri="{9D8B030D-6E8A-4147-A177-3AD203B41FA5}">
                      <a16:colId xmlns:a16="http://schemas.microsoft.com/office/drawing/2014/main" val="20000"/>
                    </a:ext>
                  </a:extLst>
                </a:gridCol>
                <a:gridCol w="648072">
                  <a:extLst>
                    <a:ext uri="{9D8B030D-6E8A-4147-A177-3AD203B41FA5}">
                      <a16:colId xmlns:a16="http://schemas.microsoft.com/office/drawing/2014/main" val="3612198261"/>
                    </a:ext>
                  </a:extLst>
                </a:gridCol>
                <a:gridCol w="619586">
                  <a:extLst>
                    <a:ext uri="{9D8B030D-6E8A-4147-A177-3AD203B41FA5}">
                      <a16:colId xmlns:a16="http://schemas.microsoft.com/office/drawing/2014/main" val="3516600045"/>
                    </a:ext>
                  </a:extLst>
                </a:gridCol>
                <a:gridCol w="554417">
                  <a:extLst>
                    <a:ext uri="{9D8B030D-6E8A-4147-A177-3AD203B41FA5}">
                      <a16:colId xmlns:a16="http://schemas.microsoft.com/office/drawing/2014/main" val="952024986"/>
                    </a:ext>
                  </a:extLst>
                </a:gridCol>
                <a:gridCol w="554417">
                  <a:extLst>
                    <a:ext uri="{9D8B030D-6E8A-4147-A177-3AD203B41FA5}">
                      <a16:colId xmlns:a16="http://schemas.microsoft.com/office/drawing/2014/main" val="2238256268"/>
                    </a:ext>
                  </a:extLst>
                </a:gridCol>
              </a:tblGrid>
              <a:tr h="305498">
                <a:tc>
                  <a:txBody>
                    <a:bodyPr/>
                    <a:lstStyle/>
                    <a:p>
                      <a:pPr algn="ctr" fontAlgn="ctr"/>
                      <a:r>
                        <a:rPr lang="ja-JP" altLang="en-US" sz="900" b="1"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建築物の機能</a:t>
                      </a:r>
                      <a:endParaRPr lang="ja-JP" altLang="en-US" sz="9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1998" marR="71998" marT="0" marB="0" anchor="ctr">
                    <a:lnL w="19050" cap="flat" cmpd="sng" algn="ctr">
                      <a:solidFill>
                        <a:srgbClr val="1F497D"/>
                      </a:solidFill>
                      <a:prstDash val="solid"/>
                      <a:round/>
                      <a:headEnd type="none" w="med" len="med"/>
                      <a:tailEnd type="none" w="med" len="med"/>
                    </a:lnL>
                    <a:lnT w="1905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1F497D"/>
                    </a:solidFill>
                  </a:tcPr>
                </a:tc>
                <a:tc>
                  <a:txBody>
                    <a:bodyPr/>
                    <a:lstStyle/>
                    <a:p>
                      <a:pPr algn="ctr" fontAlgn="ctr"/>
                      <a:r>
                        <a:rPr lang="en-US" altLang="ja-JP" sz="9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R2</a:t>
                      </a:r>
                    </a:p>
                    <a:p>
                      <a:pPr algn="ctr" fontAlgn="ctr"/>
                      <a:r>
                        <a:rPr lang="ja-JP" altLang="en-US" sz="9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耐震化率</a:t>
                      </a:r>
                    </a:p>
                  </a:txBody>
                  <a:tcPr marL="71998" marR="71998" marT="0" marB="0" anchor="ctr">
                    <a:lnR w="12700" cap="flat" cmpd="sng" algn="ctr">
                      <a:solidFill>
                        <a:schemeClr val="bg1"/>
                      </a:solidFill>
                      <a:prstDash val="solid"/>
                      <a:round/>
                      <a:headEnd type="none" w="med" len="med"/>
                      <a:tailEnd type="none" w="med" len="med"/>
                    </a:lnR>
                    <a:lnT w="1905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1F497D"/>
                    </a:solidFill>
                  </a:tcPr>
                </a:tc>
                <a:tc>
                  <a:txBody>
                    <a:bodyPr/>
                    <a:lstStyle/>
                    <a:p>
                      <a:pPr algn="ctr" fontAlgn="ctr"/>
                      <a:r>
                        <a:rPr lang="ja-JP" altLang="en-US" sz="9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総棟数</a:t>
                      </a:r>
                    </a:p>
                  </a:txBody>
                  <a:tcPr marL="71998" marR="7199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1F497D"/>
                    </a:solidFill>
                  </a:tcPr>
                </a:tc>
                <a:tc>
                  <a:txBody>
                    <a:bodyPr/>
                    <a:lstStyle/>
                    <a:p>
                      <a:pPr algn="ctr" fontAlgn="ctr"/>
                      <a:r>
                        <a:rPr lang="ja-JP" altLang="en-US" sz="9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耐震性あり</a:t>
                      </a:r>
                    </a:p>
                  </a:txBody>
                  <a:tcPr marL="71998" marR="7199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1F497D"/>
                    </a:solidFill>
                  </a:tcPr>
                </a:tc>
                <a:tc>
                  <a:txBody>
                    <a:bodyPr/>
                    <a:lstStyle/>
                    <a:p>
                      <a:pPr algn="ctr" fontAlgn="ctr"/>
                      <a:r>
                        <a:rPr lang="ja-JP" altLang="en-US" sz="9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耐震性なし</a:t>
                      </a:r>
                    </a:p>
                  </a:txBody>
                  <a:tcPr marL="71998" marR="71998" marT="0" marB="0" anchor="ctr">
                    <a:lnL w="12700" cap="flat" cmpd="sng" algn="ctr">
                      <a:solidFill>
                        <a:schemeClr val="bg1"/>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solidFill>
                      <a:srgbClr val="1F497D"/>
                    </a:solidFill>
                  </a:tcPr>
                </a:tc>
                <a:extLst>
                  <a:ext uri="{0D108BD9-81ED-4DB2-BD59-A6C34878D82A}">
                    <a16:rowId xmlns:a16="http://schemas.microsoft.com/office/drawing/2014/main" val="10000"/>
                  </a:ext>
                </a:extLst>
              </a:tr>
              <a:tr h="763746">
                <a:tc>
                  <a:txBody>
                    <a:bodyPr/>
                    <a:lstStyle/>
                    <a:p>
                      <a:pPr algn="l" fontAlgn="ctr"/>
                      <a:r>
                        <a:rPr lang="ja-JP" altLang="en-US" sz="900" u="none" strike="noStrike" dirty="0">
                          <a:effectLst/>
                          <a:latin typeface="Meiryo UI" panose="020B0604030504040204" pitchFamily="50" charset="-128"/>
                          <a:ea typeface="Meiryo UI" panose="020B0604030504040204" pitchFamily="50" charset="-128"/>
                          <a:cs typeface="Meiryo UI" panose="020B0604030504040204" pitchFamily="50" charset="-128"/>
                        </a:rPr>
                        <a:t>避難に配慮を要する方が利用</a:t>
                      </a:r>
                      <a:r>
                        <a:rPr lang="ja-JP" altLang="en-US" sz="9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する建築物</a:t>
                      </a:r>
                      <a:r>
                        <a:rPr lang="ja-JP" altLang="en-US" sz="900" u="none" strike="noStrike" dirty="0">
                          <a:effectLst/>
                          <a:latin typeface="Meiryo UI" panose="020B0604030504040204" pitchFamily="50" charset="-128"/>
                          <a:ea typeface="Meiryo UI" panose="020B0604030504040204" pitchFamily="50" charset="-128"/>
                          <a:cs typeface="Meiryo UI" panose="020B0604030504040204" pitchFamily="50" charset="-128"/>
                        </a:rPr>
                        <a:t>等　　</a:t>
                      </a:r>
                      <a:endParaRPr lang="ja-JP" altLang="en-US" sz="9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900" u="none" strike="noStrike" dirty="0">
                          <a:effectLst/>
                          <a:latin typeface="Meiryo UI" panose="020B0604030504040204" pitchFamily="50" charset="-128"/>
                          <a:ea typeface="Meiryo UI" panose="020B0604030504040204" pitchFamily="50" charset="-128"/>
                          <a:cs typeface="Meiryo UI" panose="020B0604030504040204" pitchFamily="50" charset="-128"/>
                        </a:rPr>
                        <a:t>（学校、病院、診療所、幼稚園</a:t>
                      </a:r>
                      <a:r>
                        <a:rPr lang="ja-JP" altLang="en-US" sz="9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、保育所、老人ホーム、ホテル等）</a:t>
                      </a:r>
                      <a:endParaRPr lang="ja-JP" altLang="en-US" sz="9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71998" marR="71998" marT="0" marB="0" anchor="ctr">
                    <a:lnL w="1905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fontAlgn="ctr"/>
                      <a:r>
                        <a:rPr lang="en-US" altLang="ja-JP" sz="9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89.7</a:t>
                      </a:r>
                      <a:r>
                        <a:rPr lang="ja-JP" altLang="en-US" sz="9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9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1998" marR="71998" marT="0" marB="0" anchor="ctr">
                    <a:lnL w="1270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6,057</a:t>
                      </a:r>
                    </a:p>
                  </a:txBody>
                  <a:tcPr marL="71998" marR="71998" marT="0"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5,437</a:t>
                      </a:r>
                    </a:p>
                  </a:txBody>
                  <a:tcPr marL="71998" marR="71998" marT="0"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620</a:t>
                      </a:r>
                    </a:p>
                  </a:txBody>
                  <a:tcPr marL="71998" marR="71998" marT="0"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0001"/>
                  </a:ext>
                </a:extLst>
              </a:tr>
              <a:tr h="435840">
                <a:tc>
                  <a:txBody>
                    <a:bodyPr/>
                    <a:lstStyle/>
                    <a:p>
                      <a:pPr algn="l" fontAlgn="ctr"/>
                      <a:r>
                        <a:rPr lang="ja-JP" altLang="en-US" sz="900" u="none" strike="noStrike" dirty="0">
                          <a:effectLst/>
                          <a:latin typeface="Meiryo UI" panose="020B0604030504040204" pitchFamily="50" charset="-128"/>
                          <a:ea typeface="Meiryo UI" panose="020B0604030504040204" pitchFamily="50" charset="-128"/>
                          <a:cs typeface="Meiryo UI" panose="020B0604030504040204" pitchFamily="50" charset="-128"/>
                        </a:rPr>
                        <a:t>不特定多数が利用する建築物　　</a:t>
                      </a:r>
                      <a:endParaRPr lang="ja-JP" altLang="en-US" sz="9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zh-TW" altLang="en-US" sz="900" u="none" strike="noStrike" dirty="0">
                          <a:effectLst/>
                          <a:latin typeface="Meiryo UI" panose="020B0604030504040204" pitchFamily="50" charset="-128"/>
                          <a:ea typeface="Meiryo UI" panose="020B0604030504040204" pitchFamily="50" charset="-128"/>
                          <a:cs typeface="Meiryo UI" panose="020B0604030504040204" pitchFamily="50" charset="-128"/>
                        </a:rPr>
                        <a:t>（物販店舗、飲食店、映画館等）</a:t>
                      </a:r>
                      <a:endParaRPr lang="zh-TW" altLang="en-US" sz="9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71998" marR="71998" marT="0" marB="0" anchor="ctr">
                    <a:lnL w="1905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fontAlgn="ctr"/>
                      <a:r>
                        <a:rPr lang="en-US" altLang="ja-JP" sz="9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91.3</a:t>
                      </a:r>
                      <a:r>
                        <a:rPr lang="ja-JP" altLang="en-US" sz="9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9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1998" marR="71998" marT="0" marB="0" anchor="ctr">
                    <a:lnL w="1270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4,847</a:t>
                      </a:r>
                    </a:p>
                  </a:txBody>
                  <a:tcPr marL="71998" marR="71998" marT="0"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4,429</a:t>
                      </a:r>
                    </a:p>
                  </a:txBody>
                  <a:tcPr marL="71998" marR="71998" marT="0"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418</a:t>
                      </a:r>
                    </a:p>
                  </a:txBody>
                  <a:tcPr marL="71998" marR="71998" marT="0"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0002"/>
                  </a:ext>
                </a:extLst>
              </a:tr>
              <a:tr h="435840">
                <a:tc>
                  <a:txBody>
                    <a:bodyPr/>
                    <a:lstStyle/>
                    <a:p>
                      <a:pPr algn="l" fontAlgn="ctr"/>
                      <a:r>
                        <a:rPr lang="ja-JP" altLang="en-US" sz="900" u="none" strike="noStrike" dirty="0">
                          <a:effectLst/>
                          <a:latin typeface="Meiryo UI" panose="020B0604030504040204" pitchFamily="50" charset="-128"/>
                          <a:ea typeface="Meiryo UI" panose="020B0604030504040204" pitchFamily="50" charset="-128"/>
                          <a:cs typeface="Meiryo UI" panose="020B0604030504040204" pitchFamily="50" charset="-128"/>
                        </a:rPr>
                        <a:t>特定多数が利用する建築物　　</a:t>
                      </a:r>
                      <a:endParaRPr lang="ja-JP" altLang="en-US" sz="9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zh-TW" altLang="en-US" sz="900" u="none" strike="noStrike" dirty="0">
                          <a:effectLst/>
                          <a:latin typeface="Meiryo UI" panose="020B0604030504040204" pitchFamily="50" charset="-128"/>
                          <a:ea typeface="Meiryo UI" panose="020B0604030504040204" pitchFamily="50" charset="-128"/>
                          <a:cs typeface="Meiryo UI" panose="020B0604030504040204" pitchFamily="50" charset="-128"/>
                        </a:rPr>
                        <a:t>（共同住宅、事務所、工場等）</a:t>
                      </a:r>
                      <a:endParaRPr lang="zh-TW" altLang="en-US" sz="9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71998" marR="71998" marT="0" marB="0" anchor="ctr">
                    <a:lnL w="1905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fontAlgn="ctr"/>
                      <a:r>
                        <a:rPr lang="en-US" altLang="ja-JP" sz="9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94.6</a:t>
                      </a:r>
                      <a:r>
                        <a:rPr lang="ja-JP" altLang="en-US" sz="9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9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1998" marR="71998" marT="0" marB="0" anchor="ctr">
                    <a:lnL w="1270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32,335</a:t>
                      </a:r>
                    </a:p>
                  </a:txBody>
                  <a:tcPr marL="71998" marR="71998" marT="0"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30,618</a:t>
                      </a:r>
                    </a:p>
                  </a:txBody>
                  <a:tcPr marL="71998" marR="71998" marT="0"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algn="ct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1,717</a:t>
                      </a:r>
                    </a:p>
                  </a:txBody>
                  <a:tcPr marL="71998" marR="71998" marT="0"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0003"/>
                  </a:ext>
                </a:extLst>
              </a:tr>
              <a:tr h="435840">
                <a:tc>
                  <a:txBody>
                    <a:bodyPr/>
                    <a:lstStyle/>
                    <a:p>
                      <a:pPr algn="l" fontAlgn="ctr"/>
                      <a:r>
                        <a:rPr lang="ja-JP" altLang="en-US" sz="900" u="none" strike="noStrike" dirty="0">
                          <a:effectLst/>
                          <a:latin typeface="Meiryo UI" panose="020B0604030504040204" pitchFamily="50" charset="-128"/>
                          <a:ea typeface="Meiryo UI" panose="020B0604030504040204" pitchFamily="50" charset="-128"/>
                          <a:cs typeface="Meiryo UI" panose="020B0604030504040204" pitchFamily="50" charset="-128"/>
                        </a:rPr>
                        <a:t>その他（複合建築物等）　</a:t>
                      </a:r>
                      <a:endParaRPr lang="ja-JP" altLang="en-US" sz="9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71998" marR="71998" marT="0" marB="0" anchor="ctr">
                    <a:lnL w="1905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9050" cap="flat" cmpd="sng" algn="ctr">
                      <a:solidFill>
                        <a:srgbClr val="1F497D"/>
                      </a:solidFill>
                      <a:prstDash val="sysDash"/>
                      <a:round/>
                      <a:headEnd type="none" w="med" len="med"/>
                      <a:tailEnd type="none" w="med" len="med"/>
                    </a:lnB>
                  </a:tcPr>
                </a:tc>
                <a:tc>
                  <a:txBody>
                    <a:bodyPr/>
                    <a:lstStyle/>
                    <a:p>
                      <a:pPr algn="ctr" fontAlgn="ctr"/>
                      <a:r>
                        <a:rPr lang="en-US" altLang="ja-JP" sz="9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98.0</a:t>
                      </a:r>
                      <a:r>
                        <a:rPr lang="ja-JP" altLang="en-US" sz="9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9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1998" marR="71998" marT="0" marB="0" anchor="ctr">
                    <a:lnL w="1270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9050" cap="flat" cmpd="sng" algn="ctr">
                      <a:solidFill>
                        <a:srgbClr val="1F497D"/>
                      </a:solidFill>
                      <a:prstDash val="sysDash"/>
                      <a:round/>
                      <a:headEnd type="none" w="med" len="med"/>
                      <a:tailEnd type="none" w="med" len="med"/>
                    </a:lnB>
                  </a:tcPr>
                </a:tc>
                <a:tc>
                  <a:txBody>
                    <a:bodyPr/>
                    <a:lstStyle/>
                    <a:p>
                      <a:pPr algn="ct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3,830</a:t>
                      </a:r>
                    </a:p>
                  </a:txBody>
                  <a:tcPr marL="71998" marR="71998" marT="0"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9050" cap="flat" cmpd="sng" algn="ctr">
                      <a:solidFill>
                        <a:srgbClr val="1F497D"/>
                      </a:solidFill>
                      <a:prstDash val="sysDash"/>
                      <a:round/>
                      <a:headEnd type="none" w="med" len="med"/>
                      <a:tailEnd type="none" w="med" len="med"/>
                    </a:lnB>
                  </a:tcPr>
                </a:tc>
                <a:tc>
                  <a:txBody>
                    <a:bodyPr/>
                    <a:lstStyle/>
                    <a:p>
                      <a:pPr algn="ct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3,753</a:t>
                      </a:r>
                    </a:p>
                  </a:txBody>
                  <a:tcPr marL="71998" marR="71998" marT="0"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9050" cap="flat" cmpd="sng" algn="ctr">
                      <a:solidFill>
                        <a:srgbClr val="1F497D"/>
                      </a:solidFill>
                      <a:prstDash val="sysDash"/>
                      <a:round/>
                      <a:headEnd type="none" w="med" len="med"/>
                      <a:tailEnd type="none" w="med" len="med"/>
                    </a:lnB>
                  </a:tcPr>
                </a:tc>
                <a:tc>
                  <a:txBody>
                    <a:bodyPr/>
                    <a:lstStyle/>
                    <a:p>
                      <a:pPr algn="ct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77</a:t>
                      </a:r>
                    </a:p>
                  </a:txBody>
                  <a:tcPr marL="71998" marR="71998" marT="0"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9050" cap="flat" cmpd="sng" algn="ctr">
                      <a:solidFill>
                        <a:srgbClr val="1F497D"/>
                      </a:solidFill>
                      <a:prstDash val="sysDash"/>
                      <a:round/>
                      <a:headEnd type="none" w="med" len="med"/>
                      <a:tailEnd type="none" w="med" len="med"/>
                    </a:lnB>
                  </a:tcPr>
                </a:tc>
                <a:extLst>
                  <a:ext uri="{0D108BD9-81ED-4DB2-BD59-A6C34878D82A}">
                    <a16:rowId xmlns:a16="http://schemas.microsoft.com/office/drawing/2014/main" val="10004"/>
                  </a:ext>
                </a:extLst>
              </a:tr>
              <a:tr h="435840">
                <a:tc>
                  <a:txBody>
                    <a:bodyPr/>
                    <a:lstStyle/>
                    <a:p>
                      <a:pPr algn="ctr" fontAlgn="ctr"/>
                      <a:r>
                        <a:rPr lang="ja-JP" altLang="en-US" sz="900" u="none" strike="noStrike" dirty="0">
                          <a:effectLst/>
                          <a:latin typeface="Meiryo UI" panose="020B0604030504040204" pitchFamily="50" charset="-128"/>
                          <a:ea typeface="Meiryo UI" panose="020B0604030504040204" pitchFamily="50" charset="-128"/>
                          <a:cs typeface="Meiryo UI" panose="020B0604030504040204" pitchFamily="50" charset="-128"/>
                        </a:rPr>
                        <a:t>合計</a:t>
                      </a:r>
                      <a:endParaRPr lang="ja-JP" altLang="en-US" sz="9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71998" marR="71998" marT="0" marB="0" anchor="ctr">
                    <a:lnL w="1905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9050" cap="flat" cmpd="sng" algn="ctr">
                      <a:solidFill>
                        <a:srgbClr val="1F497D"/>
                      </a:solidFill>
                      <a:prstDash val="sysDash"/>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ctr" fontAlgn="ctr"/>
                      <a:r>
                        <a:rPr lang="en-US" altLang="ja-JP" sz="9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93.9</a:t>
                      </a:r>
                      <a:r>
                        <a:rPr lang="ja-JP" altLang="en-US" sz="9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9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1998" marR="71998" marT="0" marB="0" anchor="ctr">
                    <a:lnL w="1270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ysDash"/>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ct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47,069</a:t>
                      </a:r>
                    </a:p>
                  </a:txBody>
                  <a:tcPr marL="71998" marR="71998" marT="0"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ysDash"/>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ct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44,237</a:t>
                      </a:r>
                    </a:p>
                  </a:txBody>
                  <a:tcPr marL="71998" marR="71998" marT="0"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ysDash"/>
                      <a:round/>
                      <a:headEnd type="none" w="med" len="med"/>
                      <a:tailEnd type="none" w="med" len="med"/>
                    </a:lnT>
                    <a:lnB w="19050" cap="flat" cmpd="sng" algn="ctr">
                      <a:solidFill>
                        <a:srgbClr val="1F497D"/>
                      </a:solidFill>
                      <a:prstDash val="solid"/>
                      <a:round/>
                      <a:headEnd type="none" w="med" len="med"/>
                      <a:tailEnd type="none" w="med" len="med"/>
                    </a:lnB>
                  </a:tcPr>
                </a:tc>
                <a:tc>
                  <a:txBody>
                    <a:bodyPr/>
                    <a:lstStyle/>
                    <a:p>
                      <a:pPr algn="ctr" fontAlgn="ctr"/>
                      <a:r>
                        <a:rPr lang="en-US" altLang="ja-JP"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2,832</a:t>
                      </a:r>
                    </a:p>
                  </a:txBody>
                  <a:tcPr marL="71998" marR="71998" marT="0" marB="0" anchor="ctr">
                    <a:lnL w="19050" cap="flat" cmpd="sng" algn="ctr">
                      <a:solidFill>
                        <a:srgbClr val="1F497D"/>
                      </a:solidFill>
                      <a:prstDash val="solid"/>
                      <a:round/>
                      <a:headEnd type="none" w="med" len="med"/>
                      <a:tailEnd type="none" w="med" len="med"/>
                    </a:lnL>
                    <a:lnR w="19050" cap="flat" cmpd="sng" algn="ctr">
                      <a:solidFill>
                        <a:srgbClr val="1F497D"/>
                      </a:solidFill>
                      <a:prstDash val="solid"/>
                      <a:round/>
                      <a:headEnd type="none" w="med" len="med"/>
                      <a:tailEnd type="none" w="med" len="med"/>
                    </a:lnR>
                    <a:lnT w="19050" cap="flat" cmpd="sng" algn="ctr">
                      <a:solidFill>
                        <a:srgbClr val="1F497D"/>
                      </a:solidFill>
                      <a:prstDash val="sysDash"/>
                      <a:round/>
                      <a:headEnd type="none" w="med" len="med"/>
                      <a:tailEnd type="none" w="med" len="med"/>
                    </a:lnT>
                    <a:lnB w="19050" cap="flat" cmpd="sng" algn="ctr">
                      <a:solidFill>
                        <a:srgbClr val="1F497D"/>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aphicFrame>
        <p:nvGraphicFramePr>
          <p:cNvPr id="73" name="グラフ 72"/>
          <p:cNvGraphicFramePr/>
          <p:nvPr>
            <p:extLst/>
          </p:nvPr>
        </p:nvGraphicFramePr>
        <p:xfrm>
          <a:off x="70645" y="2970868"/>
          <a:ext cx="4519103" cy="2692948"/>
        </p:xfrm>
        <a:graphic>
          <a:graphicData uri="http://schemas.openxmlformats.org/drawingml/2006/chart">
            <c:chart xmlns:c="http://schemas.openxmlformats.org/drawingml/2006/chart" xmlns:r="http://schemas.openxmlformats.org/officeDocument/2006/relationships" r:id="rId3"/>
          </a:graphicData>
        </a:graphic>
      </p:graphicFrame>
      <p:sp>
        <p:nvSpPr>
          <p:cNvPr id="94" name="正方形/長方形 93"/>
          <p:cNvSpPr/>
          <p:nvPr/>
        </p:nvSpPr>
        <p:spPr>
          <a:xfrm>
            <a:off x="425372" y="5435232"/>
            <a:ext cx="277710" cy="157790"/>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正方形/長方形 94"/>
          <p:cNvSpPr/>
          <p:nvPr/>
        </p:nvSpPr>
        <p:spPr>
          <a:xfrm>
            <a:off x="4194039" y="5419823"/>
            <a:ext cx="277710" cy="157790"/>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正方形/長方形 95"/>
          <p:cNvSpPr/>
          <p:nvPr/>
        </p:nvSpPr>
        <p:spPr>
          <a:xfrm>
            <a:off x="1503514" y="5434717"/>
            <a:ext cx="277710" cy="157790"/>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テキスト ボックス 97"/>
          <p:cNvSpPr txBox="1"/>
          <p:nvPr/>
        </p:nvSpPr>
        <p:spPr>
          <a:xfrm>
            <a:off x="310110" y="5663816"/>
            <a:ext cx="480057" cy="246221"/>
          </a:xfrm>
          <a:prstGeom prst="rect">
            <a:avLst/>
          </a:prstGeom>
          <a:solidFill>
            <a:schemeClr val="bg1">
              <a:lumMod val="85000"/>
            </a:schemeClr>
          </a:solidFill>
        </p:spPr>
        <p:txBody>
          <a:bodyPr wrap="square" rtlCol="0">
            <a:spAutoFit/>
          </a:bodyPr>
          <a:lstStyle/>
          <a:p>
            <a:pPr algn="ctr"/>
            <a:r>
              <a:rPr lang="ja-JP" altLang="en-US" sz="1000" dirty="0">
                <a:latin typeface="Meiryo UI" panose="020B0604030504040204" pitchFamily="50" charset="-128"/>
                <a:ea typeface="Meiryo UI" panose="020B0604030504040204" pitchFamily="50" charset="-128"/>
              </a:rPr>
              <a:t>当初</a:t>
            </a:r>
            <a:endParaRPr kumimoji="1" lang="en-US" altLang="ja-JP" sz="1000" dirty="0" smtClean="0">
              <a:latin typeface="Meiryo UI" panose="020B0604030504040204" pitchFamily="50" charset="-128"/>
              <a:ea typeface="Meiryo UI" panose="020B0604030504040204" pitchFamily="50" charset="-128"/>
            </a:endParaRPr>
          </a:p>
        </p:txBody>
      </p:sp>
      <p:sp>
        <p:nvSpPr>
          <p:cNvPr id="150" name="正方形/長方形 149"/>
          <p:cNvSpPr/>
          <p:nvPr/>
        </p:nvSpPr>
        <p:spPr>
          <a:xfrm>
            <a:off x="2846539" y="5434717"/>
            <a:ext cx="277710" cy="157790"/>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5" name="グループ化 154"/>
          <p:cNvGrpSpPr/>
          <p:nvPr/>
        </p:nvGrpSpPr>
        <p:grpSpPr>
          <a:xfrm>
            <a:off x="572019" y="3062204"/>
            <a:ext cx="3755797" cy="2308680"/>
            <a:chOff x="572019" y="3029777"/>
            <a:chExt cx="3755797" cy="2272175"/>
          </a:xfrm>
        </p:grpSpPr>
        <p:cxnSp>
          <p:nvCxnSpPr>
            <p:cNvPr id="76" name="直線コネクタ 75"/>
            <p:cNvCxnSpPr/>
            <p:nvPr/>
          </p:nvCxnSpPr>
          <p:spPr>
            <a:xfrm flipV="1">
              <a:off x="572019" y="3029777"/>
              <a:ext cx="0" cy="2272175"/>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flipV="1">
              <a:off x="1642369" y="3029777"/>
              <a:ext cx="0" cy="2272175"/>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V="1">
              <a:off x="3005538" y="3029777"/>
              <a:ext cx="0" cy="2272175"/>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flipV="1">
              <a:off x="4327816" y="3029777"/>
              <a:ext cx="0" cy="2272175"/>
            </a:xfrm>
            <a:prstGeom prst="line">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91" name="二等辺三角形 90"/>
          <p:cNvSpPr/>
          <p:nvPr/>
        </p:nvSpPr>
        <p:spPr>
          <a:xfrm>
            <a:off x="1574279" y="3652416"/>
            <a:ext cx="136179" cy="117396"/>
          </a:xfrm>
          <a:prstGeom prst="triangle">
            <a:avLst/>
          </a:prstGeom>
          <a:solidFill>
            <a:srgbClr val="002060"/>
          </a:solid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二等辺三角形 91"/>
          <p:cNvSpPr/>
          <p:nvPr/>
        </p:nvSpPr>
        <p:spPr>
          <a:xfrm>
            <a:off x="2936970" y="3470962"/>
            <a:ext cx="136179" cy="117396"/>
          </a:xfrm>
          <a:prstGeom prst="triangle">
            <a:avLst/>
          </a:prstGeom>
          <a:solidFill>
            <a:srgbClr val="002060"/>
          </a:solid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二等辺三角形 92"/>
          <p:cNvSpPr/>
          <p:nvPr/>
        </p:nvSpPr>
        <p:spPr>
          <a:xfrm>
            <a:off x="4259727" y="3345172"/>
            <a:ext cx="136179" cy="117396"/>
          </a:xfrm>
          <a:prstGeom prst="triangle">
            <a:avLst/>
          </a:prstGeom>
          <a:solidFill>
            <a:srgbClr val="002060"/>
          </a:solid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二等辺三角形 103"/>
          <p:cNvSpPr/>
          <p:nvPr/>
        </p:nvSpPr>
        <p:spPr>
          <a:xfrm>
            <a:off x="507847" y="3984526"/>
            <a:ext cx="136179" cy="117396"/>
          </a:xfrm>
          <a:prstGeom prst="triangle">
            <a:avLst/>
          </a:prstGeom>
          <a:solidFill>
            <a:srgbClr val="002060"/>
          </a:solid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楕円 104"/>
          <p:cNvSpPr/>
          <p:nvPr/>
        </p:nvSpPr>
        <p:spPr>
          <a:xfrm>
            <a:off x="516244" y="4256536"/>
            <a:ext cx="111550" cy="111550"/>
          </a:xfrm>
          <a:prstGeom prst="ellipse">
            <a:avLst/>
          </a:prstGeom>
          <a:solidFill>
            <a:srgbClr val="002060"/>
          </a:solid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楕円 105"/>
          <p:cNvSpPr/>
          <p:nvPr/>
        </p:nvSpPr>
        <p:spPr>
          <a:xfrm>
            <a:off x="1585260" y="3994394"/>
            <a:ext cx="111550" cy="111550"/>
          </a:xfrm>
          <a:prstGeom prst="ellipse">
            <a:avLst/>
          </a:prstGeom>
          <a:solidFill>
            <a:srgbClr val="002060"/>
          </a:solid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楕円 106"/>
          <p:cNvSpPr/>
          <p:nvPr/>
        </p:nvSpPr>
        <p:spPr>
          <a:xfrm>
            <a:off x="2942572" y="3749525"/>
            <a:ext cx="111550" cy="111550"/>
          </a:xfrm>
          <a:prstGeom prst="ellipse">
            <a:avLst/>
          </a:prstGeom>
          <a:solidFill>
            <a:srgbClr val="002060"/>
          </a:solid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楕円 107"/>
          <p:cNvSpPr/>
          <p:nvPr/>
        </p:nvSpPr>
        <p:spPr>
          <a:xfrm>
            <a:off x="4272041" y="3561686"/>
            <a:ext cx="111550" cy="111550"/>
          </a:xfrm>
          <a:prstGeom prst="ellipse">
            <a:avLst/>
          </a:prstGeom>
          <a:solidFill>
            <a:srgbClr val="002060"/>
          </a:solid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正方形/長方形 108"/>
          <p:cNvSpPr/>
          <p:nvPr/>
        </p:nvSpPr>
        <p:spPr>
          <a:xfrm rot="2700000">
            <a:off x="775581" y="4990600"/>
            <a:ext cx="96590" cy="96590"/>
          </a:xfrm>
          <a:prstGeom prst="rect">
            <a:avLst/>
          </a:prstGeom>
          <a:solidFill>
            <a:schemeClr val="accent6">
              <a:lumMod val="75000"/>
            </a:schemeClr>
          </a:solidFill>
          <a:ln w="127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正方形/長方形 109"/>
          <p:cNvSpPr/>
          <p:nvPr/>
        </p:nvSpPr>
        <p:spPr>
          <a:xfrm rot="2700000">
            <a:off x="1056569" y="4793279"/>
            <a:ext cx="96590" cy="96590"/>
          </a:xfrm>
          <a:prstGeom prst="rect">
            <a:avLst/>
          </a:prstGeom>
          <a:solidFill>
            <a:schemeClr val="accent6">
              <a:lumMod val="75000"/>
            </a:schemeClr>
          </a:solidFill>
          <a:ln w="127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正方形/長方形 110"/>
          <p:cNvSpPr/>
          <p:nvPr/>
        </p:nvSpPr>
        <p:spPr>
          <a:xfrm rot="2700000">
            <a:off x="1351844" y="4650057"/>
            <a:ext cx="96590" cy="96590"/>
          </a:xfrm>
          <a:prstGeom prst="rect">
            <a:avLst/>
          </a:prstGeom>
          <a:solidFill>
            <a:schemeClr val="accent6">
              <a:lumMod val="75000"/>
            </a:schemeClr>
          </a:solidFill>
          <a:ln w="127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正方形/長方形 111"/>
          <p:cNvSpPr/>
          <p:nvPr/>
        </p:nvSpPr>
        <p:spPr>
          <a:xfrm rot="2700000">
            <a:off x="1589969" y="4507072"/>
            <a:ext cx="96590" cy="96590"/>
          </a:xfrm>
          <a:prstGeom prst="rect">
            <a:avLst/>
          </a:prstGeom>
          <a:solidFill>
            <a:schemeClr val="accent6">
              <a:lumMod val="75000"/>
            </a:schemeClr>
          </a:solidFill>
          <a:ln w="127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正方形/長方形 112"/>
          <p:cNvSpPr/>
          <p:nvPr/>
        </p:nvSpPr>
        <p:spPr>
          <a:xfrm rot="2700000">
            <a:off x="1856668" y="4322174"/>
            <a:ext cx="96590" cy="96590"/>
          </a:xfrm>
          <a:prstGeom prst="rect">
            <a:avLst/>
          </a:prstGeom>
          <a:solidFill>
            <a:schemeClr val="accent6">
              <a:lumMod val="75000"/>
            </a:schemeClr>
          </a:solidFill>
          <a:ln w="127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正方形/長方形 113"/>
          <p:cNvSpPr/>
          <p:nvPr/>
        </p:nvSpPr>
        <p:spPr>
          <a:xfrm rot="2700000">
            <a:off x="2136465" y="4187894"/>
            <a:ext cx="96590" cy="96590"/>
          </a:xfrm>
          <a:prstGeom prst="rect">
            <a:avLst/>
          </a:prstGeom>
          <a:solidFill>
            <a:schemeClr val="accent6">
              <a:lumMod val="75000"/>
            </a:schemeClr>
          </a:solidFill>
          <a:ln w="127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正方形/長方形 114"/>
          <p:cNvSpPr/>
          <p:nvPr/>
        </p:nvSpPr>
        <p:spPr>
          <a:xfrm rot="2700000">
            <a:off x="2404356" y="4014399"/>
            <a:ext cx="96590" cy="96590"/>
          </a:xfrm>
          <a:prstGeom prst="rect">
            <a:avLst/>
          </a:prstGeom>
          <a:solidFill>
            <a:schemeClr val="accent6">
              <a:lumMod val="75000"/>
            </a:schemeClr>
          </a:solidFill>
          <a:ln w="127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正方形/長方形 115"/>
          <p:cNvSpPr/>
          <p:nvPr/>
        </p:nvSpPr>
        <p:spPr>
          <a:xfrm rot="2700000">
            <a:off x="2675819" y="3866602"/>
            <a:ext cx="96590" cy="96590"/>
          </a:xfrm>
          <a:prstGeom prst="rect">
            <a:avLst/>
          </a:prstGeom>
          <a:solidFill>
            <a:schemeClr val="accent6">
              <a:lumMod val="75000"/>
            </a:schemeClr>
          </a:solidFill>
          <a:ln w="127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正方形/長方形 116"/>
          <p:cNvSpPr/>
          <p:nvPr/>
        </p:nvSpPr>
        <p:spPr>
          <a:xfrm rot="2700000">
            <a:off x="2952044" y="3701230"/>
            <a:ext cx="96590" cy="96590"/>
          </a:xfrm>
          <a:prstGeom prst="rect">
            <a:avLst/>
          </a:prstGeom>
          <a:solidFill>
            <a:schemeClr val="accent6">
              <a:lumMod val="75000"/>
            </a:schemeClr>
          </a:solidFill>
          <a:ln w="127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正方形/長方形 117"/>
          <p:cNvSpPr/>
          <p:nvPr/>
        </p:nvSpPr>
        <p:spPr>
          <a:xfrm rot="2700000">
            <a:off x="3230650" y="3672421"/>
            <a:ext cx="96590" cy="96590"/>
          </a:xfrm>
          <a:prstGeom prst="rect">
            <a:avLst/>
          </a:prstGeom>
          <a:solidFill>
            <a:schemeClr val="accent6">
              <a:lumMod val="75000"/>
            </a:schemeClr>
          </a:solidFill>
          <a:ln w="127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正方形/長方形 118"/>
          <p:cNvSpPr/>
          <p:nvPr/>
        </p:nvSpPr>
        <p:spPr>
          <a:xfrm rot="2700000">
            <a:off x="3523544" y="3574597"/>
            <a:ext cx="96590" cy="96590"/>
          </a:xfrm>
          <a:prstGeom prst="rect">
            <a:avLst/>
          </a:prstGeom>
          <a:solidFill>
            <a:schemeClr val="accent6">
              <a:lumMod val="75000"/>
            </a:schemeClr>
          </a:solidFill>
          <a:ln w="127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p:cNvSpPr/>
          <p:nvPr/>
        </p:nvSpPr>
        <p:spPr>
          <a:xfrm rot="2700000">
            <a:off x="3783100" y="3490966"/>
            <a:ext cx="96590" cy="96590"/>
          </a:xfrm>
          <a:prstGeom prst="rect">
            <a:avLst/>
          </a:prstGeom>
          <a:solidFill>
            <a:schemeClr val="accent6">
              <a:lumMod val="75000"/>
            </a:schemeClr>
          </a:solidFill>
          <a:ln w="127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正方形/長方形 120"/>
          <p:cNvSpPr/>
          <p:nvPr/>
        </p:nvSpPr>
        <p:spPr>
          <a:xfrm rot="2700000">
            <a:off x="4035513" y="3410578"/>
            <a:ext cx="96590" cy="96590"/>
          </a:xfrm>
          <a:prstGeom prst="rect">
            <a:avLst/>
          </a:prstGeom>
          <a:solidFill>
            <a:schemeClr val="accent6">
              <a:lumMod val="75000"/>
            </a:schemeClr>
          </a:solidFill>
          <a:ln w="127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p:cNvSpPr/>
          <p:nvPr/>
        </p:nvSpPr>
        <p:spPr>
          <a:xfrm rot="2700000">
            <a:off x="4283163" y="3288714"/>
            <a:ext cx="96590" cy="96590"/>
          </a:xfrm>
          <a:prstGeom prst="rect">
            <a:avLst/>
          </a:prstGeom>
          <a:solidFill>
            <a:schemeClr val="accent6">
              <a:lumMod val="75000"/>
            </a:schemeClr>
          </a:solidFill>
          <a:ln w="127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テキスト ボックス 155"/>
          <p:cNvSpPr txBox="1"/>
          <p:nvPr/>
        </p:nvSpPr>
        <p:spPr>
          <a:xfrm>
            <a:off x="1405485" y="5663816"/>
            <a:ext cx="480057" cy="246221"/>
          </a:xfrm>
          <a:prstGeom prst="rect">
            <a:avLst/>
          </a:prstGeom>
          <a:solidFill>
            <a:schemeClr val="bg1">
              <a:lumMod val="85000"/>
            </a:schemeClr>
          </a:solidFill>
        </p:spPr>
        <p:txBody>
          <a:bodyPr wrap="square" rtlCol="0">
            <a:spAutoFit/>
          </a:bodyPr>
          <a:lstStyle/>
          <a:p>
            <a:pPr algn="ctr"/>
            <a:r>
              <a:rPr kumimoji="1" lang="ja-JP" altLang="en-US" sz="1000" dirty="0" smtClean="0">
                <a:latin typeface="Meiryo UI" panose="020B0604030504040204" pitchFamily="50" charset="-128"/>
                <a:ea typeface="Meiryo UI" panose="020B0604030504040204" pitchFamily="50" charset="-128"/>
              </a:rPr>
              <a:t>検証</a:t>
            </a:r>
            <a:endParaRPr kumimoji="1" lang="en-US" altLang="ja-JP" sz="1000" dirty="0" smtClean="0">
              <a:latin typeface="Meiryo UI" panose="020B0604030504040204" pitchFamily="50" charset="-128"/>
              <a:ea typeface="Meiryo UI" panose="020B0604030504040204" pitchFamily="50" charset="-128"/>
            </a:endParaRPr>
          </a:p>
        </p:txBody>
      </p:sp>
      <p:sp>
        <p:nvSpPr>
          <p:cNvPr id="157" name="テキスト ボックス 156"/>
          <p:cNvSpPr txBox="1"/>
          <p:nvPr/>
        </p:nvSpPr>
        <p:spPr>
          <a:xfrm>
            <a:off x="2710410" y="5663816"/>
            <a:ext cx="480057" cy="246221"/>
          </a:xfrm>
          <a:prstGeom prst="rect">
            <a:avLst/>
          </a:prstGeom>
          <a:solidFill>
            <a:schemeClr val="bg1">
              <a:lumMod val="85000"/>
            </a:schemeClr>
          </a:solidFill>
        </p:spPr>
        <p:txBody>
          <a:bodyPr wrap="square" rtlCol="0">
            <a:spAutoFit/>
          </a:bodyPr>
          <a:lstStyle/>
          <a:p>
            <a:pPr algn="ctr"/>
            <a:r>
              <a:rPr kumimoji="1" lang="ja-JP" altLang="en-US" sz="1000" dirty="0" smtClean="0">
                <a:latin typeface="Meiryo UI" panose="020B0604030504040204" pitchFamily="50" charset="-128"/>
                <a:ea typeface="Meiryo UI" panose="020B0604030504040204" pitchFamily="50" charset="-128"/>
              </a:rPr>
              <a:t>検証</a:t>
            </a:r>
            <a:endParaRPr kumimoji="1" lang="en-US" altLang="ja-JP" sz="1000" dirty="0" smtClean="0">
              <a:latin typeface="Meiryo UI" panose="020B0604030504040204" pitchFamily="50" charset="-128"/>
              <a:ea typeface="Meiryo UI" panose="020B0604030504040204" pitchFamily="50" charset="-128"/>
            </a:endParaRPr>
          </a:p>
        </p:txBody>
      </p:sp>
      <p:sp>
        <p:nvSpPr>
          <p:cNvPr id="158" name="テキスト ボックス 157"/>
          <p:cNvSpPr txBox="1"/>
          <p:nvPr/>
        </p:nvSpPr>
        <p:spPr>
          <a:xfrm>
            <a:off x="4091535" y="5663816"/>
            <a:ext cx="480057" cy="246221"/>
          </a:xfrm>
          <a:prstGeom prst="rect">
            <a:avLst/>
          </a:prstGeom>
          <a:solidFill>
            <a:schemeClr val="bg1">
              <a:lumMod val="85000"/>
            </a:schemeClr>
          </a:solidFill>
        </p:spPr>
        <p:txBody>
          <a:bodyPr wrap="square" rtlCol="0">
            <a:spAutoFit/>
          </a:bodyPr>
          <a:lstStyle/>
          <a:p>
            <a:pPr algn="ctr"/>
            <a:r>
              <a:rPr kumimoji="1" lang="ja-JP" altLang="en-US" sz="1000" dirty="0" smtClean="0">
                <a:latin typeface="Meiryo UI" panose="020B0604030504040204" pitchFamily="50" charset="-128"/>
                <a:ea typeface="Meiryo UI" panose="020B0604030504040204" pitchFamily="50" charset="-128"/>
              </a:rPr>
              <a:t>現状</a:t>
            </a:r>
            <a:endParaRPr kumimoji="1" lang="en-US" altLang="ja-JP" sz="1000" dirty="0" smtClean="0">
              <a:latin typeface="Meiryo UI" panose="020B0604030504040204" pitchFamily="50" charset="-128"/>
              <a:ea typeface="Meiryo UI" panose="020B0604030504040204" pitchFamily="50" charset="-128"/>
            </a:endParaRPr>
          </a:p>
        </p:txBody>
      </p:sp>
      <p:sp>
        <p:nvSpPr>
          <p:cNvPr id="159" name="テキスト ボックス 158"/>
          <p:cNvSpPr txBox="1"/>
          <p:nvPr/>
        </p:nvSpPr>
        <p:spPr>
          <a:xfrm>
            <a:off x="496396" y="3752476"/>
            <a:ext cx="491853" cy="246221"/>
          </a:xfrm>
          <a:prstGeom prst="rect">
            <a:avLst/>
          </a:prstGeom>
          <a:noFill/>
        </p:spPr>
        <p:txBody>
          <a:bodyPr wrap="square" rtlCol="0">
            <a:spAutoFit/>
          </a:bodyPr>
          <a:lstStyle/>
          <a:p>
            <a:pPr algn="ctr"/>
            <a:r>
              <a:rPr kumimoji="1" lang="en-US" altLang="ja-JP" sz="1000" b="1" dirty="0" smtClean="0">
                <a:solidFill>
                  <a:srgbClr val="002060"/>
                </a:solidFill>
                <a:latin typeface="Meiryo UI" panose="020B0604030504040204" pitchFamily="50" charset="-128"/>
                <a:ea typeface="Meiryo UI" panose="020B0604030504040204" pitchFamily="50" charset="-128"/>
              </a:rPr>
              <a:t>79.0</a:t>
            </a:r>
          </a:p>
        </p:txBody>
      </p:sp>
      <p:sp>
        <p:nvSpPr>
          <p:cNvPr id="160" name="テキスト ボックス 159"/>
          <p:cNvSpPr txBox="1"/>
          <p:nvPr/>
        </p:nvSpPr>
        <p:spPr>
          <a:xfrm>
            <a:off x="1394373" y="3436729"/>
            <a:ext cx="491853" cy="246221"/>
          </a:xfrm>
          <a:prstGeom prst="rect">
            <a:avLst/>
          </a:prstGeom>
          <a:noFill/>
        </p:spPr>
        <p:txBody>
          <a:bodyPr wrap="square" rtlCol="0">
            <a:spAutoFit/>
          </a:bodyPr>
          <a:lstStyle/>
          <a:p>
            <a:pPr algn="ctr"/>
            <a:r>
              <a:rPr kumimoji="1" lang="en-US" altLang="ja-JP" sz="1000" b="1" dirty="0" smtClean="0">
                <a:solidFill>
                  <a:srgbClr val="002060"/>
                </a:solidFill>
                <a:latin typeface="Meiryo UI" panose="020B0604030504040204" pitchFamily="50" charset="-128"/>
                <a:ea typeface="Meiryo UI" panose="020B0604030504040204" pitchFamily="50" charset="-128"/>
              </a:rPr>
              <a:t>86.0</a:t>
            </a:r>
          </a:p>
        </p:txBody>
      </p:sp>
      <p:sp>
        <p:nvSpPr>
          <p:cNvPr id="161" name="テキスト ボックス 160"/>
          <p:cNvSpPr txBox="1"/>
          <p:nvPr/>
        </p:nvSpPr>
        <p:spPr>
          <a:xfrm>
            <a:off x="2720253" y="3278473"/>
            <a:ext cx="491853" cy="246221"/>
          </a:xfrm>
          <a:prstGeom prst="rect">
            <a:avLst/>
          </a:prstGeom>
          <a:noFill/>
        </p:spPr>
        <p:txBody>
          <a:bodyPr wrap="square" rtlCol="0">
            <a:spAutoFit/>
          </a:bodyPr>
          <a:lstStyle/>
          <a:p>
            <a:pPr algn="ctr"/>
            <a:r>
              <a:rPr kumimoji="1" lang="en-US" altLang="ja-JP" sz="1000" b="1" dirty="0" smtClean="0">
                <a:solidFill>
                  <a:srgbClr val="002060"/>
                </a:solidFill>
                <a:latin typeface="Meiryo UI" panose="020B0604030504040204" pitchFamily="50" charset="-128"/>
                <a:ea typeface="Meiryo UI" panose="020B0604030504040204" pitchFamily="50" charset="-128"/>
              </a:rPr>
              <a:t>90.3</a:t>
            </a:r>
          </a:p>
        </p:txBody>
      </p:sp>
      <p:sp>
        <p:nvSpPr>
          <p:cNvPr id="162" name="テキスト ボックス 161"/>
          <p:cNvSpPr txBox="1"/>
          <p:nvPr/>
        </p:nvSpPr>
        <p:spPr>
          <a:xfrm>
            <a:off x="4289268" y="3261868"/>
            <a:ext cx="491853" cy="246221"/>
          </a:xfrm>
          <a:prstGeom prst="rect">
            <a:avLst/>
          </a:prstGeom>
          <a:noFill/>
        </p:spPr>
        <p:txBody>
          <a:bodyPr wrap="square" rtlCol="0">
            <a:spAutoFit/>
          </a:bodyPr>
          <a:lstStyle/>
          <a:p>
            <a:pPr algn="ctr"/>
            <a:r>
              <a:rPr kumimoji="1" lang="en-US" altLang="ja-JP" sz="1000" b="1" dirty="0" smtClean="0">
                <a:solidFill>
                  <a:srgbClr val="002060"/>
                </a:solidFill>
                <a:latin typeface="Meiryo UI" panose="020B0604030504040204" pitchFamily="50" charset="-128"/>
                <a:ea typeface="Meiryo UI" panose="020B0604030504040204" pitchFamily="50" charset="-128"/>
              </a:rPr>
              <a:t>93.9</a:t>
            </a:r>
          </a:p>
        </p:txBody>
      </p:sp>
      <p:sp>
        <p:nvSpPr>
          <p:cNvPr id="163" name="テキスト ボックス 162"/>
          <p:cNvSpPr txBox="1"/>
          <p:nvPr/>
        </p:nvSpPr>
        <p:spPr>
          <a:xfrm>
            <a:off x="4127732" y="3640181"/>
            <a:ext cx="491853" cy="246221"/>
          </a:xfrm>
          <a:prstGeom prst="rect">
            <a:avLst/>
          </a:prstGeom>
          <a:noFill/>
        </p:spPr>
        <p:txBody>
          <a:bodyPr wrap="square" rtlCol="0">
            <a:spAutoFit/>
          </a:bodyPr>
          <a:lstStyle/>
          <a:p>
            <a:pPr algn="ctr"/>
            <a:r>
              <a:rPr kumimoji="1" lang="en-US" altLang="ja-JP" sz="1000" b="1" dirty="0" smtClean="0">
                <a:solidFill>
                  <a:srgbClr val="002060"/>
                </a:solidFill>
                <a:latin typeface="Meiryo UI" panose="020B0604030504040204" pitchFamily="50" charset="-128"/>
                <a:ea typeface="Meiryo UI" panose="020B0604030504040204" pitchFamily="50" charset="-128"/>
              </a:rPr>
              <a:t>88.7</a:t>
            </a:r>
          </a:p>
        </p:txBody>
      </p:sp>
      <p:sp>
        <p:nvSpPr>
          <p:cNvPr id="164" name="テキスト ボックス 163"/>
          <p:cNvSpPr txBox="1"/>
          <p:nvPr/>
        </p:nvSpPr>
        <p:spPr>
          <a:xfrm>
            <a:off x="2738596" y="3807162"/>
            <a:ext cx="491853" cy="246221"/>
          </a:xfrm>
          <a:prstGeom prst="rect">
            <a:avLst/>
          </a:prstGeom>
          <a:noFill/>
        </p:spPr>
        <p:txBody>
          <a:bodyPr wrap="square" rtlCol="0">
            <a:spAutoFit/>
          </a:bodyPr>
          <a:lstStyle/>
          <a:p>
            <a:pPr algn="ctr"/>
            <a:r>
              <a:rPr kumimoji="1" lang="en-US" altLang="ja-JP" sz="1000" b="1" dirty="0" smtClean="0">
                <a:solidFill>
                  <a:srgbClr val="002060"/>
                </a:solidFill>
                <a:latin typeface="Meiryo UI" panose="020B0604030504040204" pitchFamily="50" charset="-128"/>
                <a:ea typeface="Meiryo UI" panose="020B0604030504040204" pitchFamily="50" charset="-128"/>
              </a:rPr>
              <a:t>84.9</a:t>
            </a:r>
          </a:p>
        </p:txBody>
      </p:sp>
      <p:sp>
        <p:nvSpPr>
          <p:cNvPr id="165" name="テキスト ボックス 164"/>
          <p:cNvSpPr txBox="1"/>
          <p:nvPr/>
        </p:nvSpPr>
        <p:spPr>
          <a:xfrm>
            <a:off x="1373385" y="4082141"/>
            <a:ext cx="491853" cy="246221"/>
          </a:xfrm>
          <a:prstGeom prst="rect">
            <a:avLst/>
          </a:prstGeom>
          <a:noFill/>
        </p:spPr>
        <p:txBody>
          <a:bodyPr wrap="square" rtlCol="0">
            <a:spAutoFit/>
          </a:bodyPr>
          <a:lstStyle/>
          <a:p>
            <a:pPr algn="ctr"/>
            <a:r>
              <a:rPr kumimoji="1" lang="en-US" altLang="ja-JP" sz="1000" b="1" dirty="0" smtClean="0">
                <a:solidFill>
                  <a:srgbClr val="002060"/>
                </a:solidFill>
                <a:latin typeface="Meiryo UI" panose="020B0604030504040204" pitchFamily="50" charset="-128"/>
                <a:ea typeface="Meiryo UI" panose="020B0604030504040204" pitchFamily="50" charset="-128"/>
              </a:rPr>
              <a:t>79.0</a:t>
            </a:r>
          </a:p>
        </p:txBody>
      </p:sp>
      <p:sp>
        <p:nvSpPr>
          <p:cNvPr id="166" name="テキスト ボックス 165"/>
          <p:cNvSpPr txBox="1"/>
          <p:nvPr/>
        </p:nvSpPr>
        <p:spPr>
          <a:xfrm>
            <a:off x="507847" y="4298417"/>
            <a:ext cx="491853" cy="246221"/>
          </a:xfrm>
          <a:prstGeom prst="rect">
            <a:avLst/>
          </a:prstGeom>
          <a:noFill/>
        </p:spPr>
        <p:txBody>
          <a:bodyPr wrap="square" rtlCol="0">
            <a:spAutoFit/>
          </a:bodyPr>
          <a:lstStyle/>
          <a:p>
            <a:pPr algn="ctr"/>
            <a:r>
              <a:rPr kumimoji="1" lang="en-US" altLang="ja-JP" sz="1000" b="1" dirty="0" smtClean="0">
                <a:solidFill>
                  <a:srgbClr val="002060"/>
                </a:solidFill>
                <a:latin typeface="Meiryo UI" panose="020B0604030504040204" pitchFamily="50" charset="-128"/>
                <a:ea typeface="Meiryo UI" panose="020B0604030504040204" pitchFamily="50" charset="-128"/>
              </a:rPr>
              <a:t>73.2</a:t>
            </a:r>
          </a:p>
        </p:txBody>
      </p:sp>
      <p:sp>
        <p:nvSpPr>
          <p:cNvPr id="167" name="テキスト ボックス 166"/>
          <p:cNvSpPr txBox="1"/>
          <p:nvPr/>
        </p:nvSpPr>
        <p:spPr>
          <a:xfrm>
            <a:off x="480968" y="4743714"/>
            <a:ext cx="491853" cy="246221"/>
          </a:xfrm>
          <a:prstGeom prst="rect">
            <a:avLst/>
          </a:prstGeom>
          <a:noFill/>
        </p:spPr>
        <p:txBody>
          <a:bodyPr wrap="square" rtlCol="0">
            <a:spAutoFit/>
          </a:bodyPr>
          <a:lstStyle/>
          <a:p>
            <a:pPr algn="ctr"/>
            <a:r>
              <a:rPr kumimoji="1" lang="en-US" altLang="ja-JP" sz="1000" b="1" dirty="0" smtClean="0">
                <a:solidFill>
                  <a:schemeClr val="accent6">
                    <a:lumMod val="50000"/>
                  </a:schemeClr>
                </a:solidFill>
                <a:latin typeface="Meiryo UI" panose="020B0604030504040204" pitchFamily="50" charset="-128"/>
                <a:ea typeface="Meiryo UI" panose="020B0604030504040204" pitchFamily="50" charset="-128"/>
              </a:rPr>
              <a:t>56.6</a:t>
            </a:r>
          </a:p>
        </p:txBody>
      </p:sp>
      <p:sp>
        <p:nvSpPr>
          <p:cNvPr id="168" name="テキスト ボックス 167"/>
          <p:cNvSpPr txBox="1"/>
          <p:nvPr/>
        </p:nvSpPr>
        <p:spPr>
          <a:xfrm>
            <a:off x="4079739" y="3052555"/>
            <a:ext cx="491853" cy="246221"/>
          </a:xfrm>
          <a:prstGeom prst="rect">
            <a:avLst/>
          </a:prstGeom>
          <a:noFill/>
        </p:spPr>
        <p:txBody>
          <a:bodyPr wrap="square" rtlCol="0">
            <a:spAutoFit/>
          </a:bodyPr>
          <a:lstStyle/>
          <a:p>
            <a:pPr algn="ctr"/>
            <a:r>
              <a:rPr kumimoji="1" lang="en-US" altLang="ja-JP" sz="1000" b="1" dirty="0" smtClean="0">
                <a:solidFill>
                  <a:schemeClr val="accent6">
                    <a:lumMod val="50000"/>
                  </a:schemeClr>
                </a:solidFill>
                <a:latin typeface="Meiryo UI" panose="020B0604030504040204" pitchFamily="50" charset="-128"/>
                <a:ea typeface="Meiryo UI" panose="020B0604030504040204" pitchFamily="50" charset="-128"/>
              </a:rPr>
              <a:t>94.4</a:t>
            </a:r>
          </a:p>
        </p:txBody>
      </p:sp>
      <p:grpSp>
        <p:nvGrpSpPr>
          <p:cNvPr id="189" name="グループ化 188"/>
          <p:cNvGrpSpPr/>
          <p:nvPr/>
        </p:nvGrpSpPr>
        <p:grpSpPr>
          <a:xfrm>
            <a:off x="2466383" y="4487067"/>
            <a:ext cx="2246881" cy="586634"/>
            <a:chOff x="2290923" y="4487067"/>
            <a:chExt cx="2246881" cy="586634"/>
          </a:xfrm>
        </p:grpSpPr>
        <p:sp>
          <p:nvSpPr>
            <p:cNvPr id="169" name="正方形/長方形 168"/>
            <p:cNvSpPr/>
            <p:nvPr/>
          </p:nvSpPr>
          <p:spPr>
            <a:xfrm>
              <a:off x="2290923" y="4487067"/>
              <a:ext cx="2104983" cy="586634"/>
            </a:xfrm>
            <a:prstGeom prst="rect">
              <a:avLst/>
            </a:prstGeom>
            <a:solidFill>
              <a:schemeClr val="bg1"/>
            </a:solidFill>
            <a:ln cmpd="dbl">
              <a:solidFill>
                <a:srgbClr val="4D4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71" name="直線コネクタ 170"/>
            <p:cNvCxnSpPr/>
            <p:nvPr/>
          </p:nvCxnSpPr>
          <p:spPr>
            <a:xfrm>
              <a:off x="2377595" y="4610220"/>
              <a:ext cx="357101" cy="0"/>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2" name="直線コネクタ 171"/>
            <p:cNvCxnSpPr/>
            <p:nvPr/>
          </p:nvCxnSpPr>
          <p:spPr>
            <a:xfrm>
              <a:off x="2377595" y="4776275"/>
              <a:ext cx="357101" cy="0"/>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3" name="直線コネクタ 172"/>
            <p:cNvCxnSpPr/>
            <p:nvPr/>
          </p:nvCxnSpPr>
          <p:spPr>
            <a:xfrm>
              <a:off x="2377595" y="4943246"/>
              <a:ext cx="357101"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74" name="二等辺三角形 173"/>
            <p:cNvSpPr/>
            <p:nvPr/>
          </p:nvSpPr>
          <p:spPr>
            <a:xfrm>
              <a:off x="2479784" y="4537483"/>
              <a:ext cx="136179" cy="117396"/>
            </a:xfrm>
            <a:prstGeom prst="triangle">
              <a:avLst/>
            </a:prstGeom>
            <a:solidFill>
              <a:srgbClr val="002060"/>
            </a:solid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楕円 174"/>
            <p:cNvSpPr/>
            <p:nvPr/>
          </p:nvSpPr>
          <p:spPr>
            <a:xfrm>
              <a:off x="2490765" y="4717050"/>
              <a:ext cx="111550" cy="111550"/>
            </a:xfrm>
            <a:prstGeom prst="ellipse">
              <a:avLst/>
            </a:prstGeom>
            <a:solidFill>
              <a:srgbClr val="002060"/>
            </a:solid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正方形/長方形 175"/>
            <p:cNvSpPr/>
            <p:nvPr/>
          </p:nvSpPr>
          <p:spPr>
            <a:xfrm rot="2700000">
              <a:off x="2500236" y="4896638"/>
              <a:ext cx="96590" cy="96590"/>
            </a:xfrm>
            <a:prstGeom prst="rect">
              <a:avLst/>
            </a:prstGeom>
            <a:solidFill>
              <a:schemeClr val="accent6">
                <a:lumMod val="75000"/>
              </a:schemeClr>
            </a:solidFill>
            <a:ln w="127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テキスト ボックス 176"/>
            <p:cNvSpPr txBox="1"/>
            <p:nvPr/>
          </p:nvSpPr>
          <p:spPr>
            <a:xfrm>
              <a:off x="2676397" y="4487985"/>
              <a:ext cx="708848" cy="215444"/>
            </a:xfrm>
            <a:prstGeom prst="rect">
              <a:avLst/>
            </a:prstGeom>
            <a:noFill/>
          </p:spPr>
          <p:txBody>
            <a:bodyPr wrap="none" rtlCol="0">
              <a:spAutoFit/>
            </a:bodyPr>
            <a:lstStyle/>
            <a:p>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　民間住宅</a:t>
              </a:r>
              <a:endParaRPr kumimoji="1" lang="en-US" altLang="ja-JP" sz="800" dirty="0" smtClean="0">
                <a:latin typeface="Meiryo UI" panose="020B0604030504040204" pitchFamily="50" charset="-128"/>
                <a:ea typeface="Meiryo UI" panose="020B0604030504040204" pitchFamily="50" charset="-128"/>
              </a:endParaRPr>
            </a:p>
          </p:txBody>
        </p:sp>
        <p:sp>
          <p:nvSpPr>
            <p:cNvPr id="178" name="テキスト ボックス 177"/>
            <p:cNvSpPr txBox="1"/>
            <p:nvPr/>
          </p:nvSpPr>
          <p:spPr>
            <a:xfrm>
              <a:off x="2676397" y="4658949"/>
              <a:ext cx="1861407" cy="215444"/>
            </a:xfrm>
            <a:prstGeom prst="rect">
              <a:avLst/>
            </a:prstGeom>
            <a:noFill/>
          </p:spPr>
          <p:txBody>
            <a:bodyPr wrap="none" rtlCol="0">
              <a:spAutoFit/>
            </a:bodyPr>
            <a:lstStyle/>
            <a:p>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　多数の者が利用する建築物（民間）</a:t>
              </a:r>
              <a:endParaRPr kumimoji="1" lang="en-US" altLang="ja-JP" sz="800" dirty="0" smtClean="0">
                <a:latin typeface="Meiryo UI" panose="020B0604030504040204" pitchFamily="50" charset="-128"/>
                <a:ea typeface="Meiryo UI" panose="020B0604030504040204" pitchFamily="50" charset="-128"/>
              </a:endParaRPr>
            </a:p>
          </p:txBody>
        </p:sp>
        <p:sp>
          <p:nvSpPr>
            <p:cNvPr id="179" name="テキスト ボックス 178"/>
            <p:cNvSpPr txBox="1"/>
            <p:nvPr/>
          </p:nvSpPr>
          <p:spPr>
            <a:xfrm>
              <a:off x="2676397" y="4833540"/>
              <a:ext cx="811441" cy="215444"/>
            </a:xfrm>
            <a:prstGeom prst="rect">
              <a:avLst/>
            </a:prstGeom>
            <a:noFill/>
          </p:spPr>
          <p:txBody>
            <a:bodyPr wrap="none" rtlCol="0">
              <a:spAutoFit/>
            </a:bodyPr>
            <a:lstStyle/>
            <a:p>
              <a:r>
                <a:rPr kumimoji="1" lang="en-US" altLang="ja-JP" sz="800" dirty="0" smtClean="0">
                  <a:latin typeface="Meiryo UI" panose="020B0604030504040204" pitchFamily="50" charset="-128"/>
                  <a:ea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rPr>
                <a:t>　府有建築物</a:t>
              </a:r>
              <a:endParaRPr kumimoji="1" lang="en-US" altLang="ja-JP" sz="800" dirty="0" smtClean="0">
                <a:latin typeface="Meiryo UI" panose="020B0604030504040204" pitchFamily="50" charset="-128"/>
                <a:ea typeface="Meiryo UI" panose="020B0604030504040204" pitchFamily="50" charset="-128"/>
              </a:endParaRPr>
            </a:p>
          </p:txBody>
        </p:sp>
      </p:grpSp>
      <p:sp>
        <p:nvSpPr>
          <p:cNvPr id="190" name="右矢印 189"/>
          <p:cNvSpPr/>
          <p:nvPr/>
        </p:nvSpPr>
        <p:spPr>
          <a:xfrm rot="20370925">
            <a:off x="2808386" y="3962721"/>
            <a:ext cx="1219696" cy="181047"/>
          </a:xfrm>
          <a:prstGeom prst="rightArrow">
            <a:avLst/>
          </a:prstGeom>
          <a:solidFill>
            <a:srgbClr val="FFC000"/>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p:cNvSpPr txBox="1"/>
          <p:nvPr/>
        </p:nvSpPr>
        <p:spPr>
          <a:xfrm>
            <a:off x="4543" y="2815983"/>
            <a:ext cx="491853" cy="215444"/>
          </a:xfrm>
          <a:prstGeom prst="rect">
            <a:avLst/>
          </a:prstGeom>
          <a:noFill/>
        </p:spPr>
        <p:txBody>
          <a:bodyPr wrap="square" rtlCol="0">
            <a:spAutoFit/>
          </a:bodyPr>
          <a:lstStyle/>
          <a:p>
            <a:pPr algn="ctr"/>
            <a:r>
              <a:rPr kumimoji="1" lang="en-US" altLang="ja-JP" sz="800" b="1" dirty="0" smtClean="0">
                <a:solidFill>
                  <a:schemeClr val="tx1">
                    <a:lumMod val="65000"/>
                    <a:lumOff val="35000"/>
                  </a:schemeClr>
                </a:solidFill>
                <a:latin typeface="HGPｺﾞｼｯｸM" panose="020B0600000000000000" pitchFamily="50" charset="-128"/>
                <a:ea typeface="HGPｺﾞｼｯｸM" panose="020B0600000000000000" pitchFamily="50" charset="-128"/>
              </a:rPr>
              <a:t>(</a:t>
            </a:r>
            <a:r>
              <a:rPr kumimoji="1" lang="ja-JP" altLang="en-US" sz="800" b="1" dirty="0" smtClean="0">
                <a:solidFill>
                  <a:schemeClr val="tx1">
                    <a:lumMod val="65000"/>
                    <a:lumOff val="35000"/>
                  </a:schemeClr>
                </a:solidFill>
                <a:latin typeface="HGPｺﾞｼｯｸM" panose="020B0600000000000000" pitchFamily="50" charset="-128"/>
                <a:ea typeface="HGPｺﾞｼｯｸM" panose="020B0600000000000000" pitchFamily="50" charset="-128"/>
              </a:rPr>
              <a:t>％</a:t>
            </a:r>
            <a:r>
              <a:rPr kumimoji="1" lang="en-US" altLang="ja-JP" sz="800" b="1" dirty="0" smtClean="0">
                <a:solidFill>
                  <a:schemeClr val="tx1">
                    <a:lumMod val="65000"/>
                    <a:lumOff val="35000"/>
                  </a:schemeClr>
                </a:solidFill>
                <a:latin typeface="HGPｺﾞｼｯｸM" panose="020B0600000000000000" pitchFamily="50" charset="-128"/>
                <a:ea typeface="HGPｺﾞｼｯｸM" panose="020B0600000000000000" pitchFamily="50" charset="-128"/>
              </a:rPr>
              <a:t>)</a:t>
            </a:r>
          </a:p>
        </p:txBody>
      </p:sp>
      <p:sp>
        <p:nvSpPr>
          <p:cNvPr id="74" name="スライド番号プレースホルダー 2"/>
          <p:cNvSpPr txBox="1">
            <a:spLocks/>
          </p:cNvSpPr>
          <p:nvPr/>
        </p:nvSpPr>
        <p:spPr>
          <a:xfrm>
            <a:off x="7023450" y="6472432"/>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145</a:t>
            </a:fld>
            <a:endParaRPr lang="ja-JP" altLang="en-US" dirty="0"/>
          </a:p>
        </p:txBody>
      </p:sp>
    </p:spTree>
    <p:extLst>
      <p:ext uri="{BB962C8B-B14F-4D97-AF65-F5344CB8AC3E}">
        <p14:creationId xmlns:p14="http://schemas.microsoft.com/office/powerpoint/2010/main" val="147308635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正方形/長方形 7"/>
          <p:cNvSpPr>
            <a:spLocks noChangeArrowheads="1"/>
          </p:cNvSpPr>
          <p:nvPr/>
        </p:nvSpPr>
        <p:spPr bwMode="auto">
          <a:xfrm>
            <a:off x="251520" y="2661784"/>
            <a:ext cx="5327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おおさかエネルギー地産地消推進プラン</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2014.3</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策定）</a:t>
            </a:r>
          </a:p>
        </p:txBody>
      </p:sp>
      <p:graphicFrame>
        <p:nvGraphicFramePr>
          <p:cNvPr id="9" name="表 8"/>
          <p:cNvGraphicFramePr>
            <a:graphicFrameLocks noGrp="1"/>
          </p:cNvGraphicFramePr>
          <p:nvPr>
            <p:extLst>
              <p:ext uri="{D42A27DB-BD31-4B8C-83A1-F6EECF244321}">
                <p14:modId xmlns:p14="http://schemas.microsoft.com/office/powerpoint/2010/main" val="4040768024"/>
              </p:ext>
            </p:extLst>
          </p:nvPr>
        </p:nvGraphicFramePr>
        <p:xfrm>
          <a:off x="554831" y="3025886"/>
          <a:ext cx="7961312" cy="3000375"/>
        </p:xfrm>
        <a:graphic>
          <a:graphicData uri="http://schemas.openxmlformats.org/drawingml/2006/table">
            <a:tbl>
              <a:tblPr firstRow="1" firstCol="1" bandRow="1"/>
              <a:tblGrid>
                <a:gridCol w="7961312">
                  <a:extLst>
                    <a:ext uri="{9D8B030D-6E8A-4147-A177-3AD203B41FA5}">
                      <a16:colId xmlns:a16="http://schemas.microsoft.com/office/drawing/2014/main" val="20000"/>
                    </a:ext>
                  </a:extLst>
                </a:gridCol>
              </a:tblGrid>
              <a:tr h="3000375">
                <a:tc>
                  <a:txBody>
                    <a:bodyPr/>
                    <a:lstStyle/>
                    <a:p>
                      <a:pPr algn="l">
                        <a:lnSpc>
                          <a:spcPct val="100000"/>
                        </a:lnSpc>
                        <a:spcAft>
                          <a:spcPts val="0"/>
                        </a:spcAft>
                      </a:pPr>
                      <a:endParaRPr lang="en-US" altLang="ja-JP"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○期間　～</a:t>
                      </a:r>
                      <a:r>
                        <a:rPr lang="en-US" altLang="ja-JP"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年度まで（</a:t>
                      </a:r>
                      <a:r>
                        <a:rPr lang="en-US" altLang="ja-JP"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国のエネルギー政策の動向により期間中にあっても適宜見直しを行う）</a:t>
                      </a:r>
                      <a:endParaRPr lang="en-US" altLang="ja-JP"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endParaRPr lang="en-US" altLang="ja-JP"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○目標</a:t>
                      </a:r>
                      <a:endParaRPr lang="en-US" altLang="ja-JP"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（１）再生可能エネルギーの普及拡大</a:t>
                      </a:r>
                      <a:endParaRPr lang="en-US" altLang="ja-JP"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大阪の地域特性を考慮し、太陽光発電の普及促進に力点を置き、</a:t>
                      </a:r>
                      <a:r>
                        <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年度までに府域で</a:t>
                      </a:r>
                      <a:r>
                        <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a:t>
                      </a: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p>
                      <a:pPr algn="l">
                        <a:lnSpc>
                          <a:spcPct val="100000"/>
                        </a:lnSpc>
                        <a:spcAft>
                          <a:spcPts val="0"/>
                        </a:spcAft>
                      </a:pP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の太陽光発電の増加をめざします！</a:t>
                      </a:r>
                      <a:endPar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（２）エネルギー消費の抑制　（省エネ型ライフスタイルへの転換等）</a:t>
                      </a:r>
                      <a:endParaRPr lang="en-US" altLang="ja-JP"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省エネ機器・設備の導入促進等を図り、エネルギーを有効活用して無理なくエネルギー使用量を削減で</a:t>
                      </a:r>
                      <a:endPar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きる省エネルギー社会の構築をめざします！</a:t>
                      </a:r>
                      <a:endPar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（３）電力需要の平準化と電力供給の安定化</a:t>
                      </a:r>
                      <a:endParaRPr lang="en-US" altLang="ja-JP" sz="14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ガス冷暖房等の導入により</a:t>
                      </a:r>
                      <a:r>
                        <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の電力需要を削減するとともに、分散型電源等（コージェネレーショ</a:t>
                      </a:r>
                      <a:endPar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ン等）の導入により新たに</a:t>
                      </a:r>
                      <a:r>
                        <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a:t>
                      </a:r>
                      <a:r>
                        <a:rPr lang="en-US" altLang="ja-JP"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r>
                        <a:rPr lang="ja-JP" altLang="en-US" sz="14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の供給力を確保します！</a:t>
                      </a:r>
                      <a:endParaRPr lang="ja-JP"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0" name="正方形/長方形 10"/>
          <p:cNvSpPr>
            <a:spLocks noChangeArrowheads="1"/>
          </p:cNvSpPr>
          <p:nvPr/>
        </p:nvSpPr>
        <p:spPr bwMode="auto">
          <a:xfrm>
            <a:off x="125252" y="616913"/>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エネルギー地産地消推進プラン</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25252" y="1124746"/>
            <a:ext cx="8928992" cy="144015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東日本大震災により我が国のエネルギー供給の脆弱さが露呈</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。今後</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も持続的な経済成長を図るためには、エネルギー需給構造の転換が必要。</a:t>
            </a: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市では</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月、「おおさかエネルギー地産地消推進プラン」を策定し</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再生可能エネルギーの普及拡大、</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エネルギー消費の抑制、</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電力需要の平準化と電力供給の安定化について、「おおさかスマートエネルギーセンター」を拠点として取組みを進めている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円/楕円 12"/>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146</a:t>
            </a:fld>
            <a:endParaRPr lang="ja-JP" altLang="en-US" dirty="0"/>
          </a:p>
        </p:txBody>
      </p:sp>
      <p:graphicFrame>
        <p:nvGraphicFramePr>
          <p:cNvPr id="14" name="表 13"/>
          <p:cNvGraphicFramePr>
            <a:graphicFrameLocks noGrp="1"/>
          </p:cNvGraphicFramePr>
          <p:nvPr>
            <p:extLst>
              <p:ext uri="{D42A27DB-BD31-4B8C-83A1-F6EECF244321}">
                <p14:modId xmlns:p14="http://schemas.microsoft.com/office/powerpoint/2010/main" val="1045123590"/>
              </p:ext>
            </p:extLst>
          </p:nvPr>
        </p:nvGraphicFramePr>
        <p:xfrm>
          <a:off x="327312" y="6129826"/>
          <a:ext cx="8416350" cy="564410"/>
        </p:xfrm>
        <a:graphic>
          <a:graphicData uri="http://schemas.openxmlformats.org/drawingml/2006/table">
            <a:tbl>
              <a:tblPr firstRow="1" firstCol="1" bandRow="1"/>
              <a:tblGrid>
                <a:gridCol w="8416350">
                  <a:extLst>
                    <a:ext uri="{9D8B030D-6E8A-4147-A177-3AD203B41FA5}">
                      <a16:colId xmlns:a16="http://schemas.microsoft.com/office/drawing/2014/main" val="20000"/>
                    </a:ext>
                  </a:extLst>
                </a:gridCol>
              </a:tblGrid>
              <a:tr h="564410">
                <a:tc>
                  <a:txBody>
                    <a:bodyPr/>
                    <a:lstStyle/>
                    <a:p>
                      <a:pPr algn="l">
                        <a:lnSpc>
                          <a:spcPct val="100000"/>
                        </a:lnSpc>
                        <a:spcAft>
                          <a:spcPts val="0"/>
                        </a:spcAft>
                      </a:pP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a:t>
                      </a: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月に大阪府・市で共同で設置した大阪府市エネルギー政策審議会に今後のエネルギー政策のあり方について諮問、</a:t>
                      </a:r>
                      <a:endPar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ct val="100000"/>
                        </a:lnSpc>
                        <a:spcAft>
                          <a:spcPts val="0"/>
                        </a:spcAft>
                      </a:pP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2021</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年度以降の新たなプランを策定予定</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76" marR="68576"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6836168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テキスト ボックス 11"/>
          <p:cNvSpPr txBox="1">
            <a:spLocks noChangeArrowheads="1"/>
          </p:cNvSpPr>
          <p:nvPr/>
        </p:nvSpPr>
        <p:spPr bwMode="auto">
          <a:xfrm>
            <a:off x="4716016" y="3993940"/>
            <a:ext cx="4338227" cy="46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None/>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○水素ステーションの整備状況</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None/>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出典：（一社）次世代自動車振興センター（</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月現在）</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4211" name="テキスト ボックス 10"/>
          <p:cNvSpPr txBox="1">
            <a:spLocks noChangeArrowheads="1"/>
          </p:cNvSpPr>
          <p:nvPr/>
        </p:nvSpPr>
        <p:spPr bwMode="auto">
          <a:xfrm>
            <a:off x="0" y="4005064"/>
            <a:ext cx="23042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None/>
            </a:pPr>
            <a:r>
              <a:rPr lang="ja-JP" altLang="en-US" sz="1400" dirty="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中央</a:t>
            </a:r>
            <a:r>
              <a:rPr lang="ja-JP" altLang="en-US" sz="1400" dirty="0">
                <a:latin typeface="Meiryo UI" pitchFamily="50" charset="-128"/>
                <a:ea typeface="Meiryo UI" pitchFamily="50" charset="-128"/>
                <a:cs typeface="Meiryo UI" pitchFamily="50" charset="-128"/>
              </a:rPr>
              <a:t>卸売市場の燃料</a:t>
            </a:r>
            <a:r>
              <a:rPr lang="ja-JP" altLang="en-US" sz="1400" dirty="0" smtClean="0">
                <a:latin typeface="Meiryo UI" pitchFamily="50" charset="-128"/>
                <a:ea typeface="Meiryo UI" pitchFamily="50" charset="-128"/>
                <a:cs typeface="Meiryo UI" pitchFamily="50" charset="-128"/>
              </a:rPr>
              <a:t>電池</a:t>
            </a:r>
            <a:endParaRPr lang="ja-JP" altLang="en-US" sz="1400" dirty="0">
              <a:latin typeface="Meiryo UI" pitchFamily="50" charset="-128"/>
              <a:ea typeface="Meiryo UI" pitchFamily="50" charset="-128"/>
              <a:cs typeface="Meiryo UI" pitchFamily="50" charset="-128"/>
            </a:endParaRPr>
          </a:p>
        </p:txBody>
      </p:sp>
      <p:pic>
        <p:nvPicPr>
          <p:cNvPr id="94213" name="Picture 3" descr="C:\Users\ShimaguchiS\AppData\Local\Microsoft\Windows\Temporary Internet Files\Content.Outlook\ONLP7RQS\３BGM00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376" y="4312841"/>
            <a:ext cx="1581503" cy="126228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正方形/長方形 10"/>
          <p:cNvSpPr>
            <a:spLocks noChangeArrowheads="1"/>
          </p:cNvSpPr>
          <p:nvPr/>
        </p:nvSpPr>
        <p:spPr bwMode="auto">
          <a:xfrm>
            <a:off x="107505" y="449256"/>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新たなエネルギーインフラの構築</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25252" y="841618"/>
            <a:ext cx="8928992" cy="314634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新エネルギー</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機器等の公共施設での先導的な導入・活用事例の創出・</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PR</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通じて、さら</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なる新エネルギー関連ビジネスの普及・市場拡大に</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つとめており、</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ステーション整備に取り組む民間事業者に、大阪の都心部に位置する府有地の貸し付けを実施。また、大阪府中央卸売市場に国内最大級の燃料電池を設置し、新エネルギー等を利用した安定的電源の導入実証を実施。</a:t>
            </a:r>
          </a:p>
          <a:p>
            <a:pPr marL="285750" indent="-285750" algn="just">
              <a:lnSpc>
                <a:spcPts val="2000"/>
              </a:lnSpc>
              <a:buFont typeface="Wingdings" panose="05000000000000000000" pitchFamily="2" charset="2"/>
              <a:buChar char="p"/>
            </a:pP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月には、新たな製品・サービスの実用化により水素利用の幅の拡大を図るため、水素関連事業の取組みの方向性を示した</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a:t>
            </a:r>
            <a:r>
              <a:rPr lang="en-US" altLang="ja-JP" sz="12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ビジョン」を策定。同年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月に大阪府市連携のもと設置した</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H2Osaka</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ビジョン推進会議により、新たな実証事業等のプロジェクト創出を</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促進。</a:t>
            </a:r>
            <a:endPar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国際空港</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において、</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月より</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水素グリッドプロジェクト事業を開始。</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に、関空</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島に「イワタニ水素ステーション関西国際空港」が</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開所。</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期島に「大規模産業車両用水素インフラ」が開所。</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また、地中熱</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利用の促進や建物間で電気や熱の融通を行うエネルギー面的利用の促進などの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取組みも進めて</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1697637006"/>
              </p:ext>
            </p:extLst>
          </p:nvPr>
        </p:nvGraphicFramePr>
        <p:xfrm>
          <a:off x="4991451" y="4498663"/>
          <a:ext cx="4027115" cy="2091175"/>
        </p:xfrm>
        <a:graphic>
          <a:graphicData uri="http://schemas.openxmlformats.org/drawingml/2006/table">
            <a:tbl>
              <a:tblPr firstRow="1" bandRow="1">
                <a:tableStyleId>{5C22544A-7EE6-4342-B048-85BDC9FD1C3A}</a:tableStyleId>
              </a:tblPr>
              <a:tblGrid>
                <a:gridCol w="1666212">
                  <a:extLst>
                    <a:ext uri="{9D8B030D-6E8A-4147-A177-3AD203B41FA5}">
                      <a16:colId xmlns:a16="http://schemas.microsoft.com/office/drawing/2014/main" val="20000"/>
                    </a:ext>
                  </a:extLst>
                </a:gridCol>
                <a:gridCol w="2360903">
                  <a:extLst>
                    <a:ext uri="{9D8B030D-6E8A-4147-A177-3AD203B41FA5}">
                      <a16:colId xmlns:a16="http://schemas.microsoft.com/office/drawing/2014/main" val="20001"/>
                    </a:ext>
                  </a:extLst>
                </a:gridCol>
              </a:tblGrid>
              <a:tr h="277615">
                <a:tc>
                  <a:txBody>
                    <a:bodyPr/>
                    <a:lstStyle/>
                    <a:p>
                      <a:pPr algn="ctr"/>
                      <a:r>
                        <a:rPr kumimoji="1"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地域</a:t>
                      </a:r>
                      <a:endParaRPr kumimoji="1" lang="ja-JP" altLang="en-US" sz="1100" b="1" dirty="0">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都道府県設置数</a:t>
                      </a:r>
                      <a:endParaRPr kumimoji="1" lang="ja-JP" altLang="en-US" sz="1100" b="1" dirty="0">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4016">
                <a:tc rowSpan="2">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首都圏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うち東京都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72968">
                <a:tc vMerge="1">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うち神奈川県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29912">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中京圏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うち愛知県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関西圏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うち大阪府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北部九州圏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うち福岡県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44760">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その他の地域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合計　</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133</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箇所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円/楕円 14"/>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7046912" y="6525344"/>
            <a:ext cx="2133600" cy="365125"/>
          </a:xfrm>
        </p:spPr>
        <p:txBody>
          <a:bodyPr/>
          <a:lstStyle/>
          <a:p>
            <a:pPr>
              <a:defRPr/>
            </a:pPr>
            <a:fld id="{4AC9B83D-17C3-4F2E-B0BA-D155CD364A7C}" type="slidenum">
              <a:rPr lang="ja-JP" altLang="en-US" b="1" smtClean="0"/>
              <a:pPr>
                <a:defRPr/>
              </a:pPr>
              <a:t>147</a:t>
            </a:fld>
            <a:endParaRPr lang="ja-JP" altLang="en-US" b="1" dirty="0"/>
          </a:p>
        </p:txBody>
      </p:sp>
      <p:pic>
        <p:nvPicPr>
          <p:cNvPr id="94215"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43784" y="4343544"/>
            <a:ext cx="2224366" cy="149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2404559" y="4005064"/>
            <a:ext cx="2574539" cy="307777"/>
          </a:xfrm>
          <a:prstGeom prst="rect">
            <a:avLst/>
          </a:prstGeom>
          <a:noFill/>
        </p:spPr>
        <p:txBody>
          <a:bodyPr wrap="square" rtlCol="0">
            <a:spAutoFit/>
          </a:bodyPr>
          <a:lstStyle/>
          <a:p>
            <a:pPr>
              <a:spcBef>
                <a:spcPct val="0"/>
              </a:spcBef>
            </a:pPr>
            <a:r>
              <a:rPr lang="ja-JP" altLang="en-US" sz="1400" dirty="0" smtClean="0">
                <a:latin typeface="Meiryo UI" pitchFamily="50" charset="-128"/>
                <a:ea typeface="Meiryo UI" pitchFamily="50" charset="-128"/>
                <a:cs typeface="Meiryo UI" pitchFamily="50" charset="-128"/>
              </a:rPr>
              <a:t>○</a:t>
            </a:r>
            <a:r>
              <a:rPr lang="en-US" altLang="ja-JP" sz="1400" dirty="0" smtClean="0">
                <a:latin typeface="Meiryo UI" pitchFamily="50" charset="-128"/>
                <a:ea typeface="Meiryo UI" pitchFamily="50" charset="-128"/>
                <a:cs typeface="Meiryo UI" pitchFamily="50" charset="-128"/>
              </a:rPr>
              <a:t>KIX</a:t>
            </a:r>
            <a:r>
              <a:rPr lang="ja-JP" altLang="en-US" sz="1400" dirty="0" smtClean="0">
                <a:latin typeface="Meiryo UI" pitchFamily="50" charset="-128"/>
                <a:ea typeface="Meiryo UI" pitchFamily="50" charset="-128"/>
                <a:cs typeface="Meiryo UI" pitchFamily="50" charset="-128"/>
              </a:rPr>
              <a:t>水素グリッド</a:t>
            </a:r>
            <a:r>
              <a:rPr lang="en-US" altLang="ja-JP" sz="1400" dirty="0" smtClean="0">
                <a:latin typeface="Meiryo UI" pitchFamily="50" charset="-128"/>
                <a:ea typeface="Meiryo UI" pitchFamily="50" charset="-128"/>
                <a:cs typeface="Meiryo UI" pitchFamily="50" charset="-128"/>
              </a:rPr>
              <a:t>(</a:t>
            </a:r>
            <a:r>
              <a:rPr lang="ja-JP" altLang="en-US" sz="1400" dirty="0" smtClean="0">
                <a:latin typeface="Meiryo UI" pitchFamily="50" charset="-128"/>
                <a:ea typeface="Meiryo UI" pitchFamily="50" charset="-128"/>
                <a:cs typeface="Meiryo UI" pitchFamily="50" charset="-128"/>
              </a:rPr>
              <a:t>イメージ図）</a:t>
            </a:r>
            <a:endParaRPr lang="ja-JP" altLang="en-US" sz="1400" dirty="0">
              <a:latin typeface="Meiryo UI" pitchFamily="50" charset="-128"/>
              <a:ea typeface="Meiryo UI" pitchFamily="50" charset="-128"/>
              <a:cs typeface="Meiryo UI" pitchFamily="50" charset="-128"/>
            </a:endParaRPr>
          </a:p>
        </p:txBody>
      </p:sp>
      <p:pic>
        <p:nvPicPr>
          <p:cNvPr id="1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726" y="5727415"/>
            <a:ext cx="1942531" cy="1025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2245024" y="6240072"/>
            <a:ext cx="1894928" cy="523220"/>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smtClean="0">
                <a:latin typeface="Meiryo UI" panose="020B0604030504040204" pitchFamily="50" charset="-128"/>
                <a:ea typeface="Meiryo UI" panose="020B0604030504040204" pitchFamily="50" charset="-128"/>
                <a:cs typeface="Meiryo UI" panose="020B0604030504040204" pitchFamily="50" charset="-128"/>
              </a:rPr>
              <a:t>産業</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車両用</a:t>
            </a:r>
            <a:r>
              <a:rPr lang="zh-TW" altLang="en-US" sz="1400" dirty="0" smtClean="0">
                <a:latin typeface="Meiryo UI" panose="020B0604030504040204" pitchFamily="50" charset="-128"/>
                <a:ea typeface="Meiryo UI" panose="020B0604030504040204" pitchFamily="50" charset="-128"/>
                <a:cs typeface="Meiryo UI" panose="020B0604030504040204" pitchFamily="50" charset="-128"/>
              </a:rPr>
              <a:t>大規模</a:t>
            </a:r>
            <a:endParaRPr lang="en-US" altLang="zh-TW"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zh-TW" altLang="en-US" sz="1400" dirty="0" smtClean="0">
                <a:latin typeface="Meiryo UI" panose="020B0604030504040204" pitchFamily="50" charset="-128"/>
                <a:ea typeface="Meiryo UI" panose="020B0604030504040204" pitchFamily="50" charset="-128"/>
                <a:cs typeface="Meiryo UI" panose="020B0604030504040204" pitchFamily="50" charset="-128"/>
              </a:rPr>
              <a:t>水素</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供給施設</a:t>
            </a:r>
          </a:p>
        </p:txBody>
      </p:sp>
    </p:spTree>
    <p:extLst>
      <p:ext uri="{BB962C8B-B14F-4D97-AF65-F5344CB8AC3E}">
        <p14:creationId xmlns:p14="http://schemas.microsoft.com/office/powerpoint/2010/main" val="207089530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6512" y="1939478"/>
            <a:ext cx="5124327" cy="492443"/>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一人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当たり公園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面積</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：国土交通省「都市公園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データベース」</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日時点</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4621996" y="1908701"/>
            <a:ext cx="4414499"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年世界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都市ランキング（都心部の緑被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状況）</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154311974"/>
              </p:ext>
            </p:extLst>
          </p:nvPr>
        </p:nvGraphicFramePr>
        <p:xfrm>
          <a:off x="4800002" y="2492896"/>
          <a:ext cx="3444406" cy="3486393"/>
        </p:xfrm>
        <a:graphic>
          <a:graphicData uri="http://schemas.openxmlformats.org/drawingml/2006/table">
            <a:tbl>
              <a:tblPr firstRow="1" bandRow="1">
                <a:tableStyleId>{5C22544A-7EE6-4342-B048-85BDC9FD1C3A}</a:tableStyleId>
              </a:tblPr>
              <a:tblGrid>
                <a:gridCol w="1284166">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tblGrid>
              <a:tr h="387377">
                <a:tc>
                  <a:txBody>
                    <a:bodyP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ランク</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都市名</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387377">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ジュネーブ</a:t>
                      </a:r>
                    </a:p>
                  </a:txBody>
                  <a:tcPr/>
                </a:tc>
                <a:extLst>
                  <a:ext uri="{0D108BD9-81ED-4DB2-BD59-A6C34878D82A}">
                    <a16:rowId xmlns:a16="http://schemas.microsoft.com/office/drawing/2014/main" val="10001"/>
                  </a:ext>
                </a:extLst>
              </a:tr>
              <a:tr h="387377">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フランクフルト</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2"/>
                  </a:ext>
                </a:extLst>
              </a:tr>
              <a:tr h="387377">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チューリッヒ</a:t>
                      </a:r>
                    </a:p>
                  </a:txBody>
                  <a:tcPr/>
                </a:tc>
                <a:extLst>
                  <a:ext uri="{0D108BD9-81ED-4DB2-BD59-A6C34878D82A}">
                    <a16:rowId xmlns:a16="http://schemas.microsoft.com/office/drawing/2014/main" val="10003"/>
                  </a:ext>
                </a:extLst>
              </a:tr>
              <a:tr h="387377">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ヘルシンキ</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4"/>
                  </a:ext>
                </a:extLst>
              </a:tr>
              <a:tr h="387377">
                <a:tc>
                  <a: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シカゴ</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3740144025"/>
                  </a:ext>
                </a:extLst>
              </a:tr>
              <a:tr h="387377">
                <a:tc>
                  <a: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5"/>
                  </a:ext>
                </a:extLst>
              </a:tr>
              <a:tr h="3873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endPar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p>
                  </a:txBody>
                  <a:tcPr/>
                </a:tc>
                <a:extLst>
                  <a:ext uri="{0D108BD9-81ED-4DB2-BD59-A6C34878D82A}">
                    <a16:rowId xmlns:a16="http://schemas.microsoft.com/office/drawing/2014/main" val="10007"/>
                  </a:ext>
                </a:extLst>
              </a:tr>
              <a:tr h="387377">
                <a:tc>
                  <a:txBody>
                    <a:bodyPr/>
                    <a:lstStyle/>
                    <a:p>
                      <a:r>
                        <a:rPr kumimoji="1" lang="en-US" altLang="ja-JP"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 </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上海</a:t>
                      </a:r>
                    </a:p>
                  </a:txBody>
                  <a:tcPr/>
                </a:tc>
                <a:extLst>
                  <a:ext uri="{0D108BD9-81ED-4DB2-BD59-A6C34878D82A}">
                    <a16:rowId xmlns:a16="http://schemas.microsoft.com/office/drawing/2014/main" val="10008"/>
                  </a:ext>
                </a:extLst>
              </a:tr>
            </a:tbl>
          </a:graphicData>
        </a:graphic>
      </p:graphicFrame>
      <p:sp>
        <p:nvSpPr>
          <p:cNvPr id="20" name="正方形/長方形 10"/>
          <p:cNvSpPr>
            <a:spLocks noChangeArrowheads="1"/>
          </p:cNvSpPr>
          <p:nvPr/>
        </p:nvSpPr>
        <p:spPr bwMode="auto">
          <a:xfrm>
            <a:off x="72009" y="480540"/>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の都市緑化の現状</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80728"/>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大阪府は一人あたり</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公園面積が他の都道府県と比べて低い</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水準。また</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（都心部）の緑被状況も世界主要都市と比較して低水準</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に留まっている</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148</a:t>
            </a:fld>
            <a:endParaRPr lang="ja-JP" altLang="en-US" b="1" dirty="0"/>
          </a:p>
        </p:txBody>
      </p:sp>
      <p:sp>
        <p:nvSpPr>
          <p:cNvPr id="3" name="テキスト ボックス 2"/>
          <p:cNvSpPr txBox="1"/>
          <p:nvPr/>
        </p:nvSpPr>
        <p:spPr>
          <a:xfrm>
            <a:off x="35496" y="2375302"/>
            <a:ext cx="970794" cy="261610"/>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644008" y="2132856"/>
            <a:ext cx="5052319" cy="276999"/>
          </a:xfrm>
          <a:prstGeom prst="rect">
            <a:avLst/>
          </a:prstGeom>
          <a:noFill/>
        </p:spPr>
        <p:txBody>
          <a:bodyPr wrap="square" rtlCol="0">
            <a:spAutoFit/>
          </a:bodyPr>
          <a:lstStyle/>
          <a:p>
            <a:r>
              <a:rPr lang="zh-TW"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：（一財）</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森</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記念</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財団</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「世界の都市総合力ランキング</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4752528" y="6021288"/>
            <a:ext cx="3203848" cy="415498"/>
          </a:xfrm>
          <a:prstGeom prst="rect">
            <a:avLst/>
          </a:prstGeom>
          <a:noFill/>
        </p:spPr>
        <p:txBody>
          <a:bodyPr wrap="square" rtlCol="0">
            <a:spAutoFit/>
          </a:bodyPr>
          <a:lstStyle/>
          <a:p>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（）内の数字は昨年のランキング</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ヘルシンキは</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から追加のため</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は順位なし</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グラフ 13"/>
          <p:cNvGraphicFramePr>
            <a:graphicFrameLocks/>
          </p:cNvGraphicFramePr>
          <p:nvPr>
            <p:extLst>
              <p:ext uri="{D42A27DB-BD31-4B8C-83A1-F6EECF244321}">
                <p14:modId xmlns:p14="http://schemas.microsoft.com/office/powerpoint/2010/main" val="3492408110"/>
              </p:ext>
            </p:extLst>
          </p:nvPr>
        </p:nvGraphicFramePr>
        <p:xfrm>
          <a:off x="253132" y="2587600"/>
          <a:ext cx="4305300" cy="3505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70995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グラフ 9"/>
          <p:cNvGraphicFramePr>
            <a:graphicFrameLocks/>
          </p:cNvGraphicFramePr>
          <p:nvPr>
            <p:extLst>
              <p:ext uri="{D42A27DB-BD31-4B8C-83A1-F6EECF244321}">
                <p14:modId xmlns:p14="http://schemas.microsoft.com/office/powerpoint/2010/main" val="3661975599"/>
              </p:ext>
            </p:extLst>
          </p:nvPr>
        </p:nvGraphicFramePr>
        <p:xfrm>
          <a:off x="83303" y="2258288"/>
          <a:ext cx="8737170" cy="4599712"/>
        </p:xfrm>
        <a:graphic>
          <a:graphicData uri="http://schemas.openxmlformats.org/drawingml/2006/chart">
            <c:chart xmlns:c="http://schemas.openxmlformats.org/drawingml/2006/chart" xmlns:r="http://schemas.openxmlformats.org/officeDocument/2006/relationships" r:id="rId3"/>
          </a:graphicData>
        </a:graphic>
      </p:graphicFrame>
      <p:sp>
        <p:nvSpPr>
          <p:cNvPr id="7" name="正方形/長方形 4"/>
          <p:cNvSpPr>
            <a:spLocks noChangeArrowheads="1"/>
          </p:cNvSpPr>
          <p:nvPr/>
        </p:nvSpPr>
        <p:spPr bwMode="auto">
          <a:xfrm>
            <a:off x="251520" y="755412"/>
            <a:ext cx="7095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有効求人倍率・新規求人</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倍率</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：厚生労働省「職業安定業務</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統計」より作成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83302" y="1124744"/>
            <a:ext cx="8928992" cy="113354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大阪府の有効求人倍率、新規求人倍率はともに右肩上がりに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推移していたが、新型コロナウイルスの影響により、</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月以降マイナスで推移。</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現在、大阪府有効求人倍率</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倍</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、新規求人倍率</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倍</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有効求人倍率は、全国平均とほぼ同水準にあるが、新規求人倍率は概ね全国平均を上回る。</a:t>
            </a:r>
          </a:p>
        </p:txBody>
      </p:sp>
      <p:cxnSp>
        <p:nvCxnSpPr>
          <p:cNvPr id="21" name="直線コネクタ 20"/>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251520" y="188640"/>
            <a:ext cx="8568952"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成長</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目標 「雇用創出」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14</a:t>
            </a:fld>
            <a:endParaRPr lang="ja-JP" altLang="en-US" b="1" dirty="0"/>
          </a:p>
        </p:txBody>
      </p:sp>
      <p:sp>
        <p:nvSpPr>
          <p:cNvPr id="3" name="正方形/長方形 2"/>
          <p:cNvSpPr/>
          <p:nvPr/>
        </p:nvSpPr>
        <p:spPr>
          <a:xfrm rot="18801398">
            <a:off x="7733857" y="6202211"/>
            <a:ext cx="1215270" cy="2862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smtClean="0">
                <a:solidFill>
                  <a:srgbClr val="4D4D4D"/>
                </a:solidFill>
                <a:latin typeface="+mn-ea"/>
              </a:rPr>
              <a:t>2020</a:t>
            </a:r>
            <a:r>
              <a:rPr kumimoji="1" lang="ja-JP" altLang="en-US" sz="1000" dirty="0" smtClean="0">
                <a:solidFill>
                  <a:srgbClr val="4D4D4D"/>
                </a:solidFill>
                <a:latin typeface="+mn-ea"/>
              </a:rPr>
              <a:t>年</a:t>
            </a:r>
            <a:r>
              <a:rPr lang="en-US" altLang="ja-JP" sz="1000" dirty="0">
                <a:solidFill>
                  <a:srgbClr val="4D4D4D"/>
                </a:solidFill>
                <a:latin typeface="+mn-ea"/>
              </a:rPr>
              <a:t>10</a:t>
            </a:r>
            <a:r>
              <a:rPr kumimoji="1" lang="ja-JP" altLang="en-US" sz="1000" dirty="0" smtClean="0">
                <a:solidFill>
                  <a:srgbClr val="4D4D4D"/>
                </a:solidFill>
                <a:latin typeface="+mn-ea"/>
              </a:rPr>
              <a:t>月</a:t>
            </a:r>
            <a:endParaRPr kumimoji="1" lang="ja-JP" altLang="en-US" sz="1000" dirty="0">
              <a:solidFill>
                <a:srgbClr val="4D4D4D"/>
              </a:solidFill>
              <a:latin typeface="+mn-ea"/>
            </a:endParaRPr>
          </a:p>
        </p:txBody>
      </p:sp>
    </p:spTree>
    <p:extLst>
      <p:ext uri="{BB962C8B-B14F-4D97-AF65-F5344CB8AC3E}">
        <p14:creationId xmlns:p14="http://schemas.microsoft.com/office/powerpoint/2010/main" val="166827779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3"/>
          <p:cNvGraphicFramePr>
            <a:graphicFrameLocks noGrp="1"/>
          </p:cNvGraphicFramePr>
          <p:nvPr>
            <p:extLst/>
          </p:nvPr>
        </p:nvGraphicFramePr>
        <p:xfrm>
          <a:off x="253062" y="3459367"/>
          <a:ext cx="3007768" cy="2718351"/>
        </p:xfrm>
        <a:graphic>
          <a:graphicData uri="http://schemas.openxmlformats.org/drawingml/2006/table">
            <a:tbl>
              <a:tblPr/>
              <a:tblGrid>
                <a:gridCol w="845460">
                  <a:extLst>
                    <a:ext uri="{9D8B030D-6E8A-4147-A177-3AD203B41FA5}">
                      <a16:colId xmlns:a16="http://schemas.microsoft.com/office/drawing/2014/main" val="20000"/>
                    </a:ext>
                  </a:extLst>
                </a:gridCol>
                <a:gridCol w="745986">
                  <a:extLst>
                    <a:ext uri="{9D8B030D-6E8A-4147-A177-3AD203B41FA5}">
                      <a16:colId xmlns:a16="http://schemas.microsoft.com/office/drawing/2014/main" val="20001"/>
                    </a:ext>
                  </a:extLst>
                </a:gridCol>
                <a:gridCol w="792088">
                  <a:extLst>
                    <a:ext uri="{9D8B030D-6E8A-4147-A177-3AD203B41FA5}">
                      <a16:colId xmlns:a16="http://schemas.microsoft.com/office/drawing/2014/main" val="20002"/>
                    </a:ext>
                  </a:extLst>
                </a:gridCol>
                <a:gridCol w="624234">
                  <a:extLst>
                    <a:ext uri="{9D8B030D-6E8A-4147-A177-3AD203B41FA5}">
                      <a16:colId xmlns:a16="http://schemas.microsoft.com/office/drawing/2014/main" val="20003"/>
                    </a:ext>
                  </a:extLst>
                </a:gridCol>
              </a:tblGrid>
              <a:tr h="656957">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都</a:t>
                      </a: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道</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府県</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森林</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面積</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国土</a:t>
                      </a:r>
                      <a:endPar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面積</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森林率</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0"/>
                  </a:ext>
                </a:extLst>
              </a:tr>
              <a:tr h="405053">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大阪府</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57,220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190,514</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053">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東京都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78,927</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219,100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5053">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埼玉県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119,779</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379,775</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41182">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神奈川県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94,695</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241,592</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5053">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愛知県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218,153</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517,290</a:t>
                      </a:r>
                      <a:endPar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正方形/長方形 5"/>
          <p:cNvSpPr/>
          <p:nvPr/>
        </p:nvSpPr>
        <p:spPr>
          <a:xfrm>
            <a:off x="30505" y="2604125"/>
            <a:ext cx="2952328" cy="707886"/>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○大阪府と他都県の森林面積等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（出典：林野庁「都道府県別森林率・</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人工林率」（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年３月末現在））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3242647" y="2637044"/>
            <a:ext cx="5793849" cy="1061829"/>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○新た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な知見に基づく森林の土石流･流木対策</a:t>
            </a:r>
          </a:p>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「森林防災・減災対策事業」</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九州</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北部豪雨</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や西日本豪雨</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等における被災地の調査などに</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より得られた新た</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な</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知見を踏まえ、治山ダムの整備や、流木となり</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得</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る危険木の除去、本数調整伐などの森林整備、地域住民への防災教室を</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実施する</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10"/>
          <p:cNvSpPr>
            <a:spLocks noChangeArrowheads="1"/>
          </p:cNvSpPr>
          <p:nvPr/>
        </p:nvSpPr>
        <p:spPr bwMode="auto">
          <a:xfrm>
            <a:off x="89757" y="427875"/>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の森林環境の現状　</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149</a:t>
            </a:fld>
            <a:endParaRPr lang="ja-JP" altLang="en-US" b="1" dirty="0"/>
          </a:p>
        </p:txBody>
      </p:sp>
      <p:pic>
        <p:nvPicPr>
          <p:cNvPr id="13" name="図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8181" y="3880802"/>
            <a:ext cx="2577956" cy="187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正方形/長方形 16"/>
          <p:cNvSpPr/>
          <p:nvPr/>
        </p:nvSpPr>
        <p:spPr>
          <a:xfrm>
            <a:off x="3356049" y="5863996"/>
            <a:ext cx="5460176" cy="262888"/>
          </a:xfrm>
          <a:prstGeom prst="rect">
            <a:avLst/>
          </a:prstGeom>
        </p:spPr>
        <p:txBody>
          <a:bodyPr wrap="square">
            <a:spAutoFit/>
          </a:bodyPr>
          <a:lstStyle/>
          <a:p>
            <a:pPr marL="177800" indent="-1778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治山ダムの整備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災害</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に強い森づくり</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6336" y="3880802"/>
            <a:ext cx="2486983" cy="1865237"/>
          </a:xfrm>
          <a:prstGeom prst="rect">
            <a:avLst/>
          </a:prstGeom>
        </p:spPr>
      </p:pic>
      <p:sp>
        <p:nvSpPr>
          <p:cNvPr id="14" name="正方形/長方形 13"/>
          <p:cNvSpPr/>
          <p:nvPr/>
        </p:nvSpPr>
        <p:spPr>
          <a:xfrm>
            <a:off x="107504" y="904921"/>
            <a:ext cx="8928992" cy="139142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大阪府の森林率は、他の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都市より</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低く、３０％に留まっている。</a:t>
            </a:r>
            <a:endPar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大阪の周辺部において、森林の適正な維持管理や周辺山系の保全等を進めることは、自然あふれる魅力ある地域づくりになるとともに、災害に強い森林の再生につながる。その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ため、九州</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北部豪雨等で得られた新たな知見に基づく森林の土石流・流木対策を継続して実施する。</a:t>
            </a:r>
            <a:endParaRPr lang="ja-JP" altLang="en-US" sz="1600" strike="sngStrike"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490724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62883" y="1916832"/>
            <a:ext cx="8657589"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大阪府と他都県の農業産出額推移</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農林水産省</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統計部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生産</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農業所得</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統計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extLst>
              <p:ext uri="{D42A27DB-BD31-4B8C-83A1-F6EECF244321}">
                <p14:modId xmlns:p14="http://schemas.microsoft.com/office/powerpoint/2010/main" val="266405857"/>
              </p:ext>
            </p:extLst>
          </p:nvPr>
        </p:nvGraphicFramePr>
        <p:xfrm>
          <a:off x="539552" y="2226523"/>
          <a:ext cx="7896653" cy="1634524"/>
        </p:xfrm>
        <a:graphic>
          <a:graphicData uri="http://schemas.openxmlformats.org/drawingml/2006/table">
            <a:tbl>
              <a:tblPr/>
              <a:tblGrid>
                <a:gridCol w="870877">
                  <a:extLst>
                    <a:ext uri="{9D8B030D-6E8A-4147-A177-3AD203B41FA5}">
                      <a16:colId xmlns:a16="http://schemas.microsoft.com/office/drawing/2014/main" val="20000"/>
                    </a:ext>
                  </a:extLst>
                </a:gridCol>
                <a:gridCol w="878222">
                  <a:extLst>
                    <a:ext uri="{9D8B030D-6E8A-4147-A177-3AD203B41FA5}">
                      <a16:colId xmlns:a16="http://schemas.microsoft.com/office/drawing/2014/main" val="20001"/>
                    </a:ext>
                  </a:extLst>
                </a:gridCol>
                <a:gridCol w="878222">
                  <a:extLst>
                    <a:ext uri="{9D8B030D-6E8A-4147-A177-3AD203B41FA5}">
                      <a16:colId xmlns:a16="http://schemas.microsoft.com/office/drawing/2014/main" val="20002"/>
                    </a:ext>
                  </a:extLst>
                </a:gridCol>
                <a:gridCol w="878222">
                  <a:extLst>
                    <a:ext uri="{9D8B030D-6E8A-4147-A177-3AD203B41FA5}">
                      <a16:colId xmlns:a16="http://schemas.microsoft.com/office/drawing/2014/main" val="20003"/>
                    </a:ext>
                  </a:extLst>
                </a:gridCol>
                <a:gridCol w="878222">
                  <a:extLst>
                    <a:ext uri="{9D8B030D-6E8A-4147-A177-3AD203B41FA5}">
                      <a16:colId xmlns:a16="http://schemas.microsoft.com/office/drawing/2014/main" val="20004"/>
                    </a:ext>
                  </a:extLst>
                </a:gridCol>
                <a:gridCol w="878222">
                  <a:extLst>
                    <a:ext uri="{9D8B030D-6E8A-4147-A177-3AD203B41FA5}">
                      <a16:colId xmlns:a16="http://schemas.microsoft.com/office/drawing/2014/main" val="20005"/>
                    </a:ext>
                  </a:extLst>
                </a:gridCol>
                <a:gridCol w="878222">
                  <a:extLst>
                    <a:ext uri="{9D8B030D-6E8A-4147-A177-3AD203B41FA5}">
                      <a16:colId xmlns:a16="http://schemas.microsoft.com/office/drawing/2014/main" val="20006"/>
                    </a:ext>
                  </a:extLst>
                </a:gridCol>
                <a:gridCol w="878222">
                  <a:extLst>
                    <a:ext uri="{9D8B030D-6E8A-4147-A177-3AD203B41FA5}">
                      <a16:colId xmlns:a16="http://schemas.microsoft.com/office/drawing/2014/main" val="20007"/>
                    </a:ext>
                  </a:extLst>
                </a:gridCol>
                <a:gridCol w="878222">
                  <a:extLst>
                    <a:ext uri="{9D8B030D-6E8A-4147-A177-3AD203B41FA5}">
                      <a16:colId xmlns:a16="http://schemas.microsoft.com/office/drawing/2014/main" val="1314595929"/>
                    </a:ext>
                  </a:extLst>
                </a:gridCol>
              </a:tblGrid>
              <a:tr h="535776">
                <a:tc>
                  <a:txBody>
                    <a:bodyPr/>
                    <a:lstStyle/>
                    <a:p>
                      <a:pPr algn="ctr" fontAlgn="b"/>
                      <a:r>
                        <a:rPr lang="ja-JP" altLang="en-US" sz="12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sz="1200" b="0" i="0" u="none" strike="noStrike"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(H25)</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(H28)</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(H29)</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b"/>
                      <a:r>
                        <a:rPr 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(H30)</a:t>
                      </a:r>
                      <a:endParaRPr 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4687">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341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74687">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74687">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3,010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3,063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3,154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3,232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3,115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74687">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福岡県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2,170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2,191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2,196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2,194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2,124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7" name="正方形/長方形 10"/>
          <p:cNvSpPr>
            <a:spLocks noChangeArrowheads="1"/>
          </p:cNvSpPr>
          <p:nvPr/>
        </p:nvSpPr>
        <p:spPr bwMode="auto">
          <a:xfrm>
            <a:off x="125252" y="501154"/>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産業としての都市農業</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125252" y="955467"/>
            <a:ext cx="8928992" cy="96136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lnSpc>
                <a:spcPts val="2000"/>
              </a:lnSpc>
              <a:buFont typeface="Wingdings" panose="05000000000000000000" pitchFamily="2" charset="2"/>
              <a:buChar char="p"/>
            </a:pP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の農業</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産出</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額は、全国的にみて東京に次いで規模</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小さい。成長戦略策定以降、一定の増加傾向にあ</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った</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en-US" altLang="ja-JP"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年は台風の被害等により減少。大消費地</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に近く、付加価値の高い都市型農業の</a:t>
            </a:r>
            <a:r>
              <a:rPr lang="ja-JP" altLang="en-US" sz="16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ポテンシャルを活かすため、農業者の経営能力の向上や農業でのＩｏＴ導入の検討等を進めている。</a:t>
            </a:r>
            <a:endPar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6588224" y="1947610"/>
            <a:ext cx="1440160" cy="276999"/>
          </a:xfrm>
          <a:prstGeom prst="rect">
            <a:avLst/>
          </a:prstGeom>
        </p:spPr>
        <p:txBody>
          <a:bodyPr wrap="square">
            <a:spAutoFit/>
          </a:bodyPr>
          <a:lstStyle/>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（単位：億円）</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５．都市の再生</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71072" y="6494501"/>
            <a:ext cx="2133600" cy="365125"/>
          </a:xfrm>
        </p:spPr>
        <p:txBody>
          <a:bodyPr/>
          <a:lstStyle/>
          <a:p>
            <a:pPr>
              <a:defRPr/>
            </a:pPr>
            <a:fld id="{4AC9B83D-17C3-4F2E-B0BA-D155CD364A7C}" type="slidenum">
              <a:rPr lang="ja-JP" altLang="en-US" b="1" smtClean="0"/>
              <a:pPr>
                <a:defRPr/>
              </a:pPr>
              <a:t>150</a:t>
            </a:fld>
            <a:endParaRPr lang="ja-JP" altLang="en-US" b="1" dirty="0"/>
          </a:p>
        </p:txBody>
      </p:sp>
      <p:sp>
        <p:nvSpPr>
          <p:cNvPr id="5" name="正方形/長方形 4"/>
          <p:cNvSpPr/>
          <p:nvPr/>
        </p:nvSpPr>
        <p:spPr>
          <a:xfrm>
            <a:off x="323527" y="3972929"/>
            <a:ext cx="3561547" cy="2714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○農業ビジネススクール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大阪アグリアカデミア」</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467544" y="4244351"/>
            <a:ext cx="3711261" cy="577081"/>
          </a:xfrm>
          <a:prstGeom prst="rect">
            <a:avLst/>
          </a:prstGeom>
        </p:spPr>
        <p:txBody>
          <a:bodyPr wrap="square">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ビジネスマインドの醸成から、最先端の技術、販売戦略まで、トップレベルの能力を習得するための農業ビジネススクールを開設し、経営感覚に優れた農業者を育成して農業の成長産業化を推進。</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4587820" y="3985443"/>
            <a:ext cx="3828710" cy="2293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○水なす栽培における複合環境制御の現地実証</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4701975" y="4214790"/>
            <a:ext cx="3600400" cy="451406"/>
          </a:xfrm>
          <a:prstGeom prst="rect">
            <a:avLst/>
          </a:prstGeom>
        </p:spPr>
        <p:txBody>
          <a:bodyPr wrap="square">
            <a:spAutoFit/>
          </a:bodyPr>
          <a:lstStyle/>
          <a:p>
            <a:pPr>
              <a:lnSpc>
                <a:spcPts val="1400"/>
              </a:lnSpc>
            </a:pP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PC,</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スマートフォン等を活用した複合環境制御システムの構築に</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より、生産コスト削減、</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省力化、</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高品質化</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等をめざす。</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 name="グループ化 23"/>
          <p:cNvGrpSpPr/>
          <p:nvPr/>
        </p:nvGrpSpPr>
        <p:grpSpPr>
          <a:xfrm>
            <a:off x="4491676" y="4854231"/>
            <a:ext cx="4184779" cy="1807157"/>
            <a:chOff x="10784087" y="7086078"/>
            <a:chExt cx="4204120" cy="2514912"/>
          </a:xfrm>
        </p:grpSpPr>
        <p:pic>
          <p:nvPicPr>
            <p:cNvPr id="25" name="Picture 2" descr="C:\Users\1-SuzukiM\Pictures\307_0412\RIMG9266.JPG"/>
            <p:cNvPicPr>
              <a:picLocks noChangeAspect="1" noChangeArrowheads="1"/>
            </p:cNvPicPr>
            <p:nvPr/>
          </p:nvPicPr>
          <p:blipFill>
            <a:blip r:embed="rId3">
              <a:extLst>
                <a:ext uri="{28A0092B-C50C-407E-A947-70E740481C1C}">
                  <a14:useLocalDpi xmlns:a14="http://schemas.microsoft.com/office/drawing/2010/main" val="0"/>
                </a:ext>
              </a:extLst>
            </a:blip>
            <a:srcRect r="25345"/>
            <a:stretch>
              <a:fillRect/>
            </a:stretch>
          </p:blipFill>
          <p:spPr bwMode="auto">
            <a:xfrm>
              <a:off x="10784087" y="7174037"/>
              <a:ext cx="1511791" cy="114008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3" descr="C:\Users\1-SuzukiM\Pictures\178_0606\RIMG5769.JPG"/>
            <p:cNvPicPr>
              <a:picLocks noChangeAspect="1" noChangeArrowheads="1"/>
            </p:cNvPicPr>
            <p:nvPr/>
          </p:nvPicPr>
          <p:blipFill>
            <a:blip r:embed="rId4" cstate="print">
              <a:extLst>
                <a:ext uri="{28A0092B-C50C-407E-A947-70E740481C1C}">
                  <a14:useLocalDpi xmlns:a14="http://schemas.microsoft.com/office/drawing/2010/main" val="0"/>
                </a:ext>
              </a:extLst>
            </a:blip>
            <a:srcRect l="45354" t="47121" r="35728" b="32716"/>
            <a:stretch>
              <a:fillRect/>
            </a:stretch>
          </p:blipFill>
          <p:spPr bwMode="auto">
            <a:xfrm>
              <a:off x="12242725" y="7215667"/>
              <a:ext cx="1640452" cy="1084561"/>
            </a:xfrm>
            <a:prstGeom prst="rect">
              <a:avLst/>
            </a:prstGeom>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グループ化 5"/>
            <p:cNvGrpSpPr>
              <a:grpSpLocks noChangeAspect="1"/>
            </p:cNvGrpSpPr>
            <p:nvPr/>
          </p:nvGrpSpPr>
          <p:grpSpPr bwMode="auto">
            <a:xfrm>
              <a:off x="13802416" y="7086078"/>
              <a:ext cx="1082618" cy="1315997"/>
              <a:chOff x="5986261" y="1666081"/>
              <a:chExt cx="1164609" cy="1658255"/>
            </a:xfrm>
          </p:grpSpPr>
          <p:pic>
            <p:nvPicPr>
              <p:cNvPr id="46" name="Picture 2" descr="\\109601sv106\研究所\120食の安全研究部\園芸G\土壌\4 事業・課題別\ＪＡ肥料試験（ナス）・ヤケ果対策　金剛\焼け果\160411-自動換気装置設置\IMG_168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4488" b="7959"/>
              <a:stretch/>
            </p:blipFill>
            <p:spPr bwMode="auto">
              <a:xfrm>
                <a:off x="5986261" y="1666081"/>
                <a:ext cx="1164609" cy="16582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47" name="直線矢印コネクタ 46"/>
              <p:cNvCxnSpPr/>
              <p:nvPr/>
            </p:nvCxnSpPr>
            <p:spPr bwMode="auto">
              <a:xfrm>
                <a:off x="6993085" y="2448798"/>
                <a:ext cx="0" cy="782717"/>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grpSp>
          <p:nvGrpSpPr>
            <p:cNvPr id="28" name="グループ化 135"/>
            <p:cNvGrpSpPr>
              <a:grpSpLocks/>
            </p:cNvGrpSpPr>
            <p:nvPr/>
          </p:nvGrpSpPr>
          <p:grpSpPr bwMode="auto">
            <a:xfrm>
              <a:off x="12803878" y="9054890"/>
              <a:ext cx="714375" cy="546100"/>
              <a:chOff x="3312927" y="3502483"/>
              <a:chExt cx="1512168" cy="970633"/>
            </a:xfrm>
          </p:grpSpPr>
          <p:sp>
            <p:nvSpPr>
              <p:cNvPr id="35" name="正方形/長方形 34"/>
              <p:cNvSpPr/>
              <p:nvPr/>
            </p:nvSpPr>
            <p:spPr>
              <a:xfrm>
                <a:off x="3494387" y="3502483"/>
                <a:ext cx="1149248" cy="6122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6" name="台形 35"/>
              <p:cNvSpPr/>
              <p:nvPr/>
            </p:nvSpPr>
            <p:spPr>
              <a:xfrm>
                <a:off x="3312927" y="4148632"/>
                <a:ext cx="1512168" cy="324484"/>
              </a:xfrm>
              <a:prstGeom prst="trapezoid">
                <a:avLst>
                  <a:gd name="adj" fmla="val 6122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7" name="正方形/長方形 36"/>
              <p:cNvSpPr/>
              <p:nvPr/>
            </p:nvSpPr>
            <p:spPr>
              <a:xfrm>
                <a:off x="3598558" y="3584311"/>
                <a:ext cx="947625" cy="4571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38" name="グループ化 139"/>
              <p:cNvGrpSpPr>
                <a:grpSpLocks/>
              </p:cNvGrpSpPr>
              <p:nvPr/>
            </p:nvGrpSpPr>
            <p:grpSpPr bwMode="auto">
              <a:xfrm>
                <a:off x="3484598" y="4232998"/>
                <a:ext cx="1152128" cy="175544"/>
                <a:chOff x="683568" y="3933056"/>
                <a:chExt cx="1152128" cy="175544"/>
              </a:xfrm>
            </p:grpSpPr>
            <p:sp>
              <p:nvSpPr>
                <p:cNvPr id="39" name="台形 38"/>
                <p:cNvSpPr/>
                <p:nvPr/>
              </p:nvSpPr>
              <p:spPr>
                <a:xfrm>
                  <a:off x="683276" y="3938982"/>
                  <a:ext cx="1152609" cy="160831"/>
                </a:xfrm>
                <a:prstGeom prst="trapezoid">
                  <a:avLst>
                    <a:gd name="adj" fmla="val 59321"/>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40" name="直線コネクタ 39"/>
                <p:cNvCxnSpPr/>
                <p:nvPr/>
              </p:nvCxnSpPr>
              <p:spPr>
                <a:xfrm flipH="1">
                  <a:off x="827773" y="3938982"/>
                  <a:ext cx="73928" cy="1608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a:stCxn id="39" idx="0"/>
                  <a:endCxn id="39" idx="2"/>
                </p:cNvCxnSpPr>
                <p:nvPr/>
              </p:nvCxnSpPr>
              <p:spPr>
                <a:xfrm>
                  <a:off x="1261260" y="3938982"/>
                  <a:ext cx="0" cy="1608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1620821" y="3944625"/>
                  <a:ext cx="70567" cy="16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H="1">
                  <a:off x="1029395" y="3933339"/>
                  <a:ext cx="36963" cy="16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1439361" y="3933339"/>
                  <a:ext cx="36963" cy="1636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a:stCxn id="39" idx="1"/>
                  <a:endCxn id="39" idx="3"/>
                </p:cNvCxnSpPr>
                <p:nvPr/>
              </p:nvCxnSpPr>
              <p:spPr>
                <a:xfrm>
                  <a:off x="730321" y="4020808"/>
                  <a:ext cx="10585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9" name="直線コネクタ 28"/>
            <p:cNvCxnSpPr/>
            <p:nvPr/>
          </p:nvCxnSpPr>
          <p:spPr>
            <a:xfrm>
              <a:off x="11953750" y="8620509"/>
              <a:ext cx="927571" cy="423863"/>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直線コネクタ 29"/>
            <p:cNvCxnSpPr/>
            <p:nvPr/>
          </p:nvCxnSpPr>
          <p:spPr>
            <a:xfrm flipH="1">
              <a:off x="13141976" y="8651068"/>
              <a:ext cx="0" cy="379413"/>
            </a:xfrm>
            <a:prstGeom prst="line">
              <a:avLst/>
            </a:prstGeom>
          </p:spPr>
          <p:style>
            <a:lnRef idx="2">
              <a:schemeClr val="accent2"/>
            </a:lnRef>
            <a:fillRef idx="0">
              <a:schemeClr val="accent2"/>
            </a:fillRef>
            <a:effectRef idx="1">
              <a:schemeClr val="accent2"/>
            </a:effectRef>
            <a:fontRef idx="minor">
              <a:schemeClr val="tx1"/>
            </a:fontRef>
          </p:style>
        </p:cxnSp>
        <p:cxnSp>
          <p:nvCxnSpPr>
            <p:cNvPr id="31" name="直線コネクタ 30"/>
            <p:cNvCxnSpPr/>
            <p:nvPr/>
          </p:nvCxnSpPr>
          <p:spPr>
            <a:xfrm flipH="1">
              <a:off x="13429353" y="8696099"/>
              <a:ext cx="746125" cy="365517"/>
            </a:xfrm>
            <a:prstGeom prst="line">
              <a:avLst/>
            </a:prstGeom>
          </p:spPr>
          <p:style>
            <a:lnRef idx="2">
              <a:schemeClr val="accent2"/>
            </a:lnRef>
            <a:fillRef idx="0">
              <a:schemeClr val="accent2"/>
            </a:fillRef>
            <a:effectRef idx="1">
              <a:schemeClr val="accent2"/>
            </a:effectRef>
            <a:fontRef idx="minor">
              <a:schemeClr val="tx1"/>
            </a:fontRef>
          </p:style>
        </p:cxnSp>
        <p:sp>
          <p:nvSpPr>
            <p:cNvPr id="32" name="テキスト ボックス 31"/>
            <p:cNvSpPr txBox="1"/>
            <p:nvPr/>
          </p:nvSpPr>
          <p:spPr>
            <a:xfrm>
              <a:off x="11029204" y="8287528"/>
              <a:ext cx="1153071" cy="276999"/>
            </a:xfrm>
            <a:prstGeom prst="rect">
              <a:avLst/>
            </a:prstGeom>
            <a:noFill/>
          </p:spPr>
          <p:txBody>
            <a:bodyPr wrap="square" rtlCol="0">
              <a:spAutoFit/>
            </a:bodyPr>
            <a:lstStyle/>
            <a:p>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CO</a:t>
              </a:r>
              <a:r>
                <a:rPr kumimoji="1" lang="en-US" altLang="ja-JP" sz="1200" b="1" baseline="-250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局所施用</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12718651" y="8300228"/>
              <a:ext cx="837702" cy="276999"/>
            </a:xfrm>
            <a:prstGeom prst="rect">
              <a:avLst/>
            </a:prstGeom>
            <a:noFill/>
          </p:spPr>
          <p:txBody>
            <a:bodyPr wrap="square" rtlCol="0">
              <a:spAutoFit/>
            </a:bodyPr>
            <a:lstStyle/>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細霧冷房</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4048533" y="8328412"/>
              <a:ext cx="939674" cy="276999"/>
            </a:xfrm>
            <a:prstGeom prst="rect">
              <a:avLst/>
            </a:prstGeom>
            <a:noFill/>
          </p:spPr>
          <p:txBody>
            <a:bodyPr wrap="square" rtlCol="0">
              <a:spAutoFit/>
            </a:bodyPr>
            <a:lstStyle/>
            <a:p>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自動換気</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grpSp>
      <p:pic>
        <p:nvPicPr>
          <p:cNvPr id="1026" name="Picture 2" descr="D:\FujiwaraRy\Desktop\新しいフォルダー\アカデミア講義風景２.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769" y="4880994"/>
            <a:ext cx="2396096" cy="179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85481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67947" y="961858"/>
            <a:ext cx="8709323" cy="1246370"/>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Meiryo UI" panose="020B0604030504040204" pitchFamily="50" charset="-128"/>
              <a:buChar char="○"/>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年に大阪府を訪れた外国人旅行者数は</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1,231</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万人と過去最高を更新。</a:t>
            </a:r>
          </a:p>
          <a:p>
            <a:pPr marL="285750" indent="-285750">
              <a:buFont typeface="Meiryo UI" panose="020B0604030504040204" pitchFamily="50" charset="-128"/>
              <a:buChar char="○"/>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戦略策定以降、</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年を境に飛躍的な増加傾向が続いている。</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Meiryo UI" panose="020B0604030504040204" pitchFamily="50" charset="-128"/>
              <a:buChar char="○"/>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年は、大阪北部地震や台風</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号などの災害に見舞われたものの、外国人旅行者は年間を通じて増加ペースが続いた。</a:t>
            </a:r>
          </a:p>
        </p:txBody>
      </p:sp>
      <p:cxnSp>
        <p:nvCxnSpPr>
          <p:cNvPr id="12" name="直線コネクタ 11"/>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251520" y="188640"/>
            <a:ext cx="8064896"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「来</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阪外国人</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旅行者数」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07504" y="844248"/>
            <a:ext cx="8928992" cy="1454858"/>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15</a:t>
            </a:fld>
            <a:endParaRPr lang="ja-JP" altLang="en-US" b="1" dirty="0"/>
          </a:p>
        </p:txBody>
      </p:sp>
      <p:sp>
        <p:nvSpPr>
          <p:cNvPr id="9" name="正方形/長方形 8"/>
          <p:cNvSpPr/>
          <p:nvPr/>
        </p:nvSpPr>
        <p:spPr>
          <a:xfrm>
            <a:off x="278866" y="4005064"/>
            <a:ext cx="7847857" cy="276999"/>
          </a:xfrm>
          <a:prstGeom prst="rect">
            <a:avLst/>
          </a:prstGeom>
        </p:spPr>
        <p:txBody>
          <a:bodyPr wrap="square">
            <a:spAutoFit/>
          </a:bodyPr>
          <a:lstStyle/>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：日本政府観光局（</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JNTO) </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訪日外</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客統計</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、観光庁「訪日外国人 消費動向調査」より作成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290946" y="4352448"/>
            <a:ext cx="6621091" cy="246221"/>
          </a:xfrm>
          <a:prstGeom prst="rect">
            <a:avLst/>
          </a:prstGeom>
        </p:spPr>
        <p:txBody>
          <a:bodyPr wrap="square">
            <a:spAutoFit/>
          </a:bodyPr>
          <a:lstStyle/>
          <a:p>
            <a:pPr marL="177800" indent="-177800"/>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訪日外国人</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トランジット</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、乗員、１年以上の滞在者等を除く日本を出国する訪日外国人</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旅行者</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4860032" y="3933056"/>
            <a:ext cx="402072" cy="215444"/>
          </a:xfrm>
          <a:prstGeom prst="rect">
            <a:avLst/>
          </a:prstGeom>
        </p:spPr>
        <p:txBody>
          <a:bodyPr wrap="square">
            <a:spAutoFit/>
          </a:bodyPr>
          <a:lstStyle/>
          <a:p>
            <a:pPr marL="177800" indent="-177800"/>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499608663"/>
              </p:ext>
            </p:extLst>
          </p:nvPr>
        </p:nvGraphicFramePr>
        <p:xfrm>
          <a:off x="107504" y="2643785"/>
          <a:ext cx="8928003" cy="1270401"/>
        </p:xfrm>
        <a:graphic>
          <a:graphicData uri="http://schemas.openxmlformats.org/drawingml/2006/table">
            <a:tbl>
              <a:tblPr firstRow="1" bandRow="1">
                <a:tableStyleId>{5940675A-B579-460E-94D1-54222C63F5DA}</a:tableStyleId>
              </a:tblPr>
              <a:tblGrid>
                <a:gridCol w="1125387">
                  <a:extLst>
                    <a:ext uri="{9D8B030D-6E8A-4147-A177-3AD203B41FA5}">
                      <a16:colId xmlns:a16="http://schemas.microsoft.com/office/drawing/2014/main" val="20000"/>
                    </a:ext>
                  </a:extLst>
                </a:gridCol>
                <a:gridCol w="878088">
                  <a:extLst>
                    <a:ext uri="{9D8B030D-6E8A-4147-A177-3AD203B41FA5}">
                      <a16:colId xmlns:a16="http://schemas.microsoft.com/office/drawing/2014/main" val="20001"/>
                    </a:ext>
                  </a:extLst>
                </a:gridCol>
                <a:gridCol w="769392">
                  <a:extLst>
                    <a:ext uri="{9D8B030D-6E8A-4147-A177-3AD203B41FA5}">
                      <a16:colId xmlns:a16="http://schemas.microsoft.com/office/drawing/2014/main" val="20002"/>
                    </a:ext>
                  </a:extLst>
                </a:gridCol>
                <a:gridCol w="769392">
                  <a:extLst>
                    <a:ext uri="{9D8B030D-6E8A-4147-A177-3AD203B41FA5}">
                      <a16:colId xmlns:a16="http://schemas.microsoft.com/office/drawing/2014/main" val="20003"/>
                    </a:ext>
                  </a:extLst>
                </a:gridCol>
                <a:gridCol w="769392">
                  <a:extLst>
                    <a:ext uri="{9D8B030D-6E8A-4147-A177-3AD203B41FA5}">
                      <a16:colId xmlns:a16="http://schemas.microsoft.com/office/drawing/2014/main" val="20004"/>
                    </a:ext>
                  </a:extLst>
                </a:gridCol>
                <a:gridCol w="769392">
                  <a:extLst>
                    <a:ext uri="{9D8B030D-6E8A-4147-A177-3AD203B41FA5}">
                      <a16:colId xmlns:a16="http://schemas.microsoft.com/office/drawing/2014/main" val="20005"/>
                    </a:ext>
                  </a:extLst>
                </a:gridCol>
                <a:gridCol w="769392">
                  <a:extLst>
                    <a:ext uri="{9D8B030D-6E8A-4147-A177-3AD203B41FA5}">
                      <a16:colId xmlns:a16="http://schemas.microsoft.com/office/drawing/2014/main" val="20006"/>
                    </a:ext>
                  </a:extLst>
                </a:gridCol>
                <a:gridCol w="769392">
                  <a:extLst>
                    <a:ext uri="{9D8B030D-6E8A-4147-A177-3AD203B41FA5}">
                      <a16:colId xmlns:a16="http://schemas.microsoft.com/office/drawing/2014/main" val="20007"/>
                    </a:ext>
                  </a:extLst>
                </a:gridCol>
                <a:gridCol w="769392">
                  <a:extLst>
                    <a:ext uri="{9D8B030D-6E8A-4147-A177-3AD203B41FA5}">
                      <a16:colId xmlns:a16="http://schemas.microsoft.com/office/drawing/2014/main" val="20008"/>
                    </a:ext>
                  </a:extLst>
                </a:gridCol>
                <a:gridCol w="769392">
                  <a:extLst>
                    <a:ext uri="{9D8B030D-6E8A-4147-A177-3AD203B41FA5}">
                      <a16:colId xmlns:a16="http://schemas.microsoft.com/office/drawing/2014/main" val="268993164"/>
                    </a:ext>
                  </a:extLst>
                </a:gridCol>
                <a:gridCol w="769392">
                  <a:extLst>
                    <a:ext uri="{9D8B030D-6E8A-4147-A177-3AD203B41FA5}">
                      <a16:colId xmlns:a16="http://schemas.microsoft.com/office/drawing/2014/main" val="400734810"/>
                    </a:ext>
                  </a:extLst>
                </a:gridCol>
              </a:tblGrid>
              <a:tr h="636457">
                <a:tc>
                  <a:txBody>
                    <a:bodyPr/>
                    <a:lstStyle/>
                    <a:p>
                      <a:endPar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solidFill>
                      <a:schemeClr val="tx2">
                        <a:lumMod val="20000"/>
                        <a:lumOff val="80000"/>
                      </a:schemeClr>
                    </a:solidFill>
                  </a:tcPr>
                </a:tc>
                <a:extLst>
                  <a:ext uri="{0D108BD9-81ED-4DB2-BD59-A6C34878D82A}">
                    <a16:rowId xmlns:a16="http://schemas.microsoft.com/office/drawing/2014/main" val="10000"/>
                  </a:ext>
                </a:extLst>
              </a:tr>
              <a:tr h="633944">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来阪外国人旅行者数</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57150" cap="flat" cmpd="sng" algn="ctr">
                      <a:solidFill>
                        <a:schemeClr val="tx1"/>
                      </a:solidFill>
                      <a:prstDash val="solid"/>
                      <a:round/>
                      <a:headEnd type="none" w="med" len="med"/>
                      <a:tailEnd type="none" w="med" len="med"/>
                    </a:lnL>
                    <a:lnB w="57150" cap="flat" cmpd="sng" algn="ctr">
                      <a:solidFill>
                        <a:schemeClr val="tx1"/>
                      </a:solidFill>
                      <a:prstDash val="solid"/>
                      <a:round/>
                      <a:headEnd type="none" w="med" len="med"/>
                      <a:tailEnd type="none" w="med" len="med"/>
                    </a:lnB>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235</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B w="57150" cap="flat" cmpd="sng" algn="ctr">
                      <a:solidFill>
                        <a:schemeClr val="tx1"/>
                      </a:solidFill>
                      <a:prstDash val="solid"/>
                      <a:round/>
                      <a:headEnd type="none" w="med" len="med"/>
                      <a:tailEnd type="none" w="med" len="med"/>
                    </a:lnB>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158</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203</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263</a:t>
                      </a:r>
                      <a:r>
                        <a:rPr kumimoji="1" lang="ja-JP" altLang="en-US"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376</a:t>
                      </a:r>
                      <a:r>
                        <a:rPr kumimoji="1" lang="ja-JP" altLang="en-US"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716</a:t>
                      </a:r>
                      <a:r>
                        <a:rPr kumimoji="1" lang="ja-JP" altLang="en-US"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1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1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940</a:t>
                      </a:r>
                      <a:r>
                        <a:rPr kumimoji="1" lang="ja-JP" altLang="en-US" sz="11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1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9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1,110</a:t>
                      </a:r>
                      <a:r>
                        <a:rPr kumimoji="1" lang="ja-JP" altLang="en-US" sz="9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9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9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1,142</a:t>
                      </a:r>
                      <a:r>
                        <a:rPr kumimoji="1" lang="ja-JP" altLang="en-US" sz="9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9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9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1,231</a:t>
                      </a:r>
                      <a:r>
                        <a:rPr kumimoji="1" lang="ja-JP" altLang="en-US" sz="9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9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028229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グラフ 26"/>
          <p:cNvGraphicFramePr>
            <a:graphicFrameLocks/>
          </p:cNvGraphicFramePr>
          <p:nvPr>
            <p:extLst>
              <p:ext uri="{D42A27DB-BD31-4B8C-83A1-F6EECF244321}">
                <p14:modId xmlns:p14="http://schemas.microsoft.com/office/powerpoint/2010/main" val="4133444796"/>
              </p:ext>
            </p:extLst>
          </p:nvPr>
        </p:nvGraphicFramePr>
        <p:xfrm>
          <a:off x="4810786" y="2557668"/>
          <a:ext cx="4278018" cy="39883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グラフ 17"/>
          <p:cNvGraphicFramePr>
            <a:graphicFrameLocks/>
          </p:cNvGraphicFramePr>
          <p:nvPr>
            <p:extLst>
              <p:ext uri="{D42A27DB-BD31-4B8C-83A1-F6EECF244321}">
                <p14:modId xmlns:p14="http://schemas.microsoft.com/office/powerpoint/2010/main" val="912452858"/>
              </p:ext>
            </p:extLst>
          </p:nvPr>
        </p:nvGraphicFramePr>
        <p:xfrm>
          <a:off x="21629" y="2602863"/>
          <a:ext cx="4324351" cy="2004118"/>
        </p:xfrm>
        <a:graphic>
          <a:graphicData uri="http://schemas.openxmlformats.org/drawingml/2006/chart">
            <c:chart xmlns:c="http://schemas.openxmlformats.org/drawingml/2006/chart" xmlns:r="http://schemas.openxmlformats.org/officeDocument/2006/relationships" r:id="rId4"/>
          </a:graphicData>
        </a:graphic>
      </p:graphicFrame>
      <p:sp>
        <p:nvSpPr>
          <p:cNvPr id="2" name="テキスト ボックス 1"/>
          <p:cNvSpPr txBox="1"/>
          <p:nvPr/>
        </p:nvSpPr>
        <p:spPr>
          <a:xfrm>
            <a:off x="35496" y="6464411"/>
            <a:ext cx="6912768" cy="246221"/>
          </a:xfrm>
          <a:prstGeom prst="rect">
            <a:avLst/>
          </a:prstGeom>
          <a:noFill/>
        </p:spPr>
        <p:txBody>
          <a:bodyPr wrap="square" rtlCol="0">
            <a:spAutoFit/>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　訪問率</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日本国内</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17</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空</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海</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港</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から出国する外国人客の内、大阪府を訪問したと回答した人数の割合</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 name="直線コネクタ 13"/>
          <p:cNvCxnSpPr/>
          <p:nvPr/>
        </p:nvCxnSpPr>
        <p:spPr>
          <a:xfrm>
            <a:off x="251520" y="506289"/>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1629" y="2370285"/>
            <a:ext cx="3312368"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○来阪外国人旅行者数の推移（実数）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251520" y="44624"/>
            <a:ext cx="8064896"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「来</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阪外国人</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旅行者数」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4686885" y="2323245"/>
            <a:ext cx="3917977"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○来阪外国人旅行者数と</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主要都市訪問率</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7009678" y="6505793"/>
            <a:ext cx="2133600" cy="365125"/>
          </a:xfrm>
        </p:spPr>
        <p:txBody>
          <a:bodyPr/>
          <a:lstStyle/>
          <a:p>
            <a:pPr>
              <a:defRPr/>
            </a:pPr>
            <a:fld id="{4AC9B83D-17C3-4F2E-B0BA-D155CD364A7C}" type="slidenum">
              <a:rPr lang="ja-JP" altLang="en-US" b="1" smtClean="0"/>
              <a:pPr>
                <a:defRPr/>
              </a:pPr>
              <a:t>16</a:t>
            </a:fld>
            <a:endParaRPr lang="ja-JP" altLang="en-US" b="1" dirty="0"/>
          </a:p>
        </p:txBody>
      </p:sp>
      <p:sp>
        <p:nvSpPr>
          <p:cNvPr id="15" name="テキスト ボックス 14"/>
          <p:cNvSpPr txBox="1"/>
          <p:nvPr/>
        </p:nvSpPr>
        <p:spPr>
          <a:xfrm>
            <a:off x="35352" y="6625480"/>
            <a:ext cx="9108648" cy="246221"/>
          </a:xfrm>
          <a:prstGeom prst="rect">
            <a:avLst/>
          </a:prstGeom>
          <a:noFill/>
        </p:spPr>
        <p:txBody>
          <a:bodyPr wrap="square" rtlCol="0">
            <a:spAutoFit/>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　訪日外国人消費動向調査</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訪日外国人旅行者の消費実態等を調査したもの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rPr>
              <a:t>トランジット</a:t>
            </a:r>
            <a:r>
              <a:rPr lang="ja-JP" altLang="en-US" sz="1000" dirty="0">
                <a:latin typeface="Meiryo UI" panose="020B0604030504040204" pitchFamily="50" charset="-128"/>
                <a:ea typeface="Meiryo UI" panose="020B0604030504040204" pitchFamily="50" charset="-128"/>
              </a:rPr>
              <a:t>、乗員、１年以上の滞在者等を除く日本を出国する訪日外国人</a:t>
            </a:r>
            <a:r>
              <a:rPr lang="ja-JP" altLang="en-US" sz="1000" dirty="0" smtClean="0">
                <a:latin typeface="Meiryo UI" panose="020B0604030504040204" pitchFamily="50" charset="-128"/>
                <a:ea typeface="Meiryo UI" panose="020B0604030504040204" pitchFamily="50" charset="-128"/>
              </a:rPr>
              <a:t>旅行者）</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10293" y="531788"/>
            <a:ext cx="9033707" cy="553998"/>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来阪外国人旅行者数と訪問率</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日本政府観光局（</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JNTO</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）「訪日外客統計」及び観光庁</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「訪日外国人</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消費</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動向</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調査</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88900" y="1052352"/>
            <a:ext cx="8784976" cy="129527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来阪外国人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旅行者</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年を境に中国からの旅行者が飛躍的に増加。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大阪府への訪問率を国別にみると、アメリカが増加基調にある一方、韓国や台湾、香港は一服感がみられる。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主要都市別の訪問率では、福岡が減少傾向にある一方、</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は増加傾向。</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東京、大阪は、一服感がみられる。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0" y="4539177"/>
            <a:ext cx="1829746"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○大阪府への訪問率</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1"/>
          <p:cNvSpPr txBox="1"/>
          <p:nvPr/>
        </p:nvSpPr>
        <p:spPr>
          <a:xfrm>
            <a:off x="44522" y="2703243"/>
            <a:ext cx="458989" cy="27014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900" dirty="0" smtClean="0"/>
              <a:t>(</a:t>
            </a:r>
            <a:r>
              <a:rPr lang="ja-JP" altLang="en-US" sz="900" dirty="0"/>
              <a:t>千</a:t>
            </a:r>
            <a:r>
              <a:rPr lang="ja-JP" altLang="en-US" sz="900" dirty="0" smtClean="0"/>
              <a:t>人</a:t>
            </a:r>
            <a:r>
              <a:rPr lang="en-US" altLang="ja-JP" sz="900" dirty="0"/>
              <a:t>)</a:t>
            </a:r>
            <a:endParaRPr lang="ja-JP" altLang="en-US" sz="900" dirty="0"/>
          </a:p>
        </p:txBody>
      </p:sp>
      <p:graphicFrame>
        <p:nvGraphicFramePr>
          <p:cNvPr id="26" name="グラフ 25"/>
          <p:cNvGraphicFramePr>
            <a:graphicFrameLocks/>
          </p:cNvGraphicFramePr>
          <p:nvPr>
            <p:extLst>
              <p:ext uri="{D42A27DB-BD31-4B8C-83A1-F6EECF244321}">
                <p14:modId xmlns:p14="http://schemas.microsoft.com/office/powerpoint/2010/main" val="1842701437"/>
              </p:ext>
            </p:extLst>
          </p:nvPr>
        </p:nvGraphicFramePr>
        <p:xfrm>
          <a:off x="35352" y="4603252"/>
          <a:ext cx="4462129" cy="198426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905476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38697" y="580039"/>
            <a:ext cx="8906035"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関西国際空港における外国人入国者数内訳の推移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2420888"/>
            <a:ext cx="8856984"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○関西国際空港における外国人入国者数内訳の推移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法務省「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出入国</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管理統計表」より作成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0" name="直線コネクタ 29"/>
          <p:cNvCxnSpPr/>
          <p:nvPr/>
        </p:nvCxnSpPr>
        <p:spPr>
          <a:xfrm>
            <a:off x="251520" y="548680"/>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251520" y="44624"/>
            <a:ext cx="8064896"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「来</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阪外国人</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旅行者数」 に関して</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17</a:t>
            </a:fld>
            <a:endParaRPr lang="ja-JP" altLang="en-US" b="1" dirty="0"/>
          </a:p>
        </p:txBody>
      </p:sp>
      <p:sp>
        <p:nvSpPr>
          <p:cNvPr id="33" name="正方形/長方形 32"/>
          <p:cNvSpPr/>
          <p:nvPr/>
        </p:nvSpPr>
        <p:spPr>
          <a:xfrm>
            <a:off x="71500" y="933981"/>
            <a:ext cx="8928992" cy="150904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新型コロナウイルス感染症の影響を受ける前の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年は、関西国際空港での外国人入国者数が、アジアを中心と</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過去最高の</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838</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を記録。</a:t>
            </a:r>
          </a:p>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背景には、中国・東南アジア方面をはじめとする新規路線の就航や増便等が考えられる。特に、国際線</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LCC</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就航便数</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年夏計画において、</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536</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便</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週と過去最高を更新し</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有数の</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LCC</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拠点として機能している（</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しかしながら、新型コロナウイルス感染症拡大の影響により、</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月以降、関西国際空港は国際線を中心に減便、運休が続いており、外国人入国者数も大幅に減少している。</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107504" y="4757663"/>
            <a:ext cx="8856984"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○関西国際空港の国際線</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LCC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便数</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の推移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出典：関西</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エアポート株式会社「関西エアポート“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TODAY</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2019.3.26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a:xfrm>
            <a:off x="35496" y="2728666"/>
            <a:ext cx="720080" cy="2682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smtClean="0">
                <a:solidFill>
                  <a:schemeClr val="tx1"/>
                </a:solidFill>
              </a:rPr>
              <a:t>（万人）</a:t>
            </a:r>
            <a:endParaRPr kumimoji="1" lang="ja-JP" altLang="en-US" sz="1000" dirty="0">
              <a:solidFill>
                <a:schemeClr val="tx1"/>
              </a:solidFill>
            </a:endParaRPr>
          </a:p>
        </p:txBody>
      </p:sp>
      <p:graphicFrame>
        <p:nvGraphicFramePr>
          <p:cNvPr id="12" name="グラフ 11"/>
          <p:cNvGraphicFramePr>
            <a:graphicFrameLocks/>
          </p:cNvGraphicFramePr>
          <p:nvPr>
            <p:extLst>
              <p:ext uri="{D42A27DB-BD31-4B8C-83A1-F6EECF244321}">
                <p14:modId xmlns:p14="http://schemas.microsoft.com/office/powerpoint/2010/main" val="1299498352"/>
              </p:ext>
            </p:extLst>
          </p:nvPr>
        </p:nvGraphicFramePr>
        <p:xfrm>
          <a:off x="0" y="4973687"/>
          <a:ext cx="9036496" cy="19155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グラフ 14"/>
          <p:cNvGraphicFramePr>
            <a:graphicFrameLocks/>
          </p:cNvGraphicFramePr>
          <p:nvPr>
            <p:extLst>
              <p:ext uri="{D42A27DB-BD31-4B8C-83A1-F6EECF244321}">
                <p14:modId xmlns:p14="http://schemas.microsoft.com/office/powerpoint/2010/main" val="1956159333"/>
              </p:ext>
            </p:extLst>
          </p:nvPr>
        </p:nvGraphicFramePr>
        <p:xfrm>
          <a:off x="107504" y="2863320"/>
          <a:ext cx="8712968" cy="19553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370029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4"/>
          <p:cNvSpPr>
            <a:spLocks noChangeArrowheads="1"/>
          </p:cNvSpPr>
          <p:nvPr/>
        </p:nvSpPr>
        <p:spPr bwMode="auto">
          <a:xfrm>
            <a:off x="284249" y="4396495"/>
            <a:ext cx="829237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　</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TEU</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は</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フィートコンテナ換算個数。</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40</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フィートコンテナ</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個は</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2TEU</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となる。</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eaLnBrk="1" hangingPunct="1"/>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　関空及び阪神港の貿易額総額は以下のとおり。</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 name="表 9"/>
          <p:cNvGraphicFramePr>
            <a:graphicFrameLocks noGrp="1"/>
          </p:cNvGraphicFramePr>
          <p:nvPr>
            <p:extLst>
              <p:ext uri="{D42A27DB-BD31-4B8C-83A1-F6EECF244321}">
                <p14:modId xmlns:p14="http://schemas.microsoft.com/office/powerpoint/2010/main" val="952481357"/>
              </p:ext>
            </p:extLst>
          </p:nvPr>
        </p:nvGraphicFramePr>
        <p:xfrm>
          <a:off x="107507" y="2450764"/>
          <a:ext cx="8927995" cy="1930778"/>
        </p:xfrm>
        <a:graphic>
          <a:graphicData uri="http://schemas.openxmlformats.org/drawingml/2006/table">
            <a:tbl>
              <a:tblPr firstRow="1" bandRow="1">
                <a:tableStyleId>{5940675A-B579-460E-94D1-54222C63F5DA}</a:tableStyleId>
              </a:tblPr>
              <a:tblGrid>
                <a:gridCol w="1662315">
                  <a:extLst>
                    <a:ext uri="{9D8B030D-6E8A-4147-A177-3AD203B41FA5}">
                      <a16:colId xmlns:a16="http://schemas.microsoft.com/office/drawing/2014/main" val="20000"/>
                    </a:ext>
                  </a:extLst>
                </a:gridCol>
                <a:gridCol w="726568">
                  <a:extLst>
                    <a:ext uri="{9D8B030D-6E8A-4147-A177-3AD203B41FA5}">
                      <a16:colId xmlns:a16="http://schemas.microsoft.com/office/drawing/2014/main" val="20001"/>
                    </a:ext>
                  </a:extLst>
                </a:gridCol>
                <a:gridCol w="726568">
                  <a:extLst>
                    <a:ext uri="{9D8B030D-6E8A-4147-A177-3AD203B41FA5}">
                      <a16:colId xmlns:a16="http://schemas.microsoft.com/office/drawing/2014/main" val="20002"/>
                    </a:ext>
                  </a:extLst>
                </a:gridCol>
                <a:gridCol w="726568">
                  <a:extLst>
                    <a:ext uri="{9D8B030D-6E8A-4147-A177-3AD203B41FA5}">
                      <a16:colId xmlns:a16="http://schemas.microsoft.com/office/drawing/2014/main" val="20003"/>
                    </a:ext>
                  </a:extLst>
                </a:gridCol>
                <a:gridCol w="726568">
                  <a:extLst>
                    <a:ext uri="{9D8B030D-6E8A-4147-A177-3AD203B41FA5}">
                      <a16:colId xmlns:a16="http://schemas.microsoft.com/office/drawing/2014/main" val="20004"/>
                    </a:ext>
                  </a:extLst>
                </a:gridCol>
                <a:gridCol w="726568">
                  <a:extLst>
                    <a:ext uri="{9D8B030D-6E8A-4147-A177-3AD203B41FA5}">
                      <a16:colId xmlns:a16="http://schemas.microsoft.com/office/drawing/2014/main" val="20005"/>
                    </a:ext>
                  </a:extLst>
                </a:gridCol>
                <a:gridCol w="726568">
                  <a:extLst>
                    <a:ext uri="{9D8B030D-6E8A-4147-A177-3AD203B41FA5}">
                      <a16:colId xmlns:a16="http://schemas.microsoft.com/office/drawing/2014/main" val="20006"/>
                    </a:ext>
                  </a:extLst>
                </a:gridCol>
                <a:gridCol w="726568">
                  <a:extLst>
                    <a:ext uri="{9D8B030D-6E8A-4147-A177-3AD203B41FA5}">
                      <a16:colId xmlns:a16="http://schemas.microsoft.com/office/drawing/2014/main" val="20007"/>
                    </a:ext>
                  </a:extLst>
                </a:gridCol>
                <a:gridCol w="726568">
                  <a:extLst>
                    <a:ext uri="{9D8B030D-6E8A-4147-A177-3AD203B41FA5}">
                      <a16:colId xmlns:a16="http://schemas.microsoft.com/office/drawing/2014/main" val="20008"/>
                    </a:ext>
                  </a:extLst>
                </a:gridCol>
                <a:gridCol w="726568">
                  <a:extLst>
                    <a:ext uri="{9D8B030D-6E8A-4147-A177-3AD203B41FA5}">
                      <a16:colId xmlns:a16="http://schemas.microsoft.com/office/drawing/2014/main" val="1332414149"/>
                    </a:ext>
                  </a:extLst>
                </a:gridCol>
                <a:gridCol w="726568">
                  <a:extLst>
                    <a:ext uri="{9D8B030D-6E8A-4147-A177-3AD203B41FA5}">
                      <a16:colId xmlns:a16="http://schemas.microsoft.com/office/drawing/2014/main" val="3550049476"/>
                    </a:ext>
                  </a:extLst>
                </a:gridCol>
              </a:tblGrid>
              <a:tr h="577751">
                <a:tc>
                  <a:txBody>
                    <a:bodyPr/>
                    <a:lstStyle/>
                    <a:p>
                      <a:endPar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57150" cap="flat" cmpd="sng" algn="ctr">
                      <a:solidFill>
                        <a:schemeClr val="tx1"/>
                      </a:solidFill>
                      <a:prstDash val="solid"/>
                      <a:round/>
                      <a:headEnd type="none" w="med" len="med"/>
                      <a:tailEnd type="none" w="med" len="med"/>
                    </a:lnL>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57150" cap="flat" cmpd="sng" algn="ctr">
                      <a:solidFill>
                        <a:schemeClr val="tx1"/>
                      </a:solidFill>
                      <a:prstDash val="solid"/>
                      <a:round/>
                      <a:headEnd type="none" w="med" len="med"/>
                      <a:tailEnd type="none" w="med" len="med"/>
                    </a:lnT>
                    <a:solidFill>
                      <a:schemeClr val="tx2">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solidFill>
                      <a:schemeClr val="tx2">
                        <a:lumMod val="20000"/>
                        <a:lumOff val="80000"/>
                      </a:schemeClr>
                    </a:solidFill>
                  </a:tcPr>
                </a:tc>
                <a:extLst>
                  <a:ext uri="{0D108BD9-81ED-4DB2-BD59-A6C34878D82A}">
                    <a16:rowId xmlns:a16="http://schemas.microsoft.com/office/drawing/2014/main" val="10000"/>
                  </a:ext>
                </a:extLst>
              </a:tr>
              <a:tr h="601397">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関空貨物取扱量</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0" lang="en-US" altLang="ja-JP" sz="10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57150" cap="flat" cmpd="sng" algn="ctr">
                      <a:solidFill>
                        <a:schemeClr val="tx1"/>
                      </a:solidFill>
                      <a:prstDash val="solid"/>
                      <a:round/>
                      <a:headEnd type="none" w="med" len="med"/>
                      <a:tailEnd type="none" w="med" len="med"/>
                    </a:ln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75</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75</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R w="5715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7516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ja-JP" altLang="en-US"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阪神港貨物取扱量</a:t>
                      </a:r>
                      <a:endParaRPr kumimoji="0" lang="en-US" altLang="ja-JP" sz="14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ja-JP" altLang="en-US" sz="12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（外貿コンテナ貨物取扱個数）</a:t>
                      </a: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0" lang="en-US" altLang="ja-JP" sz="10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57150" cap="flat" cmpd="sng" algn="ctr">
                      <a:solidFill>
                        <a:schemeClr val="tx1"/>
                      </a:solidFill>
                      <a:prstDash val="solid"/>
                      <a:round/>
                      <a:headEnd type="none" w="med" len="med"/>
                      <a:tailEnd type="none" w="med" len="med"/>
                    </a:lnL>
                    <a:lnB w="57150" cap="flat" cmpd="sng" algn="ctr">
                      <a:solidFill>
                        <a:schemeClr val="tx1"/>
                      </a:solidFill>
                      <a:prstDash val="solid"/>
                      <a:round/>
                      <a:headEnd type="none" w="med" len="med"/>
                      <a:tailEnd type="none" w="med" len="med"/>
                    </a:lnB>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4" marR="91434" marT="45730" marB="45730" anchor="ctr">
                    <a:lnB w="57150" cap="flat" cmpd="sng" algn="ctr">
                      <a:solidFill>
                        <a:schemeClr val="tx1"/>
                      </a:solidFill>
                      <a:prstDash val="solid"/>
                      <a:round/>
                      <a:headEnd type="none" w="med" len="med"/>
                      <a:tailEnd type="none" w="med" len="med"/>
                    </a:lnB>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427</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419</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424</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422</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409</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409</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427</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432</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57150" cap="flat" cmpd="sng" algn="ctr">
                      <a:solidFill>
                        <a:schemeClr val="tx1"/>
                      </a:solidFill>
                      <a:prstDash val="solid"/>
                      <a:round/>
                      <a:headEnd type="none" w="med" len="med"/>
                      <a:tailEnd type="none" w="med" len="med"/>
                    </a:lnB>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432</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R w="57150" cap="flat" cmpd="sng" algn="ctr">
                      <a:solidFill>
                        <a:schemeClr val="tx1"/>
                      </a:solidFill>
                      <a:prstDash val="solid"/>
                      <a:round/>
                      <a:headEnd type="none" w="med" len="med"/>
                      <a:tailEnd type="none" w="med" len="med"/>
                    </a:lnR>
                    <a:lnB w="571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11" name="表 10"/>
          <p:cNvGraphicFramePr>
            <a:graphicFrameLocks noGrp="1"/>
          </p:cNvGraphicFramePr>
          <p:nvPr>
            <p:extLst>
              <p:ext uri="{D42A27DB-BD31-4B8C-83A1-F6EECF244321}">
                <p14:modId xmlns:p14="http://schemas.microsoft.com/office/powerpoint/2010/main" val="252127323"/>
              </p:ext>
            </p:extLst>
          </p:nvPr>
        </p:nvGraphicFramePr>
        <p:xfrm>
          <a:off x="107508" y="4821312"/>
          <a:ext cx="8927998" cy="1786705"/>
        </p:xfrm>
        <a:graphic>
          <a:graphicData uri="http://schemas.openxmlformats.org/drawingml/2006/table">
            <a:tbl>
              <a:tblPr firstRow="1" bandRow="1">
                <a:tableStyleId>{5C22544A-7EE6-4342-B048-85BDC9FD1C3A}</a:tableStyleId>
              </a:tblPr>
              <a:tblGrid>
                <a:gridCol w="648068">
                  <a:extLst>
                    <a:ext uri="{9D8B030D-6E8A-4147-A177-3AD203B41FA5}">
                      <a16:colId xmlns:a16="http://schemas.microsoft.com/office/drawing/2014/main" val="20000"/>
                    </a:ext>
                  </a:extLst>
                </a:gridCol>
                <a:gridCol w="827993">
                  <a:extLst>
                    <a:ext uri="{9D8B030D-6E8A-4147-A177-3AD203B41FA5}">
                      <a16:colId xmlns:a16="http://schemas.microsoft.com/office/drawing/2014/main" val="20001"/>
                    </a:ext>
                  </a:extLst>
                </a:gridCol>
                <a:gridCol w="827993">
                  <a:extLst>
                    <a:ext uri="{9D8B030D-6E8A-4147-A177-3AD203B41FA5}">
                      <a16:colId xmlns:a16="http://schemas.microsoft.com/office/drawing/2014/main" val="20002"/>
                    </a:ext>
                  </a:extLst>
                </a:gridCol>
                <a:gridCol w="827993">
                  <a:extLst>
                    <a:ext uri="{9D8B030D-6E8A-4147-A177-3AD203B41FA5}">
                      <a16:colId xmlns:a16="http://schemas.microsoft.com/office/drawing/2014/main" val="20003"/>
                    </a:ext>
                  </a:extLst>
                </a:gridCol>
                <a:gridCol w="827993">
                  <a:extLst>
                    <a:ext uri="{9D8B030D-6E8A-4147-A177-3AD203B41FA5}">
                      <a16:colId xmlns:a16="http://schemas.microsoft.com/office/drawing/2014/main" val="20004"/>
                    </a:ext>
                  </a:extLst>
                </a:gridCol>
                <a:gridCol w="827993">
                  <a:extLst>
                    <a:ext uri="{9D8B030D-6E8A-4147-A177-3AD203B41FA5}">
                      <a16:colId xmlns:a16="http://schemas.microsoft.com/office/drawing/2014/main" val="20005"/>
                    </a:ext>
                  </a:extLst>
                </a:gridCol>
                <a:gridCol w="827993">
                  <a:extLst>
                    <a:ext uri="{9D8B030D-6E8A-4147-A177-3AD203B41FA5}">
                      <a16:colId xmlns:a16="http://schemas.microsoft.com/office/drawing/2014/main" val="20006"/>
                    </a:ext>
                  </a:extLst>
                </a:gridCol>
                <a:gridCol w="827993">
                  <a:extLst>
                    <a:ext uri="{9D8B030D-6E8A-4147-A177-3AD203B41FA5}">
                      <a16:colId xmlns:a16="http://schemas.microsoft.com/office/drawing/2014/main" val="20007"/>
                    </a:ext>
                  </a:extLst>
                </a:gridCol>
                <a:gridCol w="827993">
                  <a:extLst>
                    <a:ext uri="{9D8B030D-6E8A-4147-A177-3AD203B41FA5}">
                      <a16:colId xmlns:a16="http://schemas.microsoft.com/office/drawing/2014/main" val="20008"/>
                    </a:ext>
                  </a:extLst>
                </a:gridCol>
                <a:gridCol w="827993">
                  <a:extLst>
                    <a:ext uri="{9D8B030D-6E8A-4147-A177-3AD203B41FA5}">
                      <a16:colId xmlns:a16="http://schemas.microsoft.com/office/drawing/2014/main" val="3778454372"/>
                    </a:ext>
                  </a:extLst>
                </a:gridCol>
                <a:gridCol w="827993">
                  <a:extLst>
                    <a:ext uri="{9D8B030D-6E8A-4147-A177-3AD203B41FA5}">
                      <a16:colId xmlns:a16="http://schemas.microsoft.com/office/drawing/2014/main" val="932197975"/>
                    </a:ext>
                  </a:extLst>
                </a:gridCol>
              </a:tblGrid>
              <a:tr h="699886">
                <a:tc>
                  <a:txBody>
                    <a:bodyPr/>
                    <a:lstStyle/>
                    <a:p>
                      <a:endParaRPr kumimoji="1" lang="ja-JP" altLang="en-US" sz="1100" dirty="0">
                        <a:solidFill>
                          <a:schemeClr val="tx1"/>
                        </a:solidFill>
                        <a:latin typeface="+mj-ea"/>
                        <a:ea typeface="+mj-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p>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p>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(R1</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522510">
                <a:tc>
                  <a:txBody>
                    <a:bodyPr/>
                    <a:lstStyle/>
                    <a:p>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82563" indent="-182563" algn="ctr">
                        <a:tabLst>
                          <a:tab pos="92075" algn="l"/>
                        </a:tabLst>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9,662</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45711" marB="4571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82563" indent="-182563" algn="ctr">
                        <a:tabLst>
                          <a:tab pos="92075" algn="l"/>
                        </a:tabLst>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465</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82563" indent="-182563" algn="ctr">
                        <a:tabLst>
                          <a:tab pos="92075" algn="l"/>
                        </a:tabLst>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8,515</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tabLst/>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7,374</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tabLst/>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4,719</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tabLst/>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2,125</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tabLst/>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6,344</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tabLst/>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5,846</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tabLst/>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2,138</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tabLst/>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1,567</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564309">
                <a:tc>
                  <a:txBody>
                    <a:bodyPr/>
                    <a:lstStyle/>
                    <a:p>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5,768</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4,092</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5,535</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296</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375</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2,382</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4,966</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2,968</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4,724</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4,199</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13" name="正方形/長方形 12"/>
          <p:cNvSpPr/>
          <p:nvPr/>
        </p:nvSpPr>
        <p:spPr>
          <a:xfrm>
            <a:off x="321432" y="753961"/>
            <a:ext cx="8352928" cy="1686306"/>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Meiryo UI" panose="020B0604030504040204" pitchFamily="50" charset="-128"/>
              <a:buChar char="○"/>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年度の関西国際空港の貨物取扱量は</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76</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万トンで前年度比</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の減少。近年は、より高額な貨物が増加する一方で、取扱量全体では、</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85</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万トンをピークに減少傾向にある</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Meiryo UI" panose="020B0604030504040204" pitchFamily="50" charset="-128"/>
              <a:buChar char="○"/>
            </a:pP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年の阪神港の貨物取扱個数は</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432</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で前年比横ばい。港湾貨物は、</a:t>
            </a:r>
            <a:r>
              <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年に落ち込んだものの、近年は増加傾向。</a:t>
            </a:r>
            <a:endParaRPr lang="en-US" altLang="ja-JP"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213420" y="716980"/>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213420" y="212924"/>
            <a:ext cx="8712968"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「貨物取扱量」 に関して</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69404" y="868532"/>
            <a:ext cx="8928992" cy="1432624"/>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スライド番号プレースホルダー 1"/>
          <p:cNvSpPr>
            <a:spLocks noGrp="1"/>
          </p:cNvSpPr>
          <p:nvPr>
            <p:ph type="sldNum" sz="quarter" idx="12"/>
          </p:nvPr>
        </p:nvSpPr>
        <p:spPr>
          <a:xfrm>
            <a:off x="7032972" y="6511528"/>
            <a:ext cx="2133600" cy="365125"/>
          </a:xfrm>
        </p:spPr>
        <p:txBody>
          <a:bodyPr/>
          <a:lstStyle/>
          <a:p>
            <a:pPr>
              <a:defRPr/>
            </a:pPr>
            <a:fld id="{4AC9B83D-17C3-4F2E-B0BA-D155CD364A7C}" type="slidenum">
              <a:rPr lang="ja-JP" altLang="en-US" b="1" smtClean="0"/>
              <a:pPr>
                <a:defRPr/>
              </a:pPr>
              <a:t>18</a:t>
            </a:fld>
            <a:endParaRPr lang="ja-JP" altLang="en-US" b="1" dirty="0"/>
          </a:p>
        </p:txBody>
      </p:sp>
      <p:sp>
        <p:nvSpPr>
          <p:cNvPr id="16" name="正方形/長方形 4"/>
          <p:cNvSpPr>
            <a:spLocks noChangeArrowheads="1"/>
          </p:cNvSpPr>
          <p:nvPr/>
        </p:nvSpPr>
        <p:spPr bwMode="auto">
          <a:xfrm>
            <a:off x="213419" y="6608017"/>
            <a:ext cx="829237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出典：関西エアポート株式会社「数字で見る関西空港」</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、神戸</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税関「貿易統計」、国土交通省「港湾調査」</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eaLnBrk="1" hangingPunct="1"/>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4381900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3"/>
          <p:cNvGraphicFramePr>
            <a:graphicFrameLocks noGrp="1"/>
          </p:cNvGraphicFramePr>
          <p:nvPr>
            <p:extLst>
              <p:ext uri="{D42A27DB-BD31-4B8C-83A1-F6EECF244321}">
                <p14:modId xmlns:p14="http://schemas.microsoft.com/office/powerpoint/2010/main" val="3438824720"/>
              </p:ext>
            </p:extLst>
          </p:nvPr>
        </p:nvGraphicFramePr>
        <p:xfrm>
          <a:off x="179512" y="967849"/>
          <a:ext cx="8784976" cy="4708065"/>
        </p:xfrm>
        <a:graphic>
          <a:graphicData uri="http://schemas.openxmlformats.org/drawingml/2006/table">
            <a:tbl>
              <a:tblPr>
                <a:tableStyleId>{5C22544A-7EE6-4342-B048-85BDC9FD1C3A}</a:tableStyleId>
              </a:tblPr>
              <a:tblGrid>
                <a:gridCol w="8064896">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tblGrid>
              <a:tr h="306210">
                <a:tc>
                  <a:txBody>
                    <a:bodyPr/>
                    <a:lstStyle/>
                    <a:p>
                      <a:pPr algn="l" fontAlgn="ctr">
                        <a:lnSpc>
                          <a:spcPts val="2100"/>
                        </a:lnSpc>
                      </a:pPr>
                      <a:r>
                        <a:rPr lang="ja-JP" altLang="en-US"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○はじめ</a:t>
                      </a:r>
                      <a:r>
                        <a:rPr lang="ja-JP" altLang="en-US" sz="18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06210">
                <a:tc>
                  <a:txBody>
                    <a:bodyPr/>
                    <a:lstStyle/>
                    <a:p>
                      <a:pPr algn="l" fontAlgn="ctr">
                        <a:lnSpc>
                          <a:spcPts val="2100"/>
                        </a:lnSpc>
                      </a:pP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06210">
                <a:tc>
                  <a:txBody>
                    <a:bodyPr/>
                    <a:lstStyle/>
                    <a:p>
                      <a:pPr algn="l" fontAlgn="ctr">
                        <a:lnSpc>
                          <a:spcPts val="2100"/>
                        </a:lnSpc>
                      </a:pPr>
                      <a:r>
                        <a:rPr lang="ja-JP" altLang="en-US" sz="18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○第１章　　成長目標の</a:t>
                      </a:r>
                      <a:r>
                        <a:rPr lang="ja-JP" altLang="en-US" sz="18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達成</a:t>
                      </a:r>
                      <a:r>
                        <a:rPr lang="ja-JP" altLang="en-US" sz="1800" u="none" strike="noStrike"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状況</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297989">
                <a:tc>
                  <a:txBody>
                    <a:bodyPr/>
                    <a:lstStyle/>
                    <a:p>
                      <a:pPr>
                        <a:lnSpc>
                          <a:spcPts val="2100"/>
                        </a:lnSpc>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１．成長目標</a:t>
                      </a:r>
                      <a:r>
                        <a:rPr lang="ja-JP" altLang="en-US" sz="18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「実質成長率」 に関して・・・・・・・・・・・・・・・・・・・・・・・・・・・・・・・・・・・・・</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５</a:t>
                      </a:r>
                      <a:endParaRPr lang="en-US" altLang="ja-JP"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297989">
                <a:tc>
                  <a:txBody>
                    <a:bodyPr/>
                    <a:lstStyle/>
                    <a:p>
                      <a:pPr>
                        <a:lnSpc>
                          <a:spcPts val="2100"/>
                        </a:lnSpc>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２．成長目標 「雇用創出」 に関して・・・・・・・・・・・・・・・・・・・・・・・・・・・・・・・・・・・・・・・</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１２</a:t>
                      </a:r>
                      <a:endParaRPr lang="en-US" altLang="ja-JP"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297989">
                <a:tc>
                  <a:txBody>
                    <a:bodyPr/>
                    <a:lstStyle/>
                    <a:p>
                      <a:pPr>
                        <a:lnSpc>
                          <a:spcPts val="2100"/>
                        </a:lnSpc>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３．成長目標 「来阪外国人旅行者数」 に関して・・・・・・・・・・・・・・・・・・・・・・・・・・・・・</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１５</a:t>
                      </a:r>
                      <a:endParaRPr lang="en-US" altLang="ja-JP"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297989">
                <a:tc>
                  <a:txBody>
                    <a:bodyPr/>
                    <a:lstStyle/>
                    <a:p>
                      <a:pPr>
                        <a:lnSpc>
                          <a:spcPts val="2100"/>
                        </a:lnSpc>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４．成長目標 「貨物取扱量」 に関して・・・・・・・・・・・・・・・・・・・・・・・・・・・・・・・・・・・・・</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１８</a:t>
                      </a:r>
                      <a:endParaRPr lang="en-US" altLang="ja-JP"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297989">
                <a:tc>
                  <a:txBody>
                    <a:bodyPr/>
                    <a:lstStyle/>
                    <a:p>
                      <a:pPr>
                        <a:lnSpc>
                          <a:spcPts val="2100"/>
                        </a:lnSpc>
                      </a:pP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endParaRPr lang="en-US" altLang="ja-JP" sz="16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297989">
                <a:tc>
                  <a:txBody>
                    <a:bodyPr/>
                    <a:lstStyle/>
                    <a:p>
                      <a:pPr>
                        <a:lnSpc>
                          <a:spcPts val="2100"/>
                        </a:lnSpc>
                      </a:pPr>
                      <a:r>
                        <a:rPr lang="ja-JP" altLang="en-US" sz="18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○第２章　　成長のための５つの源泉ごとの状況</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97989">
                <a:tc>
                  <a:txBody>
                    <a:bodyPr/>
                    <a:lstStyle/>
                    <a:p>
                      <a:pPr>
                        <a:lnSpc>
                          <a:spcPts val="2100"/>
                        </a:lnSpc>
                      </a:pPr>
                      <a:r>
                        <a:rPr lang="ja-JP" altLang="en-US" sz="18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18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800" u="none" strike="noStrike" dirty="0" err="1"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8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内外の集客力強化・・・・・・・・・・・・・・・・・・・・・・・・・・・・・・・・・・・・・・・・・・・・・・・・　</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２２</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297989">
                <a:tc>
                  <a:txBody>
                    <a:bodyPr/>
                    <a:lstStyle/>
                    <a:p>
                      <a:pPr>
                        <a:lnSpc>
                          <a:spcPts val="2100"/>
                        </a:lnSpc>
                      </a:pPr>
                      <a:r>
                        <a:rPr lang="ja-JP" altLang="en-US" sz="18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2</a:t>
                      </a:r>
                      <a:r>
                        <a:rPr lang="ja-JP" altLang="en-US" sz="1800" baseline="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人口減少・少子高齢化に対応した人材力強化・活躍の場づくり・・・・・・・・・・・・・</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４０</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297989">
                <a:tc>
                  <a:txBody>
                    <a:bodyPr/>
                    <a:lstStyle/>
                    <a:p>
                      <a:pPr>
                        <a:lnSpc>
                          <a:spcPts val="2100"/>
                        </a:lnSpc>
                      </a:pPr>
                      <a:r>
                        <a:rPr lang="ja-JP" altLang="en-US" sz="18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3</a:t>
                      </a:r>
                      <a:r>
                        <a:rPr lang="ja-JP" altLang="en-US" sz="1800" baseline="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強みを活かす産業・技術の強化・・・・・・・・・・・・・・・・・・・・・・・・・・・・・・・・・・・・・・</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６７</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297989">
                <a:tc>
                  <a:txBody>
                    <a:bodyPr/>
                    <a:lstStyle/>
                    <a:p>
                      <a:pPr>
                        <a:lnSpc>
                          <a:spcPts val="2100"/>
                        </a:lnSpc>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4</a:t>
                      </a:r>
                      <a:r>
                        <a:rPr lang="ja-JP" altLang="en-US" sz="18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アジア活力の取り込み強化・物流人流インフラの活用・・・・・・・・・・・・・・・・・・・・・・</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１１１</a:t>
                      </a:r>
                      <a:endParaRPr lang="en-US" altLang="ja-JP"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297989">
                <a:tc>
                  <a:txBody>
                    <a:bodyPr/>
                    <a:lstStyle/>
                    <a:p>
                      <a:pPr>
                        <a:lnSpc>
                          <a:spcPts val="2100"/>
                        </a:lnSpc>
                      </a:pP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5</a:t>
                      </a:r>
                      <a:r>
                        <a:rPr lang="ja-JP" altLang="en-US" sz="18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都市の再生・・・・・・・・・・・・・・・・・・・・・・・・・・・・・・・・・・・・・・・・・・・・・・・・・・・・・・</a:t>
                      </a:r>
                      <a:endParaRPr lang="ja-JP" altLang="en-US" sz="1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ctr">
                        <a:lnSpc>
                          <a:spcPts val="2100"/>
                        </a:lnSpc>
                      </a:pPr>
                      <a:r>
                        <a:rPr lang="ja-JP" altLang="en-US" sz="1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１３４</a:t>
                      </a:r>
                      <a:endParaRPr lang="ja-JP" altLang="en-US" sz="1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297989">
                <a:tc>
                  <a:txBody>
                    <a:bodyPr/>
                    <a:lstStyle/>
                    <a:p>
                      <a:pPr>
                        <a:lnSpc>
                          <a:spcPts val="2100"/>
                        </a:lnSpc>
                      </a:pPr>
                      <a:endParaRPr lang="en-US" altLang="ja-JP" sz="1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endPar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bl>
          </a:graphicData>
        </a:graphic>
      </p:graphicFrame>
      <p:cxnSp>
        <p:nvCxnSpPr>
          <p:cNvPr id="6" name="直線コネクタ 5"/>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51520" y="188640"/>
            <a:ext cx="4284476" cy="461665"/>
          </a:xfrm>
          <a:prstGeom prst="rect">
            <a:avLst/>
          </a:prstGeom>
          <a:noFill/>
        </p:spPr>
        <p:txBody>
          <a:bodyPr wrap="square" rtlCol="0">
            <a:spAutoFit/>
          </a:bodyPr>
          <a:lstStyle/>
          <a:p>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目次</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1</a:t>
            </a:fld>
            <a:endParaRPr lang="ja-JP" altLang="en-US" b="1" dirty="0"/>
          </a:p>
        </p:txBody>
      </p:sp>
    </p:spTree>
    <p:extLst>
      <p:ext uri="{BB962C8B-B14F-4D97-AF65-F5344CB8AC3E}">
        <p14:creationId xmlns:p14="http://schemas.microsoft.com/office/powerpoint/2010/main" val="16909495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グラフ 10"/>
          <p:cNvGraphicFramePr>
            <a:graphicFrameLocks/>
          </p:cNvGraphicFramePr>
          <p:nvPr>
            <p:extLst>
              <p:ext uri="{D42A27DB-BD31-4B8C-83A1-F6EECF244321}">
                <p14:modId xmlns:p14="http://schemas.microsoft.com/office/powerpoint/2010/main" val="1748591291"/>
              </p:ext>
            </p:extLst>
          </p:nvPr>
        </p:nvGraphicFramePr>
        <p:xfrm>
          <a:off x="0" y="1996392"/>
          <a:ext cx="9071987" cy="4826381"/>
        </p:xfrm>
        <a:graphic>
          <a:graphicData uri="http://schemas.openxmlformats.org/drawingml/2006/chart">
            <c:chart xmlns:c="http://schemas.openxmlformats.org/drawingml/2006/chart" xmlns:r="http://schemas.openxmlformats.org/officeDocument/2006/relationships" r:id="rId3"/>
          </a:graphicData>
        </a:graphic>
      </p:graphicFrame>
      <p:sp>
        <p:nvSpPr>
          <p:cNvPr id="6" name="正方形/長方形 5"/>
          <p:cNvSpPr/>
          <p:nvPr/>
        </p:nvSpPr>
        <p:spPr>
          <a:xfrm>
            <a:off x="251520" y="764704"/>
            <a:ext cx="6264696"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近畿圏</a:t>
            </a:r>
            <a:r>
              <a:rPr lang="zh-TW" altLang="en-US" dirty="0" smtClean="0">
                <a:latin typeface="Meiryo UI" panose="020B0604030504040204" pitchFamily="50" charset="-128"/>
                <a:ea typeface="Meiryo UI" panose="020B0604030504040204" pitchFamily="50" charset="-128"/>
                <a:cs typeface="Meiryo UI" panose="020B0604030504040204" pitchFamily="50" charset="-128"/>
              </a:rPr>
              <a:t>輸出額</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：大阪税関「貿易統計」、日本銀行「時系列統計</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07504" y="1134036"/>
            <a:ext cx="8928992" cy="81241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月は台風第</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号などの影響により大幅にマイナスとなったが、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月には回復</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年初からは、新型コロナウイルス感染拡大の影響により落ち込みが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見られたが、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月以降は回復傾向。</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251520" y="188640"/>
            <a:ext cx="8712968"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「貨物取扱量」 に関して</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19</a:t>
            </a:fld>
            <a:endParaRPr lang="ja-JP" altLang="en-US" dirty="0"/>
          </a:p>
        </p:txBody>
      </p:sp>
      <p:sp>
        <p:nvSpPr>
          <p:cNvPr id="16" name="テキスト ボックス 3"/>
          <p:cNvSpPr txBox="1"/>
          <p:nvPr/>
        </p:nvSpPr>
        <p:spPr>
          <a:xfrm>
            <a:off x="8283101" y="1996392"/>
            <a:ext cx="788886" cy="246221"/>
          </a:xfrm>
          <a:prstGeom prst="rect">
            <a:avLst/>
          </a:prstGeom>
          <a:noFill/>
        </p:spPr>
        <p:txBody>
          <a:bodyPr wrap="square" rtlCol="0">
            <a:spAutoFit/>
          </a:bodyPr>
          <a:lstStyle/>
          <a:p>
            <a:r>
              <a:rPr kumimoji="1" lang="ja-JP" altLang="en-US" sz="1000" dirty="0" smtClean="0">
                <a:latin typeface="+mn-ea"/>
                <a:cs typeface="Meiryo UI" panose="020B0604030504040204" pitchFamily="50" charset="-128"/>
              </a:rPr>
              <a:t>（円</a:t>
            </a:r>
            <a:r>
              <a:rPr kumimoji="1" lang="en-US" altLang="ja-JP" sz="1000" dirty="0" smtClean="0">
                <a:latin typeface="+mn-ea"/>
                <a:cs typeface="Meiryo UI" panose="020B0604030504040204" pitchFamily="50" charset="-128"/>
              </a:rPr>
              <a:t>/</a:t>
            </a:r>
            <a:r>
              <a:rPr kumimoji="1" lang="ja-JP" altLang="en-US" sz="1000" dirty="0" smtClean="0">
                <a:latin typeface="+mn-ea"/>
                <a:cs typeface="Meiryo UI" panose="020B0604030504040204" pitchFamily="50" charset="-128"/>
              </a:rPr>
              <a:t>ドル）</a:t>
            </a:r>
            <a:endParaRPr kumimoji="1" lang="ja-JP" altLang="en-US" sz="1000" dirty="0">
              <a:latin typeface="+mn-ea"/>
              <a:cs typeface="Meiryo UI" panose="020B0604030504040204" pitchFamily="50" charset="-128"/>
            </a:endParaRPr>
          </a:p>
        </p:txBody>
      </p:sp>
      <p:sp>
        <p:nvSpPr>
          <p:cNvPr id="20" name="テキスト ボックス 19"/>
          <p:cNvSpPr txBox="1"/>
          <p:nvPr/>
        </p:nvSpPr>
        <p:spPr>
          <a:xfrm>
            <a:off x="107504" y="2037426"/>
            <a:ext cx="1183121" cy="255129"/>
          </a:xfrm>
          <a:prstGeom prst="rect">
            <a:avLst/>
          </a:prstGeom>
          <a:noFill/>
        </p:spPr>
        <p:txBody>
          <a:bodyPr wrap="square" rtlCol="0">
            <a:spAutoFit/>
          </a:bodyPr>
          <a:lstStyle/>
          <a:p>
            <a:r>
              <a:rPr kumimoji="1" lang="ja-JP" altLang="en-US" sz="1000" dirty="0" smtClean="0">
                <a:latin typeface="+mn-ea"/>
                <a:cs typeface="Meiryo UI" panose="020B0604030504040204" pitchFamily="50" charset="-128"/>
              </a:rPr>
              <a:t>（</a:t>
            </a:r>
            <a:r>
              <a:rPr lang="ja-JP" altLang="en-US" sz="1000" dirty="0" smtClean="0">
                <a:latin typeface="+mn-ea"/>
                <a:cs typeface="Meiryo UI" panose="020B0604030504040204" pitchFamily="50" charset="-128"/>
              </a:rPr>
              <a:t>前年同月比、</a:t>
            </a:r>
            <a:r>
              <a:rPr lang="en-US" altLang="ja-JP" sz="1000" dirty="0" smtClean="0">
                <a:latin typeface="+mn-ea"/>
                <a:cs typeface="Meiryo UI" panose="020B0604030504040204" pitchFamily="50" charset="-128"/>
              </a:rPr>
              <a:t>%</a:t>
            </a:r>
            <a:r>
              <a:rPr kumimoji="1" lang="ja-JP" altLang="en-US" sz="1000" dirty="0" smtClean="0">
                <a:latin typeface="+mn-ea"/>
                <a:cs typeface="Meiryo UI" panose="020B0604030504040204" pitchFamily="50" charset="-128"/>
              </a:rPr>
              <a:t>）</a:t>
            </a:r>
            <a:endParaRPr kumimoji="1" lang="ja-JP" altLang="en-US" sz="1000" dirty="0">
              <a:latin typeface="+mn-ea"/>
              <a:cs typeface="Meiryo UI" panose="020B0604030504040204" pitchFamily="50" charset="-128"/>
            </a:endParaRPr>
          </a:p>
        </p:txBody>
      </p:sp>
      <p:sp>
        <p:nvSpPr>
          <p:cNvPr id="2" name="正方形/長方形 1"/>
          <p:cNvSpPr/>
          <p:nvPr/>
        </p:nvSpPr>
        <p:spPr>
          <a:xfrm rot="18914265">
            <a:off x="7842437" y="6316306"/>
            <a:ext cx="1023422" cy="1709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smtClean="0">
                <a:solidFill>
                  <a:schemeClr val="tx1"/>
                </a:solidFill>
                <a:latin typeface="+mn-ea"/>
              </a:rPr>
              <a:t>2020</a:t>
            </a:r>
            <a:r>
              <a:rPr kumimoji="1" lang="ja-JP" altLang="en-US" sz="1000" dirty="0" smtClean="0">
                <a:solidFill>
                  <a:schemeClr val="tx1"/>
                </a:solidFill>
                <a:latin typeface="+mn-ea"/>
              </a:rPr>
              <a:t>年</a:t>
            </a:r>
            <a:r>
              <a:rPr lang="en-US" altLang="ja-JP" sz="1000" dirty="0">
                <a:solidFill>
                  <a:schemeClr val="tx1"/>
                </a:solidFill>
                <a:latin typeface="+mn-ea"/>
              </a:rPr>
              <a:t>9</a:t>
            </a:r>
            <a:r>
              <a:rPr kumimoji="1" lang="ja-JP" altLang="en-US" sz="1000" dirty="0" smtClean="0">
                <a:solidFill>
                  <a:schemeClr val="tx1"/>
                </a:solidFill>
                <a:latin typeface="+mn-ea"/>
              </a:rPr>
              <a:t>月</a:t>
            </a:r>
            <a:endParaRPr kumimoji="1" lang="ja-JP" altLang="en-US" dirty="0">
              <a:solidFill>
                <a:schemeClr val="tx1"/>
              </a:solidFill>
              <a:latin typeface="+mn-ea"/>
            </a:endParaRPr>
          </a:p>
        </p:txBody>
      </p:sp>
    </p:spTree>
    <p:extLst>
      <p:ext uri="{BB962C8B-B14F-4D97-AF65-F5344CB8AC3E}">
        <p14:creationId xmlns:p14="http://schemas.microsoft.com/office/powerpoint/2010/main" val="24430146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グラフ 14"/>
          <p:cNvGraphicFramePr>
            <a:graphicFrameLocks/>
          </p:cNvGraphicFramePr>
          <p:nvPr>
            <p:extLst>
              <p:ext uri="{D42A27DB-BD31-4B8C-83A1-F6EECF244321}">
                <p14:modId xmlns:p14="http://schemas.microsoft.com/office/powerpoint/2010/main" val="1346860094"/>
              </p:ext>
            </p:extLst>
          </p:nvPr>
        </p:nvGraphicFramePr>
        <p:xfrm>
          <a:off x="-108246" y="1772817"/>
          <a:ext cx="9228829" cy="5073948"/>
        </p:xfrm>
        <a:graphic>
          <a:graphicData uri="http://schemas.openxmlformats.org/drawingml/2006/chart">
            <c:chart xmlns:c="http://schemas.openxmlformats.org/drawingml/2006/chart" xmlns:r="http://schemas.openxmlformats.org/officeDocument/2006/relationships" r:id="rId3"/>
          </a:graphicData>
        </a:graphic>
      </p:graphicFrame>
      <p:sp>
        <p:nvSpPr>
          <p:cNvPr id="6" name="正方形/長方形 5"/>
          <p:cNvSpPr/>
          <p:nvPr/>
        </p:nvSpPr>
        <p:spPr>
          <a:xfrm>
            <a:off x="251520" y="764704"/>
            <a:ext cx="6048672"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近畿圏輸入</a:t>
            </a:r>
            <a:r>
              <a:rPr lang="zh-TW" altLang="en-US" dirty="0" smtClean="0">
                <a:latin typeface="Meiryo UI" panose="020B0604030504040204" pitchFamily="50" charset="-128"/>
                <a:ea typeface="Meiryo UI" panose="020B0604030504040204" pitchFamily="50" charset="-128"/>
                <a:cs typeface="Meiryo UI" panose="020B0604030504040204" pitchFamily="50" charset="-128"/>
              </a:rPr>
              <a:t>額</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：大阪税関「貿易統計」、日本銀行「時系列統計</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07504" y="1124744"/>
            <a:ext cx="8928992" cy="6480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月は台風第</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号の影響もあり、大幅にマイナスとなったが、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月には回復</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年初からは、新型コロナウイルス感染拡大の影響により落ち込み</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回復を繰り返し、直近は回復傾向。</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2" name="直線コネクタ 11"/>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251520" y="188640"/>
            <a:ext cx="8712968" cy="461665"/>
          </a:xfrm>
          <a:prstGeom prst="rect">
            <a:avLst/>
          </a:prstGeom>
          <a:noFill/>
        </p:spPr>
        <p:txBody>
          <a:bodyPr wrap="square" rtlCol="0">
            <a:spAutoFit/>
          </a:bodyPr>
          <a:lstStyle/>
          <a:p>
            <a:pPr defTabSz="912813">
              <a:buClr>
                <a:srgbClr val="000000"/>
              </a:buClr>
              <a:buSzPct val="100000"/>
              <a:defRPr/>
            </a:pP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４</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「貨物取扱量」 に関して</a:t>
            </a:r>
            <a:r>
              <a:rPr lang="ja-JP" altLang="en-US" sz="2400" b="1" dirty="0">
                <a:latin typeface="Meiryo UI" panose="020B0604030504040204" pitchFamily="50" charset="-128"/>
                <a:ea typeface="Meiryo UI" panose="020B0604030504040204" pitchFamily="50" charset="-128"/>
                <a:cs typeface="Meiryo UI" panose="020B0604030504040204" pitchFamily="50" charset="-128"/>
              </a:rPr>
              <a:t>　</a:t>
            </a:r>
            <a:endParaRPr kumimoji="0"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20</a:t>
            </a:fld>
            <a:endParaRPr lang="ja-JP" altLang="en-US" dirty="0"/>
          </a:p>
        </p:txBody>
      </p:sp>
      <p:sp>
        <p:nvSpPr>
          <p:cNvPr id="16" name="テキスト ボックス 1"/>
          <p:cNvSpPr txBox="1"/>
          <p:nvPr/>
        </p:nvSpPr>
        <p:spPr>
          <a:xfrm>
            <a:off x="8363934" y="1844685"/>
            <a:ext cx="756649" cy="246221"/>
          </a:xfrm>
          <a:prstGeom prst="rect">
            <a:avLst/>
          </a:prstGeom>
          <a:noFill/>
        </p:spPr>
        <p:txBody>
          <a:bodyPr wrap="square" rtlCol="0">
            <a:spAutoFit/>
          </a:bodyPr>
          <a:lstStyle/>
          <a:p>
            <a:r>
              <a:rPr kumimoji="1" lang="ja-JP" altLang="en-US" sz="1000" dirty="0" smtClean="0">
                <a:latin typeface="+mn-ea"/>
                <a:cs typeface="Meiryo UI" panose="020B0604030504040204" pitchFamily="50" charset="-128"/>
              </a:rPr>
              <a:t>（円</a:t>
            </a:r>
            <a:r>
              <a:rPr kumimoji="1" lang="en-US" altLang="ja-JP" sz="1000" dirty="0" smtClean="0">
                <a:latin typeface="+mn-ea"/>
                <a:cs typeface="Meiryo UI" panose="020B0604030504040204" pitchFamily="50" charset="-128"/>
              </a:rPr>
              <a:t>/</a:t>
            </a:r>
            <a:r>
              <a:rPr kumimoji="1" lang="ja-JP" altLang="en-US" sz="1000" dirty="0" smtClean="0">
                <a:latin typeface="+mn-ea"/>
                <a:cs typeface="Meiryo UI" panose="020B0604030504040204" pitchFamily="50" charset="-128"/>
              </a:rPr>
              <a:t>ドル）</a:t>
            </a:r>
            <a:endParaRPr kumimoji="1" lang="ja-JP" altLang="en-US" sz="1000" dirty="0">
              <a:latin typeface="+mn-ea"/>
              <a:cs typeface="Meiryo UI" panose="020B0604030504040204" pitchFamily="50" charset="-128"/>
            </a:endParaRPr>
          </a:p>
        </p:txBody>
      </p:sp>
      <p:sp>
        <p:nvSpPr>
          <p:cNvPr id="20" name="テキスト ボックス 19"/>
          <p:cNvSpPr txBox="1"/>
          <p:nvPr/>
        </p:nvSpPr>
        <p:spPr>
          <a:xfrm>
            <a:off x="251520" y="1844686"/>
            <a:ext cx="1166834" cy="246221"/>
          </a:xfrm>
          <a:prstGeom prst="rect">
            <a:avLst/>
          </a:prstGeom>
          <a:noFill/>
        </p:spPr>
        <p:txBody>
          <a:bodyPr wrap="square" rtlCol="0">
            <a:spAutoFit/>
          </a:bodyPr>
          <a:lstStyle/>
          <a:p>
            <a:r>
              <a:rPr kumimoji="1" lang="ja-JP" altLang="en-US" sz="1000" dirty="0" smtClean="0">
                <a:latin typeface="+mn-ea"/>
                <a:cs typeface="Meiryo UI" panose="020B0604030504040204" pitchFamily="50" charset="-128"/>
              </a:rPr>
              <a:t>（</a:t>
            </a:r>
            <a:r>
              <a:rPr lang="ja-JP" altLang="en-US" sz="1000" dirty="0" smtClean="0">
                <a:latin typeface="+mn-ea"/>
                <a:cs typeface="Meiryo UI" panose="020B0604030504040204" pitchFamily="50" charset="-128"/>
              </a:rPr>
              <a:t>前年同月比、</a:t>
            </a:r>
            <a:r>
              <a:rPr lang="en-US" altLang="ja-JP" sz="1000" dirty="0" smtClean="0">
                <a:latin typeface="+mn-ea"/>
                <a:cs typeface="Meiryo UI" panose="020B0604030504040204" pitchFamily="50" charset="-128"/>
              </a:rPr>
              <a:t>%</a:t>
            </a:r>
            <a:r>
              <a:rPr kumimoji="1" lang="ja-JP" altLang="en-US" sz="1000" dirty="0" smtClean="0">
                <a:latin typeface="+mn-ea"/>
                <a:cs typeface="Meiryo UI" panose="020B0604030504040204" pitchFamily="50" charset="-128"/>
              </a:rPr>
              <a:t>）</a:t>
            </a:r>
            <a:endParaRPr kumimoji="1" lang="ja-JP" altLang="en-US" sz="1000" dirty="0">
              <a:latin typeface="+mn-ea"/>
              <a:cs typeface="Meiryo UI" panose="020B0604030504040204" pitchFamily="50" charset="-128"/>
            </a:endParaRPr>
          </a:p>
        </p:txBody>
      </p:sp>
      <p:sp>
        <p:nvSpPr>
          <p:cNvPr id="14" name="正方形/長方形 13"/>
          <p:cNvSpPr/>
          <p:nvPr/>
        </p:nvSpPr>
        <p:spPr>
          <a:xfrm rot="18914265">
            <a:off x="7852223" y="6298866"/>
            <a:ext cx="1023422" cy="1709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smtClean="0">
                <a:solidFill>
                  <a:schemeClr val="tx1"/>
                </a:solidFill>
                <a:latin typeface="+mn-ea"/>
              </a:rPr>
              <a:t>2020</a:t>
            </a:r>
            <a:r>
              <a:rPr kumimoji="1" lang="ja-JP" altLang="en-US" sz="1000" dirty="0" smtClean="0">
                <a:solidFill>
                  <a:schemeClr val="tx1"/>
                </a:solidFill>
                <a:latin typeface="+mn-ea"/>
              </a:rPr>
              <a:t>年</a:t>
            </a:r>
            <a:r>
              <a:rPr lang="en-US" altLang="ja-JP" sz="1000" dirty="0">
                <a:solidFill>
                  <a:schemeClr val="tx1"/>
                </a:solidFill>
                <a:latin typeface="+mn-ea"/>
              </a:rPr>
              <a:t>9</a:t>
            </a:r>
            <a:r>
              <a:rPr kumimoji="1" lang="ja-JP" altLang="en-US" sz="1000" dirty="0" smtClean="0">
                <a:solidFill>
                  <a:schemeClr val="tx1"/>
                </a:solidFill>
                <a:latin typeface="+mn-ea"/>
              </a:rPr>
              <a:t>月</a:t>
            </a:r>
            <a:endParaRPr kumimoji="1" lang="ja-JP" altLang="en-US" dirty="0">
              <a:solidFill>
                <a:schemeClr val="tx1"/>
              </a:solidFill>
              <a:latin typeface="+mn-ea"/>
            </a:endParaRPr>
          </a:p>
        </p:txBody>
      </p:sp>
    </p:spTree>
    <p:extLst>
      <p:ext uri="{BB962C8B-B14F-4D97-AF65-F5344CB8AC3E}">
        <p14:creationId xmlns:p14="http://schemas.microsoft.com/office/powerpoint/2010/main" val="15829903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323528" y="350100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19643" y="2945788"/>
            <a:ext cx="1895307" cy="523220"/>
          </a:xfrm>
          <a:prstGeom prst="rect">
            <a:avLst/>
          </a:prstGeom>
          <a:noFill/>
        </p:spPr>
        <p:txBody>
          <a:bodyPr wrap="square" rtlCol="0">
            <a:spAutoFit/>
          </a:bodyPr>
          <a:lstStyle/>
          <a:p>
            <a:pPr algn="ctr"/>
            <a:r>
              <a:rPr kumimoji="1"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２</a:t>
            </a:r>
            <a:r>
              <a:rPr kumimoji="1"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章　</a:t>
            </a:r>
            <a:endParaRPr kumimoji="1" lang="ja-JP" altLang="en-US" sz="2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2194758" y="2934594"/>
            <a:ext cx="6768752" cy="523220"/>
          </a:xfrm>
          <a:prstGeom prst="rect">
            <a:avLst/>
          </a:prstGeom>
          <a:noFill/>
        </p:spPr>
        <p:txBody>
          <a:bodyPr wrap="square" rtlCol="0" anchor="ctr">
            <a:spAutoFit/>
          </a:bodyPr>
          <a:lstStyle/>
          <a:p>
            <a:r>
              <a:rPr lang="ja-JP" altLang="en-US" sz="2800" dirty="0">
                <a:latin typeface="Meiryo UI" panose="020B0604030504040204" pitchFamily="50" charset="-128"/>
                <a:ea typeface="Meiryo UI" panose="020B0604030504040204" pitchFamily="50" charset="-128"/>
                <a:cs typeface="Meiryo UI" panose="020B0604030504040204" pitchFamily="50" charset="-128"/>
              </a:rPr>
              <a:t>成長のための５源泉ごと</a:t>
            </a:r>
            <a:r>
              <a:rPr lang="ja-JP" altLang="en-US" sz="2800" dirty="0" smtClean="0">
                <a:latin typeface="Meiryo UI" panose="020B0604030504040204" pitchFamily="50" charset="-128"/>
                <a:ea typeface="Meiryo UI" panose="020B0604030504040204" pitchFamily="50" charset="-128"/>
                <a:cs typeface="Meiryo UI" panose="020B0604030504040204" pitchFamily="50" charset="-128"/>
              </a:rPr>
              <a:t>の動き</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59702" y="6093296"/>
            <a:ext cx="5280613" cy="523220"/>
          </a:xfrm>
          <a:prstGeom prst="rect">
            <a:avLst/>
          </a:prstGeom>
          <a:noFill/>
        </p:spPr>
        <p:txBody>
          <a:bodyPr wrap="none" rtlCol="0">
            <a:spAutoFit/>
          </a:bodyPr>
          <a:lstStyle/>
          <a:p>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１（年度ベース）と書いていないものは全て（暦年）の統計を示す。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２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年８月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時点の公表データを基に作成しています。</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21</a:t>
            </a:fld>
            <a:endParaRPr lang="ja-JP" altLang="en-US" b="1" dirty="0"/>
          </a:p>
        </p:txBody>
      </p:sp>
    </p:spTree>
    <p:extLst>
      <p:ext uri="{BB962C8B-B14F-4D97-AF65-F5344CB8AC3E}">
        <p14:creationId xmlns:p14="http://schemas.microsoft.com/office/powerpoint/2010/main" val="40833380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r>
              <a:rPr lang="en-US" altLang="ja-JP" b="1" dirty="0" smtClean="0"/>
              <a:t>22</a:t>
            </a:r>
            <a:endParaRPr lang="ja-JP" altLang="en-US" b="1" dirty="0"/>
          </a:p>
        </p:txBody>
      </p:sp>
      <p:sp>
        <p:nvSpPr>
          <p:cNvPr id="6" name="正方形/長方形 5"/>
          <p:cNvSpPr/>
          <p:nvPr/>
        </p:nvSpPr>
        <p:spPr>
          <a:xfrm>
            <a:off x="107504" y="410450"/>
            <a:ext cx="8640960" cy="6375697"/>
          </a:xfrm>
          <a:prstGeom prst="rect">
            <a:avLst/>
          </a:prstGeom>
          <a:noFill/>
          <a:ln w="38100" cmpd="dbl">
            <a:solidFill>
              <a:schemeClr val="tx1"/>
            </a:solidFill>
            <a:prstDash val="solid"/>
          </a:ln>
        </p:spPr>
        <p:style>
          <a:lnRef idx="2">
            <a:schemeClr val="accent6"/>
          </a:lnRef>
          <a:fillRef idx="1">
            <a:schemeClr val="lt1"/>
          </a:fillRef>
          <a:effectRef idx="0">
            <a:schemeClr val="accent6"/>
          </a:effectRef>
          <a:fontRef idx="minor">
            <a:schemeClr val="dk1"/>
          </a:fontRef>
        </p:style>
        <p:txBody>
          <a:bodyPr lIns="180000" tIns="360000" rIns="288000" bIns="360000" rtlCol="0" anchor="ctr" anchorCtr="0"/>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（１）世界的な創造都市、国際エンターテイメント都市の創出に関して</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近年、大阪の集客力は、大きく高まっている。アジアを中心に急増するインバウンドの消費効果が、ＧＲＰの押し上げにも寄与。この好調を維持すべく、大阪観光局や経済界と連携しながら、引き続き都市魅力の向上</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が必要</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。また、外国人観光客の意識が、いわゆる「コト消費」へと変化しつつあることや、ビジネス目的の訪日外客数が増加傾向にあることなどを踏まえ</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、富裕層</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の取り込みや、欧米豪をはじめ幅広い国・地域からの集客促進を図り</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ASEAN</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諸国・インドなどアジア全体の市場の取り込みを視野に、観光需要の多様化や高度化に対応できるコンテンツの充実が求められる。また、</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月に開催された</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大阪サミットを契機に、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誘致の更なる強化を進めていかなければならない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（２）文化・スポーツを活かした都市魅力の創出に関して</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年９月から</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月にかけて、ラグビーワールドカップ日本大会が開催され、気運が高まるなか、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年の東京オリンピック・パラリンピック、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年に関西で開催される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ワールドマスターズゲームズと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いった大規模イベントの開催を控え、更なる機運醸成が必要。また、</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2025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年日本国際博覧会の開催、さらにはＩＲの実現に際し、大阪の文化や歴史、食の魅力を伝える取組みが求められる。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（３）世界有数の国際都市をめざした受入環境の整備に関して</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多言語化対応の進展や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Wi-Fi</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の促進など、旅行者の利便性が向上。一方で、府内宿泊施設の稼働率高止まりなどにより、日本人観光客の宿泊者数が伸び悩むといった課題もみられる。民泊を含めた宿泊施設の充実や更なる利便性の向上など、多様でバランスの良い内外受入環境の充実が求めら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（４）関西が一体となった観光ポータル化の推進に関して</a:t>
            </a: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関西には、特色ある観光魅力を有する都市が集積。関西圏で連携を更に進め、関西全体としての国際的認知度の向上、エリア全体での交流人口の増加、受入環境の整備等に取組む必要</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がある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374066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3"/>
          <p:cNvGraphicFramePr>
            <a:graphicFrameLocks noGrp="1"/>
          </p:cNvGraphicFramePr>
          <p:nvPr>
            <p:extLst>
              <p:ext uri="{D42A27DB-BD31-4B8C-83A1-F6EECF244321}">
                <p14:modId xmlns:p14="http://schemas.microsoft.com/office/powerpoint/2010/main" val="239279009"/>
              </p:ext>
            </p:extLst>
          </p:nvPr>
        </p:nvGraphicFramePr>
        <p:xfrm>
          <a:off x="3" y="2492896"/>
          <a:ext cx="9108501" cy="3848032"/>
        </p:xfrm>
        <a:graphic>
          <a:graphicData uri="http://schemas.openxmlformats.org/drawingml/2006/table">
            <a:tbl>
              <a:tblPr firstRow="1" bandRow="1">
                <a:tableStyleId>{5940675A-B579-460E-94D1-54222C63F5DA}</a:tableStyleId>
              </a:tblPr>
              <a:tblGrid>
                <a:gridCol w="210317">
                  <a:extLst>
                    <a:ext uri="{9D8B030D-6E8A-4147-A177-3AD203B41FA5}">
                      <a16:colId xmlns:a16="http://schemas.microsoft.com/office/drawing/2014/main" val="20000"/>
                    </a:ext>
                  </a:extLst>
                </a:gridCol>
                <a:gridCol w="992617">
                  <a:extLst>
                    <a:ext uri="{9D8B030D-6E8A-4147-A177-3AD203B41FA5}">
                      <a16:colId xmlns:a16="http://schemas.microsoft.com/office/drawing/2014/main" val="20001"/>
                    </a:ext>
                  </a:extLst>
                </a:gridCol>
                <a:gridCol w="682884">
                  <a:extLst>
                    <a:ext uri="{9D8B030D-6E8A-4147-A177-3AD203B41FA5}">
                      <a16:colId xmlns:a16="http://schemas.microsoft.com/office/drawing/2014/main" val="20002"/>
                    </a:ext>
                  </a:extLst>
                </a:gridCol>
                <a:gridCol w="682884">
                  <a:extLst>
                    <a:ext uri="{9D8B030D-6E8A-4147-A177-3AD203B41FA5}">
                      <a16:colId xmlns:a16="http://schemas.microsoft.com/office/drawing/2014/main" val="20003"/>
                    </a:ext>
                  </a:extLst>
                </a:gridCol>
                <a:gridCol w="682884">
                  <a:extLst>
                    <a:ext uri="{9D8B030D-6E8A-4147-A177-3AD203B41FA5}">
                      <a16:colId xmlns:a16="http://schemas.microsoft.com/office/drawing/2014/main" val="20004"/>
                    </a:ext>
                  </a:extLst>
                </a:gridCol>
                <a:gridCol w="682884">
                  <a:extLst>
                    <a:ext uri="{9D8B030D-6E8A-4147-A177-3AD203B41FA5}">
                      <a16:colId xmlns:a16="http://schemas.microsoft.com/office/drawing/2014/main" val="20005"/>
                    </a:ext>
                  </a:extLst>
                </a:gridCol>
                <a:gridCol w="682884">
                  <a:extLst>
                    <a:ext uri="{9D8B030D-6E8A-4147-A177-3AD203B41FA5}">
                      <a16:colId xmlns:a16="http://schemas.microsoft.com/office/drawing/2014/main" val="20006"/>
                    </a:ext>
                  </a:extLst>
                </a:gridCol>
                <a:gridCol w="682884">
                  <a:extLst>
                    <a:ext uri="{9D8B030D-6E8A-4147-A177-3AD203B41FA5}">
                      <a16:colId xmlns:a16="http://schemas.microsoft.com/office/drawing/2014/main" val="20007"/>
                    </a:ext>
                  </a:extLst>
                </a:gridCol>
                <a:gridCol w="682884">
                  <a:extLst>
                    <a:ext uri="{9D8B030D-6E8A-4147-A177-3AD203B41FA5}">
                      <a16:colId xmlns:a16="http://schemas.microsoft.com/office/drawing/2014/main" val="20008"/>
                    </a:ext>
                  </a:extLst>
                </a:gridCol>
                <a:gridCol w="682884">
                  <a:extLst>
                    <a:ext uri="{9D8B030D-6E8A-4147-A177-3AD203B41FA5}">
                      <a16:colId xmlns:a16="http://schemas.microsoft.com/office/drawing/2014/main" val="20009"/>
                    </a:ext>
                  </a:extLst>
                </a:gridCol>
                <a:gridCol w="682884">
                  <a:extLst>
                    <a:ext uri="{9D8B030D-6E8A-4147-A177-3AD203B41FA5}">
                      <a16:colId xmlns:a16="http://schemas.microsoft.com/office/drawing/2014/main" val="2681488384"/>
                    </a:ext>
                  </a:extLst>
                </a:gridCol>
                <a:gridCol w="682884">
                  <a:extLst>
                    <a:ext uri="{9D8B030D-6E8A-4147-A177-3AD203B41FA5}">
                      <a16:colId xmlns:a16="http://schemas.microsoft.com/office/drawing/2014/main" val="3560923171"/>
                    </a:ext>
                  </a:extLst>
                </a:gridCol>
                <a:gridCol w="1076727">
                  <a:extLst>
                    <a:ext uri="{9D8B030D-6E8A-4147-A177-3AD203B41FA5}">
                      <a16:colId xmlns:a16="http://schemas.microsoft.com/office/drawing/2014/main" val="20010"/>
                    </a:ext>
                  </a:extLst>
                </a:gridCol>
              </a:tblGrid>
              <a:tr h="392671">
                <a:tc gridSpan="2">
                  <a:txBody>
                    <a:bodyPr/>
                    <a:lstStyle/>
                    <a:p>
                      <a:pPr algn="ctr"/>
                      <a:r>
                        <a:rPr kumimoji="1" lang="ja-JP" altLang="en-US" sz="14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指標　</a:t>
                      </a:r>
                      <a:endParaRPr kumimoji="1" lang="ja-JP" altLang="en-US" sz="14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hMerge="1">
                  <a:txBody>
                    <a:bodyPr/>
                    <a:lstStyle/>
                    <a:p>
                      <a:endParaRPr kumimoji="1" lang="ja-JP" altLang="en-US"/>
                    </a:p>
                  </a:txBody>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(R1</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ja-JP" altLang="en-US" sz="105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　　典</a:t>
                      </a:r>
                      <a:endParaRPr kumimoji="1" lang="ja-JP" altLang="en-US" sz="105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extLst>
                  <a:ext uri="{0D108BD9-81ED-4DB2-BD59-A6C34878D82A}">
                    <a16:rowId xmlns:a16="http://schemas.microsoft.com/office/drawing/2014/main" val="10000"/>
                  </a:ext>
                </a:extLst>
              </a:tr>
              <a:tr h="545344">
                <a:tc gridSpan="2">
                  <a:txBody>
                    <a:bodyPr/>
                    <a:lstStyle/>
                    <a:p>
                      <a:pPr algn="l"/>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延べ宿泊者数</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12700" cmpd="sng">
                      <a:noFill/>
                    </a:lnB>
                  </a:tcPr>
                </a:tc>
                <a:tc hMerge="1">
                  <a:txBody>
                    <a:bodyPr/>
                    <a:lstStyle/>
                    <a:p>
                      <a:endParaRPr kumimoji="1" lang="ja-JP" altLang="en-US"/>
                    </a:p>
                  </a:txBody>
                  <a:tcP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1,962</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p>
                  </a:txBody>
                  <a:tcPr marT="45703" marB="45703" anchor="ct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2,176</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2,334</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2,388</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defTabSz="914400" rtl="0" eaLnBrk="1" latinLnBrk="0" hangingPunct="1">
                        <a:tabLst>
                          <a:tab pos="92075" algn="l"/>
                        </a:tabLst>
                      </a:pPr>
                      <a:r>
                        <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2,837</a:t>
                      </a:r>
                    </a:p>
                    <a:p>
                      <a:pPr marL="182563" indent="-182563" algn="ctr" defTabSz="914400" rtl="0" eaLnBrk="1" latinLnBrk="0" hangingPunct="1">
                        <a:tabLst>
                          <a:tab pos="92075" algn="l"/>
                        </a:tabLst>
                      </a:pPr>
                      <a:r>
                        <a:rPr kumimoji="1" lang="ja-JP" altLang="en-US"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defTabSz="914400" rtl="0" eaLnBrk="1" latinLnBrk="0" hangingPunct="1">
                        <a:tabLst>
                          <a:tab pos="92075" algn="l"/>
                        </a:tabLst>
                      </a:pPr>
                      <a:r>
                        <a:rPr kumimoji="1" lang="en-US" altLang="ja-JP" sz="1050" u="none" strike="noStrik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3,037</a:t>
                      </a:r>
                    </a:p>
                    <a:p>
                      <a:pPr marL="182563" indent="-182563" algn="ctr" defTabSz="914400" rtl="0" eaLnBrk="1" latinLnBrk="0" hangingPunct="1">
                        <a:tabLst>
                          <a:tab pos="92075" algn="l"/>
                        </a:tabLst>
                      </a:pPr>
                      <a:r>
                        <a:rPr kumimoji="1" lang="ja-JP" altLang="en-US" sz="1050" u="none" strike="noStrik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050" u="none" strike="noStrik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lvl="0" indent="-182563" algn="ctr">
                        <a:tabLst>
                          <a:tab pos="92075" algn="l"/>
                        </a:tabLst>
                      </a:pPr>
                      <a:r>
                        <a:rPr kumimoji="1" lang="en-US" altLang="ja-JP"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3,101</a:t>
                      </a:r>
                    </a:p>
                    <a:p>
                      <a:pPr marL="182563" lvl="0"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lvl="0" indent="-182563" algn="ctr">
                        <a:tabLst>
                          <a:tab pos="92075" algn="l"/>
                        </a:tabLst>
                      </a:pPr>
                      <a:r>
                        <a:rPr kumimoji="1" lang="en-US" altLang="ja-JP"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3,321</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lvl="0"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lvl="0" indent="-182563" algn="ctr">
                        <a:tabLst>
                          <a:tab pos="92075" algn="l"/>
                        </a:tabLst>
                      </a:pPr>
                      <a:r>
                        <a:rPr kumimoji="1" lang="en-US" altLang="ja-JP" sz="105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3,990</a:t>
                      </a:r>
                      <a:endParaRPr kumimoji="1" lang="en-US" altLang="ja-JP" sz="1050" u="none" strike="dbl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lvl="0"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lvl="0"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4,743</a:t>
                      </a:r>
                    </a:p>
                    <a:p>
                      <a:pPr marL="182563" lvl="0"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lvl="0" indent="-182563" algn="l">
                        <a:tabLst>
                          <a:tab pos="92075" algn="l"/>
                        </a:tabLst>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観光庁</a:t>
                      </a:r>
                      <a:endPar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lvl="0" indent="0" algn="l">
                        <a:tabLst>
                          <a:tab pos="92075" algn="l"/>
                        </a:tabLst>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「宿泊旅行統計調査」</a:t>
                      </a:r>
                      <a:endPar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545344">
                <a:tc rowSpan="2">
                  <a:txBody>
                    <a:bodyPr/>
                    <a:lstStyle/>
                    <a:p>
                      <a:pPr algn="l"/>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うち外国人延べ宿泊者数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309</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237</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tcP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306</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431</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620</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strike="noStrik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897</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050" u="none" strike="sngStrik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1,001</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1,167</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1,512</a:t>
                      </a:r>
                      <a:endParaRPr kumimoji="1" lang="en-US" altLang="ja-JP" sz="1050" u="none" strike="dbl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1,793</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anchor="ctr"/>
                </a:tc>
                <a:tc>
                  <a:txBody>
                    <a:bodyPr/>
                    <a:lstStyle/>
                    <a:p>
                      <a:pPr marL="182563" marR="0" indent="-182563"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観光庁</a:t>
                      </a:r>
                      <a:endPar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tab pos="0" algn="l"/>
                        </a:tabLst>
                        <a:defRPr/>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「宿泊旅行統計調査」</a:t>
                      </a:r>
                    </a:p>
                  </a:txBody>
                  <a:tcPr anchor="ctr"/>
                </a:tc>
                <a:extLst>
                  <a:ext uri="{0D108BD9-81ED-4DB2-BD59-A6C34878D82A}">
                    <a16:rowId xmlns:a16="http://schemas.microsoft.com/office/drawing/2014/main" val="10002"/>
                  </a:ext>
                </a:extLst>
              </a:tr>
              <a:tr h="545344">
                <a:tc vMerge="1">
                  <a:txBody>
                    <a:bodyPr/>
                    <a:lstStyle/>
                    <a:p>
                      <a:endParaRPr kumimoji="1" lang="ja-JP" altLang="en-US" sz="1200" dirty="0">
                        <a:latin typeface="HGPｺﾞｼｯｸE" pitchFamily="50" charset="-128"/>
                        <a:ea typeface="HGPｺﾞｼｯｸE" pitchFamily="50" charset="-128"/>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うち日本人延べ宿泊者数</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1,653</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1,940</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tcP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2,028</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1,957</a:t>
                      </a:r>
                    </a:p>
                    <a:p>
                      <a:pPr marL="182563" indent="-182563" algn="ctr">
                        <a:tabLst>
                          <a:tab pos="92075" algn="l"/>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defTabSz="914400" rtl="0" eaLnBrk="1" latinLnBrk="0" hangingPunct="1">
                        <a:tabLst>
                          <a:tab pos="92075" algn="l"/>
                        </a:tabLst>
                      </a:pPr>
                      <a:r>
                        <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2,217</a:t>
                      </a:r>
                    </a:p>
                    <a:p>
                      <a:pPr marL="182563" indent="-182563" algn="ctr" defTabSz="914400" rtl="0" eaLnBrk="1" latinLnBrk="0" hangingPunct="1">
                        <a:tabLst>
                          <a:tab pos="92075" algn="l"/>
                        </a:tabLst>
                      </a:pPr>
                      <a:r>
                        <a:rPr kumimoji="1" lang="ja-JP" altLang="en-US"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2,140</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2,100</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2,154</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2,477</a:t>
                      </a:r>
                      <a:endParaRPr kumimoji="1" lang="en-US" altLang="ja-JP" sz="1050" u="none" strike="sng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2,950</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観光庁「宿泊旅行統計調査」より推計</a:t>
                      </a:r>
                      <a:endPar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1003493">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外国人訪問率</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26.1</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25.2</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24.0</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25.1</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defTabSz="914400" rtl="0" eaLnBrk="1" latinLnBrk="0" hangingPunct="1">
                        <a:tabLst>
                          <a:tab pos="92075" algn="l"/>
                        </a:tabLst>
                      </a:pPr>
                      <a:r>
                        <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27.9</a:t>
                      </a:r>
                      <a:r>
                        <a:rPr kumimoji="1" lang="ja-JP" altLang="en-US"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defTabSz="914400" rtl="0" eaLnBrk="1" latinLnBrk="0" hangingPunct="1">
                        <a:tabLst>
                          <a:tab pos="92075" algn="l"/>
                        </a:tabLst>
                      </a:pPr>
                      <a:r>
                        <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36.3</a:t>
                      </a:r>
                      <a:r>
                        <a:rPr kumimoji="1" lang="ja-JP" altLang="en-US"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39.1</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38.7</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36.6</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38.6</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l">
                        <a:tabLst/>
                      </a:pPr>
                      <a:r>
                        <a:rPr kumimoji="1" lang="en-US" altLang="ja-JP"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年：日本政府観光局</a:t>
                      </a:r>
                      <a:r>
                        <a:rPr kumimoji="1" lang="en-US" altLang="ja-JP" sz="7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(JNTO)</a:t>
                      </a:r>
                    </a:p>
                    <a:p>
                      <a:pPr marL="0" indent="0" algn="l">
                        <a:tabLst/>
                      </a:pPr>
                      <a:r>
                        <a:rPr kumimoji="1" lang="ja-JP" altLang="en-US"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「訪日外客訪問地調査」</a:t>
                      </a:r>
                    </a:p>
                    <a:p>
                      <a:pPr marL="0" indent="0" algn="l">
                        <a:tabLst/>
                      </a:pPr>
                      <a:r>
                        <a:rPr kumimoji="1" lang="en-US" altLang="ja-JP"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以降：観光庁</a:t>
                      </a:r>
                    </a:p>
                    <a:p>
                      <a:pPr marL="0" indent="0" algn="l">
                        <a:tabLst/>
                      </a:pPr>
                      <a:r>
                        <a:rPr kumimoji="1" lang="ja-JP" altLang="en-US"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「訪日外国人消費動向調査」</a:t>
                      </a:r>
                      <a:endParaRPr kumimoji="1" lang="en-US" altLang="ja-JP"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r h="523562">
                <a:tc gridSpan="2">
                  <a:txBody>
                    <a:bodyPr/>
                    <a:lstStyle/>
                    <a:p>
                      <a:pPr algn="l"/>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国際会議開催件数</a:t>
                      </a:r>
                    </a:p>
                  </a:txBody>
                  <a:tcPr anchor="ctr">
                    <a:lnT w="12700" cap="flat" cmpd="sng" algn="ctr">
                      <a:solidFill>
                        <a:schemeClr val="tx1"/>
                      </a:solidFill>
                      <a:prstDash val="solid"/>
                      <a:round/>
                      <a:headEnd type="none" w="med" len="med"/>
                      <a:tailEnd type="none" w="med" len="med"/>
                    </a:lnT>
                  </a:tcPr>
                </a:tc>
                <a:tc hMerge="1">
                  <a:txBody>
                    <a:bodyPr/>
                    <a:lstStyle/>
                    <a:p>
                      <a:endParaRPr kumimoji="1" lang="ja-JP" altLang="en-US"/>
                    </a:p>
                  </a:txBody>
                  <a:tcP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152</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135</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281</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314</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253</a:t>
                      </a:r>
                      <a:r>
                        <a:rPr kumimoji="1" lang="ja-JP" altLang="en-US"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1050" u="none"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280</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251</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240</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公表日未定</a:t>
                      </a:r>
                      <a:endPar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日本政府観光局（</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JNTO)</a:t>
                      </a:r>
                      <a:b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「国際会議統計」</a:t>
                      </a:r>
                    </a:p>
                  </a:txBody>
                  <a:tcPr anchor="ctr"/>
                </a:tc>
                <a:extLst>
                  <a:ext uri="{0D108BD9-81ED-4DB2-BD59-A6C34878D82A}">
                    <a16:rowId xmlns:a16="http://schemas.microsoft.com/office/drawing/2014/main" val="10005"/>
                  </a:ext>
                </a:extLst>
              </a:tr>
            </a:tbl>
          </a:graphicData>
        </a:graphic>
      </p:graphicFrame>
      <p:sp>
        <p:nvSpPr>
          <p:cNvPr id="8" name="正方形/長方形 4"/>
          <p:cNvSpPr>
            <a:spLocks noChangeArrowheads="1"/>
          </p:cNvSpPr>
          <p:nvPr/>
        </p:nvSpPr>
        <p:spPr bwMode="auto">
          <a:xfrm>
            <a:off x="107504" y="6305545"/>
            <a:ext cx="856895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　訪日外国人のうち大阪を訪問</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した割合</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H22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）年の宿泊者数は、従業員数</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人以下の施設が調査対象外となっている。</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　延べ宿泊者数から外国人宿泊者数を引いて算出</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4"/>
          <p:cNvSpPr>
            <a:spLocks noChangeArrowheads="1"/>
          </p:cNvSpPr>
          <p:nvPr/>
        </p:nvSpPr>
        <p:spPr bwMode="auto">
          <a:xfrm>
            <a:off x="71486" y="487899"/>
            <a:ext cx="8785225"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defTabSz="912813">
              <a:lnSpc>
                <a:spcPts val="2000"/>
              </a:lnSpc>
              <a:spcBef>
                <a:spcPct val="20000"/>
              </a:spcBef>
              <a:buFont typeface="Wingdings" panose="05000000000000000000" pitchFamily="2" charset="2"/>
              <a:buChar char="u"/>
            </a:pPr>
            <a:r>
              <a:rPr lang="ja-JP" altLang="en-US" sz="2000" b="1" u="sng" dirty="0" smtClean="0">
                <a:latin typeface="+mj-ea"/>
                <a:ea typeface="+mj-ea"/>
                <a:cs typeface="Meiryo UI" pitchFamily="50" charset="-128"/>
              </a:rPr>
              <a:t>「成長目標」の進捗を把握するための指標</a:t>
            </a:r>
            <a:endParaRPr lang="ja-JP" altLang="en-US" sz="2000" b="1" u="sng" dirty="0">
              <a:latin typeface="+mj-ea"/>
              <a:ea typeface="+mj-ea"/>
              <a:cs typeface="Meiryo UI" pitchFamily="50" charset="-128"/>
            </a:endParaRPr>
          </a:p>
        </p:txBody>
      </p:sp>
      <p:sp>
        <p:nvSpPr>
          <p:cNvPr id="2" name="正方形/長方形 1"/>
          <p:cNvSpPr/>
          <p:nvPr/>
        </p:nvSpPr>
        <p:spPr>
          <a:xfrm>
            <a:off x="107504" y="836712"/>
            <a:ext cx="8928992" cy="152339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延べ宿泊者数（大阪府）は</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,743</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a:t>
            </a: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18.9</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。前年と比べ、外国人延べ宿泊者数、</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日本人</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延べ</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宿泊者数</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ともに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増加傾向</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の外国人訪問率</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38.6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の国際会議開催件数は、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240</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a:t>
            </a: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23</a:t>
            </a:fld>
            <a:endParaRPr lang="ja-JP" altLang="en-US" b="1" dirty="0"/>
          </a:p>
        </p:txBody>
      </p:sp>
    </p:spTree>
    <p:extLst>
      <p:ext uri="{BB962C8B-B14F-4D97-AF65-F5344CB8AC3E}">
        <p14:creationId xmlns:p14="http://schemas.microsoft.com/office/powerpoint/2010/main" val="2914173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07504" y="476672"/>
            <a:ext cx="9001000" cy="553998"/>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ja-JP" sz="1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訪日外国人の</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18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回あたりの旅行消費</a:t>
            </a:r>
            <a:r>
              <a:rPr lang="ja-JP" altLang="en-US" sz="1800" dirty="0">
                <a:latin typeface="Meiryo UI" panose="020B0604030504040204" pitchFamily="50" charset="-128"/>
                <a:ea typeface="Meiryo UI" panose="020B0604030504040204" pitchFamily="50" charset="-128"/>
                <a:cs typeface="Meiryo UI" panose="020B0604030504040204" pitchFamily="50" charset="-128"/>
              </a:rPr>
              <a:t>単価</a:t>
            </a: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の推移　</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出典：観光庁</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訪日外国人消費動向調査</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1052736"/>
            <a:ext cx="8928992" cy="113668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年に大阪を訪問した訪日外国人の旅行消費単価は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63,889</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円と上昇。戦略策定時から約</a:t>
            </a: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倍に増加。一方で、東京とは大きく開きがある状況。</a:t>
            </a:r>
            <a:endPar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国別では、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アメリカ</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や韓国の旅行消費単価が上昇基調にある一方、中国や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香港</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は、ほぼ横ばいの傾向が続いている。</a:t>
            </a:r>
            <a:endPar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48686" y="2204864"/>
            <a:ext cx="4019258" cy="310726"/>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○訪問地別、</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回あたりの旅行消費単価の推移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2" name="正方形/長方形 21"/>
          <p:cNvSpPr/>
          <p:nvPr/>
        </p:nvSpPr>
        <p:spPr>
          <a:xfrm>
            <a:off x="4272268" y="2204864"/>
            <a:ext cx="505226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○国・地域別、訪日外国人</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回あたりの旅行消費単価の推移</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7" name="円/楕円 16"/>
          <p:cNvSpPr/>
          <p:nvPr/>
        </p:nvSpPr>
        <p:spPr>
          <a:xfrm>
            <a:off x="7752205" y="-27384"/>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24</a:t>
            </a:fld>
            <a:endParaRPr lang="ja-JP" altLang="en-US" b="1" dirty="0"/>
          </a:p>
        </p:txBody>
      </p:sp>
      <p:sp>
        <p:nvSpPr>
          <p:cNvPr id="14" name="正方形/長方形 4"/>
          <p:cNvSpPr>
            <a:spLocks noChangeArrowheads="1"/>
          </p:cNvSpPr>
          <p:nvPr/>
        </p:nvSpPr>
        <p:spPr bwMode="auto">
          <a:xfrm>
            <a:off x="107504" y="6525344"/>
            <a:ext cx="554461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訪日外国人</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トランジット</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、乗員、１年以上の滞在者等を除く日本を出国する</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訪日外国人旅行者</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 name="グラフ 17"/>
          <p:cNvGraphicFramePr>
            <a:graphicFrameLocks/>
          </p:cNvGraphicFramePr>
          <p:nvPr>
            <p:extLst>
              <p:ext uri="{D42A27DB-BD31-4B8C-83A1-F6EECF244321}">
                <p14:modId xmlns:p14="http://schemas.microsoft.com/office/powerpoint/2010/main" val="2050046142"/>
              </p:ext>
            </p:extLst>
          </p:nvPr>
        </p:nvGraphicFramePr>
        <p:xfrm>
          <a:off x="71934" y="2528085"/>
          <a:ext cx="4356050" cy="39591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グラフ 18"/>
          <p:cNvGraphicFramePr>
            <a:graphicFrameLocks/>
          </p:cNvGraphicFramePr>
          <p:nvPr>
            <p:extLst>
              <p:ext uri="{D42A27DB-BD31-4B8C-83A1-F6EECF244321}">
                <p14:modId xmlns:p14="http://schemas.microsoft.com/office/powerpoint/2010/main" val="1739267405"/>
              </p:ext>
            </p:extLst>
          </p:nvPr>
        </p:nvGraphicFramePr>
        <p:xfrm>
          <a:off x="4487134" y="2487071"/>
          <a:ext cx="4333337" cy="40665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072281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24694" y="503285"/>
            <a:ext cx="8716160"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訪日</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外国人消費の動向と効果</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2" name="正方形/長方形 21"/>
          <p:cNvSpPr/>
          <p:nvPr/>
        </p:nvSpPr>
        <p:spPr>
          <a:xfrm>
            <a:off x="48686" y="2257127"/>
            <a:ext cx="8699778"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国籍・地域別、訪日外国人の旅行費支出内訳</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出典：観光庁「訪日外国人消費動向調査」より作成</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3" name="正方形/長方形 22"/>
          <p:cNvSpPr/>
          <p:nvPr/>
        </p:nvSpPr>
        <p:spPr>
          <a:xfrm>
            <a:off x="264710" y="4417367"/>
            <a:ext cx="8699778" cy="307777"/>
          </a:xfrm>
          <a:prstGeom prst="rect">
            <a:avLst/>
          </a:prstGeom>
        </p:spPr>
        <p:txBody>
          <a:bodyPr wrap="square">
            <a:spAutoFit/>
          </a:bodyPr>
          <a:lstStyle/>
          <a:p>
            <a:pPr marL="177800" indent="-177800"/>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パッケージツアー参加費に含まれる国内収入分を含むため、前ページの「国・地域別、</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人</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回あたりの旅行消費単価の</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推移」グラフとは数値が異なる。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25</a:t>
            </a:fld>
            <a:endParaRPr lang="ja-JP" altLang="en-US" b="1" dirty="0"/>
          </a:p>
        </p:txBody>
      </p:sp>
      <p:sp>
        <p:nvSpPr>
          <p:cNvPr id="12" name="正方形/長方形 11"/>
          <p:cNvSpPr/>
          <p:nvPr/>
        </p:nvSpPr>
        <p:spPr>
          <a:xfrm>
            <a:off x="35496" y="4653136"/>
            <a:ext cx="9793088"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○訪日外国人消費の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GRP</a:t>
            </a:r>
            <a:r>
              <a:rPr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への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効果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一財</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アジア太平洋研究所</a:t>
            </a:r>
            <a:r>
              <a:rPr lang="en-US" altLang="ja-JP" sz="9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APIR)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Trend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Watch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No.65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訪日外国人</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消費による関西各府県への経済効果」より作成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117659" y="949370"/>
            <a:ext cx="8928992" cy="130775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訪日外国人の消費動向をみると、いずれの国も宿泊料金や買い物代の割合が高い。このうち、中国</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台湾、香港では、買い物代の方が構成比が高く、韓国とアメリカは宿泊料金の構成比が高いといった、それぞれの特徴が窺える。</a:t>
            </a:r>
            <a:endPar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訪日</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外国人消費の関西名目</a:t>
            </a: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GRP</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に対する寄与度は、</a:t>
            </a: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年に初めて１％を超え、</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年は関空被災にも関わらず</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％となり、</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％と加速した。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377665396"/>
              </p:ext>
            </p:extLst>
          </p:nvPr>
        </p:nvGraphicFramePr>
        <p:xfrm>
          <a:off x="251520" y="2542918"/>
          <a:ext cx="8229601" cy="1951749"/>
        </p:xfrm>
        <a:graphic>
          <a:graphicData uri="http://schemas.openxmlformats.org/drawingml/2006/table">
            <a:tbl>
              <a:tblPr/>
              <a:tblGrid>
                <a:gridCol w="1045029">
                  <a:extLst>
                    <a:ext uri="{9D8B030D-6E8A-4147-A177-3AD203B41FA5}">
                      <a16:colId xmlns:a16="http://schemas.microsoft.com/office/drawing/2014/main" val="2047801452"/>
                    </a:ext>
                  </a:extLst>
                </a:gridCol>
                <a:gridCol w="667040">
                  <a:extLst>
                    <a:ext uri="{9D8B030D-6E8A-4147-A177-3AD203B41FA5}">
                      <a16:colId xmlns:a16="http://schemas.microsoft.com/office/drawing/2014/main" val="3330274069"/>
                    </a:ext>
                  </a:extLst>
                </a:gridCol>
                <a:gridCol w="544749">
                  <a:extLst>
                    <a:ext uri="{9D8B030D-6E8A-4147-A177-3AD203B41FA5}">
                      <a16:colId xmlns:a16="http://schemas.microsoft.com/office/drawing/2014/main" val="3190419251"/>
                    </a:ext>
                  </a:extLst>
                </a:gridCol>
                <a:gridCol w="611453">
                  <a:extLst>
                    <a:ext uri="{9D8B030D-6E8A-4147-A177-3AD203B41FA5}">
                      <a16:colId xmlns:a16="http://schemas.microsoft.com/office/drawing/2014/main" val="4228787190"/>
                    </a:ext>
                  </a:extLst>
                </a:gridCol>
                <a:gridCol w="555867">
                  <a:extLst>
                    <a:ext uri="{9D8B030D-6E8A-4147-A177-3AD203B41FA5}">
                      <a16:colId xmlns:a16="http://schemas.microsoft.com/office/drawing/2014/main" val="2261187308"/>
                    </a:ext>
                  </a:extLst>
                </a:gridCol>
                <a:gridCol w="611453">
                  <a:extLst>
                    <a:ext uri="{9D8B030D-6E8A-4147-A177-3AD203B41FA5}">
                      <a16:colId xmlns:a16="http://schemas.microsoft.com/office/drawing/2014/main" val="3253670817"/>
                    </a:ext>
                  </a:extLst>
                </a:gridCol>
                <a:gridCol w="533631">
                  <a:extLst>
                    <a:ext uri="{9D8B030D-6E8A-4147-A177-3AD203B41FA5}">
                      <a16:colId xmlns:a16="http://schemas.microsoft.com/office/drawing/2014/main" val="1975007011"/>
                    </a:ext>
                  </a:extLst>
                </a:gridCol>
                <a:gridCol w="611453">
                  <a:extLst>
                    <a:ext uri="{9D8B030D-6E8A-4147-A177-3AD203B41FA5}">
                      <a16:colId xmlns:a16="http://schemas.microsoft.com/office/drawing/2014/main" val="2998288147"/>
                    </a:ext>
                  </a:extLst>
                </a:gridCol>
                <a:gridCol w="589219">
                  <a:extLst>
                    <a:ext uri="{9D8B030D-6E8A-4147-A177-3AD203B41FA5}">
                      <a16:colId xmlns:a16="http://schemas.microsoft.com/office/drawing/2014/main" val="282103964"/>
                    </a:ext>
                  </a:extLst>
                </a:gridCol>
                <a:gridCol w="700392">
                  <a:extLst>
                    <a:ext uri="{9D8B030D-6E8A-4147-A177-3AD203B41FA5}">
                      <a16:colId xmlns:a16="http://schemas.microsoft.com/office/drawing/2014/main" val="3866718702"/>
                    </a:ext>
                  </a:extLst>
                </a:gridCol>
                <a:gridCol w="558645">
                  <a:extLst>
                    <a:ext uri="{9D8B030D-6E8A-4147-A177-3AD203B41FA5}">
                      <a16:colId xmlns:a16="http://schemas.microsoft.com/office/drawing/2014/main" val="2474453528"/>
                    </a:ext>
                  </a:extLst>
                </a:gridCol>
                <a:gridCol w="600335">
                  <a:extLst>
                    <a:ext uri="{9D8B030D-6E8A-4147-A177-3AD203B41FA5}">
                      <a16:colId xmlns:a16="http://schemas.microsoft.com/office/drawing/2014/main" val="2638304807"/>
                    </a:ext>
                  </a:extLst>
                </a:gridCol>
                <a:gridCol w="600335">
                  <a:extLst>
                    <a:ext uri="{9D8B030D-6E8A-4147-A177-3AD203B41FA5}">
                      <a16:colId xmlns:a16="http://schemas.microsoft.com/office/drawing/2014/main" val="953021920"/>
                    </a:ext>
                  </a:extLst>
                </a:gridCol>
              </a:tblGrid>
              <a:tr h="216861">
                <a:tc rowSpan="2">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全体</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中国</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韓国</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台湾</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香港</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2">
                  <a:txBody>
                    <a:bodyPr/>
                    <a:lstStyle/>
                    <a:p>
                      <a:pPr algn="ct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アメリカ</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　</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274909408"/>
                  </a:ext>
                </a:extLst>
              </a:tr>
              <a:tr h="216861">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構成比</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3351647"/>
                  </a:ext>
                </a:extLst>
              </a:tr>
              <a:tr h="216861">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宿泊料金</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47,336</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29.9%</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45,217</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21.2%</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25,412</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33.4%</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32,814</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27.7%</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46,183</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29.6%</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83,125</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43.9%</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extLst>
                  <a:ext uri="{0D108BD9-81ED-4DB2-BD59-A6C34878D82A}">
                    <a16:rowId xmlns:a16="http://schemas.microsoft.com/office/drawing/2014/main" val="3812882630"/>
                  </a:ext>
                </a:extLst>
              </a:tr>
              <a:tr h="216861">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飲食費</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34,740</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21.9%</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36,631</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17.2%</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21,132</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27.8%</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26,258</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22.2%</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36,886</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23.7%</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48,279</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25.5%</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extLst>
                  <a:ext uri="{0D108BD9-81ED-4DB2-BD59-A6C34878D82A}">
                    <a16:rowId xmlns:a16="http://schemas.microsoft.com/office/drawing/2014/main" val="579096828"/>
                  </a:ext>
                </a:extLst>
              </a:tr>
              <a:tr h="216861">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交通費</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16,669</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10.5%</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15,233</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7.2%</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7,823</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10.3%</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13,419</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11.3%</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16,208</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10.4%</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26,014</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13.7%</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822931059"/>
                  </a:ext>
                </a:extLst>
              </a:tr>
              <a:tr h="216861">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娯楽サービス費</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6,383</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4.0%</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6,914</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3.2%</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3,742</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4.9%</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4,267</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3.6%</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4,419</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2.8%</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8,692</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4.6%</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339018108"/>
                  </a:ext>
                </a:extLst>
              </a:tr>
              <a:tr h="216861">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買い物代</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53,331</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33.6%</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108,788</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51.1%</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17,939</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23.6%</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41,502</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35.1%</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52,176</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33.5%</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5050"/>
                    </a:solidFill>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23,218</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12.3%</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976088161"/>
                  </a:ext>
                </a:extLst>
              </a:tr>
              <a:tr h="216861">
                <a:tc>
                  <a:txBody>
                    <a:bodyPr/>
                    <a:lstStyle/>
                    <a:p>
                      <a:pPr algn="l" fontAlgn="ctr"/>
                      <a:r>
                        <a:rPr lang="ja-JP" altLang="en-US" sz="900" b="0" i="0" u="none" strike="noStrike">
                          <a:solidFill>
                            <a:srgbClr val="000000"/>
                          </a:solidFill>
                          <a:effectLst/>
                          <a:latin typeface="Meiryo UI" panose="020B0604030504040204" pitchFamily="50" charset="-128"/>
                          <a:ea typeface="Meiryo UI" panose="020B0604030504040204" pitchFamily="50" charset="-128"/>
                        </a:rPr>
                        <a:t>その他</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73</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0.0%</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26</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0.0%</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89</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0.1%</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27</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0.0%</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80</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0.1%</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83</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0.0%</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3374223"/>
                  </a:ext>
                </a:extLst>
              </a:tr>
              <a:tr h="216861">
                <a:tc>
                  <a:txBody>
                    <a:bodyPr/>
                    <a:lstStyle/>
                    <a:p>
                      <a:pPr algn="l" fontAlgn="ctr"/>
                      <a:r>
                        <a:rPr lang="zh-TW" altLang="en-US" sz="900" b="0" i="0" u="none" strike="noStrike" dirty="0">
                          <a:solidFill>
                            <a:srgbClr val="000000"/>
                          </a:solidFill>
                          <a:effectLst/>
                          <a:latin typeface="Meiryo UI" panose="020B0604030504040204" pitchFamily="50" charset="-128"/>
                          <a:ea typeface="Meiryo UI" panose="020B0604030504040204" pitchFamily="50" charset="-128"/>
                        </a:rPr>
                        <a:t>旅行支出総額</a:t>
                      </a:r>
                    </a:p>
                  </a:txBody>
                  <a:tcPr marL="8341" marR="8341" marT="834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158,531</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212,810</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100.0%</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76,138</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100.0%</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118,288</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155,951</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Meiryo UI" panose="020B0604030504040204" pitchFamily="50" charset="-128"/>
                          <a:ea typeface="Meiryo UI" panose="020B0604030504040204" pitchFamily="50" charset="-128"/>
                        </a:rPr>
                        <a:t>100.0%</a:t>
                      </a:r>
                    </a:p>
                  </a:txBody>
                  <a:tcPr marL="8341" marR="8341" marT="8341"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189,411</a:t>
                      </a:r>
                    </a:p>
                  </a:txBody>
                  <a:tcPr marL="8341" marR="8341" marT="8341"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Meiryo UI" panose="020B0604030504040204" pitchFamily="50" charset="-128"/>
                          <a:ea typeface="Meiryo UI" panose="020B0604030504040204" pitchFamily="50" charset="-128"/>
                        </a:rPr>
                        <a:t>100.0%</a:t>
                      </a:r>
                    </a:p>
                  </a:txBody>
                  <a:tcPr marL="8341" marR="8341" marT="8341"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943468"/>
                  </a:ext>
                </a:extLst>
              </a:tr>
            </a:tbl>
          </a:graphicData>
        </a:graphic>
      </p:graphicFrame>
      <p:graphicFrame>
        <p:nvGraphicFramePr>
          <p:cNvPr id="2" name="表 1"/>
          <p:cNvGraphicFramePr>
            <a:graphicFrameLocks noGrp="1"/>
          </p:cNvGraphicFramePr>
          <p:nvPr>
            <p:extLst>
              <p:ext uri="{D42A27DB-BD31-4B8C-83A1-F6EECF244321}">
                <p14:modId xmlns:p14="http://schemas.microsoft.com/office/powerpoint/2010/main" val="3060598897"/>
              </p:ext>
            </p:extLst>
          </p:nvPr>
        </p:nvGraphicFramePr>
        <p:xfrm>
          <a:off x="251520" y="4941165"/>
          <a:ext cx="8229601" cy="1872209"/>
        </p:xfrm>
        <a:graphic>
          <a:graphicData uri="http://schemas.openxmlformats.org/drawingml/2006/table">
            <a:tbl>
              <a:tblPr/>
              <a:tblGrid>
                <a:gridCol w="906424">
                  <a:extLst>
                    <a:ext uri="{9D8B030D-6E8A-4147-A177-3AD203B41FA5}">
                      <a16:colId xmlns:a16="http://schemas.microsoft.com/office/drawing/2014/main" val="78405242"/>
                    </a:ext>
                  </a:extLst>
                </a:gridCol>
                <a:gridCol w="895097">
                  <a:extLst>
                    <a:ext uri="{9D8B030D-6E8A-4147-A177-3AD203B41FA5}">
                      <a16:colId xmlns:a16="http://schemas.microsoft.com/office/drawing/2014/main" val="2549685635"/>
                    </a:ext>
                  </a:extLst>
                </a:gridCol>
                <a:gridCol w="895097">
                  <a:extLst>
                    <a:ext uri="{9D8B030D-6E8A-4147-A177-3AD203B41FA5}">
                      <a16:colId xmlns:a16="http://schemas.microsoft.com/office/drawing/2014/main" val="4146636711"/>
                    </a:ext>
                  </a:extLst>
                </a:gridCol>
                <a:gridCol w="895097">
                  <a:extLst>
                    <a:ext uri="{9D8B030D-6E8A-4147-A177-3AD203B41FA5}">
                      <a16:colId xmlns:a16="http://schemas.microsoft.com/office/drawing/2014/main" val="2232782624"/>
                    </a:ext>
                  </a:extLst>
                </a:gridCol>
                <a:gridCol w="1057498">
                  <a:extLst>
                    <a:ext uri="{9D8B030D-6E8A-4147-A177-3AD203B41FA5}">
                      <a16:colId xmlns:a16="http://schemas.microsoft.com/office/drawing/2014/main" val="3046638592"/>
                    </a:ext>
                  </a:extLst>
                </a:gridCol>
                <a:gridCol w="895097">
                  <a:extLst>
                    <a:ext uri="{9D8B030D-6E8A-4147-A177-3AD203B41FA5}">
                      <a16:colId xmlns:a16="http://schemas.microsoft.com/office/drawing/2014/main" val="1996729525"/>
                    </a:ext>
                  </a:extLst>
                </a:gridCol>
                <a:gridCol w="895097">
                  <a:extLst>
                    <a:ext uri="{9D8B030D-6E8A-4147-A177-3AD203B41FA5}">
                      <a16:colId xmlns:a16="http://schemas.microsoft.com/office/drawing/2014/main" val="2973259715"/>
                    </a:ext>
                  </a:extLst>
                </a:gridCol>
                <a:gridCol w="895097">
                  <a:extLst>
                    <a:ext uri="{9D8B030D-6E8A-4147-A177-3AD203B41FA5}">
                      <a16:colId xmlns:a16="http://schemas.microsoft.com/office/drawing/2014/main" val="605679584"/>
                    </a:ext>
                  </a:extLst>
                </a:gridCol>
                <a:gridCol w="895097">
                  <a:extLst>
                    <a:ext uri="{9D8B030D-6E8A-4147-A177-3AD203B41FA5}">
                      <a16:colId xmlns:a16="http://schemas.microsoft.com/office/drawing/2014/main" val="2836037819"/>
                    </a:ext>
                  </a:extLst>
                </a:gridCol>
              </a:tblGrid>
              <a:tr h="409545">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br>
                        <a:rPr lang="ja-JP" altLang="en-US" sz="11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万円</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br>
                        <a:rPr lang="ja-JP" altLang="en-US" sz="11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万円</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br>
                        <a:rPr lang="ja-JP" altLang="en-US" sz="1100" b="0" i="0" u="none" strike="noStrike" dirty="0">
                          <a:solidFill>
                            <a:schemeClr val="tx1"/>
                          </a:solidFill>
                          <a:effectLst/>
                          <a:latin typeface="Meiryo UI" panose="020B0604030504040204" pitchFamily="50" charset="-128"/>
                          <a:ea typeface="Meiryo UI" panose="020B0604030504040204" pitchFamily="50" charset="-128"/>
                        </a:rPr>
                      </a:b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100</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万円</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2019</a:t>
                      </a:r>
                      <a:r>
                        <a:rPr lang="ja-JP" altLang="en-US" sz="1100" b="0" i="0" u="none" strike="noStrike">
                          <a:solidFill>
                            <a:schemeClr val="tx1"/>
                          </a:solidFill>
                          <a:effectLst/>
                          <a:latin typeface="Meiryo UI" panose="020B0604030504040204" pitchFamily="50" charset="-128"/>
                          <a:ea typeface="Meiryo UI" panose="020B0604030504040204" pitchFamily="50" charset="-128"/>
                        </a:rPr>
                        <a:t>年</a:t>
                      </a:r>
                      <a:br>
                        <a:rPr lang="ja-JP" altLang="en-US" sz="1100" b="0" i="0" u="none" strike="noStrike">
                          <a:solidFill>
                            <a:schemeClr val="tx1"/>
                          </a:solidFill>
                          <a:effectLst/>
                          <a:latin typeface="Meiryo UI" panose="020B0604030504040204" pitchFamily="50" charset="-128"/>
                          <a:ea typeface="Meiryo UI" panose="020B0604030504040204" pitchFamily="50" charset="-128"/>
                        </a:rPr>
                      </a:br>
                      <a:r>
                        <a:rPr lang="ja-JP" altLang="en-US" sz="1100" b="0" i="0" u="none" strike="noStrike">
                          <a:solidFill>
                            <a:schemeClr val="tx1"/>
                          </a:solidFill>
                          <a:effectLst/>
                          <a:latin typeface="Meiryo UI" panose="020B0604030504040204" pitchFamily="50" charset="-128"/>
                          <a:ea typeface="Meiryo UI" panose="020B0604030504040204" pitchFamily="50" charset="-128"/>
                        </a:rPr>
                        <a:t>  </a:t>
                      </a:r>
                      <a:r>
                        <a:rPr lang="en-US" altLang="ja-JP" sz="1100" b="0" i="0" u="none" strike="noStrike">
                          <a:solidFill>
                            <a:schemeClr val="tx1"/>
                          </a:solidFill>
                          <a:effectLst/>
                          <a:latin typeface="Meiryo UI" panose="020B0604030504040204" pitchFamily="50" charset="-128"/>
                          <a:ea typeface="Meiryo UI" panose="020B0604030504040204" pitchFamily="50" charset="-128"/>
                        </a:rPr>
                        <a:t>(100</a:t>
                      </a:r>
                      <a:r>
                        <a:rPr lang="ja-JP" altLang="en-US" sz="1100" b="0" i="0" u="none" strike="noStrike">
                          <a:solidFill>
                            <a:schemeClr val="tx1"/>
                          </a:solidFill>
                          <a:effectLst/>
                          <a:latin typeface="Meiryo UI" panose="020B0604030504040204" pitchFamily="50" charset="-128"/>
                          <a:ea typeface="Meiryo UI" panose="020B0604030504040204" pitchFamily="50" charset="-128"/>
                        </a:rPr>
                        <a:t>万円</a:t>
                      </a:r>
                      <a:r>
                        <a:rPr lang="en-US" altLang="ja-JP" sz="1100" b="0" i="0" u="none" strike="noStrike">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寄与</a:t>
                      </a:r>
                      <a:r>
                        <a:rPr lang="en-US" altLang="ja-JP" sz="1100" b="0" i="0" u="none" strike="noStrike">
                          <a:solidFill>
                            <a:schemeClr val="tx1"/>
                          </a:solidFill>
                          <a:effectLst/>
                          <a:latin typeface="Meiryo UI" panose="020B0604030504040204" pitchFamily="50" charset="-128"/>
                          <a:ea typeface="Meiryo UI" panose="020B0604030504040204" pitchFamily="50" charset="-128"/>
                        </a:rPr>
                        <a:t>(%)</a:t>
                      </a:r>
                      <a:br>
                        <a:rPr lang="en-US" altLang="ja-JP" sz="1100" b="0" i="0" u="none" strike="noStrike">
                          <a:solidFill>
                            <a:schemeClr val="tx1"/>
                          </a:solidFill>
                          <a:effectLst/>
                          <a:latin typeface="Meiryo UI" panose="020B0604030504040204" pitchFamily="50" charset="-128"/>
                          <a:ea typeface="Meiryo UI" panose="020B0604030504040204" pitchFamily="50" charset="-128"/>
                        </a:rPr>
                      </a:br>
                      <a:r>
                        <a:rPr lang="en-US" altLang="ja-JP" sz="1100" b="0" i="0" u="none" strike="noStrike">
                          <a:solidFill>
                            <a:schemeClr val="tx1"/>
                          </a:solidFill>
                          <a:effectLst/>
                          <a:latin typeface="Meiryo UI" panose="020B0604030504040204" pitchFamily="50" charset="-128"/>
                          <a:ea typeface="Meiryo UI" panose="020B0604030504040204" pitchFamily="50" charset="-128"/>
                        </a:rPr>
                        <a:t>(2013</a:t>
                      </a:r>
                      <a:r>
                        <a:rPr lang="ja-JP" altLang="en-US" sz="1100" b="0" i="0" u="none" strike="noStrike">
                          <a:solidFill>
                            <a:schemeClr val="tx1"/>
                          </a:solidFill>
                          <a:effectLst/>
                          <a:latin typeface="Meiryo UI" panose="020B0604030504040204" pitchFamily="50" charset="-128"/>
                          <a:ea typeface="Meiryo UI" panose="020B0604030504040204" pitchFamily="50" charset="-128"/>
                        </a:rPr>
                        <a:t>年</a:t>
                      </a:r>
                      <a:r>
                        <a:rPr lang="en-US" altLang="ja-JP" sz="1100" b="0" i="0" u="none" strike="noStrike">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寄与</a:t>
                      </a:r>
                      <a:r>
                        <a:rPr lang="en-US" altLang="ja-JP" sz="1100" b="0" i="0" u="none" strike="noStrike">
                          <a:solidFill>
                            <a:schemeClr val="tx1"/>
                          </a:solidFill>
                          <a:effectLst/>
                          <a:latin typeface="Meiryo UI" panose="020B0604030504040204" pitchFamily="50" charset="-128"/>
                          <a:ea typeface="Meiryo UI" panose="020B0604030504040204" pitchFamily="50" charset="-128"/>
                        </a:rPr>
                        <a:t>(%)</a:t>
                      </a:r>
                      <a:br>
                        <a:rPr lang="en-US" altLang="ja-JP" sz="1100" b="0" i="0" u="none" strike="noStrike">
                          <a:solidFill>
                            <a:schemeClr val="tx1"/>
                          </a:solidFill>
                          <a:effectLst/>
                          <a:latin typeface="Meiryo UI" panose="020B0604030504040204" pitchFamily="50" charset="-128"/>
                          <a:ea typeface="Meiryo UI" panose="020B0604030504040204" pitchFamily="50" charset="-128"/>
                        </a:rPr>
                      </a:br>
                      <a:r>
                        <a:rPr lang="en-US" altLang="ja-JP" sz="1100" b="0" i="0" u="none" strike="noStrike">
                          <a:solidFill>
                            <a:schemeClr val="tx1"/>
                          </a:solidFill>
                          <a:effectLst/>
                          <a:latin typeface="Meiryo UI" panose="020B0604030504040204" pitchFamily="50" charset="-128"/>
                          <a:ea typeface="Meiryo UI" panose="020B0604030504040204" pitchFamily="50" charset="-128"/>
                        </a:rPr>
                        <a:t>(2017</a:t>
                      </a:r>
                      <a:r>
                        <a:rPr lang="ja-JP" altLang="en-US" sz="1100" b="0" i="0" u="none" strike="noStrike">
                          <a:solidFill>
                            <a:schemeClr val="tx1"/>
                          </a:solidFill>
                          <a:effectLst/>
                          <a:latin typeface="Meiryo UI" panose="020B0604030504040204" pitchFamily="50" charset="-128"/>
                          <a:ea typeface="Meiryo UI" panose="020B0604030504040204" pitchFamily="50" charset="-128"/>
                        </a:rPr>
                        <a:t>年</a:t>
                      </a:r>
                      <a:r>
                        <a:rPr lang="en-US" altLang="ja-JP" sz="1100" b="0" i="0" u="none" strike="noStrike">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寄与</a:t>
                      </a:r>
                      <a:r>
                        <a:rPr lang="en-US" altLang="ja-JP" sz="1100" b="0" i="0" u="none" strike="noStrike">
                          <a:solidFill>
                            <a:schemeClr val="tx1"/>
                          </a:solidFill>
                          <a:effectLst/>
                          <a:latin typeface="Meiryo UI" panose="020B0604030504040204" pitchFamily="50" charset="-128"/>
                          <a:ea typeface="Meiryo UI" panose="020B0604030504040204" pitchFamily="50" charset="-128"/>
                        </a:rPr>
                        <a:t>(%)</a:t>
                      </a:r>
                      <a:br>
                        <a:rPr lang="en-US" altLang="ja-JP" sz="1100" b="0" i="0" u="none" strike="noStrike">
                          <a:solidFill>
                            <a:schemeClr val="tx1"/>
                          </a:solidFill>
                          <a:effectLst/>
                          <a:latin typeface="Meiryo UI" panose="020B0604030504040204" pitchFamily="50" charset="-128"/>
                          <a:ea typeface="Meiryo UI" panose="020B0604030504040204" pitchFamily="50" charset="-128"/>
                        </a:rPr>
                      </a:br>
                      <a:r>
                        <a:rPr lang="en-US" altLang="ja-JP" sz="1100" b="0" i="0" u="none" strike="noStrike">
                          <a:solidFill>
                            <a:schemeClr val="tx1"/>
                          </a:solidFill>
                          <a:effectLst/>
                          <a:latin typeface="Meiryo UI" panose="020B0604030504040204" pitchFamily="50" charset="-128"/>
                          <a:ea typeface="Meiryo UI" panose="020B0604030504040204" pitchFamily="50" charset="-128"/>
                        </a:rPr>
                        <a:t>(2018</a:t>
                      </a:r>
                      <a:r>
                        <a:rPr lang="ja-JP" altLang="en-US" sz="1100" b="0" i="0" u="none" strike="noStrike">
                          <a:solidFill>
                            <a:schemeClr val="tx1"/>
                          </a:solidFill>
                          <a:effectLst/>
                          <a:latin typeface="Meiryo UI" panose="020B0604030504040204" pitchFamily="50" charset="-128"/>
                          <a:ea typeface="Meiryo UI" panose="020B0604030504040204" pitchFamily="50" charset="-128"/>
                        </a:rPr>
                        <a:t>年</a:t>
                      </a:r>
                      <a:r>
                        <a:rPr lang="en-US" altLang="ja-JP" sz="1100" b="0" i="0" u="none" strike="noStrike">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寄与</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br>
                        <a:rPr lang="en-US" altLang="ja-JP" sz="1100" b="0" i="0" u="none" strike="noStrike" dirty="0">
                          <a:solidFill>
                            <a:schemeClr val="tx1"/>
                          </a:solidFill>
                          <a:effectLst/>
                          <a:latin typeface="Meiryo UI" panose="020B0604030504040204" pitchFamily="50" charset="-128"/>
                          <a:ea typeface="Meiryo UI" panose="020B0604030504040204" pitchFamily="50" charset="-128"/>
                        </a:rPr>
                      </a:b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(2019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2354524"/>
                  </a:ext>
                </a:extLst>
              </a:tr>
              <a:tr h="204773">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滋賀県</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8,697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37,322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39,860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43,195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0.57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0.60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0.66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1582892"/>
                  </a:ext>
                </a:extLst>
              </a:tr>
              <a:tr h="214524">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京都府</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70,701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194,074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197,310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276,078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0.75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1.80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1.80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2.54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4088954973"/>
                  </a:ext>
                </a:extLst>
              </a:tr>
              <a:tr h="214524">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大阪府</a:t>
                      </a:r>
                    </a:p>
                  </a:txBody>
                  <a:tcPr marL="9525" marR="9525" marT="9525" marB="0" anchor="ctr">
                    <a:lnL w="1270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134,077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480,856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536,418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581,507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0.36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1.20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1.35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1.47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2406438"/>
                  </a:ext>
                </a:extLst>
              </a:tr>
              <a:tr h="204773">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兵庫県</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27,675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103,957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111,551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120,508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0.49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0.52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0.56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4959817"/>
                  </a:ext>
                </a:extLst>
              </a:tr>
              <a:tr h="204773">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奈良県</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4,249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20,098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23,553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24,755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0.12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0.54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0.62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0.66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0339158"/>
                  </a:ext>
                </a:extLst>
              </a:tr>
              <a:tr h="204773">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和歌山県</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5,972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22,117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22,599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21,713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0.16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0.64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0.66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0.63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5582318"/>
                  </a:ext>
                </a:extLst>
              </a:tr>
              <a:tr h="214524">
                <a:tc>
                  <a:txBody>
                    <a:bodyPr/>
                    <a:lstStyle/>
                    <a:p>
                      <a:pPr algn="l" fontAlgn="ctr"/>
                      <a:r>
                        <a:rPr lang="ja-JP" altLang="en-US" sz="1100" b="0" i="0" u="none" strike="noStrike">
                          <a:solidFill>
                            <a:schemeClr val="tx1"/>
                          </a:solidFill>
                          <a:effectLst/>
                          <a:latin typeface="Meiryo UI" panose="020B0604030504040204" pitchFamily="50" charset="-128"/>
                          <a:ea typeface="Meiryo UI" panose="020B0604030504040204" pitchFamily="50" charset="-128"/>
                        </a:rPr>
                        <a:t>関西計</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251,372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858,423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931,291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1,067,755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0.32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chemeClr val="tx1"/>
                          </a:solidFill>
                          <a:effectLst/>
                          <a:latin typeface="Meiryo UI" panose="020B0604030504040204" pitchFamily="50" charset="-128"/>
                          <a:ea typeface="Meiryo UI" panose="020B0604030504040204" pitchFamily="50" charset="-128"/>
                        </a:rPr>
                        <a:t>1.08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rPr>
                        <a:t>1.25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3061969"/>
                  </a:ext>
                </a:extLst>
              </a:tr>
            </a:tbl>
          </a:graphicData>
        </a:graphic>
      </p:graphicFrame>
    </p:spTree>
    <p:extLst>
      <p:ext uri="{BB962C8B-B14F-4D97-AF65-F5344CB8AC3E}">
        <p14:creationId xmlns:p14="http://schemas.microsoft.com/office/powerpoint/2010/main" val="13793464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203859" y="505017"/>
            <a:ext cx="5519292"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訪日外客数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におけるビジネス客数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２）</a:t>
            </a:r>
            <a:r>
              <a:rPr lang="ja-JP" altLang="en-US" dirty="0">
                <a:latin typeface="Meiryo UI" panose="020B0604030504040204" pitchFamily="50" charset="-128"/>
                <a:ea typeface="Meiryo UI" panose="020B0604030504040204" pitchFamily="50" charset="-128"/>
                <a:cs typeface="Meiryo UI" panose="020B0604030504040204" pitchFamily="50" charset="-128"/>
              </a:rPr>
              <a:t>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推移</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63989" y="1195080"/>
            <a:ext cx="8928992" cy="74912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訪日外客数のうち、</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ビジネス</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客数は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175.7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年以降、増加傾向にあったが、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年は減少。</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26</a:t>
            </a:fld>
            <a:endParaRPr lang="ja-JP" altLang="en-US" dirty="0"/>
          </a:p>
        </p:txBody>
      </p:sp>
      <p:sp>
        <p:nvSpPr>
          <p:cNvPr id="19" name="テキスト ボックス 18"/>
          <p:cNvSpPr txBox="1"/>
          <p:nvPr/>
        </p:nvSpPr>
        <p:spPr>
          <a:xfrm>
            <a:off x="395536" y="847745"/>
            <a:ext cx="6336704" cy="276999"/>
          </a:xfrm>
          <a:prstGeom prst="rect">
            <a:avLst/>
          </a:prstGeom>
          <a:noFill/>
        </p:spPr>
        <p:txBody>
          <a:bodyPr wrap="square" rtlCol="0">
            <a:spAutoFit/>
          </a:bodyPr>
          <a:lstStyle/>
          <a:p>
            <a:r>
              <a:rPr lang="zh-TW"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日本政府観光局（</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JNTO</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「国籍</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別／目的別 訪日外客数（確定値）」</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p>
        </p:txBody>
      </p:sp>
      <p:sp>
        <p:nvSpPr>
          <p:cNvPr id="2" name="テキスト ボックス 1"/>
          <p:cNvSpPr txBox="1"/>
          <p:nvPr/>
        </p:nvSpPr>
        <p:spPr>
          <a:xfrm>
            <a:off x="80204" y="2119587"/>
            <a:ext cx="1062372"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151440" y="6067199"/>
            <a:ext cx="8659960" cy="600164"/>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１</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訪日外客数</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国籍</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に基づく法務省集計による外国人正規入国者から、日本を主たる居住国とする永住者等の外国人を除き、</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　　　　　　　　　　 　　 これに外国人一時上陸客等を加えた入国外国人旅行者数のこと。駐在員やその家族、留学生等の入国者・再入国者を含む。</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２：ビジネス客数</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日本政府観光局（</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JNTO</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）「国籍別／目的別　訪日外客数（確定値）」の商用客の数。</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グラフ 12"/>
          <p:cNvGraphicFramePr>
            <a:graphicFrameLocks/>
          </p:cNvGraphicFramePr>
          <p:nvPr>
            <p:extLst>
              <p:ext uri="{D42A27DB-BD31-4B8C-83A1-F6EECF244321}">
                <p14:modId xmlns:p14="http://schemas.microsoft.com/office/powerpoint/2010/main" val="354390765"/>
              </p:ext>
            </p:extLst>
          </p:nvPr>
        </p:nvGraphicFramePr>
        <p:xfrm>
          <a:off x="125252" y="2390312"/>
          <a:ext cx="8867729" cy="37271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085370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07504" y="476672"/>
            <a:ext cx="9001000" cy="553998"/>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ja-JP" sz="1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来訪目的</a:t>
            </a:r>
            <a:r>
              <a:rPr lang="ja-JP" altLang="en-US" sz="1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別（ビジネス・観光）にみる訪日外国人１人あたり旅行消費額　</a:t>
            </a:r>
            <a:endParaRPr lang="en-US" altLang="ja-JP" sz="1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出典：観光庁</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「訪日外国人消費動向調査」</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より作成</a:t>
            </a:r>
            <a:endPar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1052736"/>
            <a:ext cx="8928992" cy="113668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年の訪日外国人旅行消費額は、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7,331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億円と</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1,490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億円から約４倍にまで増加。</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観光・レジャー目的の訪日外国人１人あたり旅行消費額は概ね増加傾向にある（</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58,671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円増）。ビジネス目的</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の消費額も戦略策定時よりやや増加</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している（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31,734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円増</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3176" y="2551708"/>
            <a:ext cx="704741" cy="246221"/>
          </a:xfrm>
          <a:prstGeom prst="rect">
            <a:avLst/>
          </a:prstGeom>
          <a:noFill/>
          <a:ln>
            <a:noFill/>
          </a:ln>
        </p:spPr>
        <p:txBody>
          <a:bodyPr wrap="square" rtlCol="0">
            <a:spAutoFit/>
          </a:bodyPr>
          <a:lstStyle/>
          <a:p>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（億円）</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円/楕円 16"/>
          <p:cNvSpPr/>
          <p:nvPr/>
        </p:nvSpPr>
        <p:spPr>
          <a:xfrm>
            <a:off x="7752205" y="-27384"/>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Ⅱ</a:t>
            </a:r>
            <a:endParaRPr lang="en-US" altLang="ja-JP"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関連データ</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7042968" y="6492875"/>
            <a:ext cx="2133600" cy="365125"/>
          </a:xfrm>
        </p:spPr>
        <p:txBody>
          <a:bodyPr/>
          <a:lstStyle/>
          <a:p>
            <a:pPr>
              <a:defRPr/>
            </a:pPr>
            <a:r>
              <a:rPr lang="en-US" altLang="ja-JP" b="1" dirty="0" smtClean="0">
                <a:solidFill>
                  <a:prstClr val="black"/>
                </a:solidFill>
              </a:rPr>
              <a:t>27</a:t>
            </a:r>
            <a:endParaRPr lang="ja-JP" altLang="en-US" b="1" dirty="0">
              <a:solidFill>
                <a:prstClr val="black"/>
              </a:solidFill>
            </a:endParaRPr>
          </a:p>
        </p:txBody>
      </p:sp>
      <p:sp>
        <p:nvSpPr>
          <p:cNvPr id="11" name="正方形/長方形 10"/>
          <p:cNvSpPr/>
          <p:nvPr/>
        </p:nvSpPr>
        <p:spPr>
          <a:xfrm>
            <a:off x="35496" y="2257127"/>
            <a:ext cx="4032448" cy="30777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○来訪目的別旅行消費額（推計値）の推移</a:t>
            </a:r>
            <a:endPar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655860" y="2257127"/>
            <a:ext cx="4380635" cy="307777"/>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○来訪目的別１人当たり旅行消費額の推移</a:t>
            </a:r>
            <a:endPar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71739" y="5946814"/>
            <a:ext cx="9036495" cy="400110"/>
          </a:xfrm>
          <a:prstGeom prst="rect">
            <a:avLst/>
          </a:prstGeom>
          <a:noFill/>
          <a:ln>
            <a:noFill/>
          </a:ln>
        </p:spPr>
        <p:txBody>
          <a:bodyPr wrap="square" rtlCol="0">
            <a:spAutoFit/>
          </a:bodyPr>
          <a:lstStyle/>
          <a:p>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ビジネスは、訪日外国人消費動向調査における来訪目的別の「業務」に該当。「業務」とは、展示会・見本市、国際会議、企業ミーティング、研修、その他ビジネスの合計。</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JNTO</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の調査における「商用客」とは、調査手法等が異なるため、母数は異なる。</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794345" y="2551708"/>
            <a:ext cx="704741" cy="246221"/>
          </a:xfrm>
          <a:prstGeom prst="rect">
            <a:avLst/>
          </a:prstGeom>
          <a:noFill/>
          <a:ln>
            <a:noFill/>
          </a:ln>
        </p:spPr>
        <p:txBody>
          <a:bodyPr wrap="square" rtlCol="0">
            <a:spAutoFit/>
          </a:bodyPr>
          <a:lstStyle/>
          <a:p>
            <a:pPr algn="ct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（円）</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グラフ 18"/>
          <p:cNvGraphicFramePr>
            <a:graphicFrameLocks/>
          </p:cNvGraphicFramePr>
          <p:nvPr>
            <p:extLst>
              <p:ext uri="{D42A27DB-BD31-4B8C-83A1-F6EECF244321}">
                <p14:modId xmlns:p14="http://schemas.microsoft.com/office/powerpoint/2010/main" val="3771704333"/>
              </p:ext>
            </p:extLst>
          </p:nvPr>
        </p:nvGraphicFramePr>
        <p:xfrm>
          <a:off x="35495" y="2742403"/>
          <a:ext cx="4464495" cy="31714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グラフ 21"/>
          <p:cNvGraphicFramePr>
            <a:graphicFrameLocks/>
          </p:cNvGraphicFramePr>
          <p:nvPr>
            <p:extLst>
              <p:ext uri="{D42A27DB-BD31-4B8C-83A1-F6EECF244321}">
                <p14:modId xmlns:p14="http://schemas.microsoft.com/office/powerpoint/2010/main" val="1498096596"/>
              </p:ext>
            </p:extLst>
          </p:nvPr>
        </p:nvGraphicFramePr>
        <p:xfrm>
          <a:off x="4499991" y="2797929"/>
          <a:ext cx="4536506" cy="31159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233720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706511" y="2310223"/>
            <a:ext cx="4980128" cy="677108"/>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○大阪に行ってみたいと思う理由</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DBJ</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関西「関西のインバウンド観光動向</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アンケート調査</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（複数回答</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本問回答者数　アジア</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地域</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678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1"/>
          <p:cNvGraphicFramePr>
            <a:graphicFrameLocks noGrp="1"/>
          </p:cNvGraphicFramePr>
          <p:nvPr>
            <p:extLst>
              <p:ext uri="{D42A27DB-BD31-4B8C-83A1-F6EECF244321}">
                <p14:modId xmlns:p14="http://schemas.microsoft.com/office/powerpoint/2010/main" val="375889782"/>
              </p:ext>
            </p:extLst>
          </p:nvPr>
        </p:nvGraphicFramePr>
        <p:xfrm>
          <a:off x="4706511" y="2987331"/>
          <a:ext cx="4320132" cy="3249981"/>
        </p:xfrm>
        <a:graphic>
          <a:graphicData uri="http://schemas.openxmlformats.org/drawingml/2006/table">
            <a:tbl>
              <a:tblPr firstRow="1" bandRow="1">
                <a:tableStyleId>{5C22544A-7EE6-4342-B048-85BDC9FD1C3A}</a:tableStyleId>
              </a:tblPr>
              <a:tblGrid>
                <a:gridCol w="551906">
                  <a:extLst>
                    <a:ext uri="{9D8B030D-6E8A-4147-A177-3AD203B41FA5}">
                      <a16:colId xmlns:a16="http://schemas.microsoft.com/office/drawing/2014/main" val="20000"/>
                    </a:ext>
                  </a:extLst>
                </a:gridCol>
                <a:gridCol w="2932528">
                  <a:extLst>
                    <a:ext uri="{9D8B030D-6E8A-4147-A177-3AD203B41FA5}">
                      <a16:colId xmlns:a16="http://schemas.microsoft.com/office/drawing/2014/main" val="20001"/>
                    </a:ext>
                  </a:extLst>
                </a:gridCol>
                <a:gridCol w="835698">
                  <a:extLst>
                    <a:ext uri="{9D8B030D-6E8A-4147-A177-3AD203B41FA5}">
                      <a16:colId xmlns:a16="http://schemas.microsoft.com/office/drawing/2014/main" val="20002"/>
                    </a:ext>
                  </a:extLst>
                </a:gridCol>
              </a:tblGrid>
              <a:tr h="464283">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順位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理由</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回答率</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464283">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伝統的日本料理を食べる</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55.8</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464283">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現地の人が普段利用している安価な食事</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49.3</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464283">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繁華街の街歩き</a:t>
                      </a: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47.1</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2888488825"/>
                  </a:ext>
                </a:extLst>
              </a:tr>
              <a:tr h="464283">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有名な史跡や歴史的な建築物の見物</a:t>
                      </a: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45.0</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464283">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桜の観賞</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44.5</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r h="464283">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食品や飲料のショッピング</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42.3</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6" name="正方形/長方形 5"/>
          <p:cNvSpPr/>
          <p:nvPr/>
        </p:nvSpPr>
        <p:spPr>
          <a:xfrm>
            <a:off x="35496" y="2319844"/>
            <a:ext cx="4722152" cy="677108"/>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○次回の訪日旅行の目的</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出典：観光庁「訪日外国人消費動向調査」（</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複数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回答</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全体回答者数</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35,034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人、うち本問回答者数</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26,090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110989" y="518278"/>
            <a:ext cx="8716160"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訪日旅行に対する意向調査結果</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644008" y="6309320"/>
            <a:ext cx="4358080" cy="461665"/>
          </a:xfrm>
          <a:prstGeom prst="rect">
            <a:avLst/>
          </a:prstGeom>
          <a:noFill/>
          <a:ln>
            <a:noFill/>
          </a:ln>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アジア</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地域・・・中国、台湾、香港、韓国、タイ、インドネシア、</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マレーシア、シンガポール</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107504" y="1048543"/>
            <a:ext cx="8928992" cy="118547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年の訪日外国人消費動向調査による旅行目的では、食事や文化、歴史、自然</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への関心など、いわゆる「コト消費」に関連する理由が大半を示す。</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た、大阪に行ってみたいと考えているアジア旅行者においても、伝統的な日本の風物のみならず、現地の人々の生活文化の体験を望む傾向にある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円/楕円 12"/>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28</a:t>
            </a:fld>
            <a:endParaRPr lang="ja-JP" altLang="en-US" b="1" dirty="0"/>
          </a:p>
        </p:txBody>
      </p:sp>
      <p:graphicFrame>
        <p:nvGraphicFramePr>
          <p:cNvPr id="12" name="表 17"/>
          <p:cNvGraphicFramePr>
            <a:graphicFrameLocks noGrp="1"/>
          </p:cNvGraphicFramePr>
          <p:nvPr>
            <p:extLst>
              <p:ext uri="{D42A27DB-BD31-4B8C-83A1-F6EECF244321}">
                <p14:modId xmlns:p14="http://schemas.microsoft.com/office/powerpoint/2010/main" val="3404751142"/>
              </p:ext>
            </p:extLst>
          </p:nvPr>
        </p:nvGraphicFramePr>
        <p:xfrm>
          <a:off x="173754" y="2996953"/>
          <a:ext cx="4254230" cy="3262277"/>
        </p:xfrm>
        <a:graphic>
          <a:graphicData uri="http://schemas.openxmlformats.org/drawingml/2006/table">
            <a:tbl>
              <a:tblPr firstRow="1" bandRow="1">
                <a:tableStyleId>{5C22544A-7EE6-4342-B048-85BDC9FD1C3A}</a:tableStyleId>
              </a:tblPr>
              <a:tblGrid>
                <a:gridCol w="542403">
                  <a:extLst>
                    <a:ext uri="{9D8B030D-6E8A-4147-A177-3AD203B41FA5}">
                      <a16:colId xmlns:a16="http://schemas.microsoft.com/office/drawing/2014/main" val="20000"/>
                    </a:ext>
                  </a:extLst>
                </a:gridCol>
                <a:gridCol w="2806672">
                  <a:extLst>
                    <a:ext uri="{9D8B030D-6E8A-4147-A177-3AD203B41FA5}">
                      <a16:colId xmlns:a16="http://schemas.microsoft.com/office/drawing/2014/main" val="20001"/>
                    </a:ext>
                  </a:extLst>
                </a:gridCol>
                <a:gridCol w="905155">
                  <a:extLst>
                    <a:ext uri="{9D8B030D-6E8A-4147-A177-3AD203B41FA5}">
                      <a16:colId xmlns:a16="http://schemas.microsoft.com/office/drawing/2014/main" val="20002"/>
                    </a:ext>
                  </a:extLst>
                </a:gridCol>
              </a:tblGrid>
              <a:tr h="590763">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順位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項目</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回答率</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87800">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日本食を食べる</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60.6</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387800">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自然・景勝地観光</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48.0</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387800">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温泉入浴</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46.4</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387800">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ショッピング</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40.2</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387800">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日本の歴史・伝統文化体験</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31.3</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r h="366257">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indent="95250" algn="l"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四季の</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体感</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marL="0" indent="0"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29.3</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6"/>
                  </a:ext>
                </a:extLst>
              </a:tr>
              <a:tr h="366257">
                <a:tc>
                  <a:txBody>
                    <a:bodyPr/>
                    <a:lstStyle/>
                    <a:p>
                      <a:pPr algn="ct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indent="95250" algn="l"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旅館に宿泊</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27.8</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5191484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251520" y="188640"/>
            <a:ext cx="4284476" cy="461665"/>
          </a:xfrm>
          <a:prstGeom prst="rect">
            <a:avLst/>
          </a:prstGeom>
          <a:noFill/>
        </p:spPr>
        <p:txBody>
          <a:bodyPr wrap="square" rtlCol="0">
            <a:spAutoFit/>
          </a:bodyPr>
          <a:lstStyle/>
          <a:p>
            <a:r>
              <a:rPr kumimoji="1"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はじめに</a:t>
            </a:r>
            <a:endParaRPr kumimoji="1" lang="ja-JP" altLang="en-US"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47159" y="725499"/>
            <a:ext cx="5148064" cy="43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000" b="1" dirty="0" smtClean="0">
                <a:solidFill>
                  <a:schemeClr val="tx1"/>
                </a:solidFill>
                <a:latin typeface="+mj-ea"/>
                <a:ea typeface="+mj-ea"/>
              </a:rPr>
              <a:t>■データでみる「大阪の成長戦略」について</a:t>
            </a:r>
            <a:endParaRPr kumimoji="1" lang="ja-JP" altLang="en-US" sz="2000" b="1" dirty="0">
              <a:solidFill>
                <a:schemeClr val="tx1"/>
              </a:solidFill>
              <a:latin typeface="+mj-ea"/>
              <a:ea typeface="+mj-ea"/>
            </a:endParaRPr>
          </a:p>
        </p:txBody>
      </p:sp>
      <p:sp>
        <p:nvSpPr>
          <p:cNvPr id="6" name="正方形/長方形 5"/>
          <p:cNvSpPr/>
          <p:nvPr/>
        </p:nvSpPr>
        <p:spPr>
          <a:xfrm>
            <a:off x="297456" y="1131970"/>
            <a:ext cx="8748464" cy="861774"/>
          </a:xfrm>
          <a:prstGeom prst="rect">
            <a:avLst/>
          </a:prstGeom>
        </p:spPr>
        <p:txBody>
          <a:bodyPr wrap="square">
            <a:spAutoFit/>
          </a:bodyPr>
          <a:lstStyle/>
          <a:p>
            <a:pPr>
              <a:lnSpc>
                <a:spcPts val="2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データでみる「大阪の成長戦略」は、「大阪の成長戦略」に掲げる成長目標や具体的取組みに関連</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するデータ等の動きをみることで、何</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が進んでいて、何が進んでいないのかを確認し、今後の取組みへと活かしていくための資料。　　　</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二等辺三角形 17"/>
          <p:cNvSpPr/>
          <p:nvPr/>
        </p:nvSpPr>
        <p:spPr>
          <a:xfrm rot="10800000">
            <a:off x="3158688" y="1961294"/>
            <a:ext cx="2736305" cy="180020"/>
          </a:xfrm>
          <a:prstGeom prst="triangle">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dirty="0">
              <a:solidFill>
                <a:schemeClr val="tx1"/>
              </a:solidFill>
            </a:endParaRPr>
          </a:p>
        </p:txBody>
      </p:sp>
      <p:sp>
        <p:nvSpPr>
          <p:cNvPr id="19" name="テキスト ボックス 18"/>
          <p:cNvSpPr txBox="1"/>
          <p:nvPr/>
        </p:nvSpPr>
        <p:spPr>
          <a:xfrm>
            <a:off x="323528" y="2195223"/>
            <a:ext cx="8344063" cy="401887"/>
          </a:xfrm>
          <a:prstGeom prst="rect">
            <a:avLst/>
          </a:prstGeom>
        </p:spPr>
        <p:style>
          <a:lnRef idx="1">
            <a:schemeClr val="accent1"/>
          </a:lnRef>
          <a:fillRef idx="2">
            <a:schemeClr val="accent1"/>
          </a:fillRef>
          <a:effectRef idx="1">
            <a:schemeClr val="accent1"/>
          </a:effectRef>
          <a:fontRef idx="minor">
            <a:schemeClr val="dk1"/>
          </a:fontRef>
        </p:style>
        <p:txBody>
          <a:bodyPr wrap="square" lIns="36000" tIns="72000" rIns="72000" bIns="72000" rtlCol="0">
            <a:spAutoFit/>
          </a:bodyPr>
          <a:lstStyle/>
          <a:p>
            <a:pPr algn="ctr">
              <a:lnSpc>
                <a:spcPts val="2000"/>
              </a:lnSpc>
            </a:pPr>
            <a:r>
              <a:rPr kumimoji="1"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明らかとなった課題等について更に取組みを強化することで、大阪の成長を確実なものへとつなげていく</a:t>
            </a:r>
            <a:endPar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261701" y="3933056"/>
            <a:ext cx="8702787" cy="2756667"/>
          </a:xfrm>
          <a:prstGeom prst="rect">
            <a:avLst/>
          </a:prstGeom>
          <a:noFill/>
          <a:ln>
            <a:solidFill>
              <a:schemeClr val="accent1">
                <a:shade val="50000"/>
              </a:schemeClr>
            </a:solidFill>
          </a:ln>
        </p:spPr>
        <p:txBody>
          <a:bodyPr wrap="none" rtlCol="0">
            <a:noAutofit/>
          </a:bodyPr>
          <a:lstStyle/>
          <a:p>
            <a:pPr marL="174625" indent="-174625">
              <a:lnSpc>
                <a:spcPts val="2300"/>
              </a:lnSpc>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○実質成長率　　年平均２％以上</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269875">
              <a:lnSpc>
                <a:spcPts val="15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◇成長戦略の主な取組み（観光</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振興、産業振興、総合特</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区等）による</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GRP</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（域内総生産）押し上げ効果などをもとに目標として設定</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300"/>
              </a:lnSpc>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雇用創出　　　年平均１万人以上</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449263" indent="-174625">
              <a:lnSpc>
                <a:spcPts val="15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成長戦略の主な取組み（観光</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振興、産業振興、総合特区等）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による直接雇用創出効果などをもとに目標として設定</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300"/>
              </a:lnSpc>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○来阪外国人</a:t>
            </a:r>
            <a:r>
              <a:rPr lang="ja-JP" altLang="en-US" sz="2000" dirty="0">
                <a:latin typeface="Meiryo UI" panose="020B0604030504040204" pitchFamily="50" charset="-128"/>
                <a:ea typeface="Meiryo UI" panose="020B0604030504040204" pitchFamily="50" charset="-128"/>
                <a:cs typeface="Meiryo UI" panose="020B0604030504040204" pitchFamily="50" charset="-128"/>
              </a:rPr>
              <a:t>旅行者数</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年に年間</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1,300</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万人が大阪に　　</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536575" indent="-266700">
              <a:lnSpc>
                <a:spcPts val="14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◇国目標</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(4,000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万人へ倍増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にあわせ、これまでの目標</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650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万人の</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倍に設定</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大阪都市魅力創造戦略</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endParaRPr lang="en-US" altLang="ja-JP" sz="800" b="1"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300"/>
              </a:lnSpc>
            </a:pP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○貨物取扱量　　</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年に関空</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123</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万トン</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(2009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年度比</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60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万トン増）</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20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2300"/>
              </a:lnSpc>
            </a:pP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　　　　　　　　　　　　　　　　 阪神港</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590</a:t>
            </a:r>
            <a:r>
              <a:rPr lang="ja-JP" altLang="en-US" sz="2000" dirty="0" smtClean="0">
                <a:latin typeface="Meiryo UI" panose="020B0604030504040204" pitchFamily="50" charset="-128"/>
                <a:ea typeface="Meiryo UI" panose="020B0604030504040204" pitchFamily="50" charset="-128"/>
                <a:cs typeface="Meiryo UI" panose="020B0604030504040204" pitchFamily="50" charset="-128"/>
              </a:rPr>
              <a:t>万</a:t>
            </a:r>
            <a:r>
              <a:rPr lang="en-US" altLang="ja-JP" sz="2000" dirty="0" smtClean="0">
                <a:latin typeface="Meiryo UI" panose="020B0604030504040204" pitchFamily="50" charset="-128"/>
                <a:ea typeface="Meiryo UI" panose="020B0604030504040204" pitchFamily="50" charset="-128"/>
                <a:cs typeface="Meiryo UI" panose="020B0604030504040204" pitchFamily="50" charset="-128"/>
              </a:rPr>
              <a:t>TEU</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(2008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年比</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190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万</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TEU</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増）</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536575" indent="-266700">
              <a:lnSpc>
                <a:spcPts val="23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関空は関空３空港懇談会需要予測を参考に独自設定、阪神港は国際コンテナ戦略港湾の計画書より</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261701" y="3594503"/>
            <a:ext cx="1872208" cy="338554"/>
          </a:xfrm>
          <a:prstGeom prst="rect">
            <a:avLst/>
          </a:prstGeom>
          <a:solidFill>
            <a:schemeClr val="accent1"/>
          </a:solidFill>
        </p:spPr>
        <p:txBody>
          <a:bodyPr wrap="square" rtlCol="0">
            <a:spAutoFit/>
          </a:bodyPr>
          <a:lstStyle/>
          <a:p>
            <a:pPr algn="ctr"/>
            <a:r>
              <a:rPr lang="ja-JP" altLang="en-US" sz="16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成長目標</a:t>
            </a:r>
            <a:endPar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2055499" y="3565993"/>
            <a:ext cx="2520242" cy="369332"/>
          </a:xfrm>
          <a:prstGeom prst="rect">
            <a:avLst/>
          </a:prstGeom>
          <a:noFill/>
        </p:spPr>
        <p:txBody>
          <a:bodyPr wrap="non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（概ね</a:t>
            </a:r>
            <a:r>
              <a:rPr lang="en-US" altLang="ja-JP" dirty="0">
                <a:latin typeface="Meiryo UI" panose="020B0604030504040204" pitchFamily="50" charset="-128"/>
                <a:ea typeface="Meiryo UI" panose="020B0604030504040204" pitchFamily="50" charset="-128"/>
                <a:cs typeface="Meiryo UI" panose="020B0604030504040204" pitchFamily="50" charset="-128"/>
              </a:rPr>
              <a:t>2020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年を</a:t>
            </a:r>
            <a:r>
              <a:rPr lang="ja-JP" altLang="en-US" dirty="0">
                <a:latin typeface="Meiryo UI" panose="020B0604030504040204" pitchFamily="50" charset="-128"/>
                <a:ea typeface="Meiryo UI" panose="020B0604030504040204" pitchFamily="50" charset="-128"/>
                <a:cs typeface="Meiryo UI" panose="020B0604030504040204" pitchFamily="50" charset="-128"/>
              </a:rPr>
              <a:t>目途</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147159" y="3092023"/>
            <a:ext cx="5148064" cy="43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1" lang="ja-JP" altLang="en-US" sz="2000" b="1" dirty="0" smtClean="0">
                <a:solidFill>
                  <a:schemeClr val="tx1"/>
                </a:solidFill>
                <a:latin typeface="+mj-ea"/>
                <a:ea typeface="+mj-ea"/>
              </a:rPr>
              <a:t>■「大阪の成長戦略」に掲げる成長目標</a:t>
            </a:r>
            <a:endParaRPr kumimoji="1" lang="ja-JP" altLang="en-US" sz="2000" b="1" dirty="0">
              <a:solidFill>
                <a:schemeClr val="tx1"/>
              </a:solidFill>
              <a:latin typeface="+mj-ea"/>
              <a:ea typeface="+mj-ea"/>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2</a:t>
            </a:fld>
            <a:endParaRPr lang="ja-JP" altLang="en-US" b="1" dirty="0"/>
          </a:p>
        </p:txBody>
      </p:sp>
    </p:spTree>
    <p:extLst>
      <p:ext uri="{BB962C8B-B14F-4D97-AF65-F5344CB8AC3E}">
        <p14:creationId xmlns:p14="http://schemas.microsoft.com/office/powerpoint/2010/main" val="35070693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07504" y="502261"/>
            <a:ext cx="8605191"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大阪府の宿泊者数動向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観光庁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「宿泊旅行統計調査」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35496" y="6221487"/>
            <a:ext cx="6756160" cy="577081"/>
          </a:xfrm>
          <a:prstGeom prst="rect">
            <a:avLst/>
          </a:prstGeom>
          <a:noFill/>
        </p:spPr>
        <p:txBody>
          <a:bodyPr wrap="square" rtlCol="0">
            <a:spAutoFit/>
          </a:bodyPr>
          <a:lstStyle/>
          <a:p>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「日本人」は、延べ宿泊者数全体から「外国人」を引いて算出している。</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各都市の「</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外国人延べ宿泊者数の全国シェア」</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「日本人延べ宿泊者数</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全国シェア</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」は、</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の「外国人延べ宿泊者数」「日本人延べ宿泊者数」に占めるもの</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3851920" y="2492896"/>
            <a:ext cx="1549077" cy="253916"/>
          </a:xfrm>
          <a:prstGeom prst="rect">
            <a:avLst/>
          </a:prstGeom>
          <a:noFill/>
        </p:spPr>
        <p:txBody>
          <a:bodyPr wrap="square" rtlCol="0">
            <a:spAutoFit/>
          </a:bodyPr>
          <a:lstStyle/>
          <a:p>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単位：千</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人泊</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1010443"/>
            <a:ext cx="8928992" cy="12764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年の全国の外国人延べ宿泊者数に占める大阪府での宿泊者数の割合は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％と、東京に次ぐ</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番目の値。日本人に比べ、外国人は東京や大阪、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といった観光都市に宿泊する割合が高い。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中でも、大阪府内の延べ宿泊者数に占める外国人の割合は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位の数値。インバウンド効果を上手く取り込めていると言える。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5496" y="2401143"/>
            <a:ext cx="4968552"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○宿泊者数（延べ日本人、外国人）の推移</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4860032" y="2401143"/>
            <a:ext cx="4968552"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都道府県別、延べ宿泊者数のシェアなど</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円/楕円 1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
          <p:cNvGraphicFramePr>
            <a:graphicFrameLocks noGrp="1"/>
          </p:cNvGraphicFramePr>
          <p:nvPr>
            <p:extLst>
              <p:ext uri="{D42A27DB-BD31-4B8C-83A1-F6EECF244321}">
                <p14:modId xmlns:p14="http://schemas.microsoft.com/office/powerpoint/2010/main" val="367251770"/>
              </p:ext>
            </p:extLst>
          </p:nvPr>
        </p:nvGraphicFramePr>
        <p:xfrm>
          <a:off x="5156908" y="2708918"/>
          <a:ext cx="3879588" cy="3950800"/>
        </p:xfrm>
        <a:graphic>
          <a:graphicData uri="http://schemas.openxmlformats.org/drawingml/2006/table">
            <a:tbl>
              <a:tblPr firstRow="1" bandRow="1">
                <a:tableStyleId>{5C22544A-7EE6-4342-B048-85BDC9FD1C3A}</a:tableStyleId>
              </a:tblPr>
              <a:tblGrid>
                <a:gridCol w="504057">
                  <a:extLst>
                    <a:ext uri="{9D8B030D-6E8A-4147-A177-3AD203B41FA5}">
                      <a16:colId xmlns:a16="http://schemas.microsoft.com/office/drawing/2014/main" val="20000"/>
                    </a:ext>
                  </a:extLst>
                </a:gridCol>
                <a:gridCol w="1125177">
                  <a:extLst>
                    <a:ext uri="{9D8B030D-6E8A-4147-A177-3AD203B41FA5}">
                      <a16:colId xmlns:a16="http://schemas.microsoft.com/office/drawing/2014/main" val="20001"/>
                    </a:ext>
                  </a:extLst>
                </a:gridCol>
                <a:gridCol w="1125177">
                  <a:extLst>
                    <a:ext uri="{9D8B030D-6E8A-4147-A177-3AD203B41FA5}">
                      <a16:colId xmlns:a16="http://schemas.microsoft.com/office/drawing/2014/main" val="20002"/>
                    </a:ext>
                  </a:extLst>
                </a:gridCol>
                <a:gridCol w="1125177">
                  <a:extLst>
                    <a:ext uri="{9D8B030D-6E8A-4147-A177-3AD203B41FA5}">
                      <a16:colId xmlns:a16="http://schemas.microsoft.com/office/drawing/2014/main" val="20003"/>
                    </a:ext>
                  </a:extLst>
                </a:gridCol>
              </a:tblGrid>
              <a:tr h="788685">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順位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日本人延べ宿泊者数の全国シェア</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外国人延べ宿泊者数の全国シェア</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都道府県別、延べ宿泊者数に占める外国人の割合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62556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39.1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62556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rgbClr val="F68222"/>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extLst>
                  <a:ext uri="{0D108BD9-81ED-4DB2-BD59-A6C34878D82A}">
                    <a16:rowId xmlns:a16="http://schemas.microsoft.com/office/drawing/2014/main" val="10002"/>
                  </a:ext>
                </a:extLst>
              </a:tr>
              <a:tr h="62556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62556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沖縄県</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625568">
                <a:tc>
                  <a:txBody>
                    <a:bodyPr/>
                    <a:lstStyle/>
                    <a:p>
                      <a:pPr algn="ct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千葉県</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沖縄県</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沖縄県</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17"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29</a:t>
            </a:fld>
            <a:endParaRPr lang="ja-JP" altLang="en-US" b="1" dirty="0"/>
          </a:p>
        </p:txBody>
      </p:sp>
      <p:graphicFrame>
        <p:nvGraphicFramePr>
          <p:cNvPr id="20" name="グラフ 19"/>
          <p:cNvGraphicFramePr>
            <a:graphicFrameLocks/>
          </p:cNvGraphicFramePr>
          <p:nvPr>
            <p:extLst>
              <p:ext uri="{D42A27DB-BD31-4B8C-83A1-F6EECF244321}">
                <p14:modId xmlns:p14="http://schemas.microsoft.com/office/powerpoint/2010/main" val="2185763332"/>
              </p:ext>
            </p:extLst>
          </p:nvPr>
        </p:nvGraphicFramePr>
        <p:xfrm>
          <a:off x="51629" y="2725701"/>
          <a:ext cx="5001610" cy="34790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31669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35496" y="516487"/>
            <a:ext cx="8640960" cy="553998"/>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■都道府県別、タイプ別客室稼働率</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出典：観光庁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「宿泊旅行統計調査」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年）より作成</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3746960" y="815666"/>
            <a:ext cx="4300748" cy="253916"/>
          </a:xfrm>
          <a:prstGeom prst="rect">
            <a:avLst/>
          </a:prstGeom>
          <a:noFill/>
        </p:spPr>
        <p:txBody>
          <a:bodyPr wrap="square" rtlCol="0">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（注）従業員数</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人</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以下</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の施設については抽出調査</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35496" y="5985138"/>
            <a:ext cx="8784468" cy="900246"/>
          </a:xfrm>
          <a:prstGeom prst="rect">
            <a:avLst/>
          </a:prstGeom>
          <a:noFill/>
        </p:spPr>
        <p:txBody>
          <a:bodyPr wrap="square" rtlCol="0">
            <a:spAutoFit/>
          </a:bodyPr>
          <a:lstStyle/>
          <a:p>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旅館：和式の構造及び設備を主とする施設を設け、宿泊料を受けて、人を宿泊させるもの</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ホテル：洋式の</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構造及び設備を主とする施設を設け</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、宿泊料</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を受けて</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、人を宿泊させるもの</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①リゾートホテル：ホテルのうち、行楽地や保養地に建てられた、主に観光客を対象とするもの</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②ビジネスホテル：ホテルのうち、主に出張ビジネスマンを対象とするもの</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③シティホテル　：ホテルのうち、リゾートホテル、ビジネスホテル以外の都市部に立地するもの</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07504" y="1283618"/>
            <a:ext cx="8928992" cy="113727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年の大阪府の宿泊施設稼働率（全体）は、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79.0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位。タイプ別の稼働率では、「旅館、ビジネスホテル、会社・団体の宿泊所」を除く施設で全国トップとなっている。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施設タイプ別の外国人の割合をみると、大阪はリゾートホテル利用者の割合が低い一方、</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シティ</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ホテルや旅館の利用割合が高い傾向にある。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1"/>
          <p:cNvGraphicFramePr>
            <a:graphicFrameLocks noGrp="1"/>
          </p:cNvGraphicFramePr>
          <p:nvPr>
            <p:extLst>
              <p:ext uri="{D42A27DB-BD31-4B8C-83A1-F6EECF244321}">
                <p14:modId xmlns:p14="http://schemas.microsoft.com/office/powerpoint/2010/main" val="2850835482"/>
              </p:ext>
            </p:extLst>
          </p:nvPr>
        </p:nvGraphicFramePr>
        <p:xfrm>
          <a:off x="107501" y="2636912"/>
          <a:ext cx="8784979" cy="2083845"/>
        </p:xfrm>
        <a:graphic>
          <a:graphicData uri="http://schemas.openxmlformats.org/drawingml/2006/table">
            <a:tbl>
              <a:tblPr firstRow="1" bandRow="1">
                <a:tableStyleId>{5C22544A-7EE6-4342-B048-85BDC9FD1C3A}</a:tableStyleId>
              </a:tblPr>
              <a:tblGrid>
                <a:gridCol w="504056">
                  <a:extLst>
                    <a:ext uri="{9D8B030D-6E8A-4147-A177-3AD203B41FA5}">
                      <a16:colId xmlns:a16="http://schemas.microsoft.com/office/drawing/2014/main" val="20000"/>
                    </a:ext>
                  </a:extLst>
                </a:gridCol>
                <a:gridCol w="1182989">
                  <a:extLst>
                    <a:ext uri="{9D8B030D-6E8A-4147-A177-3AD203B41FA5}">
                      <a16:colId xmlns:a16="http://schemas.microsoft.com/office/drawing/2014/main" val="20001"/>
                    </a:ext>
                  </a:extLst>
                </a:gridCol>
                <a:gridCol w="1182989">
                  <a:extLst>
                    <a:ext uri="{9D8B030D-6E8A-4147-A177-3AD203B41FA5}">
                      <a16:colId xmlns:a16="http://schemas.microsoft.com/office/drawing/2014/main" val="20002"/>
                    </a:ext>
                  </a:extLst>
                </a:gridCol>
                <a:gridCol w="1182989">
                  <a:extLst>
                    <a:ext uri="{9D8B030D-6E8A-4147-A177-3AD203B41FA5}">
                      <a16:colId xmlns:a16="http://schemas.microsoft.com/office/drawing/2014/main" val="20003"/>
                    </a:ext>
                  </a:extLst>
                </a:gridCol>
                <a:gridCol w="1182989">
                  <a:extLst>
                    <a:ext uri="{9D8B030D-6E8A-4147-A177-3AD203B41FA5}">
                      <a16:colId xmlns:a16="http://schemas.microsoft.com/office/drawing/2014/main" val="20004"/>
                    </a:ext>
                  </a:extLst>
                </a:gridCol>
                <a:gridCol w="1182989">
                  <a:extLst>
                    <a:ext uri="{9D8B030D-6E8A-4147-A177-3AD203B41FA5}">
                      <a16:colId xmlns:a16="http://schemas.microsoft.com/office/drawing/2014/main" val="20005"/>
                    </a:ext>
                  </a:extLst>
                </a:gridCol>
                <a:gridCol w="1182989">
                  <a:extLst>
                    <a:ext uri="{9D8B030D-6E8A-4147-A177-3AD203B41FA5}">
                      <a16:colId xmlns:a16="http://schemas.microsoft.com/office/drawing/2014/main" val="20006"/>
                    </a:ext>
                  </a:extLst>
                </a:gridCol>
                <a:gridCol w="1182989">
                  <a:extLst>
                    <a:ext uri="{9D8B030D-6E8A-4147-A177-3AD203B41FA5}">
                      <a16:colId xmlns:a16="http://schemas.microsoft.com/office/drawing/2014/main" val="20007"/>
                    </a:ext>
                  </a:extLst>
                </a:gridCol>
              </a:tblGrid>
              <a:tr h="313900">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順位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全体</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旅館</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リゾートホテル</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ビジネスホテル</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シティホテル</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簡易宿所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会社・団体の</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宿泊所</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34473">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 </a:t>
                      </a:r>
                      <a:r>
                        <a:rPr kumimoji="1" lang="en-US" altLang="ja-JP"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79.5</a:t>
                      </a:r>
                      <a:r>
                        <a:rPr kumimoji="1" lang="ja-JP" altLang="en-US"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 </a:t>
                      </a:r>
                      <a:r>
                        <a:rPr kumimoji="1" lang="en-US" altLang="ja-JP"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51.2</a:t>
                      </a:r>
                      <a:r>
                        <a:rPr kumimoji="1" lang="ja-JP" altLang="en-US"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90.9</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84.0</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kumimoji="1" lang="ja-JP" altLang="en-US"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85.4</a:t>
                      </a:r>
                      <a:r>
                        <a:rPr kumimoji="1" lang="ja-JP" altLang="en-US"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60.6</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岐阜県 </a:t>
                      </a: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69.0%</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334473">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79.0</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50.2</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千葉県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84.0</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広島県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85.2</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52.1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岩手県 </a:t>
                      </a: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63.2%</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334473">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 </a:t>
                      </a:r>
                      <a:r>
                        <a:rPr kumimoji="1" lang="en-US" altLang="ja-JP" sz="100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71.7</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埼玉県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49.9</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奈良県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75.6</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岡山県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83.8</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84.5%</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51.2</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 </a:t>
                      </a: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57.1%</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334473">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千葉県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70.6</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48.2</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佐賀県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70.5</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a:t>
                      </a:r>
                      <a:r>
                        <a:rPr kumimoji="1" lang="en-US" altLang="ja-JP" sz="10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80.1</a:t>
                      </a: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84.2</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埼玉県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45.9</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 </a:t>
                      </a: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54.3%</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r h="334473">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70.4</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愛媛県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48.0</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沖縄県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68.0</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 </a:t>
                      </a:r>
                      <a:r>
                        <a:rPr kumimoji="1" lang="en-US" altLang="ja-JP" sz="10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79.8%</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千葉県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81.3</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43.6</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京都府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57.1</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graphicFrame>
        <p:nvGraphicFramePr>
          <p:cNvPr id="9" name="表 17"/>
          <p:cNvGraphicFramePr>
            <a:graphicFrameLocks noGrp="1"/>
          </p:cNvGraphicFramePr>
          <p:nvPr>
            <p:extLst>
              <p:ext uri="{D42A27DB-BD31-4B8C-83A1-F6EECF244321}">
                <p14:modId xmlns:p14="http://schemas.microsoft.com/office/powerpoint/2010/main" val="359201416"/>
              </p:ext>
            </p:extLst>
          </p:nvPr>
        </p:nvGraphicFramePr>
        <p:xfrm>
          <a:off x="107504" y="5005286"/>
          <a:ext cx="8784976" cy="929640"/>
        </p:xfrm>
        <a:graphic>
          <a:graphicData uri="http://schemas.openxmlformats.org/drawingml/2006/table">
            <a:tbl>
              <a:tblPr firstRow="1" bandRow="1">
                <a:tableStyleId>{5C22544A-7EE6-4342-B048-85BDC9FD1C3A}</a:tableStyleId>
              </a:tblPr>
              <a:tblGrid>
                <a:gridCol w="100811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1188132">
                  <a:extLst>
                    <a:ext uri="{9D8B030D-6E8A-4147-A177-3AD203B41FA5}">
                      <a16:colId xmlns:a16="http://schemas.microsoft.com/office/drawing/2014/main" val="20002"/>
                    </a:ext>
                  </a:extLst>
                </a:gridCol>
                <a:gridCol w="1188132">
                  <a:extLst>
                    <a:ext uri="{9D8B030D-6E8A-4147-A177-3AD203B41FA5}">
                      <a16:colId xmlns:a16="http://schemas.microsoft.com/office/drawing/2014/main" val="20003"/>
                    </a:ext>
                  </a:extLst>
                </a:gridCol>
                <a:gridCol w="1188132">
                  <a:extLst>
                    <a:ext uri="{9D8B030D-6E8A-4147-A177-3AD203B41FA5}">
                      <a16:colId xmlns:a16="http://schemas.microsoft.com/office/drawing/2014/main" val="20004"/>
                    </a:ext>
                  </a:extLst>
                </a:gridCol>
                <a:gridCol w="1188132">
                  <a:extLst>
                    <a:ext uri="{9D8B030D-6E8A-4147-A177-3AD203B41FA5}">
                      <a16:colId xmlns:a16="http://schemas.microsoft.com/office/drawing/2014/main" val="20005"/>
                    </a:ext>
                  </a:extLst>
                </a:gridCol>
                <a:gridCol w="1188132">
                  <a:extLst>
                    <a:ext uri="{9D8B030D-6E8A-4147-A177-3AD203B41FA5}">
                      <a16:colId xmlns:a16="http://schemas.microsoft.com/office/drawing/2014/main" val="20006"/>
                    </a:ext>
                  </a:extLst>
                </a:gridCol>
                <a:gridCol w="1188132">
                  <a:extLst>
                    <a:ext uri="{9D8B030D-6E8A-4147-A177-3AD203B41FA5}">
                      <a16:colId xmlns:a16="http://schemas.microsoft.com/office/drawing/2014/main" val="20007"/>
                    </a:ext>
                  </a:extLst>
                </a:gridCol>
              </a:tblGrid>
              <a:tr h="309880">
                <a:tc rowSpan="3">
                  <a:txBody>
                    <a:bodyPr/>
                    <a:lstStyle/>
                    <a:p>
                      <a:r>
                        <a:rPr kumimoji="1" lang="ja-JP" altLang="en-US"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施設タイプ別、各都道府県の</a:t>
                      </a:r>
                      <a:endPar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延べ宿泊者数に占める</a:t>
                      </a:r>
                      <a:endParaRPr kumimoji="1" lang="en-US" altLang="ja-JP"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外国人の割合</a:t>
                      </a:r>
                      <a:endParaRPr kumimoji="1"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41.0</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16.2</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35.9</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47.8</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37.9</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36.2</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extLst>
                  <a:ext uri="{0D108BD9-81ED-4DB2-BD59-A6C34878D82A}">
                    <a16:rowId xmlns:a16="http://schemas.microsoft.com/office/drawing/2014/main" val="10000"/>
                  </a:ext>
                </a:extLst>
              </a:tr>
              <a:tr h="309880">
                <a:tc v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33.4</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34.8</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30.9</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52.2</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26.3</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309880">
                <a:tc v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9.0</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7.6</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16.5</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35.2</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3.2</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bl>
          </a:graphicData>
        </a:graphic>
      </p:graphicFrame>
      <p:sp>
        <p:nvSpPr>
          <p:cNvPr id="10" name="テキスト ボックス 9"/>
          <p:cNvSpPr txBox="1"/>
          <p:nvPr/>
        </p:nvSpPr>
        <p:spPr>
          <a:xfrm>
            <a:off x="7704856" y="4725144"/>
            <a:ext cx="1979712"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大阪は</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位（</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44.2 </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pPr>
              <a:defRPr/>
            </a:pPr>
            <a:fld id="{4AC9B83D-17C3-4F2E-B0BA-D155CD364A7C}" type="slidenum">
              <a:rPr lang="ja-JP" altLang="en-US" b="1" smtClean="0"/>
              <a:pPr>
                <a:defRPr/>
              </a:pPr>
              <a:t>30</a:t>
            </a:fld>
            <a:endParaRPr lang="ja-JP" altLang="en-US" b="1" dirty="0"/>
          </a:p>
        </p:txBody>
      </p:sp>
      <p:sp>
        <p:nvSpPr>
          <p:cNvPr id="12" name="テキスト ボックス 11"/>
          <p:cNvSpPr txBox="1"/>
          <p:nvPr/>
        </p:nvSpPr>
        <p:spPr>
          <a:xfrm>
            <a:off x="1763688" y="4733959"/>
            <a:ext cx="1979712"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大阪は</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33</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位（</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36.2 </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230732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07504" y="612967"/>
            <a:ext cx="8842104"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■大阪府の宿泊施設の整備状況</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
          <p:cNvGraphicFramePr>
            <a:graphicFrameLocks noGrp="1"/>
          </p:cNvGraphicFramePr>
          <p:nvPr>
            <p:extLst>
              <p:ext uri="{D42A27DB-BD31-4B8C-83A1-F6EECF244321}">
                <p14:modId xmlns:p14="http://schemas.microsoft.com/office/powerpoint/2010/main" val="2434801906"/>
              </p:ext>
            </p:extLst>
          </p:nvPr>
        </p:nvGraphicFramePr>
        <p:xfrm>
          <a:off x="323526" y="2420889"/>
          <a:ext cx="8626078" cy="2448271"/>
        </p:xfrm>
        <a:graphic>
          <a:graphicData uri="http://schemas.openxmlformats.org/drawingml/2006/table">
            <a:tbl>
              <a:tblPr>
                <a:tableStyleId>{5C22544A-7EE6-4342-B048-85BDC9FD1C3A}</a:tableStyleId>
              </a:tblPr>
              <a:tblGrid>
                <a:gridCol w="265420">
                  <a:extLst>
                    <a:ext uri="{9D8B030D-6E8A-4147-A177-3AD203B41FA5}">
                      <a16:colId xmlns:a16="http://schemas.microsoft.com/office/drawing/2014/main" val="20000"/>
                    </a:ext>
                  </a:extLst>
                </a:gridCol>
                <a:gridCol w="1028090">
                  <a:extLst>
                    <a:ext uri="{9D8B030D-6E8A-4147-A177-3AD203B41FA5}">
                      <a16:colId xmlns:a16="http://schemas.microsoft.com/office/drawing/2014/main" val="20001"/>
                    </a:ext>
                  </a:extLst>
                </a:gridCol>
                <a:gridCol w="916571">
                  <a:extLst>
                    <a:ext uri="{9D8B030D-6E8A-4147-A177-3AD203B41FA5}">
                      <a16:colId xmlns:a16="http://schemas.microsoft.com/office/drawing/2014/main" val="20002"/>
                    </a:ext>
                  </a:extLst>
                </a:gridCol>
                <a:gridCol w="916571">
                  <a:extLst>
                    <a:ext uri="{9D8B030D-6E8A-4147-A177-3AD203B41FA5}">
                      <a16:colId xmlns:a16="http://schemas.microsoft.com/office/drawing/2014/main" val="20003"/>
                    </a:ext>
                  </a:extLst>
                </a:gridCol>
                <a:gridCol w="916571">
                  <a:extLst>
                    <a:ext uri="{9D8B030D-6E8A-4147-A177-3AD203B41FA5}">
                      <a16:colId xmlns:a16="http://schemas.microsoft.com/office/drawing/2014/main" val="20004"/>
                    </a:ext>
                  </a:extLst>
                </a:gridCol>
                <a:gridCol w="916571">
                  <a:extLst>
                    <a:ext uri="{9D8B030D-6E8A-4147-A177-3AD203B41FA5}">
                      <a16:colId xmlns:a16="http://schemas.microsoft.com/office/drawing/2014/main" val="20005"/>
                    </a:ext>
                  </a:extLst>
                </a:gridCol>
                <a:gridCol w="916571">
                  <a:extLst>
                    <a:ext uri="{9D8B030D-6E8A-4147-A177-3AD203B41FA5}">
                      <a16:colId xmlns:a16="http://schemas.microsoft.com/office/drawing/2014/main" val="20006"/>
                    </a:ext>
                  </a:extLst>
                </a:gridCol>
                <a:gridCol w="916571">
                  <a:extLst>
                    <a:ext uri="{9D8B030D-6E8A-4147-A177-3AD203B41FA5}">
                      <a16:colId xmlns:a16="http://schemas.microsoft.com/office/drawing/2014/main" val="20007"/>
                    </a:ext>
                  </a:extLst>
                </a:gridCol>
                <a:gridCol w="916571">
                  <a:extLst>
                    <a:ext uri="{9D8B030D-6E8A-4147-A177-3AD203B41FA5}">
                      <a16:colId xmlns:a16="http://schemas.microsoft.com/office/drawing/2014/main" val="977273192"/>
                    </a:ext>
                  </a:extLst>
                </a:gridCol>
                <a:gridCol w="916571">
                  <a:extLst>
                    <a:ext uri="{9D8B030D-6E8A-4147-A177-3AD203B41FA5}">
                      <a16:colId xmlns:a16="http://schemas.microsoft.com/office/drawing/2014/main" val="2974679962"/>
                    </a:ext>
                  </a:extLst>
                </a:gridCol>
              </a:tblGrid>
              <a:tr h="349753">
                <a:tc gridSpan="2">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a:txBody>
                    <a:bodyPr/>
                    <a:lstStyle/>
                    <a:p>
                      <a:pPr algn="ctr" fontAlgn="ctr"/>
                      <a:r>
                        <a:rPr lang="en-US" altLang="ja-JP"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349753">
                <a:tc gridSpan="2">
                  <a:txBody>
                    <a:bodyPr/>
                    <a:lstStyle/>
                    <a:p>
                      <a:pPr algn="l" fontAlgn="ctr"/>
                      <a:r>
                        <a:rPr lang="ja-JP"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ホテルの施設数</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1"/>
                    </a:solidFill>
                  </a:tcPr>
                </a:tc>
                <a:tc hMerge="1">
                  <a:txBody>
                    <a:bodyPr/>
                    <a:lstStyle/>
                    <a:p>
                      <a:endParaRPr kumimoji="1" lang="ja-JP" altLang="en-US"/>
                    </a:p>
                  </a:txBody>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356</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359</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374</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387</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498</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0001"/>
                  </a:ext>
                </a:extLst>
              </a:tr>
              <a:tr h="349753">
                <a:tc>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客室数</a:t>
                      </a:r>
                      <a:endPar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54,733</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55,367</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56,992</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57,147</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59,284</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62,306</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71,193</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49753">
                <a:tc gridSpan="2">
                  <a:txBody>
                    <a:bodyPr/>
                    <a:lstStyle/>
                    <a:p>
                      <a:pPr algn="l" fontAlgn="ctr"/>
                      <a:r>
                        <a:rPr lang="zh-TW"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旅館</a:t>
                      </a:r>
                      <a:r>
                        <a:rPr lang="ja-JP"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zh-TW"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施設数</a:t>
                      </a:r>
                      <a:endParaRPr lang="zh-TW"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ysDash"/>
                      <a:round/>
                      <a:headEnd type="none" w="med" len="med"/>
                      <a:tailEnd type="none" w="med" len="med"/>
                    </a:lnB>
                    <a:solidFill>
                      <a:schemeClr val="bg1"/>
                    </a:solidFill>
                  </a:tcPr>
                </a:tc>
                <a:tc hMerge="1">
                  <a:txBody>
                    <a:bodyPr/>
                    <a:lstStyle/>
                    <a:p>
                      <a:endParaRPr kumimoji="1" lang="ja-JP" altLang="en-US"/>
                    </a:p>
                  </a:txBody>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829</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808</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783</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759</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739</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732</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0003"/>
                  </a:ext>
                </a:extLst>
              </a:tr>
              <a:tr h="349753">
                <a:tc>
                  <a:txBody>
                    <a:bodyPr/>
                    <a:lstStyle/>
                    <a:p>
                      <a:pPr algn="l"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客室数</a:t>
                      </a:r>
                      <a:endPar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19,874</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19,624</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19,319</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18,981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18,610</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18,563</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18,405</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49753">
                <a:tc gridSpan="2">
                  <a:txBody>
                    <a:bodyPr/>
                    <a:lstStyle/>
                    <a:p>
                      <a:pPr algn="l"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合計の施設数</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marL="0" marR="0" indent="0" algn="l" defTabSz="914400" rtl="0" eaLnBrk="1" fontAlgn="ctr" latinLnBrk="0" hangingPunct="1">
                        <a:lnSpc>
                          <a:spcPct val="100000"/>
                        </a:lnSpc>
                        <a:spcBef>
                          <a:spcPts val="0"/>
                        </a:spcBef>
                        <a:spcAft>
                          <a:spcPts val="0"/>
                        </a:spcAft>
                        <a:buClrTx/>
                        <a:buSzTx/>
                        <a:buFontTx/>
                        <a:buNone/>
                        <a:tabLst/>
                        <a:defRPr/>
                      </a:pPr>
                      <a:endParaRPr lang="ja-JP" altLang="en-US" sz="14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1,185</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1,167</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1,157</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1,130</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1,137</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1,160</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1,230</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1,339</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10005"/>
                  </a:ext>
                </a:extLst>
              </a:tr>
              <a:tr h="349753">
                <a:tc>
                  <a:txBody>
                    <a:bodyPr/>
                    <a:lstStyle/>
                    <a:p>
                      <a:pPr algn="l"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no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客室数</a:t>
                      </a:r>
                    </a:p>
                  </a:txBody>
                  <a:tcPr marL="9525" marR="9525" marT="9525" marB="0" anchor="ctr">
                    <a:lnL w="12700" cap="flat" cmpd="sng" algn="ctr">
                      <a:solidFill>
                        <a:schemeClr val="tx1"/>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74,607</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74,991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76,311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76,128</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77,894</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80,869</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89,598</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99,983</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17" name="正方形/長方形 16"/>
          <p:cNvSpPr/>
          <p:nvPr/>
        </p:nvSpPr>
        <p:spPr>
          <a:xfrm>
            <a:off x="107504" y="1052736"/>
            <a:ext cx="8928992"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の大阪府に届け出のあるホテル・旅館の施設数は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1,339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、客室数</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99,983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室。</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また、特区民泊を含めた民泊の認定数・届出数</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,000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件を突破。</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円/楕円 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35495" y="2060848"/>
            <a:ext cx="9084709"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　ホテル・旅館営業の施設数・客室数の推移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：厚生労働省「衛生行政報告例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7"/>
          <p:cNvGraphicFramePr>
            <a:graphicFrameLocks noGrp="1"/>
          </p:cNvGraphicFramePr>
          <p:nvPr>
            <p:extLst>
              <p:ext uri="{D42A27DB-BD31-4B8C-83A1-F6EECF244321}">
                <p14:modId xmlns:p14="http://schemas.microsoft.com/office/powerpoint/2010/main" val="973619669"/>
              </p:ext>
            </p:extLst>
          </p:nvPr>
        </p:nvGraphicFramePr>
        <p:xfrm>
          <a:off x="294964" y="5301208"/>
          <a:ext cx="4205028" cy="1152128"/>
        </p:xfrm>
        <a:graphic>
          <a:graphicData uri="http://schemas.openxmlformats.org/drawingml/2006/table">
            <a:tbl>
              <a:tblPr>
                <a:tableStyleId>{616DA210-FB5B-4158-B5E0-FEB733F419BA}</a:tableStyleId>
              </a:tblPr>
              <a:tblGrid>
                <a:gridCol w="2761511">
                  <a:extLst>
                    <a:ext uri="{9D8B030D-6E8A-4147-A177-3AD203B41FA5}">
                      <a16:colId xmlns:a16="http://schemas.microsoft.com/office/drawing/2014/main" val="20000"/>
                    </a:ext>
                  </a:extLst>
                </a:gridCol>
                <a:gridCol w="1443517">
                  <a:extLst>
                    <a:ext uri="{9D8B030D-6E8A-4147-A177-3AD203B41FA5}">
                      <a16:colId xmlns:a16="http://schemas.microsoft.com/office/drawing/2014/main" val="20001"/>
                    </a:ext>
                  </a:extLst>
                </a:gridCol>
              </a:tblGrid>
              <a:tr h="576064">
                <a:tc>
                  <a:txBody>
                    <a:bodyPr/>
                    <a:lstStyle/>
                    <a:p>
                      <a:pPr algn="l"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特区民泊の特定認定施設数</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3,320</a:t>
                      </a:r>
                      <a:r>
                        <a:rPr lang="ja-JP"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0"/>
                  </a:ext>
                </a:extLst>
              </a:tr>
              <a:tr h="576064">
                <a:tc>
                  <a:txBody>
                    <a:bodyPr/>
                    <a:lstStyle/>
                    <a:p>
                      <a:pPr algn="l"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住宅宿泊事業届出施設数</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2,306</a:t>
                      </a:r>
                      <a:r>
                        <a:rPr lang="ja-JP" altLang="en-US" sz="14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bl>
          </a:graphicData>
        </a:graphic>
      </p:graphicFrame>
      <p:sp>
        <p:nvSpPr>
          <p:cNvPr id="15" name="正方形/長方形 14"/>
          <p:cNvSpPr/>
          <p:nvPr/>
        </p:nvSpPr>
        <p:spPr>
          <a:xfrm>
            <a:off x="35496" y="4921423"/>
            <a:ext cx="9084709"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　民泊施設の認定数・届出数</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出典：府内市町村</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HP</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などから作成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644008" y="5229200"/>
            <a:ext cx="3744416" cy="1061829"/>
          </a:xfrm>
          <a:prstGeom prst="rect">
            <a:avLst/>
          </a:prstGeom>
          <a:noFill/>
        </p:spPr>
        <p:txBody>
          <a:bodyPr wrap="square" rtlCol="0">
            <a:spAutoFit/>
          </a:bodyPr>
          <a:lstStyle/>
          <a:p>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特区民泊の特定認定施設数</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大阪市</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2020/10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末</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現在</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その他の市町村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2020/10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末</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現在</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住宅宿泊事業届出施設数</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　　　　 大阪市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2020/10/</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末</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現在</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その他の市町村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2020/10/</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末現在</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r>
              <a:rPr lang="en-US" altLang="ja-JP" b="1" dirty="0" smtClean="0"/>
              <a:t>31</a:t>
            </a:r>
            <a:endParaRPr lang="ja-JP" altLang="en-US" b="1" dirty="0"/>
          </a:p>
        </p:txBody>
      </p:sp>
    </p:spTree>
    <p:extLst>
      <p:ext uri="{BB962C8B-B14F-4D97-AF65-F5344CB8AC3E}">
        <p14:creationId xmlns:p14="http://schemas.microsoft.com/office/powerpoint/2010/main" val="7184322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94519" y="548680"/>
            <a:ext cx="7848872"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国際会議の開催</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件数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：日本政府観光局（</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JNTO)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「国際会議統計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3209137172"/>
              </p:ext>
            </p:extLst>
          </p:nvPr>
        </p:nvGraphicFramePr>
        <p:xfrm>
          <a:off x="317508" y="5505530"/>
          <a:ext cx="4824536" cy="1184529"/>
        </p:xfrm>
        <a:graphic>
          <a:graphicData uri="http://schemas.openxmlformats.org/drawingml/2006/table">
            <a:tbl>
              <a:tblPr firstRow="1" bandRow="1">
                <a:tableStyleId>{5C22544A-7EE6-4342-B048-85BDC9FD1C3A}</a:tableStyleId>
              </a:tblPr>
              <a:tblGrid>
                <a:gridCol w="1590196">
                  <a:extLst>
                    <a:ext uri="{9D8B030D-6E8A-4147-A177-3AD203B41FA5}">
                      <a16:colId xmlns:a16="http://schemas.microsoft.com/office/drawing/2014/main" val="20000"/>
                    </a:ext>
                  </a:extLst>
                </a:gridCol>
                <a:gridCol w="3234340">
                  <a:extLst>
                    <a:ext uri="{9D8B030D-6E8A-4147-A177-3AD203B41FA5}">
                      <a16:colId xmlns:a16="http://schemas.microsoft.com/office/drawing/2014/main" val="20001"/>
                    </a:ext>
                  </a:extLst>
                </a:gridCol>
              </a:tblGrid>
              <a:tr h="394843">
                <a:tc>
                  <a:txBody>
                    <a:bodyPr/>
                    <a:lstStyle/>
                    <a:p>
                      <a:pPr algn="l"/>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開催日程</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日の</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日間</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4843">
                <a:tc>
                  <a:txBody>
                    <a:bodyPr/>
                    <a:lstStyle/>
                    <a:p>
                      <a:pPr algn="l"/>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会議場</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インテックス大阪</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4843">
                <a:tc>
                  <a:txBody>
                    <a:bodyPr/>
                    <a:lstStyle/>
                    <a:p>
                      <a:pPr algn="l"/>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参加国・参加者</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の国・国際機関</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6" name="正方形/長方形 15"/>
          <p:cNvSpPr/>
          <p:nvPr/>
        </p:nvSpPr>
        <p:spPr>
          <a:xfrm>
            <a:off x="94519" y="926664"/>
            <a:ext cx="8875302" cy="110674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の国際会議開催件数は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減少。東京（</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）や福岡（</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）、京都（</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）を下回る結果となり、伸び悩みがみられる。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大阪サミットの開催を契機に、今後の国際会議の増加が期待される。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32</a:t>
            </a:fld>
            <a:endParaRPr lang="ja-JP" altLang="en-US" dirty="0"/>
          </a:p>
        </p:txBody>
      </p:sp>
      <p:sp>
        <p:nvSpPr>
          <p:cNvPr id="11" name="正方形/長方形 10"/>
          <p:cNvSpPr/>
          <p:nvPr/>
        </p:nvSpPr>
        <p:spPr>
          <a:xfrm>
            <a:off x="35495" y="2060848"/>
            <a:ext cx="9084709"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○国際会議開催件数の推移</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07504" y="5196799"/>
            <a:ext cx="5178556"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年Ｇ</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サミット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開催概要</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グラフ 12"/>
          <p:cNvGraphicFramePr>
            <a:graphicFrameLocks/>
          </p:cNvGraphicFramePr>
          <p:nvPr>
            <p:extLst>
              <p:ext uri="{D42A27DB-BD31-4B8C-83A1-F6EECF244321}">
                <p14:modId xmlns:p14="http://schemas.microsoft.com/office/powerpoint/2010/main" val="460216447"/>
              </p:ext>
            </p:extLst>
          </p:nvPr>
        </p:nvGraphicFramePr>
        <p:xfrm>
          <a:off x="174179" y="2368625"/>
          <a:ext cx="8795642" cy="28020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809767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07504" y="548680"/>
            <a:ext cx="8928992" cy="553998"/>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都市魅力向上のイベントにおける集客数（年度ベース）</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出典：大阪府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報道</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発表、大阪マラソン組織委員会資料より作成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107504" y="4780746"/>
            <a:ext cx="8662262" cy="759182"/>
          </a:xfrm>
          <a:prstGeom prst="rect">
            <a:avLst/>
          </a:prstGeom>
          <a:noFill/>
        </p:spPr>
        <p:txBody>
          <a:bodyPr wrap="square" rtlCol="0">
            <a:spAutoFit/>
          </a:bodyPr>
          <a:lstStyle/>
          <a:p>
            <a:pPr marL="171450" indent="-171450">
              <a:lnSpc>
                <a:spcPts val="1300"/>
              </a:lnSpc>
              <a:buFont typeface="ＭＳ Ｐゴシック" panose="020B0600070205080204" pitchFamily="50" charset="-128"/>
              <a:buChar cha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光のルネサンス」と「御堂筋イルミネーション」を核に、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大阪府内各所</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で</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民間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団体等が主催</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する光</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プログラム</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と連携して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、「大阪・光の饗宴」を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開催。</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1450" indent="-171450">
              <a:lnSpc>
                <a:spcPts val="1300"/>
              </a:lnSpc>
              <a:buFont typeface="ＭＳ Ｐゴシック" panose="020B0600070205080204" pitchFamily="50" charset="-128"/>
              <a:buChar cha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大阪・光の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饗宴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全体の来場者数は</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約</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、経済波及効果は</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約</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1,053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億円（</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2020.2.21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・光の饗宴実行委員会発表</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strike="dblStrike"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3531790830"/>
              </p:ext>
            </p:extLst>
          </p:nvPr>
        </p:nvGraphicFramePr>
        <p:xfrm>
          <a:off x="179512" y="2708919"/>
          <a:ext cx="8749209" cy="1944217"/>
        </p:xfrm>
        <a:graphic>
          <a:graphicData uri="http://schemas.openxmlformats.org/drawingml/2006/table">
            <a:tbl>
              <a:tblPr firstRow="1" firstCol="1" bandRow="1"/>
              <a:tblGrid>
                <a:gridCol w="1592979">
                  <a:extLst>
                    <a:ext uri="{9D8B030D-6E8A-4147-A177-3AD203B41FA5}">
                      <a16:colId xmlns:a16="http://schemas.microsoft.com/office/drawing/2014/main" val="20000"/>
                    </a:ext>
                  </a:extLst>
                </a:gridCol>
                <a:gridCol w="715623">
                  <a:extLst>
                    <a:ext uri="{9D8B030D-6E8A-4147-A177-3AD203B41FA5}">
                      <a16:colId xmlns:a16="http://schemas.microsoft.com/office/drawing/2014/main" val="20001"/>
                    </a:ext>
                  </a:extLst>
                </a:gridCol>
                <a:gridCol w="715623">
                  <a:extLst>
                    <a:ext uri="{9D8B030D-6E8A-4147-A177-3AD203B41FA5}">
                      <a16:colId xmlns:a16="http://schemas.microsoft.com/office/drawing/2014/main" val="20002"/>
                    </a:ext>
                  </a:extLst>
                </a:gridCol>
                <a:gridCol w="715623">
                  <a:extLst>
                    <a:ext uri="{9D8B030D-6E8A-4147-A177-3AD203B41FA5}">
                      <a16:colId xmlns:a16="http://schemas.microsoft.com/office/drawing/2014/main" val="20003"/>
                    </a:ext>
                  </a:extLst>
                </a:gridCol>
                <a:gridCol w="715623">
                  <a:extLst>
                    <a:ext uri="{9D8B030D-6E8A-4147-A177-3AD203B41FA5}">
                      <a16:colId xmlns:a16="http://schemas.microsoft.com/office/drawing/2014/main" val="20004"/>
                    </a:ext>
                  </a:extLst>
                </a:gridCol>
                <a:gridCol w="715623">
                  <a:extLst>
                    <a:ext uri="{9D8B030D-6E8A-4147-A177-3AD203B41FA5}">
                      <a16:colId xmlns:a16="http://schemas.microsoft.com/office/drawing/2014/main" val="20005"/>
                    </a:ext>
                  </a:extLst>
                </a:gridCol>
                <a:gridCol w="715623">
                  <a:extLst>
                    <a:ext uri="{9D8B030D-6E8A-4147-A177-3AD203B41FA5}">
                      <a16:colId xmlns:a16="http://schemas.microsoft.com/office/drawing/2014/main" val="20006"/>
                    </a:ext>
                  </a:extLst>
                </a:gridCol>
                <a:gridCol w="715623">
                  <a:extLst>
                    <a:ext uri="{9D8B030D-6E8A-4147-A177-3AD203B41FA5}">
                      <a16:colId xmlns:a16="http://schemas.microsoft.com/office/drawing/2014/main" val="20007"/>
                    </a:ext>
                  </a:extLst>
                </a:gridCol>
                <a:gridCol w="715623">
                  <a:extLst>
                    <a:ext uri="{9D8B030D-6E8A-4147-A177-3AD203B41FA5}">
                      <a16:colId xmlns:a16="http://schemas.microsoft.com/office/drawing/2014/main" val="20008"/>
                    </a:ext>
                  </a:extLst>
                </a:gridCol>
                <a:gridCol w="715623">
                  <a:extLst>
                    <a:ext uri="{9D8B030D-6E8A-4147-A177-3AD203B41FA5}">
                      <a16:colId xmlns:a16="http://schemas.microsoft.com/office/drawing/2014/main" val="3534039026"/>
                    </a:ext>
                  </a:extLst>
                </a:gridCol>
                <a:gridCol w="715623">
                  <a:extLst>
                    <a:ext uri="{9D8B030D-6E8A-4147-A177-3AD203B41FA5}">
                      <a16:colId xmlns:a16="http://schemas.microsoft.com/office/drawing/2014/main" val="2206816690"/>
                    </a:ext>
                  </a:extLst>
                </a:gridCol>
              </a:tblGrid>
              <a:tr h="478888">
                <a:tc>
                  <a:txBody>
                    <a:bodyPr/>
                    <a:lstStyle/>
                    <a:p>
                      <a:pPr algn="just">
                        <a:lnSpc>
                          <a:spcPct val="100000"/>
                        </a:lnSpc>
                        <a:spcAft>
                          <a:spcPts val="0"/>
                        </a:spcAft>
                      </a:pPr>
                      <a:r>
                        <a:rPr lang="en-US"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57593">
                <a:tc>
                  <a:txBody>
                    <a:bodyPr/>
                    <a:lstStyle/>
                    <a:p>
                      <a:pPr algn="just">
                        <a:lnSpc>
                          <a:spcPct val="100000"/>
                        </a:lnSpc>
                        <a:spcAft>
                          <a:spcPts val="0"/>
                        </a:spcAft>
                      </a:pPr>
                      <a:r>
                        <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OSAKA</a:t>
                      </a: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光のルネサンス</a:t>
                      </a:r>
                      <a:endParaRPr lang="en-US" altLang="ja-JP"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286</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329</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301</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246</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272</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226</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273</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333</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351</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00536">
                <a:tc>
                  <a:txBody>
                    <a:bodyPr/>
                    <a:lstStyle/>
                    <a:p>
                      <a:pPr algn="just">
                        <a:lnSpc>
                          <a:spcPct val="100000"/>
                        </a:lnSpc>
                        <a:spcAft>
                          <a:spcPts val="0"/>
                        </a:spcAft>
                      </a:pP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御堂筋イルミネーション</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168</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188</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147</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95</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269</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455</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460</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493</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520</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578</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07200">
                <a:tc>
                  <a:txBody>
                    <a:bodyPr/>
                    <a:lstStyle/>
                    <a:p>
                      <a:pPr algn="just">
                        <a:lnSpc>
                          <a:spcPct val="100000"/>
                        </a:lnSpc>
                        <a:spcAft>
                          <a:spcPts val="0"/>
                        </a:spcAft>
                      </a:pPr>
                      <a:r>
                        <a:rPr lang="ja-JP" altLang="en-US" sz="12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大阪マラソン</a:t>
                      </a:r>
                      <a:endParaRPr lang="ja-JP" sz="12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111</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131</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137</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142</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alt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144</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145</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142</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143</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138</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6" name="正方形/長方形 15"/>
          <p:cNvSpPr/>
          <p:nvPr/>
        </p:nvSpPr>
        <p:spPr>
          <a:xfrm>
            <a:off x="107504" y="1124744"/>
            <a:ext cx="8928992" cy="132692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光のルネサンス、御堂筋イルミネーションともに、前年度の集客数を大幅に上回り、「大阪・光の饗宴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」のイベントを通した経済波及効果は、前年比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億円増の約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1,053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億円となった。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マラソン（関連イベントを含む）における集客状況は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、前年をやや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下回る</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。フルマラソンランナー</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申込者数は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定員</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千人を大きく上回る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万人超と、府内外から人を集める大きなイベントとして機能している。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円/楕円 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33</a:t>
            </a:fld>
            <a:endParaRPr lang="ja-JP" altLang="en-US" dirty="0"/>
          </a:p>
        </p:txBody>
      </p:sp>
    </p:spTree>
    <p:extLst>
      <p:ext uri="{BB962C8B-B14F-4D97-AF65-F5344CB8AC3E}">
        <p14:creationId xmlns:p14="http://schemas.microsoft.com/office/powerpoint/2010/main" val="34142700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07504" y="482593"/>
            <a:ext cx="7272808" cy="553998"/>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公共空間の民間活用等（大阪城公園パークマネジメント（</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PMO</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）事業）</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出典：大阪市</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などより作成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0" y="2401143"/>
            <a:ext cx="3384376" cy="307777"/>
          </a:xfrm>
          <a:prstGeom prst="rect">
            <a:avLst/>
          </a:prstGeom>
          <a:noFill/>
          <a:ln>
            <a:noFill/>
          </a:ln>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○大阪城天守閣　年間入館者数の推移</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0" y="3913311"/>
            <a:ext cx="5544616" cy="307777"/>
          </a:xfrm>
          <a:prstGeom prst="rect">
            <a:avLst/>
          </a:prstGeom>
          <a:noFill/>
          <a:ln>
            <a:noFill/>
          </a:ln>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PMO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事業導入前後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の収支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比較</a:t>
            </a:r>
            <a:endParaRPr kumimoji="1" lang="ja-JP" altLang="en-US"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69404" y="1124744"/>
            <a:ext cx="8928992" cy="118290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年度より</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業者で構成される大阪</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城パークマネジメント</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共同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事業体（</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PMO</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事業者）が指定管理者として管理運営を実施。</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民間事業者による公園ストックの活用により、インバウンドをはじめとした観光客を呼び込み</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年度には大阪城天守閣入館者数は過去最高の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275.4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万人を記録</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17"/>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4716015" y="2401143"/>
            <a:ext cx="4140695" cy="307777"/>
          </a:xfrm>
          <a:prstGeom prst="rect">
            <a:avLst/>
          </a:prstGeom>
          <a:noFill/>
          <a:ln>
            <a:noFill/>
          </a:ln>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○大阪城公園での新たな取組み例（抜粋）</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2" name="表 21"/>
          <p:cNvGraphicFramePr>
            <a:graphicFrameLocks noGrp="1"/>
          </p:cNvGraphicFramePr>
          <p:nvPr>
            <p:extLst/>
          </p:nvPr>
        </p:nvGraphicFramePr>
        <p:xfrm>
          <a:off x="4788024" y="2708923"/>
          <a:ext cx="4248473" cy="3764926"/>
        </p:xfrm>
        <a:graphic>
          <a:graphicData uri="http://schemas.openxmlformats.org/drawingml/2006/table">
            <a:tbl>
              <a:tblPr firstRow="1" bandRow="1">
                <a:tableStyleId>{5C22544A-7EE6-4342-B048-85BDC9FD1C3A}</a:tableStyleId>
              </a:tblPr>
              <a:tblGrid>
                <a:gridCol w="1368153">
                  <a:extLst>
                    <a:ext uri="{9D8B030D-6E8A-4147-A177-3AD203B41FA5}">
                      <a16:colId xmlns:a16="http://schemas.microsoft.com/office/drawing/2014/main" val="20000"/>
                    </a:ext>
                  </a:extLst>
                </a:gridCol>
                <a:gridCol w="2880320">
                  <a:extLst>
                    <a:ext uri="{9D8B030D-6E8A-4147-A177-3AD203B41FA5}">
                      <a16:colId xmlns:a16="http://schemas.microsoft.com/office/drawing/2014/main" val="20001"/>
                    </a:ext>
                  </a:extLst>
                </a:gridCol>
              </a:tblGrid>
              <a:tr h="532088">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2016.3</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公園内売店を順次リニューアル</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32088">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2016.5</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大阪迎賓館リニューアルオープン</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32088">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2016.7</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園内交通システム運行開始</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532088">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2017.6</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JO-TERRACE</a:t>
                      </a:r>
                      <a:r>
                        <a:rPr kumimoji="1" lang="en-US" altLang="ja-JP" sz="1200" b="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OSAKA </a:t>
                      </a:r>
                      <a:r>
                        <a:rPr kumimoji="1" lang="ja-JP" altLang="en-US" sz="1200" b="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オープン</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72398">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2017.10</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MIRAIZA</a:t>
                      </a:r>
                      <a:r>
                        <a:rPr kumimoji="1" lang="ja-JP" altLang="en-US"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OSAKA-JO</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オープン</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32088">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2018.4</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森ノ宮噴水エリアにカフェ等オープン</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32088">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2019.2</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COOL</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JAPAN</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PARK</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kumimoji="1"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オープン</a:t>
                      </a:r>
                      <a:endParaRPr kumimoji="1"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pic>
        <p:nvPicPr>
          <p:cNvPr id="17" name="図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780" y="5521678"/>
            <a:ext cx="1656184" cy="1104123"/>
          </a:xfrm>
          <a:prstGeom prst="rect">
            <a:avLst/>
          </a:prstGeom>
        </p:spPr>
      </p:pic>
      <p:sp>
        <p:nvSpPr>
          <p:cNvPr id="23" name="正方形/長方形 22"/>
          <p:cNvSpPr/>
          <p:nvPr/>
        </p:nvSpPr>
        <p:spPr>
          <a:xfrm>
            <a:off x="1876973" y="6185261"/>
            <a:ext cx="2030530" cy="400110"/>
          </a:xfrm>
          <a:prstGeom prst="rect">
            <a:avLst/>
          </a:prstGeom>
        </p:spPr>
        <p:txBody>
          <a:bodyPr wrap="square">
            <a:spAutoFit/>
          </a:bodyPr>
          <a:lstStyle/>
          <a:p>
            <a:pPr marL="88900" indent="-88900">
              <a:lnSpc>
                <a:spcPts val="1200"/>
              </a:lnSpc>
            </a:pPr>
            <a:r>
              <a:rPr lang="en-US" altLang="ja-JP" sz="800" b="1" dirty="0" smtClean="0">
                <a:latin typeface="ＭＳ Ｐゴシック" panose="020B0600070205080204" pitchFamily="50" charset="-128"/>
                <a:ea typeface="ＭＳ Ｐゴシック" panose="020B0600070205080204" pitchFamily="50" charset="-128"/>
              </a:rPr>
              <a:t>2019</a:t>
            </a:r>
            <a:r>
              <a:rPr lang="ja-JP" altLang="en-US" sz="800" b="1" dirty="0" smtClean="0">
                <a:latin typeface="ＭＳ Ｐゴシック" panose="020B0600070205080204" pitchFamily="50" charset="-128"/>
                <a:ea typeface="ＭＳ Ｐゴシック" panose="020B0600070205080204" pitchFamily="50" charset="-128"/>
              </a:rPr>
              <a:t>年</a:t>
            </a:r>
            <a:r>
              <a:rPr lang="en-US" altLang="ja-JP" sz="800" b="1" dirty="0" smtClean="0">
                <a:latin typeface="ＭＳ Ｐゴシック" panose="020B0600070205080204" pitchFamily="50" charset="-128"/>
                <a:ea typeface="ＭＳ Ｐゴシック" panose="020B0600070205080204" pitchFamily="50" charset="-128"/>
              </a:rPr>
              <a:t>2</a:t>
            </a:r>
            <a:r>
              <a:rPr lang="ja-JP" altLang="en-US" sz="800" b="1" dirty="0" smtClean="0">
                <a:latin typeface="ＭＳ Ｐゴシック" panose="020B0600070205080204" pitchFamily="50" charset="-128"/>
                <a:ea typeface="ＭＳ Ｐゴシック" panose="020B0600070205080204" pitchFamily="50" charset="-128"/>
              </a:rPr>
              <a:t>月</a:t>
            </a:r>
            <a:r>
              <a:rPr lang="zh-TW" altLang="en-US" sz="800" b="1" dirty="0" smtClean="0">
                <a:latin typeface="ＭＳ Ｐゴシック" panose="020B0600070205080204" pitchFamily="50" charset="-128"/>
                <a:ea typeface="ＭＳ Ｐゴシック" panose="020B0600070205080204" pitchFamily="50" charset="-128"/>
              </a:rPr>
              <a:t>劇場型</a:t>
            </a:r>
            <a:r>
              <a:rPr lang="zh-TW" altLang="en-US" sz="800" b="1" dirty="0">
                <a:latin typeface="ＭＳ Ｐゴシック" panose="020B0600070205080204" pitchFamily="50" charset="-128"/>
                <a:ea typeface="ＭＳ Ｐゴシック" panose="020B0600070205080204" pitchFamily="50" charset="-128"/>
              </a:rPr>
              <a:t>文化集客施設</a:t>
            </a:r>
          </a:p>
          <a:p>
            <a:pPr marL="88900" indent="-88900">
              <a:lnSpc>
                <a:spcPts val="1200"/>
              </a:lnSpc>
            </a:pPr>
            <a:r>
              <a:rPr lang="zh-TW" altLang="en-US" sz="800" b="1" dirty="0" smtClean="0">
                <a:latin typeface="ＭＳ Ｐゴシック" panose="020B0600070205080204" pitchFamily="50" charset="-128"/>
                <a:ea typeface="ＭＳ Ｐゴシック" panose="020B0600070205080204" pitchFamily="50" charset="-128"/>
              </a:rPr>
              <a:t>「</a:t>
            </a:r>
            <a:r>
              <a:rPr lang="en-US" altLang="zh-TW" sz="800" b="1" dirty="0">
                <a:latin typeface="ＭＳ Ｐゴシック" panose="020B0600070205080204" pitchFamily="50" charset="-128"/>
                <a:ea typeface="ＭＳ Ｐゴシック" panose="020B0600070205080204" pitchFamily="50" charset="-128"/>
              </a:rPr>
              <a:t>COOL JAPAN </a:t>
            </a:r>
            <a:r>
              <a:rPr lang="en-US" altLang="zh-TW" sz="800" b="1" dirty="0" smtClean="0">
                <a:latin typeface="ＭＳ Ｐゴシック" panose="020B0600070205080204" pitchFamily="50" charset="-128"/>
                <a:ea typeface="ＭＳ Ｐゴシック" panose="020B0600070205080204" pitchFamily="50" charset="-128"/>
              </a:rPr>
              <a:t>PARK OSAKA</a:t>
            </a:r>
            <a:r>
              <a:rPr lang="ja-JP" altLang="en-US" sz="800" b="1" dirty="0" smtClean="0">
                <a:latin typeface="ＭＳ Ｐゴシック" panose="020B0600070205080204" pitchFamily="50" charset="-128"/>
                <a:ea typeface="ＭＳ Ｐゴシック" panose="020B0600070205080204" pitchFamily="50" charset="-128"/>
              </a:rPr>
              <a:t>」　</a:t>
            </a:r>
            <a:r>
              <a:rPr lang="ja-JP" altLang="ja-JP" sz="800" b="1" dirty="0" smtClean="0">
                <a:latin typeface="ＭＳ Ｐゴシック" panose="020B0600070205080204" pitchFamily="50" charset="-128"/>
                <a:ea typeface="ＭＳ Ｐゴシック" panose="020B0600070205080204" pitchFamily="50" charset="-128"/>
              </a:rPr>
              <a:t>オープン</a:t>
            </a:r>
            <a:endParaRPr lang="en-US" altLang="ja-JP" sz="800" b="1"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1488052918"/>
              </p:ext>
            </p:extLst>
          </p:nvPr>
        </p:nvGraphicFramePr>
        <p:xfrm>
          <a:off x="107504" y="2708920"/>
          <a:ext cx="4536502" cy="1013826"/>
        </p:xfrm>
        <a:graphic>
          <a:graphicData uri="http://schemas.openxmlformats.org/drawingml/2006/table">
            <a:tbl>
              <a:tblPr firstRow="1" bandRow="1">
                <a:tableStyleId>{5C22544A-7EE6-4342-B048-85BDC9FD1C3A}</a:tableStyleId>
              </a:tblPr>
              <a:tblGrid>
                <a:gridCol w="725839">
                  <a:extLst>
                    <a:ext uri="{9D8B030D-6E8A-4147-A177-3AD203B41FA5}">
                      <a16:colId xmlns:a16="http://schemas.microsoft.com/office/drawing/2014/main" val="20000"/>
                    </a:ext>
                  </a:extLst>
                </a:gridCol>
                <a:gridCol w="786327">
                  <a:extLst>
                    <a:ext uri="{9D8B030D-6E8A-4147-A177-3AD203B41FA5}">
                      <a16:colId xmlns:a16="http://schemas.microsoft.com/office/drawing/2014/main" val="20001"/>
                    </a:ext>
                  </a:extLst>
                </a:gridCol>
                <a:gridCol w="786327">
                  <a:extLst>
                    <a:ext uri="{9D8B030D-6E8A-4147-A177-3AD203B41FA5}">
                      <a16:colId xmlns:a16="http://schemas.microsoft.com/office/drawing/2014/main" val="20002"/>
                    </a:ext>
                  </a:extLst>
                </a:gridCol>
                <a:gridCol w="786327">
                  <a:extLst>
                    <a:ext uri="{9D8B030D-6E8A-4147-A177-3AD203B41FA5}">
                      <a16:colId xmlns:a16="http://schemas.microsoft.com/office/drawing/2014/main" val="20003"/>
                    </a:ext>
                  </a:extLst>
                </a:gridCol>
                <a:gridCol w="725841">
                  <a:extLst>
                    <a:ext uri="{9D8B030D-6E8A-4147-A177-3AD203B41FA5}">
                      <a16:colId xmlns:a16="http://schemas.microsoft.com/office/drawing/2014/main" val="1876423766"/>
                    </a:ext>
                  </a:extLst>
                </a:gridCol>
                <a:gridCol w="725841">
                  <a:extLst>
                    <a:ext uri="{9D8B030D-6E8A-4147-A177-3AD203B41FA5}">
                      <a16:colId xmlns:a16="http://schemas.microsoft.com/office/drawing/2014/main" val="945880300"/>
                    </a:ext>
                  </a:extLst>
                </a:gridCol>
              </a:tblGrid>
              <a:tr h="556626">
                <a:tc>
                  <a:txBody>
                    <a:bodyPr/>
                    <a:lstStyle/>
                    <a:p>
                      <a:pPr algn="ctr"/>
                      <a:r>
                        <a:rPr kumimoji="1" lang="en-US" altLang="ja-JP" sz="1200" b="0" dirty="0" smtClean="0">
                          <a:solidFill>
                            <a:schemeClr val="tx1"/>
                          </a:solidFill>
                        </a:rPr>
                        <a:t>2014</a:t>
                      </a:r>
                    </a:p>
                    <a:p>
                      <a:pPr algn="ctr"/>
                      <a:r>
                        <a:rPr kumimoji="1" lang="ja-JP" altLang="en-US" sz="1200" b="0" dirty="0" smtClean="0">
                          <a:solidFill>
                            <a:schemeClr val="tx1"/>
                          </a:solidFill>
                        </a:rPr>
                        <a:t>年度</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2015</a:t>
                      </a:r>
                    </a:p>
                    <a:p>
                      <a:pPr algn="ctr"/>
                      <a:r>
                        <a:rPr kumimoji="1" lang="ja-JP" altLang="en-US" sz="1200" b="0" dirty="0" smtClean="0">
                          <a:solidFill>
                            <a:schemeClr val="tx1"/>
                          </a:solidFill>
                        </a:rPr>
                        <a:t>年度</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2016</a:t>
                      </a:r>
                    </a:p>
                    <a:p>
                      <a:pPr algn="ctr"/>
                      <a:r>
                        <a:rPr kumimoji="1" lang="ja-JP" altLang="en-US" sz="1200" b="0" dirty="0" smtClean="0">
                          <a:solidFill>
                            <a:schemeClr val="tx1"/>
                          </a:solidFill>
                        </a:rPr>
                        <a:t>年度</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2017</a:t>
                      </a:r>
                    </a:p>
                    <a:p>
                      <a:pPr algn="ctr"/>
                      <a:r>
                        <a:rPr kumimoji="1" lang="ja-JP" altLang="en-US" sz="1200" b="0" dirty="0" smtClean="0">
                          <a:solidFill>
                            <a:schemeClr val="tx1"/>
                          </a:solidFill>
                        </a:rPr>
                        <a:t>年度</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2018</a:t>
                      </a:r>
                    </a:p>
                    <a:p>
                      <a:pPr algn="ctr"/>
                      <a:r>
                        <a:rPr kumimoji="1" lang="ja-JP" altLang="en-US" sz="1200" b="0" dirty="0" smtClean="0">
                          <a:solidFill>
                            <a:schemeClr val="tx1"/>
                          </a:solidFill>
                        </a:rPr>
                        <a:t>年度</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2019</a:t>
                      </a:r>
                    </a:p>
                    <a:p>
                      <a:pPr algn="ctr"/>
                      <a:r>
                        <a:rPr kumimoji="1" lang="ja-JP" altLang="en-US" sz="1200" b="0" dirty="0" smtClean="0">
                          <a:solidFill>
                            <a:schemeClr val="tx1"/>
                          </a:solidFill>
                        </a:rPr>
                        <a:t>年度</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51486">
                <a:tc>
                  <a:txBody>
                    <a:bodyPr/>
                    <a:lstStyle/>
                    <a:p>
                      <a:pPr algn="ctr"/>
                      <a:r>
                        <a:rPr kumimoji="1" lang="en-US" altLang="ja-JP" sz="1200" b="0" dirty="0" smtClean="0">
                          <a:solidFill>
                            <a:schemeClr val="tx1"/>
                          </a:solidFill>
                        </a:rPr>
                        <a:t>183.8</a:t>
                      </a:r>
                    </a:p>
                    <a:p>
                      <a:pPr algn="ctr"/>
                      <a:r>
                        <a:rPr kumimoji="1" lang="ja-JP" altLang="en-US" sz="1200" b="0" dirty="0" smtClean="0">
                          <a:solidFill>
                            <a:schemeClr val="tx1"/>
                          </a:solidFill>
                        </a:rPr>
                        <a:t>万人</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233.8</a:t>
                      </a:r>
                    </a:p>
                    <a:p>
                      <a:pPr algn="ctr"/>
                      <a:r>
                        <a:rPr kumimoji="1" lang="ja-JP" altLang="en-US" sz="1200" b="0" dirty="0" smtClean="0">
                          <a:solidFill>
                            <a:schemeClr val="tx1"/>
                          </a:solidFill>
                        </a:rPr>
                        <a:t>万人</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255.7</a:t>
                      </a:r>
                    </a:p>
                    <a:p>
                      <a:pPr algn="ctr"/>
                      <a:r>
                        <a:rPr kumimoji="1" lang="ja-JP" altLang="en-US" sz="1200" b="0" dirty="0" smtClean="0">
                          <a:solidFill>
                            <a:schemeClr val="tx1"/>
                          </a:solidFill>
                        </a:rPr>
                        <a:t>万人</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275.4</a:t>
                      </a:r>
                    </a:p>
                    <a:p>
                      <a:pPr algn="ctr"/>
                      <a:r>
                        <a:rPr kumimoji="1" lang="ja-JP" altLang="en-US" sz="1200" b="0" dirty="0" smtClean="0">
                          <a:solidFill>
                            <a:schemeClr val="tx1"/>
                          </a:solidFill>
                        </a:rPr>
                        <a:t>万人</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255.0</a:t>
                      </a:r>
                    </a:p>
                    <a:p>
                      <a:pPr algn="ctr"/>
                      <a:r>
                        <a:rPr kumimoji="1" lang="ja-JP" altLang="en-US" sz="1200" b="0" dirty="0" smtClean="0">
                          <a:solidFill>
                            <a:schemeClr val="tx1"/>
                          </a:solidFill>
                        </a:rPr>
                        <a:t>万人</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218.1</a:t>
                      </a:r>
                    </a:p>
                    <a:p>
                      <a:pPr algn="ctr"/>
                      <a:r>
                        <a:rPr kumimoji="1" lang="ja-JP" altLang="en-US" sz="1200" b="0" dirty="0" smtClean="0">
                          <a:solidFill>
                            <a:schemeClr val="tx1"/>
                          </a:solidFill>
                        </a:rPr>
                        <a:t>万人</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graphicFrame>
        <p:nvGraphicFramePr>
          <p:cNvPr id="20" name="表 19"/>
          <p:cNvGraphicFramePr>
            <a:graphicFrameLocks noGrp="1"/>
          </p:cNvGraphicFramePr>
          <p:nvPr>
            <p:extLst>
              <p:ext uri="{D42A27DB-BD31-4B8C-83A1-F6EECF244321}">
                <p14:modId xmlns:p14="http://schemas.microsoft.com/office/powerpoint/2010/main" val="2915811726"/>
              </p:ext>
            </p:extLst>
          </p:nvPr>
        </p:nvGraphicFramePr>
        <p:xfrm>
          <a:off x="107504" y="4221088"/>
          <a:ext cx="4567526" cy="1008112"/>
        </p:xfrm>
        <a:graphic>
          <a:graphicData uri="http://schemas.openxmlformats.org/drawingml/2006/table">
            <a:tbl>
              <a:tblPr firstRow="1" bandRow="1">
                <a:tableStyleId>{5C22544A-7EE6-4342-B048-85BDC9FD1C3A}</a:tableStyleId>
              </a:tblPr>
              <a:tblGrid>
                <a:gridCol w="711823">
                  <a:extLst>
                    <a:ext uri="{9D8B030D-6E8A-4147-A177-3AD203B41FA5}">
                      <a16:colId xmlns:a16="http://schemas.microsoft.com/office/drawing/2014/main" val="20000"/>
                    </a:ext>
                  </a:extLst>
                </a:gridCol>
                <a:gridCol w="771141">
                  <a:extLst>
                    <a:ext uri="{9D8B030D-6E8A-4147-A177-3AD203B41FA5}">
                      <a16:colId xmlns:a16="http://schemas.microsoft.com/office/drawing/2014/main" val="20001"/>
                    </a:ext>
                  </a:extLst>
                </a:gridCol>
                <a:gridCol w="771141">
                  <a:extLst>
                    <a:ext uri="{9D8B030D-6E8A-4147-A177-3AD203B41FA5}">
                      <a16:colId xmlns:a16="http://schemas.microsoft.com/office/drawing/2014/main" val="20002"/>
                    </a:ext>
                  </a:extLst>
                </a:gridCol>
                <a:gridCol w="771141">
                  <a:extLst>
                    <a:ext uri="{9D8B030D-6E8A-4147-A177-3AD203B41FA5}">
                      <a16:colId xmlns:a16="http://schemas.microsoft.com/office/drawing/2014/main" val="20003"/>
                    </a:ext>
                  </a:extLst>
                </a:gridCol>
                <a:gridCol w="771140">
                  <a:extLst>
                    <a:ext uri="{9D8B030D-6E8A-4147-A177-3AD203B41FA5}">
                      <a16:colId xmlns:a16="http://schemas.microsoft.com/office/drawing/2014/main" val="375200344"/>
                    </a:ext>
                  </a:extLst>
                </a:gridCol>
                <a:gridCol w="771140">
                  <a:extLst>
                    <a:ext uri="{9D8B030D-6E8A-4147-A177-3AD203B41FA5}">
                      <a16:colId xmlns:a16="http://schemas.microsoft.com/office/drawing/2014/main" val="3001305518"/>
                    </a:ext>
                  </a:extLst>
                </a:gridCol>
              </a:tblGrid>
              <a:tr h="504056">
                <a:tc>
                  <a:txBody>
                    <a:bodyPr/>
                    <a:lstStyle/>
                    <a:p>
                      <a:pPr algn="ctr"/>
                      <a:r>
                        <a:rPr kumimoji="1" lang="en-US" altLang="ja-JP" sz="1200" b="0" dirty="0" smtClean="0">
                          <a:solidFill>
                            <a:schemeClr val="tx1"/>
                          </a:solidFill>
                        </a:rPr>
                        <a:t>2014</a:t>
                      </a:r>
                    </a:p>
                    <a:p>
                      <a:pPr algn="ctr"/>
                      <a:r>
                        <a:rPr kumimoji="1" lang="ja-JP" altLang="en-US" sz="1200" b="0" dirty="0" smtClean="0">
                          <a:solidFill>
                            <a:schemeClr val="tx1"/>
                          </a:solidFill>
                        </a:rPr>
                        <a:t>年度</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2015</a:t>
                      </a:r>
                    </a:p>
                    <a:p>
                      <a:pPr algn="ctr"/>
                      <a:r>
                        <a:rPr kumimoji="1" lang="ja-JP" altLang="en-US" sz="1200" b="0" dirty="0" smtClean="0">
                          <a:solidFill>
                            <a:schemeClr val="tx1"/>
                          </a:solidFill>
                        </a:rPr>
                        <a:t>年度</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2016</a:t>
                      </a:r>
                    </a:p>
                    <a:p>
                      <a:pPr algn="ctr"/>
                      <a:r>
                        <a:rPr kumimoji="1" lang="ja-JP" altLang="en-US" sz="1200" b="0" dirty="0" smtClean="0">
                          <a:solidFill>
                            <a:schemeClr val="tx1"/>
                          </a:solidFill>
                        </a:rPr>
                        <a:t>年度</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2017</a:t>
                      </a:r>
                    </a:p>
                    <a:p>
                      <a:pPr algn="ctr"/>
                      <a:r>
                        <a:rPr kumimoji="1" lang="ja-JP" altLang="en-US" sz="1200" b="0" dirty="0" smtClean="0">
                          <a:solidFill>
                            <a:schemeClr val="tx1"/>
                          </a:solidFill>
                        </a:rPr>
                        <a:t>年度</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2018</a:t>
                      </a:r>
                    </a:p>
                    <a:p>
                      <a:pPr algn="ctr"/>
                      <a:r>
                        <a:rPr kumimoji="1" lang="ja-JP" altLang="en-US" sz="1200" b="0" dirty="0" smtClean="0">
                          <a:solidFill>
                            <a:schemeClr val="tx1"/>
                          </a:solidFill>
                        </a:rPr>
                        <a:t>年度</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200" b="0" dirty="0" smtClean="0">
                          <a:solidFill>
                            <a:schemeClr val="tx1"/>
                          </a:solidFill>
                        </a:rPr>
                        <a:t>2019</a:t>
                      </a:r>
                    </a:p>
                    <a:p>
                      <a:pPr algn="ctr"/>
                      <a:r>
                        <a:rPr kumimoji="1" lang="ja-JP" altLang="en-US" sz="1200" b="0" dirty="0" smtClean="0">
                          <a:solidFill>
                            <a:schemeClr val="tx1"/>
                          </a:solidFill>
                        </a:rPr>
                        <a:t>年度</a:t>
                      </a:r>
                      <a:endParaRPr kumimoji="1" lang="ja-JP" altLang="en-US" sz="12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04056">
                <a:tc>
                  <a:txBody>
                    <a:bodyPr/>
                    <a:lstStyle/>
                    <a:p>
                      <a:pPr algn="ctr"/>
                      <a:r>
                        <a:rPr kumimoji="1" lang="ja-JP" altLang="en-US" sz="1000" b="0" dirty="0" smtClean="0">
                          <a:solidFill>
                            <a:schemeClr val="tx1"/>
                          </a:solidFill>
                        </a:rPr>
                        <a:t>▲</a:t>
                      </a:r>
                      <a:r>
                        <a:rPr kumimoji="1" lang="en-US" altLang="ja-JP" sz="1000" b="0" dirty="0" smtClean="0">
                          <a:solidFill>
                            <a:schemeClr val="tx1"/>
                          </a:solidFill>
                        </a:rPr>
                        <a:t>40</a:t>
                      </a:r>
                      <a:r>
                        <a:rPr kumimoji="1" lang="ja-JP" altLang="en-US" sz="1000" b="0" dirty="0" smtClean="0">
                          <a:solidFill>
                            <a:schemeClr val="tx1"/>
                          </a:solidFill>
                        </a:rPr>
                        <a:t>百万円</a:t>
                      </a:r>
                      <a:endParaRPr kumimoji="1" lang="ja-JP" altLang="en-US" sz="1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strike="noStrike" dirty="0" smtClean="0">
                          <a:solidFill>
                            <a:schemeClr val="tx1"/>
                          </a:solidFill>
                        </a:rPr>
                        <a:t>161</a:t>
                      </a:r>
                      <a:r>
                        <a:rPr kumimoji="1" lang="ja-JP" altLang="en-US" sz="1000" b="0" strike="noStrike" dirty="0" smtClean="0">
                          <a:solidFill>
                            <a:schemeClr val="tx1"/>
                          </a:solidFill>
                        </a:rPr>
                        <a:t>百万円</a:t>
                      </a:r>
                      <a:endParaRPr kumimoji="1" lang="ja-JP" altLang="en-US" sz="1000" b="0" strike="noStrike"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strike="noStrike" dirty="0" smtClean="0">
                          <a:solidFill>
                            <a:schemeClr val="tx1"/>
                          </a:solidFill>
                        </a:rPr>
                        <a:t>172</a:t>
                      </a:r>
                      <a:r>
                        <a:rPr kumimoji="1" lang="ja-JP" altLang="en-US" sz="1000" b="0" strike="noStrike" dirty="0" smtClean="0">
                          <a:solidFill>
                            <a:schemeClr val="tx1"/>
                          </a:solidFill>
                        </a:rPr>
                        <a:t>百万円</a:t>
                      </a:r>
                      <a:endParaRPr kumimoji="1" lang="ja-JP" altLang="en-US" sz="1000" b="0" strike="noStrike"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strike="noStrike" dirty="0" smtClean="0">
                          <a:solidFill>
                            <a:schemeClr val="tx1"/>
                          </a:solidFill>
                        </a:rPr>
                        <a:t>179</a:t>
                      </a:r>
                      <a:r>
                        <a:rPr kumimoji="1" lang="ja-JP" altLang="en-US" sz="1000" b="0" strike="noStrike" dirty="0" smtClean="0">
                          <a:solidFill>
                            <a:schemeClr val="tx1"/>
                          </a:solidFill>
                        </a:rPr>
                        <a:t>百万円</a:t>
                      </a:r>
                      <a:endParaRPr kumimoji="1" lang="ja-JP" altLang="en-US" sz="1000" b="0" strike="noStrike"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strike="noStrike" dirty="0" smtClean="0">
                          <a:solidFill>
                            <a:schemeClr val="tx1"/>
                          </a:solidFill>
                        </a:rPr>
                        <a:t>210</a:t>
                      </a:r>
                      <a:r>
                        <a:rPr kumimoji="1" lang="ja-JP" altLang="en-US" sz="1000" b="0" strike="noStrike" dirty="0" smtClean="0">
                          <a:solidFill>
                            <a:schemeClr val="tx1"/>
                          </a:solidFill>
                        </a:rPr>
                        <a:t>百万円</a:t>
                      </a:r>
                      <a:endParaRPr kumimoji="1" lang="ja-JP" altLang="en-US" sz="1000" b="0" strike="noStrike"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1000" b="0" strike="noStrike" dirty="0" smtClean="0">
                          <a:solidFill>
                            <a:schemeClr val="tx1"/>
                          </a:solidFill>
                        </a:rPr>
                        <a:t>155</a:t>
                      </a:r>
                      <a:r>
                        <a:rPr kumimoji="1" lang="ja-JP" altLang="en-US" sz="1000" b="0" strike="noStrike" dirty="0" smtClean="0">
                          <a:solidFill>
                            <a:schemeClr val="tx1"/>
                          </a:solidFill>
                        </a:rPr>
                        <a:t>百万円</a:t>
                      </a:r>
                      <a:endParaRPr kumimoji="1" lang="ja-JP" altLang="en-US" sz="1000" b="0" strike="noStrike"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4" name="スライド番号プレースホルダー 1"/>
          <p:cNvSpPr txBox="1">
            <a:spLocks/>
          </p:cNvSpPr>
          <p:nvPr/>
        </p:nvSpPr>
        <p:spPr>
          <a:xfrm>
            <a:off x="7002626" y="6492875"/>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34</a:t>
            </a:fld>
            <a:endParaRPr lang="ja-JP" altLang="en-US" dirty="0"/>
          </a:p>
        </p:txBody>
      </p:sp>
    </p:spTree>
    <p:extLst>
      <p:ext uri="{BB962C8B-B14F-4D97-AF65-F5344CB8AC3E}">
        <p14:creationId xmlns:p14="http://schemas.microsoft.com/office/powerpoint/2010/main" val="42905294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346939" y="2464966"/>
            <a:ext cx="39604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イベントスケジュール</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3903118571"/>
              </p:ext>
            </p:extLst>
          </p:nvPr>
        </p:nvGraphicFramePr>
        <p:xfrm>
          <a:off x="378029" y="2778847"/>
          <a:ext cx="5994171" cy="1138698"/>
        </p:xfrm>
        <a:graphic>
          <a:graphicData uri="http://schemas.openxmlformats.org/drawingml/2006/table">
            <a:tbl>
              <a:tblPr firstRow="1" bandRow="1">
                <a:tableStyleId>{5940675A-B579-460E-94D1-54222C63F5DA}</a:tableStyleId>
              </a:tblPr>
              <a:tblGrid>
                <a:gridCol w="2249755">
                  <a:extLst>
                    <a:ext uri="{9D8B030D-6E8A-4147-A177-3AD203B41FA5}">
                      <a16:colId xmlns:a16="http://schemas.microsoft.com/office/drawing/2014/main" val="20000"/>
                    </a:ext>
                  </a:extLst>
                </a:gridCol>
                <a:gridCol w="3744416">
                  <a:extLst>
                    <a:ext uri="{9D8B030D-6E8A-4147-A177-3AD203B41FA5}">
                      <a16:colId xmlns:a16="http://schemas.microsoft.com/office/drawing/2014/main" val="20001"/>
                    </a:ext>
                  </a:extLst>
                </a:gridCol>
              </a:tblGrid>
              <a:tr h="191690">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　</a:t>
                      </a:r>
                      <a:r>
                        <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ラグビーワールドカップ</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日本大会</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15738">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　</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月～９月</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オリンピック・パラリンピック競技大会</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91690">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　</a:t>
                      </a:r>
                      <a:r>
                        <a:rPr kumimoji="1" lang="ja-JP" altLang="en-US" sz="12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開催月未定</a:t>
                      </a:r>
                      <a:endParaRPr kumimoji="1" lang="ja-JP" altLang="en-US" sz="1200"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ワールドマスターズゲームズ</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91690">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　</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年日本国際博覧会（略称：大阪・関西万博）</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4" name="正方形/長方形 13"/>
          <p:cNvSpPr/>
          <p:nvPr/>
        </p:nvSpPr>
        <p:spPr>
          <a:xfrm>
            <a:off x="312075" y="4056925"/>
            <a:ext cx="3960440" cy="307777"/>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年日本国際博覧会の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概要</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表 14"/>
          <p:cNvGraphicFramePr>
            <a:graphicFrameLocks noGrp="1"/>
          </p:cNvGraphicFramePr>
          <p:nvPr>
            <p:extLst>
              <p:ext uri="{D42A27DB-BD31-4B8C-83A1-F6EECF244321}">
                <p14:modId xmlns:p14="http://schemas.microsoft.com/office/powerpoint/2010/main" val="2715522698"/>
              </p:ext>
            </p:extLst>
          </p:nvPr>
        </p:nvGraphicFramePr>
        <p:xfrm>
          <a:off x="356044" y="4504083"/>
          <a:ext cx="3916471" cy="2047459"/>
        </p:xfrm>
        <a:graphic>
          <a:graphicData uri="http://schemas.openxmlformats.org/drawingml/2006/table">
            <a:tbl>
              <a:tblPr firstRow="1" bandRow="1">
                <a:tableStyleId>{5C22544A-7EE6-4342-B048-85BDC9FD1C3A}</a:tableStyleId>
              </a:tblPr>
              <a:tblGrid>
                <a:gridCol w="1785623">
                  <a:extLst>
                    <a:ext uri="{9D8B030D-6E8A-4147-A177-3AD203B41FA5}">
                      <a16:colId xmlns:a16="http://schemas.microsoft.com/office/drawing/2014/main" val="20000"/>
                    </a:ext>
                  </a:extLst>
                </a:gridCol>
                <a:gridCol w="2130848">
                  <a:extLst>
                    <a:ext uri="{9D8B030D-6E8A-4147-A177-3AD203B41FA5}">
                      <a16:colId xmlns:a16="http://schemas.microsoft.com/office/drawing/2014/main" val="20001"/>
                    </a:ext>
                  </a:extLst>
                </a:gridCol>
              </a:tblGrid>
              <a:tr h="322366">
                <a:tc>
                  <a:txBody>
                    <a:bodyPr/>
                    <a:lstStyle/>
                    <a:p>
                      <a:pPr algn="ctr">
                        <a:lnSpc>
                          <a:spcPts val="1500"/>
                        </a:lnSpc>
                      </a:pPr>
                      <a:r>
                        <a:rPr kumimoji="1" lang="ja-JP" altLang="en-US" sz="1200" dirty="0" smtClean="0">
                          <a:solidFill>
                            <a:schemeClr val="tx1"/>
                          </a:solidFill>
                        </a:rPr>
                        <a:t>項目</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500"/>
                        </a:lnSpc>
                      </a:pPr>
                      <a:r>
                        <a:rPr kumimoji="1" lang="ja-JP" altLang="en-US" sz="1200" dirty="0" smtClean="0">
                          <a:solidFill>
                            <a:schemeClr val="tx1"/>
                          </a:solidFill>
                        </a:rPr>
                        <a:t>内容</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57995">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テーマ</a:t>
                      </a:r>
                      <a:endParaRPr kumimoji="1" lang="ja-JP" altLang="en-US" sz="1200" dirty="0" smtClean="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いのち輝く未来社会のデザイン（</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Designing Future </a:t>
                      </a:r>
                    </a:p>
                    <a:p>
                      <a:pPr marL="0" marR="0" indent="0" algn="l" defTabSz="914400" rtl="0" eaLnBrk="1" fontAlgn="auto" latinLnBrk="0" hangingPunct="1">
                        <a:lnSpc>
                          <a:spcPts val="1500"/>
                        </a:lnSpc>
                        <a:spcBef>
                          <a:spcPts val="0"/>
                        </a:spcBef>
                        <a:spcAft>
                          <a:spcPts val="0"/>
                        </a:spcAft>
                        <a:buClrTx/>
                        <a:buSzTx/>
                        <a:buFontTx/>
                        <a:buNone/>
                        <a:tabLst/>
                        <a:defRPr/>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Society for Our Lives</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22366">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開催予定地</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夢洲（大阪府大阪市）</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2366">
                <a:tc>
                  <a:txBody>
                    <a:bodyPr/>
                    <a:lstStyle/>
                    <a:p>
                      <a:pPr>
                        <a:lnSpc>
                          <a:spcPts val="15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来場者目標数</a:t>
                      </a:r>
                      <a:endParaRPr kumimoji="1" lang="ja-JP" alt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2,800</a:t>
                      </a:r>
                      <a:r>
                        <a:rPr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200" strike="noStrike"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2366">
                <a:tc>
                  <a:txBody>
                    <a:bodyPr/>
                    <a:lstStyle/>
                    <a:p>
                      <a:pPr>
                        <a:lnSpc>
                          <a:spcPts val="15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経済波及効果</a:t>
                      </a:r>
                      <a:endParaRPr kumimoji="1" lang="ja-JP" altLang="en-US" sz="1200" strike="sngStrike"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500"/>
                        </a:lnSpc>
                      </a:pPr>
                      <a:r>
                        <a:rPr lang="ja-JP" altLang="en-US" sz="12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約２兆円</a:t>
                      </a:r>
                      <a:endParaRPr kumimoji="1" lang="ja-JP" altLang="en-US" sz="1200" strike="noStrike"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1" name="正方形/長方形 10"/>
          <p:cNvSpPr/>
          <p:nvPr/>
        </p:nvSpPr>
        <p:spPr>
          <a:xfrm>
            <a:off x="107504" y="467557"/>
            <a:ext cx="5273392"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ビッグイベントを活用した観光集客</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07504" y="899782"/>
            <a:ext cx="8928992" cy="149568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ラグビーワールドカップ日本大会が開催され、今後も東京オリンピック・パラリンピック、ワールドマスターズゲームス</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関西といった世界規模でのスポーツ大会の開催が予定されており、歴史、文化、食など大阪・関西の魅力を国際社会にアピールし、さらなる観光集客に繋げる絶好の機会。</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また、成長・発展のインパクトとなる</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年日本国際博覧会（略称：大阪・関西万博）の開催が決定（</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日から</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日までの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日間の開催で、国内外合わせて約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2,800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万人の集客を見込む。</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r>
              <a:rPr lang="en-US" altLang="ja-JP" b="1" dirty="0"/>
              <a:t>35</a:t>
            </a:r>
            <a:endParaRPr lang="ja-JP" altLang="en-US" b="1" dirty="0"/>
          </a:p>
        </p:txBody>
      </p:sp>
      <p:sp>
        <p:nvSpPr>
          <p:cNvPr id="17" name="正方形/長方形 16"/>
          <p:cNvSpPr/>
          <p:nvPr/>
        </p:nvSpPr>
        <p:spPr>
          <a:xfrm>
            <a:off x="4325590" y="3980863"/>
            <a:ext cx="4745141" cy="523220"/>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○万博会場（夢洲）の鳥瞰イメージ図</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資料提供：経済産業省</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9638" y="4504083"/>
            <a:ext cx="3340753" cy="2195120"/>
          </a:xfrm>
          <a:prstGeom prst="rect">
            <a:avLst/>
          </a:prstGeom>
        </p:spPr>
      </p:pic>
    </p:spTree>
    <p:extLst>
      <p:ext uri="{BB962C8B-B14F-4D97-AF65-F5344CB8AC3E}">
        <p14:creationId xmlns:p14="http://schemas.microsoft.com/office/powerpoint/2010/main" val="22768454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17108" y="1913337"/>
            <a:ext cx="8883385" cy="2861727"/>
          </a:xfrm>
          <a:prstGeom prst="rect">
            <a:avLst/>
          </a:prstGeom>
          <a:solidFill>
            <a:schemeClr val="tx2">
              <a:lumMod val="20000"/>
              <a:lumOff val="8000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0"/>
          <p:cNvSpPr>
            <a:spLocks noChangeArrowheads="1"/>
          </p:cNvSpPr>
          <p:nvPr/>
        </p:nvSpPr>
        <p:spPr bwMode="auto">
          <a:xfrm>
            <a:off x="134437" y="476672"/>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ＩＲ（統合型リゾート）の立地推進　～実現に向けた取組み～　</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１</a:t>
            </a: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descr="D:\TatsutaK\Desktop\IR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824986"/>
            <a:ext cx="2907572" cy="181653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TatsutaK\Desktop\IR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4824987"/>
            <a:ext cx="2576922" cy="18443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TatsutaK\Desktop\IR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9852" y="4824987"/>
            <a:ext cx="2662628" cy="1844373"/>
          </a:xfrm>
          <a:prstGeom prst="rect">
            <a:avLst/>
          </a:prstGeom>
          <a:noFill/>
          <a:extLst>
            <a:ext uri="{909E8E84-426E-40DD-AFC4-6F175D3DCCD1}">
              <a14:hiddenFill xmlns:a14="http://schemas.microsoft.com/office/drawing/2010/main">
                <a:solidFill>
                  <a:srgbClr val="FFFFFF"/>
                </a:solidFill>
              </a14:hiddenFill>
            </a:ext>
          </a:extLst>
        </p:spPr>
      </p:pic>
      <p:sp>
        <p:nvSpPr>
          <p:cNvPr id="21" name="正方形/長方形 10"/>
          <p:cNvSpPr>
            <a:spLocks noChangeArrowheads="1"/>
          </p:cNvSpPr>
          <p:nvPr/>
        </p:nvSpPr>
        <p:spPr bwMode="auto">
          <a:xfrm>
            <a:off x="36007" y="1854758"/>
            <a:ext cx="1858071" cy="350106"/>
          </a:xfrm>
          <a:prstGeom prst="rect">
            <a:avLst/>
          </a:prstGeom>
          <a:pattFill prst="pct5">
            <a:fgClr>
              <a:schemeClr val="bg1"/>
            </a:fgClr>
            <a:bgClr>
              <a:schemeClr val="bg1"/>
            </a:bgClr>
          </a:pattFill>
          <a:ln>
            <a:solidFill>
              <a:schemeClr val="tx1"/>
            </a:solidFill>
          </a:ln>
          <a:extLst/>
        </p:spPr>
        <p:txBody>
          <a:bodyPr wrap="square" lIns="36000" rIns="36000">
            <a:spAutoFit/>
          </a:bodyPr>
          <a:lstStyle/>
          <a:p>
            <a:pPr marL="177800" indent="-177800" algn="ctr"/>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大阪ＩＲの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めざす</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姿</a:t>
            </a:r>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10"/>
          <p:cNvSpPr>
            <a:spLocks noChangeArrowheads="1"/>
          </p:cNvSpPr>
          <p:nvPr/>
        </p:nvSpPr>
        <p:spPr bwMode="auto">
          <a:xfrm>
            <a:off x="6948264" y="6546830"/>
            <a:ext cx="23302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イメージ（ＩＲ推進局ＨＰより）</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827504" y="2490489"/>
            <a:ext cx="3240360" cy="532751"/>
          </a:xfrm>
          <a:prstGeom prst="rect">
            <a:avLst/>
          </a:prstGeom>
          <a:gradFill>
            <a:gsLst>
              <a:gs pos="0">
                <a:schemeClr val="accent5">
                  <a:lumMod val="60000"/>
                  <a:lumOff val="40000"/>
                </a:schemeClr>
              </a:gs>
              <a:gs pos="39999">
                <a:srgbClr val="0A128C"/>
              </a:gs>
              <a:gs pos="70000">
                <a:srgbClr val="181CC7"/>
              </a:gs>
              <a:gs pos="88000">
                <a:srgbClr val="7005D4"/>
              </a:gs>
              <a:gs pos="100000">
                <a:srgbClr val="8C3D91"/>
              </a:gs>
            </a:gsLst>
            <a:lin ang="5400000" scaled="0"/>
          </a:gradFill>
          <a:ln w="38100" cmpd="dbl">
            <a:solidFill>
              <a:schemeClr val="tx1"/>
            </a:solidFill>
          </a:ln>
        </p:spPr>
        <p:txBody>
          <a:bodyPr wrap="square" rtlCol="0" anchor="ctr">
            <a:noAutofit/>
          </a:bodyPr>
          <a:lstStyle/>
          <a:p>
            <a:pPr algn="ctr">
              <a:spcAft>
                <a:spcPts val="300"/>
              </a:spcAft>
            </a:pPr>
            <a:r>
              <a:rPr lang="ja-JP" altLang="en-US" sz="1200" kern="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大阪・関西の持続的</a:t>
            </a:r>
            <a:r>
              <a:rPr lang="ja-JP" altLang="en-US" sz="1200" kern="1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な経済</a:t>
            </a:r>
            <a:r>
              <a:rPr lang="ja-JP" altLang="en-US" sz="1200" kern="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成長のエンジンとなる</a:t>
            </a:r>
            <a:endParaRPr lang="en-US" altLang="ja-JP" sz="1200" kern="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spcAft>
                <a:spcPts val="300"/>
              </a:spcAft>
            </a:pPr>
            <a:r>
              <a:rPr lang="ja-JP" altLang="en-US" b="1" kern="100"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世界最高水準の成長型</a:t>
            </a:r>
            <a:r>
              <a:rPr lang="en-US" altLang="ja-JP" b="1" kern="100" dirty="0" smtClean="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IR</a:t>
            </a:r>
            <a:endParaRPr lang="en-US" altLang="ja-JP" sz="1600" dirty="0" smtClean="0">
              <a:solidFill>
                <a:schemeClr val="bg1"/>
              </a:solidFill>
              <a:latin typeface="+mn-ea"/>
              <a:cs typeface="Meiryo UI" pitchFamily="50" charset="-128"/>
            </a:endParaRPr>
          </a:p>
        </p:txBody>
      </p:sp>
      <p:sp>
        <p:nvSpPr>
          <p:cNvPr id="38" name="円/楕円 1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a:blip r:embed="rId6"/>
          <a:stretch>
            <a:fillRect/>
          </a:stretch>
        </p:blipFill>
        <p:spPr>
          <a:xfrm>
            <a:off x="5312324" y="2274998"/>
            <a:ext cx="3580156" cy="2188534"/>
          </a:xfrm>
          <a:prstGeom prst="rect">
            <a:avLst/>
          </a:prstGeom>
        </p:spPr>
      </p:pic>
      <p:sp>
        <p:nvSpPr>
          <p:cNvPr id="61" name="テキスト ボックス 60"/>
          <p:cNvSpPr txBox="1"/>
          <p:nvPr/>
        </p:nvSpPr>
        <p:spPr>
          <a:xfrm>
            <a:off x="134437" y="2219491"/>
            <a:ext cx="1440000" cy="241980"/>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noFill/>
          </a:ln>
        </p:spPr>
        <p:style>
          <a:lnRef idx="1">
            <a:schemeClr val="accent1"/>
          </a:lnRef>
          <a:fillRef idx="2">
            <a:schemeClr val="accent1"/>
          </a:fillRef>
          <a:effectRef idx="1">
            <a:schemeClr val="accent1"/>
          </a:effectRef>
          <a:fontRef idx="minor">
            <a:schemeClr val="dk1"/>
          </a:fontRef>
        </p:style>
        <p:txBody>
          <a:bodyPr wrap="square" lIns="128016" tIns="36000" rIns="128016" bIns="36000" rtlCol="0" anchor="ctr">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基本コンセプト</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テキスト ボックス 63"/>
          <p:cNvSpPr txBox="1"/>
          <p:nvPr/>
        </p:nvSpPr>
        <p:spPr>
          <a:xfrm>
            <a:off x="136869" y="3091166"/>
            <a:ext cx="1440000" cy="241980"/>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noFill/>
          </a:ln>
        </p:spPr>
        <p:style>
          <a:lnRef idx="1">
            <a:schemeClr val="accent1"/>
          </a:lnRef>
          <a:fillRef idx="2">
            <a:schemeClr val="accent1"/>
          </a:fillRef>
          <a:effectRef idx="1">
            <a:schemeClr val="accent1"/>
          </a:effectRef>
          <a:fontRef idx="minor">
            <a:schemeClr val="dk1"/>
          </a:fontRef>
        </p:style>
        <p:txBody>
          <a:bodyPr wrap="square" lIns="128016" tIns="36000" rIns="128016" bIns="36000" rtlCol="0" anchor="ctr">
            <a:spAutoFit/>
          </a:bodyPr>
          <a:lstStyle/>
          <a:p>
            <a:pPr algn="ct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想定スケジュール</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71501" y="836712"/>
            <a:ext cx="8928992" cy="93610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71755">
              <a:defRPr/>
            </a:pPr>
            <a:r>
              <a:rPr lang="ja-JP" altLang="en-US" sz="1600" dirty="0" smtClean="0">
                <a:solidFill>
                  <a:prstClr val="black"/>
                </a:solidFill>
                <a:latin typeface="Meiryo UI" panose="020B0604030504040204" pitchFamily="50" charset="-128"/>
                <a:ea typeface="Meiryo UI" panose="020B0604030504040204" pitchFamily="50" charset="-128"/>
              </a:rPr>
              <a:t>○ＩＲ</a:t>
            </a:r>
            <a:r>
              <a:rPr lang="ja-JP" altLang="en-US" sz="1600" dirty="0">
                <a:solidFill>
                  <a:prstClr val="black"/>
                </a:solidFill>
                <a:latin typeface="Meiryo UI" panose="020B0604030504040204" pitchFamily="50" charset="-128"/>
                <a:ea typeface="Meiryo UI" panose="020B0604030504040204" pitchFamily="50" charset="-128"/>
              </a:rPr>
              <a:t>整備法</a:t>
            </a:r>
            <a:r>
              <a:rPr lang="ja-JP" altLang="en-US" sz="1600" dirty="0" smtClean="0">
                <a:solidFill>
                  <a:prstClr val="black"/>
                </a:solidFill>
                <a:latin typeface="Meiryo UI" panose="020B0604030504040204" pitchFamily="50" charset="-128"/>
                <a:ea typeface="Meiryo UI" panose="020B0604030504040204" pitchFamily="50" charset="-128"/>
              </a:rPr>
              <a:t>等、国の動向を踏まえ、府</a:t>
            </a:r>
            <a:r>
              <a:rPr lang="ja-JP" altLang="en-US" sz="1600" dirty="0">
                <a:solidFill>
                  <a:prstClr val="black"/>
                </a:solidFill>
                <a:latin typeface="Meiryo UI" panose="020B0604030504040204" pitchFamily="50" charset="-128"/>
                <a:ea typeface="Meiryo UI" panose="020B0604030504040204" pitchFamily="50" charset="-128"/>
              </a:rPr>
              <a:t>市が一体で事業化に向けた準備を推進</a:t>
            </a:r>
            <a:r>
              <a:rPr lang="ja-JP" altLang="en-US" sz="1600" dirty="0" smtClean="0">
                <a:solidFill>
                  <a:prstClr val="black"/>
                </a:solidFill>
                <a:latin typeface="Meiryo UI" panose="020B0604030504040204" pitchFamily="50" charset="-128"/>
                <a:ea typeface="Meiryo UI" panose="020B0604030504040204" pitchFamily="50" charset="-128"/>
              </a:rPr>
              <a:t>。新た</a:t>
            </a:r>
            <a:r>
              <a:rPr lang="ja-JP" altLang="en-US" sz="1600" dirty="0">
                <a:solidFill>
                  <a:prstClr val="black"/>
                </a:solidFill>
                <a:latin typeface="Meiryo UI" panose="020B0604030504040204" pitchFamily="50" charset="-128"/>
                <a:ea typeface="Meiryo UI" panose="020B0604030504040204" pitchFamily="50" charset="-128"/>
              </a:rPr>
              <a:t>な需要を創出し</a:t>
            </a:r>
            <a:r>
              <a:rPr lang="ja-JP" altLang="en-US" sz="1600" dirty="0" smtClean="0">
                <a:solidFill>
                  <a:prstClr val="black"/>
                </a:solidFill>
                <a:latin typeface="Meiryo UI" panose="020B0604030504040204" pitchFamily="50" charset="-128"/>
                <a:ea typeface="Meiryo UI" panose="020B0604030504040204" pitchFamily="50" charset="-128"/>
              </a:rPr>
              <a:t>、　　</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71755">
              <a:defRPr/>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大阪</a:t>
            </a:r>
            <a:r>
              <a:rPr lang="ja-JP" altLang="en-US" sz="1600" dirty="0">
                <a:solidFill>
                  <a:prstClr val="black"/>
                </a:solidFill>
                <a:latin typeface="Meiryo UI" panose="020B0604030504040204" pitchFamily="50" charset="-128"/>
                <a:ea typeface="Meiryo UI" panose="020B0604030504040204" pitchFamily="50" charset="-128"/>
              </a:rPr>
              <a:t>経済</a:t>
            </a:r>
            <a:r>
              <a:rPr lang="ja-JP" altLang="en-US" sz="1600" dirty="0" smtClean="0">
                <a:solidFill>
                  <a:prstClr val="black"/>
                </a:solidFill>
                <a:latin typeface="Meiryo UI" panose="020B0604030504040204" pitchFamily="50" charset="-128"/>
                <a:ea typeface="Meiryo UI" panose="020B0604030504040204" pitchFamily="50" charset="-128"/>
              </a:rPr>
              <a:t>の成長に大きく</a:t>
            </a:r>
            <a:r>
              <a:rPr lang="ja-JP" altLang="en-US" sz="1600" dirty="0">
                <a:solidFill>
                  <a:prstClr val="black"/>
                </a:solidFill>
                <a:latin typeface="Meiryo UI" panose="020B0604030504040204" pitchFamily="50" charset="-128"/>
                <a:ea typeface="Meiryo UI" panose="020B0604030504040204" pitchFamily="50" charset="-128"/>
              </a:rPr>
              <a:t>貢献するＩＲの立地を実現する。</a:t>
            </a:r>
            <a:endParaRPr lang="en-US" altLang="ja-JP" sz="1600" dirty="0">
              <a:solidFill>
                <a:prstClr val="black"/>
              </a:solidFill>
              <a:latin typeface="Meiryo UI" panose="020B0604030504040204" pitchFamily="50" charset="-128"/>
              <a:ea typeface="Meiryo UI" panose="020B0604030504040204" pitchFamily="50" charset="-128"/>
            </a:endParaRPr>
          </a:p>
          <a:p>
            <a:pPr marL="71755">
              <a:spcAft>
                <a:spcPts val="1200"/>
              </a:spcAft>
              <a:defRPr/>
            </a:pPr>
            <a:r>
              <a:rPr lang="ja-JP" altLang="en-US" sz="1600" dirty="0" smtClean="0">
                <a:solidFill>
                  <a:prstClr val="black"/>
                </a:solidFill>
                <a:latin typeface="Meiryo UI" panose="020B0604030504040204" pitchFamily="50" charset="-128"/>
                <a:ea typeface="Meiryo UI" panose="020B0604030504040204" pitchFamily="50" charset="-128"/>
              </a:rPr>
              <a:t>○ギャンブル</a:t>
            </a:r>
            <a:r>
              <a:rPr lang="ja-JP" altLang="en-US" sz="1600" dirty="0">
                <a:solidFill>
                  <a:prstClr val="black"/>
                </a:solidFill>
                <a:latin typeface="Meiryo UI" panose="020B0604030504040204" pitchFamily="50" charset="-128"/>
                <a:ea typeface="Meiryo UI" panose="020B0604030504040204" pitchFamily="50" charset="-128"/>
              </a:rPr>
              <a:t>等依存症などＩＲ立地に伴う懸念事項の最小化に向けた対策を推進する。</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2" name="図 21"/>
          <p:cNvPicPr>
            <a:picLocks noChangeAspect="1"/>
          </p:cNvPicPr>
          <p:nvPr/>
        </p:nvPicPr>
        <p:blipFill>
          <a:blip r:embed="rId7"/>
          <a:stretch>
            <a:fillRect/>
          </a:stretch>
        </p:blipFill>
        <p:spPr>
          <a:xfrm>
            <a:off x="166336" y="3222908"/>
            <a:ext cx="5251255" cy="1622403"/>
          </a:xfrm>
          <a:prstGeom prst="rect">
            <a:avLst/>
          </a:prstGeom>
        </p:spPr>
      </p:pic>
      <p:sp>
        <p:nvSpPr>
          <p:cNvPr id="20" name="スライド番号プレースホルダー 1"/>
          <p:cNvSpPr txBox="1">
            <a:spLocks/>
          </p:cNvSpPr>
          <p:nvPr/>
        </p:nvSpPr>
        <p:spPr>
          <a:xfrm>
            <a:off x="7063946" y="6533544"/>
            <a:ext cx="2133600" cy="365125"/>
          </a:xfrm>
          <a:prstGeom prst="rect">
            <a:avLst/>
          </a:prstGeom>
        </p:spPr>
        <p:txBody>
          <a:bodyPr anchor="b" anchorCtr="0"/>
          <a:lstStyle>
            <a:defPPr>
              <a:defRPr lang="ja-JP"/>
            </a:defPPr>
            <a:lvl1pPr marL="0" algn="r" defTabSz="914400" rtl="0" eaLnBrk="1" latinLnBrk="0" hangingPunct="1">
              <a:defRPr kumimoji="1" sz="1800" b="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b="1" smtClean="0"/>
              <a:pPr>
                <a:defRPr/>
              </a:pPr>
              <a:t>36</a:t>
            </a:fld>
            <a:endParaRPr lang="ja-JP" altLang="en-US" b="1" dirty="0"/>
          </a:p>
        </p:txBody>
      </p:sp>
    </p:spTree>
    <p:extLst>
      <p:ext uri="{BB962C8B-B14F-4D97-AF65-F5344CB8AC3E}">
        <p14:creationId xmlns:p14="http://schemas.microsoft.com/office/powerpoint/2010/main" val="30352763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07504" y="529834"/>
            <a:ext cx="7569321"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空港利用状況</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4932040" y="2464539"/>
            <a:ext cx="4669032" cy="492443"/>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外国人入国者の空港別利用割合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出典：法務省「</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出入国</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管理統計</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統計表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91962" y="2492896"/>
            <a:ext cx="4236022"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空港別旅客数</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出典：各社プレスリリース</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954626"/>
            <a:ext cx="8928992" cy="141883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年の関西国際空港における国内線・国際線を合わせた旅客数は、羽田、成田に次いで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3,192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万人であった。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関西国際空港における外国人の入国者割合は、成田に次いで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番目となる</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％のシェアを確保。</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このうち</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、アジアからの入国者数は成田を上回る</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万人。一方で、他地域からの入国者は約半数を成田が占めている状況。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6" name="表 1"/>
          <p:cNvGraphicFramePr>
            <a:graphicFrameLocks noGrp="1"/>
          </p:cNvGraphicFramePr>
          <p:nvPr>
            <p:extLst>
              <p:ext uri="{D42A27DB-BD31-4B8C-83A1-F6EECF244321}">
                <p14:modId xmlns:p14="http://schemas.microsoft.com/office/powerpoint/2010/main" val="4060638975"/>
              </p:ext>
            </p:extLst>
          </p:nvPr>
        </p:nvGraphicFramePr>
        <p:xfrm>
          <a:off x="251520" y="2793541"/>
          <a:ext cx="4242649" cy="1715579"/>
        </p:xfrm>
        <a:graphic>
          <a:graphicData uri="http://schemas.openxmlformats.org/drawingml/2006/table">
            <a:tbl>
              <a:tblPr firstRow="1" bandRow="1">
                <a:tableStyleId>{5C22544A-7EE6-4342-B048-85BDC9FD1C3A}</a:tableStyleId>
              </a:tblPr>
              <a:tblGrid>
                <a:gridCol w="1218313">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gridCol w="1008112">
                  <a:extLst>
                    <a:ext uri="{9D8B030D-6E8A-4147-A177-3AD203B41FA5}">
                      <a16:colId xmlns:a16="http://schemas.microsoft.com/office/drawing/2014/main" val="20003"/>
                    </a:ext>
                  </a:extLst>
                </a:gridCol>
              </a:tblGrid>
              <a:tr h="398057">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空港名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国内線</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国際線</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合計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430161">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関西国際空港</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6,981,770</a:t>
                      </a:r>
                      <a:endPar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24,933,837</a:t>
                      </a:r>
                      <a:endPar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31,915,607</a:t>
                      </a:r>
                      <a:endPar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430161">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東京国際空港（羽田）</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68,382,811</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18,715,998</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87,098,809</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430161">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成田国際空港</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7,642,779</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36,701,960</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44,344,739</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
        <p:nvSpPr>
          <p:cNvPr id="18" name="正方形/長方形 17"/>
          <p:cNvSpPr/>
          <p:nvPr/>
        </p:nvSpPr>
        <p:spPr>
          <a:xfrm>
            <a:off x="191000" y="4653136"/>
            <a:ext cx="8413448"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○国・地域別、外国人入国者利用割合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出典：法務省「</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出入国</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管理統計</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統計表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8532440" y="4679558"/>
            <a:ext cx="648072" cy="261610"/>
          </a:xfrm>
          <a:prstGeom prst="rect">
            <a:avLst/>
          </a:prstGeom>
          <a:noFill/>
        </p:spPr>
        <p:txBody>
          <a:bodyPr wrap="square" rtlCol="0">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円/楕円 1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表 10"/>
          <p:cNvGraphicFramePr>
            <a:graphicFrameLocks noGrp="1"/>
          </p:cNvGraphicFramePr>
          <p:nvPr>
            <p:extLst>
              <p:ext uri="{D42A27DB-BD31-4B8C-83A1-F6EECF244321}">
                <p14:modId xmlns:p14="http://schemas.microsoft.com/office/powerpoint/2010/main" val="3312493423"/>
              </p:ext>
            </p:extLst>
          </p:nvPr>
        </p:nvGraphicFramePr>
        <p:xfrm>
          <a:off x="35496" y="4941168"/>
          <a:ext cx="9003963" cy="1665558"/>
        </p:xfrm>
        <a:graphic>
          <a:graphicData uri="http://schemas.openxmlformats.org/drawingml/2006/table">
            <a:tbl>
              <a:tblPr firstRow="1" bandRow="1">
                <a:tableStyleId>{5C22544A-7EE6-4342-B048-85BDC9FD1C3A}</a:tableStyleId>
              </a:tblPr>
              <a:tblGrid>
                <a:gridCol w="720086">
                  <a:extLst>
                    <a:ext uri="{9D8B030D-6E8A-4147-A177-3AD203B41FA5}">
                      <a16:colId xmlns:a16="http://schemas.microsoft.com/office/drawing/2014/main" val="20000"/>
                    </a:ext>
                  </a:extLst>
                </a:gridCol>
                <a:gridCol w="792088">
                  <a:extLst>
                    <a:ext uri="{9D8B030D-6E8A-4147-A177-3AD203B41FA5}">
                      <a16:colId xmlns:a16="http://schemas.microsoft.com/office/drawing/2014/main" val="20001"/>
                    </a:ext>
                  </a:extLst>
                </a:gridCol>
                <a:gridCol w="639398">
                  <a:extLst>
                    <a:ext uri="{9D8B030D-6E8A-4147-A177-3AD203B41FA5}">
                      <a16:colId xmlns:a16="http://schemas.microsoft.com/office/drawing/2014/main" val="20002"/>
                    </a:ext>
                  </a:extLst>
                </a:gridCol>
                <a:gridCol w="728754">
                  <a:extLst>
                    <a:ext uri="{9D8B030D-6E8A-4147-A177-3AD203B41FA5}">
                      <a16:colId xmlns:a16="http://schemas.microsoft.com/office/drawing/2014/main" val="20003"/>
                    </a:ext>
                  </a:extLst>
                </a:gridCol>
                <a:gridCol w="630724">
                  <a:extLst>
                    <a:ext uri="{9D8B030D-6E8A-4147-A177-3AD203B41FA5}">
                      <a16:colId xmlns:a16="http://schemas.microsoft.com/office/drawing/2014/main" val="20004"/>
                    </a:ext>
                  </a:extLst>
                </a:gridCol>
                <a:gridCol w="737428">
                  <a:extLst>
                    <a:ext uri="{9D8B030D-6E8A-4147-A177-3AD203B41FA5}">
                      <a16:colId xmlns:a16="http://schemas.microsoft.com/office/drawing/2014/main" val="20005"/>
                    </a:ext>
                  </a:extLst>
                </a:gridCol>
                <a:gridCol w="622050">
                  <a:extLst>
                    <a:ext uri="{9D8B030D-6E8A-4147-A177-3AD203B41FA5}">
                      <a16:colId xmlns:a16="http://schemas.microsoft.com/office/drawing/2014/main" val="20006"/>
                    </a:ext>
                  </a:extLst>
                </a:gridCol>
                <a:gridCol w="746102">
                  <a:extLst>
                    <a:ext uri="{9D8B030D-6E8A-4147-A177-3AD203B41FA5}">
                      <a16:colId xmlns:a16="http://schemas.microsoft.com/office/drawing/2014/main" val="20007"/>
                    </a:ext>
                  </a:extLst>
                </a:gridCol>
                <a:gridCol w="613376">
                  <a:extLst>
                    <a:ext uri="{9D8B030D-6E8A-4147-A177-3AD203B41FA5}">
                      <a16:colId xmlns:a16="http://schemas.microsoft.com/office/drawing/2014/main" val="20008"/>
                    </a:ext>
                  </a:extLst>
                </a:gridCol>
                <a:gridCol w="754776">
                  <a:extLst>
                    <a:ext uri="{9D8B030D-6E8A-4147-A177-3AD203B41FA5}">
                      <a16:colId xmlns:a16="http://schemas.microsoft.com/office/drawing/2014/main" val="20009"/>
                    </a:ext>
                  </a:extLst>
                </a:gridCol>
                <a:gridCol w="604702">
                  <a:extLst>
                    <a:ext uri="{9D8B030D-6E8A-4147-A177-3AD203B41FA5}">
                      <a16:colId xmlns:a16="http://schemas.microsoft.com/office/drawing/2014/main" val="20010"/>
                    </a:ext>
                  </a:extLst>
                </a:gridCol>
                <a:gridCol w="763450">
                  <a:extLst>
                    <a:ext uri="{9D8B030D-6E8A-4147-A177-3AD203B41FA5}">
                      <a16:colId xmlns:a16="http://schemas.microsoft.com/office/drawing/2014/main" val="20011"/>
                    </a:ext>
                  </a:extLst>
                </a:gridCol>
                <a:gridCol w="651029">
                  <a:extLst>
                    <a:ext uri="{9D8B030D-6E8A-4147-A177-3AD203B41FA5}">
                      <a16:colId xmlns:a16="http://schemas.microsoft.com/office/drawing/2014/main" val="20012"/>
                    </a:ext>
                  </a:extLst>
                </a:gridCol>
              </a:tblGrid>
              <a:tr h="277593">
                <a:tc rowSpan="2">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B w="12700" cap="flat" cmpd="sng" algn="ctr">
                      <a:solidFill>
                        <a:schemeClr val="bg1"/>
                      </a:solidFill>
                      <a:prstDash val="solid"/>
                      <a:round/>
                      <a:headEnd type="none" w="med" len="med"/>
                      <a:tailEnd type="none" w="med" len="med"/>
                    </a:lnB>
                  </a:tcPr>
                </a:tc>
                <a:tc rowSpan="2">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アジア</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lnR w="635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ヨーロッパ</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B w="6350" cap="flat" cmpd="sng" algn="ctr">
                      <a:solidFill>
                        <a:schemeClr val="bg1"/>
                      </a:solidFill>
                      <a:prstDash val="solid"/>
                      <a:round/>
                      <a:headEnd type="none" w="med" len="med"/>
                      <a:tailEnd type="none" w="med" len="med"/>
                    </a:lnB>
                  </a:tcPr>
                </a:tc>
                <a:tc rowSpan="2">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アフリカ</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635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B w="6350" cap="flat" cmpd="sng" algn="ctr">
                      <a:solidFill>
                        <a:schemeClr val="bg1"/>
                      </a:solidFill>
                      <a:prstDash val="solid"/>
                      <a:round/>
                      <a:headEnd type="none" w="med" len="med"/>
                      <a:tailEnd type="none" w="med" len="med"/>
                    </a:lnB>
                  </a:tcPr>
                </a:tc>
                <a:tc rowSpan="2">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北米</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635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tcPr>
                </a:tc>
                <a:tc rowSpan="2">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南米</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6350" cap="flat" cmpd="sng" algn="ctr">
                      <a:solidFill>
                        <a:schemeClr val="bg1"/>
                      </a:solidFill>
                      <a:prstDash val="solid"/>
                      <a:round/>
                      <a:headEnd type="none" w="med" len="med"/>
                      <a:tailEnd type="none" w="med" len="med"/>
                    </a:lnB>
                  </a:tcPr>
                </a:tc>
                <a:tc rowSpan="2">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オセアニア</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77593">
                <a:tc vMerge="1">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vMerge="1">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構成比</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構成比</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構成比</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構成比</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構成比</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構成比</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6350" cap="flat" cmpd="sng" algn="ctr">
                      <a:solidFill>
                        <a:schemeClr val="bg1"/>
                      </a:solidFill>
                      <a:prstDash val="solid"/>
                      <a:round/>
                      <a:headEnd type="none" w="med" len="med"/>
                      <a:tailEnd type="none" w="med" len="med"/>
                    </a:lnL>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277593">
                <a:tc>
                  <a:txBody>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全体</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25,925,566</a:t>
                      </a:r>
                    </a:p>
                  </a:txBody>
                  <a:tcPr marL="9525" marR="9525" marT="9525" marB="0"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2,094,901</a:t>
                      </a:r>
                    </a:p>
                  </a:txBody>
                  <a:tcPr marL="9525" marR="9525" marT="9525" marB="0"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fontAlgn="ctr"/>
                      <a:r>
                        <a:rPr lang="en-US" altLang="ja-JP" sz="1050" b="0" i="0" u="none" strike="noStrike">
                          <a:solidFill>
                            <a:schemeClr val="tx1"/>
                          </a:solidFill>
                          <a:effectLst/>
                          <a:latin typeface="Meiryo UI" panose="020B0604030504040204" pitchFamily="50" charset="-128"/>
                          <a:ea typeface="Meiryo UI" panose="020B0604030504040204" pitchFamily="50" charset="-128"/>
                        </a:rPr>
                        <a:t>59,816</a:t>
                      </a:r>
                    </a:p>
                  </a:txBody>
                  <a:tcPr marL="9525" marR="9525" marT="9525" marB="0"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fontAlgn="ctr"/>
                      <a:r>
                        <a:rPr lang="en-US" altLang="ja-JP" sz="1050" b="0" i="0" u="none" strike="noStrike">
                          <a:solidFill>
                            <a:schemeClr val="tx1"/>
                          </a:solidFill>
                          <a:effectLst/>
                          <a:latin typeface="Meiryo UI" panose="020B0604030504040204" pitchFamily="50" charset="-128"/>
                          <a:ea typeface="Meiryo UI" panose="020B0604030504040204" pitchFamily="50" charset="-128"/>
                        </a:rPr>
                        <a:t>2,211,374</a:t>
                      </a:r>
                    </a:p>
                  </a:txBody>
                  <a:tcPr marL="9525" marR="9525" marT="9525" marB="0"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fontAlgn="ctr"/>
                      <a:r>
                        <a:rPr lang="en-US" altLang="ja-JP" sz="1050" b="0" i="0" u="none" strike="noStrike">
                          <a:solidFill>
                            <a:schemeClr val="tx1"/>
                          </a:solidFill>
                          <a:effectLst/>
                          <a:latin typeface="Meiryo UI" panose="020B0604030504040204" pitchFamily="50" charset="-128"/>
                          <a:ea typeface="Meiryo UI" panose="020B0604030504040204" pitchFamily="50" charset="-128"/>
                        </a:rPr>
                        <a:t>172,895</a:t>
                      </a:r>
                    </a:p>
                  </a:txBody>
                  <a:tcPr marL="9525" marR="9525" marT="9525" marB="0"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fontAlgn="ctr"/>
                      <a:r>
                        <a:rPr lang="en-US" altLang="ja-JP" sz="1050" b="0" i="0" u="none" strike="noStrike">
                          <a:solidFill>
                            <a:schemeClr val="tx1"/>
                          </a:solidFill>
                          <a:effectLst/>
                          <a:latin typeface="Meiryo UI" panose="020B0604030504040204" pitchFamily="50" charset="-128"/>
                          <a:ea typeface="Meiryo UI" panose="020B0604030504040204" pitchFamily="50" charset="-128"/>
                        </a:rPr>
                        <a:t>721,725</a:t>
                      </a:r>
                    </a:p>
                  </a:txBody>
                  <a:tcPr marL="9525" marR="9525" marT="9525" marB="0" anchor="ct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T w="12700" cap="flat" cmpd="sng" algn="ctr">
                      <a:solidFill>
                        <a:schemeClr val="bg1"/>
                      </a:solidFill>
                      <a:prstDash val="solid"/>
                      <a:round/>
                      <a:headEnd type="none" w="med" len="med"/>
                      <a:tailEnd type="none" w="med" len="med"/>
                    </a:lnT>
                    <a:solidFill>
                      <a:schemeClr val="accent1">
                        <a:lumMod val="20000"/>
                        <a:lumOff val="80000"/>
                      </a:schemeClr>
                    </a:solidFill>
                  </a:tcPr>
                </a:tc>
                <a:extLst>
                  <a:ext uri="{0D108BD9-81ED-4DB2-BD59-A6C34878D82A}">
                    <a16:rowId xmlns:a16="http://schemas.microsoft.com/office/drawing/2014/main" val="10002"/>
                  </a:ext>
                </a:extLst>
              </a:tr>
              <a:tr h="277593">
                <a:tc>
                  <a:txBody>
                    <a:bodyPr/>
                    <a:lstStyle/>
                    <a:p>
                      <a:pPr algn="ct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関西空港</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pPr algn="ctr" fontAlgn="ctr"/>
                      <a:r>
                        <a:rPr lang="ja-JP" altLang="en-US" sz="1050" b="0" i="0" u="none" strike="noStrike">
                          <a:solidFill>
                            <a:schemeClr val="tx1"/>
                          </a:solidFill>
                          <a:effectLst/>
                          <a:latin typeface="Meiryo UI" panose="020B0604030504040204" pitchFamily="50" charset="-128"/>
                          <a:ea typeface="Meiryo UI" panose="020B0604030504040204" pitchFamily="50" charset="-128"/>
                        </a:rPr>
                        <a:t>  </a:t>
                      </a:r>
                      <a:r>
                        <a:rPr lang="en-US" altLang="ja-JP" sz="1050" b="0" i="0" u="none" strike="noStrike">
                          <a:solidFill>
                            <a:schemeClr val="tx1"/>
                          </a:solidFill>
                          <a:effectLst/>
                          <a:latin typeface="Meiryo UI" panose="020B0604030504040204" pitchFamily="50" charset="-128"/>
                          <a:ea typeface="Meiryo UI" panose="020B0604030504040204" pitchFamily="50" charset="-128"/>
                        </a:rPr>
                        <a:t>7,635,065 </a:t>
                      </a:r>
                    </a:p>
                  </a:txBody>
                  <a:tcPr marL="9525" marR="9525" marT="9525" marB="0" anchor="ctr">
                    <a:solidFill>
                      <a:srgbClr val="F68222"/>
                    </a:solidFill>
                  </a:tcPr>
                </a:tc>
                <a:tc>
                  <a:txBody>
                    <a:bodyPr/>
                    <a:lstStyle/>
                    <a:p>
                      <a:pPr algn="ctr" fontAlgn="ctr"/>
                      <a:r>
                        <a:rPr lang="en-US" altLang="ja-JP" sz="1050" b="0" i="0" u="none" strike="noStrike">
                          <a:solidFill>
                            <a:schemeClr val="tx1"/>
                          </a:solidFill>
                          <a:effectLst/>
                          <a:latin typeface="Meiryo UI" panose="020B0604030504040204" pitchFamily="50" charset="-128"/>
                          <a:ea typeface="Meiryo UI" panose="020B0604030504040204" pitchFamily="50" charset="-128"/>
                        </a:rPr>
                        <a:t>29.4%</a:t>
                      </a:r>
                    </a:p>
                  </a:txBody>
                  <a:tcPr marL="9525" marR="9525" marT="9525" marB="0" anchor="ctr">
                    <a:solidFill>
                      <a:srgbClr val="F68222"/>
                    </a:solidFill>
                  </a:tcPr>
                </a:tc>
                <a:tc>
                  <a:txBody>
                    <a:bodyPr/>
                    <a:lstStyle/>
                    <a:p>
                      <a:pPr algn="ctr"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323,561 </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15.4%</a:t>
                      </a:r>
                    </a:p>
                  </a:txBody>
                  <a:tcPr marL="9525" marR="9525" marT="9525" marB="0" anchor="ctr">
                    <a:solidFill>
                      <a:srgbClr val="F68222"/>
                    </a:solidFill>
                  </a:tcPr>
                </a:tc>
                <a:tc>
                  <a:txBody>
                    <a:bodyPr/>
                    <a:lstStyle/>
                    <a:p>
                      <a:pPr algn="r" fontAlgn="b"/>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rPr>
                        <a:t>7,824 </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13.1%</a:t>
                      </a:r>
                    </a:p>
                  </a:txBody>
                  <a:tcPr marL="9525" marR="9525" marT="9525" marB="0" anchor="ctr">
                    <a:solidFill>
                      <a:srgbClr val="F68222"/>
                    </a:solidFill>
                  </a:tcPr>
                </a:tc>
                <a:tc>
                  <a:txBody>
                    <a:bodyPr/>
                    <a:lstStyle/>
                    <a:p>
                      <a:pPr algn="r" fontAlgn="b"/>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rPr>
                        <a:t>282,543 </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12.8%</a:t>
                      </a:r>
                    </a:p>
                  </a:txBody>
                  <a:tcPr marL="9525" marR="9525" marT="9525" marB="0" anchor="ctr">
                    <a:solidFill>
                      <a:srgbClr val="F68222"/>
                    </a:solidFill>
                  </a:tcPr>
                </a:tc>
                <a:tc>
                  <a:txBody>
                    <a:bodyPr/>
                    <a:lstStyle/>
                    <a:p>
                      <a:pPr algn="r" fontAlgn="b"/>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rPr>
                        <a:t>21,213 </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12.3%</a:t>
                      </a:r>
                    </a:p>
                  </a:txBody>
                  <a:tcPr marL="9525" marR="9525" marT="9525" marB="0" anchor="ctr">
                    <a:solidFill>
                      <a:srgbClr val="F68222"/>
                    </a:solidFill>
                  </a:tcPr>
                </a:tc>
                <a:tc>
                  <a:txBody>
                    <a:bodyPr/>
                    <a:lstStyle/>
                    <a:p>
                      <a:pPr algn="ctr"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107,691 </a:t>
                      </a:r>
                    </a:p>
                  </a:txBody>
                  <a:tcPr marL="9525" marR="9525" marT="9525" marB="0" anchor="ctr">
                    <a:solidFill>
                      <a:srgbClr val="F68222"/>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14.9%</a:t>
                      </a:r>
                    </a:p>
                  </a:txBody>
                  <a:tcPr marL="9525" marR="9525" marT="9525" marB="0" anchor="ctr">
                    <a:solidFill>
                      <a:srgbClr val="F68222"/>
                    </a:solidFill>
                  </a:tcPr>
                </a:tc>
                <a:extLst>
                  <a:ext uri="{0D108BD9-81ED-4DB2-BD59-A6C34878D82A}">
                    <a16:rowId xmlns:a16="http://schemas.microsoft.com/office/drawing/2014/main" val="10003"/>
                  </a:ext>
                </a:extLst>
              </a:tr>
              <a:tr h="277593">
                <a:tc>
                  <a:txBody>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羽田空港</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fontAlgn="ctr"/>
                      <a:r>
                        <a:rPr lang="ja-JP" altLang="en-US" sz="1050" b="0" i="0" u="none" strike="noStrike">
                          <a:solidFill>
                            <a:schemeClr val="tx1"/>
                          </a:solidFill>
                          <a:effectLst/>
                          <a:latin typeface="Meiryo UI" panose="020B0604030504040204" pitchFamily="50" charset="-128"/>
                          <a:ea typeface="Meiryo UI" panose="020B0604030504040204" pitchFamily="50" charset="-128"/>
                        </a:rPr>
                        <a:t>  </a:t>
                      </a:r>
                      <a:r>
                        <a:rPr lang="en-US" altLang="ja-JP" sz="1050" b="0" i="0" u="none" strike="noStrike">
                          <a:solidFill>
                            <a:schemeClr val="tx1"/>
                          </a:solidFill>
                          <a:effectLst/>
                          <a:latin typeface="Meiryo UI" panose="020B0604030504040204" pitchFamily="50" charset="-128"/>
                          <a:ea typeface="Meiryo UI" panose="020B0604030504040204" pitchFamily="50" charset="-128"/>
                        </a:rPr>
                        <a:t>2,959,811 </a:t>
                      </a:r>
                    </a:p>
                  </a:txBody>
                  <a:tcPr marL="9525" marR="9525" marT="9525" marB="0" anchor="ctr">
                    <a:solidFill>
                      <a:schemeClr val="accent1">
                        <a:lumMod val="20000"/>
                        <a:lumOff val="80000"/>
                      </a:schemeClr>
                    </a:solidFill>
                  </a:tcPr>
                </a:tc>
                <a:tc>
                  <a:txBody>
                    <a:bodyPr/>
                    <a:lstStyle/>
                    <a:p>
                      <a:pPr algn="ctr" fontAlgn="ctr"/>
                      <a:r>
                        <a:rPr lang="en-US" altLang="ja-JP" sz="1050" b="0" i="0" u="none" strike="noStrike">
                          <a:solidFill>
                            <a:schemeClr val="tx1"/>
                          </a:solidFill>
                          <a:effectLst/>
                          <a:latin typeface="Meiryo UI" panose="020B0604030504040204" pitchFamily="50" charset="-128"/>
                          <a:ea typeface="Meiryo UI" panose="020B0604030504040204" pitchFamily="50" charset="-128"/>
                        </a:rPr>
                        <a:t>11.4%</a:t>
                      </a:r>
                    </a:p>
                  </a:txBody>
                  <a:tcPr marL="9525" marR="9525" marT="9525" marB="0" anchor="ctr">
                    <a:solidFill>
                      <a:schemeClr val="accent1">
                        <a:lumMod val="20000"/>
                        <a:lumOff val="80000"/>
                      </a:schemeClr>
                    </a:solidFill>
                  </a:tcPr>
                </a:tc>
                <a:tc>
                  <a:txBody>
                    <a:bodyPr/>
                    <a:lstStyle/>
                    <a:p>
                      <a:pPr algn="ctr" fontAlgn="ctr"/>
                      <a:r>
                        <a:rPr lang="ja-JP" altLang="en-US" sz="1050" b="0" i="0" u="none" strike="noStrike">
                          <a:solidFill>
                            <a:schemeClr val="tx1"/>
                          </a:solidFill>
                          <a:effectLst/>
                          <a:latin typeface="Meiryo UI" panose="020B0604030504040204" pitchFamily="50" charset="-128"/>
                          <a:ea typeface="Meiryo UI" panose="020B0604030504040204" pitchFamily="50" charset="-128"/>
                        </a:rPr>
                        <a:t>   </a:t>
                      </a:r>
                      <a:r>
                        <a:rPr lang="en-US" altLang="ja-JP" sz="1050" b="0" i="0" u="none" strike="noStrike">
                          <a:solidFill>
                            <a:schemeClr val="tx1"/>
                          </a:solidFill>
                          <a:effectLst/>
                          <a:latin typeface="Meiryo UI" panose="020B0604030504040204" pitchFamily="50" charset="-128"/>
                          <a:ea typeface="Meiryo UI" panose="020B0604030504040204" pitchFamily="50" charset="-128"/>
                        </a:rPr>
                        <a:t>573,098 </a:t>
                      </a:r>
                    </a:p>
                  </a:txBody>
                  <a:tcPr marL="9525" marR="9525" marT="9525" marB="0" anchor="ctr">
                    <a:solidFill>
                      <a:schemeClr val="accent1">
                        <a:lumMod val="20000"/>
                        <a:lumOff val="80000"/>
                      </a:schemeClr>
                    </a:solidFill>
                  </a:tcPr>
                </a:tc>
                <a:tc>
                  <a:txBody>
                    <a:bodyPr/>
                    <a:lstStyle/>
                    <a:p>
                      <a:pPr algn="ctr" fontAlgn="ctr"/>
                      <a:r>
                        <a:rPr lang="en-US" altLang="ja-JP" sz="1050" b="0" i="0" u="none" strike="noStrike">
                          <a:solidFill>
                            <a:schemeClr val="tx1"/>
                          </a:solidFill>
                          <a:effectLst/>
                          <a:latin typeface="Meiryo UI" panose="020B0604030504040204" pitchFamily="50" charset="-128"/>
                          <a:ea typeface="Meiryo UI" panose="020B0604030504040204" pitchFamily="50" charset="-128"/>
                        </a:rPr>
                        <a:t>27.4%</a:t>
                      </a:r>
                    </a:p>
                  </a:txBody>
                  <a:tcPr marL="9525" marR="9525" marT="9525" marB="0" anchor="ctr">
                    <a:solidFill>
                      <a:schemeClr val="accent1">
                        <a:lumMod val="20000"/>
                        <a:lumOff val="80000"/>
                      </a:schemeClr>
                    </a:solidFill>
                  </a:tcP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rPr>
                        <a:t>16,066 </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050" b="0" i="0" u="none" strike="noStrike">
                          <a:solidFill>
                            <a:schemeClr val="tx1"/>
                          </a:solidFill>
                          <a:effectLst/>
                          <a:latin typeface="Meiryo UI" panose="020B0604030504040204" pitchFamily="50" charset="-128"/>
                          <a:ea typeface="Meiryo UI" panose="020B0604030504040204" pitchFamily="50" charset="-128"/>
                        </a:rPr>
                        <a:t>26.9%</a:t>
                      </a:r>
                    </a:p>
                  </a:txBody>
                  <a:tcPr marL="9525" marR="9525" marT="9525" marB="0" anchor="ctr">
                    <a:solidFill>
                      <a:schemeClr val="accent1">
                        <a:lumMod val="20000"/>
                        <a:lumOff val="80000"/>
                      </a:schemeClr>
                    </a:solidFill>
                  </a:tcPr>
                </a:tc>
                <a:tc>
                  <a:txBody>
                    <a:bodyPr/>
                    <a:lstStyle/>
                    <a:p>
                      <a:pPr algn="r" fontAlgn="b"/>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rPr>
                        <a:t>545,712 </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050" b="0" i="0" u="none" strike="noStrike">
                          <a:solidFill>
                            <a:schemeClr val="tx1"/>
                          </a:solidFill>
                          <a:effectLst/>
                          <a:latin typeface="Meiryo UI" panose="020B0604030504040204" pitchFamily="50" charset="-128"/>
                          <a:ea typeface="Meiryo UI" panose="020B0604030504040204" pitchFamily="50" charset="-128"/>
                        </a:rPr>
                        <a:t>24.7%</a:t>
                      </a:r>
                    </a:p>
                  </a:txBody>
                  <a:tcPr marL="9525" marR="9525" marT="9525" marB="0" anchor="ctr">
                    <a:solidFill>
                      <a:schemeClr val="accent1">
                        <a:lumMod val="20000"/>
                        <a:lumOff val="80000"/>
                      </a:schemeClr>
                    </a:solidFill>
                  </a:tcPr>
                </a:tc>
                <a:tc>
                  <a:txBody>
                    <a:bodyPr/>
                    <a:lstStyle/>
                    <a:p>
                      <a:pPr algn="r" fontAlgn="b"/>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rPr>
                        <a:t>31,495 </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18.2%</a:t>
                      </a:r>
                    </a:p>
                  </a:txBody>
                  <a:tcPr marL="9525" marR="9525" marT="9525" marB="0" anchor="ctr">
                    <a:solidFill>
                      <a:schemeClr val="accent1">
                        <a:lumMod val="20000"/>
                        <a:lumOff val="80000"/>
                      </a:schemeClr>
                    </a:solidFill>
                  </a:tcPr>
                </a:tc>
                <a:tc>
                  <a:txBody>
                    <a:bodyPr/>
                    <a:lstStyle/>
                    <a:p>
                      <a:pPr algn="ctr" fontAlgn="b"/>
                      <a:r>
                        <a:rPr lang="ja-JP" altLang="en-US" sz="1050" b="0" i="0" u="none" strike="noStrike" dirty="0">
                          <a:solidFill>
                            <a:schemeClr val="tx1"/>
                          </a:solidFill>
                          <a:effectLst/>
                          <a:latin typeface="Meiryo UI" panose="020B0604030504040204" pitchFamily="50" charset="-128"/>
                          <a:ea typeface="Meiryo UI" panose="020B0604030504040204" pitchFamily="50" charset="-128"/>
                        </a:rPr>
                        <a:t>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161,739 </a:t>
                      </a:r>
                    </a:p>
                  </a:txBody>
                  <a:tcPr marL="9525" marR="9525" marT="9525" marB="0" anchor="ctr">
                    <a:solidFill>
                      <a:schemeClr val="accent1">
                        <a:lumMod val="20000"/>
                        <a:lumOff val="80000"/>
                      </a:schemeClr>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22.4%</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4"/>
                  </a:ext>
                </a:extLst>
              </a:tr>
              <a:tr h="277593">
                <a:tc>
                  <a:txBody>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成田空港</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fontAlgn="ctr"/>
                      <a:r>
                        <a:rPr lang="ja-JP" altLang="en-US" sz="1050" b="0" i="0" u="none" strike="noStrike">
                          <a:solidFill>
                            <a:schemeClr val="tx1"/>
                          </a:solidFill>
                          <a:effectLst/>
                          <a:latin typeface="Meiryo UI" panose="020B0604030504040204" pitchFamily="50" charset="-128"/>
                          <a:ea typeface="Meiryo UI" panose="020B0604030504040204" pitchFamily="50" charset="-128"/>
                        </a:rPr>
                        <a:t>  </a:t>
                      </a:r>
                      <a:r>
                        <a:rPr lang="en-US" altLang="ja-JP" sz="1050" b="0" i="0" u="none" strike="noStrike">
                          <a:solidFill>
                            <a:schemeClr val="tx1"/>
                          </a:solidFill>
                          <a:effectLst/>
                          <a:latin typeface="Meiryo UI" panose="020B0604030504040204" pitchFamily="50" charset="-128"/>
                          <a:ea typeface="Meiryo UI" panose="020B0604030504040204" pitchFamily="50" charset="-128"/>
                        </a:rPr>
                        <a:t>6,328,729 </a:t>
                      </a:r>
                    </a:p>
                  </a:txBody>
                  <a:tcPr marL="9525" marR="9525" marT="9525" marB="0" anchor="ctr">
                    <a:solidFill>
                      <a:schemeClr val="accent1">
                        <a:lumMod val="20000"/>
                        <a:lumOff val="80000"/>
                      </a:schemeClr>
                    </a:solidFill>
                  </a:tcPr>
                </a:tc>
                <a:tc>
                  <a:txBody>
                    <a:bodyPr/>
                    <a:lstStyle/>
                    <a:p>
                      <a:pPr algn="ctr" fontAlgn="ctr"/>
                      <a:r>
                        <a:rPr lang="en-US" altLang="ja-JP" sz="1050" b="0" i="0" u="none" strike="noStrike">
                          <a:solidFill>
                            <a:schemeClr val="tx1"/>
                          </a:solidFill>
                          <a:effectLst/>
                          <a:latin typeface="Meiryo UI" panose="020B0604030504040204" pitchFamily="50" charset="-128"/>
                          <a:ea typeface="Meiryo UI" panose="020B0604030504040204" pitchFamily="50" charset="-128"/>
                        </a:rPr>
                        <a:t>24.4%</a:t>
                      </a:r>
                    </a:p>
                  </a:txBody>
                  <a:tcPr marL="9525" marR="9525" marT="9525" marB="0" anchor="ctr">
                    <a:solidFill>
                      <a:schemeClr val="accent1">
                        <a:lumMod val="20000"/>
                        <a:lumOff val="80000"/>
                      </a:schemeClr>
                    </a:solidFill>
                  </a:tcPr>
                </a:tc>
                <a:tc>
                  <a:txBody>
                    <a:bodyPr/>
                    <a:lstStyle/>
                    <a:p>
                      <a:pPr algn="ctr" fontAlgn="ctr"/>
                      <a:r>
                        <a:rPr lang="ja-JP" altLang="en-US" sz="1050" b="0" i="0" u="none" strike="noStrike">
                          <a:solidFill>
                            <a:schemeClr val="tx1"/>
                          </a:solidFill>
                          <a:effectLst/>
                          <a:latin typeface="Meiryo UI" panose="020B0604030504040204" pitchFamily="50" charset="-128"/>
                          <a:ea typeface="Meiryo UI" panose="020B0604030504040204" pitchFamily="50" charset="-128"/>
                        </a:rPr>
                        <a:t>   </a:t>
                      </a:r>
                      <a:r>
                        <a:rPr lang="en-US" altLang="ja-JP" sz="1050" b="0" i="0" u="none" strike="noStrike">
                          <a:solidFill>
                            <a:schemeClr val="tx1"/>
                          </a:solidFill>
                          <a:effectLst/>
                          <a:latin typeface="Meiryo UI" panose="020B0604030504040204" pitchFamily="50" charset="-128"/>
                          <a:ea typeface="Meiryo UI" panose="020B0604030504040204" pitchFamily="50" charset="-128"/>
                        </a:rPr>
                        <a:t>995,526 </a:t>
                      </a:r>
                    </a:p>
                  </a:txBody>
                  <a:tcPr marL="9525" marR="9525" marT="9525" marB="0" anchor="ctr">
                    <a:solidFill>
                      <a:schemeClr val="accent1">
                        <a:lumMod val="20000"/>
                        <a:lumOff val="80000"/>
                      </a:schemeClr>
                    </a:solidFill>
                  </a:tcPr>
                </a:tc>
                <a:tc>
                  <a:txBody>
                    <a:bodyPr/>
                    <a:lstStyle/>
                    <a:p>
                      <a:pPr algn="ctr" fontAlgn="ctr"/>
                      <a:r>
                        <a:rPr lang="en-US" altLang="ja-JP" sz="1050" b="0" i="0" u="none" strike="noStrike">
                          <a:solidFill>
                            <a:schemeClr val="tx1"/>
                          </a:solidFill>
                          <a:effectLst/>
                          <a:latin typeface="Meiryo UI" panose="020B0604030504040204" pitchFamily="50" charset="-128"/>
                          <a:ea typeface="Meiryo UI" panose="020B0604030504040204" pitchFamily="50" charset="-128"/>
                        </a:rPr>
                        <a:t>47.5%</a:t>
                      </a:r>
                    </a:p>
                  </a:txBody>
                  <a:tcPr marL="9525" marR="9525" marT="9525" marB="0" anchor="ctr">
                    <a:solidFill>
                      <a:schemeClr val="accent1">
                        <a:lumMod val="20000"/>
                        <a:lumOff val="80000"/>
                      </a:schemeClr>
                    </a:solidFill>
                  </a:tcPr>
                </a:tc>
                <a:tc>
                  <a:txBody>
                    <a:bodyPr/>
                    <a:lstStyle/>
                    <a:p>
                      <a:pPr algn="r"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rPr>
                        <a:t>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31,891 </a:t>
                      </a:r>
                    </a:p>
                  </a:txBody>
                  <a:tcPr marL="9525" marR="9525" marT="9525" marB="0" anchor="ctr">
                    <a:solidFill>
                      <a:schemeClr val="accent1">
                        <a:lumMod val="20000"/>
                        <a:lumOff val="80000"/>
                      </a:schemeClr>
                    </a:solidFill>
                  </a:tcPr>
                </a:tc>
                <a:tc>
                  <a:txBody>
                    <a:bodyPr/>
                    <a:lstStyle/>
                    <a:p>
                      <a:pPr algn="ctr" fontAlgn="ctr"/>
                      <a:r>
                        <a:rPr lang="en-US" altLang="ja-JP" sz="1050" b="0" i="0" u="none" strike="noStrike">
                          <a:solidFill>
                            <a:schemeClr val="tx1"/>
                          </a:solidFill>
                          <a:effectLst/>
                          <a:latin typeface="Meiryo UI" panose="020B0604030504040204" pitchFamily="50" charset="-128"/>
                          <a:ea typeface="Meiryo UI" panose="020B0604030504040204" pitchFamily="50" charset="-128"/>
                        </a:rPr>
                        <a:t>53.3%</a:t>
                      </a:r>
                    </a:p>
                  </a:txBody>
                  <a:tcPr marL="9525" marR="9525" marT="9525" marB="0" anchor="ctr">
                    <a:solidFill>
                      <a:schemeClr val="accent1">
                        <a:lumMod val="20000"/>
                        <a:lumOff val="80000"/>
                      </a:schemeClr>
                    </a:solidFill>
                  </a:tcPr>
                </a:tc>
                <a:tc>
                  <a:txBody>
                    <a:bodyPr/>
                    <a:lstStyle/>
                    <a:p>
                      <a:pPr algn="r" fontAlgn="b"/>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rPr>
                        <a:t>1,159,601 </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52.4%</a:t>
                      </a:r>
                    </a:p>
                  </a:txBody>
                  <a:tcPr marL="9525" marR="9525" marT="9525" marB="0" anchor="ctr">
                    <a:solidFill>
                      <a:schemeClr val="accent1">
                        <a:lumMod val="20000"/>
                        <a:lumOff val="80000"/>
                      </a:schemeClr>
                    </a:solidFill>
                  </a:tcPr>
                </a:tc>
                <a:tc>
                  <a:txBody>
                    <a:bodyPr/>
                    <a:lstStyle/>
                    <a:p>
                      <a:pPr algn="r" fontAlgn="b"/>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rPr>
                        <a:t>95,414 </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55.2%</a:t>
                      </a:r>
                    </a:p>
                  </a:txBody>
                  <a:tcPr marL="9525" marR="9525" marT="9525" marB="0" anchor="ctr">
                    <a:solidFill>
                      <a:schemeClr val="accent1">
                        <a:lumMod val="20000"/>
                        <a:lumOff val="80000"/>
                      </a:schemeClr>
                    </a:solidFill>
                  </a:tcPr>
                </a:tc>
                <a:tc>
                  <a:txBody>
                    <a:bodyPr/>
                    <a:lstStyle/>
                    <a:p>
                      <a:pPr algn="ctr" fontAlgn="b"/>
                      <a:r>
                        <a:rPr lang="ja-JP" altLang="en-US" sz="1050" b="0" i="0" u="none" strike="noStrike">
                          <a:solidFill>
                            <a:schemeClr val="tx1"/>
                          </a:solidFill>
                          <a:effectLst/>
                          <a:latin typeface="Meiryo UI" panose="020B0604030504040204" pitchFamily="50" charset="-128"/>
                          <a:ea typeface="Meiryo UI" panose="020B0604030504040204" pitchFamily="50" charset="-128"/>
                        </a:rPr>
                        <a:t>    </a:t>
                      </a:r>
                      <a:r>
                        <a:rPr lang="en-US" altLang="ja-JP" sz="1050" b="0" i="0" u="none" strike="noStrike">
                          <a:solidFill>
                            <a:schemeClr val="tx1"/>
                          </a:solidFill>
                          <a:effectLst/>
                          <a:latin typeface="Meiryo UI" panose="020B0604030504040204" pitchFamily="50" charset="-128"/>
                          <a:ea typeface="Meiryo UI" panose="020B0604030504040204" pitchFamily="50" charset="-128"/>
                        </a:rPr>
                        <a:t>367,155 </a:t>
                      </a:r>
                    </a:p>
                  </a:txBody>
                  <a:tcPr marL="9525" marR="9525" marT="9525" marB="0" anchor="ctr">
                    <a:solidFill>
                      <a:schemeClr val="accent1">
                        <a:lumMod val="20000"/>
                        <a:lumOff val="80000"/>
                      </a:schemeClr>
                    </a:solidFill>
                  </a:tcPr>
                </a:tc>
                <a:tc>
                  <a:txBody>
                    <a:bodyPr/>
                    <a:lstStyle/>
                    <a:p>
                      <a:pPr algn="ct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rPr>
                        <a:t>50.9%</a:t>
                      </a:r>
                    </a:p>
                  </a:txBody>
                  <a:tcPr marL="9525" marR="9525" marT="9525" marB="0" anchor="ctr">
                    <a:solidFill>
                      <a:schemeClr val="accent1">
                        <a:lumMod val="20000"/>
                        <a:lumOff val="80000"/>
                      </a:schemeClr>
                    </a:solidFill>
                  </a:tcPr>
                </a:tc>
                <a:extLst>
                  <a:ext uri="{0D108BD9-81ED-4DB2-BD59-A6C34878D82A}">
                    <a16:rowId xmlns:a16="http://schemas.microsoft.com/office/drawing/2014/main" val="10005"/>
                  </a:ext>
                </a:extLst>
              </a:tr>
            </a:tbl>
          </a:graphicData>
        </a:graphic>
      </p:graphicFrame>
      <p:sp>
        <p:nvSpPr>
          <p:cNvPr id="16" name="テキスト ボックス 15"/>
          <p:cNvSpPr txBox="1"/>
          <p:nvPr/>
        </p:nvSpPr>
        <p:spPr>
          <a:xfrm>
            <a:off x="3995936" y="2564904"/>
            <a:ext cx="648072" cy="261610"/>
          </a:xfrm>
          <a:prstGeom prst="rect">
            <a:avLst/>
          </a:prstGeom>
          <a:noFill/>
        </p:spPr>
        <p:txBody>
          <a:bodyPr wrap="square" rtlCol="0">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スライド番号プレースホルダー 7"/>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37</a:t>
            </a:fld>
            <a:endParaRPr lang="ja-JP" altLang="en-US" b="1" dirty="0"/>
          </a:p>
        </p:txBody>
      </p:sp>
      <p:graphicFrame>
        <p:nvGraphicFramePr>
          <p:cNvPr id="21" name="グラフ 20"/>
          <p:cNvGraphicFramePr>
            <a:graphicFrameLocks/>
          </p:cNvGraphicFramePr>
          <p:nvPr>
            <p:extLst>
              <p:ext uri="{D42A27DB-BD31-4B8C-83A1-F6EECF244321}">
                <p14:modId xmlns:p14="http://schemas.microsoft.com/office/powerpoint/2010/main" val="812075188"/>
              </p:ext>
            </p:extLst>
          </p:nvPr>
        </p:nvGraphicFramePr>
        <p:xfrm>
          <a:off x="4652160" y="2826514"/>
          <a:ext cx="4355003" cy="19057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41973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4"/>
          <p:cNvGraphicFramePr>
            <a:graphicFrameLocks noGrp="1"/>
          </p:cNvGraphicFramePr>
          <p:nvPr>
            <p:extLst>
              <p:ext uri="{D42A27DB-BD31-4B8C-83A1-F6EECF244321}">
                <p14:modId xmlns:p14="http://schemas.microsoft.com/office/powerpoint/2010/main" val="1859787658"/>
              </p:ext>
            </p:extLst>
          </p:nvPr>
        </p:nvGraphicFramePr>
        <p:xfrm>
          <a:off x="4688082" y="2502186"/>
          <a:ext cx="3700342" cy="3159062"/>
        </p:xfrm>
        <a:graphic>
          <a:graphicData uri="http://schemas.openxmlformats.org/drawingml/2006/table">
            <a:tbl>
              <a:tblPr firstRow="1" bandRow="1">
                <a:tableStyleId>{5C22544A-7EE6-4342-B048-85BDC9FD1C3A}</a:tableStyleId>
              </a:tblPr>
              <a:tblGrid>
                <a:gridCol w="1600148">
                  <a:extLst>
                    <a:ext uri="{9D8B030D-6E8A-4147-A177-3AD203B41FA5}">
                      <a16:colId xmlns:a16="http://schemas.microsoft.com/office/drawing/2014/main" val="20000"/>
                    </a:ext>
                  </a:extLst>
                </a:gridCol>
                <a:gridCol w="1100102">
                  <a:extLst>
                    <a:ext uri="{9D8B030D-6E8A-4147-A177-3AD203B41FA5}">
                      <a16:colId xmlns:a16="http://schemas.microsoft.com/office/drawing/2014/main" val="20001"/>
                    </a:ext>
                  </a:extLst>
                </a:gridCol>
                <a:gridCol w="1000092">
                  <a:extLst>
                    <a:ext uri="{9D8B030D-6E8A-4147-A177-3AD203B41FA5}">
                      <a16:colId xmlns:a16="http://schemas.microsoft.com/office/drawing/2014/main" val="20002"/>
                    </a:ext>
                  </a:extLst>
                </a:gridCol>
              </a:tblGrid>
              <a:tr h="564118">
                <a:tc>
                  <a:txBody>
                    <a:bodyPr/>
                    <a:lstStyle/>
                    <a:p>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空港名</a:t>
                      </a:r>
                      <a:endParaRPr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都市</a:t>
                      </a:r>
                      <a:r>
                        <a:rPr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鉄道</a:t>
                      </a:r>
                      <a:endParaRPr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アクセス</a:t>
                      </a: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バス</a:t>
                      </a:r>
                      <a:endParaRPr lang="en-US" altLang="ja-JP"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アクセス</a:t>
                      </a: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0"/>
                  </a:ext>
                </a:extLst>
              </a:tr>
              <a:tr h="338471">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1"/>
                  </a:ext>
                </a:extLst>
              </a:tr>
              <a:tr h="338471">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成田</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2"/>
                  </a:ext>
                </a:extLst>
              </a:tr>
              <a:tr h="564118">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浦東</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上海</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ﾘﾆｱ</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3"/>
                  </a:ext>
                </a:extLst>
              </a:tr>
              <a:tr h="3384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仁川</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ソウル</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4"/>
                  </a:ext>
                </a:extLst>
              </a:tr>
              <a:tr h="3384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ドゴール</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パリ</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5"/>
                  </a:ext>
                </a:extLst>
              </a:tr>
              <a:tr h="3384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ヒースロー</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ロンドン</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6"/>
                  </a:ext>
                </a:extLst>
              </a:tr>
              <a:tr h="3384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JFK(</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ニューヨーク</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tc>
                  <a:txBody>
                    <a:bodyPr/>
                    <a:lstStyle/>
                    <a:p>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1">
                        <a:lumMod val="20000"/>
                        <a:lumOff val="80000"/>
                      </a:schemeClr>
                    </a:solidFill>
                  </a:tcPr>
                </a:tc>
                <a:extLst>
                  <a:ext uri="{0D108BD9-81ED-4DB2-BD59-A6C34878D82A}">
                    <a16:rowId xmlns:a16="http://schemas.microsoft.com/office/drawing/2014/main" val="10007"/>
                  </a:ext>
                </a:extLst>
              </a:tr>
            </a:tbl>
          </a:graphicData>
        </a:graphic>
      </p:graphicFrame>
      <p:sp>
        <p:nvSpPr>
          <p:cNvPr id="15" name="正方形/長方形 14"/>
          <p:cNvSpPr/>
          <p:nvPr/>
        </p:nvSpPr>
        <p:spPr>
          <a:xfrm>
            <a:off x="4464098" y="2113111"/>
            <a:ext cx="4656107" cy="307777"/>
          </a:xfrm>
          <a:prstGeom prst="rect">
            <a:avLst/>
          </a:prstGeom>
        </p:spPr>
        <p:txBody>
          <a:bodyPr wrap="square">
            <a:spAutoFit/>
          </a:bodyPr>
          <a:lstStyle/>
          <a:p>
            <a:pPr marL="177800" indent="-1778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主な国際空港における都市中心部からのアクセス</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07504" y="414110"/>
            <a:ext cx="7344816" cy="369332"/>
          </a:xfrm>
          <a:prstGeom prst="rect">
            <a:avLst/>
          </a:prstGeom>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関空・伊丹の利便性向上</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107504" y="786125"/>
            <a:ext cx="8928992" cy="13042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関空の深夜早朝時間帯の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増便</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やインバウンドの急増に対応するため、リムジンバスの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時間化や案内表示の多言語化・記号化を進めた。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関空アクセスの向上につながる「なにわ筋線」は</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都市計画決定がなされ、鉄道事業法に基づく工事施行認可（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月）及び都市計画事業認可（</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を得た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伊丹では、立体駐車場建て替えやレンタカーステーション開設などアクセスの利便性を充実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179512" y="1916832"/>
            <a:ext cx="4392488" cy="4862870"/>
          </a:xfrm>
          <a:prstGeom prst="rect">
            <a:avLst/>
          </a:prstGeom>
          <a:noFill/>
        </p:spPr>
        <p:txBody>
          <a:bodyPr wrap="square" rtlCol="0">
            <a:spAutoFit/>
          </a:bodyPr>
          <a:lstStyle/>
          <a:p>
            <a:pPr marL="177800" indent="-1778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関空から大阪駅前まで、</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時間毎時運行</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・停留所の案内板や路線図の多言語化等</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○関空・伊丹におけるファストトラベル（</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関西エアポート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決算報告資料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等より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PFM(Passenger Flow Management System)</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搭乗口の混雑状況の一元管理システム</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・自動チェックイン機</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・スマートレーンの導入</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・フルフラットタイプ旅客搭乗橋（伊丹）</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セルフバッグドロップ</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導入</a:t>
            </a:r>
            <a:endParaRPr lang="en-US" altLang="ja-JP" sz="1400" strike="sngStrike"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・自動化ゲート（関空・国際線搭乗券チェック用）の設置</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図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195" y="2924944"/>
            <a:ext cx="1292124" cy="1775913"/>
          </a:xfrm>
          <a:prstGeom prst="rect">
            <a:avLst/>
          </a:prstGeom>
          <a:noFill/>
          <a:ln>
            <a:noFill/>
          </a:ln>
        </p:spPr>
      </p:pic>
      <p:sp>
        <p:nvSpPr>
          <p:cNvPr id="3" name="テキスト ボックス 2"/>
          <p:cNvSpPr txBox="1"/>
          <p:nvPr/>
        </p:nvSpPr>
        <p:spPr>
          <a:xfrm>
            <a:off x="179512" y="6608385"/>
            <a:ext cx="6116699" cy="276999"/>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空港における手続き・待ち時間を短縮するため、空港での手続き</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自動化を促進</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する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図 15" descr="G:\DCIM\101MSDCF\DSC0044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6436" y="2924944"/>
            <a:ext cx="2263516" cy="1260215"/>
          </a:xfrm>
          <a:prstGeom prst="rect">
            <a:avLst/>
          </a:prstGeom>
          <a:noFill/>
          <a:ln>
            <a:noFill/>
          </a:ln>
        </p:spPr>
      </p:pic>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pPr>
              <a:defRPr/>
            </a:pPr>
            <a:fld id="{4AC9B83D-17C3-4F2E-B0BA-D155CD364A7C}" type="slidenum">
              <a:rPr lang="ja-JP" altLang="en-US" smtClean="0"/>
              <a:pPr>
                <a:defRPr/>
              </a:pPr>
              <a:t>38</a:t>
            </a:fld>
            <a:endParaRPr lang="ja-JP" altLang="en-US" dirty="0"/>
          </a:p>
        </p:txBody>
      </p:sp>
      <p:sp>
        <p:nvSpPr>
          <p:cNvPr id="19" name="正方形/長方形 18"/>
          <p:cNvSpPr/>
          <p:nvPr/>
        </p:nvSpPr>
        <p:spPr>
          <a:xfrm>
            <a:off x="59909" y="2113111"/>
            <a:ext cx="4656107" cy="307777"/>
          </a:xfrm>
          <a:prstGeom prst="rect">
            <a:avLst/>
          </a:prstGeom>
        </p:spPr>
        <p:txBody>
          <a:bodyPr wrap="square">
            <a:spAutoFit/>
          </a:bodyPr>
          <a:lstStyle/>
          <a:p>
            <a:pPr marL="177800" indent="-177800"/>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○リムジンバスの完全</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時間化・案内表示の多言語化</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4477250" y="5713511"/>
            <a:ext cx="4656107" cy="307777"/>
          </a:xfrm>
          <a:prstGeom prst="rect">
            <a:avLst/>
          </a:prstGeom>
        </p:spPr>
        <p:txBody>
          <a:bodyPr wrap="square">
            <a:spAutoFit/>
          </a:bodyPr>
          <a:lstStyle/>
          <a:p>
            <a:pPr marL="177800" indent="-177800"/>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○阪神高速道路整備による関空・伊丹とのアクセス向上</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4606010" y="6002124"/>
            <a:ext cx="4106364" cy="523220"/>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rPr>
              <a:t>・信濃橋渡り線開通   （</a:t>
            </a:r>
            <a:r>
              <a:rPr lang="en-US" altLang="ja-JP" sz="1400" dirty="0" smtClean="0">
                <a:latin typeface="Meiryo UI" panose="020B0604030504040204" pitchFamily="50" charset="-128"/>
                <a:ea typeface="Meiryo UI" panose="020B0604030504040204" pitchFamily="50" charset="-128"/>
              </a:rPr>
              <a:t>2020</a:t>
            </a:r>
            <a:r>
              <a:rPr lang="ja-JP" altLang="en-US" sz="1400" dirty="0" smtClean="0">
                <a:latin typeface="Meiryo UI" panose="020B0604030504040204" pitchFamily="50" charset="-128"/>
                <a:ea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rPr>
              <a:t>月～）　</a:t>
            </a:r>
            <a:endParaRPr lang="en-US" altLang="ja-JP" sz="14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・大和川線の全線開通（</a:t>
            </a:r>
            <a:r>
              <a:rPr lang="en-US" altLang="ja-JP" sz="1400" dirty="0" smtClean="0">
                <a:latin typeface="Meiryo UI" panose="020B0604030504040204" pitchFamily="50" charset="-128"/>
                <a:ea typeface="Meiryo UI" panose="020B0604030504040204" pitchFamily="50" charset="-128"/>
              </a:rPr>
              <a:t>2020</a:t>
            </a:r>
            <a:r>
              <a:rPr lang="ja-JP" altLang="en-US" sz="1400" dirty="0" smtClean="0">
                <a:latin typeface="Meiryo UI" panose="020B0604030504040204" pitchFamily="50" charset="-128"/>
                <a:ea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rPr>
              <a:t>3</a:t>
            </a:r>
            <a:r>
              <a:rPr lang="ja-JP" altLang="en-US" sz="1400" dirty="0" smtClean="0">
                <a:latin typeface="Meiryo UI" panose="020B0604030504040204" pitchFamily="50" charset="-128"/>
                <a:ea typeface="Meiryo UI" panose="020B0604030504040204" pitchFamily="50" charset="-128"/>
              </a:rPr>
              <a:t>月～）</a:t>
            </a: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920311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99305" y="107615"/>
            <a:ext cx="9009199" cy="432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■「大阪の成長戦略」に掲げる、具体的取組みの全体イメージ（４つの重点分野）</a:t>
            </a:r>
            <a:endPar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0" name="テキスト ボックス 19"/>
          <p:cNvSpPr txBox="1"/>
          <p:nvPr/>
        </p:nvSpPr>
        <p:spPr>
          <a:xfrm>
            <a:off x="256843" y="721408"/>
            <a:ext cx="8604000" cy="324000"/>
          </a:xfrm>
          <a:prstGeom prst="rect">
            <a:avLst/>
          </a:prstGeom>
          <a:solidFill>
            <a:schemeClr val="bg1">
              <a:lumMod val="85000"/>
            </a:schemeClr>
          </a:solidFill>
          <a:ln/>
        </p:spPr>
        <p:style>
          <a:lnRef idx="2">
            <a:schemeClr val="dk1"/>
          </a:lnRef>
          <a:fillRef idx="1">
            <a:schemeClr val="lt1"/>
          </a:fillRef>
          <a:effectRef idx="0">
            <a:schemeClr val="dk1"/>
          </a:effectRef>
          <a:fontRef idx="minor">
            <a:schemeClr val="dk1"/>
          </a:fontRef>
        </p:style>
        <p:txBody>
          <a:bodyPr vert="horz" wrap="square" lIns="72000" tIns="0" rIns="7200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100" normalizeH="0" baseline="0" noProof="0" dirty="0" smtClean="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日本</a:t>
            </a:r>
            <a:r>
              <a:rPr kumimoji="1" lang="ja-JP" altLang="en-US" sz="1600" b="0" i="0" u="none" strike="noStrike" kern="1200" cap="none" spc="-10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の成長をけん引する東西二極の</a:t>
            </a:r>
            <a:r>
              <a:rPr kumimoji="1" lang="ja-JP" altLang="en-US" sz="1600" b="0" i="0" u="none" strike="noStrike" kern="1200" cap="none" spc="-100" normalizeH="0" baseline="0" noProof="0" dirty="0" smtClean="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一極</a:t>
            </a:r>
            <a:r>
              <a:rPr kumimoji="1" lang="ja-JP" altLang="en-US" sz="16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a:t>
            </a:r>
            <a:r>
              <a:rPr kumimoji="1" lang="ja-JP" altLang="en-US" sz="1600" b="0" i="0" u="none" strike="noStrike" kern="1200" cap="none" spc="0" normalizeH="0" baseline="0" noProof="0" dirty="0" smtClean="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副首都）</a:t>
            </a:r>
            <a:r>
              <a:rPr kumimoji="1" lang="ja-JP" altLang="en-US" sz="1600" b="0" i="0" u="none" strike="noStrike" kern="1200" cap="none" spc="-100" normalizeH="0" baseline="0" noProof="0" dirty="0" smtClean="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として世界</a:t>
            </a:r>
            <a:r>
              <a:rPr kumimoji="1" lang="ja-JP" altLang="en-US" sz="1600" b="0" i="0" u="none" strike="noStrike" kern="1200" cap="none" spc="-10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で存在感を発揮する</a:t>
            </a:r>
            <a:r>
              <a:rPr kumimoji="1" lang="ja-JP" altLang="en-US" sz="1600" b="0" i="0" u="none" strike="noStrike" kern="1200" cap="none" spc="-100" normalizeH="0" baseline="0" noProof="0" dirty="0" smtClean="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都</a:t>
            </a:r>
            <a:r>
              <a:rPr kumimoji="1" lang="ja-JP" altLang="en-US" sz="1600" b="0" i="0" u="none" strike="noStrike" kern="1200" cap="none" spc="0" normalizeH="0" baseline="0" noProof="0" dirty="0" smtClean="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rPr>
              <a:t>市</a:t>
            </a:r>
            <a:endParaRPr kumimoji="1" lang="ja-JP" altLang="en-US" sz="16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eiryo UI" panose="020B0604030504040204" pitchFamily="50" charset="-128"/>
            </a:endParaRPr>
          </a:p>
        </p:txBody>
      </p:sp>
      <p:sp>
        <p:nvSpPr>
          <p:cNvPr id="29" name="テキスト ボックス 28"/>
          <p:cNvSpPr txBox="1"/>
          <p:nvPr/>
        </p:nvSpPr>
        <p:spPr>
          <a:xfrm>
            <a:off x="157076" y="5229200"/>
            <a:ext cx="8849335" cy="1559846"/>
          </a:xfrm>
          <a:prstGeom prst="rect">
            <a:avLst/>
          </a:prstGeom>
          <a:solidFill>
            <a:schemeClr val="tx2">
              <a:lumMod val="50000"/>
            </a:schemeClr>
          </a:solidFill>
        </p:spPr>
        <p:txBody>
          <a:bodyPr wrap="square" tIns="36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rPr>
              <a:t>　成長のための５つの源泉</a:t>
            </a:r>
            <a:endParaRPr kumimoji="1" lang="en-US" altLang="ja-JP"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rPr>
              <a:t>　　１．内外の集客力強化</a:t>
            </a:r>
            <a:endParaRPr kumimoji="1" lang="en-US" altLang="ja-JP"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rPr>
              <a:t>　　２．人口減少・少子高齢化に対応した人材力強化・活躍の場づくり</a:t>
            </a:r>
            <a:endParaRPr kumimoji="1" lang="en-US" altLang="ja-JP"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rPr>
              <a:t>　　３．強みを活かす産業・技術の強化</a:t>
            </a:r>
            <a:endParaRPr kumimoji="1" lang="en-US" altLang="ja-JP"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rPr>
              <a:t>　　４．アジア活力の取り込み強化・物流人流インフラの活用</a:t>
            </a:r>
            <a:endParaRPr kumimoji="1" lang="en-US" altLang="ja-JP"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rPr>
              <a:t>　　５．都市の再生</a:t>
            </a:r>
            <a:endPar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PｺﾞｼｯｸM" panose="020B0600000000000000" pitchFamily="50" charset="-128"/>
              <a:ea typeface="HGPｺﾞｼｯｸM" panose="020B0600000000000000" pitchFamily="50" charset="-128"/>
              <a:cs typeface="+mn-cs"/>
            </a:endParaRPr>
          </a:p>
        </p:txBody>
      </p:sp>
      <p:sp>
        <p:nvSpPr>
          <p:cNvPr id="14" name="台形 13"/>
          <p:cNvSpPr/>
          <p:nvPr/>
        </p:nvSpPr>
        <p:spPr>
          <a:xfrm>
            <a:off x="2345247" y="1491876"/>
            <a:ext cx="4457858" cy="3221567"/>
          </a:xfrm>
          <a:prstGeom prst="trapezoid">
            <a:avLst>
              <a:gd name="adj" fmla="val 13434"/>
            </a:avLst>
          </a:prstGeom>
          <a:solidFill>
            <a:srgbClr val="C96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台形 14"/>
          <p:cNvSpPr/>
          <p:nvPr/>
        </p:nvSpPr>
        <p:spPr>
          <a:xfrm>
            <a:off x="516046" y="4512768"/>
            <a:ext cx="8280920" cy="340976"/>
          </a:xfrm>
          <a:prstGeom prst="trapezoid">
            <a:avLst>
              <a:gd name="adj" fmla="val 583543"/>
            </a:avLst>
          </a:prstGeom>
          <a:solidFill>
            <a:srgbClr val="8841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7" name="テキスト ボックス 26"/>
          <p:cNvSpPr txBox="1"/>
          <p:nvPr/>
        </p:nvSpPr>
        <p:spPr>
          <a:xfrm>
            <a:off x="2416259" y="3385251"/>
            <a:ext cx="3528392" cy="2884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重点分野を中心に具体的取組みを集中的に実施</a:t>
            </a:r>
            <a:endParaRPr kumimoji="1" lang="ja-JP" altLang="en-US" sz="12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8" name="上矢印 27"/>
          <p:cNvSpPr/>
          <p:nvPr/>
        </p:nvSpPr>
        <p:spPr>
          <a:xfrm>
            <a:off x="1552214" y="3086914"/>
            <a:ext cx="5508000" cy="539411"/>
          </a:xfrm>
          <a:prstGeom prst="upArrow">
            <a:avLst>
              <a:gd name="adj1" fmla="val 56129"/>
              <a:gd name="adj2" fmla="val 100000"/>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0" name="正方形/長方形 29"/>
          <p:cNvSpPr/>
          <p:nvPr/>
        </p:nvSpPr>
        <p:spPr>
          <a:xfrm>
            <a:off x="331846" y="3822700"/>
            <a:ext cx="7875665" cy="612000"/>
          </a:xfrm>
          <a:prstGeom prst="rect">
            <a:avLst/>
          </a:prstGeom>
          <a:solidFill>
            <a:srgbClr val="FFCCFF"/>
          </a:solidFill>
          <a:ln w="127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1" name="大かっこ 30"/>
          <p:cNvSpPr/>
          <p:nvPr/>
        </p:nvSpPr>
        <p:spPr>
          <a:xfrm>
            <a:off x="2688718" y="3876869"/>
            <a:ext cx="3815580" cy="488419"/>
          </a:xfrm>
          <a:prstGeom prst="bracketPair">
            <a:avLst>
              <a:gd name="adj" fmla="val 10903"/>
            </a:avLst>
          </a:prstGeom>
          <a:noFill/>
          <a:ln w="9525">
            <a:solidFill>
              <a:schemeClr val="tx1">
                <a:lumMod val="65000"/>
                <a:lumOff val="3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08000" tIns="36000" rIns="36000" bIns="36000" anchor="ctr" anchorCtr="1"/>
          <a:lstStyle/>
          <a:p>
            <a:pPr marL="0" marR="0" lvl="0" indent="0" algn="l" defTabSz="914400" rtl="0" eaLnBrk="1" fontAlgn="auto" latinLnBrk="0" hangingPunct="1">
              <a:lnSpc>
                <a:spcPts val="13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schemeClr val="tx1"/>
                </a:solidFill>
                <a:effectLst/>
                <a:uLnTx/>
                <a:uFillTx/>
                <a:latin typeface="Meiryo UI"/>
                <a:ea typeface="Meiryo UI"/>
                <a:cs typeface="Meiryo UI"/>
              </a:rPr>
              <a:t>2025</a:t>
            </a:r>
            <a:r>
              <a:rPr kumimoji="1" lang="ja-JP" altLang="en-US" sz="1200" b="0" i="0" u="none" strike="noStrike" kern="1200" cap="none" spc="0" normalizeH="0" baseline="0" noProof="0" dirty="0" smtClean="0">
                <a:ln>
                  <a:noFill/>
                </a:ln>
                <a:solidFill>
                  <a:schemeClr val="tx1"/>
                </a:solidFill>
                <a:effectLst/>
                <a:uLnTx/>
                <a:uFillTx/>
                <a:latin typeface="Meiryo UI"/>
                <a:ea typeface="Meiryo UI"/>
                <a:cs typeface="Meiryo UI"/>
              </a:rPr>
              <a:t>年大阪・関西万博やＩＲの実現に向けた取組みと併せて、重点分野の取組み</a:t>
            </a:r>
            <a:r>
              <a:rPr kumimoji="1" lang="ja-JP" altLang="en-US" sz="1200" b="0" i="0" u="none" strike="noStrike" kern="1200" cap="none" spc="0" normalizeH="0" baseline="0" noProof="0" dirty="0">
                <a:ln>
                  <a:noFill/>
                </a:ln>
                <a:solidFill>
                  <a:schemeClr val="tx1"/>
                </a:solidFill>
                <a:effectLst/>
                <a:uLnTx/>
                <a:uFillTx/>
                <a:latin typeface="Meiryo UI"/>
                <a:ea typeface="Meiryo UI"/>
                <a:cs typeface="Meiryo UI"/>
              </a:rPr>
              <a:t>を加速</a:t>
            </a:r>
            <a:r>
              <a:rPr kumimoji="1" lang="ja-JP" altLang="en-US" sz="1200" b="0" i="0" u="none" strike="noStrike" kern="1200" cap="none" spc="0" normalizeH="0" baseline="0" noProof="0" dirty="0" smtClean="0">
                <a:ln>
                  <a:noFill/>
                </a:ln>
                <a:solidFill>
                  <a:schemeClr val="tx1"/>
                </a:solidFill>
                <a:effectLst/>
                <a:uLnTx/>
                <a:uFillTx/>
                <a:latin typeface="Meiryo UI"/>
                <a:ea typeface="Meiryo UI"/>
                <a:cs typeface="Meiryo UI"/>
              </a:rPr>
              <a:t>させるとともに、実現後は、それらをインパクト</a:t>
            </a:r>
            <a:r>
              <a:rPr kumimoji="1" lang="ja-JP" altLang="en-US" sz="1200" b="0" i="0" u="none" strike="noStrike" kern="1200" cap="none" spc="0" normalizeH="0" baseline="0" noProof="0" dirty="0">
                <a:ln>
                  <a:noFill/>
                </a:ln>
                <a:solidFill>
                  <a:schemeClr val="tx1"/>
                </a:solidFill>
                <a:effectLst/>
                <a:uLnTx/>
                <a:uFillTx/>
                <a:latin typeface="Meiryo UI"/>
                <a:ea typeface="Meiryo UI"/>
                <a:cs typeface="Meiryo UI"/>
              </a:rPr>
              <a:t>と</a:t>
            </a:r>
            <a:r>
              <a:rPr kumimoji="1" lang="ja-JP" altLang="en-US" sz="1200" b="0" i="0" u="none" strike="noStrike" kern="1200" cap="none" spc="0" normalizeH="0" baseline="0" noProof="0" dirty="0" smtClean="0">
                <a:ln>
                  <a:noFill/>
                </a:ln>
                <a:solidFill>
                  <a:schemeClr val="tx1"/>
                </a:solidFill>
                <a:effectLst/>
                <a:uLnTx/>
                <a:uFillTx/>
                <a:latin typeface="Meiryo UI"/>
                <a:ea typeface="Meiryo UI"/>
                <a:cs typeface="Meiryo UI"/>
              </a:rPr>
              <a:t>して更なる大阪の成長・発展につなげていく</a:t>
            </a:r>
            <a:endParaRPr kumimoji="1" lang="ja-JP" altLang="en-US" sz="1200" b="0" i="0" u="none" strike="noStrike" kern="1200" cap="none" spc="0" normalizeH="0" baseline="0" noProof="0" dirty="0">
              <a:ln>
                <a:noFill/>
              </a:ln>
              <a:solidFill>
                <a:schemeClr val="tx1"/>
              </a:solidFill>
              <a:effectLst/>
              <a:uLnTx/>
              <a:uFillTx/>
              <a:latin typeface="Meiryo UI"/>
              <a:ea typeface="Meiryo UI"/>
              <a:cs typeface="Meiryo UI"/>
            </a:endParaRPr>
          </a:p>
        </p:txBody>
      </p:sp>
      <p:sp>
        <p:nvSpPr>
          <p:cNvPr id="32" name="円/楕円 31"/>
          <p:cNvSpPr/>
          <p:nvPr/>
        </p:nvSpPr>
        <p:spPr>
          <a:xfrm>
            <a:off x="512161" y="3900017"/>
            <a:ext cx="2101553" cy="450848"/>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anchor="ct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4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14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128016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大阪・関西</a:t>
            </a:r>
            <a:r>
              <a:rPr kumimoji="1" lang="zh-CN" altLang="en-US" sz="1400" b="1" i="0" u="none" strike="noStrike" kern="1200" cap="none" spc="0" normalizeH="0" baseline="0" noProof="0" dirty="0" smtClean="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万博</a:t>
            </a:r>
            <a:endParaRPr kumimoji="1" lang="ja-JP" altLang="en-US" sz="140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円/楕円 32"/>
          <p:cNvSpPr/>
          <p:nvPr/>
        </p:nvSpPr>
        <p:spPr>
          <a:xfrm>
            <a:off x="6664988" y="3882378"/>
            <a:ext cx="1566841" cy="450848"/>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anchor="ct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1" lang="en-US" altLang="zh-CN" sz="14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852539" y="4533190"/>
            <a:ext cx="2014973" cy="320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a:t>
            </a:r>
            <a:r>
              <a:rPr kumimoji="1" lang="ja-JP" altLang="en-US" sz="140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知的</a:t>
            </a:r>
            <a:r>
              <a:rPr kumimoji="1" lang="ja-JP" altLang="en-US" sz="14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インフラ</a:t>
            </a:r>
            <a:r>
              <a:rPr kumimoji="1" lang="ja-JP" altLang="en-US" sz="140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の充実</a:t>
            </a:r>
            <a:r>
              <a:rPr kumimoji="1" lang="en-US" altLang="ja-JP" sz="140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a:t>
            </a:r>
            <a:endParaRPr kumimoji="1" lang="ja-JP" altLang="en-US" sz="14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35" name="テキスト ボックス 34"/>
          <p:cNvSpPr txBox="1"/>
          <p:nvPr/>
        </p:nvSpPr>
        <p:spPr>
          <a:xfrm>
            <a:off x="5394968" y="4553166"/>
            <a:ext cx="1988450" cy="320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a:t>
            </a:r>
            <a:r>
              <a:rPr kumimoji="1" lang="ja-JP" altLang="en-US" sz="140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都市</a:t>
            </a:r>
            <a:r>
              <a:rPr kumimoji="1" lang="ja-JP" altLang="en-US" sz="14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インフラ</a:t>
            </a:r>
            <a:r>
              <a:rPr kumimoji="1" lang="ja-JP" altLang="en-US" sz="140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の充実</a:t>
            </a:r>
            <a:r>
              <a:rPr kumimoji="1" lang="en-US" altLang="ja-JP" sz="1400" b="0" i="0" u="none" strike="noStrike" kern="1200" cap="none" spc="0" normalizeH="0" baseline="0" noProof="0" dirty="0" smtClean="0">
                <a:ln>
                  <a:noFill/>
                </a:ln>
                <a:solidFill>
                  <a:prstClr val="white"/>
                </a:solidFill>
                <a:effectLst/>
                <a:uLnTx/>
                <a:uFillTx/>
                <a:latin typeface="HGPｺﾞｼｯｸE" panose="020B0900000000000000" pitchFamily="50" charset="-128"/>
                <a:ea typeface="HGPｺﾞｼｯｸE" panose="020B0900000000000000" pitchFamily="50" charset="-128"/>
                <a:cs typeface="+mn-cs"/>
              </a:rPr>
              <a:t>】</a:t>
            </a:r>
            <a:endParaRPr kumimoji="1" lang="ja-JP" altLang="en-US" sz="1400" b="0" i="0" u="none" strike="noStrike" kern="1200" cap="none" spc="0" normalizeH="0" baseline="0" noProof="0" dirty="0">
              <a:ln>
                <a:noFill/>
              </a:ln>
              <a:solidFill>
                <a:prstClr val="white"/>
              </a:solidFill>
              <a:effectLst/>
              <a:uLnTx/>
              <a:uFillTx/>
              <a:latin typeface="HGPｺﾞｼｯｸE" panose="020B0900000000000000" pitchFamily="50" charset="-128"/>
              <a:ea typeface="HGPｺﾞｼｯｸE" panose="020B0900000000000000" pitchFamily="50" charset="-128"/>
              <a:cs typeface="+mn-cs"/>
            </a:endParaRPr>
          </a:p>
        </p:txBody>
      </p:sp>
      <p:sp>
        <p:nvSpPr>
          <p:cNvPr id="36" name="正方形/長方形 35"/>
          <p:cNvSpPr/>
          <p:nvPr/>
        </p:nvSpPr>
        <p:spPr>
          <a:xfrm>
            <a:off x="331846" y="1824834"/>
            <a:ext cx="8496944" cy="1848915"/>
          </a:xfrm>
          <a:prstGeom prst="rect">
            <a:avLst/>
          </a:prstGeom>
          <a:solidFill>
            <a:schemeClr val="bg1">
              <a:lumMod val="75000"/>
            </a:schemeClr>
          </a:solidFill>
          <a:ln w="44450" cmpd="sng">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8" name="角丸四角形 37"/>
          <p:cNvSpPr>
            <a:spLocks/>
          </p:cNvSpPr>
          <p:nvPr/>
        </p:nvSpPr>
        <p:spPr>
          <a:xfrm>
            <a:off x="484865" y="2265015"/>
            <a:ext cx="3960000" cy="540000"/>
          </a:xfrm>
          <a:prstGeom prst="roundRect">
            <a:avLst>
              <a:gd name="adj" fmla="val 0"/>
            </a:avLst>
          </a:prstGeom>
          <a:gradFill>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p:spPr>
        <p:style>
          <a:lnRef idx="0">
            <a:schemeClr val="accent4"/>
          </a:lnRef>
          <a:fillRef idx="3">
            <a:schemeClr val="accent4"/>
          </a:fillRef>
          <a:effectRef idx="3">
            <a:schemeClr val="accent4"/>
          </a:effectRef>
          <a:fontRef idx="minor">
            <a:schemeClr val="lt1"/>
          </a:fontRef>
        </p:style>
        <p:txBody>
          <a:bodyPr lIns="72000" tIns="72000" rIns="36000" bIns="36000" anchor="ctr"/>
          <a:lstStyle/>
          <a:p>
            <a:pPr marL="0" marR="0" lvl="0" indent="0" algn="l" defTabSz="1280160" rtl="0" eaLnBrk="1" fontAlgn="auto" latinLnBrk="0" hangingPunct="1">
              <a:lnSpc>
                <a:spcPts val="16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eiryo UI"/>
              </a:rPr>
              <a:t>Ⅰ</a:t>
            </a:r>
            <a:r>
              <a:rPr kumimoji="1" lang="ja-JP" altLang="en-US" sz="1400" b="1" i="0" u="none" strike="noStrike" kern="1200" cap="none" spc="0" normalizeH="0" baseline="0" noProof="0" dirty="0">
                <a:ln>
                  <a:noFill/>
                </a:ln>
                <a:solidFill>
                  <a:prstClr val="white"/>
                </a:solidFill>
                <a:effectLst/>
                <a:uLnTx/>
                <a:uFillTx/>
                <a:latin typeface="Meiryo UI"/>
                <a:ea typeface="Meiryo UI"/>
                <a:cs typeface="Meiryo UI"/>
              </a:rPr>
              <a:t>　</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健康・医療</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関連産業の世界的なクラスター形成</a:t>
            </a:r>
            <a:endParaRPr kumimoji="1" lang="en-US" altLang="ja-JP" sz="1400" b="1" i="0" u="sng" strike="noStrike" kern="1200" cap="none" spc="0" normalizeH="0" baseline="0" noProof="0" dirty="0">
              <a:ln>
                <a:noFill/>
              </a:ln>
              <a:solidFill>
                <a:prstClr val="white"/>
              </a:solidFill>
              <a:effectLst/>
              <a:uLnTx/>
              <a:uFillTx/>
              <a:latin typeface="Meiryo UI"/>
              <a:ea typeface="Meiryo UI"/>
              <a:cs typeface="Meiryo UI"/>
            </a:endParaRPr>
          </a:p>
        </p:txBody>
      </p:sp>
      <p:sp>
        <p:nvSpPr>
          <p:cNvPr id="40" name="角丸四角形 39"/>
          <p:cNvSpPr>
            <a:spLocks/>
          </p:cNvSpPr>
          <p:nvPr/>
        </p:nvSpPr>
        <p:spPr>
          <a:xfrm>
            <a:off x="4730941" y="2252315"/>
            <a:ext cx="3960000" cy="540000"/>
          </a:xfrm>
          <a:prstGeom prst="roundRect">
            <a:avLst>
              <a:gd name="adj" fmla="val 0"/>
            </a:avLst>
          </a:prstGeom>
          <a:ln/>
        </p:spPr>
        <p:style>
          <a:lnRef idx="0">
            <a:schemeClr val="accent4"/>
          </a:lnRef>
          <a:fillRef idx="3">
            <a:schemeClr val="accent4"/>
          </a:fillRef>
          <a:effectRef idx="3">
            <a:schemeClr val="accent4"/>
          </a:effectRef>
          <a:fontRef idx="minor">
            <a:schemeClr val="lt1"/>
          </a:fontRef>
        </p:style>
        <p:txBody>
          <a:bodyPr lIns="72000" tIns="72000" rIns="36000" bIns="36000" anchor="ctr"/>
          <a:lstStyle/>
          <a:p>
            <a:pPr marL="0" marR="0" lvl="0" indent="0" algn="l" defTabSz="1280160" rtl="0" eaLnBrk="1" fontAlgn="auto" latinLnBrk="0" hangingPunct="1">
              <a:lnSpc>
                <a:spcPts val="16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eiryo UI"/>
              </a:rPr>
              <a:t>Ⅱ</a:t>
            </a:r>
            <a:r>
              <a:rPr kumimoji="1" lang="ja-JP" altLang="en-US" sz="1400" b="1" i="0" u="none" strike="noStrike" kern="1200" cap="none" spc="0" normalizeH="0" baseline="0" noProof="0" dirty="0">
                <a:ln>
                  <a:noFill/>
                </a:ln>
                <a:solidFill>
                  <a:prstClr val="white"/>
                </a:solidFill>
                <a:effectLst/>
                <a:uLnTx/>
                <a:uFillTx/>
                <a:latin typeface="Meiryo UI"/>
                <a:ea typeface="Meiryo UI"/>
                <a:cs typeface="Meiryo UI"/>
              </a:rPr>
              <a:t>　</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インバウンド</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の</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増加を契機と</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したアジア市場の</a:t>
            </a:r>
            <a:endParaRPr kumimoji="1" lang="en-US" altLang="ja-JP" sz="1400" b="1" i="0" u="sng" strike="noStrike" kern="1200" cap="none" spc="0" normalizeH="0" baseline="0" noProof="0" dirty="0" smtClean="0">
              <a:ln>
                <a:noFill/>
              </a:ln>
              <a:solidFill>
                <a:prstClr val="white"/>
              </a:solidFill>
              <a:effectLst/>
              <a:uLnTx/>
              <a:uFillTx/>
              <a:latin typeface="Meiryo UI"/>
              <a:ea typeface="Meiryo UI"/>
              <a:cs typeface="Meiryo UI"/>
            </a:endParaRPr>
          </a:p>
          <a:p>
            <a:pPr marL="0" marR="0" lvl="0" indent="0" algn="l" defTabSz="1280160" rtl="0" eaLnBrk="1" fontAlgn="auto" latinLnBrk="0" hangingPunct="1">
              <a:lnSpc>
                <a:spcPts val="16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eiryo UI"/>
              </a:rPr>
              <a:t> </a:t>
            </a:r>
            <a:r>
              <a:rPr kumimoji="1" lang="en-US" altLang="ja-JP" sz="1400" b="1" i="0" u="none" strike="noStrike" kern="1200" cap="none" spc="0" normalizeH="0" baseline="0" noProof="0" dirty="0" smtClean="0">
                <a:ln>
                  <a:noFill/>
                </a:ln>
                <a:solidFill>
                  <a:prstClr val="white"/>
                </a:solidFill>
                <a:effectLst/>
                <a:uLnTx/>
                <a:uFillTx/>
                <a:latin typeface="Meiryo UI"/>
                <a:ea typeface="Meiryo UI"/>
                <a:cs typeface="Meiryo UI"/>
              </a:rPr>
              <a:t>    </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取り込み</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強化</a:t>
            </a:r>
          </a:p>
        </p:txBody>
      </p:sp>
      <p:sp>
        <p:nvSpPr>
          <p:cNvPr id="47" name="角丸四角形 46"/>
          <p:cNvSpPr>
            <a:spLocks/>
          </p:cNvSpPr>
          <p:nvPr/>
        </p:nvSpPr>
        <p:spPr>
          <a:xfrm>
            <a:off x="512161" y="2895354"/>
            <a:ext cx="3960000" cy="540000"/>
          </a:xfrm>
          <a:prstGeom prst="roundRect">
            <a:avLst>
              <a:gd name="adj" fmla="val 0"/>
            </a:avLst>
          </a:prstGeom>
          <a:ln/>
        </p:spPr>
        <p:style>
          <a:lnRef idx="0">
            <a:schemeClr val="accent3"/>
          </a:lnRef>
          <a:fillRef idx="3">
            <a:schemeClr val="accent3"/>
          </a:fillRef>
          <a:effectRef idx="3">
            <a:schemeClr val="accent3"/>
          </a:effectRef>
          <a:fontRef idx="minor">
            <a:schemeClr val="lt1"/>
          </a:fontRef>
        </p:style>
        <p:txBody>
          <a:bodyPr lIns="72000" tIns="72000" rIns="36000" bIns="36000" anchor="ctr"/>
          <a:lstStyle/>
          <a:p>
            <a:pPr marL="0" marR="0" lvl="0" indent="0" algn="l" defTabSz="1280160" rtl="0" eaLnBrk="1" fontAlgn="auto" latinLnBrk="0" hangingPunct="1">
              <a:lnSpc>
                <a:spcPts val="16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eiryo UI"/>
              </a:rPr>
              <a:t>Ⅲ</a:t>
            </a:r>
            <a:r>
              <a:rPr kumimoji="1" lang="ja-JP" altLang="en-US" sz="1400" b="1" i="0" u="none" strike="noStrike" kern="1200" cap="none" spc="0" normalizeH="0" baseline="0" noProof="0" dirty="0">
                <a:ln>
                  <a:noFill/>
                </a:ln>
                <a:solidFill>
                  <a:prstClr val="white"/>
                </a:solidFill>
                <a:effectLst/>
                <a:uLnTx/>
                <a:uFillTx/>
                <a:latin typeface="Meiryo UI"/>
                <a:ea typeface="Meiryo UI"/>
                <a:cs typeface="Meiryo UI"/>
              </a:rPr>
              <a:t>　</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第</a:t>
            </a:r>
            <a:r>
              <a:rPr kumimoji="1" lang="en-US" altLang="ja-JP" sz="1400" b="1" i="0" u="sng" strike="noStrike" kern="1200" cap="none" spc="0" normalizeH="0" baseline="0" noProof="0" dirty="0">
                <a:ln>
                  <a:noFill/>
                </a:ln>
                <a:solidFill>
                  <a:prstClr val="white"/>
                </a:solidFill>
                <a:effectLst/>
                <a:uLnTx/>
                <a:uFillTx/>
                <a:latin typeface="Meiryo UI"/>
                <a:ea typeface="Meiryo UI"/>
                <a:cs typeface="Meiryo UI"/>
              </a:rPr>
              <a:t>4</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次</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産業革命に対応</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したイノベーションの</a:t>
            </a:r>
            <a:endParaRPr kumimoji="1" lang="en-US" altLang="ja-JP" sz="1400" b="1" i="0" u="sng" strike="noStrike" kern="1200" cap="none" spc="0" normalizeH="0" baseline="0" noProof="0" dirty="0" smtClean="0">
              <a:ln>
                <a:noFill/>
              </a:ln>
              <a:solidFill>
                <a:prstClr val="white"/>
              </a:solidFill>
              <a:effectLst/>
              <a:uLnTx/>
              <a:uFillTx/>
              <a:latin typeface="Meiryo UI"/>
              <a:ea typeface="Meiryo UI"/>
              <a:cs typeface="Meiryo UI"/>
            </a:endParaRPr>
          </a:p>
          <a:p>
            <a:pPr marL="0" marR="0" lvl="0" indent="0" algn="l" defTabSz="1280160" rtl="0" eaLnBrk="1" fontAlgn="auto" latinLnBrk="0" hangingPunct="1">
              <a:lnSpc>
                <a:spcPts val="16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eiryo UI"/>
              </a:rPr>
              <a:t>　</a:t>
            </a:r>
            <a:r>
              <a:rPr kumimoji="1" lang="ja-JP" altLang="en-US" sz="1400" b="1" i="0" u="none" strike="noStrike" kern="1200" cap="none" spc="0" normalizeH="0" baseline="0" noProof="0" dirty="0" smtClean="0">
                <a:ln>
                  <a:noFill/>
                </a:ln>
                <a:solidFill>
                  <a:prstClr val="white"/>
                </a:solidFill>
                <a:effectLst/>
                <a:uLnTx/>
                <a:uFillTx/>
                <a:latin typeface="Meiryo UI"/>
                <a:ea typeface="Meiryo UI"/>
                <a:cs typeface="Meiryo UI"/>
              </a:rPr>
              <a:t>　 </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促進と生産性</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向上</a:t>
            </a:r>
          </a:p>
        </p:txBody>
      </p:sp>
      <p:sp>
        <p:nvSpPr>
          <p:cNvPr id="48" name="角丸四角形 47"/>
          <p:cNvSpPr>
            <a:spLocks/>
          </p:cNvSpPr>
          <p:nvPr/>
        </p:nvSpPr>
        <p:spPr>
          <a:xfrm>
            <a:off x="4720566" y="2908298"/>
            <a:ext cx="3960000" cy="540000"/>
          </a:xfrm>
          <a:prstGeom prst="roundRect">
            <a:avLst>
              <a:gd name="adj" fmla="val 0"/>
            </a:avLst>
          </a:prstGeom>
          <a:ln/>
        </p:spPr>
        <p:style>
          <a:lnRef idx="0">
            <a:schemeClr val="accent3"/>
          </a:lnRef>
          <a:fillRef idx="3">
            <a:schemeClr val="accent3"/>
          </a:fillRef>
          <a:effectRef idx="3">
            <a:schemeClr val="accent3"/>
          </a:effectRef>
          <a:fontRef idx="minor">
            <a:schemeClr val="lt1"/>
          </a:fontRef>
        </p:style>
        <p:txBody>
          <a:bodyPr lIns="72000" tIns="72000" rIns="36000" bIns="36000" anchor="ctr"/>
          <a:lstStyle/>
          <a:p>
            <a:pPr marL="0" marR="0" lvl="0" indent="0" algn="l" defTabSz="1280160" rtl="0" eaLnBrk="1" fontAlgn="auto" latinLnBrk="0" hangingPunct="1">
              <a:lnSpc>
                <a:spcPts val="16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eiryo UI"/>
              </a:rPr>
              <a:t>Ⅳ</a:t>
            </a:r>
            <a:r>
              <a:rPr kumimoji="1" lang="ja-JP" altLang="en-US" sz="1400" b="1" i="0" u="none" strike="noStrike" kern="1200" cap="none" spc="0" normalizeH="0" baseline="0" noProof="0" dirty="0">
                <a:ln>
                  <a:noFill/>
                </a:ln>
                <a:solidFill>
                  <a:prstClr val="white"/>
                </a:solidFill>
                <a:effectLst/>
                <a:uLnTx/>
                <a:uFillTx/>
                <a:latin typeface="Meiryo UI"/>
                <a:ea typeface="Meiryo UI"/>
                <a:cs typeface="Meiryo UI"/>
              </a:rPr>
              <a:t>　</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人口の減少と産業構造</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の</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変化</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に</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対応</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した</a:t>
            </a:r>
            <a:endParaRPr kumimoji="1" lang="en-US" altLang="ja-JP" sz="1400" b="1" i="0" u="sng" strike="noStrike" kern="1200" cap="none" spc="0" normalizeH="0" baseline="0" noProof="0" dirty="0" smtClean="0">
              <a:ln>
                <a:noFill/>
              </a:ln>
              <a:solidFill>
                <a:prstClr val="white"/>
              </a:solidFill>
              <a:effectLst/>
              <a:uLnTx/>
              <a:uFillTx/>
              <a:latin typeface="Meiryo UI"/>
              <a:ea typeface="Meiryo UI"/>
              <a:cs typeface="Meiryo UI"/>
            </a:endParaRPr>
          </a:p>
          <a:p>
            <a:pPr marL="0" marR="0" lvl="0" indent="0" algn="l" defTabSz="1280160" rtl="0" eaLnBrk="1" fontAlgn="auto" latinLnBrk="0" hangingPunct="1">
              <a:lnSpc>
                <a:spcPts val="16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eiryo UI"/>
              </a:rPr>
              <a:t> </a:t>
            </a:r>
            <a:r>
              <a:rPr kumimoji="1" lang="en-US" altLang="ja-JP" sz="1400" b="1" i="0" u="none" strike="noStrike" kern="1200" cap="none" spc="0" normalizeH="0" baseline="0" noProof="0" dirty="0" smtClean="0">
                <a:ln>
                  <a:noFill/>
                </a:ln>
                <a:solidFill>
                  <a:prstClr val="white"/>
                </a:solidFill>
                <a:effectLst/>
                <a:uLnTx/>
                <a:uFillTx/>
                <a:latin typeface="Meiryo UI"/>
                <a:ea typeface="Meiryo UI"/>
                <a:cs typeface="Meiryo UI"/>
              </a:rPr>
              <a:t>    </a:t>
            </a:r>
            <a:r>
              <a:rPr kumimoji="1" lang="ja-JP" altLang="en-US" sz="1400" b="1" i="0" u="sng" strike="noStrike" kern="1200" cap="none" spc="0" normalizeH="0" baseline="0" noProof="0" dirty="0" smtClean="0">
                <a:ln>
                  <a:noFill/>
                </a:ln>
                <a:solidFill>
                  <a:prstClr val="white"/>
                </a:solidFill>
                <a:effectLst/>
                <a:uLnTx/>
                <a:uFillTx/>
                <a:latin typeface="Meiryo UI"/>
                <a:ea typeface="Meiryo UI"/>
                <a:cs typeface="Meiryo UI"/>
              </a:rPr>
              <a:t>人材力</a:t>
            </a:r>
            <a:r>
              <a:rPr kumimoji="1" lang="ja-JP" altLang="en-US" sz="1400" b="1" i="0" u="sng" strike="noStrike" kern="1200" cap="none" spc="0" normalizeH="0" baseline="0" noProof="0" dirty="0">
                <a:ln>
                  <a:noFill/>
                </a:ln>
                <a:solidFill>
                  <a:prstClr val="white"/>
                </a:solidFill>
                <a:effectLst/>
                <a:uLnTx/>
                <a:uFillTx/>
                <a:latin typeface="Meiryo UI"/>
                <a:ea typeface="Meiryo UI"/>
                <a:cs typeface="Meiryo UI"/>
              </a:rPr>
              <a:t>強化</a:t>
            </a:r>
          </a:p>
        </p:txBody>
      </p:sp>
      <p:sp>
        <p:nvSpPr>
          <p:cNvPr id="54" name="図形 53"/>
          <p:cNvSpPr/>
          <p:nvPr/>
        </p:nvSpPr>
        <p:spPr>
          <a:xfrm rot="5400000" flipH="1" flipV="1">
            <a:off x="270803" y="3512693"/>
            <a:ext cx="694435" cy="722356"/>
          </a:xfrm>
          <a:prstGeom prst="swooshArrow">
            <a:avLst>
              <a:gd name="adj1" fmla="val 37291"/>
              <a:gd name="adj2" fmla="val 38203"/>
            </a:avLst>
          </a:prstGeom>
          <a:ln/>
        </p:spPr>
        <p:style>
          <a:lnRef idx="1">
            <a:schemeClr val="accent2"/>
          </a:lnRef>
          <a:fillRef idx="2">
            <a:schemeClr val="accent2"/>
          </a:fillRef>
          <a:effectRef idx="1">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5" name="上矢印 54"/>
          <p:cNvSpPr/>
          <p:nvPr/>
        </p:nvSpPr>
        <p:spPr>
          <a:xfrm>
            <a:off x="1820176" y="1096208"/>
            <a:ext cx="5508000" cy="511602"/>
          </a:xfrm>
          <a:prstGeom prst="upArrow">
            <a:avLst>
              <a:gd name="adj1" fmla="val 60589"/>
              <a:gd name="adj2" fmla="val 100000"/>
            </a:avLst>
          </a:prstGeom>
          <a:solidFill>
            <a:srgbClr val="C96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6" name="テキスト ボックス 55"/>
          <p:cNvSpPr txBox="1"/>
          <p:nvPr/>
        </p:nvSpPr>
        <p:spPr>
          <a:xfrm>
            <a:off x="2970803" y="1314594"/>
            <a:ext cx="4023040" cy="308265"/>
          </a:xfrm>
          <a:prstGeom prst="rect">
            <a:avLst/>
          </a:prstGeom>
          <a:noFill/>
        </p:spPr>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重点分野を中心に具体的取組みを集中的に実施</a:t>
            </a:r>
            <a:endPar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テキスト ボックス 56"/>
          <p:cNvSpPr txBox="1"/>
          <p:nvPr/>
        </p:nvSpPr>
        <p:spPr>
          <a:xfrm>
            <a:off x="447343" y="1909548"/>
            <a:ext cx="17641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４つの重点分野</a:t>
            </a:r>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図形 57"/>
          <p:cNvSpPr/>
          <p:nvPr/>
        </p:nvSpPr>
        <p:spPr>
          <a:xfrm rot="5400000" flipH="1">
            <a:off x="8151044" y="3484896"/>
            <a:ext cx="577304" cy="697346"/>
          </a:xfrm>
          <a:prstGeom prst="swooshArrow">
            <a:avLst>
              <a:gd name="adj1" fmla="val 37291"/>
              <a:gd name="adj2" fmla="val 38203"/>
            </a:avLst>
          </a:prstGeom>
          <a:ln/>
        </p:spPr>
        <p:style>
          <a:lnRef idx="1">
            <a:schemeClr val="accent2"/>
          </a:lnRef>
          <a:fillRef idx="2">
            <a:schemeClr val="accent2"/>
          </a:fillRef>
          <a:effectRef idx="1">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0" name="正方形/長方形 59"/>
          <p:cNvSpPr/>
          <p:nvPr/>
        </p:nvSpPr>
        <p:spPr>
          <a:xfrm>
            <a:off x="165314" y="1682956"/>
            <a:ext cx="8832861" cy="3348000"/>
          </a:xfrm>
          <a:prstGeom prst="rect">
            <a:avLst/>
          </a:prstGeom>
          <a:noFill/>
          <a:ln w="44450" cmpd="dbl">
            <a:solidFill>
              <a:schemeClr val="bg2">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92D050"/>
              </a:solidFill>
              <a:effectLst/>
              <a:uLnTx/>
              <a:uFillTx/>
              <a:latin typeface="Calibri"/>
              <a:ea typeface="ＭＳ Ｐゴシック" panose="020B0600070205080204" pitchFamily="50" charset="-128"/>
              <a:cs typeface="+mn-cs"/>
            </a:endParaRPr>
          </a:p>
        </p:txBody>
      </p:sp>
      <p:sp>
        <p:nvSpPr>
          <p:cNvPr id="59" name="テキスト ボックス 58"/>
          <p:cNvSpPr txBox="1"/>
          <p:nvPr/>
        </p:nvSpPr>
        <p:spPr>
          <a:xfrm>
            <a:off x="979199" y="4931812"/>
            <a:ext cx="7598480" cy="224388"/>
          </a:xfrm>
          <a:prstGeom prst="rect">
            <a:avLst/>
          </a:prstGeom>
          <a:solidFill>
            <a:schemeClr val="bg1"/>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５源泉のもと、土壌となる知的ｲﾝﾌﾗや都市ｲﾝﾌﾗの更なる充実を図るとともに、４つの重点分野を設定</a:t>
            </a:r>
            <a:endParaRPr kumimoji="1" lang="ja-JP" altLang="en-US" sz="1400" b="1"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b="1" dirty="0">
                <a:solidFill>
                  <a:prstClr val="black"/>
                </a:solidFill>
                <a:latin typeface="Calibri"/>
                <a:ea typeface="ＭＳ Ｐゴシック" panose="020B0600070205080204" pitchFamily="50" charset="-128"/>
              </a:rPr>
              <a:t>3</a:t>
            </a:r>
            <a:endPar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2697554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 4"/>
          <p:cNvGraphicFramePr>
            <a:graphicFrameLocks noGrp="1"/>
          </p:cNvGraphicFramePr>
          <p:nvPr>
            <p:extLst/>
          </p:nvPr>
        </p:nvGraphicFramePr>
        <p:xfrm>
          <a:off x="179512" y="4459346"/>
          <a:ext cx="4503223" cy="2232249"/>
        </p:xfrm>
        <a:graphic>
          <a:graphicData uri="http://schemas.openxmlformats.org/drawingml/2006/table">
            <a:tbl>
              <a:tblPr firstRow="1" bandRow="1">
                <a:tableStyleId>{9D7B26C5-4107-4FEC-AEDC-1716B250A1EF}</a:tableStyleId>
              </a:tblPr>
              <a:tblGrid>
                <a:gridCol w="2335005">
                  <a:extLst>
                    <a:ext uri="{9D8B030D-6E8A-4147-A177-3AD203B41FA5}">
                      <a16:colId xmlns:a16="http://schemas.microsoft.com/office/drawing/2014/main" val="20000"/>
                    </a:ext>
                  </a:extLst>
                </a:gridCol>
                <a:gridCol w="1084109">
                  <a:extLst>
                    <a:ext uri="{9D8B030D-6E8A-4147-A177-3AD203B41FA5}">
                      <a16:colId xmlns:a16="http://schemas.microsoft.com/office/drawing/2014/main" val="20001"/>
                    </a:ext>
                  </a:extLst>
                </a:gridCol>
                <a:gridCol w="1084109">
                  <a:extLst>
                    <a:ext uri="{9D8B030D-6E8A-4147-A177-3AD203B41FA5}">
                      <a16:colId xmlns:a16="http://schemas.microsoft.com/office/drawing/2014/main" val="20002"/>
                    </a:ext>
                  </a:extLst>
                </a:gridCol>
              </a:tblGrid>
              <a:tr h="374155">
                <a:tc>
                  <a:txBody>
                    <a:bodyPr/>
                    <a:lstStyle/>
                    <a:p>
                      <a:pPr>
                        <a:lnSpc>
                          <a:spcPts val="1100"/>
                        </a:lnSpc>
                      </a:pP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5433">
                <a:tc>
                  <a:txBody>
                    <a:bodyPr/>
                    <a:lstStyle/>
                    <a:p>
                      <a:pPr>
                        <a:lnSpc>
                          <a:spcPts val="1100"/>
                        </a:lnSpc>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関西への訪日外国人訪問率</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00"/>
                        </a:lnSpc>
                      </a:pP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33.3%</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00"/>
                        </a:lnSpc>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49036">
                <a:tc>
                  <a:txBody>
                    <a:bodyPr/>
                    <a:lstStyle/>
                    <a:p>
                      <a:pPr>
                        <a:lnSpc>
                          <a:spcPts val="1100"/>
                        </a:lnSpc>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関西への訪日外国人旅行者数</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100"/>
                        </a:lnSpc>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345</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1,800</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5433">
                <a:tc>
                  <a:txBody>
                    <a:bodyPr/>
                    <a:lstStyle/>
                    <a:p>
                      <a:pPr>
                        <a:lnSpc>
                          <a:spcPts val="1100"/>
                        </a:lnSpc>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関西での外国人延べ宿泊者数</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00"/>
                        </a:lnSpc>
                      </a:pP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793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100"/>
                        </a:lnSpc>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3,700</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58192">
                <a:tc>
                  <a:txBody>
                    <a:bodyPr/>
                    <a:lstStyle/>
                    <a:p>
                      <a:pPr>
                        <a:lnSpc>
                          <a:spcPts val="1100"/>
                        </a:lnSpc>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関西での訪日外国人旅行消費額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100"/>
                        </a:lnSpc>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4,700</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ts val="1100"/>
                        </a:lnSpc>
                      </a:pPr>
                      <a:r>
                        <a:rPr kumimoji="1" lang="en-US" altLang="ja-JP"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兆円</a:t>
                      </a:r>
                      <a:endParaRPr kumimoji="1" lang="ja-JP" altLang="en-US" sz="12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 name="正方形/長方形 8"/>
          <p:cNvSpPr/>
          <p:nvPr/>
        </p:nvSpPr>
        <p:spPr>
          <a:xfrm>
            <a:off x="91882" y="2060848"/>
            <a:ext cx="4873438" cy="2416046"/>
          </a:xfrm>
          <a:prstGeom prst="rect">
            <a:avLst/>
          </a:prstGeom>
        </p:spPr>
        <p:txBody>
          <a:bodyPr wrap="square">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関西観光・文化振興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計画の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概要」</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5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．計画期間：　概ね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までの期間</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２．基本方針と目標：</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）基本方針</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①国際観光なくしてＫＡＮＳＡＩの発展なし</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②文化観光資源の宝庫・強みを活かす</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③関西ファンをつくる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④文化芸術の継承・創造を通じて観光を振興する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⑤「関西は一つ」になって国際観光振興と文化振興に取り組む</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将来像</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アジアの文化観光首都・関西」としての地位の確立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）数値目標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5004048" y="2375873"/>
            <a:ext cx="3405399" cy="242019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171450" indent="-171450">
              <a:buFont typeface="Arial" panose="020B0604020202020204" pitchFamily="34" charset="0"/>
              <a:buChar cha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広域観光周遊ルート「美の伝説」による誘客促進</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Arial" panose="020B0604020202020204" pitchFamily="34" charset="0"/>
              <a:buChar cha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関西広域連合ＷＥＢを通じた情報発信</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Arial" panose="020B0604020202020204" pitchFamily="34" charset="0"/>
              <a:buChar char="•"/>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KANSAI Wi-Fi</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Official</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）の運用</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Arial" panose="020B0604020202020204" pitchFamily="34" charset="0"/>
              <a:buChar cha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「ＫＡＮＳＡＩ国際観光ＹＥＡＲ」の実施</a:t>
            </a:r>
            <a:endParaRPr lang="en-US" altLang="ja-JP" sz="1200"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ゴールデン・スポーツイヤーズ」</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　</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テーマ</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に情報発信やイベントなどを実施）</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Arial" panose="020B0604020202020204" pitchFamily="34" charset="0"/>
              <a:buChar cha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ベトナム・フィリピン・マレーシア・台湾・香港・オーストラリア・ニュージーランド・中国・欧州等におけるトッププロモーション</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関西全域</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対象</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とする</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観光案内</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表示ガイドラインの改訂</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通訳案内士</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の登録業務</a:t>
            </a:r>
            <a:endParaRPr kumimoji="1" lang="ja-JP" altLang="en-US" sz="1200" b="1" dirty="0">
              <a:solidFill>
                <a:schemeClr val="tx1"/>
              </a:solidFill>
            </a:endParaRPr>
          </a:p>
        </p:txBody>
      </p:sp>
      <p:sp>
        <p:nvSpPr>
          <p:cNvPr id="2" name="テキスト ボックス 1"/>
          <p:cNvSpPr txBox="1"/>
          <p:nvPr/>
        </p:nvSpPr>
        <p:spPr>
          <a:xfrm>
            <a:off x="4860032" y="2060848"/>
            <a:ext cx="2438488" cy="307777"/>
          </a:xfrm>
          <a:prstGeom prst="rect">
            <a:avLst/>
          </a:prstGeom>
          <a:noFill/>
        </p:spPr>
        <p:txBody>
          <a:bodyPr wrap="none" rtlCol="0">
            <a:spAutoFit/>
          </a:bodyPr>
          <a:lstStyle/>
          <a:p>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関西広域連合の主な取組み</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998857" y="5235210"/>
            <a:ext cx="1932209" cy="461665"/>
          </a:xfrm>
          <a:prstGeom prst="rect">
            <a:avLst/>
          </a:prstGeom>
          <a:noFill/>
        </p:spPr>
        <p:txBody>
          <a:bodyPr wrap="square" rtlCol="0">
            <a:spAutoFit/>
          </a:bodyPr>
          <a:lstStyle/>
          <a:p>
            <a:r>
              <a:rPr kumimoji="1" lang="ja-JP" altLang="en-US" sz="1200" dirty="0" smtClean="0"/>
              <a:t>統一交通パス</a:t>
            </a:r>
            <a:endParaRPr kumimoji="1" lang="en-US" altLang="ja-JP" sz="1200" dirty="0" smtClean="0"/>
          </a:p>
          <a:p>
            <a:r>
              <a:rPr kumimoji="1" lang="ja-JP" altLang="en-US" sz="1200" dirty="0" smtClean="0"/>
              <a:t>「</a:t>
            </a:r>
            <a:r>
              <a:rPr kumimoji="1" lang="en-US" altLang="ja-JP" sz="1200" dirty="0" smtClean="0"/>
              <a:t>KANSAI ONE PASS</a:t>
            </a:r>
            <a:r>
              <a:rPr kumimoji="1" lang="ja-JP" altLang="en-US" sz="1200" dirty="0" smtClean="0"/>
              <a:t>」</a:t>
            </a:r>
            <a:endParaRPr kumimoji="1" lang="ja-JP" altLang="en-US" sz="1200" dirty="0"/>
          </a:p>
        </p:txBody>
      </p:sp>
      <p:sp>
        <p:nvSpPr>
          <p:cNvPr id="16" name="正方形/長方形 15"/>
          <p:cNvSpPr/>
          <p:nvPr/>
        </p:nvSpPr>
        <p:spPr>
          <a:xfrm>
            <a:off x="91882" y="483570"/>
            <a:ext cx="7344816" cy="369332"/>
          </a:xfrm>
          <a:prstGeom prst="rect">
            <a:avLst/>
          </a:prstGeom>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関西観光ポータルの推進</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63989" y="931808"/>
            <a:ext cx="8928992" cy="102959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関西広域連合では、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月に「関西観光・文化振興計画」を改定。</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年に関西への訪日外国人訪問率</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％、訪日外国人旅行者数</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1,800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万人をめざして、一体的な事業に取り組んでいる。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KANSAI ONE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PASS</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（優待</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特典付き</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カード型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乗車券）」の発売や旅行消費拡大に向けた取組みを行っている。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p:cNvPicPr>
            <a:picLocks noChangeAspect="1"/>
          </p:cNvPicPr>
          <p:nvPr/>
        </p:nvPicPr>
        <p:blipFill rotWithShape="1">
          <a:blip r:embed="rId3" cstate="print">
            <a:extLst>
              <a:ext uri="{28A0092B-C50C-407E-A947-70E740481C1C}">
                <a14:useLocalDpi xmlns:a14="http://schemas.microsoft.com/office/drawing/2010/main" val="0"/>
              </a:ext>
            </a:extLst>
          </a:blip>
          <a:srcRect t="11504"/>
          <a:stretch/>
        </p:blipFill>
        <p:spPr>
          <a:xfrm>
            <a:off x="6624615" y="5235210"/>
            <a:ext cx="1826398" cy="1170953"/>
          </a:xfrm>
          <a:prstGeom prst="rect">
            <a:avLst/>
          </a:prstGeom>
        </p:spPr>
      </p:pic>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１．内外の集客力強化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スライド番号プレースホルダー 2"/>
          <p:cNvSpPr txBox="1">
            <a:spLocks/>
          </p:cNvSpPr>
          <p:nvPr/>
        </p:nvSpPr>
        <p:spPr>
          <a:xfrm>
            <a:off x="7010400" y="6497465"/>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39</a:t>
            </a:fld>
            <a:endParaRPr lang="ja-JP" altLang="en-US" dirty="0"/>
          </a:p>
        </p:txBody>
      </p:sp>
    </p:spTree>
    <p:extLst>
      <p:ext uri="{BB962C8B-B14F-4D97-AF65-F5344CB8AC3E}">
        <p14:creationId xmlns:p14="http://schemas.microsoft.com/office/powerpoint/2010/main" val="40665434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251520" y="548680"/>
            <a:ext cx="8541656" cy="6120680"/>
          </a:xfrm>
          <a:prstGeom prst="rect">
            <a:avLst/>
          </a:prstGeom>
          <a:noFill/>
          <a:ln w="38100" cmpd="dbl">
            <a:solidFill>
              <a:schemeClr val="tx1"/>
            </a:solidFill>
            <a:prstDash val="solid"/>
          </a:ln>
        </p:spPr>
        <p:style>
          <a:lnRef idx="2">
            <a:schemeClr val="accent6"/>
          </a:lnRef>
          <a:fillRef idx="1">
            <a:schemeClr val="lt1"/>
          </a:fillRef>
          <a:effectRef idx="0">
            <a:schemeClr val="accent6"/>
          </a:effectRef>
          <a:fontRef idx="minor">
            <a:schemeClr val="dk1"/>
          </a:fontRef>
        </p:style>
        <p:txBody>
          <a:bodyPr lIns="180000" tIns="360000" rIns="288000" bIns="360000" rtlCol="0" anchor="ctr" anchorCtr="0"/>
          <a:lstStyle/>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（１）女性や高齢者、若者など多様な人材が活躍し続ける仕組みづくり</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とセーフティネットの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整備に関して</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景気回復などを背景に、大阪の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雇用情勢は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大きく改善。一方で、人手不足の深刻化や若い世代の首都圏への流出、女性や高齢者の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就業率が全国を下回るなど</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課題もみられる。引き続き、働く意欲のある潜在的な人材の活躍につながる取組みをより一層強化</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することが必要</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。とりわけ</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の能力を活かす取組みや、若い世代が安定的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に就業し職場定着</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できる仕組みの構築や高齢者が長く活躍できる職域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の拡大など</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について、大学や産業界との連携をより深めていくことが重要。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（２）国際競争を勝ち抜くハイエンド人材の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育成に関して</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第４次産業革命の進展や産業構造の変革に対応できる人材力の強化が新たな課題。また、成長するアジアとの接続強化、一体化を図れる人材の育成が不可欠。学校教育や職業能力開発、リカレント教育も含め、官民</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連携して</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人材やグローバル人材の育成を進める必要。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（３）外国人高度専門人材等の受入</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拡大に関して</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府内の外国人留学生や外国人高度専門人材は増加傾向。引き続き、外国人留学生の受入れ強化や就職支援に取組むとともに、すそ野の広い外国人人材の受入拡大の検討が必要。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（４）成長を支える基盤となる人材の育成力</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強化に関して</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小中学校の学力調査の結果は全国平均に至らなかったものの、特に中学校では改善傾向がみられる。引き続き、市町村との連携のもと、基礎学力の徹底育成を進める必要。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５）地域の強みを活かす労働市場の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構築に関して</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は非正規雇用の割合が高く、中間所得層も減少。雇用の質の改善や、教育・福祉などの施策と一体となった総合的な雇用対策、産業振興と一体となった人材育成などを進める必要。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40</a:t>
            </a:fld>
            <a:endParaRPr lang="ja-JP" altLang="en-US" b="1" dirty="0"/>
          </a:p>
        </p:txBody>
      </p:sp>
    </p:spTree>
    <p:extLst>
      <p:ext uri="{BB962C8B-B14F-4D97-AF65-F5344CB8AC3E}">
        <p14:creationId xmlns:p14="http://schemas.microsoft.com/office/powerpoint/2010/main" val="6972611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83039" y="836712"/>
            <a:ext cx="8928992" cy="136815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年の府内外国人留学生は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26,257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人と、前年比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の増加。同様に、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年の「専門的・技術的分野」の在留資格を有し、府内事業所に勤務する外国人労働者数は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25,816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人と、対前年比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30.0</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の増加。それぞれ、戦略策定時から２倍近く増加している。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年の就業率は、全体で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ポイント増加）。</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歳の女性では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ポイント増加）とそれぞれ上昇しているものの、全国平均を下回っている状況。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2962666400"/>
              </p:ext>
            </p:extLst>
          </p:nvPr>
        </p:nvGraphicFramePr>
        <p:xfrm>
          <a:off x="35496" y="2348880"/>
          <a:ext cx="9060959" cy="3477300"/>
        </p:xfrm>
        <a:graphic>
          <a:graphicData uri="http://schemas.openxmlformats.org/drawingml/2006/table">
            <a:tbl>
              <a:tblPr firstRow="1" bandRow="1">
                <a:tableStyleId>{5940675A-B579-460E-94D1-54222C63F5DA}</a:tableStyleId>
              </a:tblPr>
              <a:tblGrid>
                <a:gridCol w="730723">
                  <a:extLst>
                    <a:ext uri="{9D8B030D-6E8A-4147-A177-3AD203B41FA5}">
                      <a16:colId xmlns:a16="http://schemas.microsoft.com/office/drawing/2014/main" val="20000"/>
                    </a:ext>
                  </a:extLst>
                </a:gridCol>
                <a:gridCol w="477067">
                  <a:extLst>
                    <a:ext uri="{9D8B030D-6E8A-4147-A177-3AD203B41FA5}">
                      <a16:colId xmlns:a16="http://schemas.microsoft.com/office/drawing/2014/main" val="20001"/>
                    </a:ext>
                  </a:extLst>
                </a:gridCol>
                <a:gridCol w="690323">
                  <a:extLst>
                    <a:ext uri="{9D8B030D-6E8A-4147-A177-3AD203B41FA5}">
                      <a16:colId xmlns:a16="http://schemas.microsoft.com/office/drawing/2014/main" val="20002"/>
                    </a:ext>
                  </a:extLst>
                </a:gridCol>
                <a:gridCol w="690323">
                  <a:extLst>
                    <a:ext uri="{9D8B030D-6E8A-4147-A177-3AD203B41FA5}">
                      <a16:colId xmlns:a16="http://schemas.microsoft.com/office/drawing/2014/main" val="20003"/>
                    </a:ext>
                  </a:extLst>
                </a:gridCol>
                <a:gridCol w="690323">
                  <a:extLst>
                    <a:ext uri="{9D8B030D-6E8A-4147-A177-3AD203B41FA5}">
                      <a16:colId xmlns:a16="http://schemas.microsoft.com/office/drawing/2014/main" val="20004"/>
                    </a:ext>
                  </a:extLst>
                </a:gridCol>
                <a:gridCol w="690323">
                  <a:extLst>
                    <a:ext uri="{9D8B030D-6E8A-4147-A177-3AD203B41FA5}">
                      <a16:colId xmlns:a16="http://schemas.microsoft.com/office/drawing/2014/main" val="20005"/>
                    </a:ext>
                  </a:extLst>
                </a:gridCol>
                <a:gridCol w="690323">
                  <a:extLst>
                    <a:ext uri="{9D8B030D-6E8A-4147-A177-3AD203B41FA5}">
                      <a16:colId xmlns:a16="http://schemas.microsoft.com/office/drawing/2014/main" val="20006"/>
                    </a:ext>
                  </a:extLst>
                </a:gridCol>
                <a:gridCol w="690323">
                  <a:extLst>
                    <a:ext uri="{9D8B030D-6E8A-4147-A177-3AD203B41FA5}">
                      <a16:colId xmlns:a16="http://schemas.microsoft.com/office/drawing/2014/main" val="20007"/>
                    </a:ext>
                  </a:extLst>
                </a:gridCol>
                <a:gridCol w="690323">
                  <a:extLst>
                    <a:ext uri="{9D8B030D-6E8A-4147-A177-3AD203B41FA5}">
                      <a16:colId xmlns:a16="http://schemas.microsoft.com/office/drawing/2014/main" val="20008"/>
                    </a:ext>
                  </a:extLst>
                </a:gridCol>
                <a:gridCol w="690323">
                  <a:extLst>
                    <a:ext uri="{9D8B030D-6E8A-4147-A177-3AD203B41FA5}">
                      <a16:colId xmlns:a16="http://schemas.microsoft.com/office/drawing/2014/main" val="20009"/>
                    </a:ext>
                  </a:extLst>
                </a:gridCol>
                <a:gridCol w="690323">
                  <a:extLst>
                    <a:ext uri="{9D8B030D-6E8A-4147-A177-3AD203B41FA5}">
                      <a16:colId xmlns:a16="http://schemas.microsoft.com/office/drawing/2014/main" val="1791935493"/>
                    </a:ext>
                  </a:extLst>
                </a:gridCol>
                <a:gridCol w="690323">
                  <a:extLst>
                    <a:ext uri="{9D8B030D-6E8A-4147-A177-3AD203B41FA5}">
                      <a16:colId xmlns:a16="http://schemas.microsoft.com/office/drawing/2014/main" val="1937158705"/>
                    </a:ext>
                  </a:extLst>
                </a:gridCol>
                <a:gridCol w="949939">
                  <a:extLst>
                    <a:ext uri="{9D8B030D-6E8A-4147-A177-3AD203B41FA5}">
                      <a16:colId xmlns:a16="http://schemas.microsoft.com/office/drawing/2014/main" val="20010"/>
                    </a:ext>
                  </a:extLst>
                </a:gridCol>
              </a:tblGrid>
              <a:tr h="434842">
                <a:tc gridSpan="2">
                  <a:txBody>
                    <a:bodyPr/>
                    <a:lstStyle/>
                    <a:p>
                      <a:pPr algn="ctr"/>
                      <a:r>
                        <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　　標　</a:t>
                      </a:r>
                      <a:endParaRPr kumimoji="1" lang="ja-JP" altLang="en-US"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hMerge="1">
                  <a:txBody>
                    <a:bodyPr/>
                    <a:lstStyle/>
                    <a:p>
                      <a:endParaRPr kumimoji="1" lang="ja-JP"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p>
                    <a:p>
                      <a:pPr algn="ct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p>
                    <a:p>
                      <a:pPr algn="ct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(H31</a:t>
                      </a:r>
                      <a:r>
                        <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　　典</a:t>
                      </a:r>
                      <a:endParaRPr kumimoji="1" lang="ja-JP" altLang="en-US"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extLst>
                  <a:ext uri="{0D108BD9-81ED-4DB2-BD59-A6C34878D82A}">
                    <a16:rowId xmlns:a16="http://schemas.microsoft.com/office/drawing/2014/main" val="10000"/>
                  </a:ext>
                </a:extLst>
              </a:tr>
              <a:tr h="936583">
                <a:tc gridSpan="2">
                  <a:txBody>
                    <a:bodyPr/>
                    <a:lstStyle/>
                    <a:p>
                      <a:pPr algn="l"/>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大阪府内の留学生数</a:t>
                      </a:r>
                      <a:r>
                        <a:rPr kumimoji="1" lang="ja-JP" altLang="en-US" sz="9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（高等教育機関及び日本語学校）</a:t>
                      </a:r>
                      <a:endParaRPr kumimoji="1" lang="en-US" altLang="ja-JP" sz="9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a:p>
                  </a:txBody>
                  <a:tcPr/>
                </a:tc>
                <a:tc>
                  <a:txBody>
                    <a:bodyPr/>
                    <a:lstStyle/>
                    <a:p>
                      <a:pPr marL="182563" indent="-182563" algn="ctr">
                        <a:tabLst>
                          <a:tab pos="92075" algn="l"/>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11,982</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11,841</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12,133</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12,513</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13,588</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85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15,280</a:t>
                      </a:r>
                      <a:r>
                        <a:rPr kumimoji="1" lang="ja-JP" altLang="en-US" sz="85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50"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a:txBody>
                    <a:bodyPr/>
                    <a:lstStyle/>
                    <a:p>
                      <a:pPr marL="0" indent="0" algn="ctr">
                        <a:tabLst/>
                      </a:pPr>
                      <a:r>
                        <a:rPr kumimoji="1" lang="en-US" altLang="ja-JP" sz="85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18,411</a:t>
                      </a:r>
                      <a:r>
                        <a:rPr kumimoji="1" lang="ja-JP" altLang="en-US" sz="85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50"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a:txBody>
                    <a:bodyPr/>
                    <a:lstStyle/>
                    <a:p>
                      <a:pPr marL="0" indent="0" algn="ctr">
                        <a:tabLst/>
                      </a:pPr>
                      <a:r>
                        <a:rPr kumimoji="1" lang="en-US" altLang="ja-JP" sz="85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21,683</a:t>
                      </a:r>
                      <a:r>
                        <a:rPr kumimoji="1" lang="ja-JP" altLang="en-US" sz="85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50"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a:txBody>
                    <a:bodyPr/>
                    <a:lstStyle/>
                    <a:p>
                      <a:pPr marL="0" indent="0" algn="ctr">
                        <a:tabLst/>
                      </a:pPr>
                      <a:r>
                        <a:rPr kumimoji="1" lang="en-US" altLang="ja-JP" sz="85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24,751</a:t>
                      </a:r>
                      <a:r>
                        <a:rPr kumimoji="1" lang="ja-JP" altLang="en-US" sz="85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50"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5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26,257</a:t>
                      </a:r>
                      <a:r>
                        <a:rPr kumimoji="1" lang="ja-JP" altLang="en-US" sz="85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p>
                  </a:txBody>
                  <a:tcPr marL="91436" marR="91436" marT="45701" marB="45701"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５月１日時点</a:t>
                      </a:r>
                      <a:endParaRPr kumimoji="1" lang="en-US" altLang="ja-JP" sz="8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tabLst/>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日本学生支援機構「外国人留学生在籍状況調査結果」</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769336">
                <a:tc gridSpan="2">
                  <a:txBody>
                    <a:bodyPr/>
                    <a:lstStyle/>
                    <a:p>
                      <a:pPr algn="l"/>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「専門的・技術的分野」の在留資格を有し、府内事業所に勤務する外国人労働者数</a:t>
                      </a:r>
                      <a:endPar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marL="182563" indent="-182563" algn="ctr">
                        <a:tabLst>
                          <a:tab pos="92075" algn="l"/>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7,763</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8,704</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9,044</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9,339</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9,759</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10,052</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12,356</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15,258</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20,173</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25,816</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0" indent="0">
                        <a:tabLst/>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月末時点</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tabLst/>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厚生労働省「外国人雇用状況の届出状況」</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7551">
                <a:tc rowSpan="2">
                  <a:txBody>
                    <a:bodyPr/>
                    <a:lstStyle/>
                    <a:p>
                      <a:pPr algn="l"/>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就業率</a:t>
                      </a: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algn="l"/>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は全国</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algn="l"/>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marL="182563" indent="-182563" algn="ctr">
                        <a:tabLst>
                          <a:tab pos="92075" algn="l"/>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53.2</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[56.6</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marL="182563" indent="-182563" algn="ctr">
                        <a:tabLst>
                          <a:tab pos="92075" algn="l"/>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53.6</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[56.5</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marL="182563" indent="-182563" algn="ctr">
                        <a:tabLst>
                          <a:tab pos="92075" algn="l"/>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53.6</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[56.5</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54.6</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[56.9</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54.6</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[57.3</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54.7</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[57.6</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T w="28575" cap="flat" cmpd="sng" algn="ctr">
                      <a:solidFill>
                        <a:schemeClr val="tx1"/>
                      </a:solidFill>
                      <a:prstDash val="solid"/>
                      <a:round/>
                      <a:headEnd type="none" w="med" len="med"/>
                      <a:tailEnd type="none" w="med" len="med"/>
                    </a:lnT>
                  </a:tcPr>
                </a:tc>
                <a:tc>
                  <a:txBody>
                    <a:bodyPr/>
                    <a:lstStyle/>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55.4</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[58.1</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T w="28575" cap="flat" cmpd="sng" algn="ctr">
                      <a:solidFill>
                        <a:schemeClr val="tx1"/>
                      </a:solidFill>
                      <a:prstDash val="solid"/>
                      <a:round/>
                      <a:headEnd type="none" w="med" len="med"/>
                      <a:tailEnd type="none" w="med" len="med"/>
                    </a:lnT>
                  </a:tcPr>
                </a:tc>
                <a:tc>
                  <a:txBody>
                    <a:bodyPr/>
                    <a:lstStyle/>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56.0%</a:t>
                      </a:r>
                    </a:p>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[58.8%]</a:t>
                      </a:r>
                      <a:endPar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T w="28575" cap="flat" cmpd="sng" algn="ctr">
                      <a:solidFill>
                        <a:schemeClr val="tx1"/>
                      </a:solidFill>
                      <a:prstDash val="solid"/>
                      <a:round/>
                      <a:headEnd type="none" w="med" len="med"/>
                      <a:tailEnd type="none" w="med" len="med"/>
                    </a:lnT>
                  </a:tcPr>
                </a:tc>
                <a:tc>
                  <a:txBody>
                    <a:bodyPr/>
                    <a:lstStyle/>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57.0%</a:t>
                      </a:r>
                    </a:p>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[60.0%]</a:t>
                      </a:r>
                      <a:endPar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T w="28575" cap="flat" cmpd="sng" algn="ctr">
                      <a:solidFill>
                        <a:schemeClr val="tx1"/>
                      </a:solidFill>
                      <a:prstDash val="solid"/>
                      <a:round/>
                      <a:headEnd type="none" w="med" len="med"/>
                      <a:tailEnd type="none" w="med" len="med"/>
                    </a:lnT>
                  </a:tcPr>
                </a:tc>
                <a:tc>
                  <a:txBody>
                    <a:bodyPr/>
                    <a:lstStyle/>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59.0%</a:t>
                      </a:r>
                    </a:p>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[60.6%]</a:t>
                      </a:r>
                      <a:endPar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T w="28575" cap="flat" cmpd="sng" algn="ctr">
                      <a:solidFill>
                        <a:schemeClr val="tx1"/>
                      </a:solidFill>
                      <a:prstDash val="solid"/>
                      <a:round/>
                      <a:headEnd type="none" w="med" len="med"/>
                      <a:tailEnd type="none" w="med" len="med"/>
                    </a:lnT>
                  </a:tcPr>
                </a:tc>
                <a:tc rowSpan="2">
                  <a:txBody>
                    <a:bodyPr/>
                    <a:lstStyle/>
                    <a:p>
                      <a:pPr marL="0" indent="0">
                        <a:tabLst/>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総務省「労働力調査」</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tabLst/>
                      </a:pP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大阪府統計課「労働力調査地方集計結果（年平均）」</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668988">
                <a:tc vMerge="1">
                  <a:txBody>
                    <a:bodyPr/>
                    <a:lstStyle/>
                    <a:p>
                      <a:pPr algn="l"/>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女性</a:t>
                      </a:r>
                      <a:endPar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44</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a:t>
                      </a: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59.6</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[65.2</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61.4</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[65.9</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61.3</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[66.7</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62.9</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[68.6</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64.7</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[70.1</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66.1</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[71.2</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a:txBody>
                    <a:bodyPr/>
                    <a:lstStyle/>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66.9</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[71.8</a:t>
                      </a:r>
                      <a:r>
                        <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a:txBody>
                    <a:bodyPr/>
                    <a:lstStyle/>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69.4%</a:t>
                      </a:r>
                    </a:p>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[73.3%]</a:t>
                      </a:r>
                      <a:endPar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a:txBody>
                    <a:bodyPr/>
                    <a:lstStyle/>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69.8%</a:t>
                      </a:r>
                    </a:p>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[75.8%]</a:t>
                      </a:r>
                      <a:endPar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a:txBody>
                    <a:bodyPr/>
                    <a:lstStyle/>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71.9%</a:t>
                      </a:r>
                    </a:p>
                    <a:p>
                      <a:pPr marL="0" indent="0" algn="ctr">
                        <a:tabLst/>
                      </a:pPr>
                      <a:r>
                        <a:rPr kumimoji="1" lang="en-US" altLang="ja-JP"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[77.0%]</a:t>
                      </a:r>
                      <a:endParaRPr kumimoji="1" lang="ja-JP" altLang="en-US" sz="8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tc>
                <a:tc vMerge="1">
                  <a:txBody>
                    <a:bodyPr/>
                    <a:lstStyle/>
                    <a:p>
                      <a:pPr marL="0" indent="0">
                        <a:tabLst/>
                      </a:pP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bl>
          </a:graphicData>
        </a:graphic>
      </p:graphicFrame>
      <p:sp>
        <p:nvSpPr>
          <p:cNvPr id="14" name="テキスト ボックス 13"/>
          <p:cNvSpPr txBox="1"/>
          <p:nvPr/>
        </p:nvSpPr>
        <p:spPr>
          <a:xfrm>
            <a:off x="71486" y="6127738"/>
            <a:ext cx="4626514" cy="261610"/>
          </a:xfrm>
          <a:prstGeom prst="rect">
            <a:avLst/>
          </a:prstGeom>
          <a:noFill/>
        </p:spPr>
        <p:txBody>
          <a:bodyPr wrap="square" rtlCol="0">
            <a:spAutoFit/>
          </a:bodyPr>
          <a:lstStyle/>
          <a:p>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就業率</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15</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歳以上人口に占める</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就業者</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の割合</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4"/>
          <p:cNvSpPr>
            <a:spLocks noChangeArrowheads="1"/>
          </p:cNvSpPr>
          <p:nvPr/>
        </p:nvSpPr>
        <p:spPr bwMode="auto">
          <a:xfrm>
            <a:off x="71486" y="487899"/>
            <a:ext cx="8785225"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defTabSz="912813">
              <a:lnSpc>
                <a:spcPts val="2000"/>
              </a:lnSpc>
              <a:spcBef>
                <a:spcPct val="20000"/>
              </a:spcBef>
              <a:buFont typeface="Wingdings" panose="05000000000000000000" pitchFamily="2" charset="2"/>
              <a:buChar char="u"/>
            </a:pPr>
            <a:r>
              <a:rPr lang="ja-JP" altLang="en-US" sz="2000" b="1" u="sng" dirty="0" smtClean="0">
                <a:solidFill>
                  <a:prstClr val="black"/>
                </a:solidFill>
                <a:latin typeface="+mn-ea"/>
                <a:cs typeface="Meiryo UI" pitchFamily="50" charset="-128"/>
              </a:rPr>
              <a:t>「成長目標」の進捗を把握するための指標</a:t>
            </a:r>
            <a:endParaRPr lang="ja-JP" altLang="en-US" sz="2000" b="1" u="sng" dirty="0">
              <a:solidFill>
                <a:prstClr val="black"/>
              </a:solidFill>
              <a:latin typeface="+mn-ea"/>
              <a:cs typeface="Meiryo UI"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41</a:t>
            </a:fld>
            <a:endParaRPr lang="ja-JP" altLang="en-US" b="1" dirty="0"/>
          </a:p>
        </p:txBody>
      </p:sp>
    </p:spTree>
    <p:extLst>
      <p:ext uri="{BB962C8B-B14F-4D97-AF65-F5344CB8AC3E}">
        <p14:creationId xmlns:p14="http://schemas.microsoft.com/office/powerpoint/2010/main" val="36182200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4"/>
          <p:cNvSpPr>
            <a:spLocks noChangeArrowheads="1"/>
          </p:cNvSpPr>
          <p:nvPr/>
        </p:nvSpPr>
        <p:spPr bwMode="auto">
          <a:xfrm>
            <a:off x="71486" y="487899"/>
            <a:ext cx="8785225"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defTabSz="912813">
              <a:lnSpc>
                <a:spcPts val="2000"/>
              </a:lnSpc>
              <a:spcBef>
                <a:spcPct val="20000"/>
              </a:spcBef>
              <a:buFont typeface="Wingdings" panose="05000000000000000000" pitchFamily="2" charset="2"/>
              <a:buChar char="u"/>
            </a:pPr>
            <a:r>
              <a:rPr lang="ja-JP" altLang="en-US" sz="2000" b="1" u="sng" dirty="0" smtClean="0">
                <a:solidFill>
                  <a:prstClr val="black"/>
                </a:solidFill>
                <a:latin typeface="+mn-ea"/>
                <a:cs typeface="Meiryo UI" pitchFamily="50" charset="-128"/>
              </a:rPr>
              <a:t>「成長目標」の進捗を把握するための指標</a:t>
            </a:r>
            <a:endParaRPr lang="ja-JP" altLang="en-US" sz="2000" b="1" u="sng" dirty="0">
              <a:solidFill>
                <a:prstClr val="black"/>
              </a:solidFill>
              <a:latin typeface="+mn-ea"/>
              <a:cs typeface="Meiryo UI" pitchFamily="50" charset="-128"/>
            </a:endParaRPr>
          </a:p>
        </p:txBody>
      </p:sp>
      <p:sp>
        <p:nvSpPr>
          <p:cNvPr id="2" name="テキスト ボックス 1"/>
          <p:cNvSpPr txBox="1"/>
          <p:nvPr/>
        </p:nvSpPr>
        <p:spPr>
          <a:xfrm>
            <a:off x="52624" y="6033328"/>
            <a:ext cx="6264696" cy="276999"/>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年度は実施せず</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42</a:t>
            </a:fld>
            <a:endParaRPr lang="ja-JP" altLang="en-US" b="1" dirty="0"/>
          </a:p>
        </p:txBody>
      </p:sp>
      <p:graphicFrame>
        <p:nvGraphicFramePr>
          <p:cNvPr id="8" name="表 7"/>
          <p:cNvGraphicFramePr>
            <a:graphicFrameLocks noGrp="1"/>
          </p:cNvGraphicFramePr>
          <p:nvPr>
            <p:extLst>
              <p:ext uri="{D42A27DB-BD31-4B8C-83A1-F6EECF244321}">
                <p14:modId xmlns:p14="http://schemas.microsoft.com/office/powerpoint/2010/main" val="597038470"/>
              </p:ext>
            </p:extLst>
          </p:nvPr>
        </p:nvGraphicFramePr>
        <p:xfrm>
          <a:off x="149185" y="2492896"/>
          <a:ext cx="8845630" cy="3543300"/>
        </p:xfrm>
        <a:graphic>
          <a:graphicData uri="http://schemas.openxmlformats.org/drawingml/2006/table">
            <a:tbl>
              <a:tblPr firstRow="1" bandRow="1">
                <a:tableStyleId>{5940675A-B579-460E-94D1-54222C63F5DA}</a:tableStyleId>
              </a:tblPr>
              <a:tblGrid>
                <a:gridCol w="768284">
                  <a:extLst>
                    <a:ext uri="{9D8B030D-6E8A-4147-A177-3AD203B41FA5}">
                      <a16:colId xmlns:a16="http://schemas.microsoft.com/office/drawing/2014/main" val="20000"/>
                    </a:ext>
                  </a:extLst>
                </a:gridCol>
                <a:gridCol w="518774">
                  <a:extLst>
                    <a:ext uri="{9D8B030D-6E8A-4147-A177-3AD203B41FA5}">
                      <a16:colId xmlns:a16="http://schemas.microsoft.com/office/drawing/2014/main" val="20001"/>
                    </a:ext>
                  </a:extLst>
                </a:gridCol>
                <a:gridCol w="719864">
                  <a:extLst>
                    <a:ext uri="{9D8B030D-6E8A-4147-A177-3AD203B41FA5}">
                      <a16:colId xmlns:a16="http://schemas.microsoft.com/office/drawing/2014/main" val="20002"/>
                    </a:ext>
                  </a:extLst>
                </a:gridCol>
                <a:gridCol w="719864">
                  <a:extLst>
                    <a:ext uri="{9D8B030D-6E8A-4147-A177-3AD203B41FA5}">
                      <a16:colId xmlns:a16="http://schemas.microsoft.com/office/drawing/2014/main" val="20003"/>
                    </a:ext>
                  </a:extLst>
                </a:gridCol>
                <a:gridCol w="719864">
                  <a:extLst>
                    <a:ext uri="{9D8B030D-6E8A-4147-A177-3AD203B41FA5}">
                      <a16:colId xmlns:a16="http://schemas.microsoft.com/office/drawing/2014/main" val="20004"/>
                    </a:ext>
                  </a:extLst>
                </a:gridCol>
                <a:gridCol w="719864">
                  <a:extLst>
                    <a:ext uri="{9D8B030D-6E8A-4147-A177-3AD203B41FA5}">
                      <a16:colId xmlns:a16="http://schemas.microsoft.com/office/drawing/2014/main" val="20005"/>
                    </a:ext>
                  </a:extLst>
                </a:gridCol>
                <a:gridCol w="719864">
                  <a:extLst>
                    <a:ext uri="{9D8B030D-6E8A-4147-A177-3AD203B41FA5}">
                      <a16:colId xmlns:a16="http://schemas.microsoft.com/office/drawing/2014/main" val="20006"/>
                    </a:ext>
                  </a:extLst>
                </a:gridCol>
                <a:gridCol w="719864">
                  <a:extLst>
                    <a:ext uri="{9D8B030D-6E8A-4147-A177-3AD203B41FA5}">
                      <a16:colId xmlns:a16="http://schemas.microsoft.com/office/drawing/2014/main" val="20007"/>
                    </a:ext>
                  </a:extLst>
                </a:gridCol>
                <a:gridCol w="719864">
                  <a:extLst>
                    <a:ext uri="{9D8B030D-6E8A-4147-A177-3AD203B41FA5}">
                      <a16:colId xmlns:a16="http://schemas.microsoft.com/office/drawing/2014/main" val="20008"/>
                    </a:ext>
                  </a:extLst>
                </a:gridCol>
                <a:gridCol w="719864">
                  <a:extLst>
                    <a:ext uri="{9D8B030D-6E8A-4147-A177-3AD203B41FA5}">
                      <a16:colId xmlns:a16="http://schemas.microsoft.com/office/drawing/2014/main" val="20009"/>
                    </a:ext>
                  </a:extLst>
                </a:gridCol>
                <a:gridCol w="719864">
                  <a:extLst>
                    <a:ext uri="{9D8B030D-6E8A-4147-A177-3AD203B41FA5}">
                      <a16:colId xmlns:a16="http://schemas.microsoft.com/office/drawing/2014/main" val="4066871404"/>
                    </a:ext>
                  </a:extLst>
                </a:gridCol>
                <a:gridCol w="1079796">
                  <a:extLst>
                    <a:ext uri="{9D8B030D-6E8A-4147-A177-3AD203B41FA5}">
                      <a16:colId xmlns:a16="http://schemas.microsoft.com/office/drawing/2014/main" val="20010"/>
                    </a:ext>
                  </a:extLst>
                </a:gridCol>
              </a:tblGrid>
              <a:tr h="227039">
                <a:tc gridSpan="2">
                  <a:txBody>
                    <a:bodyPr/>
                    <a:lstStyle/>
                    <a:p>
                      <a:pPr algn="ct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　　標　</a:t>
                      </a:r>
                      <a:endPar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hMerge="1">
                  <a:txBody>
                    <a:bodyPr/>
                    <a:lstStyle/>
                    <a:p>
                      <a:endParaRPr kumimoji="1" lang="ja-JP"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p>
                    <a:p>
                      <a:pPr algn="ct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(H31</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R1</a:t>
                      </a: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solidFill>
                      <a:schemeClr val="accent5">
                        <a:lumMod val="60000"/>
                        <a:lumOff val="40000"/>
                      </a:schemeClr>
                    </a:solidFill>
                  </a:tcPr>
                </a:tc>
                <a:tc>
                  <a:txBody>
                    <a:bodyPr/>
                    <a:lstStyle/>
                    <a:p>
                      <a:pPr algn="ctr"/>
                      <a:r>
                        <a:rPr kumimoji="1" lang="ja-JP" altLang="en-US" sz="10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　　典</a:t>
                      </a:r>
                      <a:endParaRPr kumimoji="1" lang="ja-JP" altLang="en-US" sz="10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extLst>
                  <a:ext uri="{0D108BD9-81ED-4DB2-BD59-A6C34878D82A}">
                    <a16:rowId xmlns:a16="http://schemas.microsoft.com/office/drawing/2014/main" val="10000"/>
                  </a:ext>
                </a:extLst>
              </a:tr>
              <a:tr h="489007">
                <a:tc rowSpan="2">
                  <a:txBody>
                    <a:bodyPr/>
                    <a:lstStyle/>
                    <a:p>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学力調査結果</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正答率</a:t>
                      </a: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は全国</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小学校</a:t>
                      </a:r>
                      <a:endPar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tcPr>
                </a:tc>
                <a:tc>
                  <a:txBody>
                    <a:bodyPr/>
                    <a:lstStyle/>
                    <a:p>
                      <a:pPr marL="182563" indent="-182563" algn="ctr">
                        <a:tabLst>
                          <a:tab pos="92075" algn="l"/>
                        </a:tabLst>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66.7</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67.4</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60.9</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[61.9</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64.2</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[66.2</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62.3</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[63.9</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91436" marR="91436" marT="45701" marB="45701"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62.4</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[63.9</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91436" marR="91436" marT="45701" marB="45701"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62.3</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[64.2%]</a:t>
                      </a:r>
                    </a:p>
                  </a:txBody>
                  <a:tcPr marL="91436" marR="91436" marT="45701" marB="45701"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58.5</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[60.1%]</a:t>
                      </a:r>
                    </a:p>
                  </a:txBody>
                  <a:tcPr marL="91436" marR="91436" marT="45701" marB="45701" anchor="ct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63.4</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[65.2%]</a:t>
                      </a:r>
                    </a:p>
                  </a:txBody>
                  <a:tcPr marL="91436" marR="91436" marT="45701" marB="45701" anchor="ctr"/>
                </a:tc>
                <a:tc>
                  <a:txBody>
                    <a:bodyPr/>
                    <a:lstStyle/>
                    <a:p>
                      <a:pPr marL="182563" marR="0" indent="-182563" algn="l"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文部科学省</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「全国学力・学習状況調査」</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489007">
                <a:tc vMerge="1">
                  <a:txBody>
                    <a:bodyPr/>
                    <a:lstStyle/>
                    <a:p>
                      <a:endParaRPr kumimoji="1" lang="ja-JP" altLang="en-US" sz="1200" dirty="0">
                        <a:latin typeface="HGPｺﾞｼｯｸE" pitchFamily="50" charset="-128"/>
                        <a:ea typeface="HGPｺﾞｼｯｸE" pitchFamily="50" charset="-128"/>
                      </a:endParaRPr>
                    </a:p>
                  </a:txBody>
                  <a:tcPr/>
                </a:tc>
                <a:tc>
                  <a:txBody>
                    <a:bodyPr/>
                    <a:lstStyle/>
                    <a:p>
                      <a:pPr algn="ct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中学校</a:t>
                      </a:r>
                      <a:endPar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tab pos="0" algn="l"/>
                        </a:tabLst>
                        <a:defRPr/>
                      </a:pP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59.6</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62.5</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59.2</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[62.3</a:t>
                      </a:r>
                      <a:r>
                        <a:rPr kumimoji="1" lang="ja-JP" altLang="en-US" sz="10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61.5</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[64.4</a:t>
                      </a: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61.2</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[61.9</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91436" marR="91436" marT="45701" marB="4570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60.4</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[62.1</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91436" marR="91436" marT="45701" marB="4570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63.5</a:t>
                      </a:r>
                      <a:r>
                        <a:rPr kumimoji="1" lang="ja-JP" altLang="en-US" sz="10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[65.6%]</a:t>
                      </a:r>
                    </a:p>
                  </a:txBody>
                  <a:tcPr marL="91436" marR="91436" marT="45701" marB="4570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61.3</a:t>
                      </a:r>
                      <a:r>
                        <a:rPr kumimoji="1" lang="ja-JP" altLang="en-US" sz="10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[62.6%]</a:t>
                      </a:r>
                    </a:p>
                  </a:txBody>
                  <a:tcPr marL="91436" marR="91436" marT="45701" marB="4570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64.2</a:t>
                      </a:r>
                      <a:r>
                        <a:rPr kumimoji="1" lang="ja-JP" altLang="en-US" sz="10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[66.3%]</a:t>
                      </a:r>
                    </a:p>
                  </a:txBody>
                  <a:tcPr marL="91436" marR="91436" marT="45701" marB="45701" anchor="ctr"/>
                </a:tc>
                <a:tc>
                  <a:txBody>
                    <a:bodyPr/>
                    <a:lstStyle/>
                    <a:p>
                      <a:pPr marL="182563" marR="0" indent="-182563" algn="l"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文部科学省</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「全国学力・学習状況調査」</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663653">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大阪府の公立高校</a:t>
                      </a: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年生の英検準</a:t>
                      </a: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級以上相当の英語力を有する割合 </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は全国</a:t>
                      </a:r>
                    </a:p>
                  </a:txBody>
                  <a:tcPr anchor="ctr">
                    <a:lnB w="2857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marL="182563" indent="-182563" algn="ctr">
                        <a:tabLst>
                          <a:tab pos="92075" algn="l"/>
                        </a:tabLst>
                      </a:pPr>
                      <a:r>
                        <a:rPr kumimoji="1" lang="ja-JP" altLang="en-US"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25.8</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0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[31.0</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28.2</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[31.0</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27.2</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[31.9</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000" b="0" i="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31.2</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[34.3</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35.0</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[36.4</a:t>
                      </a:r>
                      <a:r>
                        <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37.1%</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[39.3%]</a:t>
                      </a: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40.4%</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[40.2%]</a:t>
                      </a: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43.7%</a:t>
                      </a:r>
                    </a:p>
                    <a:p>
                      <a:pPr marL="182563" marR="0" indent="-182563"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[43.6%]</a:t>
                      </a:r>
                    </a:p>
                  </a:txBody>
                  <a:tcPr marL="91436" marR="91436" marT="45701" marB="45701" anchor="ctr">
                    <a:lnB w="28575"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日時点</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文部科学省</a:t>
                      </a:r>
                      <a:endParaRPr kumimoji="1" lang="en-US" altLang="ja-JP"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tabLst/>
                      </a:pPr>
                      <a:r>
                        <a:rPr kumimoji="1" lang="ja-JP" altLang="en-US" sz="105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「公立高等学校・中等教育学校（後期課程）における英語教育実施状況調査」</a:t>
                      </a: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9" name="正方形/長方形 8"/>
          <p:cNvSpPr/>
          <p:nvPr/>
        </p:nvSpPr>
        <p:spPr>
          <a:xfrm>
            <a:off x="83039" y="836712"/>
            <a:ext cx="8928992" cy="136815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年度の学力調査結果（正答率）は、小学校で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63.4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％（前年度比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ポイント増加）、中学校で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前年度比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ポイント増加）。小学校、中学校ともに全国平均を下回っている。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年度の大阪府の公立高校</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年生の英検準</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級以上相当の英語力を有する割合は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43.7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ポイントの増加</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。戦略策定以降、向上がみられ、昨年度に引き続き、全国の水準を上回っている。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069964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4"/>
          <p:cNvSpPr>
            <a:spLocks noChangeArrowheads="1"/>
          </p:cNvSpPr>
          <p:nvPr/>
        </p:nvSpPr>
        <p:spPr bwMode="auto">
          <a:xfrm>
            <a:off x="395536" y="909300"/>
            <a:ext cx="62646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総務省</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「労働力調査」、大阪府統計課「労働力調査地方集計結果（年平均</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07504" y="1343108"/>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大阪府の女性の就業率は、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年以降上昇している。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との差は縮小傾向にあるものの、依然として約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ポイントの差がみられる。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4"/>
          <p:cNvSpPr>
            <a:spLocks noChangeArrowheads="1"/>
          </p:cNvSpPr>
          <p:nvPr/>
        </p:nvSpPr>
        <p:spPr bwMode="auto">
          <a:xfrm>
            <a:off x="107504" y="570166"/>
            <a:ext cx="84249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女性の就業率の推移</a:t>
            </a:r>
            <a:r>
              <a:rPr lang="ja-JP" altLang="en-US" dirty="0">
                <a:latin typeface="Meiryo UI" panose="020B0604030504040204" pitchFamily="50" charset="-128"/>
                <a:ea typeface="Meiryo UI" panose="020B0604030504040204" pitchFamily="50" charset="-128"/>
              </a:rPr>
              <a:t>　</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円/楕円 8"/>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43</a:t>
            </a:fld>
            <a:endParaRPr lang="ja-JP" altLang="en-US" b="1" dirty="0"/>
          </a:p>
        </p:txBody>
      </p:sp>
      <p:graphicFrame>
        <p:nvGraphicFramePr>
          <p:cNvPr id="13" name="グラフ 12"/>
          <p:cNvGraphicFramePr>
            <a:graphicFrameLocks/>
          </p:cNvGraphicFramePr>
          <p:nvPr>
            <p:extLst>
              <p:ext uri="{D42A27DB-BD31-4B8C-83A1-F6EECF244321}">
                <p14:modId xmlns:p14="http://schemas.microsoft.com/office/powerpoint/2010/main" val="20950633"/>
              </p:ext>
            </p:extLst>
          </p:nvPr>
        </p:nvGraphicFramePr>
        <p:xfrm>
          <a:off x="0" y="2285931"/>
          <a:ext cx="9036496" cy="438342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72406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4"/>
          <p:cNvSpPr>
            <a:spLocks noChangeArrowheads="1"/>
          </p:cNvSpPr>
          <p:nvPr/>
        </p:nvSpPr>
        <p:spPr bwMode="auto">
          <a:xfrm>
            <a:off x="107504" y="438526"/>
            <a:ext cx="87583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年齢階級別女性の有業率、潜在的</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有業率</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９年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総務省「就業構造基本調査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119321" y="1034890"/>
            <a:ext cx="8928992" cy="111543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の女性の有業率をみると、いわゆる「Ｍ字カーブ」の谷は改善されつつあるものの、全国平均に比べ低い状況となっている。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また、大阪の有業率と潜在的有業率の差をみると、</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歳までのいずれの年齢層でも</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ポイント以上</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となっており</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、依然、働く意思がありながら就業できていない人は多い。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円/楕円 9"/>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44</a:t>
            </a:fld>
            <a:endParaRPr lang="ja-JP" altLang="en-US" b="1" dirty="0"/>
          </a:p>
        </p:txBody>
      </p:sp>
      <p:pic>
        <p:nvPicPr>
          <p:cNvPr id="3" name="図 2"/>
          <p:cNvPicPr>
            <a:picLocks noChangeAspect="1"/>
          </p:cNvPicPr>
          <p:nvPr/>
        </p:nvPicPr>
        <p:blipFill>
          <a:blip r:embed="rId3"/>
          <a:stretch>
            <a:fillRect/>
          </a:stretch>
        </p:blipFill>
        <p:spPr>
          <a:xfrm>
            <a:off x="580633" y="2267780"/>
            <a:ext cx="8285182" cy="4584589"/>
          </a:xfrm>
          <a:prstGeom prst="rect">
            <a:avLst/>
          </a:prstGeom>
        </p:spPr>
      </p:pic>
    </p:spTree>
    <p:extLst>
      <p:ext uri="{BB962C8B-B14F-4D97-AF65-F5344CB8AC3E}">
        <p14:creationId xmlns:p14="http://schemas.microsoft.com/office/powerpoint/2010/main" val="5467748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31678" y="416474"/>
            <a:ext cx="8758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男女別、新規求職申込状況（</a:t>
            </a:r>
            <a:r>
              <a:rPr lang="en-US" altLang="ja-JP" dirty="0">
                <a:latin typeface="Meiryo UI" panose="020B0604030504040204" pitchFamily="50" charset="-128"/>
                <a:ea typeface="Meiryo UI" panose="020B0604030504040204" pitchFamily="50" charset="-128"/>
                <a:cs typeface="Meiryo UI" panose="020B0604030504040204" pitchFamily="50" charset="-128"/>
              </a:rPr>
              <a:t>2020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月度）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07504" y="872617"/>
            <a:ext cx="8928992" cy="100414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主な職業別の新規求職申込状況を見ると、一般・パートともに、事務的職業の人気が高く、特に女性の申込件数が多い傾向。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専門的・技術的職業、販売やサービスの職業では、求人数が申込件数を上回っており、人材不足の傾向が見られる。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35868" y="1876762"/>
            <a:ext cx="1800200"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○一般</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4"/>
          <p:cNvSpPr>
            <a:spLocks noChangeArrowheads="1"/>
          </p:cNvSpPr>
          <p:nvPr/>
        </p:nvSpPr>
        <p:spPr bwMode="auto">
          <a:xfrm>
            <a:off x="4688235" y="474074"/>
            <a:ext cx="39615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出典：大阪労働局「労働市場月報」より作成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17"/>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a:xfrm>
            <a:off x="6952146" y="6493160"/>
            <a:ext cx="2133600" cy="365125"/>
          </a:xfrm>
        </p:spPr>
        <p:txBody>
          <a:bodyPr/>
          <a:lstStyle/>
          <a:p>
            <a:pPr>
              <a:defRPr/>
            </a:pPr>
            <a:r>
              <a:rPr lang="en-US" altLang="ja-JP" b="1" dirty="0" smtClean="0"/>
              <a:t>45</a:t>
            </a:r>
            <a:endParaRPr lang="ja-JP" altLang="en-US" b="1" dirty="0"/>
          </a:p>
        </p:txBody>
      </p:sp>
      <p:sp>
        <p:nvSpPr>
          <p:cNvPr id="74" name="テキスト ボックス 73"/>
          <p:cNvSpPr txBox="1"/>
          <p:nvPr/>
        </p:nvSpPr>
        <p:spPr>
          <a:xfrm>
            <a:off x="31678" y="4208124"/>
            <a:ext cx="2448272"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○パート</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グラフ 12"/>
          <p:cNvGraphicFramePr>
            <a:graphicFrameLocks/>
          </p:cNvGraphicFramePr>
          <p:nvPr>
            <p:extLst/>
          </p:nvPr>
        </p:nvGraphicFramePr>
        <p:xfrm>
          <a:off x="511771" y="2050384"/>
          <a:ext cx="8352928" cy="24316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グラフ 13"/>
          <p:cNvGraphicFramePr>
            <a:graphicFrameLocks/>
          </p:cNvGraphicFramePr>
          <p:nvPr>
            <p:extLst/>
          </p:nvPr>
        </p:nvGraphicFramePr>
        <p:xfrm>
          <a:off x="517867" y="4481991"/>
          <a:ext cx="8346831" cy="27510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09013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120835" y="505798"/>
            <a:ext cx="87583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府内の</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65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歳以上の労働力人口と就業率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出典：大阪府統計課「労働力調査地方集計結果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年平均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07504" y="1196752"/>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歳</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以上の府内労働力人口は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千人で前年比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千人増加し</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就業率も</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ポイント増加している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46</a:t>
            </a:fld>
            <a:endParaRPr lang="ja-JP" altLang="en-US" b="1" dirty="0"/>
          </a:p>
        </p:txBody>
      </p:sp>
      <p:graphicFrame>
        <p:nvGraphicFramePr>
          <p:cNvPr id="8" name="グラフ 7"/>
          <p:cNvGraphicFramePr>
            <a:graphicFrameLocks/>
          </p:cNvGraphicFramePr>
          <p:nvPr>
            <p:extLst>
              <p:ext uri="{D42A27DB-BD31-4B8C-83A1-F6EECF244321}">
                <p14:modId xmlns:p14="http://schemas.microsoft.com/office/powerpoint/2010/main" val="3821473880"/>
              </p:ext>
            </p:extLst>
          </p:nvPr>
        </p:nvGraphicFramePr>
        <p:xfrm>
          <a:off x="251520" y="2156574"/>
          <a:ext cx="8496944" cy="43306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3995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120835" y="580229"/>
            <a:ext cx="875831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府内の</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65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歳以上の就業者の推移（主な産業別・非農林業）</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出典：大阪府統計課「労働力調査地方集計結果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年平均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20835" y="1412776"/>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歳以上の就業者を産業別に見ると、製造業や卸売業・小売業、サービス業（他に分類されないもの）、医療・福祉で多い傾向。</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円/楕円 10"/>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47</a:t>
            </a:fld>
            <a:endParaRPr lang="ja-JP" altLang="en-US" b="1" dirty="0"/>
          </a:p>
        </p:txBody>
      </p:sp>
      <p:graphicFrame>
        <p:nvGraphicFramePr>
          <p:cNvPr id="9" name="グラフ 8"/>
          <p:cNvGraphicFramePr>
            <a:graphicFrameLocks/>
          </p:cNvGraphicFramePr>
          <p:nvPr>
            <p:extLst/>
          </p:nvPr>
        </p:nvGraphicFramePr>
        <p:xfrm>
          <a:off x="263913" y="2564904"/>
          <a:ext cx="8642835" cy="4899198"/>
        </p:xfrm>
        <a:graphic>
          <a:graphicData uri="http://schemas.openxmlformats.org/drawingml/2006/chart">
            <c:chart xmlns:c="http://schemas.openxmlformats.org/drawingml/2006/chart" xmlns:r="http://schemas.openxmlformats.org/officeDocument/2006/relationships" r:id="rId3"/>
          </a:graphicData>
        </a:graphic>
      </p:graphicFrame>
      <p:sp>
        <p:nvSpPr>
          <p:cNvPr id="10" name="正方形/長方形 9"/>
          <p:cNvSpPr/>
          <p:nvPr/>
        </p:nvSpPr>
        <p:spPr>
          <a:xfrm>
            <a:off x="1259632" y="3356992"/>
            <a:ext cx="576064" cy="1872208"/>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Tree>
    <p:extLst>
      <p:ext uri="{BB962C8B-B14F-4D97-AF65-F5344CB8AC3E}">
        <p14:creationId xmlns:p14="http://schemas.microsoft.com/office/powerpoint/2010/main" val="8041799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72826" y="517054"/>
            <a:ext cx="87583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府内の</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65</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歳以上の就業者の労働形態など</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07504" y="950858"/>
            <a:ext cx="8928992" cy="82195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歳以上の就業者の就業形態をみると、非正規として働く高齢者が増えている。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府内の年齢別の賃金構造をみると、</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歳以上の年齢層にも、「決まって支給する給与」が一定支給されている。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36512" y="1893590"/>
            <a:ext cx="4248472" cy="677108"/>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○府内の</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65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歳以上の就業形態　</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：大阪府統計課「労働力調査地方集計結果</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年平均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211960" y="1928445"/>
            <a:ext cx="4968552" cy="492443"/>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○府内の年齢別の賃金構造（</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：厚生労働省「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賃金</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構造基本調査」より作成</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48</a:t>
            </a:fld>
            <a:endParaRPr lang="ja-JP" altLang="en-US" b="1" dirty="0"/>
          </a:p>
        </p:txBody>
      </p:sp>
      <p:graphicFrame>
        <p:nvGraphicFramePr>
          <p:cNvPr id="12" name="グラフ 11"/>
          <p:cNvGraphicFramePr>
            <a:graphicFrameLocks/>
          </p:cNvGraphicFramePr>
          <p:nvPr>
            <p:extLst/>
          </p:nvPr>
        </p:nvGraphicFramePr>
        <p:xfrm>
          <a:off x="147585" y="2570698"/>
          <a:ext cx="3714750" cy="36195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グラフ 12"/>
          <p:cNvGraphicFramePr>
            <a:graphicFrameLocks/>
          </p:cNvGraphicFramePr>
          <p:nvPr>
            <p:extLst/>
          </p:nvPr>
        </p:nvGraphicFramePr>
        <p:xfrm>
          <a:off x="3910173" y="2617610"/>
          <a:ext cx="5126323" cy="4267774"/>
        </p:xfrm>
        <a:graphic>
          <a:graphicData uri="http://schemas.openxmlformats.org/drawingml/2006/chart">
            <c:chart xmlns:c="http://schemas.openxmlformats.org/drawingml/2006/chart" xmlns:r="http://schemas.openxmlformats.org/officeDocument/2006/relationships" r:id="rId4"/>
          </a:graphicData>
        </a:graphic>
      </p:graphicFrame>
      <p:sp>
        <p:nvSpPr>
          <p:cNvPr id="14" name="正方形/長方形 13"/>
          <p:cNvSpPr/>
          <p:nvPr/>
        </p:nvSpPr>
        <p:spPr>
          <a:xfrm>
            <a:off x="8109520" y="4954979"/>
            <a:ext cx="914400" cy="962025"/>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Tree>
    <p:extLst>
      <p:ext uri="{BB962C8B-B14F-4D97-AF65-F5344CB8AC3E}">
        <p14:creationId xmlns:p14="http://schemas.microsoft.com/office/powerpoint/2010/main" val="17120845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323528" y="3501008"/>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19643" y="2945788"/>
            <a:ext cx="1895307" cy="523220"/>
          </a:xfrm>
          <a:prstGeom prst="rect">
            <a:avLst/>
          </a:prstGeom>
          <a:noFill/>
        </p:spPr>
        <p:txBody>
          <a:bodyPr wrap="square" rtlCol="0">
            <a:spAutoFit/>
          </a:bodyPr>
          <a:lstStyle/>
          <a:p>
            <a:pPr algn="ctr"/>
            <a:r>
              <a:rPr kumimoji="1"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第</a:t>
            </a:r>
            <a:r>
              <a:rPr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１</a:t>
            </a:r>
            <a:r>
              <a:rPr kumimoji="1" lang="ja-JP" altLang="en-US" sz="2800" b="1" dirty="0" smtClean="0">
                <a:latin typeface="Meiryo UI" panose="020B0604030504040204" pitchFamily="50" charset="-128"/>
                <a:ea typeface="Meiryo UI" panose="020B0604030504040204" pitchFamily="50" charset="-128"/>
                <a:cs typeface="Meiryo UI" panose="020B0604030504040204" pitchFamily="50" charset="-128"/>
              </a:rPr>
              <a:t>章　</a:t>
            </a:r>
            <a:endParaRPr kumimoji="1" lang="ja-JP" altLang="en-US" sz="2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2194758" y="2934594"/>
            <a:ext cx="6768752" cy="523220"/>
          </a:xfrm>
          <a:prstGeom prst="rect">
            <a:avLst/>
          </a:prstGeom>
          <a:noFill/>
        </p:spPr>
        <p:txBody>
          <a:bodyPr wrap="square" rtlCol="0" anchor="ctr">
            <a:spAutoFit/>
          </a:bodyPr>
          <a:lstStyle/>
          <a:p>
            <a:r>
              <a:rPr kumimoji="1" lang="ja-JP" altLang="en-US" sz="2800" dirty="0" smtClean="0">
                <a:latin typeface="Meiryo UI" panose="020B0604030504040204" pitchFamily="50" charset="-128"/>
                <a:ea typeface="Meiryo UI" panose="020B0604030504040204" pitchFamily="50" charset="-128"/>
                <a:cs typeface="Meiryo UI" panose="020B0604030504040204" pitchFamily="50" charset="-128"/>
              </a:rPr>
              <a:t>成長目標の達成状況</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59702" y="6093296"/>
            <a:ext cx="5280613" cy="307777"/>
          </a:xfrm>
          <a:prstGeom prst="rect">
            <a:avLst/>
          </a:prstGeom>
          <a:noFill/>
        </p:spPr>
        <p:txBody>
          <a:bodyPr wrap="none" rtlCol="0">
            <a:spAutoFit/>
          </a:bodyPr>
          <a:lstStyle/>
          <a:p>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１（年度ベース）と書いていないものは全て（暦年）の統計を示す。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4</a:t>
            </a:fld>
            <a:endParaRPr lang="ja-JP" altLang="en-US" b="1" dirty="0"/>
          </a:p>
        </p:txBody>
      </p:sp>
    </p:spTree>
    <p:extLst>
      <p:ext uri="{BB962C8B-B14F-4D97-AF65-F5344CB8AC3E}">
        <p14:creationId xmlns:p14="http://schemas.microsoft.com/office/powerpoint/2010/main" val="48921672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グラフ 15"/>
          <p:cNvGraphicFramePr>
            <a:graphicFrameLocks/>
          </p:cNvGraphicFramePr>
          <p:nvPr>
            <p:extLst>
              <p:ext uri="{D42A27DB-BD31-4B8C-83A1-F6EECF244321}">
                <p14:modId xmlns:p14="http://schemas.microsoft.com/office/powerpoint/2010/main" val="1848619967"/>
              </p:ext>
            </p:extLst>
          </p:nvPr>
        </p:nvGraphicFramePr>
        <p:xfrm>
          <a:off x="395536" y="2470952"/>
          <a:ext cx="8214590" cy="4468795"/>
        </p:xfrm>
        <a:graphic>
          <a:graphicData uri="http://schemas.openxmlformats.org/drawingml/2006/chart">
            <c:chart xmlns:c="http://schemas.openxmlformats.org/drawingml/2006/chart" xmlns:r="http://schemas.openxmlformats.org/officeDocument/2006/relationships" r:id="rId3"/>
          </a:graphicData>
        </a:graphic>
      </p:graphicFrame>
      <p:sp>
        <p:nvSpPr>
          <p:cNvPr id="24" name="正方形/長方形 4"/>
          <p:cNvSpPr>
            <a:spLocks noChangeArrowheads="1"/>
          </p:cNvSpPr>
          <p:nvPr/>
        </p:nvSpPr>
        <p:spPr bwMode="auto">
          <a:xfrm>
            <a:off x="125391" y="473096"/>
            <a:ext cx="875831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err="1" smtClean="0">
                <a:latin typeface="Meiryo UI" panose="020B0604030504040204" pitchFamily="50" charset="-128"/>
                <a:ea typeface="Meiryo UI" panose="020B0604030504040204" pitchFamily="50" charset="-128"/>
                <a:cs typeface="Meiryo UI" panose="020B0604030504040204" pitchFamily="50" charset="-128"/>
              </a:rPr>
              <a:t>障がい</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者実雇用率、法定雇用率達成企業の割合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：厚生労働省「障害者雇用状況の調査結果」より作成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49186" y="1079216"/>
            <a:ext cx="8928992" cy="105363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年の大阪府の法定雇用率達成企業の割合は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43.1</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ポイントの上昇。全国平均（</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48.0</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）を下回る状況。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者実雇用率は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0.07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ポイントの増加。全国平均（</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）をやや下回る状況。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8172400" y="2286478"/>
            <a:ext cx="1152128"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149186" y="2286478"/>
            <a:ext cx="1152128"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b="1" smtClean="0"/>
              <a:pPr>
                <a:defRPr/>
              </a:pPr>
              <a:t>49</a:t>
            </a:fld>
            <a:endParaRPr lang="ja-JP" altLang="en-US" b="1" dirty="0"/>
          </a:p>
        </p:txBody>
      </p:sp>
      <p:cxnSp>
        <p:nvCxnSpPr>
          <p:cNvPr id="13" name="直線コネクタ 12"/>
          <p:cNvCxnSpPr/>
          <p:nvPr/>
        </p:nvCxnSpPr>
        <p:spPr>
          <a:xfrm flipH="1">
            <a:off x="2843808" y="3752944"/>
            <a:ext cx="288032" cy="432048"/>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flipV="1">
            <a:off x="4379155" y="3068960"/>
            <a:ext cx="288032" cy="396044"/>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H="1" flipV="1">
            <a:off x="5004048" y="4671703"/>
            <a:ext cx="360040" cy="198022"/>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868144" y="5013176"/>
            <a:ext cx="144039" cy="360051"/>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2182911" y="2791961"/>
            <a:ext cx="3325193"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法定雇用率達成企業の割合（全国）</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右目盛り</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1469243" y="4184992"/>
            <a:ext cx="3534805"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法定雇用率達成企業の割合（大阪府）</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右目盛り</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2411760" y="4514605"/>
            <a:ext cx="2727381" cy="276999"/>
          </a:xfrm>
          <a:prstGeom prst="rect">
            <a:avLst/>
          </a:prstGeom>
          <a:noFill/>
        </p:spPr>
        <p:txBody>
          <a:bodyPr wrap="square" rtlCol="0">
            <a:spAutoFit/>
          </a:bodyPr>
          <a:lstStyle/>
          <a:p>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者実雇用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率</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左</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目盛り</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4860032" y="5373227"/>
            <a:ext cx="2892173" cy="276999"/>
          </a:xfrm>
          <a:prstGeom prst="rect">
            <a:avLst/>
          </a:prstGeom>
          <a:noFill/>
        </p:spPr>
        <p:txBody>
          <a:bodyPr wrap="square" rtlCol="0">
            <a:spAutoFit/>
          </a:bodyPr>
          <a:lstStyle/>
          <a:p>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者実雇用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率</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左</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目盛り</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763248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4"/>
          <p:cNvSpPr>
            <a:spLocks noChangeArrowheads="1"/>
          </p:cNvSpPr>
          <p:nvPr/>
        </p:nvSpPr>
        <p:spPr bwMode="auto">
          <a:xfrm>
            <a:off x="143348" y="458525"/>
            <a:ext cx="875831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産業</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別の</a:t>
            </a:r>
            <a:r>
              <a:rPr lang="ja-JP" altLang="en-US" dirty="0" err="1" smtClean="0">
                <a:latin typeface="Meiryo UI" panose="020B0604030504040204" pitchFamily="50" charset="-128"/>
                <a:ea typeface="Meiryo UI" panose="020B0604030504040204" pitchFamily="50" charset="-128"/>
                <a:cs typeface="Meiryo UI" panose="020B0604030504040204" pitchFamily="50" charset="-128"/>
              </a:rPr>
              <a:t>障がい</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者実雇用率の推移（全国）</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出典：厚生労働省「障害者雇用状況の調査結果」より作成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20835" y="1052738"/>
            <a:ext cx="8928992" cy="9361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産業別の</a:t>
            </a:r>
            <a:r>
              <a:rPr lang="ja-JP" altLang="en-US"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者実雇用率をみると、医療福祉分野で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％と最も高く、近年の伸びも大きい。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、宿泊業</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・飲食サービス業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や、卸売業・小売業、建設業、情報通信業の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実雇用率が低い傾向にある。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6215" y="2038158"/>
            <a:ext cx="890450" cy="261610"/>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円/楕円 9"/>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50</a:t>
            </a:fld>
            <a:endParaRPr lang="ja-JP" altLang="en-US" b="1" dirty="0"/>
          </a:p>
        </p:txBody>
      </p:sp>
      <p:graphicFrame>
        <p:nvGraphicFramePr>
          <p:cNvPr id="9" name="グラフ 8"/>
          <p:cNvGraphicFramePr>
            <a:graphicFrameLocks/>
          </p:cNvGraphicFramePr>
          <p:nvPr>
            <p:extLst/>
          </p:nvPr>
        </p:nvGraphicFramePr>
        <p:xfrm>
          <a:off x="136871" y="2092018"/>
          <a:ext cx="8742275" cy="47061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811347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4"/>
          <p:cNvSpPr>
            <a:spLocks noChangeArrowheads="1"/>
          </p:cNvSpPr>
          <p:nvPr/>
        </p:nvSpPr>
        <p:spPr bwMode="auto">
          <a:xfrm>
            <a:off x="113440" y="536104"/>
            <a:ext cx="90099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就業率</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の推移</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：総務省「労働力調査」、大阪府統計課「</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労働力調査地方集計結果（年平均）</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」等より作成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51465" y="2503929"/>
            <a:ext cx="3944937" cy="276999"/>
          </a:xfrm>
          <a:prstGeom prst="rect">
            <a:avLst/>
          </a:prstGeom>
          <a:noFill/>
        </p:spPr>
        <p:txBody>
          <a:bodyPr wrap="square" rtlCol="0">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就業率：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歳以上人口に占める就業者の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割合</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025" y="2780928"/>
            <a:ext cx="3945935"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正方形/長方形 21"/>
          <p:cNvSpPr/>
          <p:nvPr/>
        </p:nvSpPr>
        <p:spPr>
          <a:xfrm>
            <a:off x="107504" y="1116419"/>
            <a:ext cx="8928992" cy="116316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59.0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％で、前年度比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ポイントの増加。戦略策定時から回復基調が続いている。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年の全国平均の就業率は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60.6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65.3</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63.3</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62.9</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比べると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、大阪の就業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率</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は低い状況。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円/楕円 10"/>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51</a:t>
            </a:fld>
            <a:endParaRPr lang="ja-JP" altLang="en-US" b="1" dirty="0"/>
          </a:p>
        </p:txBody>
      </p:sp>
      <p:graphicFrame>
        <p:nvGraphicFramePr>
          <p:cNvPr id="14" name="グラフ 13"/>
          <p:cNvGraphicFramePr>
            <a:graphicFrameLocks/>
          </p:cNvGraphicFramePr>
          <p:nvPr>
            <p:extLst/>
          </p:nvPr>
        </p:nvGraphicFramePr>
        <p:xfrm>
          <a:off x="537943" y="3693407"/>
          <a:ext cx="7994497" cy="304790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702075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6"/>
          <p:cNvSpPr>
            <a:spLocks noChangeArrowheads="1"/>
          </p:cNvSpPr>
          <p:nvPr/>
        </p:nvSpPr>
        <p:spPr bwMode="auto">
          <a:xfrm>
            <a:off x="-60977" y="457118"/>
            <a:ext cx="81613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主な産業別求人充足率</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（大阪府）（年度ベース）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出典：大阪労働局「統計年報」より作成</a:t>
            </a:r>
          </a:p>
        </p:txBody>
      </p:sp>
      <p:sp>
        <p:nvSpPr>
          <p:cNvPr id="20" name="テキスト ボックス 19"/>
          <p:cNvSpPr txBox="1"/>
          <p:nvPr/>
        </p:nvSpPr>
        <p:spPr>
          <a:xfrm>
            <a:off x="654190" y="2060848"/>
            <a:ext cx="7446202" cy="276999"/>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充足率</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求人数に対する充足された求人の割合。都道府県別では「充足数」を「新規求人数」で除して算出する。</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83039" y="950403"/>
            <a:ext cx="8928992" cy="1074603"/>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の全産業における求人充足率は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。戦略策定時から低下傾向にあり、人手不足が顕著となっている。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産業別では、宿泊業・飲食サービス業の求人充足率</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と最も低く、この他、建設業</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）、医療・福祉（</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）なども低い状況。</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231028" y="6556870"/>
            <a:ext cx="3044828"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下線を引いた数値は全産業の充足率を示す</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円/楕円 34"/>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52</a:t>
            </a:fld>
            <a:endParaRPr lang="ja-JP" altLang="en-US" b="1" dirty="0"/>
          </a:p>
        </p:txBody>
      </p:sp>
      <p:graphicFrame>
        <p:nvGraphicFramePr>
          <p:cNvPr id="10" name="グラフ 9"/>
          <p:cNvGraphicFramePr>
            <a:graphicFrameLocks/>
          </p:cNvGraphicFramePr>
          <p:nvPr>
            <p:extLst>
              <p:ext uri="{D42A27DB-BD31-4B8C-83A1-F6EECF244321}">
                <p14:modId xmlns:p14="http://schemas.microsoft.com/office/powerpoint/2010/main" val="249911047"/>
              </p:ext>
            </p:extLst>
          </p:nvPr>
        </p:nvGraphicFramePr>
        <p:xfrm>
          <a:off x="83038" y="2276873"/>
          <a:ext cx="8928993" cy="42799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619389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8"/>
          <p:cNvSpPr>
            <a:spLocks noChangeArrowheads="1"/>
          </p:cNvSpPr>
          <p:nvPr/>
        </p:nvSpPr>
        <p:spPr bwMode="auto">
          <a:xfrm>
            <a:off x="323528" y="717446"/>
            <a:ext cx="7200800" cy="2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：総務省「平成</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29</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年就業構造基本</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調査</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8"/>
          <p:cNvSpPr>
            <a:spLocks noChangeArrowheads="1"/>
          </p:cNvSpPr>
          <p:nvPr/>
        </p:nvSpPr>
        <p:spPr bwMode="auto">
          <a:xfrm>
            <a:off x="98586" y="457067"/>
            <a:ext cx="8946828" cy="3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dirty="0" smtClean="0">
                <a:latin typeface="Meiryo UI" panose="020B0604030504040204" pitchFamily="50" charset="-128"/>
                <a:ea typeface="Meiryo UI" panose="020B0604030504040204" pitchFamily="50" charset="-128"/>
                <a:cs typeface="Meiryo UI" panose="020B0604030504040204" pitchFamily="50" charset="-128"/>
              </a:rPr>
              <a:t>産業</a:t>
            </a:r>
            <a:r>
              <a:rPr lang="zh-TW" altLang="en-US" dirty="0">
                <a:latin typeface="Meiryo UI" panose="020B0604030504040204" pitchFamily="50" charset="-128"/>
                <a:ea typeface="Meiryo UI" panose="020B0604030504040204" pitchFamily="50" charset="-128"/>
                <a:cs typeface="Meiryo UI" panose="020B0604030504040204" pitchFamily="50" charset="-128"/>
              </a:rPr>
              <a:t>別非正規</a:t>
            </a:r>
            <a:r>
              <a:rPr lang="zh-TW" altLang="en-US" dirty="0" smtClean="0">
                <a:latin typeface="Meiryo UI" panose="020B0604030504040204" pitchFamily="50" charset="-128"/>
                <a:ea typeface="Meiryo UI" panose="020B0604030504040204" pitchFamily="50" charset="-128"/>
                <a:cs typeface="Meiryo UI" panose="020B0604030504040204" pitchFamily="50" charset="-128"/>
              </a:rPr>
              <a:t>割合</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a:latin typeface="Meiryo UI" panose="020B0604030504040204" pitchFamily="50" charset="-128"/>
                <a:ea typeface="Meiryo UI" panose="020B0604030504040204" pitchFamily="50" charset="-128"/>
                <a:cs typeface="Meiryo UI" panose="020B0604030504040204" pitchFamily="50" charset="-128"/>
              </a:rPr>
              <a:t>1</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円/楕円 18"/>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5"/>
          <p:cNvSpPr>
            <a:spLocks noGrp="1"/>
          </p:cNvSpPr>
          <p:nvPr>
            <p:ph type="sldNum" sz="quarter" idx="12"/>
          </p:nvPr>
        </p:nvSpPr>
        <p:spPr>
          <a:xfrm>
            <a:off x="7071072" y="6448251"/>
            <a:ext cx="2133600" cy="365125"/>
          </a:xfrm>
        </p:spPr>
        <p:txBody>
          <a:bodyPr/>
          <a:lstStyle/>
          <a:p>
            <a:pPr>
              <a:defRPr/>
            </a:pPr>
            <a:fld id="{4AC9B83D-17C3-4F2E-B0BA-D155CD364A7C}" type="slidenum">
              <a:rPr lang="ja-JP" altLang="en-US" b="1" smtClean="0"/>
              <a:pPr>
                <a:defRPr/>
              </a:pPr>
              <a:t>53</a:t>
            </a:fld>
            <a:endParaRPr lang="ja-JP" altLang="en-US" b="1" dirty="0"/>
          </a:p>
        </p:txBody>
      </p:sp>
      <p:sp>
        <p:nvSpPr>
          <p:cNvPr id="81" name="正方形/長方形 80"/>
          <p:cNvSpPr/>
          <p:nvPr/>
        </p:nvSpPr>
        <p:spPr>
          <a:xfrm>
            <a:off x="83039" y="980728"/>
            <a:ext cx="8928992" cy="10081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年の非正規割合は全体で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40.3%</a:t>
            </a:r>
            <a:r>
              <a:rPr lang="ja-JP" altLang="en-US"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では、「鉱業、採石業、砂利採取業」や「宿泊業、飲食サービス業」、「生活関連サービス業、娯楽業」、「サービス業（他に分類されないもの）」、「卸売業、小売業」などでその割合が高くなっ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正方形/長方形 8"/>
          <p:cNvSpPr>
            <a:spLocks noChangeArrowheads="1"/>
          </p:cNvSpPr>
          <p:nvPr/>
        </p:nvSpPr>
        <p:spPr bwMode="auto">
          <a:xfrm>
            <a:off x="61190" y="6566300"/>
            <a:ext cx="7200800" cy="27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年就業構造基本調査は、国が指定する国勢調査の調査区に居住する</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歳以上の世帯員約</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108</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万人（全国）が</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対象</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2" name="グラフ 51"/>
          <p:cNvGraphicFramePr>
            <a:graphicFrameLocks/>
          </p:cNvGraphicFramePr>
          <p:nvPr>
            <p:extLst>
              <p:ext uri="{D42A27DB-BD31-4B8C-83A1-F6EECF244321}">
                <p14:modId xmlns:p14="http://schemas.microsoft.com/office/powerpoint/2010/main" val="2301223549"/>
              </p:ext>
            </p:extLst>
          </p:nvPr>
        </p:nvGraphicFramePr>
        <p:xfrm>
          <a:off x="-143133" y="2261512"/>
          <a:ext cx="9225942" cy="4081530"/>
        </p:xfrm>
        <a:graphic>
          <a:graphicData uri="http://schemas.openxmlformats.org/drawingml/2006/chart">
            <c:chart xmlns:c="http://schemas.openxmlformats.org/drawingml/2006/chart" xmlns:r="http://schemas.openxmlformats.org/officeDocument/2006/relationships" r:id="rId3"/>
          </a:graphicData>
        </a:graphic>
      </p:graphicFrame>
      <p:sp>
        <p:nvSpPr>
          <p:cNvPr id="53" name="正方形/長方形 52"/>
          <p:cNvSpPr/>
          <p:nvPr/>
        </p:nvSpPr>
        <p:spPr>
          <a:xfrm>
            <a:off x="61190" y="6291185"/>
            <a:ext cx="9021619" cy="369332"/>
          </a:xfrm>
          <a:prstGeom prst="rect">
            <a:avLst/>
          </a:prstGeom>
        </p:spPr>
        <p:txBody>
          <a:bodyPr wrap="square">
            <a:spAutoFit/>
          </a:bodyPr>
          <a:lstStyle/>
          <a:p>
            <a:pPr marL="144466" indent="-144466">
              <a:defRPr/>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非正規</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割合</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・・・正規の職員・従業員と非正規の職員・従業員の合計人数に占める非正規の職員・従業員数の割合</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44466" indent="-144466">
              <a:defRPr/>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非正規</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割合</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＝非正規の職員・従業員数</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正規の職員・従業員数</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非正規の職員・従業員数</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)×100</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98502" y="6167742"/>
            <a:ext cx="81010" cy="69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242518" y="2015699"/>
            <a:ext cx="2169242" cy="2611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latin typeface="Meiryo UI" panose="020B0604030504040204" pitchFamily="50" charset="-128"/>
                <a:ea typeface="Meiryo UI" panose="020B0604030504040204" pitchFamily="50" charset="-128"/>
              </a:rPr>
              <a:t>○産業別非正規割合</a:t>
            </a:r>
            <a:endParaRPr kumimoji="1" lang="ja-JP" altLang="en-US" sz="14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2509473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35496" y="4264488"/>
            <a:ext cx="8976535"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から海外に留学する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学生数</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か月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未満の留学を除く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：大阪府府民文化部（資料提供：日本学生支援機構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p>
        </p:txBody>
      </p:sp>
      <p:sp>
        <p:nvSpPr>
          <p:cNvPr id="6" name="テキスト ボックス 5"/>
          <p:cNvSpPr txBox="1"/>
          <p:nvPr/>
        </p:nvSpPr>
        <p:spPr>
          <a:xfrm>
            <a:off x="129595" y="6213710"/>
            <a:ext cx="8882436" cy="415498"/>
          </a:xfrm>
          <a:prstGeom prst="rect">
            <a:avLst/>
          </a:prstGeom>
          <a:noFill/>
        </p:spPr>
        <p:txBody>
          <a:bodyPr wrap="square" rtlCol="0">
            <a:spAutoFit/>
          </a:bodyPr>
          <a:lstStyle/>
          <a:p>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日本</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国内の大学等と諸外国の大学等との学生交流に関する協定等に基づき、教育又は研究等を目的として</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、海外</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の大学</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等</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海外に所在する日本の大学等の分校は除く。）で留学を開始した日本人学生の</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数</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83039" y="534063"/>
            <a:ext cx="7344816" cy="369332"/>
          </a:xfrm>
          <a:prstGeom prst="rect">
            <a:avLst/>
          </a:prstGeom>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大学のグローバル化・</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グローバル人材の育成状況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37282" y="2015044"/>
            <a:ext cx="8567166" cy="677108"/>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QS</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世界大学ランキング</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a:t> </a:t>
            </a:r>
            <a:r>
              <a:rPr lang="en-US" altLang="ja-JP" sz="1200" dirty="0" err="1"/>
              <a:t>Quacquarelli</a:t>
            </a:r>
            <a:r>
              <a:rPr lang="en-US" altLang="ja-JP" sz="1200" dirty="0"/>
              <a:t> Symonds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t> QS World University Rankings </a:t>
            </a:r>
            <a:r>
              <a:rPr lang="en-US" altLang="ja-JP" sz="1200" dirty="0" smtClean="0"/>
              <a:t>2021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」ホームページ</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学術界からの評判、企業からの評判、論文の引用数、</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指数（</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H-index</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つの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項目の得点を個別に算出し、それらの合計により</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TOP1,000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の大学を選出している。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1"/>
          <p:cNvGraphicFramePr>
            <a:graphicFrameLocks noGrp="1"/>
          </p:cNvGraphicFramePr>
          <p:nvPr>
            <p:extLst>
              <p:ext uri="{D42A27DB-BD31-4B8C-83A1-F6EECF244321}">
                <p14:modId xmlns:p14="http://schemas.microsoft.com/office/powerpoint/2010/main" val="950655015"/>
              </p:ext>
            </p:extLst>
          </p:nvPr>
        </p:nvGraphicFramePr>
        <p:xfrm>
          <a:off x="240264" y="2672189"/>
          <a:ext cx="8690876" cy="1044844"/>
        </p:xfrm>
        <a:graphic>
          <a:graphicData uri="http://schemas.openxmlformats.org/drawingml/2006/table">
            <a:tbl>
              <a:tblPr firstRow="1" bandRow="1">
                <a:tableStyleId>{5C22544A-7EE6-4342-B048-85BDC9FD1C3A}</a:tableStyleId>
              </a:tblPr>
              <a:tblGrid>
                <a:gridCol w="828744">
                  <a:extLst>
                    <a:ext uri="{9D8B030D-6E8A-4147-A177-3AD203B41FA5}">
                      <a16:colId xmlns:a16="http://schemas.microsoft.com/office/drawing/2014/main" val="20000"/>
                    </a:ext>
                  </a:extLst>
                </a:gridCol>
                <a:gridCol w="1453421">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gridCol w="1728192">
                  <a:extLst>
                    <a:ext uri="{9D8B030D-6E8A-4147-A177-3AD203B41FA5}">
                      <a16:colId xmlns:a16="http://schemas.microsoft.com/office/drawing/2014/main" val="20003"/>
                    </a:ext>
                  </a:extLst>
                </a:gridCol>
                <a:gridCol w="1440160">
                  <a:extLst>
                    <a:ext uri="{9D8B030D-6E8A-4147-A177-3AD203B41FA5}">
                      <a16:colId xmlns:a16="http://schemas.microsoft.com/office/drawing/2014/main" val="20004"/>
                    </a:ext>
                  </a:extLst>
                </a:gridCol>
                <a:gridCol w="1656183">
                  <a:extLst>
                    <a:ext uri="{9D8B030D-6E8A-4147-A177-3AD203B41FA5}">
                      <a16:colId xmlns:a16="http://schemas.microsoft.com/office/drawing/2014/main" val="20005"/>
                    </a:ext>
                  </a:extLst>
                </a:gridCol>
              </a:tblGrid>
              <a:tr h="293888">
                <a:tc>
                  <a:txBody>
                    <a:bodyPr/>
                    <a:lstStyle/>
                    <a:p>
                      <a:pPr>
                        <a:lnSpc>
                          <a:spcPts val="12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ランキング</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p>
                  </a:txBody>
                  <a:tcPr anchor="ctr"/>
                </a:tc>
                <a:tc>
                  <a:txBody>
                    <a:bodyPr/>
                    <a:lstStyle/>
                    <a:p>
                      <a:pPr algn="ctr">
                        <a:lnSpc>
                          <a:spcPts val="1200"/>
                        </a:lnSpc>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72</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79</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750956">
                <a:tc>
                  <a:txBody>
                    <a:bodyPr/>
                    <a:lstStyle/>
                    <a:p>
                      <a:pPr algn="ctr">
                        <a:lnSpc>
                          <a:spcPts val="12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2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大学名</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l" fontAlgn="ctr">
                        <a:lnSpc>
                          <a:spcPts val="1200"/>
                        </a:lnSpc>
                      </a:pP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東京大学（東京都）</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l" fontAlgn="ctr">
                        <a:lnSpc>
                          <a:spcPts val="1200"/>
                        </a:lnSpc>
                      </a:pP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京都大学（京都府）</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l" fontAlgn="ctr">
                        <a:lnSpc>
                          <a:spcPts val="1200"/>
                        </a:lnSpc>
                      </a:pP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東京工業大学（東京都）</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l" fontAlgn="ctr">
                        <a:lnSpc>
                          <a:spcPts val="1200"/>
                        </a:lnSpc>
                      </a:pP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大阪大学（大阪府）</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l" fontAlgn="ctr">
                        <a:lnSpc>
                          <a:spcPts val="1200"/>
                        </a:lnSpc>
                      </a:pP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東北大学（宮城県）</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21"/>
          <p:cNvSpPr/>
          <p:nvPr/>
        </p:nvSpPr>
        <p:spPr>
          <a:xfrm>
            <a:off x="7766110" y="-17038"/>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5" name="表 4"/>
          <p:cNvGraphicFramePr>
            <a:graphicFrameLocks noGrp="1"/>
          </p:cNvGraphicFramePr>
          <p:nvPr>
            <p:extLst>
              <p:ext uri="{D42A27DB-BD31-4B8C-83A1-F6EECF244321}">
                <p14:modId xmlns:p14="http://schemas.microsoft.com/office/powerpoint/2010/main" val="1322785964"/>
              </p:ext>
            </p:extLst>
          </p:nvPr>
        </p:nvGraphicFramePr>
        <p:xfrm>
          <a:off x="259266" y="4609281"/>
          <a:ext cx="8671877" cy="1485580"/>
        </p:xfrm>
        <a:graphic>
          <a:graphicData uri="http://schemas.openxmlformats.org/drawingml/2006/table">
            <a:tbl>
              <a:tblPr firstRow="1" bandRow="1">
                <a:tableStyleId>{5C22544A-7EE6-4342-B048-85BDC9FD1C3A}</a:tableStyleId>
              </a:tblPr>
              <a:tblGrid>
                <a:gridCol w="928357">
                  <a:extLst>
                    <a:ext uri="{9D8B030D-6E8A-4147-A177-3AD203B41FA5}">
                      <a16:colId xmlns:a16="http://schemas.microsoft.com/office/drawing/2014/main" val="20000"/>
                    </a:ext>
                  </a:extLst>
                </a:gridCol>
                <a:gridCol w="774352">
                  <a:extLst>
                    <a:ext uri="{9D8B030D-6E8A-4147-A177-3AD203B41FA5}">
                      <a16:colId xmlns:a16="http://schemas.microsoft.com/office/drawing/2014/main" val="20001"/>
                    </a:ext>
                  </a:extLst>
                </a:gridCol>
                <a:gridCol w="774352">
                  <a:extLst>
                    <a:ext uri="{9D8B030D-6E8A-4147-A177-3AD203B41FA5}">
                      <a16:colId xmlns:a16="http://schemas.microsoft.com/office/drawing/2014/main" val="20002"/>
                    </a:ext>
                  </a:extLst>
                </a:gridCol>
                <a:gridCol w="774352">
                  <a:extLst>
                    <a:ext uri="{9D8B030D-6E8A-4147-A177-3AD203B41FA5}">
                      <a16:colId xmlns:a16="http://schemas.microsoft.com/office/drawing/2014/main" val="20003"/>
                    </a:ext>
                  </a:extLst>
                </a:gridCol>
                <a:gridCol w="774352">
                  <a:extLst>
                    <a:ext uri="{9D8B030D-6E8A-4147-A177-3AD203B41FA5}">
                      <a16:colId xmlns:a16="http://schemas.microsoft.com/office/drawing/2014/main" val="20004"/>
                    </a:ext>
                  </a:extLst>
                </a:gridCol>
                <a:gridCol w="774352">
                  <a:extLst>
                    <a:ext uri="{9D8B030D-6E8A-4147-A177-3AD203B41FA5}">
                      <a16:colId xmlns:a16="http://schemas.microsoft.com/office/drawing/2014/main" val="20005"/>
                    </a:ext>
                  </a:extLst>
                </a:gridCol>
                <a:gridCol w="774352">
                  <a:extLst>
                    <a:ext uri="{9D8B030D-6E8A-4147-A177-3AD203B41FA5}">
                      <a16:colId xmlns:a16="http://schemas.microsoft.com/office/drawing/2014/main" val="20006"/>
                    </a:ext>
                  </a:extLst>
                </a:gridCol>
                <a:gridCol w="774352">
                  <a:extLst>
                    <a:ext uri="{9D8B030D-6E8A-4147-A177-3AD203B41FA5}">
                      <a16:colId xmlns:a16="http://schemas.microsoft.com/office/drawing/2014/main" val="20007"/>
                    </a:ext>
                  </a:extLst>
                </a:gridCol>
                <a:gridCol w="774352">
                  <a:extLst>
                    <a:ext uri="{9D8B030D-6E8A-4147-A177-3AD203B41FA5}">
                      <a16:colId xmlns:a16="http://schemas.microsoft.com/office/drawing/2014/main" val="20008"/>
                    </a:ext>
                  </a:extLst>
                </a:gridCol>
                <a:gridCol w="774352">
                  <a:extLst>
                    <a:ext uri="{9D8B030D-6E8A-4147-A177-3AD203B41FA5}">
                      <a16:colId xmlns:a16="http://schemas.microsoft.com/office/drawing/2014/main" val="2043754674"/>
                    </a:ext>
                  </a:extLst>
                </a:gridCol>
                <a:gridCol w="774352">
                  <a:extLst>
                    <a:ext uri="{9D8B030D-6E8A-4147-A177-3AD203B41FA5}">
                      <a16:colId xmlns:a16="http://schemas.microsoft.com/office/drawing/2014/main" val="2012136500"/>
                    </a:ext>
                  </a:extLst>
                </a:gridCol>
              </a:tblGrid>
              <a:tr h="403044">
                <a:tc>
                  <a:txBody>
                    <a:bodyPr/>
                    <a:lstStyle/>
                    <a:p>
                      <a:pPr>
                        <a:lnSpc>
                          <a:spcPts val="1200"/>
                        </a:lnSpc>
                      </a:pP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2009</a:t>
                      </a: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(H21)</a:t>
                      </a:r>
                    </a:p>
                    <a:p>
                      <a:pPr algn="ctr">
                        <a:lnSpc>
                          <a:spcPts val="1200"/>
                        </a:lnSpc>
                      </a:pP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2010</a:t>
                      </a:r>
                    </a:p>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(H22)</a:t>
                      </a:r>
                    </a:p>
                    <a:p>
                      <a:pPr algn="ctr">
                        <a:lnSpc>
                          <a:spcPts val="1200"/>
                        </a:lnSpc>
                      </a:pP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05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2011</a:t>
                      </a:r>
                    </a:p>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(H23)</a:t>
                      </a:r>
                    </a:p>
                    <a:p>
                      <a:pPr algn="ctr">
                        <a:lnSpc>
                          <a:spcPts val="1200"/>
                        </a:lnSpc>
                      </a:pP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05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2012</a:t>
                      </a:r>
                    </a:p>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(H24)</a:t>
                      </a:r>
                    </a:p>
                    <a:p>
                      <a:pPr algn="ctr">
                        <a:lnSpc>
                          <a:spcPts val="1200"/>
                        </a:lnSpc>
                      </a:pP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05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2013</a:t>
                      </a:r>
                    </a:p>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(H25)</a:t>
                      </a:r>
                    </a:p>
                    <a:p>
                      <a:pPr algn="ctr">
                        <a:lnSpc>
                          <a:spcPts val="1200"/>
                        </a:lnSpc>
                      </a:pP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05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2014</a:t>
                      </a:r>
                    </a:p>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(H26)</a:t>
                      </a:r>
                    </a:p>
                    <a:p>
                      <a:pPr algn="ctr">
                        <a:lnSpc>
                          <a:spcPts val="1200"/>
                        </a:lnSpc>
                      </a:pP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2015</a:t>
                      </a:r>
                    </a:p>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(H27)</a:t>
                      </a:r>
                    </a:p>
                    <a:p>
                      <a:pPr algn="ctr">
                        <a:lnSpc>
                          <a:spcPts val="1200"/>
                        </a:lnSpc>
                      </a:pP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2016</a:t>
                      </a:r>
                    </a:p>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(H28)</a:t>
                      </a:r>
                    </a:p>
                    <a:p>
                      <a:pPr algn="ctr">
                        <a:lnSpc>
                          <a:spcPts val="1200"/>
                        </a:lnSpc>
                      </a:pP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2017</a:t>
                      </a:r>
                    </a:p>
                    <a:p>
                      <a:pPr algn="ctr">
                        <a:lnSpc>
                          <a:spcPts val="1200"/>
                        </a:lnSpc>
                      </a:pP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H29)</a:t>
                      </a:r>
                    </a:p>
                    <a:p>
                      <a:pPr algn="ctr">
                        <a:lnSpc>
                          <a:spcPts val="1200"/>
                        </a:lnSpc>
                      </a:pP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2018</a:t>
                      </a:r>
                    </a:p>
                    <a:p>
                      <a:pPr algn="ctr">
                        <a:lnSpc>
                          <a:spcPts val="1200"/>
                        </a:lnSpc>
                      </a:pPr>
                      <a:r>
                        <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(H30)</a:t>
                      </a:r>
                    </a:p>
                    <a:p>
                      <a:pPr algn="ctr">
                        <a:lnSpc>
                          <a:spcPts val="1200"/>
                        </a:lnSpc>
                      </a:pPr>
                      <a:r>
                        <a:rPr kumimoji="1" lang="ja-JP" altLang="en-US"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05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270350">
                <a:tc>
                  <a:txBody>
                    <a:bodyPr/>
                    <a:lstStyle/>
                    <a:p>
                      <a:pPr>
                        <a:lnSpc>
                          <a:spcPts val="12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1,524</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1,587</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1,908</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1,927</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2,077</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2,678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2,620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3,618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3,122</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3,045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1"/>
                  </a:ext>
                </a:extLst>
              </a:tr>
              <a:tr h="270350">
                <a:tc>
                  <a:txBody>
                    <a:bodyPr/>
                    <a:lstStyle/>
                    <a:p>
                      <a:pPr>
                        <a:lnSpc>
                          <a:spcPts val="12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 </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10,437</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11,182</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12,399</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13,456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14,268</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16,236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17,165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19,408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19,838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20,533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2"/>
                  </a:ext>
                </a:extLst>
              </a:tr>
              <a:tr h="270350">
                <a:tc>
                  <a:txBody>
                    <a:bodyPr/>
                    <a:lstStyle/>
                    <a:p>
                      <a:pPr>
                        <a:lnSpc>
                          <a:spcPts val="12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全国に占める割合</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14.6%</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14.2%</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15.4%</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14.6%</a:t>
                      </a: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15.7</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tc>
                  <a:txBody>
                    <a:bodyPr/>
                    <a:lstStyle/>
                    <a:p>
                      <a:pPr algn="r" fontAlgn="ctr">
                        <a:lnSpc>
                          <a:spcPts val="1200"/>
                        </a:lnSpc>
                      </a:pP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14.8</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1">
                        <a:lumMod val="20000"/>
                        <a:lumOff val="80000"/>
                      </a:schemeClr>
                    </a:solidFill>
                  </a:tcPr>
                </a:tc>
                <a:extLst>
                  <a:ext uri="{0D108BD9-81ED-4DB2-BD59-A6C34878D82A}">
                    <a16:rowId xmlns:a16="http://schemas.microsoft.com/office/drawing/2014/main" val="10003"/>
                  </a:ext>
                </a:extLst>
              </a:tr>
            </a:tbl>
          </a:graphicData>
        </a:graphic>
      </p:graphicFrame>
      <p:sp>
        <p:nvSpPr>
          <p:cNvPr id="16" name="テキスト ボックス 15"/>
          <p:cNvSpPr txBox="1"/>
          <p:nvPr/>
        </p:nvSpPr>
        <p:spPr>
          <a:xfrm>
            <a:off x="259266" y="3696047"/>
            <a:ext cx="8345182" cy="461665"/>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⇒そのほか、大阪・関西の大学では、「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403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位：神戸大学」、「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541-550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位：大阪市立大学」、「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651-700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位：大阪府立大学」、</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801-1,000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位：立命館大学、京都工芸繊維大学」が世界トップ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1,000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にランクイン</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83039" y="939336"/>
            <a:ext cx="8928992" cy="100023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世界トップ</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大学における日本の大学５校のうち、関西から</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校ランクイン（京都大学・大阪大学）</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大学間の協定等に基づき大阪から海外へ留学する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学生数は、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3,000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人以上で推移。</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スライド番号プレースホルダー 5"/>
          <p:cNvSpPr txBox="1">
            <a:spLocks/>
          </p:cNvSpPr>
          <p:nvPr/>
        </p:nvSpPr>
        <p:spPr>
          <a:xfrm>
            <a:off x="7010400" y="6513223"/>
            <a:ext cx="2133600" cy="365125"/>
          </a:xfrm>
          <a:prstGeom prst="rect">
            <a:avLst/>
          </a:prstGeom>
        </p:spPr>
        <p:txBody>
          <a:bodyPr anchor="b" anchorCtr="0"/>
          <a:lstStyle>
            <a:defPPr>
              <a:defRPr lang="ja-JP"/>
            </a:defPPr>
            <a:lvl1pPr marL="0" algn="r" defTabSz="914400" rtl="0" eaLnBrk="1" latinLnBrk="0" hangingPunct="1">
              <a:defRPr kumimoji="1" sz="1800" b="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b="1" smtClean="0"/>
              <a:pPr>
                <a:defRPr/>
              </a:pPr>
              <a:t>54</a:t>
            </a:fld>
            <a:endParaRPr lang="ja-JP" altLang="en-US" b="1" dirty="0"/>
          </a:p>
        </p:txBody>
      </p:sp>
    </p:spTree>
    <p:extLst>
      <p:ext uri="{BB962C8B-B14F-4D97-AF65-F5344CB8AC3E}">
        <p14:creationId xmlns:p14="http://schemas.microsoft.com/office/powerpoint/2010/main" val="14345789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83040" y="613572"/>
            <a:ext cx="8690577" cy="425758"/>
          </a:xfrm>
          <a:prstGeom prst="rect">
            <a:avLst/>
          </a:prstGeom>
        </p:spPr>
        <p:txBody>
          <a:bodyPr wrap="square">
            <a:spAutoFit/>
          </a:bodyPr>
          <a:lstStyle/>
          <a:p>
            <a:pPr marL="177800" indent="-177800">
              <a:lnSpc>
                <a:spcPts val="1300"/>
              </a:lnSpc>
            </a:pP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国際バカロレアの認定を受けた学校数（</a:t>
            </a:r>
            <a:r>
              <a:rPr lang="en-US" altLang="ja-JP" dirty="0">
                <a:latin typeface="Meiryo UI" panose="020B0604030504040204" pitchFamily="50" charset="-128"/>
                <a:ea typeface="Meiryo UI" panose="020B0604030504040204" pitchFamily="50" charset="-128"/>
                <a:cs typeface="Meiryo UI" panose="020B0604030504040204" pitchFamily="50" charset="-128"/>
              </a:rPr>
              <a:t>2020</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dirty="0">
                <a:latin typeface="Meiryo UI" panose="020B0604030504040204" pitchFamily="50" charset="-128"/>
                <a:ea typeface="Meiryo UI" panose="020B0604030504040204" pitchFamily="50" charset="-128"/>
                <a:cs typeface="Meiryo UI" panose="020B0604030504040204" pitchFamily="50" charset="-128"/>
              </a:rPr>
              <a:t>6</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月現在）</a:t>
            </a:r>
            <a:r>
              <a:rPr lang="ja-JP" altLang="en-US" dirty="0" smtClean="0">
                <a:latin typeface="Meiryo UI" panose="020B0604030504040204" pitchFamily="50" charset="-128"/>
                <a:ea typeface="Meiryo UI" panose="020B0604030504040204" pitchFamily="50" charset="-128"/>
              </a:rPr>
              <a:t>　</a:t>
            </a:r>
            <a:endParaRPr lang="en-US" altLang="ja-JP" dirty="0" smtClean="0">
              <a:latin typeface="Meiryo UI" panose="020B0604030504040204" pitchFamily="50" charset="-128"/>
              <a:ea typeface="Meiryo UI" panose="020B0604030504040204" pitchFamily="50" charset="-128"/>
            </a:endParaRPr>
          </a:p>
          <a:p>
            <a:pPr marL="177800" indent="-177800">
              <a:lnSpc>
                <a:spcPts val="1300"/>
              </a:lnSpc>
            </a:pPr>
            <a:r>
              <a:rPr lang="ja-JP" altLang="en-US" sz="1400" dirty="0">
                <a:latin typeface="HGPｺﾞｼｯｸE" pitchFamily="50" charset="-128"/>
                <a:ea typeface="HGPｺﾞｼｯｸE" pitchFamily="50" charset="-128"/>
                <a:cs typeface="Meiryo UI" panose="020B0604030504040204" pitchFamily="50" charset="-128"/>
              </a:rPr>
              <a:t>　</a:t>
            </a:r>
            <a:r>
              <a:rPr lang="ja-JP" altLang="en-US" sz="1400" dirty="0" smtClean="0">
                <a:latin typeface="HGPｺﾞｼｯｸE" pitchFamily="50" charset="-128"/>
                <a:ea typeface="HGPｺﾞｼｯｸE" pitchFamily="50" charset="-128"/>
                <a:cs typeface="Meiryo UI" panose="020B0604030504040204" pitchFamily="50" charset="-128"/>
              </a:rPr>
              <a:t>　</a:t>
            </a:r>
            <a:r>
              <a:rPr lang="zh-CN"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文部科学省ホームページ</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 name="表 2"/>
          <p:cNvGraphicFramePr>
            <a:graphicFrameLocks noGrp="1"/>
          </p:cNvGraphicFramePr>
          <p:nvPr>
            <p:extLst>
              <p:ext uri="{D42A27DB-BD31-4B8C-83A1-F6EECF244321}">
                <p14:modId xmlns:p14="http://schemas.microsoft.com/office/powerpoint/2010/main" val="622886598"/>
              </p:ext>
            </p:extLst>
          </p:nvPr>
        </p:nvGraphicFramePr>
        <p:xfrm>
          <a:off x="977450" y="2032417"/>
          <a:ext cx="7189099" cy="4430907"/>
        </p:xfrm>
        <a:graphic>
          <a:graphicData uri="http://schemas.openxmlformats.org/drawingml/2006/table">
            <a:tbl>
              <a:tblPr firstRow="1" bandRow="1">
                <a:tableStyleId>{5940675A-B579-460E-94D1-54222C63F5DA}</a:tableStyleId>
              </a:tblPr>
              <a:tblGrid>
                <a:gridCol w="5676931">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tblGrid>
              <a:tr h="532487">
                <a:tc>
                  <a:txBody>
                    <a:bodyP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lumMod val="85000"/>
                      </a:schemeClr>
                    </a:solidFill>
                  </a:tcPr>
                </a:tc>
                <a:tc>
                  <a:txBody>
                    <a:bodyP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認定校数</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lumMod val="85000"/>
                      </a:schemeClr>
                    </a:solidFill>
                  </a:tcPr>
                </a:tc>
                <a:extLst>
                  <a:ext uri="{0D108BD9-81ED-4DB2-BD59-A6C34878D82A}">
                    <a16:rowId xmlns:a16="http://schemas.microsoft.com/office/drawing/2014/main" val="10000"/>
                  </a:ext>
                </a:extLst>
              </a:tr>
              <a:tr h="360040">
                <a:tc>
                  <a:txBody>
                    <a:bodyPr/>
                    <a:lstStyle/>
                    <a:p>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２１校</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360040">
                <a:tc>
                  <a:txBody>
                    <a:bodyPr/>
                    <a:lstStyle/>
                    <a:p>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８校</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286851104"/>
                  </a:ext>
                </a:extLst>
              </a:tr>
              <a:tr h="4120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　（アブロード・インターナショナルスクール大阪、大阪</a:t>
                      </a:r>
                      <a:r>
                        <a:rPr kumimoji="1"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YMCA</a:t>
                      </a:r>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インターナショナルスクール、関西学院大阪インターナショナルスクール、コリア国際学園、大阪女学院高等学校、大阪教育大学付属池田中学校、大阪市立水都国際中学校・高等学校）</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７校</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4120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兵庫、愛知</a:t>
                      </a:r>
                    </a:p>
                  </a:txBody>
                  <a:tcPr anchor="ctr"/>
                </a:tc>
                <a:tc>
                  <a:txBody>
                    <a:bodyPr/>
                    <a:lstStyle/>
                    <a:p>
                      <a:pPr algn="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各５校</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3272704716"/>
                  </a:ext>
                </a:extLst>
              </a:tr>
              <a:tr h="297084">
                <a:tc>
                  <a:txBody>
                    <a:bodyPr/>
                    <a:lstStyle/>
                    <a:p>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山梨、京都、静岡</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各４校</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317046">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宮城、茨城、長野、広島、福岡</a:t>
                      </a:r>
                      <a:endParaRPr kumimoji="1" lang="en-US" altLang="ja-JP"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各３校</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r h="4274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埼玉、岡山、沖縄</a:t>
                      </a:r>
                      <a:endParaRPr kumimoji="1" lang="en-US" altLang="ja-JP"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各２校</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385672066"/>
                  </a:ext>
                </a:extLst>
              </a:tr>
              <a:tr h="360040">
                <a:tc>
                  <a:txBody>
                    <a:bodyPr/>
                    <a:lstStyle/>
                    <a:p>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北海道、</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群馬、</a:t>
                      </a:r>
                      <a:r>
                        <a:rPr kumimoji="1" lang="ja-JP" altLang="en-US" sz="14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岐阜、滋賀</a:t>
                      </a:r>
                      <a:endParaRPr kumimoji="1" lang="ja-JP" altLang="en-US" sz="140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各１校</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5"/>
                  </a:ext>
                </a:extLst>
              </a:tr>
              <a:tr h="412086">
                <a:tc>
                  <a:txBody>
                    <a:bodyPr/>
                    <a:lstStyle/>
                    <a:p>
                      <a:pPr algn="ct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計</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r"/>
                      <a:r>
                        <a:rPr kumimoji="1" lang="ja-JP" altLang="en-US" sz="14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８３</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校</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6"/>
                  </a:ext>
                </a:extLst>
              </a:tr>
            </a:tbl>
          </a:graphicData>
        </a:graphic>
      </p:graphicFrame>
      <p:sp>
        <p:nvSpPr>
          <p:cNvPr id="15" name="正方形/長方形 14"/>
          <p:cNvSpPr/>
          <p:nvPr/>
        </p:nvSpPr>
        <p:spPr>
          <a:xfrm>
            <a:off x="83039" y="1106488"/>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国際的な認定・認証を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受けた国際バカロレアの認定校は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世界で増加</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傾向（</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以上の国と地域に約</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5,000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校）。</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1"/>
          <p:cNvSpPr txBox="1">
            <a:spLocks/>
          </p:cNvSpPr>
          <p:nvPr/>
        </p:nvSpPr>
        <p:spPr>
          <a:xfrm>
            <a:off x="7010400" y="6492875"/>
            <a:ext cx="2133600" cy="365125"/>
          </a:xfrm>
          <a:prstGeom prst="rect">
            <a:avLst/>
          </a:prstGeom>
        </p:spPr>
        <p:txBody>
          <a:bodyPr anchor="b" anchorCtr="0"/>
          <a:lstStyle>
            <a:defPPr>
              <a:defRPr lang="ja-JP"/>
            </a:defPPr>
            <a:lvl1pPr marL="0" algn="r" defTabSz="914400" rtl="0" eaLnBrk="1" latinLnBrk="0" hangingPunct="1">
              <a:defRPr kumimoji="1" sz="1800" b="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b="1" smtClean="0"/>
              <a:pPr>
                <a:defRPr/>
              </a:pPr>
              <a:t>55</a:t>
            </a:fld>
            <a:endParaRPr lang="ja-JP" altLang="en-US" b="1" dirty="0"/>
          </a:p>
        </p:txBody>
      </p:sp>
    </p:spTree>
    <p:extLst>
      <p:ext uri="{BB962C8B-B14F-4D97-AF65-F5344CB8AC3E}">
        <p14:creationId xmlns:p14="http://schemas.microsoft.com/office/powerpoint/2010/main" val="29188532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83039" y="617181"/>
            <a:ext cx="9073007"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外国人留学生の受入状況</a:t>
            </a:r>
            <a:endParaRPr lang="en-US" altLang="zh-CN"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83039" y="1124744"/>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の高等教育機関受入留学生数は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18,334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位。戦略</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策定</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以降、ベトナムからの留学生を中心に増加傾向にあるが、東京との開きは大きい。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536250" y="1916832"/>
            <a:ext cx="4716270" cy="677108"/>
          </a:xfrm>
          <a:prstGeom prst="rect">
            <a:avLst/>
          </a:prstGeom>
        </p:spPr>
        <p:txBody>
          <a:bodyPr wrap="square">
            <a:spAutoFit/>
          </a:body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・地域別</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の大阪府内高等教育機関受入留学生数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：大阪府府民文化部（資料提供：日本学生支援機構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日現在、高等教育機関に在籍する留学生数）</a:t>
            </a:r>
          </a:p>
        </p:txBody>
      </p:sp>
      <p:graphicFrame>
        <p:nvGraphicFramePr>
          <p:cNvPr id="15" name="表 14"/>
          <p:cNvGraphicFramePr>
            <a:graphicFrameLocks noGrp="1"/>
          </p:cNvGraphicFramePr>
          <p:nvPr>
            <p:extLst/>
          </p:nvPr>
        </p:nvGraphicFramePr>
        <p:xfrm>
          <a:off x="4057829" y="2454802"/>
          <a:ext cx="5000700" cy="4032442"/>
        </p:xfrm>
        <a:graphic>
          <a:graphicData uri="http://schemas.openxmlformats.org/drawingml/2006/table">
            <a:tbl>
              <a:tblPr firstRow="1" firstCol="1" bandRow="1"/>
              <a:tblGrid>
                <a:gridCol w="162560">
                  <a:extLst>
                    <a:ext uri="{9D8B030D-6E8A-4147-A177-3AD203B41FA5}">
                      <a16:colId xmlns:a16="http://schemas.microsoft.com/office/drawing/2014/main" val="20000"/>
                    </a:ext>
                  </a:extLst>
                </a:gridCol>
                <a:gridCol w="505194">
                  <a:extLst>
                    <a:ext uri="{9D8B030D-6E8A-4147-A177-3AD203B41FA5}">
                      <a16:colId xmlns:a16="http://schemas.microsoft.com/office/drawing/2014/main" val="20001"/>
                    </a:ext>
                  </a:extLst>
                </a:gridCol>
                <a:gridCol w="536227">
                  <a:extLst>
                    <a:ext uri="{9D8B030D-6E8A-4147-A177-3AD203B41FA5}">
                      <a16:colId xmlns:a16="http://schemas.microsoft.com/office/drawing/2014/main" val="20002"/>
                    </a:ext>
                  </a:extLst>
                </a:gridCol>
                <a:gridCol w="536227">
                  <a:extLst>
                    <a:ext uri="{9D8B030D-6E8A-4147-A177-3AD203B41FA5}">
                      <a16:colId xmlns:a16="http://schemas.microsoft.com/office/drawing/2014/main" val="20003"/>
                    </a:ext>
                  </a:extLst>
                </a:gridCol>
                <a:gridCol w="536227">
                  <a:extLst>
                    <a:ext uri="{9D8B030D-6E8A-4147-A177-3AD203B41FA5}">
                      <a16:colId xmlns:a16="http://schemas.microsoft.com/office/drawing/2014/main" val="20004"/>
                    </a:ext>
                  </a:extLst>
                </a:gridCol>
                <a:gridCol w="536227">
                  <a:extLst>
                    <a:ext uri="{9D8B030D-6E8A-4147-A177-3AD203B41FA5}">
                      <a16:colId xmlns:a16="http://schemas.microsoft.com/office/drawing/2014/main" val="20005"/>
                    </a:ext>
                  </a:extLst>
                </a:gridCol>
                <a:gridCol w="535931">
                  <a:extLst>
                    <a:ext uri="{9D8B030D-6E8A-4147-A177-3AD203B41FA5}">
                      <a16:colId xmlns:a16="http://schemas.microsoft.com/office/drawing/2014/main" val="20006"/>
                    </a:ext>
                  </a:extLst>
                </a:gridCol>
                <a:gridCol w="535931">
                  <a:extLst>
                    <a:ext uri="{9D8B030D-6E8A-4147-A177-3AD203B41FA5}">
                      <a16:colId xmlns:a16="http://schemas.microsoft.com/office/drawing/2014/main" val="20007"/>
                    </a:ext>
                  </a:extLst>
                </a:gridCol>
                <a:gridCol w="558088">
                  <a:extLst>
                    <a:ext uri="{9D8B030D-6E8A-4147-A177-3AD203B41FA5}">
                      <a16:colId xmlns:a16="http://schemas.microsoft.com/office/drawing/2014/main" val="20008"/>
                    </a:ext>
                  </a:extLst>
                </a:gridCol>
                <a:gridCol w="558088">
                  <a:extLst>
                    <a:ext uri="{9D8B030D-6E8A-4147-A177-3AD203B41FA5}">
                      <a16:colId xmlns:a16="http://schemas.microsoft.com/office/drawing/2014/main" val="1106900514"/>
                    </a:ext>
                  </a:extLst>
                </a:gridCol>
              </a:tblGrid>
              <a:tr h="247641">
                <a:tc gridSpan="8">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ja-JP"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（人）</a:t>
                      </a:r>
                    </a:p>
                  </a:txBody>
                  <a:tcPr marL="68580" marR="6858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ja-JP"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9528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en-US"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105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(H22)</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a:t>
                      </a:r>
                      <a:endPar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(H25)</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(H28)</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(H29)</a:t>
                      </a:r>
                      <a:endParaRPr lang="ja-JP"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47641">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アジア</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9,683</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9,422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9,456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9,487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9,704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10,695</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12,135</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14,398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47641">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en-US" sz="1100" kern="100" dirty="0">
                          <a:solidFill>
                            <a:schemeClr val="tx1"/>
                          </a:solidFill>
                          <a:effectLst/>
                          <a:latin typeface="HGPｺﾞｼｯｸE" pitchFamily="50" charset="-128"/>
                          <a:ea typeface="HGPｺﾞｼｯｸE" pitchFamily="50" charset="-128"/>
                          <a:cs typeface="Times New Roman"/>
                        </a:rPr>
                        <a:t> </a:t>
                      </a:r>
                      <a:endParaRPr lang="ja-JP" sz="1100" kern="100" dirty="0">
                        <a:solidFill>
                          <a:schemeClr val="tx1"/>
                        </a:solidFill>
                        <a:effectLst/>
                        <a:latin typeface="HGPｺﾞｼｯｸE" pitchFamily="50" charset="-128"/>
                        <a:ea typeface="HGPｺﾞｼｯｸE"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7,000</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6,722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6,688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6,704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6,517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6,414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6,729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7,271</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47641">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en-US" sz="1100" kern="100" dirty="0">
                          <a:solidFill>
                            <a:schemeClr val="tx1"/>
                          </a:solidFill>
                          <a:effectLst/>
                          <a:latin typeface="HGPｺﾞｼｯｸE" pitchFamily="50" charset="-128"/>
                          <a:ea typeface="HGPｺﾞｼｯｸE" pitchFamily="50" charset="-128"/>
                          <a:cs typeface="Times New Roman"/>
                        </a:rPr>
                        <a:t> </a:t>
                      </a:r>
                      <a:endParaRPr lang="ja-JP" sz="1100" kern="100" dirty="0">
                        <a:solidFill>
                          <a:schemeClr val="tx1"/>
                        </a:solidFill>
                        <a:effectLst/>
                        <a:latin typeface="HGPｺﾞｼｯｸE" pitchFamily="50" charset="-128"/>
                        <a:ea typeface="HGPｺﾞｼｯｸE"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韓国</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1,185</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1,067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1,072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974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1,124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247641">
                <a:tc>
                  <a:txBody>
                    <a:bodyPr/>
                    <a:lstStyle/>
                    <a:p>
                      <a:pPr algn="just">
                        <a:lnSpc>
                          <a:spcPct val="100000"/>
                        </a:lnSpc>
                        <a:spcAft>
                          <a:spcPts val="0"/>
                        </a:spcAft>
                      </a:pPr>
                      <a:endParaRPr lang="ja-JP" sz="1100" kern="100" dirty="0">
                        <a:solidFill>
                          <a:schemeClr val="tx1"/>
                        </a:solidFill>
                        <a:effectLst/>
                        <a:latin typeface="HGPｺﾞｼｯｸE" pitchFamily="50" charset="-128"/>
                        <a:ea typeface="HGPｺﾞｼｯｸE"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台湾</a:t>
                      </a: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588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623</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719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748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851</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1,174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47641">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en-US" sz="1100" kern="100" dirty="0">
                          <a:solidFill>
                            <a:schemeClr val="tx1"/>
                          </a:solidFill>
                          <a:effectLst/>
                          <a:latin typeface="HGPｺﾞｼｯｸE" pitchFamily="50" charset="-128"/>
                          <a:ea typeface="HGPｺﾞｼｯｸE" pitchFamily="50" charset="-128"/>
                          <a:cs typeface="Times New Roman"/>
                        </a:rPr>
                        <a:t> </a:t>
                      </a:r>
                      <a:endParaRPr lang="ja-JP" sz="1100" kern="100" dirty="0">
                        <a:solidFill>
                          <a:schemeClr val="tx1"/>
                        </a:solidFill>
                        <a:effectLst/>
                        <a:latin typeface="HGPｺﾞｼｯｸE" pitchFamily="50" charset="-128"/>
                        <a:ea typeface="HGPｺﾞｼｯｸE" pitchFamily="50" charset="-128"/>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altLang="en-US" sz="9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ysClr val="windowText" lastClr="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279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629</a:t>
                      </a:r>
                      <a:endParaRPr lang="ja-JP"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1,374</a:t>
                      </a:r>
                      <a:endParaRPr lang="ja-JP"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2,108</a:t>
                      </a:r>
                      <a:endParaRPr lang="ja-JP"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3,368</a:t>
                      </a:r>
                      <a:endParaRPr lang="ja-JP"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ヨーロッパ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429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519</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548</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538</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561</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中近東</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125</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116</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114</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107</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88</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アフリカ</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87</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79</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オセアニア</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68</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45</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北米</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250</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333</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294</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312</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315</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335</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327</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just">
                        <a:lnSpc>
                          <a:spcPct val="100000"/>
                        </a:lnSpc>
                        <a:spcAft>
                          <a:spcPts val="0"/>
                        </a:spcAft>
                      </a:pPr>
                      <a:r>
                        <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中南米</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69</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en-US" altLang="ja-JP" sz="8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72</a:t>
                      </a:r>
                      <a:endParaRPr lang="ja-JP" sz="8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92</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111</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113</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102</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2"/>
                  </a:ext>
                </a:extLst>
              </a:tr>
              <a:tr h="256414">
                <a:tc gridSpan="2">
                  <a:txBody>
                    <a:bodyPr/>
                    <a:lstStyle/>
                    <a:p>
                      <a:pPr algn="l">
                        <a:lnSpc>
                          <a:spcPct val="100000"/>
                        </a:lnSpc>
                        <a:spcAft>
                          <a:spcPts val="0"/>
                        </a:spcAft>
                      </a:pPr>
                      <a:r>
                        <a:rPr lang="ja-JP" altLang="en-US" sz="900" b="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その他</a:t>
                      </a:r>
                      <a:endParaRPr lang="ja-JP" sz="900" b="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r">
                        <a:lnSpc>
                          <a:spcPct val="100000"/>
                        </a:lnSpc>
                        <a:spcAft>
                          <a:spcPts val="0"/>
                        </a:spcAft>
                      </a:pPr>
                      <a:r>
                        <a:rPr lang="ja-JP" altLang="en-US"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ja-JP" altLang="en-US"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ja-JP" altLang="en-US" sz="800" b="1" kern="10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ja-JP" altLang="en-US" sz="800" b="1" kern="10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ja-JP" altLang="en-US"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altLang="ja-JP" sz="8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8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ja-JP" altLang="en-US"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ja-JP" altLang="en-US"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3"/>
                  </a:ext>
                </a:extLst>
              </a:tr>
              <a:tr h="256414">
                <a:tc gridSpan="2">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ctr">
                        <a:lnSpc>
                          <a:spcPct val="100000"/>
                        </a:lnSpc>
                        <a:spcAft>
                          <a:spcPts val="0"/>
                        </a:spcAft>
                      </a:pPr>
                      <a:r>
                        <a:rPr lang="ja-JP" sz="9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計</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a:txBody>
                    <a:bodyPr/>
                    <a:lstStyle/>
                    <a:p>
                      <a:endParaRPr kumimoji="1" lang="ja-JP" altLang="en-US"/>
                    </a:p>
                  </a:txBody>
                  <a:tcPr/>
                </a:tc>
                <a:tc>
                  <a:txBody>
                    <a:bodyPr/>
                    <a:lstStyle/>
                    <a:p>
                      <a:pPr algn="r">
                        <a:lnSpc>
                          <a:spcPct val="100000"/>
                        </a:lnSpc>
                        <a:spcAft>
                          <a:spcPts val="0"/>
                        </a:spcAft>
                      </a:pPr>
                      <a:r>
                        <a:rPr lang="en-US" altLang="ja-JP"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10,791</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10,325</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kumimoji="1" sz="1800" kern="1200">
                          <a:solidFill>
                            <a:schemeClr val="tx1"/>
                          </a:solidFill>
                          <a:latin typeface="Calibri"/>
                          <a:ea typeface=""/>
                          <a:cs typeface=""/>
                        </a:defRPr>
                      </a:lvl1pPr>
                      <a:lvl2pPr marL="457200" algn="l" defTabSz="914400" rtl="0" eaLnBrk="1" latinLnBrk="0" hangingPunct="1">
                        <a:defRPr kumimoji="1" sz="1800" kern="1200">
                          <a:solidFill>
                            <a:schemeClr val="tx1"/>
                          </a:solidFill>
                          <a:latin typeface="Calibri"/>
                          <a:ea typeface=""/>
                          <a:cs typeface=""/>
                        </a:defRPr>
                      </a:lvl2pPr>
                      <a:lvl3pPr marL="914400" algn="l" defTabSz="914400" rtl="0" eaLnBrk="1" latinLnBrk="0" hangingPunct="1">
                        <a:defRPr kumimoji="1" sz="1800" kern="1200">
                          <a:solidFill>
                            <a:schemeClr val="tx1"/>
                          </a:solidFill>
                          <a:latin typeface="Calibri"/>
                          <a:ea typeface=""/>
                          <a:cs typeface=""/>
                        </a:defRPr>
                      </a:lvl3pPr>
                      <a:lvl4pPr marL="1371600" algn="l" defTabSz="914400" rtl="0" eaLnBrk="1" latinLnBrk="0" hangingPunct="1">
                        <a:defRPr kumimoji="1" sz="1800" kern="1200">
                          <a:solidFill>
                            <a:schemeClr val="tx1"/>
                          </a:solidFill>
                          <a:latin typeface="Calibri"/>
                          <a:ea typeface=""/>
                          <a:cs typeface=""/>
                        </a:defRPr>
                      </a:lvl4pPr>
                      <a:lvl5pPr marL="1828800" algn="l" defTabSz="914400" rtl="0" eaLnBrk="1" latinLnBrk="0" hangingPunct="1">
                        <a:defRPr kumimoji="1" sz="1800" kern="1200">
                          <a:solidFill>
                            <a:schemeClr val="tx1"/>
                          </a:solidFill>
                          <a:latin typeface="Calibri"/>
                          <a:ea typeface=""/>
                          <a:cs typeface=""/>
                        </a:defRPr>
                      </a:lvl5pPr>
                      <a:lvl6pPr marL="2286000" algn="l" defTabSz="914400" rtl="0" eaLnBrk="1" latinLnBrk="0" hangingPunct="1">
                        <a:defRPr kumimoji="1" sz="1800" kern="1200">
                          <a:solidFill>
                            <a:schemeClr val="tx1"/>
                          </a:solidFill>
                          <a:latin typeface="Calibri"/>
                          <a:ea typeface=""/>
                          <a:cs typeface=""/>
                        </a:defRPr>
                      </a:lvl6pPr>
                      <a:lvl7pPr marL="2743200" algn="l" defTabSz="914400" rtl="0" eaLnBrk="1" latinLnBrk="0" hangingPunct="1">
                        <a:defRPr kumimoji="1" sz="1800" kern="1200">
                          <a:solidFill>
                            <a:schemeClr val="tx1"/>
                          </a:solidFill>
                          <a:latin typeface="Calibri"/>
                          <a:ea typeface=""/>
                          <a:cs typeface=""/>
                        </a:defRPr>
                      </a:lvl7pPr>
                      <a:lvl8pPr marL="3200400" algn="l" defTabSz="914400" rtl="0" eaLnBrk="1" latinLnBrk="0" hangingPunct="1">
                        <a:defRPr kumimoji="1" sz="1800" kern="1200">
                          <a:solidFill>
                            <a:schemeClr val="tx1"/>
                          </a:solidFill>
                          <a:latin typeface="Calibri"/>
                          <a:ea typeface=""/>
                          <a:cs typeface=""/>
                        </a:defRPr>
                      </a:lvl8pPr>
                      <a:lvl9pPr marL="3657600" algn="l" defTabSz="914400" rtl="0" eaLnBrk="1" latinLnBrk="0" hangingPunct="1">
                        <a:defRPr kumimoji="1" sz="1800" kern="1200">
                          <a:solidFill>
                            <a:schemeClr val="tx1"/>
                          </a:solidFill>
                          <a:latin typeface="Calibri"/>
                          <a:ea typeface=""/>
                          <a:cs typeface=""/>
                        </a:defRPr>
                      </a:lvl9pPr>
                    </a:lstStyle>
                    <a:p>
                      <a:pPr algn="r">
                        <a:lnSpc>
                          <a:spcPct val="100000"/>
                        </a:lnSpc>
                        <a:spcAft>
                          <a:spcPts val="0"/>
                        </a:spcAft>
                      </a:pPr>
                      <a:r>
                        <a:rPr lang="en-US" altLang="ja-JP"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10,521</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a:lnSpc>
                          <a:spcPct val="100000"/>
                        </a:lnSpc>
                        <a:spcAft>
                          <a:spcPts val="0"/>
                        </a:spcAft>
                      </a:pPr>
                      <a:r>
                        <a:rPr lang="en-US" altLang="ja-JP" sz="800" b="1"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10,533</a:t>
                      </a:r>
                      <a:endParaRPr lang="ja-JP" sz="800" b="1"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10,853</a:t>
                      </a: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8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11,916</a:t>
                      </a:r>
                      <a:endParaRPr lang="en-US" altLang="ja-JP"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8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13,365</a:t>
                      </a:r>
                      <a:endParaRPr lang="en-US" altLang="ja-JP"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ctr"/>
                      <a:r>
                        <a:rPr lang="en-US" altLang="ja-JP" sz="800" b="1"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15,600</a:t>
                      </a:r>
                      <a:endParaRPr lang="en-US" altLang="ja-JP" sz="8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400" marR="684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14"/>
                  </a:ext>
                </a:extLst>
              </a:tr>
            </a:tbl>
          </a:graphicData>
        </a:graphic>
      </p:graphicFrame>
      <p:sp>
        <p:nvSpPr>
          <p:cNvPr id="17" name="正方形/長方形 16"/>
          <p:cNvSpPr/>
          <p:nvPr/>
        </p:nvSpPr>
        <p:spPr>
          <a:xfrm>
            <a:off x="35496" y="1916832"/>
            <a:ext cx="4752528" cy="677108"/>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○都道府県別の高等教育機関受入</a:t>
            </a:r>
            <a:r>
              <a:rPr lang="zh-CN" altLang="en-US" sz="1400" dirty="0" smtClean="0">
                <a:latin typeface="Meiryo UI" panose="020B0604030504040204" pitchFamily="50" charset="-128"/>
                <a:ea typeface="Meiryo UI" panose="020B0604030504040204" pitchFamily="50" charset="-128"/>
                <a:cs typeface="Meiryo UI" panose="020B0604030504040204" pitchFamily="50" charset="-128"/>
              </a:rPr>
              <a:t>留学生数</a:t>
            </a:r>
            <a:endParaRPr lang="en-US" altLang="zh-CN"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CN" altLang="en-US" sz="1200" dirty="0" smtClean="0">
                <a:latin typeface="Meiryo UI" panose="020B0604030504040204" pitchFamily="50" charset="-128"/>
                <a:ea typeface="Meiryo UI" panose="020B0604030504040204" pitchFamily="50" charset="-128"/>
                <a:cs typeface="Meiryo UI" panose="020B0604030504040204" pitchFamily="50" charset="-128"/>
              </a:rPr>
              <a:t>出典：日本学生支援機構「外国人留学生在籍状況調査結果」</a:t>
            </a:r>
            <a:endParaRPr lang="en-US" altLang="zh-CN"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日現在、高等教育機関に在籍する留学生数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zh-CN"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0" y="2624718"/>
            <a:ext cx="1224136" cy="253916"/>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円/楕円 1"/>
          <p:cNvSpPr/>
          <p:nvPr/>
        </p:nvSpPr>
        <p:spPr>
          <a:xfrm>
            <a:off x="7740352"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Ⅳ</a:t>
            </a: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56</a:t>
            </a:fld>
            <a:endParaRPr lang="ja-JP" altLang="en-US" b="1" dirty="0"/>
          </a:p>
        </p:txBody>
      </p:sp>
      <p:graphicFrame>
        <p:nvGraphicFramePr>
          <p:cNvPr id="13" name="グラフ 12"/>
          <p:cNvGraphicFramePr>
            <a:graphicFrameLocks/>
          </p:cNvGraphicFramePr>
          <p:nvPr>
            <p:extLst/>
          </p:nvPr>
        </p:nvGraphicFramePr>
        <p:xfrm>
          <a:off x="0" y="2856535"/>
          <a:ext cx="4838700" cy="38128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8304720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668344" y="2564904"/>
            <a:ext cx="1584176" cy="261610"/>
          </a:xfrm>
          <a:prstGeom prst="rect">
            <a:avLst/>
          </a:prstGeom>
          <a:noFill/>
        </p:spPr>
        <p:txBody>
          <a:bodyPr wrap="square" rtlCol="0">
            <a:spAutoFit/>
          </a:bodyPr>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（単位：人、％）</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08520" y="513833"/>
            <a:ext cx="8433329" cy="553998"/>
          </a:xfrm>
          <a:prstGeom prst="rect">
            <a:avLst/>
          </a:prstGeom>
          <a:noFill/>
        </p:spPr>
        <p:txBody>
          <a:bodyPr wrap="square" rtlCol="0">
            <a:spAutoFit/>
          </a:bodyPr>
          <a:lstStyle/>
          <a:p>
            <a:pPr lvl="0" indent="133350" eaLnBrk="0" fontAlgn="base" hangingPunct="0">
              <a:spcBef>
                <a:spcPct val="0"/>
              </a:spcBef>
              <a:spcAft>
                <a:spcPct val="0"/>
              </a:spcAft>
            </a:pPr>
            <a:r>
              <a:rPr lang="ja-JP" altLang="en-US" dirty="0">
                <a:latin typeface="Meiryo UI" panose="020B0604030504040204" pitchFamily="50" charset="-128"/>
                <a:ea typeface="Meiryo UI" panose="020B0604030504040204" pitchFamily="50" charset="-128"/>
                <a:cs typeface="Meiryo UI" panose="020B0604030504040204" pitchFamily="50" charset="-128"/>
              </a:rPr>
              <a:t>■外国人留学生の日本企業等への就職状況</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lvl="0" indent="133350" eaLnBrk="0" fontAlgn="base" hangingPunct="0">
              <a:spcBef>
                <a:spcPct val="0"/>
              </a:spcBef>
              <a:spcAft>
                <a:spcPct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出典：法務省入国管理局「</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a:latin typeface="Meiryo UI" panose="020B0604030504040204" pitchFamily="50" charset="-128"/>
                <a:ea typeface="Meiryo UI" panose="020B0604030504040204" pitchFamily="50" charset="-128"/>
                <a:cs typeface="Meiryo UI" panose="020B0604030504040204" pitchFamily="50" charset="-128"/>
              </a:rPr>
              <a:t>30</a:t>
            </a:r>
            <a:r>
              <a:rPr lang="ja-JP" altLang="en-US" sz="120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における留学生の日本企業等への就職状況について」</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 name="表 2"/>
          <p:cNvGraphicFramePr>
            <a:graphicFrameLocks noGrp="1"/>
          </p:cNvGraphicFramePr>
          <p:nvPr>
            <p:extLst>
              <p:ext uri="{D42A27DB-BD31-4B8C-83A1-F6EECF244321}">
                <p14:modId xmlns:p14="http://schemas.microsoft.com/office/powerpoint/2010/main" val="3403719168"/>
              </p:ext>
            </p:extLst>
          </p:nvPr>
        </p:nvGraphicFramePr>
        <p:xfrm>
          <a:off x="163460" y="2849168"/>
          <a:ext cx="8756320" cy="3626823"/>
        </p:xfrm>
        <a:graphic>
          <a:graphicData uri="http://schemas.openxmlformats.org/drawingml/2006/table">
            <a:tbl>
              <a:tblPr/>
              <a:tblGrid>
                <a:gridCol w="875632">
                  <a:extLst>
                    <a:ext uri="{9D8B030D-6E8A-4147-A177-3AD203B41FA5}">
                      <a16:colId xmlns:a16="http://schemas.microsoft.com/office/drawing/2014/main" val="20000"/>
                    </a:ext>
                  </a:extLst>
                </a:gridCol>
                <a:gridCol w="875632">
                  <a:extLst>
                    <a:ext uri="{9D8B030D-6E8A-4147-A177-3AD203B41FA5}">
                      <a16:colId xmlns:a16="http://schemas.microsoft.com/office/drawing/2014/main" val="20001"/>
                    </a:ext>
                  </a:extLst>
                </a:gridCol>
                <a:gridCol w="875632">
                  <a:extLst>
                    <a:ext uri="{9D8B030D-6E8A-4147-A177-3AD203B41FA5}">
                      <a16:colId xmlns:a16="http://schemas.microsoft.com/office/drawing/2014/main" val="20002"/>
                    </a:ext>
                  </a:extLst>
                </a:gridCol>
                <a:gridCol w="875632">
                  <a:extLst>
                    <a:ext uri="{9D8B030D-6E8A-4147-A177-3AD203B41FA5}">
                      <a16:colId xmlns:a16="http://schemas.microsoft.com/office/drawing/2014/main" val="20003"/>
                    </a:ext>
                  </a:extLst>
                </a:gridCol>
                <a:gridCol w="875632">
                  <a:extLst>
                    <a:ext uri="{9D8B030D-6E8A-4147-A177-3AD203B41FA5}">
                      <a16:colId xmlns:a16="http://schemas.microsoft.com/office/drawing/2014/main" val="20004"/>
                    </a:ext>
                  </a:extLst>
                </a:gridCol>
                <a:gridCol w="875632">
                  <a:extLst>
                    <a:ext uri="{9D8B030D-6E8A-4147-A177-3AD203B41FA5}">
                      <a16:colId xmlns:a16="http://schemas.microsoft.com/office/drawing/2014/main" val="20005"/>
                    </a:ext>
                  </a:extLst>
                </a:gridCol>
                <a:gridCol w="875632">
                  <a:extLst>
                    <a:ext uri="{9D8B030D-6E8A-4147-A177-3AD203B41FA5}">
                      <a16:colId xmlns:a16="http://schemas.microsoft.com/office/drawing/2014/main" val="20006"/>
                    </a:ext>
                  </a:extLst>
                </a:gridCol>
                <a:gridCol w="875632">
                  <a:extLst>
                    <a:ext uri="{9D8B030D-6E8A-4147-A177-3AD203B41FA5}">
                      <a16:colId xmlns:a16="http://schemas.microsoft.com/office/drawing/2014/main" val="20007"/>
                    </a:ext>
                  </a:extLst>
                </a:gridCol>
                <a:gridCol w="875632">
                  <a:extLst>
                    <a:ext uri="{9D8B030D-6E8A-4147-A177-3AD203B41FA5}">
                      <a16:colId xmlns:a16="http://schemas.microsoft.com/office/drawing/2014/main" val="3311832355"/>
                    </a:ext>
                  </a:extLst>
                </a:gridCol>
                <a:gridCol w="875632">
                  <a:extLst>
                    <a:ext uri="{9D8B030D-6E8A-4147-A177-3AD203B41FA5}">
                      <a16:colId xmlns:a16="http://schemas.microsoft.com/office/drawing/2014/main" val="3794266321"/>
                    </a:ext>
                  </a:extLst>
                </a:gridCol>
              </a:tblGrid>
              <a:tr h="606823">
                <a:tc>
                  <a:txBody>
                    <a:bodyPr/>
                    <a:lstStyle/>
                    <a:p>
                      <a:pPr algn="ctr" rtl="0" fontAlgn="ctr"/>
                      <a:r>
                        <a:rPr lang="ja-JP" altLang="en-US" sz="1400" b="1" i="0" u="none" strike="noStrike" dirty="0">
                          <a:solidFill>
                            <a:schemeClr val="bg1"/>
                          </a:solidFill>
                          <a:effectLst/>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600" b="1" i="0" u="none" strike="noStrike" dirty="0">
                          <a:solidFill>
                            <a:schemeClr val="bg1"/>
                          </a:solidFill>
                          <a:effectLst/>
                          <a:latin typeface="Calibri"/>
                        </a:rPr>
                        <a:t>2010</a:t>
                      </a:r>
                      <a:br>
                        <a:rPr lang="en-US" sz="1600" b="1" i="0" u="none" strike="noStrike" dirty="0">
                          <a:solidFill>
                            <a:schemeClr val="bg1"/>
                          </a:solidFill>
                          <a:effectLst/>
                          <a:latin typeface="Calibri"/>
                        </a:rPr>
                      </a:br>
                      <a:r>
                        <a:rPr lang="en-US" sz="1600" b="1" i="0" u="none" strike="noStrike" dirty="0">
                          <a:solidFill>
                            <a:schemeClr val="bg1"/>
                          </a:solidFill>
                          <a:effectLst/>
                          <a:latin typeface="Calibri"/>
                        </a:rPr>
                        <a:t>(</a:t>
                      </a:r>
                      <a:r>
                        <a:rPr lang="en-US" sz="1600" b="1" i="0" u="none" strike="noStrike" dirty="0" smtClean="0">
                          <a:solidFill>
                            <a:schemeClr val="bg1"/>
                          </a:solidFill>
                          <a:effectLst/>
                          <a:latin typeface="Calibri"/>
                        </a:rPr>
                        <a:t>H22)</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600" b="1" i="0" u="none" strike="noStrike" dirty="0">
                          <a:solidFill>
                            <a:schemeClr val="bg1"/>
                          </a:solidFill>
                          <a:effectLst/>
                          <a:latin typeface="Calibri"/>
                        </a:rPr>
                        <a:t>2011</a:t>
                      </a:r>
                      <a:br>
                        <a:rPr lang="en-US" sz="1600" b="1" i="0" u="none" strike="noStrike" dirty="0">
                          <a:solidFill>
                            <a:schemeClr val="bg1"/>
                          </a:solidFill>
                          <a:effectLst/>
                          <a:latin typeface="Calibri"/>
                        </a:rPr>
                      </a:br>
                      <a:r>
                        <a:rPr lang="en-US" sz="1600" b="1" i="0" u="none" strike="noStrike" dirty="0">
                          <a:solidFill>
                            <a:schemeClr val="bg1"/>
                          </a:solidFill>
                          <a:effectLst/>
                          <a:latin typeface="Calibri"/>
                        </a:rPr>
                        <a:t>(</a:t>
                      </a:r>
                      <a:r>
                        <a:rPr lang="en-US" sz="1600" b="1" i="0" u="none" strike="noStrike" dirty="0" smtClean="0">
                          <a:solidFill>
                            <a:schemeClr val="bg1"/>
                          </a:solidFill>
                          <a:effectLst/>
                          <a:latin typeface="Calibri"/>
                        </a:rPr>
                        <a:t>H23)</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600" b="1" i="0" u="none" strike="noStrike" dirty="0">
                          <a:solidFill>
                            <a:schemeClr val="bg1"/>
                          </a:solidFill>
                          <a:effectLst/>
                          <a:latin typeface="Calibri"/>
                        </a:rPr>
                        <a:t>2012</a:t>
                      </a:r>
                      <a:br>
                        <a:rPr lang="en-US" sz="1600" b="1" i="0" u="none" strike="noStrike" dirty="0">
                          <a:solidFill>
                            <a:schemeClr val="bg1"/>
                          </a:solidFill>
                          <a:effectLst/>
                          <a:latin typeface="Calibri"/>
                        </a:rPr>
                      </a:br>
                      <a:r>
                        <a:rPr lang="en-US" sz="1600" b="1" i="0" u="none" strike="noStrike" dirty="0">
                          <a:solidFill>
                            <a:schemeClr val="bg1"/>
                          </a:solidFill>
                          <a:effectLst/>
                          <a:latin typeface="Calibri"/>
                        </a:rPr>
                        <a:t>(</a:t>
                      </a:r>
                      <a:r>
                        <a:rPr lang="en-US" sz="1600" b="1" i="0" u="none" strike="noStrike" dirty="0" smtClean="0">
                          <a:solidFill>
                            <a:schemeClr val="bg1"/>
                          </a:solidFill>
                          <a:effectLst/>
                          <a:latin typeface="Calibri"/>
                        </a:rPr>
                        <a:t>H24)</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600" b="1" i="0" u="none" strike="noStrike" dirty="0">
                          <a:solidFill>
                            <a:schemeClr val="bg1"/>
                          </a:solidFill>
                          <a:effectLst/>
                          <a:latin typeface="Calibri"/>
                        </a:rPr>
                        <a:t>2013</a:t>
                      </a:r>
                      <a:br>
                        <a:rPr lang="en-US" sz="1600" b="1" i="0" u="none" strike="noStrike" dirty="0">
                          <a:solidFill>
                            <a:schemeClr val="bg1"/>
                          </a:solidFill>
                          <a:effectLst/>
                          <a:latin typeface="Calibri"/>
                        </a:rPr>
                      </a:br>
                      <a:r>
                        <a:rPr lang="en-US" sz="1600" b="1" i="0" u="none" strike="noStrike" dirty="0">
                          <a:solidFill>
                            <a:schemeClr val="bg1"/>
                          </a:solidFill>
                          <a:effectLst/>
                          <a:latin typeface="Calibri"/>
                        </a:rPr>
                        <a:t>(</a:t>
                      </a:r>
                      <a:r>
                        <a:rPr lang="en-US" sz="1600" b="1" i="0" u="none" strike="noStrike" dirty="0" smtClean="0">
                          <a:solidFill>
                            <a:schemeClr val="bg1"/>
                          </a:solidFill>
                          <a:effectLst/>
                          <a:latin typeface="Calibri"/>
                        </a:rPr>
                        <a:t>H25)</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sz="1600" b="1" i="0" u="none" strike="noStrike" dirty="0" smtClean="0">
                          <a:solidFill>
                            <a:schemeClr val="bg1"/>
                          </a:solidFill>
                          <a:effectLst/>
                          <a:latin typeface="Calibri"/>
                        </a:rPr>
                        <a:t>2014</a:t>
                      </a:r>
                      <a:r>
                        <a:rPr lang="en-US" sz="1600" b="1" i="0" u="none" strike="noStrike" dirty="0">
                          <a:solidFill>
                            <a:schemeClr val="bg1"/>
                          </a:solidFill>
                          <a:effectLst/>
                          <a:latin typeface="Calibri"/>
                        </a:rPr>
                        <a:t/>
                      </a:r>
                      <a:br>
                        <a:rPr lang="en-US" sz="1600" b="1" i="0" u="none" strike="noStrike" dirty="0">
                          <a:solidFill>
                            <a:schemeClr val="bg1"/>
                          </a:solidFill>
                          <a:effectLst/>
                          <a:latin typeface="Calibri"/>
                        </a:rPr>
                      </a:br>
                      <a:r>
                        <a:rPr lang="en-US" sz="1600" b="1" i="0" u="none" strike="noStrike" dirty="0">
                          <a:solidFill>
                            <a:schemeClr val="bg1"/>
                          </a:solidFill>
                          <a:effectLst/>
                          <a:latin typeface="Calibri"/>
                        </a:rPr>
                        <a:t>(</a:t>
                      </a:r>
                      <a:r>
                        <a:rPr lang="en-US" sz="1600" b="1" i="0" u="none" strike="noStrike" dirty="0" smtClean="0">
                          <a:solidFill>
                            <a:schemeClr val="bg1"/>
                          </a:solidFill>
                          <a:effectLst/>
                          <a:latin typeface="Calibri"/>
                        </a:rPr>
                        <a:t>H2</a:t>
                      </a:r>
                      <a:r>
                        <a:rPr lang="en-US" altLang="ja-JP" sz="1600" b="1" i="0" u="none" strike="noStrike" dirty="0" smtClean="0">
                          <a:solidFill>
                            <a:schemeClr val="bg1"/>
                          </a:solidFill>
                          <a:effectLst/>
                          <a:latin typeface="Calibri"/>
                        </a:rPr>
                        <a:t>6</a:t>
                      </a:r>
                      <a:r>
                        <a:rPr lang="en-US" sz="1600" b="1" i="0" u="none" strike="noStrike" dirty="0" smtClean="0">
                          <a:solidFill>
                            <a:schemeClr val="bg1"/>
                          </a:solidFill>
                          <a:effectLst/>
                          <a:latin typeface="Calibri"/>
                        </a:rPr>
                        <a:t>)</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600" b="1" i="0" u="none" strike="noStrike" dirty="0" smtClean="0">
                          <a:solidFill>
                            <a:schemeClr val="bg1"/>
                          </a:solidFill>
                          <a:effectLst/>
                          <a:latin typeface="Calibri"/>
                        </a:rPr>
                        <a:t>2015</a:t>
                      </a:r>
                    </a:p>
                    <a:p>
                      <a:pPr algn="ctr" rtl="0" fontAlgn="ctr"/>
                      <a:r>
                        <a:rPr lang="en-US" altLang="ja-JP" sz="1600" b="1" i="0" u="none" strike="noStrike" dirty="0" smtClean="0">
                          <a:solidFill>
                            <a:schemeClr val="bg1"/>
                          </a:solidFill>
                          <a:effectLst/>
                          <a:latin typeface="Calibri"/>
                        </a:rPr>
                        <a:t>(H27</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600" b="1" i="0" u="none" strike="noStrike" dirty="0" smtClean="0">
                          <a:solidFill>
                            <a:schemeClr val="bg1"/>
                          </a:solidFill>
                          <a:effectLst/>
                          <a:latin typeface="Calibri"/>
                        </a:rPr>
                        <a:t>2016</a:t>
                      </a:r>
                    </a:p>
                    <a:p>
                      <a:pPr algn="ctr" rtl="0" fontAlgn="ctr"/>
                      <a:r>
                        <a:rPr lang="en-US" altLang="ja-JP" sz="1600" b="1" i="0" u="none" strike="noStrike" dirty="0" smtClean="0">
                          <a:solidFill>
                            <a:schemeClr val="bg1"/>
                          </a:solidFill>
                          <a:effectLst/>
                          <a:latin typeface="Calibri"/>
                        </a:rPr>
                        <a:t>(H28)</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600" b="1" i="0" u="none" strike="noStrike" dirty="0" smtClean="0">
                          <a:solidFill>
                            <a:schemeClr val="bg1"/>
                          </a:solidFill>
                          <a:effectLst/>
                          <a:latin typeface="Calibri"/>
                        </a:rPr>
                        <a:t>2017</a:t>
                      </a:r>
                    </a:p>
                    <a:p>
                      <a:pPr algn="ctr" rtl="0" fontAlgn="ctr"/>
                      <a:r>
                        <a:rPr lang="en-US" altLang="ja-JP" sz="1600" b="1" i="0" u="none" strike="noStrike" dirty="0" smtClean="0">
                          <a:solidFill>
                            <a:schemeClr val="bg1"/>
                          </a:solidFill>
                          <a:effectLst/>
                          <a:latin typeface="Calibri"/>
                        </a:rPr>
                        <a:t>(H29)</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ctr"/>
                      <a:r>
                        <a:rPr lang="en-US" altLang="ja-JP" sz="1600" b="1" i="0" u="none" strike="noStrike" dirty="0" smtClean="0">
                          <a:solidFill>
                            <a:schemeClr val="bg1"/>
                          </a:solidFill>
                          <a:effectLst/>
                          <a:latin typeface="Calibri"/>
                        </a:rPr>
                        <a:t>2018</a:t>
                      </a:r>
                    </a:p>
                    <a:p>
                      <a:pPr algn="ctr" rtl="0" fontAlgn="ctr"/>
                      <a:r>
                        <a:rPr lang="en-US" altLang="ja-JP" sz="1600" b="1" i="0" u="none" strike="noStrike" dirty="0" smtClean="0">
                          <a:solidFill>
                            <a:schemeClr val="bg1"/>
                          </a:solidFill>
                          <a:effectLst/>
                          <a:latin typeface="Calibri"/>
                        </a:rPr>
                        <a:t>(H30)</a:t>
                      </a:r>
                      <a:endParaRPr lang="ja-JP" altLang="en-US" sz="1600" b="1" i="0" u="none" strike="noStrike" dirty="0">
                        <a:solidFill>
                          <a:schemeClr val="bg1"/>
                        </a:solidFill>
                        <a:effectLst/>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37477">
                <a:tc rowSpan="2">
                  <a:txBody>
                    <a:bodyPr/>
                    <a:lstStyle/>
                    <a:p>
                      <a:pPr algn="ctr" fontAlgn="ctr"/>
                      <a:r>
                        <a:rPr lang="ja-JP" altLang="en-US" sz="1400" b="1" i="0" u="none" strike="noStrike" dirty="0" smtClean="0">
                          <a:solidFill>
                            <a:schemeClr val="bg1"/>
                          </a:solidFill>
                          <a:effectLst/>
                          <a:latin typeface="ＭＳ Ｐゴシック"/>
                        </a:rPr>
                        <a:t>大阪</a:t>
                      </a:r>
                      <a:endParaRPr lang="en-US" altLang="ja-JP" sz="1400" b="1" i="0" u="none" strike="noStrike" dirty="0" smtClean="0">
                        <a:solidFill>
                          <a:schemeClr val="bg1"/>
                        </a:solidFill>
                        <a:effectLst/>
                        <a:latin typeface="ＭＳ Ｐゴシック"/>
                      </a:endParaRPr>
                    </a:p>
                    <a:p>
                      <a:pPr algn="ctr" fontAlgn="ctr"/>
                      <a:r>
                        <a:rPr lang="ja-JP" altLang="en-US" sz="1400" b="1" i="0" u="none" strike="noStrike" dirty="0" smtClean="0">
                          <a:solidFill>
                            <a:schemeClr val="bg1"/>
                          </a:solidFill>
                          <a:effectLst/>
                          <a:latin typeface="ＭＳ Ｐゴシック"/>
                        </a:rPr>
                        <a:t>（全国比）</a:t>
                      </a:r>
                      <a:endParaRPr lang="ja-JP" altLang="en-US" sz="1400" b="1" i="0" u="none" strike="noStrike" dirty="0">
                        <a:solidFill>
                          <a:schemeClr val="bg1"/>
                        </a:solidFill>
                        <a:effectLst/>
                        <a:latin typeface="ＭＳ Ｐゴシック"/>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1,354</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1,614</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1,989</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2,228</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2,598</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extLst>
                  <a:ext uri="{0D108BD9-81ED-4DB2-BD59-A6C34878D82A}">
                    <a16:rowId xmlns:a16="http://schemas.microsoft.com/office/drawing/2014/main" val="10001"/>
                  </a:ext>
                </a:extLst>
              </a:tr>
              <a:tr h="423366">
                <a:tc vMerge="1">
                  <a:txBody>
                    <a:bodyPr/>
                    <a:lstStyle/>
                    <a:p>
                      <a:endParaRPr kumimoji="1" lang="ja-JP" altLang="en-US"/>
                    </a:p>
                  </a:txBody>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(8.9)</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(9.7)</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(8.8)</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(9.3)</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(10.4)</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(10.3)</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(10.2)</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(9.9)</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(10.0)</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extLst>
                  <a:ext uri="{0D108BD9-81ED-4DB2-BD59-A6C34878D82A}">
                    <a16:rowId xmlns:a16="http://schemas.microsoft.com/office/drawing/2014/main" val="10002"/>
                  </a:ext>
                </a:extLst>
              </a:tr>
              <a:tr h="366915">
                <a:tc>
                  <a:txBody>
                    <a:bodyPr/>
                    <a:lstStyle/>
                    <a:p>
                      <a:pPr algn="ctr" fontAlgn="t"/>
                      <a:r>
                        <a:rPr lang="ja-JP" altLang="en-US" sz="1400" b="1" i="0" u="none" strike="noStrike" dirty="0">
                          <a:solidFill>
                            <a:schemeClr val="bg1"/>
                          </a:solidFill>
                          <a:effectLst/>
                          <a:latin typeface="ＭＳ Ｐゴシック"/>
                        </a:rPr>
                        <a:t>東京</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3,851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4,088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5,254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5,359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6,140</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7,626</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9,265</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9,915</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11,971</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52804">
                <a:tc>
                  <a:txBody>
                    <a:bodyPr/>
                    <a:lstStyle/>
                    <a:p>
                      <a:pPr algn="ctr" fontAlgn="t"/>
                      <a:r>
                        <a:rPr lang="ja-JP" altLang="en-US" sz="1400" b="1" i="0" u="none" strike="noStrike" dirty="0">
                          <a:solidFill>
                            <a:schemeClr val="bg1"/>
                          </a:solidFill>
                          <a:effectLst/>
                          <a:latin typeface="ＭＳ Ｐゴシック"/>
                        </a:rPr>
                        <a:t>神奈川</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596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854</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808</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1,088</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1,278</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1,618</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66915">
                <a:tc>
                  <a:txBody>
                    <a:bodyPr/>
                    <a:lstStyle/>
                    <a:p>
                      <a:pPr algn="ctr" fontAlgn="t"/>
                      <a:r>
                        <a:rPr lang="ja-JP" altLang="en-US" sz="1400" b="1" i="0" u="none" strike="noStrike" dirty="0">
                          <a:solidFill>
                            <a:schemeClr val="bg1"/>
                          </a:solidFill>
                          <a:effectLst/>
                          <a:latin typeface="ＭＳ Ｐゴシック"/>
                        </a:rPr>
                        <a:t>愛知</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665</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746</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949</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991</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1,183</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52804">
                <a:tc>
                  <a:txBody>
                    <a:bodyPr/>
                    <a:lstStyle/>
                    <a:p>
                      <a:pPr algn="ctr" fontAlgn="t"/>
                      <a:r>
                        <a:rPr lang="ja-JP" altLang="en-US" sz="1400" b="1" i="0" u="none" strike="noStrike" dirty="0">
                          <a:solidFill>
                            <a:schemeClr val="bg1"/>
                          </a:solidFill>
                          <a:effectLst/>
                          <a:latin typeface="ＭＳ Ｐゴシック"/>
                        </a:rPr>
                        <a:t>京都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377</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385</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450</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657</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701</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366915">
                <a:tc>
                  <a:txBody>
                    <a:bodyPr/>
                    <a:lstStyle/>
                    <a:p>
                      <a:pPr algn="ctr" fontAlgn="t"/>
                      <a:r>
                        <a:rPr lang="ja-JP" altLang="en-US" sz="1400" b="1" i="0" u="none" strike="noStrike" dirty="0">
                          <a:solidFill>
                            <a:schemeClr val="bg1"/>
                          </a:solidFill>
                          <a:effectLst/>
                          <a:latin typeface="ＭＳ Ｐゴシック"/>
                        </a:rPr>
                        <a:t>福岡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475</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 525</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703</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892</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0"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781</a:t>
                      </a:r>
                      <a:endParaRPr lang="en-US" altLang="ja-JP" sz="1400" b="0"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352804">
                <a:tc>
                  <a:txBody>
                    <a:bodyPr/>
                    <a:lstStyle/>
                    <a:p>
                      <a:pPr algn="ctr" fontAlgn="t"/>
                      <a:r>
                        <a:rPr lang="ja-JP" altLang="en-US" sz="1400" b="1" i="0" u="none" strike="noStrike" dirty="0">
                          <a:solidFill>
                            <a:schemeClr val="bg1"/>
                          </a:solidFill>
                          <a:effectLst/>
                          <a:latin typeface="ＭＳ Ｐゴシック"/>
                        </a:rPr>
                        <a:t>全国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r" rtl="0" fontAlgn="ctr"/>
                      <a:r>
                        <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7,831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8,586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10,969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11,647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12,958</a:t>
                      </a:r>
                      <a:endPar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15,657</a:t>
                      </a:r>
                      <a:endPar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19,435</a:t>
                      </a:r>
                      <a:endPar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22,419</a:t>
                      </a:r>
                      <a:endPar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n-US" altLang="ja-JP" sz="1400" b="1" i="0" u="none" strike="noStrike" dirty="0" smtClean="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rPr>
                        <a:t>25,942</a:t>
                      </a:r>
                      <a:endParaRPr lang="en-US" altLang="ja-JP" sz="1400" b="1" i="0" u="none" strike="noStrike" dirty="0">
                        <a:solidFill>
                          <a:schemeClr val="tx1"/>
                        </a:solidFill>
                        <a:effectLst/>
                        <a:latin typeface="Arial Unicode MS" panose="020B0604020202020204" pitchFamily="50" charset="-128"/>
                        <a:ea typeface="Arial Unicode MS" panose="020B0604020202020204" pitchFamily="50" charset="-128"/>
                        <a:cs typeface="Arial Unicode MS" panose="020B060402020202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
        <p:nvSpPr>
          <p:cNvPr id="14" name="正方形/長方形 13"/>
          <p:cNvSpPr/>
          <p:nvPr/>
        </p:nvSpPr>
        <p:spPr>
          <a:xfrm>
            <a:off x="83039" y="1209963"/>
            <a:ext cx="8928992" cy="1354941"/>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に大阪府に所在する企業等に就職した外国人留学生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2,598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で前年比</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16.6</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増。戦略策定以降、一貫して増加傾向。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大阪府に所在する企業等への就職者数の全国に占める割合</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6.2</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となっており、大阪への就職者数の割合は全国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番目だが、東京への集中度合が高い。</a:t>
            </a: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円/楕円 10"/>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57</a:t>
            </a:fld>
            <a:endParaRPr lang="ja-JP" altLang="en-US" b="1" dirty="0"/>
          </a:p>
        </p:txBody>
      </p:sp>
    </p:spTree>
    <p:extLst>
      <p:ext uri="{BB962C8B-B14F-4D97-AF65-F5344CB8AC3E}">
        <p14:creationId xmlns:p14="http://schemas.microsoft.com/office/powerpoint/2010/main" val="1374254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グラフ 21"/>
          <p:cNvGraphicFramePr>
            <a:graphicFrameLocks/>
          </p:cNvGraphicFramePr>
          <p:nvPr>
            <p:extLst/>
          </p:nvPr>
        </p:nvGraphicFramePr>
        <p:xfrm>
          <a:off x="125306" y="3521162"/>
          <a:ext cx="3331078" cy="2966081"/>
        </p:xfrm>
        <a:graphic>
          <a:graphicData uri="http://schemas.openxmlformats.org/drawingml/2006/chart">
            <c:chart xmlns:c="http://schemas.openxmlformats.org/drawingml/2006/chart" xmlns:r="http://schemas.openxmlformats.org/officeDocument/2006/relationships" r:id="rId3"/>
          </a:graphicData>
        </a:graphic>
      </p:graphicFrame>
      <p:sp>
        <p:nvSpPr>
          <p:cNvPr id="3" name="テキスト ボックス 2"/>
          <p:cNvSpPr txBox="1"/>
          <p:nvPr/>
        </p:nvSpPr>
        <p:spPr>
          <a:xfrm>
            <a:off x="107504" y="430722"/>
            <a:ext cx="8631164"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■都道府県別、外国人労働者・在留外国人の状況</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841789"/>
            <a:ext cx="8928992" cy="210797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lnSpc>
                <a:spcPts val="1800"/>
              </a:lnSpc>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月末現在の国内における外国人労働者数は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万人と過去最高を更新（前年比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％の増加）。都道府県別では、東京都（</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48.5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万人、全体の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％）が最も多く、</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次いで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万人、全体の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万人、全体の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なっている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1800"/>
              </a:lnSpc>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そのうち</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、「専門的・技術的分野の在留資格」を持つ者は全国</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32.9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万人（全体の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19.8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都道府県別では、東京</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続く。</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1800"/>
              </a:lnSpc>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大阪府の専門・技術的分野の在留資格をもつ外国人労働者数は、近年増加傾向にあるが、依然として東京との差は大きい。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ts val="1800"/>
              </a:lnSpc>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「専門的・技術的分野」のうち、「経営・管理」の在留資格を持つ府内在留外国人は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月末時点で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人と、東京・埼玉に次いで多く、近年増加傾向にある。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9184" y="6423719"/>
            <a:ext cx="5475279" cy="461665"/>
          </a:xfrm>
          <a:prstGeom prst="rect">
            <a:avLst/>
          </a:prstGeom>
        </p:spPr>
        <p:txBody>
          <a:bodyPr wrap="square">
            <a:spAutoFit/>
          </a:bodyPr>
          <a:lstStyle/>
          <a:p>
            <a:pPr lvl="0" algn="just">
              <a:defRPr/>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出入国</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管理及び難民認定法における「専門的・技術的分野の在留資格」には</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教授」、「芸術」、「宗教」、「報道」</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高度専門職</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号・</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号」、「投資・経営」</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法律・会計業務」、「医療」、「研究」、「教育」、「技術・人文知識・国際業務」</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企業内転勤」、「興行」、「介護」、「技能」が該当する。</a:t>
            </a:r>
            <a:endParaRPr kumimoji="0"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834127"/>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b="1" smtClean="0"/>
              <a:pPr>
                <a:defRPr/>
              </a:pPr>
              <a:t>58</a:t>
            </a:fld>
            <a:endParaRPr lang="ja-JP" altLang="en-US" b="1" dirty="0"/>
          </a:p>
        </p:txBody>
      </p:sp>
      <p:sp>
        <p:nvSpPr>
          <p:cNvPr id="15" name="テキスト ボックス 14"/>
          <p:cNvSpPr txBox="1"/>
          <p:nvPr/>
        </p:nvSpPr>
        <p:spPr>
          <a:xfrm>
            <a:off x="-108520" y="2955650"/>
            <a:ext cx="4002169" cy="623248"/>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都道府県別外国人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労働者数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「専門的・技術的分野の在留資格</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月末現在）　</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：厚生労働省「外国人雇用状況の届出状況</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5715246" y="2924944"/>
            <a:ext cx="3465266" cy="461665"/>
          </a:xfrm>
          <a:prstGeom prst="rect">
            <a:avLst/>
          </a:prstGeom>
          <a:noFill/>
        </p:spPr>
        <p:txBody>
          <a:bodyPr wrap="square" rtlCol="0">
            <a:spAutoFit/>
          </a:bodyPr>
          <a:lstStyle/>
          <a:p>
            <a:pPr marL="88900" indent="-889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○「経営・管理</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の在留資格を持つ在留外国人数</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出典：法務省「在留外国人統計」より作成</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5436096" y="6273225"/>
            <a:ext cx="3707904" cy="584775"/>
          </a:xfrm>
          <a:prstGeom prst="rect">
            <a:avLst/>
          </a:prstGeom>
        </p:spPr>
        <p:txBody>
          <a:bodyPr wrap="square">
            <a:spAutoFit/>
          </a:bodyPr>
          <a:lstStyle/>
          <a:p>
            <a:pPr lvl="0" algn="just">
              <a:defRPr/>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月より在留</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資格「投資・経営</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」が「経営・管理」に名称変更された。</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これにより、</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月までは外国</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資本（外資系）の会社に</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おける</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経営</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・管理活動</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に活動</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対象が</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限られて</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いた</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が、</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月からは、</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lvl="0" algn="just">
              <a:defRPr/>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日本</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資本（日系企業</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会社に</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おける経営</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・管理活動</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も対象</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と</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なった。</a:t>
            </a:r>
            <a:endParaRPr kumimoji="0"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469267" y="2930826"/>
            <a:ext cx="2974941" cy="646331"/>
          </a:xfrm>
          <a:prstGeom prst="rect">
            <a:avLst/>
          </a:prstGeom>
          <a:noFill/>
        </p:spPr>
        <p:txBody>
          <a:bodyPr wrap="square" rtlCol="0">
            <a:spAutoFit/>
          </a:bodyPr>
          <a:lstStyle/>
          <a:p>
            <a:pPr marL="88900" indent="-88900"/>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専門的・技術的分野の在留資格</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を持つ外国人労働者数の推移</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8532440" y="3305719"/>
            <a:ext cx="1008112"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5652120" y="3305719"/>
            <a:ext cx="622998" cy="22200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 name="表 3"/>
          <p:cNvGraphicFramePr>
            <a:graphicFrameLocks noGrp="1"/>
          </p:cNvGraphicFramePr>
          <p:nvPr>
            <p:extLst/>
          </p:nvPr>
        </p:nvGraphicFramePr>
        <p:xfrm>
          <a:off x="3563888" y="3583039"/>
          <a:ext cx="2089291" cy="2474498"/>
        </p:xfrm>
        <a:graphic>
          <a:graphicData uri="http://schemas.openxmlformats.org/drawingml/2006/table">
            <a:tbl>
              <a:tblPr firstRow="1" bandRow="1">
                <a:tableStyleId>{5C22544A-7EE6-4342-B048-85BDC9FD1C3A}</a:tableStyleId>
              </a:tblPr>
              <a:tblGrid>
                <a:gridCol w="1274541">
                  <a:extLst>
                    <a:ext uri="{9D8B030D-6E8A-4147-A177-3AD203B41FA5}">
                      <a16:colId xmlns:a16="http://schemas.microsoft.com/office/drawing/2014/main" val="471118431"/>
                    </a:ext>
                  </a:extLst>
                </a:gridCol>
                <a:gridCol w="814750">
                  <a:extLst>
                    <a:ext uri="{9D8B030D-6E8A-4147-A177-3AD203B41FA5}">
                      <a16:colId xmlns:a16="http://schemas.microsoft.com/office/drawing/2014/main" val="1730175475"/>
                    </a:ext>
                  </a:extLst>
                </a:gridCol>
              </a:tblGrid>
              <a:tr h="279938">
                <a:tc>
                  <a:txBody>
                    <a:bodyPr/>
                    <a:lstStyle/>
                    <a:p>
                      <a:pPr algn="ctr"/>
                      <a:r>
                        <a:rPr kumimoji="1" lang="ja-JP" altLang="en-US" sz="1100" dirty="0" smtClean="0">
                          <a:latin typeface="Meiryo UI" panose="020B0604030504040204" pitchFamily="50" charset="-128"/>
                          <a:ea typeface="Meiryo UI" panose="020B0604030504040204" pitchFamily="50" charset="-128"/>
                        </a:rPr>
                        <a:t>時点</a:t>
                      </a:r>
                      <a:endParaRPr kumimoji="1" lang="ja-JP" altLang="en-US" sz="1100" dirty="0">
                        <a:latin typeface="Meiryo UI" panose="020B0604030504040204" pitchFamily="50" charset="-128"/>
                        <a:ea typeface="Meiryo UI" panose="020B0604030504040204" pitchFamily="50" charset="-128"/>
                      </a:endParaRPr>
                    </a:p>
                  </a:txBody>
                  <a:tcPr/>
                </a:tc>
                <a:tc>
                  <a:txBody>
                    <a:bodyPr/>
                    <a:lstStyle/>
                    <a:p>
                      <a:pPr algn="ctr"/>
                      <a:r>
                        <a:rPr kumimoji="1" lang="ja-JP" altLang="en-US" sz="1100" dirty="0" smtClean="0">
                          <a:latin typeface="Meiryo UI" panose="020B0604030504040204" pitchFamily="50" charset="-128"/>
                          <a:ea typeface="Meiryo UI" panose="020B0604030504040204" pitchFamily="50" charset="-128"/>
                        </a:rPr>
                        <a:t>人数</a:t>
                      </a:r>
                      <a:endParaRPr kumimoji="1" lang="ja-JP" altLang="en-US" sz="1100" dirty="0">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931899091"/>
                  </a:ext>
                </a:extLst>
              </a:tr>
              <a:tr h="151272">
                <a:tc>
                  <a:txBody>
                    <a:bodyPr/>
                    <a:lstStyle/>
                    <a:p>
                      <a:pPr algn="ct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2011</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8,704</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269188312"/>
                  </a:ext>
                </a:extLst>
              </a:tr>
              <a:tr h="123456">
                <a:tc>
                  <a:txBody>
                    <a:bodyPr/>
                    <a:lstStyle/>
                    <a:p>
                      <a:pPr algn="ct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2012</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9,044</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1283810397"/>
                  </a:ext>
                </a:extLst>
              </a:tr>
              <a:tr h="167648">
                <a:tc>
                  <a:txBody>
                    <a:bodyPr/>
                    <a:lstStyle/>
                    <a:p>
                      <a:pPr algn="ct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2013</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9,339</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105016959"/>
                  </a:ext>
                </a:extLst>
              </a:tr>
              <a:tr h="139832">
                <a:tc>
                  <a:txBody>
                    <a:bodyPr/>
                    <a:lstStyle/>
                    <a:p>
                      <a:pPr algn="ct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2014</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9,759</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1335094927"/>
                  </a:ext>
                </a:extLst>
              </a:tr>
              <a:tr h="0">
                <a:tc>
                  <a:txBody>
                    <a:bodyPr/>
                    <a:lstStyle/>
                    <a:p>
                      <a:pPr algn="ct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2015</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10,052</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3208837676"/>
                  </a:ext>
                </a:extLst>
              </a:tr>
              <a:tr h="0">
                <a:tc>
                  <a:txBody>
                    <a:bodyPr/>
                    <a:lstStyle/>
                    <a:p>
                      <a:pPr algn="ct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2016</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12,356</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3275531902"/>
                  </a:ext>
                </a:extLst>
              </a:tr>
              <a:tr h="128392">
                <a:tc>
                  <a:txBody>
                    <a:bodyPr/>
                    <a:lstStyle/>
                    <a:p>
                      <a:pPr algn="ct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2017</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15,258</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2568075657"/>
                  </a:ext>
                </a:extLst>
              </a:tr>
              <a:tr h="0">
                <a:tc>
                  <a:txBody>
                    <a:bodyPr/>
                    <a:lstStyle/>
                    <a:p>
                      <a:pPr algn="ct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2018</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20,173</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2905132028"/>
                  </a:ext>
                </a:extLst>
              </a:tr>
              <a:tr h="144768">
                <a:tc>
                  <a:txBody>
                    <a:bodyPr/>
                    <a:lstStyle/>
                    <a:p>
                      <a:pPr algn="ct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2019</a:t>
                      </a:r>
                      <a:r>
                        <a:rPr kumimoji="1" lang="ja-JP" altLang="en-US" sz="1100" dirty="0" smtClean="0">
                          <a:solidFill>
                            <a:schemeClr val="tx1"/>
                          </a:solidFill>
                          <a:latin typeface="Meiryo UI" panose="020B0604030504040204" pitchFamily="50" charset="-128"/>
                          <a:ea typeface="Meiryo UI" panose="020B0604030504040204" pitchFamily="50" charset="-128"/>
                        </a:rPr>
                        <a:t>年 </a:t>
                      </a:r>
                      <a:r>
                        <a:rPr kumimoji="1" lang="en-US" altLang="ja-JP" sz="1100" dirty="0" smtClean="0">
                          <a:solidFill>
                            <a:schemeClr val="tx1"/>
                          </a:solidFill>
                          <a:latin typeface="Meiryo UI" panose="020B0604030504040204" pitchFamily="50" charset="-128"/>
                          <a:ea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rPr>
                        <a:t>月末</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tc>
                  <a:txBody>
                    <a:bodyPr/>
                    <a:lstStyle/>
                    <a:p>
                      <a:pPr algn="r">
                        <a:lnSpc>
                          <a:spcPts val="1200"/>
                        </a:lnSpc>
                      </a:pPr>
                      <a:r>
                        <a:rPr kumimoji="1" lang="en-US" altLang="ja-JP" sz="1100" dirty="0" smtClean="0">
                          <a:solidFill>
                            <a:schemeClr val="tx1"/>
                          </a:solidFill>
                          <a:latin typeface="Meiryo UI" panose="020B0604030504040204" pitchFamily="50" charset="-128"/>
                          <a:ea typeface="Meiryo UI" panose="020B0604030504040204" pitchFamily="50" charset="-128"/>
                        </a:rPr>
                        <a:t>25,816</a:t>
                      </a:r>
                      <a:r>
                        <a:rPr kumimoji="1" lang="ja-JP" altLang="en-US" sz="1100" dirty="0" smtClean="0">
                          <a:solidFill>
                            <a:schemeClr val="tx1"/>
                          </a:solidFill>
                          <a:latin typeface="Meiryo UI" panose="020B0604030504040204" pitchFamily="50" charset="-128"/>
                          <a:ea typeface="Meiryo UI" panose="020B0604030504040204" pitchFamily="50" charset="-128"/>
                        </a:rPr>
                        <a:t>人</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solidFill>
                      <a:schemeClr val="accent5">
                        <a:lumMod val="20000"/>
                        <a:lumOff val="80000"/>
                      </a:schemeClr>
                    </a:solidFill>
                  </a:tcPr>
                </a:tc>
                <a:extLst>
                  <a:ext uri="{0D108BD9-81ED-4DB2-BD59-A6C34878D82A}">
                    <a16:rowId xmlns:a16="http://schemas.microsoft.com/office/drawing/2014/main" val="643432495"/>
                  </a:ext>
                </a:extLst>
              </a:tr>
            </a:tbl>
          </a:graphicData>
        </a:graphic>
      </p:graphicFrame>
      <p:sp>
        <p:nvSpPr>
          <p:cNvPr id="23" name="四角形吹き出し 22"/>
          <p:cNvSpPr/>
          <p:nvPr/>
        </p:nvSpPr>
        <p:spPr>
          <a:xfrm>
            <a:off x="1611327" y="3573854"/>
            <a:ext cx="1270167" cy="432048"/>
          </a:xfrm>
          <a:prstGeom prst="wedgeRectCallout">
            <a:avLst>
              <a:gd name="adj1" fmla="val -59842"/>
              <a:gd name="adj2" fmla="val 94626"/>
            </a:avLst>
          </a:prstGeom>
          <a:solidFill>
            <a:schemeClr val="bg1"/>
          </a:solidFill>
          <a:ln w="63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外国人労働者に占める</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「専門的・技術的」資格保有者の割合（右軸）</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8" name="グラフ 17"/>
          <p:cNvGraphicFramePr>
            <a:graphicFrameLocks/>
          </p:cNvGraphicFramePr>
          <p:nvPr>
            <p:extLst/>
          </p:nvPr>
        </p:nvGraphicFramePr>
        <p:xfrm>
          <a:off x="5747800" y="3454401"/>
          <a:ext cx="3288696" cy="281882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818364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288843" y="5716092"/>
            <a:ext cx="8634701" cy="646331"/>
          </a:xfrm>
          <a:prstGeom prst="rect">
            <a:avLst/>
          </a:prstGeom>
          <a:noFill/>
        </p:spPr>
        <p:txBody>
          <a:bodyPr wrap="square" rtlCol="0">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「県民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経済計算標準方式（平成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年基準版）」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に準拠した実質経済成長率を記載。</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出典：大阪府統計課「平成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大阪府</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民経済</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確報</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」、内閣府「平成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年度国民経済計算」より作成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年平均は、</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年度の幾何平均（相乗平均）により算出。</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288843" y="1140736"/>
            <a:ext cx="8537741" cy="1440160"/>
          </a:xfrm>
          <a:prstGeom prst="rect">
            <a:avLst/>
          </a:prstGeom>
          <a:noFill/>
          <a:ln w="12700">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Meiryo UI" panose="020B0604030504040204" pitchFamily="50" charset="-128"/>
              <a:buChar char="○"/>
            </a:pP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年度の実質成長率は、前年度比＋</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％で増加。</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Meiryo UI" panose="020B0604030504040204" pitchFamily="50" charset="-128"/>
              <a:buChar char="○"/>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年平均の実質成長率は</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+1.01</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％。成長目標の</a:t>
            </a: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％を下回る状況。</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Meiryo UI" panose="020B0604030504040204" pitchFamily="50" charset="-128"/>
              <a:buChar char="○"/>
            </a:pPr>
            <a:r>
              <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年度の大阪経済は、雇用環境が改善基調で推移し、インバウンド需要の増加もあり、景気は緩やかな回復が持続している。</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 name="直線コネクタ 13"/>
          <p:cNvCxnSpPr/>
          <p:nvPr/>
        </p:nvCxnSpPr>
        <p:spPr>
          <a:xfrm>
            <a:off x="251520" y="719992"/>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に関して</a:t>
            </a:r>
            <a:r>
              <a:rPr lang="zh-TW" altLang="en-US" sz="2400" b="1" dirty="0">
                <a:latin typeface="Meiryo UI" panose="020B0604030504040204" pitchFamily="50" charset="-128"/>
                <a:ea typeface="Meiryo UI" panose="020B0604030504040204" pitchFamily="50" charset="-128"/>
                <a:cs typeface="Meiryo UI" panose="020B0604030504040204" pitchFamily="50" charset="-128"/>
              </a:rPr>
              <a:t>　</a:t>
            </a:r>
            <a:r>
              <a:rPr lang="zh-TW"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600" b="1" dirty="0">
                <a:latin typeface="Meiryo UI" panose="020B0604030504040204" pitchFamily="50" charset="-128"/>
                <a:ea typeface="Meiryo UI" panose="020B0604030504040204" pitchFamily="50" charset="-128"/>
                <a:cs typeface="Meiryo UI" panose="020B0604030504040204" pitchFamily="50" charset="-128"/>
              </a:rPr>
              <a:t>成長目標：年平均２％以上］</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107504" y="912488"/>
            <a:ext cx="8928992" cy="1796432"/>
          </a:xfrm>
          <a:prstGeom prst="rect">
            <a:avLst/>
          </a:prstGeom>
          <a:noFill/>
          <a:ln w="6350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5</a:t>
            </a:fld>
            <a:endParaRPr lang="ja-JP" altLang="en-US" b="1" dirty="0"/>
          </a:p>
        </p:txBody>
      </p:sp>
      <p:graphicFrame>
        <p:nvGraphicFramePr>
          <p:cNvPr id="9" name="表 8"/>
          <p:cNvGraphicFramePr>
            <a:graphicFrameLocks noGrp="1"/>
          </p:cNvGraphicFramePr>
          <p:nvPr>
            <p:extLst>
              <p:ext uri="{D42A27DB-BD31-4B8C-83A1-F6EECF244321}">
                <p14:modId xmlns:p14="http://schemas.microsoft.com/office/powerpoint/2010/main" val="368320781"/>
              </p:ext>
            </p:extLst>
          </p:nvPr>
        </p:nvGraphicFramePr>
        <p:xfrm>
          <a:off x="173400" y="2996952"/>
          <a:ext cx="8863100" cy="2522987"/>
        </p:xfrm>
        <a:graphic>
          <a:graphicData uri="http://schemas.openxmlformats.org/drawingml/2006/table">
            <a:tbl>
              <a:tblPr firstRow="1" firstCol="1" bandRow="1"/>
              <a:tblGrid>
                <a:gridCol w="1224199">
                  <a:extLst>
                    <a:ext uri="{9D8B030D-6E8A-4147-A177-3AD203B41FA5}">
                      <a16:colId xmlns:a16="http://schemas.microsoft.com/office/drawing/2014/main" val="20000"/>
                    </a:ext>
                  </a:extLst>
                </a:gridCol>
                <a:gridCol w="877053">
                  <a:extLst>
                    <a:ext uri="{9D8B030D-6E8A-4147-A177-3AD203B41FA5}">
                      <a16:colId xmlns:a16="http://schemas.microsoft.com/office/drawing/2014/main" val="20001"/>
                    </a:ext>
                  </a:extLst>
                </a:gridCol>
                <a:gridCol w="882088">
                  <a:extLst>
                    <a:ext uri="{9D8B030D-6E8A-4147-A177-3AD203B41FA5}">
                      <a16:colId xmlns:a16="http://schemas.microsoft.com/office/drawing/2014/main" val="20002"/>
                    </a:ext>
                  </a:extLst>
                </a:gridCol>
                <a:gridCol w="843921">
                  <a:extLst>
                    <a:ext uri="{9D8B030D-6E8A-4147-A177-3AD203B41FA5}">
                      <a16:colId xmlns:a16="http://schemas.microsoft.com/office/drawing/2014/main" val="20003"/>
                    </a:ext>
                  </a:extLst>
                </a:gridCol>
                <a:gridCol w="843921">
                  <a:extLst>
                    <a:ext uri="{9D8B030D-6E8A-4147-A177-3AD203B41FA5}">
                      <a16:colId xmlns:a16="http://schemas.microsoft.com/office/drawing/2014/main" val="20004"/>
                    </a:ext>
                  </a:extLst>
                </a:gridCol>
                <a:gridCol w="843921">
                  <a:extLst>
                    <a:ext uri="{9D8B030D-6E8A-4147-A177-3AD203B41FA5}">
                      <a16:colId xmlns:a16="http://schemas.microsoft.com/office/drawing/2014/main" val="20005"/>
                    </a:ext>
                  </a:extLst>
                </a:gridCol>
                <a:gridCol w="843921">
                  <a:extLst>
                    <a:ext uri="{9D8B030D-6E8A-4147-A177-3AD203B41FA5}">
                      <a16:colId xmlns:a16="http://schemas.microsoft.com/office/drawing/2014/main" val="20006"/>
                    </a:ext>
                  </a:extLst>
                </a:gridCol>
                <a:gridCol w="834692">
                  <a:extLst>
                    <a:ext uri="{9D8B030D-6E8A-4147-A177-3AD203B41FA5}">
                      <a16:colId xmlns:a16="http://schemas.microsoft.com/office/drawing/2014/main" val="20007"/>
                    </a:ext>
                  </a:extLst>
                </a:gridCol>
                <a:gridCol w="834692">
                  <a:extLst>
                    <a:ext uri="{9D8B030D-6E8A-4147-A177-3AD203B41FA5}">
                      <a16:colId xmlns:a16="http://schemas.microsoft.com/office/drawing/2014/main" val="4256810457"/>
                    </a:ext>
                  </a:extLst>
                </a:gridCol>
                <a:gridCol w="834692">
                  <a:extLst>
                    <a:ext uri="{9D8B030D-6E8A-4147-A177-3AD203B41FA5}">
                      <a16:colId xmlns:a16="http://schemas.microsoft.com/office/drawing/2014/main" val="20008"/>
                    </a:ext>
                  </a:extLst>
                </a:gridCol>
              </a:tblGrid>
              <a:tr h="660494">
                <a:tc>
                  <a:txBody>
                    <a:bodyPr/>
                    <a:lstStyle/>
                    <a:p>
                      <a:pPr algn="l">
                        <a:spcAft>
                          <a:spcPts val="0"/>
                        </a:spcAft>
                      </a:pPr>
                      <a:r>
                        <a:rPr lang="en-US"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14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p>
                    <a:p>
                      <a:pPr algn="ctr">
                        <a:spcAft>
                          <a:spcPts val="0"/>
                        </a:spcAft>
                      </a:pPr>
                      <a:r>
                        <a:rPr 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H22</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p>
                    <a:p>
                      <a:pPr algn="ctr">
                        <a:spcAft>
                          <a:spcPts val="0"/>
                        </a:spcAft>
                      </a:pPr>
                      <a:r>
                        <a:rPr 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p>
                    <a:p>
                      <a:pPr algn="ctr">
                        <a:spcAft>
                          <a:spcPts val="0"/>
                        </a:spcAft>
                      </a:pPr>
                      <a:r>
                        <a:rPr 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p>
                    <a:p>
                      <a:pPr algn="ctr">
                        <a:spcAft>
                          <a:spcPts val="0"/>
                        </a:spcAft>
                      </a:pPr>
                      <a:r>
                        <a:rPr 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H25</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p>
                    <a:p>
                      <a:pPr algn="ctr">
                        <a:spcAft>
                          <a:spcPts val="0"/>
                        </a:spcAft>
                      </a:pP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p>
                    <a:p>
                      <a:pPr algn="ctr">
                        <a:spcAft>
                          <a:spcPts val="0"/>
                        </a:spcAft>
                      </a:pP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p>
                    <a:p>
                      <a:pPr algn="ctr">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(H28</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p>
                    <a:p>
                      <a:pPr algn="ctr">
                        <a:spcAft>
                          <a:spcPts val="0"/>
                        </a:spcAft>
                      </a:pP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(H29</a:t>
                      </a: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ja-JP" altLang="en-US" sz="11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年平均</a:t>
                      </a:r>
                      <a:endParaRPr lang="ja-JP" sz="11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875728">
                <a:tc>
                  <a:txBody>
                    <a:bodyPr/>
                    <a:lstStyle/>
                    <a:p>
                      <a:pPr algn="l">
                        <a:spcAft>
                          <a:spcPts val="0"/>
                        </a:spcAft>
                      </a:pPr>
                      <a:r>
                        <a:rPr 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府実質</a:t>
                      </a: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成長率</a:t>
                      </a:r>
                      <a:endParaRPr lang="en-US" altLang="ja-JP" sz="1300" kern="100" baseline="300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spcAft>
                          <a:spcPts val="0"/>
                        </a:spcAft>
                      </a:pP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（年度ベース）</a:t>
                      </a:r>
                      <a:endParaRPr lang="ja-JP" sz="1300" kern="100" baseline="300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a:t>
                      </a: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ja-JP" altLang="en-US" sz="130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0.7%</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+0.6%</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0.5</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0.0</a:t>
                      </a: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2.9</a:t>
                      </a: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+1.01</a:t>
                      </a: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86765">
                <a:tc>
                  <a:txBody>
                    <a:bodyPr/>
                    <a:lstStyle/>
                    <a:p>
                      <a:pPr algn="l">
                        <a:spcAft>
                          <a:spcPts val="0"/>
                        </a:spcAft>
                      </a:pPr>
                      <a:r>
                        <a:rPr 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参考</a:t>
                      </a:r>
                      <a:r>
                        <a:rPr lang="en-US"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a:t>
                      </a:r>
                      <a:r>
                        <a:rPr 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実績</a:t>
                      </a: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（年度ベース）</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algn="ctr">
                        <a:spcAft>
                          <a:spcPts val="0"/>
                        </a:spcAft>
                      </a:pPr>
                      <a:r>
                        <a:rPr 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a:t>
                      </a:r>
                      <a:r>
                        <a:rPr 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tcPr>
                </a:tc>
                <a:tc>
                  <a:txBody>
                    <a:bodyPr/>
                    <a:lstStyle/>
                    <a:p>
                      <a:pPr algn="ctr">
                        <a:spcAft>
                          <a:spcPts val="0"/>
                        </a:spcAft>
                      </a:pP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+0.8</a:t>
                      </a: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algn="ctr">
                        <a:spcAft>
                          <a:spcPts val="0"/>
                        </a:spcAft>
                      </a:pP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endParaRPr lang="ja-JP" sz="13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0.4</a:t>
                      </a: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a:t>
                      </a: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+0.9</a:t>
                      </a: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+1.35</a:t>
                      </a:r>
                      <a:r>
                        <a:rPr lang="ja-JP" altLang="en-US"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3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329756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グラフ 15"/>
          <p:cNvGraphicFramePr>
            <a:graphicFrameLocks/>
          </p:cNvGraphicFramePr>
          <p:nvPr>
            <p:extLst/>
          </p:nvPr>
        </p:nvGraphicFramePr>
        <p:xfrm>
          <a:off x="4283968" y="2756438"/>
          <a:ext cx="4728062" cy="3969920"/>
        </p:xfrm>
        <a:graphic>
          <a:graphicData uri="http://schemas.openxmlformats.org/drawingml/2006/chart">
            <c:chart xmlns:c="http://schemas.openxmlformats.org/drawingml/2006/chart" xmlns:r="http://schemas.openxmlformats.org/officeDocument/2006/relationships" r:id="rId3"/>
          </a:graphicData>
        </a:graphic>
      </p:graphicFrame>
      <p:sp>
        <p:nvSpPr>
          <p:cNvPr id="12" name="テキスト ボックス 11"/>
          <p:cNvSpPr txBox="1"/>
          <p:nvPr/>
        </p:nvSpPr>
        <p:spPr>
          <a:xfrm>
            <a:off x="4427983" y="2276872"/>
            <a:ext cx="4584047" cy="677108"/>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高校に</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おける中途</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退学率</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出典：文部科学省「児童</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生徒の問題行動・不登校等生徒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指導上</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諸課題に関する調査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表 3"/>
          <p:cNvGraphicFramePr>
            <a:graphicFrameLocks noGrp="1"/>
          </p:cNvGraphicFramePr>
          <p:nvPr>
            <p:extLst>
              <p:ext uri="{D42A27DB-BD31-4B8C-83A1-F6EECF244321}">
                <p14:modId xmlns:p14="http://schemas.microsoft.com/office/powerpoint/2010/main" val="3550996546"/>
              </p:ext>
            </p:extLst>
          </p:nvPr>
        </p:nvGraphicFramePr>
        <p:xfrm>
          <a:off x="251520" y="2962574"/>
          <a:ext cx="3835659" cy="3562768"/>
        </p:xfrm>
        <a:graphic>
          <a:graphicData uri="http://schemas.openxmlformats.org/drawingml/2006/table">
            <a:tbl>
              <a:tblPr/>
              <a:tblGrid>
                <a:gridCol w="576064">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gridCol w="1027347">
                  <a:extLst>
                    <a:ext uri="{9D8B030D-6E8A-4147-A177-3AD203B41FA5}">
                      <a16:colId xmlns:a16="http://schemas.microsoft.com/office/drawing/2014/main" val="20003"/>
                    </a:ext>
                  </a:extLst>
                </a:gridCol>
              </a:tblGrid>
              <a:tr h="323888">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順位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進学者数（人）</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進学率</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323888">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京都</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15,308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65.9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3888">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東京</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66,248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65.1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3888">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兵庫</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27,943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60.9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23888">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神奈川</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40,427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60.7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23888">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広島</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14,092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60.6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323888">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ctr" fontAlgn="b"/>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大阪</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44,029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59.6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8222"/>
                    </a:solidFill>
                  </a:tcPr>
                </a:tc>
                <a:extLst>
                  <a:ext uri="{0D108BD9-81ED-4DB2-BD59-A6C34878D82A}">
                    <a16:rowId xmlns:a16="http://schemas.microsoft.com/office/drawing/2014/main" val="10006"/>
                  </a:ext>
                </a:extLst>
              </a:tr>
              <a:tr h="323888">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奈良</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6,805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59.4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323888">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愛知</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37,374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58.1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23888">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埼玉</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32,731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57.4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23888">
                <a:tc>
                  <a:txBody>
                    <a:bodyPr/>
                    <a:lstStyle/>
                    <a:p>
                      <a:pPr algn="ctr" fontAlgn="ctr"/>
                      <a:r>
                        <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福井</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4,012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56.0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13" name="テキスト ボックス 12"/>
          <p:cNvSpPr txBox="1"/>
          <p:nvPr/>
        </p:nvSpPr>
        <p:spPr>
          <a:xfrm>
            <a:off x="0" y="2330430"/>
            <a:ext cx="4661285" cy="492443"/>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高校卒業者の大学等進学率ランキング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年３月卒業）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文部科学省「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令和</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元年度学校基本調査」より作成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4273448" y="2787598"/>
            <a:ext cx="423333" cy="201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en-US" altLang="ja-JP" sz="10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55713" y="598131"/>
            <a:ext cx="6820544"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■府内高校生</a:t>
            </a:r>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全日制・定時制</a:t>
            </a:r>
            <a:r>
              <a:rPr lang="ja-JP" altLang="en-US"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の大学進学率及び中途退学率</a:t>
            </a:r>
            <a:endParaRPr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83039" y="1052736"/>
            <a:ext cx="8928992" cy="118943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月の府内高校卒業者における大学等への進学者数は約</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万人、進学率は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％で全国</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一方、府内高校における中途退学率は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％と改善傾向にあるものの、全国水準（</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％）と比べ高い状態が続いている。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59</a:t>
            </a:fld>
            <a:endParaRPr lang="ja-JP" altLang="en-US" b="1" dirty="0"/>
          </a:p>
        </p:txBody>
      </p:sp>
    </p:spTree>
    <p:extLst>
      <p:ext uri="{BB962C8B-B14F-4D97-AF65-F5344CB8AC3E}">
        <p14:creationId xmlns:p14="http://schemas.microsoft.com/office/powerpoint/2010/main" val="24754057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99965" y="616507"/>
            <a:ext cx="7997815" cy="553998"/>
          </a:xfrm>
          <a:prstGeom prst="rect">
            <a:avLst/>
          </a:prstGeom>
          <a:noFill/>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■大阪・全国の</a:t>
            </a:r>
            <a:r>
              <a:rPr lang="zh-TW" altLang="en-US" dirty="0">
                <a:latin typeface="Meiryo UI" panose="020B0604030504040204" pitchFamily="50" charset="-128"/>
                <a:ea typeface="Meiryo UI" panose="020B0604030504040204" pitchFamily="50" charset="-128"/>
                <a:cs typeface="Meiryo UI" panose="020B0604030504040204" pitchFamily="50" charset="-128"/>
              </a:rPr>
              <a:t>新規</a:t>
            </a:r>
            <a:r>
              <a:rPr lang="zh-TW" altLang="en-US" dirty="0" smtClean="0">
                <a:latin typeface="Meiryo UI" panose="020B0604030504040204" pitchFamily="50" charset="-128"/>
                <a:ea typeface="Meiryo UI" panose="020B0604030504040204" pitchFamily="50" charset="-128"/>
                <a:cs typeface="Meiryo UI" panose="020B0604030504040204" pitchFamily="50" charset="-128"/>
              </a:rPr>
              <a:t>高校</a:t>
            </a:r>
            <a:r>
              <a:rPr lang="zh-TW" altLang="en-US" dirty="0">
                <a:latin typeface="Meiryo UI" panose="020B0604030504040204" pitchFamily="50" charset="-128"/>
                <a:ea typeface="Meiryo UI" panose="020B0604030504040204" pitchFamily="50" charset="-128"/>
                <a:cs typeface="Meiryo UI" panose="020B0604030504040204" pitchFamily="50" charset="-128"/>
              </a:rPr>
              <a:t>卒業（予定）者就職（内定）</a:t>
            </a:r>
            <a:r>
              <a:rPr lang="zh-TW" altLang="en-US" dirty="0" smtClean="0">
                <a:latin typeface="Meiryo UI" panose="020B0604030504040204" pitchFamily="50" charset="-128"/>
                <a:ea typeface="Meiryo UI" panose="020B0604030504040204" pitchFamily="50" charset="-128"/>
                <a:cs typeface="Meiryo UI" panose="020B0604030504040204" pitchFamily="50" charset="-128"/>
              </a:rPr>
              <a:t>状況</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（３月末現在）</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：文部科学省「高等学校卒業者の就職状況調査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07504" y="1340768"/>
            <a:ext cx="8928992" cy="64807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高校</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卒業者の就職率は改善傾向</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にあるが、全国平均とは開きがある状況。</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60</a:t>
            </a:fld>
            <a:endParaRPr lang="ja-JP" altLang="en-US" b="1" dirty="0"/>
          </a:p>
        </p:txBody>
      </p:sp>
      <p:graphicFrame>
        <p:nvGraphicFramePr>
          <p:cNvPr id="8" name="グラフ 7"/>
          <p:cNvGraphicFramePr>
            <a:graphicFrameLocks/>
          </p:cNvGraphicFramePr>
          <p:nvPr>
            <p:extLst>
              <p:ext uri="{D42A27DB-BD31-4B8C-83A1-F6EECF244321}">
                <p14:modId xmlns:p14="http://schemas.microsoft.com/office/powerpoint/2010/main" val="898456320"/>
              </p:ext>
            </p:extLst>
          </p:nvPr>
        </p:nvGraphicFramePr>
        <p:xfrm>
          <a:off x="11323" y="2051254"/>
          <a:ext cx="8820472" cy="469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53255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9319" y="405502"/>
            <a:ext cx="8568952" cy="369332"/>
          </a:xfrm>
          <a:prstGeom prst="rect">
            <a:avLst/>
          </a:prstGeom>
          <a:noFill/>
        </p:spPr>
        <p:txBody>
          <a:bodyPr wrap="square" rtlCol="0">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府内</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高校（全日制・定時制）・大学卒業後</a:t>
            </a:r>
            <a:r>
              <a:rPr lang="ja-JP" altLang="en-US" dirty="0">
                <a:latin typeface="Meiryo UI" panose="020B0604030504040204" pitchFamily="50" charset="-128"/>
                <a:ea typeface="Meiryo UI" panose="020B0604030504040204" pitchFamily="50" charset="-128"/>
                <a:cs typeface="Meiryo UI" panose="020B0604030504040204" pitchFamily="50" charset="-128"/>
              </a:rPr>
              <a:t>の</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状況</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0" y="4178576"/>
            <a:ext cx="7269939" cy="307777"/>
          </a:xfrm>
          <a:prstGeom prst="rect">
            <a:avLst/>
          </a:prstGeom>
          <a:noFill/>
        </p:spPr>
        <p:txBody>
          <a:bodyPr wrap="non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○卒業後「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一時的な仕事に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就いた者」の推移（大阪府）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：文部科学省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「学校基本調査」より作成</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2"/>
          <p:cNvGraphicFramePr>
            <a:graphicFrameLocks noGrp="1"/>
          </p:cNvGraphicFramePr>
          <p:nvPr>
            <p:extLst/>
          </p:nvPr>
        </p:nvGraphicFramePr>
        <p:xfrm>
          <a:off x="111600" y="4424064"/>
          <a:ext cx="3978443" cy="2409124"/>
        </p:xfrm>
        <a:graphic>
          <a:graphicData uri="http://schemas.openxmlformats.org/drawingml/2006/table">
            <a:tbl>
              <a:tblPr firstRow="1" bandRow="1">
                <a:tableStyleId>{5C22544A-7EE6-4342-B048-85BDC9FD1C3A}</a:tableStyleId>
              </a:tblPr>
              <a:tblGrid>
                <a:gridCol w="576064">
                  <a:extLst>
                    <a:ext uri="{9D8B030D-6E8A-4147-A177-3AD203B41FA5}">
                      <a16:colId xmlns:a16="http://schemas.microsoft.com/office/drawing/2014/main" val="20000"/>
                    </a:ext>
                  </a:extLst>
                </a:gridCol>
                <a:gridCol w="942068">
                  <a:extLst>
                    <a:ext uri="{9D8B030D-6E8A-4147-A177-3AD203B41FA5}">
                      <a16:colId xmlns:a16="http://schemas.microsoft.com/office/drawing/2014/main" val="20001"/>
                    </a:ext>
                  </a:extLst>
                </a:gridCol>
                <a:gridCol w="675584">
                  <a:extLst>
                    <a:ext uri="{9D8B030D-6E8A-4147-A177-3AD203B41FA5}">
                      <a16:colId xmlns:a16="http://schemas.microsoft.com/office/drawing/2014/main" val="20002"/>
                    </a:ext>
                  </a:extLst>
                </a:gridCol>
                <a:gridCol w="1046644">
                  <a:extLst>
                    <a:ext uri="{9D8B030D-6E8A-4147-A177-3AD203B41FA5}">
                      <a16:colId xmlns:a16="http://schemas.microsoft.com/office/drawing/2014/main" val="20003"/>
                    </a:ext>
                  </a:extLst>
                </a:gridCol>
                <a:gridCol w="738083">
                  <a:extLst>
                    <a:ext uri="{9D8B030D-6E8A-4147-A177-3AD203B41FA5}">
                      <a16:colId xmlns:a16="http://schemas.microsoft.com/office/drawing/2014/main" val="20004"/>
                    </a:ext>
                  </a:extLst>
                </a:gridCol>
              </a:tblGrid>
              <a:tr h="287168">
                <a:tc>
                  <a:txBody>
                    <a:bodyPr/>
                    <a:lstStyle/>
                    <a:p>
                      <a:pPr algn="ctr"/>
                      <a:endParaRPr kumimoji="1"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c gridSpan="2">
                  <a:txBody>
                    <a:bodyPr/>
                    <a:lstStyle/>
                    <a:p>
                      <a:pPr algn="ctr" fontAlgn="ctr"/>
                      <a:r>
                        <a:rPr lang="ja-JP" altLang="en-US" sz="10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高校卒業後</a:t>
                      </a:r>
                      <a:endParaRPr lang="ja-JP" altLang="en-US" sz="10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gridSpan="2">
                  <a:txBody>
                    <a:bodyPr/>
                    <a:lstStyle/>
                    <a:p>
                      <a:pPr algn="ctr"/>
                      <a:r>
                        <a:rPr kumimoji="1" lang="ja-JP" altLang="en-US" sz="10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大学卒業後</a:t>
                      </a:r>
                      <a:endParaRPr kumimoji="1" lang="ja-JP" altLang="en-US" sz="10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c hMerge="1">
                  <a:txBody>
                    <a:bodyPr/>
                    <a:lstStyle/>
                    <a:p>
                      <a:endParaRPr kumimoji="1" lang="ja-JP" altLang="en-US"/>
                    </a:p>
                  </a:txBody>
                  <a:tcPr/>
                </a:tc>
                <a:extLst>
                  <a:ext uri="{0D108BD9-81ED-4DB2-BD59-A6C34878D82A}">
                    <a16:rowId xmlns:a16="http://schemas.microsoft.com/office/drawing/2014/main" val="10000"/>
                  </a:ext>
                </a:extLst>
              </a:tr>
              <a:tr h="374964">
                <a:tc>
                  <a:txBody>
                    <a:bodyPr/>
                    <a:lstStyle/>
                    <a:p>
                      <a:pPr algn="l"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一時的な仕事に</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就いた者（人）</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卒業者の内の割合</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一時的な仕事に</a:t>
                      </a:r>
                      <a:endPar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就いた者（人）</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l"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卒業者の内の割合</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18374">
                <a:tc>
                  <a:txBody>
                    <a:bodyPr/>
                    <a:lstStyle/>
                    <a:p>
                      <a:pPr algn="l"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1,772</a:t>
                      </a: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1,983</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4.4%</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218374">
                <a:tc>
                  <a:txBody>
                    <a:bodyPr/>
                    <a:lstStyle/>
                    <a:p>
                      <a:pPr algn="l"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1,802</a:t>
                      </a: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2.5%</a:t>
                      </a: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1,530</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218374">
                <a:tc>
                  <a:txBody>
                    <a:bodyPr/>
                    <a:lstStyle/>
                    <a:p>
                      <a:pPr algn="l"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1,508</a:t>
                      </a: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2.1%</a:t>
                      </a: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1,360</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218374">
                <a:tc>
                  <a:txBody>
                    <a:bodyPr/>
                    <a:lstStyle/>
                    <a:p>
                      <a:pPr algn="l"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1,132</a:t>
                      </a:r>
                    </a:p>
                  </a:txBody>
                  <a:tcPr marL="9525" marR="9525" marT="9525" marB="0" anchor="ctr"/>
                </a:tc>
                <a:tc>
                  <a:txBody>
                    <a:bodyPr/>
                    <a:lstStyle/>
                    <a:p>
                      <a:pPr algn="r"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a:t>
                      </a: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1,205</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18374">
                <a:tc>
                  <a:txBody>
                    <a:bodyPr/>
                    <a:lstStyle/>
                    <a:p>
                      <a:pPr algn="l"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960</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984</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2.2%</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218374">
                <a:tc>
                  <a:txBody>
                    <a:bodyPr/>
                    <a:lstStyle/>
                    <a:p>
                      <a:pPr algn="l"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923</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935</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7"/>
                  </a:ext>
                </a:extLst>
              </a:tr>
              <a:tr h="218374">
                <a:tc>
                  <a:txBody>
                    <a:bodyPr/>
                    <a:lstStyle/>
                    <a:p>
                      <a:pPr algn="l"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815</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836</a:t>
                      </a: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795689273"/>
                  </a:ext>
                </a:extLst>
              </a:tr>
              <a:tr h="218374">
                <a:tc>
                  <a:txBody>
                    <a:bodyPr/>
                    <a:lstStyle/>
                    <a:p>
                      <a:pPr algn="l"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2019.3</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732</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890</a:t>
                      </a:r>
                    </a:p>
                  </a:txBody>
                  <a:tcPr marL="9525" marR="9525" marT="9525" marB="0" anchor="ctr"/>
                </a:tc>
                <a:tc>
                  <a:txBody>
                    <a:bodyPr/>
                    <a:lstStyle/>
                    <a:p>
                      <a:pPr algn="r"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a:t>
                      </a:r>
                      <a:endPar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668316823"/>
                  </a:ext>
                </a:extLst>
              </a:tr>
            </a:tbl>
          </a:graphicData>
        </a:graphic>
      </p:graphicFrame>
      <p:sp>
        <p:nvSpPr>
          <p:cNvPr id="20" name="正方形/長方形 19"/>
          <p:cNvSpPr/>
          <p:nvPr/>
        </p:nvSpPr>
        <p:spPr>
          <a:xfrm>
            <a:off x="31304" y="744056"/>
            <a:ext cx="8928992" cy="107333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月の府内高校卒業者に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おける就職者は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また、府内大学卒業者における「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正規の職員等」に就業する割合（</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進学等</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除く）</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87.4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府内高校卒業後に一時的な仕事（アルバイト等）に就いた者は減少傾向にあるが、府内大学卒業後に一時的な仕事（アルバイト等）に就いた者は、増加。</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8365" y="1812653"/>
            <a:ext cx="4284476" cy="523220"/>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○府内高校卒業後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状況（</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：文部科学省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「令和元年度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学校基本調査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4"/>
          <p:cNvSpPr>
            <a:spLocks noChangeArrowheads="1"/>
          </p:cNvSpPr>
          <p:nvPr/>
        </p:nvSpPr>
        <p:spPr bwMode="auto">
          <a:xfrm>
            <a:off x="4287305" y="1813490"/>
            <a:ext cx="474622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○府内大学卒業後の</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状況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：文部科学省</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「令和元年度</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学校基本調査</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21"/>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61</a:t>
            </a:fld>
            <a:endParaRPr lang="ja-JP" altLang="en-US" b="1" dirty="0"/>
          </a:p>
        </p:txBody>
      </p:sp>
      <p:graphicFrame>
        <p:nvGraphicFramePr>
          <p:cNvPr id="14" name="グラフ 13"/>
          <p:cNvGraphicFramePr>
            <a:graphicFrameLocks/>
          </p:cNvGraphicFramePr>
          <p:nvPr>
            <p:extLst>
              <p:ext uri="{D42A27DB-BD31-4B8C-83A1-F6EECF244321}">
                <p14:modId xmlns:p14="http://schemas.microsoft.com/office/powerpoint/2010/main" val="2869026625"/>
              </p:ext>
            </p:extLst>
          </p:nvPr>
        </p:nvGraphicFramePr>
        <p:xfrm>
          <a:off x="4282879" y="2207721"/>
          <a:ext cx="4572000" cy="20690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グラフ 16"/>
          <p:cNvGraphicFramePr>
            <a:graphicFrameLocks/>
          </p:cNvGraphicFramePr>
          <p:nvPr>
            <p:extLst>
              <p:ext uri="{D42A27DB-BD31-4B8C-83A1-F6EECF244321}">
                <p14:modId xmlns:p14="http://schemas.microsoft.com/office/powerpoint/2010/main" val="372493113"/>
              </p:ext>
            </p:extLst>
          </p:nvPr>
        </p:nvGraphicFramePr>
        <p:xfrm>
          <a:off x="111600" y="2278850"/>
          <a:ext cx="4171279" cy="20475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グラフ 17"/>
          <p:cNvGraphicFramePr>
            <a:graphicFrameLocks/>
          </p:cNvGraphicFramePr>
          <p:nvPr>
            <p:extLst/>
          </p:nvPr>
        </p:nvGraphicFramePr>
        <p:xfrm>
          <a:off x="4090043" y="4486353"/>
          <a:ext cx="5030162" cy="2346835"/>
        </p:xfrm>
        <a:graphic>
          <a:graphicData uri="http://schemas.openxmlformats.org/drawingml/2006/chart">
            <c:chart xmlns:c="http://schemas.openxmlformats.org/drawingml/2006/chart" xmlns:r="http://schemas.openxmlformats.org/officeDocument/2006/relationships" r:id="rId5"/>
          </a:graphicData>
        </a:graphic>
      </p:graphicFrame>
      <p:sp>
        <p:nvSpPr>
          <p:cNvPr id="19" name="テキスト ボックス 18"/>
          <p:cNvSpPr txBox="1"/>
          <p:nvPr/>
        </p:nvSpPr>
        <p:spPr>
          <a:xfrm>
            <a:off x="4080679" y="4389959"/>
            <a:ext cx="622998" cy="22200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399052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4"/>
          <p:cNvSpPr>
            <a:spLocks noChangeArrowheads="1"/>
          </p:cNvSpPr>
          <p:nvPr/>
        </p:nvSpPr>
        <p:spPr bwMode="auto">
          <a:xfrm>
            <a:off x="89756" y="503094"/>
            <a:ext cx="75065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大阪府の年齢階層別転入出の状況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総務省「住民基本台帳人口移動報告」より作成</a:t>
            </a:r>
          </a:p>
        </p:txBody>
      </p:sp>
      <p:sp>
        <p:nvSpPr>
          <p:cNvPr id="2" name="正方形/長方形 1"/>
          <p:cNvSpPr/>
          <p:nvPr/>
        </p:nvSpPr>
        <p:spPr>
          <a:xfrm>
            <a:off x="2286000" y="5517232"/>
            <a:ext cx="4572000" cy="369332"/>
          </a:xfrm>
          <a:prstGeom prst="rect">
            <a:avLst/>
          </a:prstGeom>
        </p:spPr>
        <p:txBody>
          <a:bodyPr>
            <a:spAutoFit/>
          </a:bodyPr>
          <a:lstStyle/>
          <a:p>
            <a:endParaRPr lang="ja-JP" altLang="en-US" dirty="0"/>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62</a:t>
            </a:fld>
            <a:endParaRPr lang="ja-JP" altLang="en-US" b="1" dirty="0"/>
          </a:p>
        </p:txBody>
      </p:sp>
      <p:sp>
        <p:nvSpPr>
          <p:cNvPr id="18" name="正方形/長方形 17"/>
          <p:cNvSpPr/>
          <p:nvPr/>
        </p:nvSpPr>
        <p:spPr>
          <a:xfrm>
            <a:off x="107504" y="1124744"/>
            <a:ext cx="8928992" cy="86409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年の圏域別転入出状況をみると、全体では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8,064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人の転入超過。</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、対東京圏（東京都、神奈川県、埼玉県、千葉県）では全ての年齢層で転出超過となっている。特に、</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代・</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代の東京圏への転出者が多い。</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0"/>
          <p:cNvSpPr>
            <a:spLocks noChangeArrowheads="1"/>
          </p:cNvSpPr>
          <p:nvPr/>
        </p:nvSpPr>
        <p:spPr bwMode="auto">
          <a:xfrm>
            <a:off x="89756" y="2117856"/>
            <a:ext cx="10081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gn="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（男女計）</a:t>
            </a:r>
            <a:endPar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 name="表 3"/>
          <p:cNvGraphicFramePr>
            <a:graphicFrameLocks noGrp="1"/>
          </p:cNvGraphicFramePr>
          <p:nvPr>
            <p:extLst/>
          </p:nvPr>
        </p:nvGraphicFramePr>
        <p:xfrm>
          <a:off x="251520" y="2137971"/>
          <a:ext cx="8424932" cy="4624400"/>
        </p:xfrm>
        <a:graphic>
          <a:graphicData uri="http://schemas.openxmlformats.org/drawingml/2006/table">
            <a:tbl>
              <a:tblPr>
                <a:tableStyleId>{5C22544A-7EE6-4342-B048-85BDC9FD1C3A}</a:tableStyleId>
              </a:tblPr>
              <a:tblGrid>
                <a:gridCol w="1003774">
                  <a:extLst>
                    <a:ext uri="{9D8B030D-6E8A-4147-A177-3AD203B41FA5}">
                      <a16:colId xmlns:a16="http://schemas.microsoft.com/office/drawing/2014/main" val="1102618339"/>
                    </a:ext>
                  </a:extLst>
                </a:gridCol>
                <a:gridCol w="834598">
                  <a:extLst>
                    <a:ext uri="{9D8B030D-6E8A-4147-A177-3AD203B41FA5}">
                      <a16:colId xmlns:a16="http://schemas.microsoft.com/office/drawing/2014/main" val="3186623276"/>
                    </a:ext>
                  </a:extLst>
                </a:gridCol>
                <a:gridCol w="823320">
                  <a:extLst>
                    <a:ext uri="{9D8B030D-6E8A-4147-A177-3AD203B41FA5}">
                      <a16:colId xmlns:a16="http://schemas.microsoft.com/office/drawing/2014/main" val="3132908294"/>
                    </a:ext>
                  </a:extLst>
                </a:gridCol>
                <a:gridCol w="823320">
                  <a:extLst>
                    <a:ext uri="{9D8B030D-6E8A-4147-A177-3AD203B41FA5}">
                      <a16:colId xmlns:a16="http://schemas.microsoft.com/office/drawing/2014/main" val="2402216771"/>
                    </a:ext>
                  </a:extLst>
                </a:gridCol>
                <a:gridCol w="823320">
                  <a:extLst>
                    <a:ext uri="{9D8B030D-6E8A-4147-A177-3AD203B41FA5}">
                      <a16:colId xmlns:a16="http://schemas.microsoft.com/office/drawing/2014/main" val="1566893601"/>
                    </a:ext>
                  </a:extLst>
                </a:gridCol>
                <a:gridCol w="823320">
                  <a:extLst>
                    <a:ext uri="{9D8B030D-6E8A-4147-A177-3AD203B41FA5}">
                      <a16:colId xmlns:a16="http://schemas.microsoft.com/office/drawing/2014/main" val="3941263074"/>
                    </a:ext>
                  </a:extLst>
                </a:gridCol>
                <a:gridCol w="823320">
                  <a:extLst>
                    <a:ext uri="{9D8B030D-6E8A-4147-A177-3AD203B41FA5}">
                      <a16:colId xmlns:a16="http://schemas.microsoft.com/office/drawing/2014/main" val="218062407"/>
                    </a:ext>
                  </a:extLst>
                </a:gridCol>
                <a:gridCol w="823320">
                  <a:extLst>
                    <a:ext uri="{9D8B030D-6E8A-4147-A177-3AD203B41FA5}">
                      <a16:colId xmlns:a16="http://schemas.microsoft.com/office/drawing/2014/main" val="2538581216"/>
                    </a:ext>
                  </a:extLst>
                </a:gridCol>
                <a:gridCol w="823320">
                  <a:extLst>
                    <a:ext uri="{9D8B030D-6E8A-4147-A177-3AD203B41FA5}">
                      <a16:colId xmlns:a16="http://schemas.microsoft.com/office/drawing/2014/main" val="2875677931"/>
                    </a:ext>
                  </a:extLst>
                </a:gridCol>
                <a:gridCol w="823320">
                  <a:extLst>
                    <a:ext uri="{9D8B030D-6E8A-4147-A177-3AD203B41FA5}">
                      <a16:colId xmlns:a16="http://schemas.microsoft.com/office/drawing/2014/main" val="122060306"/>
                    </a:ext>
                  </a:extLst>
                </a:gridCol>
              </a:tblGrid>
              <a:tr h="184976">
                <a:tc>
                  <a:txBody>
                    <a:bodyPr/>
                    <a:lstStyle/>
                    <a:p>
                      <a:pPr algn="l" fontAlgn="ctr"/>
                      <a:r>
                        <a:rPr lang="ja-JP" altLang="en-US" sz="1050" u="none" strike="noStrike" dirty="0">
                          <a:effectLst/>
                          <a:latin typeface="Meiryo UI" panose="020B0604030504040204" pitchFamily="50" charset="-128"/>
                          <a:ea typeface="Meiryo UI" panose="020B0604030504040204" pitchFamily="50" charset="-128"/>
                        </a:rPr>
                        <a:t>　</a:t>
                      </a:r>
                      <a:endParaRPr lang="ja-JP" altLang="en-US" sz="1050" b="0" i="0" u="none" strike="noStrike" dirty="0">
                        <a:effectLst/>
                        <a:latin typeface="Meiryo UI" panose="020B0604030504040204" pitchFamily="50" charset="-128"/>
                        <a:ea typeface="Meiryo UI" panose="020B0604030504040204" pitchFamily="50" charset="-128"/>
                      </a:endParaRPr>
                    </a:p>
                  </a:txBody>
                  <a:tcPr marL="7543" marR="7543" marT="7543" marB="0" anchor="ctr">
                    <a:lnB w="12700" cap="flat" cmpd="sng" algn="ctr">
                      <a:solidFill>
                        <a:schemeClr val="tx1"/>
                      </a:solidFill>
                      <a:prstDash val="solid"/>
                      <a:round/>
                      <a:headEnd type="none" w="med" len="med"/>
                      <a:tailEnd type="none" w="med" len="med"/>
                    </a:lnB>
                    <a:noFill/>
                  </a:tcPr>
                </a:tc>
                <a:tc>
                  <a:txBody>
                    <a:bodyPr/>
                    <a:lstStyle/>
                    <a:p>
                      <a:pPr algn="l" fontAlgn="ctr"/>
                      <a:r>
                        <a:rPr lang="ja-JP" altLang="en-US" sz="1050" u="none" strike="noStrike" dirty="0">
                          <a:effectLst/>
                          <a:latin typeface="Meiryo UI" panose="020B0604030504040204" pitchFamily="50" charset="-128"/>
                          <a:ea typeface="Meiryo UI" panose="020B0604030504040204" pitchFamily="50" charset="-128"/>
                        </a:rPr>
                        <a:t>　</a:t>
                      </a:r>
                      <a:endParaRPr lang="ja-JP" altLang="en-US" sz="1050" b="0" i="0" u="none" strike="noStrike" dirty="0">
                        <a:effectLst/>
                        <a:latin typeface="Meiryo UI" panose="020B0604030504040204" pitchFamily="50" charset="-128"/>
                        <a:ea typeface="Meiryo UI" panose="020B0604030504040204" pitchFamily="50" charset="-128"/>
                      </a:endParaRPr>
                    </a:p>
                  </a:txBody>
                  <a:tcPr marL="7543" marR="7543" marT="7543"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ctr"/>
                      <a:r>
                        <a:rPr lang="ja-JP" altLang="en-US" sz="1050" u="none" strike="noStrike" dirty="0">
                          <a:effectLst/>
                          <a:latin typeface="Meiryo UI" panose="020B0604030504040204" pitchFamily="50" charset="-128"/>
                          <a:ea typeface="Meiryo UI" panose="020B0604030504040204" pitchFamily="50" charset="-128"/>
                        </a:rPr>
                        <a:t>合計</a:t>
                      </a:r>
                      <a:endParaRPr lang="ja-JP" altLang="en-US"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50" u="none" strike="noStrike" dirty="0">
                          <a:effectLst/>
                          <a:latin typeface="Meiryo UI" panose="020B0604030504040204" pitchFamily="50" charset="-128"/>
                          <a:ea typeface="Meiryo UI" panose="020B0604030504040204" pitchFamily="50" charset="-128"/>
                        </a:rPr>
                        <a:t>0</a:t>
                      </a:r>
                      <a:r>
                        <a:rPr lang="ja-JP" altLang="en-US" sz="1050" u="none" strike="noStrike" dirty="0">
                          <a:effectLst/>
                          <a:latin typeface="Meiryo UI" panose="020B0604030504040204" pitchFamily="50" charset="-128"/>
                          <a:ea typeface="Meiryo UI" panose="020B0604030504040204" pitchFamily="50" charset="-128"/>
                        </a:rPr>
                        <a:t>～</a:t>
                      </a:r>
                      <a:r>
                        <a:rPr lang="en-US" altLang="ja-JP" sz="1050" u="none" strike="noStrike" dirty="0">
                          <a:effectLst/>
                          <a:latin typeface="Meiryo UI" panose="020B0604030504040204" pitchFamily="50" charset="-128"/>
                          <a:ea typeface="Meiryo UI" panose="020B0604030504040204" pitchFamily="50" charset="-128"/>
                        </a:rPr>
                        <a:t>9</a:t>
                      </a:r>
                      <a:r>
                        <a:rPr lang="ja-JP" altLang="en-US" sz="1050" u="none" strike="noStrike" dirty="0">
                          <a:effectLst/>
                          <a:latin typeface="Meiryo UI" panose="020B0604030504040204" pitchFamily="50" charset="-128"/>
                          <a:ea typeface="Meiryo UI" panose="020B0604030504040204" pitchFamily="50" charset="-128"/>
                        </a:rPr>
                        <a:t>歳</a:t>
                      </a:r>
                      <a:endParaRPr lang="ja-JP" altLang="en-US"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50" u="none" strike="noStrike" dirty="0">
                          <a:effectLst/>
                          <a:latin typeface="Meiryo UI" panose="020B0604030504040204" pitchFamily="50" charset="-128"/>
                          <a:ea typeface="Meiryo UI" panose="020B0604030504040204" pitchFamily="50" charset="-128"/>
                        </a:rPr>
                        <a:t>10</a:t>
                      </a:r>
                      <a:r>
                        <a:rPr lang="ja-JP" altLang="en-US" sz="1050" u="none" strike="noStrike" dirty="0">
                          <a:effectLst/>
                          <a:latin typeface="Meiryo UI" panose="020B0604030504040204" pitchFamily="50" charset="-128"/>
                          <a:ea typeface="Meiryo UI" panose="020B0604030504040204" pitchFamily="50" charset="-128"/>
                        </a:rPr>
                        <a:t>～</a:t>
                      </a:r>
                      <a:r>
                        <a:rPr lang="en-US" altLang="ja-JP" sz="1050" u="none" strike="noStrike" dirty="0">
                          <a:effectLst/>
                          <a:latin typeface="Meiryo UI" panose="020B0604030504040204" pitchFamily="50" charset="-128"/>
                          <a:ea typeface="Meiryo UI" panose="020B0604030504040204" pitchFamily="50" charset="-128"/>
                        </a:rPr>
                        <a:t>19</a:t>
                      </a:r>
                      <a:r>
                        <a:rPr lang="ja-JP" altLang="en-US" sz="1050" u="none" strike="noStrike" dirty="0">
                          <a:effectLst/>
                          <a:latin typeface="Meiryo UI" panose="020B0604030504040204" pitchFamily="50" charset="-128"/>
                          <a:ea typeface="Meiryo UI" panose="020B0604030504040204" pitchFamily="50" charset="-128"/>
                        </a:rPr>
                        <a:t>歳</a:t>
                      </a:r>
                      <a:endParaRPr lang="ja-JP" altLang="en-US"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50" u="none" strike="noStrike" dirty="0">
                          <a:effectLst/>
                          <a:latin typeface="Meiryo UI" panose="020B0604030504040204" pitchFamily="50" charset="-128"/>
                          <a:ea typeface="Meiryo UI" panose="020B0604030504040204" pitchFamily="50" charset="-128"/>
                        </a:rPr>
                        <a:t>20</a:t>
                      </a:r>
                      <a:r>
                        <a:rPr lang="ja-JP" altLang="en-US" sz="1050" u="none" strike="noStrike" dirty="0">
                          <a:effectLst/>
                          <a:latin typeface="Meiryo UI" panose="020B0604030504040204" pitchFamily="50" charset="-128"/>
                          <a:ea typeface="Meiryo UI" panose="020B0604030504040204" pitchFamily="50" charset="-128"/>
                        </a:rPr>
                        <a:t>～</a:t>
                      </a:r>
                      <a:r>
                        <a:rPr lang="en-US" altLang="ja-JP" sz="1050" u="none" strike="noStrike" dirty="0">
                          <a:effectLst/>
                          <a:latin typeface="Meiryo UI" panose="020B0604030504040204" pitchFamily="50" charset="-128"/>
                          <a:ea typeface="Meiryo UI" panose="020B0604030504040204" pitchFamily="50" charset="-128"/>
                        </a:rPr>
                        <a:t>29</a:t>
                      </a:r>
                      <a:r>
                        <a:rPr lang="ja-JP" altLang="en-US" sz="1050" u="none" strike="noStrike" dirty="0">
                          <a:effectLst/>
                          <a:latin typeface="Meiryo UI" panose="020B0604030504040204" pitchFamily="50" charset="-128"/>
                          <a:ea typeface="Meiryo UI" panose="020B0604030504040204" pitchFamily="50" charset="-128"/>
                        </a:rPr>
                        <a:t>歳</a:t>
                      </a:r>
                      <a:endParaRPr lang="ja-JP" altLang="en-US"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50" u="none" strike="noStrike" dirty="0">
                          <a:effectLst/>
                          <a:latin typeface="Meiryo UI" panose="020B0604030504040204" pitchFamily="50" charset="-128"/>
                          <a:ea typeface="Meiryo UI" panose="020B0604030504040204" pitchFamily="50" charset="-128"/>
                        </a:rPr>
                        <a:t>30</a:t>
                      </a:r>
                      <a:r>
                        <a:rPr lang="ja-JP" altLang="en-US" sz="1050" u="none" strike="noStrike" dirty="0">
                          <a:effectLst/>
                          <a:latin typeface="Meiryo UI" panose="020B0604030504040204" pitchFamily="50" charset="-128"/>
                          <a:ea typeface="Meiryo UI" panose="020B0604030504040204" pitchFamily="50" charset="-128"/>
                        </a:rPr>
                        <a:t>～</a:t>
                      </a:r>
                      <a:r>
                        <a:rPr lang="en-US" altLang="ja-JP" sz="1050" u="none" strike="noStrike" dirty="0">
                          <a:effectLst/>
                          <a:latin typeface="Meiryo UI" panose="020B0604030504040204" pitchFamily="50" charset="-128"/>
                          <a:ea typeface="Meiryo UI" panose="020B0604030504040204" pitchFamily="50" charset="-128"/>
                        </a:rPr>
                        <a:t>39</a:t>
                      </a:r>
                      <a:r>
                        <a:rPr lang="ja-JP" altLang="en-US" sz="1050" u="none" strike="noStrike" dirty="0">
                          <a:effectLst/>
                          <a:latin typeface="Meiryo UI" panose="020B0604030504040204" pitchFamily="50" charset="-128"/>
                          <a:ea typeface="Meiryo UI" panose="020B0604030504040204" pitchFamily="50" charset="-128"/>
                        </a:rPr>
                        <a:t>歳</a:t>
                      </a:r>
                      <a:endParaRPr lang="ja-JP" altLang="en-US"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50" u="none" strike="noStrike" dirty="0">
                          <a:effectLst/>
                          <a:latin typeface="Meiryo UI" panose="020B0604030504040204" pitchFamily="50" charset="-128"/>
                          <a:ea typeface="Meiryo UI" panose="020B0604030504040204" pitchFamily="50" charset="-128"/>
                        </a:rPr>
                        <a:t>40</a:t>
                      </a:r>
                      <a:r>
                        <a:rPr lang="ja-JP" altLang="en-US" sz="1050" u="none" strike="noStrike" dirty="0">
                          <a:effectLst/>
                          <a:latin typeface="Meiryo UI" panose="020B0604030504040204" pitchFamily="50" charset="-128"/>
                          <a:ea typeface="Meiryo UI" panose="020B0604030504040204" pitchFamily="50" charset="-128"/>
                        </a:rPr>
                        <a:t>歳～</a:t>
                      </a:r>
                      <a:r>
                        <a:rPr lang="en-US" altLang="ja-JP" sz="1050" u="none" strike="noStrike" dirty="0">
                          <a:effectLst/>
                          <a:latin typeface="Meiryo UI" panose="020B0604030504040204" pitchFamily="50" charset="-128"/>
                          <a:ea typeface="Meiryo UI" panose="020B0604030504040204" pitchFamily="50" charset="-128"/>
                        </a:rPr>
                        <a:t>49</a:t>
                      </a:r>
                      <a:r>
                        <a:rPr lang="ja-JP" altLang="en-US" sz="1050" u="none" strike="noStrike" dirty="0">
                          <a:effectLst/>
                          <a:latin typeface="Meiryo UI" panose="020B0604030504040204" pitchFamily="50" charset="-128"/>
                          <a:ea typeface="Meiryo UI" panose="020B0604030504040204" pitchFamily="50" charset="-128"/>
                        </a:rPr>
                        <a:t>歳</a:t>
                      </a:r>
                      <a:endParaRPr lang="ja-JP" altLang="en-US"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50" u="none" strike="noStrike" dirty="0">
                          <a:effectLst/>
                          <a:latin typeface="Meiryo UI" panose="020B0604030504040204" pitchFamily="50" charset="-128"/>
                          <a:ea typeface="Meiryo UI" panose="020B0604030504040204" pitchFamily="50" charset="-128"/>
                        </a:rPr>
                        <a:t>50</a:t>
                      </a:r>
                      <a:r>
                        <a:rPr lang="ja-JP" altLang="en-US" sz="1050" u="none" strike="noStrike" dirty="0">
                          <a:effectLst/>
                          <a:latin typeface="Meiryo UI" panose="020B0604030504040204" pitchFamily="50" charset="-128"/>
                          <a:ea typeface="Meiryo UI" panose="020B0604030504040204" pitchFamily="50" charset="-128"/>
                        </a:rPr>
                        <a:t>歳～</a:t>
                      </a:r>
                      <a:r>
                        <a:rPr lang="en-US" altLang="ja-JP" sz="1050" u="none" strike="noStrike" dirty="0">
                          <a:effectLst/>
                          <a:latin typeface="Meiryo UI" panose="020B0604030504040204" pitchFamily="50" charset="-128"/>
                          <a:ea typeface="Meiryo UI" panose="020B0604030504040204" pitchFamily="50" charset="-128"/>
                        </a:rPr>
                        <a:t>59</a:t>
                      </a:r>
                      <a:r>
                        <a:rPr lang="ja-JP" altLang="en-US" sz="1050" u="none" strike="noStrike" dirty="0">
                          <a:effectLst/>
                          <a:latin typeface="Meiryo UI" panose="020B0604030504040204" pitchFamily="50" charset="-128"/>
                          <a:ea typeface="Meiryo UI" panose="020B0604030504040204" pitchFamily="50" charset="-128"/>
                        </a:rPr>
                        <a:t>歳</a:t>
                      </a:r>
                      <a:endParaRPr lang="ja-JP" altLang="en-US"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1050" u="none" strike="noStrike" dirty="0">
                          <a:effectLst/>
                          <a:latin typeface="Meiryo UI" panose="020B0604030504040204" pitchFamily="50" charset="-128"/>
                          <a:ea typeface="Meiryo UI" panose="020B0604030504040204" pitchFamily="50" charset="-128"/>
                        </a:rPr>
                        <a:t>60</a:t>
                      </a:r>
                      <a:r>
                        <a:rPr lang="ja-JP" altLang="en-US" sz="1050" u="none" strike="noStrike" dirty="0">
                          <a:effectLst/>
                          <a:latin typeface="Meiryo UI" panose="020B0604030504040204" pitchFamily="50" charset="-128"/>
                          <a:ea typeface="Meiryo UI" panose="020B0604030504040204" pitchFamily="50" charset="-128"/>
                        </a:rPr>
                        <a:t>歳以上</a:t>
                      </a:r>
                      <a:endParaRPr lang="ja-JP" altLang="en-US"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67540381"/>
                  </a:ext>
                </a:extLst>
              </a:tr>
              <a:tr h="184976">
                <a:tc rowSpan="3">
                  <a:txBody>
                    <a:bodyPr/>
                    <a:lstStyle/>
                    <a:p>
                      <a:pPr algn="ctr" fontAlgn="ctr"/>
                      <a:r>
                        <a:rPr lang="ja-JP" altLang="en-US" sz="1050" u="none" strike="noStrike" dirty="0">
                          <a:effectLst/>
                          <a:latin typeface="Meiryo UI" panose="020B0604030504040204" pitchFamily="50" charset="-128"/>
                          <a:ea typeface="Meiryo UI" panose="020B0604030504040204" pitchFamily="50" charset="-128"/>
                        </a:rPr>
                        <a:t>北海道・東北</a:t>
                      </a:r>
                      <a:endParaRPr lang="ja-JP" altLang="en-US" sz="1050" b="1"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転入</a:t>
                      </a:r>
                      <a:endParaRPr lang="ja-JP" altLang="en-US" sz="1050" b="0" i="0" u="none" strike="noStrike" dirty="0">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5,613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492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425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2,263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1,149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686</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373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223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5596781"/>
                  </a:ext>
                </a:extLst>
              </a:tr>
              <a:tr h="184976">
                <a:tc vMerge="1">
                  <a:txBody>
                    <a:bodyPr/>
                    <a:lstStyle/>
                    <a:p>
                      <a:endParaRPr kumimoji="1" lang="ja-JP" altLang="en-US"/>
                    </a:p>
                  </a:txBody>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転出</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4,807</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466</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323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1,759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1,034</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639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338</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245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4322396"/>
                  </a:ext>
                </a:extLst>
              </a:tr>
              <a:tr h="184976">
                <a:tc vMerge="1">
                  <a:txBody>
                    <a:bodyPr/>
                    <a:lstStyle/>
                    <a:p>
                      <a:endParaRPr kumimoji="1" lang="ja-JP" altLang="en-US"/>
                    </a:p>
                  </a:txBody>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差分</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806</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26</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102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504</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115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47</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22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899994106"/>
                  </a:ext>
                </a:extLst>
              </a:tr>
              <a:tr h="184976">
                <a:tc rowSpan="3">
                  <a:txBody>
                    <a:bodyPr/>
                    <a:lstStyle/>
                    <a:p>
                      <a:pPr algn="ctr" fontAlgn="ctr"/>
                      <a:r>
                        <a:rPr lang="ja-JP" altLang="en-US" sz="1050" u="none" strike="noStrike">
                          <a:effectLst/>
                          <a:latin typeface="Meiryo UI" panose="020B0604030504040204" pitchFamily="50" charset="-128"/>
                          <a:ea typeface="Meiryo UI" panose="020B0604030504040204" pitchFamily="50" charset="-128"/>
                        </a:rPr>
                        <a:t>関東・甲信越</a:t>
                      </a:r>
                      <a:br>
                        <a:rPr lang="ja-JP" altLang="en-US" sz="1050" u="none" strike="noStrike">
                          <a:effectLst/>
                          <a:latin typeface="Meiryo UI" panose="020B0604030504040204" pitchFamily="50" charset="-128"/>
                          <a:ea typeface="Meiryo UI" panose="020B0604030504040204" pitchFamily="50" charset="-128"/>
                        </a:rPr>
                      </a:br>
                      <a:r>
                        <a:rPr lang="ja-JP" altLang="en-US" sz="1050" u="none" strike="noStrike">
                          <a:effectLst/>
                          <a:latin typeface="Meiryo UI" panose="020B0604030504040204" pitchFamily="50" charset="-128"/>
                          <a:ea typeface="Meiryo UI" panose="020B0604030504040204" pitchFamily="50" charset="-128"/>
                        </a:rPr>
                        <a:t>（東京圏除く）</a:t>
                      </a:r>
                      <a:endParaRPr lang="ja-JP" altLang="en-US" sz="1050" b="1"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転入</a:t>
                      </a:r>
                      <a:endParaRPr lang="ja-JP" altLang="en-US" sz="1050" b="0" i="0" u="none" strike="noStrike" dirty="0">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4,821</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435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343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2,101</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990</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488</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264</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194</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1094702"/>
                  </a:ext>
                </a:extLst>
              </a:tr>
              <a:tr h="184976">
                <a:tc vMerge="1">
                  <a:txBody>
                    <a:bodyPr/>
                    <a:lstStyle/>
                    <a:p>
                      <a:endParaRPr kumimoji="1" lang="ja-JP" altLang="en-US"/>
                    </a:p>
                  </a:txBody>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転出</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4,389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360</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346</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1,874</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859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460</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210</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279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3208213"/>
                  </a:ext>
                </a:extLst>
              </a:tr>
              <a:tr h="184976">
                <a:tc vMerge="1">
                  <a:txBody>
                    <a:bodyPr/>
                    <a:lstStyle/>
                    <a:p>
                      <a:endParaRPr kumimoji="1" lang="ja-JP" altLang="en-US"/>
                    </a:p>
                  </a:txBody>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差分</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432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75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227</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131</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28</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54</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85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557487123"/>
                  </a:ext>
                </a:extLst>
              </a:tr>
              <a:tr h="184976">
                <a:tc rowSpan="3">
                  <a:txBody>
                    <a:bodyPr/>
                    <a:lstStyle/>
                    <a:p>
                      <a:pPr algn="ctr" fontAlgn="ctr"/>
                      <a:r>
                        <a:rPr lang="ja-JP" altLang="en-US" sz="1050" u="none" strike="noStrike">
                          <a:effectLst/>
                          <a:latin typeface="Meiryo UI" panose="020B0604030504040204" pitchFamily="50" charset="-128"/>
                          <a:ea typeface="Meiryo UI" panose="020B0604030504040204" pitchFamily="50" charset="-128"/>
                        </a:rPr>
                        <a:t>東京圏</a:t>
                      </a:r>
                      <a:endParaRPr lang="ja-JP" altLang="en-US" sz="1050" b="1"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転入</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36,416</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3,460</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1,150</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14,350</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8,736</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4,554</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2,633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1,353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2665906"/>
                  </a:ext>
                </a:extLst>
              </a:tr>
              <a:tr h="184976">
                <a:tc vMerge="1">
                  <a:txBody>
                    <a:bodyPr/>
                    <a:lstStyle/>
                    <a:p>
                      <a:endParaRPr kumimoji="1" lang="ja-JP" altLang="en-US"/>
                    </a:p>
                  </a:txBody>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転出</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48,268</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3,873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2,023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21,610</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10,989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5,355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2,715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1,702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3435622"/>
                  </a:ext>
                </a:extLst>
              </a:tr>
              <a:tr h="184976">
                <a:tc vMerge="1">
                  <a:txBody>
                    <a:bodyPr/>
                    <a:lstStyle/>
                    <a:p>
                      <a:endParaRPr kumimoji="1" lang="ja-JP" altLang="en-US"/>
                    </a:p>
                  </a:txBody>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差分</a:t>
                      </a:r>
                      <a:endParaRPr lang="ja-JP" altLang="en-US" sz="1050" b="0" i="0" u="none" strike="noStrike" dirty="0">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11,852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413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873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7,080</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2,253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801</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82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349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628603337"/>
                  </a:ext>
                </a:extLst>
              </a:tr>
              <a:tr h="184976">
                <a:tc rowSpan="3">
                  <a:txBody>
                    <a:bodyPr/>
                    <a:lstStyle/>
                    <a:p>
                      <a:pPr algn="ctr" fontAlgn="ctr"/>
                      <a:r>
                        <a:rPr lang="ja-JP" altLang="en-US" sz="1050" u="none" strike="noStrike">
                          <a:effectLst/>
                          <a:latin typeface="Meiryo UI" panose="020B0604030504040204" pitchFamily="50" charset="-128"/>
                          <a:ea typeface="Meiryo UI" panose="020B0604030504040204" pitchFamily="50" charset="-128"/>
                        </a:rPr>
                        <a:t>東海・北陸</a:t>
                      </a:r>
                      <a:endParaRPr lang="ja-JP" altLang="en-US" sz="1050" b="1"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転入</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21,264</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1,715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1,381</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9,461</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4,210</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2,265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1,231</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1,001</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1237829"/>
                  </a:ext>
                </a:extLst>
              </a:tr>
              <a:tr h="184976">
                <a:tc vMerge="1">
                  <a:txBody>
                    <a:bodyPr/>
                    <a:lstStyle/>
                    <a:p>
                      <a:endParaRPr kumimoji="1" lang="ja-JP" altLang="en-US"/>
                    </a:p>
                  </a:txBody>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転出</a:t>
                      </a:r>
                      <a:endParaRPr lang="ja-JP" altLang="en-US" sz="1050" b="0" i="0" u="none" strike="noStrike" dirty="0">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18,615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1,501</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936</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8,173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3,976</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1,968</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1,015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1,045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9952129"/>
                  </a:ext>
                </a:extLst>
              </a:tr>
              <a:tr h="184976">
                <a:tc vMerge="1">
                  <a:txBody>
                    <a:bodyPr/>
                    <a:lstStyle/>
                    <a:p>
                      <a:endParaRPr kumimoji="1" lang="ja-JP" altLang="en-US"/>
                    </a:p>
                  </a:txBody>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差分</a:t>
                      </a:r>
                      <a:endParaRPr lang="ja-JP" altLang="en-US" sz="1050" b="0" i="0" u="none" strike="noStrike" dirty="0">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2,649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214</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445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1,288</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234</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297</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216</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44</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808326685"/>
                  </a:ext>
                </a:extLst>
              </a:tr>
              <a:tr h="184976">
                <a:tc rowSpan="3">
                  <a:txBody>
                    <a:bodyPr/>
                    <a:lstStyle/>
                    <a:p>
                      <a:pPr algn="ctr" fontAlgn="ctr"/>
                      <a:r>
                        <a:rPr lang="ja-JP" altLang="en-US" sz="1050" u="none" strike="noStrike">
                          <a:effectLst/>
                          <a:latin typeface="Meiryo UI" panose="020B0604030504040204" pitchFamily="50" charset="-128"/>
                          <a:ea typeface="Meiryo UI" panose="020B0604030504040204" pitchFamily="50" charset="-128"/>
                        </a:rPr>
                        <a:t>関西圏</a:t>
                      </a:r>
                      <a:br>
                        <a:rPr lang="ja-JP" altLang="en-US" sz="1050" u="none" strike="noStrike">
                          <a:effectLst/>
                          <a:latin typeface="Meiryo UI" panose="020B0604030504040204" pitchFamily="50" charset="-128"/>
                          <a:ea typeface="Meiryo UI" panose="020B0604030504040204" pitchFamily="50" charset="-128"/>
                        </a:rPr>
                      </a:br>
                      <a:r>
                        <a:rPr lang="en-US" altLang="ja-JP" sz="1050" u="none" strike="noStrike">
                          <a:effectLst/>
                          <a:latin typeface="Meiryo UI" panose="020B0604030504040204" pitchFamily="50" charset="-128"/>
                          <a:ea typeface="Meiryo UI" panose="020B0604030504040204" pitchFamily="50" charset="-128"/>
                        </a:rPr>
                        <a:t>(</a:t>
                      </a:r>
                      <a:r>
                        <a:rPr lang="ja-JP" altLang="en-US" sz="1050" u="none" strike="noStrike">
                          <a:effectLst/>
                          <a:latin typeface="Meiryo UI" panose="020B0604030504040204" pitchFamily="50" charset="-128"/>
                          <a:ea typeface="Meiryo UI" panose="020B0604030504040204" pitchFamily="50" charset="-128"/>
                        </a:rPr>
                        <a:t>大阪除く</a:t>
                      </a:r>
                      <a:r>
                        <a:rPr lang="en-US" altLang="ja-JP" sz="1050" u="none" strike="noStrike">
                          <a:effectLst/>
                          <a:latin typeface="Meiryo UI" panose="020B0604030504040204" pitchFamily="50" charset="-128"/>
                          <a:ea typeface="Meiryo UI" panose="020B0604030504040204" pitchFamily="50" charset="-128"/>
                        </a:rPr>
                        <a:t>)</a:t>
                      </a:r>
                      <a:endParaRPr lang="en-US" altLang="ja-JP" sz="1050" b="1"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転入</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70,110</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3,862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3,577</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31,965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15,116</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6,387</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3,667</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5,518</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30122838"/>
                  </a:ext>
                </a:extLst>
              </a:tr>
              <a:tr h="184976">
                <a:tc vMerge="1">
                  <a:txBody>
                    <a:bodyPr/>
                    <a:lstStyle/>
                    <a:p>
                      <a:endParaRPr kumimoji="1" lang="ja-JP" altLang="en-US"/>
                    </a:p>
                  </a:txBody>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転出</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61,725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5,225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3,165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23,870</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14,323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6,003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3,545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5,557</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0796731"/>
                  </a:ext>
                </a:extLst>
              </a:tr>
              <a:tr h="184976">
                <a:tc vMerge="1">
                  <a:txBody>
                    <a:bodyPr/>
                    <a:lstStyle/>
                    <a:p>
                      <a:endParaRPr kumimoji="1" lang="ja-JP" altLang="en-US"/>
                    </a:p>
                  </a:txBody>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差分</a:t>
                      </a:r>
                      <a:endParaRPr lang="ja-JP" altLang="en-US" sz="1050" b="0" i="0" u="none" strike="noStrike" dirty="0">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8,385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1,363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412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8,095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793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384</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122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39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558170774"/>
                  </a:ext>
                </a:extLst>
              </a:tr>
              <a:tr h="184976">
                <a:tc rowSpan="3">
                  <a:txBody>
                    <a:bodyPr/>
                    <a:lstStyle/>
                    <a:p>
                      <a:pPr algn="ctr" fontAlgn="ctr"/>
                      <a:r>
                        <a:rPr lang="ja-JP" altLang="en-US" sz="1050" u="none" strike="noStrike">
                          <a:effectLst/>
                          <a:latin typeface="Meiryo UI" panose="020B0604030504040204" pitchFamily="50" charset="-128"/>
                          <a:ea typeface="Meiryo UI" panose="020B0604030504040204" pitchFamily="50" charset="-128"/>
                        </a:rPr>
                        <a:t>中国・四国</a:t>
                      </a:r>
                      <a:endParaRPr lang="ja-JP" altLang="en-US" sz="1050" b="1"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転入</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21,635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1,385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2,319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10,415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3,320</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1,840</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1,012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1,335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49571471"/>
                  </a:ext>
                </a:extLst>
              </a:tr>
              <a:tr h="184976">
                <a:tc vMerge="1">
                  <a:txBody>
                    <a:bodyPr/>
                    <a:lstStyle/>
                    <a:p>
                      <a:endParaRPr kumimoji="1" lang="ja-JP" altLang="en-US"/>
                    </a:p>
                  </a:txBody>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転出</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15,810</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1,491</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1,007</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6,063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3,202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1,623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997</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1,419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0185965"/>
                  </a:ext>
                </a:extLst>
              </a:tr>
              <a:tr h="184976">
                <a:tc vMerge="1">
                  <a:txBody>
                    <a:bodyPr/>
                    <a:lstStyle/>
                    <a:p>
                      <a:endParaRPr kumimoji="1" lang="ja-JP" altLang="en-US"/>
                    </a:p>
                  </a:txBody>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差分</a:t>
                      </a:r>
                      <a:endParaRPr lang="ja-JP" altLang="en-US" sz="1050" b="0" i="0" u="none" strike="noStrike" dirty="0">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5,825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106</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1,312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4,352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118</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217</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84</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511698329"/>
                  </a:ext>
                </a:extLst>
              </a:tr>
              <a:tr h="184976">
                <a:tc rowSpan="3">
                  <a:txBody>
                    <a:bodyPr/>
                    <a:lstStyle/>
                    <a:p>
                      <a:pPr algn="ctr" fontAlgn="ctr"/>
                      <a:r>
                        <a:rPr lang="ja-JP" altLang="en-US" sz="1050" u="none" strike="noStrike">
                          <a:effectLst/>
                          <a:latin typeface="Meiryo UI" panose="020B0604030504040204" pitchFamily="50" charset="-128"/>
                          <a:ea typeface="Meiryo UI" panose="020B0604030504040204" pitchFamily="50" charset="-128"/>
                        </a:rPr>
                        <a:t>九州</a:t>
                      </a:r>
                      <a:endParaRPr lang="ja-JP" altLang="en-US" sz="1050" b="1" i="0" u="none" strike="noStrike">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転入</a:t>
                      </a:r>
                      <a:endParaRPr lang="ja-JP" altLang="en-US" sz="1050" b="0" i="0" u="none" strike="noStrike" dirty="0">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15,843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1,162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1,822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6,803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2,559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1,505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872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1,114</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7453800"/>
                  </a:ext>
                </a:extLst>
              </a:tr>
              <a:tr h="184976">
                <a:tc vMerge="1">
                  <a:txBody>
                    <a:bodyPr/>
                    <a:lstStyle/>
                    <a:p>
                      <a:endParaRPr kumimoji="1" lang="ja-JP" altLang="en-US"/>
                    </a:p>
                  </a:txBody>
                  <a:tcPr/>
                </a:tc>
                <a:tc>
                  <a:txBody>
                    <a:bodyPr/>
                    <a:lstStyle/>
                    <a:p>
                      <a:pPr algn="dist" fontAlgn="ctr"/>
                      <a:r>
                        <a:rPr lang="ja-JP" altLang="en-US" sz="1050" u="none" strike="noStrike">
                          <a:effectLst/>
                          <a:latin typeface="Meiryo UI" panose="020B0604030504040204" pitchFamily="50" charset="-128"/>
                          <a:ea typeface="Meiryo UI" panose="020B0604030504040204" pitchFamily="50" charset="-128"/>
                        </a:rPr>
                        <a:t>転出</a:t>
                      </a:r>
                      <a:endParaRPr lang="ja-JP" altLang="en-US" sz="1050" b="0" i="0" u="none" strike="noStrike">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14,024</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1,338</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792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5,077</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2,844</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1,615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991</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1,365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8425357"/>
                  </a:ext>
                </a:extLst>
              </a:tr>
              <a:tr h="184976">
                <a:tc vMerge="1">
                  <a:txBody>
                    <a:bodyPr/>
                    <a:lstStyle/>
                    <a:p>
                      <a:endParaRPr kumimoji="1" lang="ja-JP" altLang="en-US"/>
                    </a:p>
                  </a:txBody>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差分</a:t>
                      </a:r>
                      <a:endParaRPr lang="ja-JP" altLang="en-US" sz="1050" b="0" i="0" u="none" strike="noStrike" dirty="0">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1,819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176</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1,030</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1,726</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285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110</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119</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251</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432708362"/>
                  </a:ext>
                </a:extLst>
              </a:tr>
              <a:tr h="184976">
                <a:tc rowSpan="3">
                  <a:txBody>
                    <a:bodyPr/>
                    <a:lstStyle/>
                    <a:p>
                      <a:pPr algn="ctr" fontAlgn="ctr"/>
                      <a:r>
                        <a:rPr lang="ja-JP" altLang="en-US" sz="1050" u="none" strike="noStrike" dirty="0">
                          <a:effectLst/>
                          <a:latin typeface="Meiryo UI" panose="020B0604030504040204" pitchFamily="50" charset="-128"/>
                          <a:ea typeface="Meiryo UI" panose="020B0604030504040204" pitchFamily="50" charset="-128"/>
                        </a:rPr>
                        <a:t>合計</a:t>
                      </a:r>
                      <a:br>
                        <a:rPr lang="ja-JP" altLang="en-US" sz="1050" u="none" strike="noStrike" dirty="0">
                          <a:effectLst/>
                          <a:latin typeface="Meiryo UI" panose="020B0604030504040204" pitchFamily="50" charset="-128"/>
                          <a:ea typeface="Meiryo UI" panose="020B0604030504040204" pitchFamily="50" charset="-128"/>
                        </a:rPr>
                      </a:br>
                      <a:r>
                        <a:rPr lang="en-US" altLang="ja-JP" sz="1050" u="none" strike="noStrike" dirty="0">
                          <a:effectLst/>
                          <a:latin typeface="Meiryo UI" panose="020B0604030504040204" pitchFamily="50" charset="-128"/>
                          <a:ea typeface="Meiryo UI" panose="020B0604030504040204" pitchFamily="50" charset="-128"/>
                        </a:rPr>
                        <a:t>(</a:t>
                      </a:r>
                      <a:r>
                        <a:rPr lang="ja-JP" altLang="en-US" sz="1050" u="none" strike="noStrike" dirty="0">
                          <a:effectLst/>
                          <a:latin typeface="Meiryo UI" panose="020B0604030504040204" pitchFamily="50" charset="-128"/>
                          <a:ea typeface="Meiryo UI" panose="020B0604030504040204" pitchFamily="50" charset="-128"/>
                        </a:rPr>
                        <a:t>大阪除く</a:t>
                      </a:r>
                      <a:r>
                        <a:rPr lang="en-US" altLang="ja-JP" sz="1050" u="none" strike="noStrike" dirty="0">
                          <a:effectLst/>
                          <a:latin typeface="Meiryo UI" panose="020B0604030504040204" pitchFamily="50" charset="-128"/>
                          <a:ea typeface="Meiryo UI" panose="020B0604030504040204" pitchFamily="50" charset="-128"/>
                        </a:rPr>
                        <a:t>)</a:t>
                      </a:r>
                      <a:endParaRPr lang="en-US" altLang="ja-JP" sz="1050" b="1"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転入</a:t>
                      </a:r>
                      <a:endParaRPr lang="ja-JP" altLang="en-US" sz="1050" b="0" i="0" u="none" strike="noStrike" dirty="0">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175,702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12,511</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11,017</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77,538</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36,080</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17,725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10,052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10,738</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7425711"/>
                  </a:ext>
                </a:extLst>
              </a:tr>
              <a:tr h="184976">
                <a:tc vMerge="1">
                  <a:txBody>
                    <a:bodyPr/>
                    <a:lstStyle/>
                    <a:p>
                      <a:endParaRPr kumimoji="1" lang="ja-JP" altLang="en-US"/>
                    </a:p>
                  </a:txBody>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転出</a:t>
                      </a:r>
                      <a:endParaRPr lang="ja-JP" altLang="en-US" sz="1050" b="0" i="0" u="none" strike="noStrike" dirty="0">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167,638</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14,254</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8,592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68,426</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37,227</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17,663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9,811</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11,612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4329484"/>
                  </a:ext>
                </a:extLst>
              </a:tr>
              <a:tr h="184976">
                <a:tc vMerge="1">
                  <a:txBody>
                    <a:bodyPr/>
                    <a:lstStyle/>
                    <a:p>
                      <a:endParaRPr kumimoji="1" lang="ja-JP" altLang="en-US"/>
                    </a:p>
                  </a:txBody>
                  <a:tcPr/>
                </a:tc>
                <a:tc>
                  <a:txBody>
                    <a:bodyPr/>
                    <a:lstStyle/>
                    <a:p>
                      <a:pPr algn="dist" fontAlgn="ctr"/>
                      <a:r>
                        <a:rPr lang="ja-JP" altLang="en-US" sz="1050" u="none" strike="noStrike" dirty="0">
                          <a:effectLst/>
                          <a:latin typeface="Meiryo UI" panose="020B0604030504040204" pitchFamily="50" charset="-128"/>
                          <a:ea typeface="Meiryo UI" panose="020B0604030504040204" pitchFamily="50" charset="-128"/>
                        </a:rPr>
                        <a:t>差分</a:t>
                      </a:r>
                      <a:endParaRPr lang="ja-JP" altLang="en-US" sz="1050" b="0" i="0" u="none" strike="noStrike" dirty="0">
                        <a:effectLst/>
                        <a:latin typeface="Meiryo UI" panose="020B0604030504040204" pitchFamily="50" charset="-128"/>
                        <a:ea typeface="Meiryo UI" panose="020B0604030504040204" pitchFamily="50" charset="-128"/>
                      </a:endParaRPr>
                    </a:p>
                  </a:txBody>
                  <a:tcPr marL="113149" marR="113149"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8,064</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1,743</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2,425</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9,112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1,147</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62</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en-US" altLang="ja-JP" sz="1050" b="0" i="0" u="none" strike="noStrike" dirty="0" smtClean="0">
                          <a:effectLst/>
                          <a:latin typeface="Meiryo UI" panose="020B0604030504040204" pitchFamily="50" charset="-128"/>
                          <a:ea typeface="Meiryo UI" panose="020B0604030504040204" pitchFamily="50" charset="-128"/>
                        </a:rPr>
                        <a:t>241</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ctr"/>
                      <a:r>
                        <a:rPr lang="ja-JP" altLang="en-US" sz="1050" b="0" i="0" u="none" strike="noStrike" dirty="0" smtClean="0">
                          <a:effectLst/>
                          <a:latin typeface="Meiryo UI" panose="020B0604030504040204" pitchFamily="50" charset="-128"/>
                          <a:ea typeface="Meiryo UI" panose="020B0604030504040204" pitchFamily="50" charset="-128"/>
                        </a:rPr>
                        <a:t>▲</a:t>
                      </a:r>
                      <a:r>
                        <a:rPr lang="en-US" altLang="ja-JP" sz="1050" b="0" i="0" u="none" strike="noStrike" dirty="0" smtClean="0">
                          <a:effectLst/>
                          <a:latin typeface="Meiryo UI" panose="020B0604030504040204" pitchFamily="50" charset="-128"/>
                          <a:ea typeface="Meiryo UI" panose="020B0604030504040204" pitchFamily="50" charset="-128"/>
                        </a:rPr>
                        <a:t>874</a:t>
                      </a:r>
                      <a:endParaRPr lang="en-US" altLang="ja-JP" sz="1050" b="0" i="0" u="none" strike="noStrike" dirty="0">
                        <a:effectLst/>
                        <a:latin typeface="Meiryo UI" panose="020B0604030504040204" pitchFamily="50" charset="-128"/>
                        <a:ea typeface="Meiryo UI" panose="020B0604030504040204" pitchFamily="50" charset="-128"/>
                      </a:endParaRPr>
                    </a:p>
                  </a:txBody>
                  <a:tcPr marL="7543" marR="7543" marT="7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2435742650"/>
                  </a:ext>
                </a:extLst>
              </a:tr>
            </a:tbl>
          </a:graphicData>
        </a:graphic>
      </p:graphicFrame>
    </p:spTree>
    <p:extLst>
      <p:ext uri="{BB962C8B-B14F-4D97-AF65-F5344CB8AC3E}">
        <p14:creationId xmlns:p14="http://schemas.microsoft.com/office/powerpoint/2010/main" val="22856018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179512" y="895400"/>
            <a:ext cx="8712968" cy="1093440"/>
          </a:xfrm>
          <a:prstGeom prst="rect">
            <a:avLst/>
          </a:prstGeom>
          <a:ln w="635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大阪府の年齢別人口に対する転出者数の割合は、最も高い</a:t>
            </a: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11.7</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歳以上は、年齢別人口に対する転出者の割合は減少傾向にある。</a:t>
            </a:r>
            <a:endParaRPr kumimoji="1"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大阪府内の転入超過の状況は、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歳や</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代前半で大きく転入超過となっている一方</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代</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前</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半から後半では転出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超過</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128984" y="5124525"/>
            <a:ext cx="864096"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0" y="2009428"/>
            <a:ext cx="5760640"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○年齢別人口（</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）と転出者総数（</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0" y="4858364"/>
            <a:ext cx="3492388"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○年齢別、転入超過の状況（</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4"/>
          <p:cNvSpPr>
            <a:spLocks noChangeArrowheads="1"/>
          </p:cNvSpPr>
          <p:nvPr/>
        </p:nvSpPr>
        <p:spPr bwMode="auto">
          <a:xfrm>
            <a:off x="122813" y="377859"/>
            <a:ext cx="75065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大阪府の年齢別（</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18</a:t>
            </a:r>
            <a:r>
              <a:rPr lang="en-US" altLang="ja-JP" dirty="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39</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歳）の転入出状況（</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総務省「住民基本台帳人口移動報告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」、「国勢調査結果」より</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作成</a:t>
            </a:r>
          </a:p>
        </p:txBody>
      </p:sp>
      <p:sp>
        <p:nvSpPr>
          <p:cNvPr id="17" name="テキスト ボックス 16"/>
          <p:cNvSpPr txBox="1"/>
          <p:nvPr/>
        </p:nvSpPr>
        <p:spPr>
          <a:xfrm>
            <a:off x="89756" y="2230884"/>
            <a:ext cx="864096"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スライド番号プレースホルダー 2"/>
          <p:cNvSpPr>
            <a:spLocks noGrp="1"/>
          </p:cNvSpPr>
          <p:nvPr>
            <p:ph type="sldNum" sz="quarter" idx="12"/>
          </p:nvPr>
        </p:nvSpPr>
        <p:spPr>
          <a:xfrm>
            <a:off x="7071072" y="6487244"/>
            <a:ext cx="2133600" cy="365125"/>
          </a:xfrm>
        </p:spPr>
        <p:txBody>
          <a:bodyPr/>
          <a:lstStyle/>
          <a:p>
            <a:pPr>
              <a:defRPr/>
            </a:pPr>
            <a:fld id="{4AC9B83D-17C3-4F2E-B0BA-D155CD364A7C}" type="slidenum">
              <a:rPr lang="ja-JP" altLang="en-US" b="1" smtClean="0"/>
              <a:pPr>
                <a:defRPr/>
              </a:pPr>
              <a:t>63</a:t>
            </a:fld>
            <a:endParaRPr lang="ja-JP" altLang="en-US" b="1" dirty="0"/>
          </a:p>
        </p:txBody>
      </p:sp>
      <p:graphicFrame>
        <p:nvGraphicFramePr>
          <p:cNvPr id="15" name="グラフ 14"/>
          <p:cNvGraphicFramePr>
            <a:graphicFrameLocks/>
          </p:cNvGraphicFramePr>
          <p:nvPr>
            <p:extLst>
              <p:ext uri="{D42A27DB-BD31-4B8C-83A1-F6EECF244321}">
                <p14:modId xmlns:p14="http://schemas.microsoft.com/office/powerpoint/2010/main" val="3506131250"/>
              </p:ext>
            </p:extLst>
          </p:nvPr>
        </p:nvGraphicFramePr>
        <p:xfrm>
          <a:off x="89081" y="2136263"/>
          <a:ext cx="8803399" cy="28146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グラフ 18"/>
          <p:cNvGraphicFramePr>
            <a:graphicFrameLocks/>
          </p:cNvGraphicFramePr>
          <p:nvPr>
            <p:extLst>
              <p:ext uri="{D42A27DB-BD31-4B8C-83A1-F6EECF244321}">
                <p14:modId xmlns:p14="http://schemas.microsoft.com/office/powerpoint/2010/main" val="4277391691"/>
              </p:ext>
            </p:extLst>
          </p:nvPr>
        </p:nvGraphicFramePr>
        <p:xfrm>
          <a:off x="96722" y="5290575"/>
          <a:ext cx="8795758" cy="15617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467163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11"/>
          <p:cNvGraphicFramePr>
            <a:graphicFrameLocks noGrp="1"/>
          </p:cNvGraphicFramePr>
          <p:nvPr>
            <p:extLst>
              <p:ext uri="{D42A27DB-BD31-4B8C-83A1-F6EECF244321}">
                <p14:modId xmlns:p14="http://schemas.microsoft.com/office/powerpoint/2010/main" val="131120938"/>
              </p:ext>
            </p:extLst>
          </p:nvPr>
        </p:nvGraphicFramePr>
        <p:xfrm>
          <a:off x="196390" y="3616216"/>
          <a:ext cx="8696092" cy="3066146"/>
        </p:xfrm>
        <a:graphic>
          <a:graphicData uri="http://schemas.openxmlformats.org/drawingml/2006/table">
            <a:tbl>
              <a:tblPr/>
              <a:tblGrid>
                <a:gridCol w="271154">
                  <a:extLst>
                    <a:ext uri="{9D8B030D-6E8A-4147-A177-3AD203B41FA5}">
                      <a16:colId xmlns:a16="http://schemas.microsoft.com/office/drawing/2014/main" val="20000"/>
                    </a:ext>
                  </a:extLst>
                </a:gridCol>
                <a:gridCol w="1139408">
                  <a:extLst>
                    <a:ext uri="{9D8B030D-6E8A-4147-A177-3AD203B41FA5}">
                      <a16:colId xmlns:a16="http://schemas.microsoft.com/office/drawing/2014/main" val="20001"/>
                    </a:ext>
                  </a:extLst>
                </a:gridCol>
                <a:gridCol w="1040790">
                  <a:extLst>
                    <a:ext uri="{9D8B030D-6E8A-4147-A177-3AD203B41FA5}">
                      <a16:colId xmlns:a16="http://schemas.microsoft.com/office/drawing/2014/main" val="20002"/>
                    </a:ext>
                  </a:extLst>
                </a:gridCol>
                <a:gridCol w="1040790">
                  <a:extLst>
                    <a:ext uri="{9D8B030D-6E8A-4147-A177-3AD203B41FA5}">
                      <a16:colId xmlns:a16="http://schemas.microsoft.com/office/drawing/2014/main" val="20003"/>
                    </a:ext>
                  </a:extLst>
                </a:gridCol>
                <a:gridCol w="1040790">
                  <a:extLst>
                    <a:ext uri="{9D8B030D-6E8A-4147-A177-3AD203B41FA5}">
                      <a16:colId xmlns:a16="http://schemas.microsoft.com/office/drawing/2014/main" val="20004"/>
                    </a:ext>
                  </a:extLst>
                </a:gridCol>
                <a:gridCol w="1040790">
                  <a:extLst>
                    <a:ext uri="{9D8B030D-6E8A-4147-A177-3AD203B41FA5}">
                      <a16:colId xmlns:a16="http://schemas.microsoft.com/office/drawing/2014/main" val="20005"/>
                    </a:ext>
                  </a:extLst>
                </a:gridCol>
                <a:gridCol w="1040790">
                  <a:extLst>
                    <a:ext uri="{9D8B030D-6E8A-4147-A177-3AD203B41FA5}">
                      <a16:colId xmlns:a16="http://schemas.microsoft.com/office/drawing/2014/main" val="20006"/>
                    </a:ext>
                  </a:extLst>
                </a:gridCol>
                <a:gridCol w="1040790">
                  <a:extLst>
                    <a:ext uri="{9D8B030D-6E8A-4147-A177-3AD203B41FA5}">
                      <a16:colId xmlns:a16="http://schemas.microsoft.com/office/drawing/2014/main" val="2272946547"/>
                    </a:ext>
                  </a:extLst>
                </a:gridCol>
                <a:gridCol w="1040790">
                  <a:extLst>
                    <a:ext uri="{9D8B030D-6E8A-4147-A177-3AD203B41FA5}">
                      <a16:colId xmlns:a16="http://schemas.microsoft.com/office/drawing/2014/main" val="2010125438"/>
                    </a:ext>
                  </a:extLst>
                </a:gridCol>
              </a:tblGrid>
              <a:tr h="150216">
                <a:tc>
                  <a:txBody>
                    <a:bodyPr/>
                    <a:lstStyle/>
                    <a:p>
                      <a:pPr algn="ctr">
                        <a:lnSpc>
                          <a:spcPts val="1000"/>
                        </a:lnSpc>
                      </a:pPr>
                      <a:r>
                        <a:rPr lang="ja-JP" sz="900" kern="0" dirty="0">
                          <a:solidFill>
                            <a:schemeClr val="tx1"/>
                          </a:solidFill>
                          <a:effectLst/>
                          <a:latin typeface="Meiryo UI" panose="020B0604030504040204" pitchFamily="50" charset="-128"/>
                          <a:ea typeface="Meiryo UI" panose="020B0604030504040204" pitchFamily="50" charset="-128"/>
                        </a:rPr>
                        <a:t>順位</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200" dirty="0" smtClean="0">
                          <a:solidFill>
                            <a:schemeClr val="tx1"/>
                          </a:solidFill>
                          <a:effectLst/>
                          <a:latin typeface="Meiryo UI" panose="020B0604030504040204" pitchFamily="50" charset="-128"/>
                          <a:ea typeface="Meiryo UI" panose="020B0604030504040204" pitchFamily="50" charset="-128"/>
                        </a:rPr>
                        <a:t>2010</a:t>
                      </a:r>
                      <a:r>
                        <a:rPr lang="ja-JP" altLang="en-US" sz="900" kern="1200" dirty="0" smtClean="0">
                          <a:solidFill>
                            <a:schemeClr val="tx1"/>
                          </a:solidFill>
                          <a:effectLst/>
                          <a:latin typeface="Meiryo UI" panose="020B0604030504040204" pitchFamily="50" charset="-128"/>
                          <a:ea typeface="Meiryo UI" panose="020B0604030504040204" pitchFamily="50" charset="-128"/>
                        </a:rPr>
                        <a:t>年度</a:t>
                      </a:r>
                      <a:endParaRPr lang="en-US" sz="900" kern="12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rPr>
                        <a:t>2011</a:t>
                      </a:r>
                      <a:r>
                        <a:rPr lang="ja-JP" altLang="en-US" sz="900" kern="100" dirty="0" smtClean="0">
                          <a:solidFill>
                            <a:schemeClr val="tx1"/>
                          </a:solidFill>
                          <a:effectLst/>
                          <a:latin typeface="Meiryo UI" panose="020B0604030504040204" pitchFamily="50" charset="-128"/>
                          <a:ea typeface="Meiryo UI" panose="020B0604030504040204" pitchFamily="50" charset="-128"/>
                        </a:rPr>
                        <a:t>年度</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rPr>
                        <a:t>2012</a:t>
                      </a:r>
                      <a:r>
                        <a:rPr lang="ja-JP" altLang="en-US" sz="900" kern="100" dirty="0" smtClean="0">
                          <a:solidFill>
                            <a:schemeClr val="tx1"/>
                          </a:solidFill>
                          <a:effectLst/>
                          <a:latin typeface="Meiryo UI" panose="020B0604030504040204" pitchFamily="50" charset="-128"/>
                          <a:ea typeface="Meiryo UI" panose="020B0604030504040204" pitchFamily="50" charset="-128"/>
                        </a:rPr>
                        <a:t>年度</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rPr>
                        <a:t>2013</a:t>
                      </a:r>
                      <a:r>
                        <a:rPr lang="ja-JP" altLang="en-US" sz="900" kern="100" dirty="0" smtClean="0">
                          <a:solidFill>
                            <a:schemeClr val="tx1"/>
                          </a:solidFill>
                          <a:effectLst/>
                          <a:latin typeface="Meiryo UI" panose="020B0604030504040204" pitchFamily="50" charset="-128"/>
                          <a:ea typeface="Meiryo UI" panose="020B0604030504040204" pitchFamily="50" charset="-128"/>
                        </a:rPr>
                        <a:t>年度</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rPr>
                        <a:t>2014</a:t>
                      </a:r>
                      <a:r>
                        <a:rPr lang="ja-JP" altLang="en-US" sz="900" kern="100" dirty="0" smtClean="0">
                          <a:solidFill>
                            <a:schemeClr val="tx1"/>
                          </a:solidFill>
                          <a:effectLst/>
                          <a:latin typeface="Meiryo UI" panose="020B0604030504040204" pitchFamily="50" charset="-128"/>
                          <a:ea typeface="Meiryo UI" panose="020B0604030504040204" pitchFamily="50" charset="-128"/>
                        </a:rPr>
                        <a:t>年度</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rPr>
                        <a:t>2015</a:t>
                      </a:r>
                      <a:r>
                        <a:rPr lang="ja-JP" altLang="en-US" sz="900" kern="100" dirty="0" smtClean="0">
                          <a:solidFill>
                            <a:schemeClr val="tx1"/>
                          </a:solidFill>
                          <a:effectLst/>
                          <a:latin typeface="Meiryo UI" panose="020B0604030504040204" pitchFamily="50" charset="-128"/>
                          <a:ea typeface="Meiryo UI" panose="020B0604030504040204" pitchFamily="50" charset="-128"/>
                        </a:rPr>
                        <a:t>年度</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rPr>
                        <a:t>2016</a:t>
                      </a:r>
                      <a:r>
                        <a:rPr lang="ja-JP" altLang="en-US" sz="900" kern="100" dirty="0" smtClean="0">
                          <a:solidFill>
                            <a:schemeClr val="tx1"/>
                          </a:solidFill>
                          <a:effectLst/>
                          <a:latin typeface="Meiryo UI" panose="020B0604030504040204" pitchFamily="50" charset="-128"/>
                          <a:ea typeface="Meiryo UI" panose="020B0604030504040204" pitchFamily="50" charset="-128"/>
                        </a:rPr>
                        <a:t>年度</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rPr>
                        <a:t>2017</a:t>
                      </a:r>
                      <a:r>
                        <a:rPr lang="ja-JP" altLang="en-US" sz="900" kern="100" dirty="0" smtClean="0">
                          <a:solidFill>
                            <a:schemeClr val="tx1"/>
                          </a:solidFill>
                          <a:effectLst/>
                          <a:latin typeface="Meiryo UI" panose="020B0604030504040204" pitchFamily="50" charset="-128"/>
                          <a:ea typeface="Meiryo UI" panose="020B0604030504040204" pitchFamily="50" charset="-128"/>
                        </a:rPr>
                        <a:t>年度</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CCCCCC"/>
                    </a:solidFill>
                  </a:tcPr>
                </a:tc>
                <a:extLst>
                  <a:ext uri="{0D108BD9-81ED-4DB2-BD59-A6C34878D82A}">
                    <a16:rowId xmlns:a16="http://schemas.microsoft.com/office/drawing/2014/main" val="10000"/>
                  </a:ext>
                </a:extLst>
              </a:tr>
              <a:tr h="291593">
                <a:tc>
                  <a:txBody>
                    <a:bodyPr/>
                    <a:lstStyle/>
                    <a:p>
                      <a:pPr algn="ctr" fontAlgn="ctr">
                        <a:lnSpc>
                          <a:spcPts val="1000"/>
                        </a:lnSpc>
                      </a:pPr>
                      <a:r>
                        <a:rPr lang="en-US" sz="900" kern="1200" dirty="0">
                          <a:solidFill>
                            <a:schemeClr val="tx1"/>
                          </a:solidFill>
                          <a:effectLst/>
                          <a:latin typeface="Meiryo UI" panose="020B0604030504040204" pitchFamily="50" charset="-128"/>
                          <a:ea typeface="Meiryo UI" panose="020B0604030504040204" pitchFamily="50" charset="-128"/>
                        </a:rPr>
                        <a:t>1</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sz="900" kern="1200" dirty="0">
                          <a:solidFill>
                            <a:schemeClr val="tx1"/>
                          </a:solidFill>
                          <a:effectLst/>
                          <a:latin typeface="Meiryo UI" panose="020B0604030504040204" pitchFamily="50" charset="-128"/>
                          <a:ea typeface="Meiryo UI" panose="020B0604030504040204" pitchFamily="50" charset="-128"/>
                        </a:rPr>
                        <a:t>東京都</a:t>
                      </a:r>
                      <a:endParaRPr 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sz="900" kern="0" dirty="0" smtClean="0">
                          <a:solidFill>
                            <a:schemeClr val="tx1"/>
                          </a:solidFill>
                          <a:effectLst/>
                          <a:latin typeface="Meiryo UI" panose="020B0604030504040204" pitchFamily="50" charset="-128"/>
                          <a:ea typeface="Meiryo UI" panose="020B0604030504040204" pitchFamily="50" charset="-128"/>
                        </a:rPr>
                        <a:t>（</a:t>
                      </a:r>
                      <a:r>
                        <a:rPr lang="en-US" altLang="ja-JP" sz="900" kern="0" dirty="0" smtClean="0">
                          <a:solidFill>
                            <a:schemeClr val="tx1"/>
                          </a:solidFill>
                          <a:effectLst/>
                          <a:latin typeface="Meiryo UI" panose="020B0604030504040204" pitchFamily="50" charset="-128"/>
                          <a:ea typeface="Meiryo UI" panose="020B0604030504040204" pitchFamily="50" charset="-128"/>
                        </a:rPr>
                        <a:t>514</a:t>
                      </a:r>
                      <a:r>
                        <a:rPr lang="ja-JP" sz="900" kern="0" dirty="0" smtClean="0">
                          <a:solidFill>
                            <a:schemeClr val="tx1"/>
                          </a:solidFill>
                          <a:effectLst/>
                          <a:latin typeface="Meiryo UI" panose="020B0604030504040204" pitchFamily="50" charset="-128"/>
                          <a:ea typeface="Meiryo UI" panose="020B0604030504040204" pitchFamily="50" charset="-128"/>
                        </a:rPr>
                        <a:t>万円</a:t>
                      </a:r>
                      <a:r>
                        <a:rPr lang="ja-JP" sz="900" kern="0" dirty="0">
                          <a:solidFill>
                            <a:schemeClr val="tx1"/>
                          </a:solidFill>
                          <a:effectLst/>
                          <a:latin typeface="Meiryo UI" panose="020B0604030504040204" pitchFamily="50" charset="-128"/>
                          <a:ea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527</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rPr>
                        <a:t>(523</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541</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540</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554</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541</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東京都</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543</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291593">
                <a:tc>
                  <a:txBody>
                    <a:bodyPr/>
                    <a:lstStyle/>
                    <a:p>
                      <a:pPr algn="ctr" fontAlgn="ctr">
                        <a:lnSpc>
                          <a:spcPts val="1000"/>
                        </a:lnSpc>
                      </a:pPr>
                      <a:r>
                        <a:rPr lang="en-US" sz="900" kern="1200" dirty="0">
                          <a:solidFill>
                            <a:schemeClr val="tx1"/>
                          </a:solidFill>
                          <a:effectLst/>
                          <a:latin typeface="Meiryo UI" panose="020B0604030504040204" pitchFamily="50" charset="-128"/>
                          <a:ea typeface="Meiryo UI" panose="020B0604030504040204" pitchFamily="50" charset="-128"/>
                        </a:rPr>
                        <a:t>2</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200" dirty="0" smtClean="0">
                          <a:solidFill>
                            <a:schemeClr val="tx1"/>
                          </a:solidFill>
                          <a:effectLst/>
                          <a:latin typeface="Meiryo UI" panose="020B0604030504040204" pitchFamily="50" charset="-128"/>
                          <a:ea typeface="Meiryo UI" panose="020B0604030504040204" pitchFamily="50" charset="-128"/>
                        </a:rPr>
                        <a:t>福井</a:t>
                      </a:r>
                      <a:r>
                        <a:rPr lang="ja-JP" sz="900" kern="1200" dirty="0" smtClean="0">
                          <a:solidFill>
                            <a:schemeClr val="tx1"/>
                          </a:solidFill>
                          <a:effectLst/>
                          <a:latin typeface="Meiryo UI" panose="020B0604030504040204" pitchFamily="50" charset="-128"/>
                          <a:ea typeface="Meiryo UI" panose="020B0604030504040204" pitchFamily="50" charset="-128"/>
                        </a:rPr>
                        <a:t>県</a:t>
                      </a:r>
                      <a:endParaRPr 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sz="900" kern="1200" dirty="0" smtClean="0">
                          <a:solidFill>
                            <a:schemeClr val="tx1"/>
                          </a:solidFill>
                          <a:effectLst/>
                          <a:latin typeface="Meiryo UI" panose="020B0604030504040204" pitchFamily="50" charset="-128"/>
                          <a:ea typeface="Meiryo UI" panose="020B0604030504040204" pitchFamily="50" charset="-128"/>
                        </a:rPr>
                        <a:t>（</a:t>
                      </a:r>
                      <a:r>
                        <a:rPr lang="en-US" altLang="ja-JP" sz="900" kern="1200" dirty="0" smtClean="0">
                          <a:solidFill>
                            <a:schemeClr val="tx1"/>
                          </a:solidFill>
                          <a:effectLst/>
                          <a:latin typeface="Meiryo UI" panose="020B0604030504040204" pitchFamily="50" charset="-128"/>
                          <a:ea typeface="Meiryo UI" panose="020B0604030504040204" pitchFamily="50" charset="-128"/>
                        </a:rPr>
                        <a:t>320</a:t>
                      </a:r>
                      <a:r>
                        <a:rPr lang="ja-JP" sz="900" kern="1200" dirty="0" smtClean="0">
                          <a:solidFill>
                            <a:schemeClr val="tx1"/>
                          </a:solidFill>
                          <a:effectLst/>
                          <a:latin typeface="Meiryo UI" panose="020B0604030504040204" pitchFamily="50" charset="-128"/>
                          <a:ea typeface="Meiryo UI" panose="020B0604030504040204" pitchFamily="50" charset="-128"/>
                        </a:rPr>
                        <a:t>万円</a:t>
                      </a:r>
                      <a:r>
                        <a:rPr lang="ja-JP" sz="900" kern="1200" dirty="0">
                          <a:solidFill>
                            <a:schemeClr val="tx1"/>
                          </a:solidFill>
                          <a:effectLst/>
                          <a:latin typeface="Meiryo UI" panose="020B0604030504040204" pitchFamily="50" charset="-128"/>
                          <a:ea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325</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愛知県</a:t>
                      </a:r>
                      <a:r>
                        <a:rPr lang="en-US" altLang="ja-JP" sz="900" kern="100" dirty="0" smtClean="0">
                          <a:solidFill>
                            <a:schemeClr val="tx1"/>
                          </a:solidFill>
                          <a:effectLst/>
                          <a:latin typeface="Meiryo UI" panose="020B0604030504040204" pitchFamily="50" charset="-128"/>
                          <a:ea typeface="Meiryo UI" panose="020B0604030504040204" pitchFamily="50" charset="-128"/>
                        </a:rPr>
                        <a:t/>
                      </a:r>
                      <a:br>
                        <a:rPr lang="en-US" altLang="ja-JP" sz="900" kern="100" dirty="0" smtClean="0">
                          <a:solidFill>
                            <a:schemeClr val="tx1"/>
                          </a:solidFill>
                          <a:effectLst/>
                          <a:latin typeface="Meiryo UI" panose="020B0604030504040204" pitchFamily="50" charset="-128"/>
                          <a:ea typeface="Meiryo UI" panose="020B0604030504040204" pitchFamily="50" charset="-128"/>
                        </a:rPr>
                      </a:b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347</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愛知県</a:t>
                      </a:r>
                      <a:r>
                        <a:rPr lang="en-US" altLang="ja-JP" sz="900" kern="100" dirty="0" smtClean="0">
                          <a:solidFill>
                            <a:schemeClr val="tx1"/>
                          </a:solidFill>
                          <a:effectLst/>
                          <a:latin typeface="Meiryo UI" panose="020B0604030504040204" pitchFamily="50" charset="-128"/>
                          <a:ea typeface="Meiryo UI" panose="020B0604030504040204" pitchFamily="50" charset="-128"/>
                        </a:rPr>
                        <a:t/>
                      </a:r>
                      <a:br>
                        <a:rPr lang="en-US" altLang="ja-JP" sz="900" kern="100" dirty="0" smtClean="0">
                          <a:solidFill>
                            <a:schemeClr val="tx1"/>
                          </a:solidFill>
                          <a:effectLst/>
                          <a:latin typeface="Meiryo UI" panose="020B0604030504040204" pitchFamily="50" charset="-128"/>
                          <a:ea typeface="Meiryo UI" panose="020B0604030504040204" pitchFamily="50" charset="-128"/>
                        </a:rPr>
                      </a:b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358</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愛知県</a:t>
                      </a:r>
                      <a:r>
                        <a:rPr lang="en-US" altLang="ja-JP" sz="900" kern="100" dirty="0" smtClean="0">
                          <a:solidFill>
                            <a:schemeClr val="tx1"/>
                          </a:solidFill>
                          <a:effectLst/>
                          <a:latin typeface="Meiryo UI" panose="020B0604030504040204" pitchFamily="50" charset="-128"/>
                          <a:ea typeface="Meiryo UI" panose="020B0604030504040204" pitchFamily="50" charset="-128"/>
                        </a:rPr>
                        <a:t/>
                      </a:r>
                      <a:br>
                        <a:rPr lang="en-US" altLang="ja-JP" sz="900" kern="100" dirty="0" smtClean="0">
                          <a:solidFill>
                            <a:schemeClr val="tx1"/>
                          </a:solidFill>
                          <a:effectLst/>
                          <a:latin typeface="Meiryo UI" panose="020B0604030504040204" pitchFamily="50" charset="-128"/>
                          <a:ea typeface="Meiryo UI" panose="020B0604030504040204" pitchFamily="50" charset="-128"/>
                        </a:rPr>
                      </a:b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360</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369</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363</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愛知県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369</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r h="291593">
                <a:tc>
                  <a:txBody>
                    <a:bodyPr/>
                    <a:lstStyle/>
                    <a:p>
                      <a:pPr algn="ctr" fontAlgn="ctr">
                        <a:lnSpc>
                          <a:spcPts val="1000"/>
                        </a:lnSpc>
                      </a:pPr>
                      <a:r>
                        <a:rPr lang="en-US" sz="900" kern="1200" dirty="0">
                          <a:solidFill>
                            <a:schemeClr val="tx1"/>
                          </a:solidFill>
                          <a:effectLst/>
                          <a:latin typeface="Meiryo UI" panose="020B0604030504040204" pitchFamily="50" charset="-128"/>
                          <a:ea typeface="Meiryo UI" panose="020B0604030504040204" pitchFamily="50" charset="-128"/>
                        </a:rPr>
                        <a:t>3</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200" dirty="0" smtClean="0">
                          <a:solidFill>
                            <a:schemeClr val="tx1"/>
                          </a:solidFill>
                          <a:effectLst/>
                          <a:latin typeface="Meiryo UI" panose="020B0604030504040204" pitchFamily="50" charset="-128"/>
                          <a:ea typeface="Meiryo UI" panose="020B0604030504040204" pitchFamily="50" charset="-128"/>
                        </a:rPr>
                        <a:t>愛知</a:t>
                      </a:r>
                      <a:r>
                        <a:rPr lang="ja-JP" sz="900" kern="1200" dirty="0" smtClean="0">
                          <a:solidFill>
                            <a:schemeClr val="tx1"/>
                          </a:solidFill>
                          <a:effectLst/>
                          <a:latin typeface="Meiryo UI" panose="020B0604030504040204" pitchFamily="50" charset="-128"/>
                          <a:ea typeface="Meiryo UI" panose="020B0604030504040204" pitchFamily="50" charset="-128"/>
                        </a:rPr>
                        <a:t>県</a:t>
                      </a:r>
                      <a:endParaRPr 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200" dirty="0" smtClean="0">
                          <a:solidFill>
                            <a:schemeClr val="tx1"/>
                          </a:solidFill>
                          <a:effectLst/>
                          <a:latin typeface="Meiryo UI" panose="020B0604030504040204" pitchFamily="50" charset="-128"/>
                          <a:ea typeface="Meiryo UI" panose="020B0604030504040204" pitchFamily="50" charset="-128"/>
                        </a:rPr>
                        <a:t>（</a:t>
                      </a:r>
                      <a:r>
                        <a:rPr lang="en-US" altLang="ja-JP" sz="900" kern="1200" dirty="0" smtClean="0">
                          <a:solidFill>
                            <a:schemeClr val="tx1"/>
                          </a:solidFill>
                          <a:effectLst/>
                          <a:latin typeface="Meiryo UI" panose="020B0604030504040204" pitchFamily="50" charset="-128"/>
                          <a:ea typeface="Meiryo UI" panose="020B0604030504040204" pitchFamily="50" charset="-128"/>
                        </a:rPr>
                        <a:t>312</a:t>
                      </a:r>
                      <a:r>
                        <a:rPr lang="ja-JP" sz="900" kern="1200" dirty="0" smtClean="0">
                          <a:solidFill>
                            <a:schemeClr val="tx1"/>
                          </a:solidFill>
                          <a:effectLst/>
                          <a:latin typeface="Meiryo UI" panose="020B0604030504040204" pitchFamily="50" charset="-128"/>
                          <a:ea typeface="Meiryo UI" panose="020B0604030504040204" pitchFamily="50" charset="-128"/>
                        </a:rPr>
                        <a:t>万円</a:t>
                      </a:r>
                      <a:r>
                        <a:rPr lang="ja-JP" sz="900" kern="1200" dirty="0">
                          <a:solidFill>
                            <a:schemeClr val="tx1"/>
                          </a:solidFill>
                          <a:effectLst/>
                          <a:latin typeface="Meiryo UI" panose="020B0604030504040204" pitchFamily="50" charset="-128"/>
                          <a:ea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319</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富山県</a:t>
                      </a: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308</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320</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322</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332</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332</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341</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extLst>
                  <a:ext uri="{0D108BD9-81ED-4DB2-BD59-A6C34878D82A}">
                    <a16:rowId xmlns:a16="http://schemas.microsoft.com/office/drawing/2014/main" val="10003"/>
                  </a:ext>
                </a:extLst>
              </a:tr>
              <a:tr h="291593">
                <a:tc>
                  <a:txBody>
                    <a:bodyPr/>
                    <a:lstStyle/>
                    <a:p>
                      <a:pPr algn="ctr" fontAlgn="ctr">
                        <a:lnSpc>
                          <a:spcPts val="1000"/>
                        </a:lnSpc>
                      </a:pPr>
                      <a:r>
                        <a:rPr lang="en-US" sz="900" kern="1200" dirty="0">
                          <a:solidFill>
                            <a:schemeClr val="tx1"/>
                          </a:solidFill>
                          <a:effectLst/>
                          <a:latin typeface="Meiryo UI" panose="020B0604030504040204" pitchFamily="50" charset="-128"/>
                          <a:ea typeface="Meiryo UI" panose="020B0604030504040204" pitchFamily="50" charset="-128"/>
                        </a:rPr>
                        <a:t>4</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200" dirty="0" smtClean="0">
                          <a:solidFill>
                            <a:schemeClr val="tx1"/>
                          </a:solidFill>
                          <a:effectLst/>
                          <a:latin typeface="Meiryo UI" panose="020B0604030504040204" pitchFamily="50" charset="-128"/>
                          <a:ea typeface="Meiryo UI" panose="020B0604030504040204" pitchFamily="50" charset="-128"/>
                        </a:rPr>
                        <a:t>富山</a:t>
                      </a:r>
                      <a:r>
                        <a:rPr lang="ja-JP" sz="900" kern="1200" dirty="0" smtClean="0">
                          <a:solidFill>
                            <a:schemeClr val="tx1"/>
                          </a:solidFill>
                          <a:effectLst/>
                          <a:latin typeface="Meiryo UI" panose="020B0604030504040204" pitchFamily="50" charset="-128"/>
                          <a:ea typeface="Meiryo UI" panose="020B0604030504040204" pitchFamily="50" charset="-128"/>
                        </a:rPr>
                        <a:t>県</a:t>
                      </a:r>
                      <a:endParaRPr lang="ja-JP" sz="900" kern="100" dirty="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sz="900" kern="1200" dirty="0" smtClean="0">
                          <a:solidFill>
                            <a:schemeClr val="tx1"/>
                          </a:solidFill>
                          <a:effectLst/>
                          <a:latin typeface="Meiryo UI" panose="020B0604030504040204" pitchFamily="50" charset="-128"/>
                          <a:ea typeface="Meiryo UI" panose="020B0604030504040204" pitchFamily="50" charset="-128"/>
                        </a:rPr>
                        <a:t>（</a:t>
                      </a:r>
                      <a:r>
                        <a:rPr lang="en-US" altLang="ja-JP" sz="900" kern="1200" dirty="0" smtClean="0">
                          <a:solidFill>
                            <a:schemeClr val="tx1"/>
                          </a:solidFill>
                          <a:effectLst/>
                          <a:latin typeface="Meiryo UI" panose="020B0604030504040204" pitchFamily="50" charset="-128"/>
                          <a:ea typeface="Meiryo UI" panose="020B0604030504040204" pitchFamily="50" charset="-128"/>
                        </a:rPr>
                        <a:t>309</a:t>
                      </a:r>
                      <a:r>
                        <a:rPr lang="ja-JP" sz="900" kern="1200" dirty="0" smtClean="0">
                          <a:solidFill>
                            <a:schemeClr val="tx1"/>
                          </a:solidFill>
                          <a:effectLst/>
                          <a:latin typeface="Meiryo UI" panose="020B0604030504040204" pitchFamily="50" charset="-128"/>
                          <a:ea typeface="Meiryo UI" panose="020B0604030504040204" pitchFamily="50" charset="-128"/>
                        </a:rPr>
                        <a:t>万円</a:t>
                      </a:r>
                      <a:r>
                        <a:rPr lang="ja-JP" sz="900" kern="1200" dirty="0">
                          <a:solidFill>
                            <a:schemeClr val="tx1"/>
                          </a:solidFill>
                          <a:effectLst/>
                          <a:latin typeface="Meiryo UI" panose="020B0604030504040204" pitchFamily="50" charset="-128"/>
                          <a:ea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312</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307</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316</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316</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330</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330</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339</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12700" cap="flat" cmpd="sng" algn="ctr">
                      <a:solidFill>
                        <a:srgbClr val="333399"/>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4"/>
                  </a:ext>
                </a:extLst>
              </a:tr>
              <a:tr h="291593">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rPr>
                        <a:t>5</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304</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静岡県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310</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299</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316</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栃木県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313</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328</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321</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333</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5"/>
                  </a:ext>
                </a:extLst>
              </a:tr>
              <a:tr h="291593">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rPr>
                        <a:t>6</a:t>
                      </a: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302</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301</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299</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311</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303</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317</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319</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富山県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332</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6"/>
                  </a:ext>
                </a:extLst>
              </a:tr>
              <a:tr h="291593">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rPr>
                        <a:t>7</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0" dirty="0" smtClean="0">
                          <a:solidFill>
                            <a:schemeClr val="tx1"/>
                          </a:solidFill>
                          <a:effectLst/>
                          <a:latin typeface="Meiryo UI" panose="020B0604030504040204" pitchFamily="50" charset="-128"/>
                          <a:ea typeface="Meiryo UI" panose="020B0604030504040204" pitchFamily="50" charset="-128"/>
                        </a:rPr>
                        <a:t>栃木県</a:t>
                      </a:r>
                      <a:endParaRPr lang="en-US" altLang="ja-JP" sz="900" kern="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smtClean="0">
                          <a:solidFill>
                            <a:schemeClr val="tx1"/>
                          </a:solidFill>
                          <a:effectLst/>
                          <a:latin typeface="Meiryo UI" panose="020B0604030504040204" pitchFamily="50" charset="-128"/>
                          <a:ea typeface="Meiryo UI" panose="020B0604030504040204" pitchFamily="50" charset="-128"/>
                        </a:rPr>
                        <a:t>（</a:t>
                      </a:r>
                      <a:r>
                        <a:rPr lang="en-US" altLang="ja-JP" sz="900" kern="0" dirty="0" smtClean="0">
                          <a:solidFill>
                            <a:schemeClr val="tx1"/>
                          </a:solidFill>
                          <a:effectLst/>
                          <a:latin typeface="Meiryo UI" panose="020B0604030504040204" pitchFamily="50" charset="-128"/>
                          <a:ea typeface="Meiryo UI" panose="020B0604030504040204" pitchFamily="50" charset="-128"/>
                        </a:rPr>
                        <a:t>301</a:t>
                      </a:r>
                      <a:r>
                        <a:rPr lang="ja-JP" altLang="en-US" sz="900" kern="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0" dirty="0" smtClean="0">
                          <a:solidFill>
                            <a:schemeClr val="tx1"/>
                          </a:solidFill>
                          <a:effectLst/>
                          <a:latin typeface="Meiryo UI" panose="020B0604030504040204" pitchFamily="50" charset="-128"/>
                          <a:ea typeface="Meiryo UI" panose="020B0604030504040204" pitchFamily="50" charset="-128"/>
                        </a:rPr>
                        <a:t>栃木県</a:t>
                      </a:r>
                      <a:endParaRPr lang="en-US" altLang="ja-JP" sz="900" kern="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smtClean="0">
                          <a:solidFill>
                            <a:schemeClr val="tx1"/>
                          </a:solidFill>
                          <a:effectLst/>
                          <a:latin typeface="Meiryo UI" panose="020B0604030504040204" pitchFamily="50" charset="-128"/>
                          <a:ea typeface="Meiryo UI" panose="020B0604030504040204" pitchFamily="50" charset="-128"/>
                        </a:rPr>
                        <a:t>（</a:t>
                      </a:r>
                      <a:r>
                        <a:rPr lang="en-US" altLang="ja-JP" sz="900" kern="0" dirty="0" smtClean="0">
                          <a:solidFill>
                            <a:schemeClr val="tx1"/>
                          </a:solidFill>
                          <a:effectLst/>
                          <a:latin typeface="Meiryo UI" panose="020B0604030504040204" pitchFamily="50" charset="-128"/>
                          <a:ea typeface="Meiryo UI" panose="020B0604030504040204" pitchFamily="50" charset="-128"/>
                        </a:rPr>
                        <a:t>301</a:t>
                      </a:r>
                      <a:r>
                        <a:rPr lang="ja-JP" altLang="en-US" sz="900" kern="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smtClean="0">
                          <a:solidFill>
                            <a:schemeClr val="tx1"/>
                          </a:solidFill>
                          <a:effectLst/>
                          <a:latin typeface="Meiryo UI" panose="020B0604030504040204" pitchFamily="50" charset="-128"/>
                          <a:ea typeface="Meiryo UI" panose="020B0604030504040204" pitchFamily="50" charset="-128"/>
                        </a:rPr>
                        <a:t>栃木県</a:t>
                      </a:r>
                      <a:endParaRPr lang="en-US" altLang="ja-JP" sz="900" kern="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smtClean="0">
                          <a:solidFill>
                            <a:schemeClr val="tx1"/>
                          </a:solidFill>
                          <a:effectLst/>
                          <a:latin typeface="Meiryo UI" panose="020B0604030504040204" pitchFamily="50" charset="-128"/>
                          <a:ea typeface="Meiryo UI" panose="020B0604030504040204" pitchFamily="50" charset="-128"/>
                        </a:rPr>
                        <a:t>（</a:t>
                      </a:r>
                      <a:r>
                        <a:rPr lang="en-US" altLang="ja-JP" sz="900" kern="0" dirty="0" smtClean="0">
                          <a:solidFill>
                            <a:schemeClr val="tx1"/>
                          </a:solidFill>
                          <a:effectLst/>
                          <a:latin typeface="Meiryo UI" panose="020B0604030504040204" pitchFamily="50" charset="-128"/>
                          <a:ea typeface="Meiryo UI" panose="020B0604030504040204" pitchFamily="50" charset="-128"/>
                        </a:rPr>
                        <a:t>296</a:t>
                      </a:r>
                      <a:r>
                        <a:rPr lang="ja-JP" altLang="en-US" sz="900" kern="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smtClean="0">
                          <a:solidFill>
                            <a:schemeClr val="tx1"/>
                          </a:solidFill>
                          <a:effectLst/>
                          <a:latin typeface="Meiryo UI" panose="020B0604030504040204" pitchFamily="50" charset="-128"/>
                          <a:ea typeface="Meiryo UI" panose="020B0604030504040204" pitchFamily="50" charset="-128"/>
                        </a:rPr>
                        <a:t>神奈川県</a:t>
                      </a:r>
                      <a:endParaRPr lang="en-US" altLang="ja-JP" sz="900" kern="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smtClean="0">
                          <a:solidFill>
                            <a:schemeClr val="tx1"/>
                          </a:solidFill>
                          <a:effectLst/>
                          <a:latin typeface="Meiryo UI" panose="020B0604030504040204" pitchFamily="50" charset="-128"/>
                          <a:ea typeface="Meiryo UI" panose="020B0604030504040204" pitchFamily="50" charset="-128"/>
                        </a:rPr>
                        <a:t>（</a:t>
                      </a:r>
                      <a:r>
                        <a:rPr lang="en-US" altLang="ja-JP" sz="900" kern="0" dirty="0" smtClean="0">
                          <a:solidFill>
                            <a:schemeClr val="tx1"/>
                          </a:solidFill>
                          <a:effectLst/>
                          <a:latin typeface="Meiryo UI" panose="020B0604030504040204" pitchFamily="50" charset="-128"/>
                          <a:ea typeface="Meiryo UI" panose="020B0604030504040204" pitchFamily="50" charset="-128"/>
                        </a:rPr>
                        <a:t>305</a:t>
                      </a:r>
                      <a:r>
                        <a:rPr lang="ja-JP" altLang="en-US" sz="900" kern="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smtClean="0">
                          <a:solidFill>
                            <a:schemeClr val="tx1"/>
                          </a:solidFill>
                          <a:effectLst/>
                          <a:latin typeface="Meiryo UI" panose="020B0604030504040204" pitchFamily="50" charset="-128"/>
                          <a:ea typeface="Meiryo UI" panose="020B0604030504040204" pitchFamily="50" charset="-128"/>
                        </a:rPr>
                        <a:t>福井県</a:t>
                      </a:r>
                      <a:endParaRPr lang="en-US" altLang="ja-JP" sz="900" kern="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smtClean="0">
                          <a:solidFill>
                            <a:schemeClr val="tx1"/>
                          </a:solidFill>
                          <a:effectLst/>
                          <a:latin typeface="Meiryo UI" panose="020B0604030504040204" pitchFamily="50" charset="-128"/>
                          <a:ea typeface="Meiryo UI" panose="020B0604030504040204" pitchFamily="50" charset="-128"/>
                        </a:rPr>
                        <a:t>（</a:t>
                      </a:r>
                      <a:r>
                        <a:rPr lang="en-US" altLang="ja-JP" sz="900" kern="0" dirty="0" smtClean="0">
                          <a:solidFill>
                            <a:schemeClr val="tx1"/>
                          </a:solidFill>
                          <a:effectLst/>
                          <a:latin typeface="Meiryo UI" panose="020B0604030504040204" pitchFamily="50" charset="-128"/>
                          <a:ea typeface="Meiryo UI" panose="020B0604030504040204" pitchFamily="50" charset="-128"/>
                        </a:rPr>
                        <a:t>300</a:t>
                      </a:r>
                      <a:r>
                        <a:rPr lang="ja-JP" altLang="en-US" sz="900" kern="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315</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318</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茨城県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331</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7"/>
                  </a:ext>
                </a:extLst>
              </a:tr>
              <a:tr h="291593">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rPr>
                        <a:t>8</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0" dirty="0" smtClean="0">
                          <a:solidFill>
                            <a:schemeClr val="tx1"/>
                          </a:solidFill>
                          <a:effectLst/>
                          <a:latin typeface="Meiryo UI" panose="020B0604030504040204" pitchFamily="50" charset="-128"/>
                          <a:ea typeface="Meiryo UI" panose="020B0604030504040204" pitchFamily="50" charset="-128"/>
                        </a:rPr>
                        <a:t>神奈川県</a:t>
                      </a:r>
                      <a:endParaRPr lang="en-US" altLang="ja-JP" sz="900" kern="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smtClean="0">
                          <a:solidFill>
                            <a:schemeClr val="tx1"/>
                          </a:solidFill>
                          <a:effectLst/>
                          <a:latin typeface="Meiryo UI" panose="020B0604030504040204" pitchFamily="50" charset="-128"/>
                          <a:ea typeface="Meiryo UI" panose="020B0604030504040204" pitchFamily="50" charset="-128"/>
                        </a:rPr>
                        <a:t>（</a:t>
                      </a:r>
                      <a:r>
                        <a:rPr lang="en-US" altLang="ja-JP" sz="900" kern="0" dirty="0" smtClean="0">
                          <a:solidFill>
                            <a:schemeClr val="tx1"/>
                          </a:solidFill>
                          <a:effectLst/>
                          <a:latin typeface="Meiryo UI" panose="020B0604030504040204" pitchFamily="50" charset="-128"/>
                          <a:ea typeface="Meiryo UI" panose="020B0604030504040204" pitchFamily="50" charset="-128"/>
                        </a:rPr>
                        <a:t>301</a:t>
                      </a:r>
                      <a:r>
                        <a:rPr lang="ja-JP" altLang="en-US" sz="900" kern="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lnSpc>
                          <a:spcPts val="1000"/>
                        </a:lnSpc>
                      </a:pPr>
                      <a:r>
                        <a:rPr lang="ja-JP" altLang="en-US" sz="900" kern="0" dirty="0" smtClean="0">
                          <a:solidFill>
                            <a:schemeClr val="tx1"/>
                          </a:solidFill>
                          <a:effectLst/>
                          <a:latin typeface="Meiryo UI" panose="020B0604030504040204" pitchFamily="50" charset="-128"/>
                          <a:ea typeface="Meiryo UI" panose="020B0604030504040204" pitchFamily="50" charset="-128"/>
                        </a:rPr>
                        <a:t>滋賀県</a:t>
                      </a:r>
                      <a:endParaRPr lang="en-US" altLang="ja-JP" sz="900" kern="0" dirty="0" smtClean="0">
                        <a:solidFill>
                          <a:schemeClr val="tx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smtClean="0">
                          <a:solidFill>
                            <a:schemeClr val="tx1"/>
                          </a:solidFill>
                          <a:effectLst/>
                          <a:latin typeface="Meiryo UI" panose="020B0604030504040204" pitchFamily="50" charset="-128"/>
                          <a:ea typeface="Meiryo UI" panose="020B0604030504040204" pitchFamily="50" charset="-128"/>
                        </a:rPr>
                        <a:t>（</a:t>
                      </a:r>
                      <a:r>
                        <a:rPr lang="en-US" altLang="ja-JP" sz="900" kern="0" dirty="0" smtClean="0">
                          <a:solidFill>
                            <a:schemeClr val="tx1"/>
                          </a:solidFill>
                          <a:effectLst/>
                          <a:latin typeface="Meiryo UI" panose="020B0604030504040204" pitchFamily="50" charset="-128"/>
                          <a:ea typeface="Meiryo UI" panose="020B0604030504040204" pitchFamily="50" charset="-128"/>
                        </a:rPr>
                        <a:t>296</a:t>
                      </a:r>
                      <a:r>
                        <a:rPr lang="ja-JP" altLang="en-US" sz="900" kern="0" dirty="0" smtClean="0">
                          <a:solidFill>
                            <a:schemeClr val="tx1"/>
                          </a:solidFill>
                          <a:effectLst/>
                          <a:latin typeface="Meiryo UI" panose="020B0604030504040204" pitchFamily="50" charset="-128"/>
                          <a:ea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bg1"/>
                          </a:solidFill>
                          <a:effectLst/>
                          <a:latin typeface="Meiryo UI" panose="020B0604030504040204" pitchFamily="50" charset="-128"/>
                          <a:ea typeface="Meiryo UI" panose="020B0604030504040204" pitchFamily="50" charset="-128"/>
                        </a:rPr>
                        <a:t>大阪府</a:t>
                      </a:r>
                      <a:endParaRPr lang="en-US" altLang="ja-JP" sz="900" kern="100" dirty="0" smtClean="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bg1"/>
                          </a:solidFill>
                          <a:effectLst/>
                          <a:latin typeface="Meiryo UI" panose="020B0604030504040204" pitchFamily="50" charset="-128"/>
                          <a:ea typeface="Meiryo UI" panose="020B0604030504040204" pitchFamily="50" charset="-128"/>
                        </a:rPr>
                        <a:t>（</a:t>
                      </a:r>
                      <a:r>
                        <a:rPr lang="en-US" altLang="ja-JP" sz="900" kern="100" dirty="0" smtClean="0">
                          <a:solidFill>
                            <a:schemeClr val="bg1"/>
                          </a:solidFill>
                          <a:effectLst/>
                          <a:latin typeface="Meiryo UI" panose="020B0604030504040204" pitchFamily="50" charset="-128"/>
                          <a:ea typeface="Meiryo UI" panose="020B0604030504040204" pitchFamily="50" charset="-128"/>
                        </a:rPr>
                        <a:t>292</a:t>
                      </a:r>
                      <a:r>
                        <a:rPr lang="ja-JP" altLang="en-US" sz="900" kern="100" dirty="0" smtClean="0">
                          <a:solidFill>
                            <a:schemeClr val="bg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smtClean="0">
                          <a:solidFill>
                            <a:schemeClr val="bg1"/>
                          </a:solidFill>
                          <a:effectLst/>
                          <a:latin typeface="Meiryo UI" panose="020B0604030504040204" pitchFamily="50" charset="-128"/>
                          <a:ea typeface="Meiryo UI" panose="020B0604030504040204" pitchFamily="50" charset="-128"/>
                        </a:rPr>
                        <a:t>大阪府</a:t>
                      </a:r>
                      <a:endParaRPr lang="en-US" altLang="ja-JP" sz="900" kern="0" dirty="0" smtClean="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smtClean="0">
                          <a:solidFill>
                            <a:schemeClr val="bg1"/>
                          </a:solidFill>
                          <a:effectLst/>
                          <a:latin typeface="Meiryo UI" panose="020B0604030504040204" pitchFamily="50" charset="-128"/>
                          <a:ea typeface="Meiryo UI" panose="020B0604030504040204" pitchFamily="50" charset="-128"/>
                        </a:rPr>
                        <a:t>（</a:t>
                      </a:r>
                      <a:r>
                        <a:rPr lang="en-US" altLang="ja-JP" sz="900" kern="0" dirty="0" smtClean="0">
                          <a:solidFill>
                            <a:schemeClr val="bg1"/>
                          </a:solidFill>
                          <a:effectLst/>
                          <a:latin typeface="Meiryo UI" panose="020B0604030504040204" pitchFamily="50" charset="-128"/>
                          <a:ea typeface="Meiryo UI" panose="020B0604030504040204" pitchFamily="50" charset="-128"/>
                        </a:rPr>
                        <a:t>297</a:t>
                      </a:r>
                      <a:r>
                        <a:rPr lang="ja-JP" altLang="en-US" sz="900" kern="0" dirty="0" smtClean="0">
                          <a:solidFill>
                            <a:schemeClr val="bg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smtClean="0">
                          <a:solidFill>
                            <a:schemeClr val="tx1"/>
                          </a:solidFill>
                          <a:effectLst/>
                          <a:latin typeface="Meiryo UI" panose="020B0604030504040204" pitchFamily="50" charset="-128"/>
                          <a:ea typeface="Meiryo UI" panose="020B0604030504040204" pitchFamily="50" charset="-128"/>
                        </a:rPr>
                        <a:t>山口県</a:t>
                      </a:r>
                      <a:endParaRPr lang="en-US" altLang="ja-JP" sz="900" kern="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0" dirty="0" smtClean="0">
                          <a:solidFill>
                            <a:schemeClr val="tx1"/>
                          </a:solidFill>
                          <a:effectLst/>
                          <a:latin typeface="Meiryo UI" panose="020B0604030504040204" pitchFamily="50" charset="-128"/>
                          <a:ea typeface="Meiryo UI" panose="020B0604030504040204" pitchFamily="50" charset="-128"/>
                        </a:rPr>
                        <a:t>（</a:t>
                      </a:r>
                      <a:r>
                        <a:rPr lang="en-US" altLang="ja-JP" sz="900" kern="0" dirty="0" smtClean="0">
                          <a:solidFill>
                            <a:schemeClr val="tx1"/>
                          </a:solidFill>
                          <a:effectLst/>
                          <a:latin typeface="Meiryo UI" panose="020B0604030504040204" pitchFamily="50" charset="-128"/>
                          <a:ea typeface="Meiryo UI" panose="020B0604030504040204" pitchFamily="50" charset="-128"/>
                        </a:rPr>
                        <a:t>299</a:t>
                      </a:r>
                      <a:r>
                        <a:rPr lang="ja-JP" altLang="en-US" sz="900" kern="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神奈川県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312</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群馬県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316</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329</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8"/>
                  </a:ext>
                </a:extLst>
              </a:tr>
              <a:tr h="291593">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rPr>
                        <a:t>9</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bg1"/>
                          </a:solidFill>
                          <a:effectLst/>
                          <a:latin typeface="Meiryo UI" panose="020B0604030504040204" pitchFamily="50" charset="-128"/>
                          <a:ea typeface="Meiryo UI" panose="020B0604030504040204" pitchFamily="50" charset="-128"/>
                        </a:rPr>
                        <a:t>大阪府</a:t>
                      </a:r>
                      <a:endParaRPr lang="en-US" altLang="ja-JP" sz="900" kern="100" dirty="0" smtClean="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bg1"/>
                          </a:solidFill>
                          <a:effectLst/>
                          <a:latin typeface="Meiryo UI" panose="020B0604030504040204" pitchFamily="50" charset="-128"/>
                          <a:ea typeface="Meiryo UI" panose="020B0604030504040204" pitchFamily="50" charset="-128"/>
                        </a:rPr>
                        <a:t>（</a:t>
                      </a:r>
                      <a:r>
                        <a:rPr lang="en-US" altLang="ja-JP" sz="900" kern="100" dirty="0" smtClean="0">
                          <a:solidFill>
                            <a:schemeClr val="bg1"/>
                          </a:solidFill>
                          <a:effectLst/>
                          <a:latin typeface="Meiryo UI" panose="020B0604030504040204" pitchFamily="50" charset="-128"/>
                          <a:ea typeface="Meiryo UI" panose="020B0604030504040204" pitchFamily="50" charset="-128"/>
                        </a:rPr>
                        <a:t>289</a:t>
                      </a:r>
                      <a:r>
                        <a:rPr lang="ja-JP" altLang="en-US" sz="900" kern="100" dirty="0" smtClean="0">
                          <a:solidFill>
                            <a:schemeClr val="bg1"/>
                          </a:solidFill>
                          <a:effectLst/>
                          <a:latin typeface="Meiryo UI" panose="020B0604030504040204" pitchFamily="50" charset="-128"/>
                          <a:ea typeface="Meiryo UI" panose="020B0604030504040204" pitchFamily="50" charset="-128"/>
                        </a:rPr>
                        <a:t>万円）</a:t>
                      </a:r>
                      <a:endParaRPr lang="en-US" altLang="ja-JP" sz="900" kern="100" dirty="0" smtClean="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algn="ctr" fontAlgn="ctr">
                        <a:lnSpc>
                          <a:spcPts val="1000"/>
                        </a:lnSpc>
                      </a:pPr>
                      <a:r>
                        <a:rPr lang="ja-JP" altLang="en-US" sz="900" kern="0" dirty="0" smtClean="0">
                          <a:solidFill>
                            <a:schemeClr val="bg1"/>
                          </a:solidFill>
                          <a:effectLst/>
                          <a:latin typeface="Meiryo UI" panose="020B0604030504040204" pitchFamily="50" charset="-128"/>
                          <a:ea typeface="Meiryo UI" panose="020B0604030504040204" pitchFamily="50" charset="-128"/>
                        </a:rPr>
                        <a:t>大阪府</a:t>
                      </a:r>
                      <a:endParaRPr lang="en-US" altLang="ja-JP" sz="900" kern="0" dirty="0" smtClean="0">
                        <a:solidFill>
                          <a:schemeClr val="bg1"/>
                        </a:solidFill>
                        <a:effectLst/>
                        <a:latin typeface="Meiryo UI" panose="020B0604030504040204" pitchFamily="50" charset="-128"/>
                        <a:ea typeface="Meiryo UI" panose="020B0604030504040204" pitchFamily="50" charset="-128"/>
                      </a:endParaRPr>
                    </a:p>
                    <a:p>
                      <a:pPr algn="ctr" fontAlgn="ctr">
                        <a:lnSpc>
                          <a:spcPts val="1000"/>
                        </a:lnSpc>
                      </a:pPr>
                      <a:r>
                        <a:rPr lang="ja-JP" altLang="en-US" sz="900" kern="0" dirty="0" smtClean="0">
                          <a:solidFill>
                            <a:schemeClr val="bg1"/>
                          </a:solidFill>
                          <a:effectLst/>
                          <a:latin typeface="Meiryo UI" panose="020B0604030504040204" pitchFamily="50" charset="-128"/>
                          <a:ea typeface="Meiryo UI" panose="020B0604030504040204" pitchFamily="50" charset="-128"/>
                        </a:rPr>
                        <a:t>（</a:t>
                      </a:r>
                      <a:r>
                        <a:rPr lang="en-US" altLang="ja-JP" sz="900" kern="0" dirty="0" smtClean="0">
                          <a:solidFill>
                            <a:schemeClr val="bg1"/>
                          </a:solidFill>
                          <a:effectLst/>
                          <a:latin typeface="Meiryo UI" panose="020B0604030504040204" pitchFamily="50" charset="-128"/>
                          <a:ea typeface="Meiryo UI" panose="020B0604030504040204" pitchFamily="50" charset="-128"/>
                        </a:rPr>
                        <a:t>295</a:t>
                      </a:r>
                      <a:r>
                        <a:rPr lang="ja-JP" altLang="en-US" sz="900" kern="0" dirty="0" smtClean="0">
                          <a:solidFill>
                            <a:schemeClr val="bg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287</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296</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lvl="0" indent="0" algn="ctr" defTabSz="914400" rtl="0" eaLnBrk="1" fontAlgn="ctr" latinLnBrk="0" hangingPunct="1">
                        <a:lnSpc>
                          <a:spcPts val="1000"/>
                        </a:lnSpc>
                        <a:spcBef>
                          <a:spcPts val="0"/>
                        </a:spcBef>
                        <a:spcAft>
                          <a:spcPts val="0"/>
                        </a:spcAft>
                        <a:buClrTx/>
                        <a:buSzTx/>
                        <a:buFontTx/>
                        <a:buNone/>
                        <a:tabLst/>
                        <a:defRPr/>
                      </a:pPr>
                      <a:r>
                        <a:rPr kumimoji="1"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群馬県</a:t>
                      </a:r>
                      <a:endParaRPr kumimoji="1"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ctr" latinLnBrk="0" hangingPunct="1">
                        <a:lnSpc>
                          <a:spcPts val="1000"/>
                        </a:lnSpc>
                        <a:spcBef>
                          <a:spcPts val="0"/>
                        </a:spcBef>
                        <a:spcAft>
                          <a:spcPts val="0"/>
                        </a:spcAft>
                        <a:buClrTx/>
                        <a:buSzTx/>
                        <a:buFontTx/>
                        <a:buNone/>
                        <a:tabLst/>
                        <a:defRPr/>
                      </a:pPr>
                      <a:r>
                        <a:rPr kumimoji="1"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299</a:t>
                      </a:r>
                      <a:r>
                        <a:rPr kumimoji="1"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万円）</a:t>
                      </a:r>
                      <a:endParaRPr kumimoji="1" lang="ja-JP" altLang="ja-JP" sz="9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滋賀県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309</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312</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福井県</a:t>
                      </a: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tx1"/>
                          </a:solidFill>
                          <a:effectLst/>
                          <a:latin typeface="Meiryo UI" panose="020B0604030504040204" pitchFamily="50" charset="-128"/>
                          <a:ea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rPr>
                        <a:t>327</a:t>
                      </a:r>
                      <a:r>
                        <a:rPr lang="ja-JP" altLang="en-US" sz="900" kern="100" dirty="0" smtClean="0">
                          <a:solidFill>
                            <a:schemeClr val="tx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9"/>
                  </a:ext>
                </a:extLst>
              </a:tr>
              <a:tr h="291593">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rPr>
                        <a:t>10</a:t>
                      </a:r>
                      <a:r>
                        <a:rPr lang="ja-JP" altLang="en-US" sz="900" kern="100" dirty="0" smtClean="0">
                          <a:solidFill>
                            <a:schemeClr val="tx1"/>
                          </a:solidFill>
                          <a:effectLst/>
                          <a:latin typeface="Meiryo UI" panose="020B0604030504040204" pitchFamily="50" charset="-128"/>
                          <a:ea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endParaRPr lang="en-US"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algn="ctr" fontAlgn="ctr">
                        <a:lnSpc>
                          <a:spcPts val="1000"/>
                        </a:lnSpc>
                      </a:pP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no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endParaRPr lang="ja-JP" altLang="ja-JP" sz="900" kern="100" dirty="0" smtClean="0">
                        <a:solidFill>
                          <a:schemeClr val="tx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bg1"/>
                          </a:solidFill>
                          <a:effectLst/>
                          <a:latin typeface="Meiryo UI" panose="020B0604030504040204" pitchFamily="50" charset="-128"/>
                          <a:ea typeface="Meiryo UI" panose="020B0604030504040204" pitchFamily="50" charset="-128"/>
                        </a:rPr>
                        <a:t>⑩大阪府</a:t>
                      </a:r>
                      <a:endParaRPr lang="en-US" altLang="ja-JP" sz="900" kern="100" dirty="0" smtClean="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bg1"/>
                          </a:solidFill>
                          <a:effectLst/>
                          <a:latin typeface="Meiryo UI" panose="020B0604030504040204" pitchFamily="50" charset="-128"/>
                          <a:ea typeface="Meiryo UI" panose="020B0604030504040204" pitchFamily="50" charset="-128"/>
                        </a:rPr>
                        <a:t>（</a:t>
                      </a:r>
                      <a:r>
                        <a:rPr lang="en-US" altLang="ja-JP" sz="900" kern="100" dirty="0" smtClean="0">
                          <a:solidFill>
                            <a:schemeClr val="bg1"/>
                          </a:solidFill>
                          <a:effectLst/>
                          <a:latin typeface="Meiryo UI" panose="020B0604030504040204" pitchFamily="50" charset="-128"/>
                          <a:ea typeface="Meiryo UI" panose="020B0604030504040204" pitchFamily="50" charset="-128"/>
                        </a:rPr>
                        <a:t>299</a:t>
                      </a:r>
                      <a:r>
                        <a:rPr lang="ja-JP" altLang="en-US" sz="900" kern="100" dirty="0" smtClean="0">
                          <a:solidFill>
                            <a:schemeClr val="bg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bg1"/>
                          </a:solidFill>
                          <a:effectLst/>
                          <a:latin typeface="Meiryo UI" panose="020B0604030504040204" pitchFamily="50" charset="-128"/>
                          <a:ea typeface="Meiryo UI" panose="020B0604030504040204" pitchFamily="50" charset="-128"/>
                        </a:rPr>
                        <a:t>⑩大阪府</a:t>
                      </a:r>
                      <a:endParaRPr lang="en-US" altLang="ja-JP" sz="900" kern="100" dirty="0" smtClean="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bg1"/>
                          </a:solidFill>
                          <a:effectLst/>
                          <a:latin typeface="Meiryo UI" panose="020B0604030504040204" pitchFamily="50" charset="-128"/>
                          <a:ea typeface="Meiryo UI" panose="020B0604030504040204" pitchFamily="50" charset="-128"/>
                        </a:rPr>
                        <a:t>（</a:t>
                      </a:r>
                      <a:r>
                        <a:rPr lang="en-US" altLang="ja-JP" sz="900" kern="100" dirty="0" smtClean="0">
                          <a:solidFill>
                            <a:schemeClr val="bg1"/>
                          </a:solidFill>
                          <a:effectLst/>
                          <a:latin typeface="Meiryo UI" panose="020B0604030504040204" pitchFamily="50" charset="-128"/>
                          <a:ea typeface="Meiryo UI" panose="020B0604030504040204" pitchFamily="50" charset="-128"/>
                        </a:rPr>
                        <a:t>308</a:t>
                      </a:r>
                      <a:r>
                        <a:rPr lang="ja-JP" altLang="en-US" sz="900" kern="100" dirty="0" smtClean="0">
                          <a:solidFill>
                            <a:schemeClr val="bg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bg1"/>
                          </a:solidFill>
                          <a:effectLst/>
                          <a:latin typeface="Meiryo UI" panose="020B0604030504040204" pitchFamily="50" charset="-128"/>
                          <a:ea typeface="Meiryo UI" panose="020B0604030504040204" pitchFamily="50" charset="-128"/>
                        </a:rPr>
                        <a:t>⑮大阪府</a:t>
                      </a:r>
                      <a:endParaRPr lang="en-US" altLang="ja-JP" sz="900" kern="100" dirty="0" smtClean="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bg1"/>
                          </a:solidFill>
                          <a:effectLst/>
                          <a:latin typeface="Meiryo UI" panose="020B0604030504040204" pitchFamily="50" charset="-128"/>
                          <a:ea typeface="Meiryo UI" panose="020B0604030504040204" pitchFamily="50" charset="-128"/>
                        </a:rPr>
                        <a:t>（</a:t>
                      </a:r>
                      <a:r>
                        <a:rPr lang="en-US" altLang="ja-JP" sz="900" kern="100" dirty="0" smtClean="0">
                          <a:solidFill>
                            <a:schemeClr val="bg1"/>
                          </a:solidFill>
                          <a:effectLst/>
                          <a:latin typeface="Meiryo UI" panose="020B0604030504040204" pitchFamily="50" charset="-128"/>
                          <a:ea typeface="Meiryo UI" panose="020B0604030504040204" pitchFamily="50" charset="-128"/>
                        </a:rPr>
                        <a:t>304</a:t>
                      </a:r>
                      <a:r>
                        <a:rPr lang="ja-JP" altLang="en-US" sz="900" kern="100" dirty="0" smtClean="0">
                          <a:solidFill>
                            <a:schemeClr val="bg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bg1"/>
                          </a:solidFill>
                          <a:effectLst/>
                          <a:latin typeface="Meiryo UI" panose="020B0604030504040204" pitchFamily="50" charset="-128"/>
                          <a:ea typeface="Meiryo UI" panose="020B0604030504040204" pitchFamily="50" charset="-128"/>
                        </a:rPr>
                        <a:t>⑬大阪府</a:t>
                      </a:r>
                      <a:endParaRPr lang="en-US" altLang="ja-JP" sz="900" kern="100" dirty="0" smtClean="0">
                        <a:solidFill>
                          <a:schemeClr val="bg1"/>
                        </a:solidFill>
                        <a:effectLst/>
                        <a:latin typeface="Meiryo UI" panose="020B0604030504040204" pitchFamily="50" charset="-128"/>
                        <a:ea typeface="Meiryo UI" panose="020B0604030504040204" pitchFamily="50" charset="-128"/>
                      </a:endParaRPr>
                    </a:p>
                    <a:p>
                      <a:pPr marL="0" marR="0" indent="0" algn="ctr" defTabSz="914400" rtl="0" eaLnBrk="1" fontAlgn="ctr" latinLnBrk="0" hangingPunct="1">
                        <a:lnSpc>
                          <a:spcPts val="1000"/>
                        </a:lnSpc>
                        <a:spcBef>
                          <a:spcPts val="0"/>
                        </a:spcBef>
                        <a:spcAft>
                          <a:spcPts val="0"/>
                        </a:spcAft>
                        <a:buClrTx/>
                        <a:buSzTx/>
                        <a:buFontTx/>
                        <a:buNone/>
                        <a:tabLst/>
                        <a:defRPr/>
                      </a:pPr>
                      <a:r>
                        <a:rPr lang="ja-JP" altLang="en-US" sz="900" kern="100" dirty="0" smtClean="0">
                          <a:solidFill>
                            <a:schemeClr val="bg1"/>
                          </a:solidFill>
                          <a:effectLst/>
                          <a:latin typeface="Meiryo UI" panose="020B0604030504040204" pitchFamily="50" charset="-128"/>
                          <a:ea typeface="Meiryo UI" panose="020B0604030504040204" pitchFamily="50" charset="-128"/>
                        </a:rPr>
                        <a:t>（</a:t>
                      </a:r>
                      <a:r>
                        <a:rPr lang="en-US" altLang="ja-JP" sz="900" kern="100" dirty="0" smtClean="0">
                          <a:solidFill>
                            <a:schemeClr val="bg1"/>
                          </a:solidFill>
                          <a:effectLst/>
                          <a:latin typeface="Meiryo UI" panose="020B0604030504040204" pitchFamily="50" charset="-128"/>
                          <a:ea typeface="Meiryo UI" panose="020B0604030504040204" pitchFamily="50" charset="-128"/>
                        </a:rPr>
                        <a:t>318</a:t>
                      </a:r>
                      <a:r>
                        <a:rPr lang="ja-JP" altLang="en-US" sz="900" kern="100" dirty="0" smtClean="0">
                          <a:solidFill>
                            <a:schemeClr val="bg1"/>
                          </a:solidFill>
                          <a:effectLst/>
                          <a:latin typeface="Meiryo UI" panose="020B0604030504040204" pitchFamily="50" charset="-128"/>
                          <a:ea typeface="Meiryo UI" panose="020B0604030504040204" pitchFamily="50" charset="-128"/>
                        </a:rPr>
                        <a:t>万円）</a:t>
                      </a:r>
                      <a:endParaRPr lang="ja-JP" altLang="ja-JP" sz="900" kern="100" dirty="0" smtClean="0">
                        <a:solidFill>
                          <a:schemeClr val="bg1"/>
                        </a:solidFill>
                        <a:effectLst/>
                        <a:latin typeface="Meiryo UI" panose="020B0604030504040204" pitchFamily="50" charset="-128"/>
                        <a:ea typeface="Meiryo UI" panose="020B0604030504040204" pitchFamily="50" charset="-128"/>
                      </a:endParaRPr>
                    </a:p>
                  </a:txBody>
                  <a:tcPr marL="9526" marR="9526" marT="9527"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70A97"/>
                    </a:solidFill>
                  </a:tcPr>
                </a:tc>
                <a:extLst>
                  <a:ext uri="{0D108BD9-81ED-4DB2-BD59-A6C34878D82A}">
                    <a16:rowId xmlns:a16="http://schemas.microsoft.com/office/drawing/2014/main" val="3442376559"/>
                  </a:ext>
                </a:extLst>
              </a:tr>
            </a:tbl>
          </a:graphicData>
        </a:graphic>
      </p:graphicFrame>
      <p:sp>
        <p:nvSpPr>
          <p:cNvPr id="9" name="正方形/長方形 8"/>
          <p:cNvSpPr/>
          <p:nvPr/>
        </p:nvSpPr>
        <p:spPr>
          <a:xfrm>
            <a:off x="72108" y="404664"/>
            <a:ext cx="8892480"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一人あたりの雇用者報酬・</a:t>
            </a:r>
            <a:r>
              <a:rPr lang="ja-JP" altLang="en-US" dirty="0">
                <a:latin typeface="Meiryo UI" panose="020B0604030504040204" pitchFamily="50" charset="-128"/>
                <a:ea typeface="Meiryo UI" panose="020B0604030504040204" pitchFamily="50" charset="-128"/>
                <a:cs typeface="Meiryo UI" panose="020B0604030504040204" pitchFamily="50" charset="-128"/>
              </a:rPr>
              <a:t>府民所得</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出典：内閣府「</a:t>
            </a:r>
            <a:r>
              <a:rPr lang="ja-JP" altLang="en-US" sz="1200" dirty="0" smtClean="0">
                <a:latin typeface="Meiryo UI" panose="020B0604030504040204" pitchFamily="50" charset="-128"/>
                <a:ea typeface="Meiryo UI" panose="020B0604030504040204" pitchFamily="50" charset="-128"/>
              </a:rPr>
              <a:t>平成</a:t>
            </a:r>
            <a:r>
              <a:rPr lang="en-US" altLang="ja-JP" sz="1200" dirty="0" smtClean="0">
                <a:latin typeface="Meiryo UI" panose="020B0604030504040204" pitchFamily="50" charset="-128"/>
                <a:ea typeface="Meiryo UI" panose="020B0604030504040204" pitchFamily="50" charset="-128"/>
              </a:rPr>
              <a:t>29</a:t>
            </a:r>
            <a:r>
              <a:rPr lang="ja-JP" altLang="en-US" sz="1200" dirty="0" smtClean="0">
                <a:latin typeface="Meiryo UI" panose="020B0604030504040204" pitchFamily="50" charset="-128"/>
                <a:ea typeface="Meiryo UI" panose="020B0604030504040204" pitchFamily="50" charset="-128"/>
              </a:rPr>
              <a:t>年度</a:t>
            </a:r>
            <a:r>
              <a:rPr lang="ja-JP" altLang="en-US" sz="1200" dirty="0">
                <a:latin typeface="Meiryo UI" panose="020B0604030504040204" pitchFamily="50" charset="-128"/>
                <a:ea typeface="Meiryo UI" panose="020B0604030504040204" pitchFamily="50" charset="-128"/>
              </a:rPr>
              <a:t>県民経済計算</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07504" y="800609"/>
            <a:ext cx="8928992" cy="5401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大阪府の一人あたりの雇用者報酬は全国</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的に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位置を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キープ。</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一方で、一人あたりの府民所得をみると、金額は増加傾向にあるものの、全国８～</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位で推移。</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4277114" y="6639163"/>
            <a:ext cx="4615366" cy="246221"/>
          </a:xfrm>
          <a:prstGeom prst="rect">
            <a:avLst/>
          </a:prstGeom>
          <a:noFill/>
        </p:spPr>
        <p:txBody>
          <a:bodyPr wrap="none" rtlCol="0">
            <a:spAutoFit/>
          </a:bodyPr>
          <a:lstStyle/>
          <a:p>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企業所得、財産所得、雇用者報酬の合計で</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ある府民</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所得を</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、府の</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人口で割ったもの</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17"/>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64</a:t>
            </a:fld>
            <a:endParaRPr lang="ja-JP" altLang="en-US" dirty="0"/>
          </a:p>
        </p:txBody>
      </p:sp>
      <p:sp>
        <p:nvSpPr>
          <p:cNvPr id="17" name="テキスト ボックス 16"/>
          <p:cNvSpPr txBox="1"/>
          <p:nvPr/>
        </p:nvSpPr>
        <p:spPr>
          <a:xfrm>
            <a:off x="71500" y="3298357"/>
            <a:ext cx="4284476"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○一人あたりの県民所得</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71500" y="1340768"/>
            <a:ext cx="4284476"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○一人あたりの雇用者報酬</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2779979739"/>
              </p:ext>
            </p:extLst>
          </p:nvPr>
        </p:nvGraphicFramePr>
        <p:xfrm>
          <a:off x="196390" y="1628800"/>
          <a:ext cx="8696093" cy="1608995"/>
        </p:xfrm>
        <a:graphic>
          <a:graphicData uri="http://schemas.openxmlformats.org/drawingml/2006/table">
            <a:tbl>
              <a:tblPr/>
              <a:tblGrid>
                <a:gridCol w="438590">
                  <a:extLst>
                    <a:ext uri="{9D8B030D-6E8A-4147-A177-3AD203B41FA5}">
                      <a16:colId xmlns:a16="http://schemas.microsoft.com/office/drawing/2014/main" val="20000"/>
                    </a:ext>
                  </a:extLst>
                </a:gridCol>
                <a:gridCol w="1037403">
                  <a:extLst>
                    <a:ext uri="{9D8B030D-6E8A-4147-A177-3AD203B41FA5}">
                      <a16:colId xmlns:a16="http://schemas.microsoft.com/office/drawing/2014/main" val="20005"/>
                    </a:ext>
                  </a:extLst>
                </a:gridCol>
                <a:gridCol w="1026972">
                  <a:extLst>
                    <a:ext uri="{9D8B030D-6E8A-4147-A177-3AD203B41FA5}">
                      <a16:colId xmlns:a16="http://schemas.microsoft.com/office/drawing/2014/main" val="20006"/>
                    </a:ext>
                  </a:extLst>
                </a:gridCol>
                <a:gridCol w="1032188">
                  <a:extLst>
                    <a:ext uri="{9D8B030D-6E8A-4147-A177-3AD203B41FA5}">
                      <a16:colId xmlns:a16="http://schemas.microsoft.com/office/drawing/2014/main" val="20007"/>
                    </a:ext>
                  </a:extLst>
                </a:gridCol>
                <a:gridCol w="1032188">
                  <a:extLst>
                    <a:ext uri="{9D8B030D-6E8A-4147-A177-3AD203B41FA5}">
                      <a16:colId xmlns:a16="http://schemas.microsoft.com/office/drawing/2014/main" val="20008"/>
                    </a:ext>
                  </a:extLst>
                </a:gridCol>
                <a:gridCol w="1032188">
                  <a:extLst>
                    <a:ext uri="{9D8B030D-6E8A-4147-A177-3AD203B41FA5}">
                      <a16:colId xmlns:a16="http://schemas.microsoft.com/office/drawing/2014/main" val="20009"/>
                    </a:ext>
                  </a:extLst>
                </a:gridCol>
                <a:gridCol w="1032188">
                  <a:extLst>
                    <a:ext uri="{9D8B030D-6E8A-4147-A177-3AD203B41FA5}">
                      <a16:colId xmlns:a16="http://schemas.microsoft.com/office/drawing/2014/main" val="20010"/>
                    </a:ext>
                  </a:extLst>
                </a:gridCol>
                <a:gridCol w="1032188">
                  <a:extLst>
                    <a:ext uri="{9D8B030D-6E8A-4147-A177-3AD203B41FA5}">
                      <a16:colId xmlns:a16="http://schemas.microsoft.com/office/drawing/2014/main" val="2227052641"/>
                    </a:ext>
                  </a:extLst>
                </a:gridCol>
                <a:gridCol w="1032188">
                  <a:extLst>
                    <a:ext uri="{9D8B030D-6E8A-4147-A177-3AD203B41FA5}">
                      <a16:colId xmlns:a16="http://schemas.microsoft.com/office/drawing/2014/main" val="2356692449"/>
                    </a:ext>
                  </a:extLst>
                </a:gridCol>
              </a:tblGrid>
              <a:tr h="198955">
                <a:tc>
                  <a:txBody>
                    <a:bodyPr/>
                    <a:lstStyle/>
                    <a:p>
                      <a:pPr algn="ctr">
                        <a:lnSpc>
                          <a:spcPts val="1000"/>
                        </a:lnSpc>
                        <a:spcAft>
                          <a:spcPts val="0"/>
                        </a:spcAft>
                      </a:pPr>
                      <a:r>
                        <a:rPr lang="ja-JP" sz="900" kern="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順位</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2010(H22)</a:t>
                      </a:r>
                      <a:endParaRPr lang="en-US"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en-US" alt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(H23)</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en-US" alt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(H24)</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en-US" alt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(H25)</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en-US" alt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(H26)</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en-US" alt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(H27)</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2016(H28)</a:t>
                      </a: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2017(H29)</a:t>
                      </a:r>
                    </a:p>
                  </a:txBody>
                  <a:tcPr marL="9526" marR="9526" marT="9528"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extLst>
                  <a:ext uri="{0D108BD9-81ED-4DB2-BD59-A6C34878D82A}">
                    <a16:rowId xmlns:a16="http://schemas.microsoft.com/office/drawing/2014/main" val="10000"/>
                  </a:ext>
                </a:extLst>
              </a:tr>
              <a:tr h="282008">
                <a:tc>
                  <a:txBody>
                    <a:bodyPr/>
                    <a:lstStyle/>
                    <a:p>
                      <a:pPr algn="ctr" fontAlgn="ctr">
                        <a:lnSpc>
                          <a:spcPts val="1000"/>
                        </a:lnSpc>
                        <a:spcAft>
                          <a:spcPts val="0"/>
                        </a:spcAft>
                      </a:pPr>
                      <a:r>
                        <a:rPr lang="en-US"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(546</a:t>
                      </a:r>
                      <a:r>
                        <a:rPr 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(550</a:t>
                      </a:r>
                      <a:r>
                        <a:rPr 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(550</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(552</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(553</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555</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567</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571</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0001"/>
                  </a:ext>
                </a:extLst>
              </a:tr>
              <a:tr h="282008">
                <a:tc>
                  <a:txBody>
                    <a:bodyPr/>
                    <a:lstStyle/>
                    <a:p>
                      <a:pPr algn="ctr" fontAlgn="ctr">
                        <a:lnSpc>
                          <a:spcPts val="1000"/>
                        </a:lnSpc>
                        <a:spcAft>
                          <a:spcPts val="0"/>
                        </a:spcAft>
                      </a:pPr>
                      <a:r>
                        <a:rPr lang="en-US"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altLang="en-US"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(503</a:t>
                      </a:r>
                      <a:r>
                        <a:rPr 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(503</a:t>
                      </a:r>
                      <a:r>
                        <a:rPr 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(501</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(499</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(507</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502</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508</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507</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0002"/>
                  </a:ext>
                </a:extLst>
              </a:tr>
              <a:tr h="282008">
                <a:tc>
                  <a:txBody>
                    <a:bodyPr/>
                    <a:lstStyle/>
                    <a:p>
                      <a:pPr algn="ctr" fontAlgn="ctr">
                        <a:lnSpc>
                          <a:spcPts val="1000"/>
                        </a:lnSpc>
                        <a:spcAft>
                          <a:spcPts val="0"/>
                        </a:spcAft>
                      </a:pPr>
                      <a:r>
                        <a:rPr lang="en-US" sz="900" kern="12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en-US" altLang="ja-JP"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(483</a:t>
                      </a:r>
                      <a:r>
                        <a:rPr lang="ja-JP" altLang="en-US"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2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2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(487</a:t>
                      </a:r>
                      <a:r>
                        <a:rPr lang="ja-JP" sz="900" kern="12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2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(486</a:t>
                      </a:r>
                      <a:r>
                        <a:rPr lang="ja-JP" altLang="en-US"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(479</a:t>
                      </a:r>
                      <a:r>
                        <a:rPr lang="ja-JP" altLang="en-US"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484</a:t>
                      </a:r>
                      <a:r>
                        <a:rPr lang="ja-JP" altLang="en-US"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486</a:t>
                      </a:r>
                      <a:r>
                        <a:rPr lang="ja-JP" altLang="en-US"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altLang="ja-JP"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487</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497</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0003"/>
                  </a:ext>
                </a:extLst>
              </a:tr>
              <a:tr h="282008">
                <a:tc>
                  <a:txBody>
                    <a:bodyPr/>
                    <a:lstStyle/>
                    <a:p>
                      <a:pPr algn="ctr" fontAlgn="ctr">
                        <a:lnSpc>
                          <a:spcPts val="1000"/>
                        </a:lnSpc>
                        <a:spcAft>
                          <a:spcPts val="0"/>
                        </a:spcAft>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(480</a:t>
                      </a:r>
                      <a:r>
                        <a:rPr lang="ja-JP" altLang="en-US" sz="900" kern="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pPr>
                      <a:r>
                        <a:rPr lang="ja-JP" altLang="en-US"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en-US" altLang="ja-JP"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(476</a:t>
                      </a:r>
                      <a:r>
                        <a:rPr lang="ja-JP" altLang="en-US"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en-US" altLang="ja-JP"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(474</a:t>
                      </a:r>
                      <a:r>
                        <a:rPr lang="ja-JP" altLang="en-US"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(475</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478</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(480</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485</a:t>
                      </a:r>
                      <a:r>
                        <a:rPr lang="ja-JP" altLang="en-US" sz="90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497</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0004"/>
                  </a:ext>
                </a:extLst>
              </a:tr>
              <a:tr h="282008">
                <a:tc>
                  <a:txBody>
                    <a:bodyPr/>
                    <a:lstStyle/>
                    <a:p>
                      <a:pPr algn="ctr" fontAlgn="ctr">
                        <a:lnSpc>
                          <a:spcPts val="1000"/>
                        </a:lnSpc>
                        <a:spcAft>
                          <a:spcPts val="0"/>
                        </a:spcAft>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(469</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(474</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(470</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(475</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(475</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478</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484</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北海道</a:t>
                      </a:r>
                      <a:endPar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lnSpc>
                          <a:spcPts val="1000"/>
                        </a:lnSpc>
                        <a:spcAft>
                          <a:spcPts val="0"/>
                        </a:spcAft>
                      </a:pP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491</a:t>
                      </a:r>
                      <a:r>
                        <a:rPr lang="ja-JP" altLang="en-US" sz="9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万円）</a:t>
                      </a:r>
                      <a:endParaRPr lang="ja-JP" sz="9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6" marR="9526" marT="9532"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extLst>
                  <a:ext uri="{0D108BD9-81ED-4DB2-BD59-A6C34878D82A}">
                    <a16:rowId xmlns:a16="http://schemas.microsoft.com/office/drawing/2014/main" val="1955890889"/>
                  </a:ext>
                </a:extLst>
              </a:tr>
            </a:tbl>
          </a:graphicData>
        </a:graphic>
      </p:graphicFrame>
      <p:sp>
        <p:nvSpPr>
          <p:cNvPr id="21" name="テキスト ボックス 20"/>
          <p:cNvSpPr txBox="1"/>
          <p:nvPr/>
        </p:nvSpPr>
        <p:spPr>
          <a:xfrm>
            <a:off x="7866491" y="3247877"/>
            <a:ext cx="1025989" cy="348813"/>
          </a:xfrm>
          <a:prstGeom prst="rect">
            <a:avLst/>
          </a:prstGeom>
          <a:solidFill>
            <a:srgbClr val="070A97"/>
          </a:solidFill>
        </p:spPr>
        <p:txBody>
          <a:bodyPr wrap="square" rtlCol="0">
            <a:spAutoFit/>
          </a:bodyPr>
          <a:lstStyle/>
          <a:p>
            <a:pP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⑥</a:t>
            </a:r>
            <a:r>
              <a:rPr lang="ja-JP" altLang="en-US" sz="9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大阪府</a:t>
            </a:r>
            <a:endParaRPr lang="en-US" altLang="ja-JP" sz="9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487</a:t>
            </a:r>
            <a:r>
              <a:rPr lang="ja-JP" altLang="en-US" sz="9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万円）</a:t>
            </a:r>
            <a:endPar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109192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0"/>
          <p:cNvSpPr>
            <a:spLocks noChangeArrowheads="1"/>
          </p:cNvSpPr>
          <p:nvPr/>
        </p:nvSpPr>
        <p:spPr bwMode="auto">
          <a:xfrm>
            <a:off x="83210" y="440769"/>
            <a:ext cx="68407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所得階層別世帯数割合の推移</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「就業構造基本調査」より作成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10"/>
          <p:cNvSpPr>
            <a:spLocks noChangeArrowheads="1"/>
          </p:cNvSpPr>
          <p:nvPr/>
        </p:nvSpPr>
        <p:spPr bwMode="auto">
          <a:xfrm>
            <a:off x="4577409" y="1869159"/>
            <a:ext cx="41044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○世帯主の年齢が</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歳～</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59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歳の世帯</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10"/>
          <p:cNvSpPr>
            <a:spLocks noChangeArrowheads="1"/>
          </p:cNvSpPr>
          <p:nvPr/>
        </p:nvSpPr>
        <p:spPr bwMode="auto">
          <a:xfrm>
            <a:off x="110557" y="1838942"/>
            <a:ext cx="339465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○総数（分類不能及び不詳除く）</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97226" y="870539"/>
            <a:ext cx="8928992" cy="9361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年の大阪府の所得階層別世帯数割合をみると、</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万円未満の世帯数割合が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年に比べ低下。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、全国平均や東京都、愛知県と比べると所得の低い世帯数の割合が高い傾向は続いている。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65</a:t>
            </a:fld>
            <a:endParaRPr lang="ja-JP" altLang="en-US" b="1" dirty="0"/>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8"/>
          <p:cNvSpPr>
            <a:spLocks noChangeArrowheads="1"/>
          </p:cNvSpPr>
          <p:nvPr/>
        </p:nvSpPr>
        <p:spPr bwMode="auto">
          <a:xfrm>
            <a:off x="0" y="6508832"/>
            <a:ext cx="7200800" cy="27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平成</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年就業構造基本調査は、国が指定する国勢調査の調査区に居住する</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歳以上の世帯員約</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108</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万人（全国）が</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対象</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グラフ 16"/>
          <p:cNvGraphicFramePr>
            <a:graphicFrameLocks/>
          </p:cNvGraphicFramePr>
          <p:nvPr>
            <p:extLst>
              <p:ext uri="{D42A27DB-BD31-4B8C-83A1-F6EECF244321}">
                <p14:modId xmlns:p14="http://schemas.microsoft.com/office/powerpoint/2010/main" val="4069278519"/>
              </p:ext>
            </p:extLst>
          </p:nvPr>
        </p:nvGraphicFramePr>
        <p:xfrm>
          <a:off x="4670815" y="3287833"/>
          <a:ext cx="4332180" cy="11358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グラフ 17"/>
          <p:cNvGraphicFramePr>
            <a:graphicFrameLocks/>
          </p:cNvGraphicFramePr>
          <p:nvPr>
            <p:extLst>
              <p:ext uri="{D42A27DB-BD31-4B8C-83A1-F6EECF244321}">
                <p14:modId xmlns:p14="http://schemas.microsoft.com/office/powerpoint/2010/main" val="644877822"/>
              </p:ext>
            </p:extLst>
          </p:nvPr>
        </p:nvGraphicFramePr>
        <p:xfrm>
          <a:off x="4672506" y="4314598"/>
          <a:ext cx="4332183" cy="11112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グラフ 18"/>
          <p:cNvGraphicFramePr>
            <a:graphicFrameLocks/>
          </p:cNvGraphicFramePr>
          <p:nvPr>
            <p:extLst>
              <p:ext uri="{D42A27DB-BD31-4B8C-83A1-F6EECF244321}">
                <p14:modId xmlns:p14="http://schemas.microsoft.com/office/powerpoint/2010/main" val="3004110910"/>
              </p:ext>
            </p:extLst>
          </p:nvPr>
        </p:nvGraphicFramePr>
        <p:xfrm>
          <a:off x="4683392" y="5334836"/>
          <a:ext cx="4463195" cy="125035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グラフ 19"/>
          <p:cNvGraphicFramePr>
            <a:graphicFrameLocks/>
          </p:cNvGraphicFramePr>
          <p:nvPr>
            <p:extLst>
              <p:ext uri="{D42A27DB-BD31-4B8C-83A1-F6EECF244321}">
                <p14:modId xmlns:p14="http://schemas.microsoft.com/office/powerpoint/2010/main" val="3293524441"/>
              </p:ext>
            </p:extLst>
          </p:nvPr>
        </p:nvGraphicFramePr>
        <p:xfrm>
          <a:off x="4670815" y="2243341"/>
          <a:ext cx="4349783" cy="1092592"/>
        </p:xfrm>
        <a:graphic>
          <a:graphicData uri="http://schemas.openxmlformats.org/drawingml/2006/chart">
            <c:chart xmlns:c="http://schemas.openxmlformats.org/drawingml/2006/chart" xmlns:r="http://schemas.openxmlformats.org/officeDocument/2006/relationships" r:id="rId6"/>
          </a:graphicData>
        </a:graphic>
      </p:graphicFrame>
      <p:sp>
        <p:nvSpPr>
          <p:cNvPr id="4" name="下矢印吹き出し 3"/>
          <p:cNvSpPr/>
          <p:nvPr/>
        </p:nvSpPr>
        <p:spPr>
          <a:xfrm>
            <a:off x="8214366" y="2131355"/>
            <a:ext cx="766719"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tx1"/>
                </a:solidFill>
                <a:latin typeface="+mn-ea"/>
              </a:rPr>
              <a:t>1,000</a:t>
            </a:r>
            <a:r>
              <a:rPr kumimoji="1" lang="ja-JP" altLang="en-US" sz="800" dirty="0" smtClean="0">
                <a:solidFill>
                  <a:schemeClr val="tx1"/>
                </a:solidFill>
                <a:latin typeface="+mn-ea"/>
              </a:rPr>
              <a:t>万円～</a:t>
            </a:r>
            <a:endParaRPr kumimoji="1" lang="ja-JP" altLang="en-US" sz="800" dirty="0">
              <a:solidFill>
                <a:schemeClr val="tx1"/>
              </a:solidFill>
              <a:latin typeface="+mn-ea"/>
            </a:endParaRPr>
          </a:p>
        </p:txBody>
      </p:sp>
      <p:sp>
        <p:nvSpPr>
          <p:cNvPr id="21" name="下矢印吹き出し 20"/>
          <p:cNvSpPr/>
          <p:nvPr/>
        </p:nvSpPr>
        <p:spPr>
          <a:xfrm>
            <a:off x="7340064" y="2137354"/>
            <a:ext cx="797808"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smtClean="0">
                <a:solidFill>
                  <a:schemeClr val="tx1"/>
                </a:solidFill>
                <a:latin typeface="+mn-ea"/>
              </a:rPr>
              <a:t>500</a:t>
            </a:r>
            <a:r>
              <a:rPr kumimoji="1" lang="ja-JP" altLang="en-US" sz="800" dirty="0" smtClean="0">
                <a:solidFill>
                  <a:schemeClr val="tx1"/>
                </a:solidFill>
                <a:latin typeface="+mn-ea"/>
              </a:rPr>
              <a:t>～</a:t>
            </a:r>
            <a:r>
              <a:rPr kumimoji="1" lang="en-US" altLang="ja-JP" sz="800" dirty="0" smtClean="0">
                <a:solidFill>
                  <a:schemeClr val="tx1"/>
                </a:solidFill>
                <a:latin typeface="+mn-ea"/>
              </a:rPr>
              <a:t>999</a:t>
            </a:r>
            <a:r>
              <a:rPr kumimoji="1" lang="ja-JP" altLang="en-US" sz="800" dirty="0" smtClean="0">
                <a:solidFill>
                  <a:schemeClr val="tx1"/>
                </a:solidFill>
                <a:latin typeface="+mn-ea"/>
              </a:rPr>
              <a:t>万円</a:t>
            </a:r>
            <a:endParaRPr kumimoji="1" lang="ja-JP" altLang="en-US" sz="800" dirty="0">
              <a:solidFill>
                <a:schemeClr val="tx1"/>
              </a:solidFill>
              <a:latin typeface="+mn-ea"/>
            </a:endParaRPr>
          </a:p>
        </p:txBody>
      </p:sp>
      <p:sp>
        <p:nvSpPr>
          <p:cNvPr id="23" name="下矢印吹き出し 22"/>
          <p:cNvSpPr/>
          <p:nvPr/>
        </p:nvSpPr>
        <p:spPr>
          <a:xfrm>
            <a:off x="6405142" y="2134425"/>
            <a:ext cx="858428"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smtClean="0">
                <a:solidFill>
                  <a:schemeClr val="tx1"/>
                </a:solidFill>
                <a:latin typeface="+mn-ea"/>
              </a:rPr>
              <a:t>300</a:t>
            </a:r>
            <a:r>
              <a:rPr kumimoji="1" lang="ja-JP" altLang="en-US" sz="800" dirty="0" smtClean="0">
                <a:solidFill>
                  <a:schemeClr val="tx1"/>
                </a:solidFill>
                <a:latin typeface="+mn-ea"/>
              </a:rPr>
              <a:t>～</a:t>
            </a:r>
            <a:r>
              <a:rPr lang="en-US" altLang="ja-JP" sz="800" dirty="0">
                <a:solidFill>
                  <a:schemeClr val="tx1"/>
                </a:solidFill>
                <a:latin typeface="+mn-ea"/>
              </a:rPr>
              <a:t>4</a:t>
            </a:r>
            <a:r>
              <a:rPr kumimoji="1" lang="en-US" altLang="ja-JP" sz="800" dirty="0" smtClean="0">
                <a:solidFill>
                  <a:schemeClr val="tx1"/>
                </a:solidFill>
                <a:latin typeface="+mn-ea"/>
              </a:rPr>
              <a:t>99</a:t>
            </a:r>
            <a:r>
              <a:rPr kumimoji="1" lang="ja-JP" altLang="en-US" sz="800" dirty="0" smtClean="0">
                <a:solidFill>
                  <a:schemeClr val="tx1"/>
                </a:solidFill>
                <a:latin typeface="+mn-ea"/>
              </a:rPr>
              <a:t>万円</a:t>
            </a:r>
            <a:endParaRPr kumimoji="1" lang="ja-JP" altLang="en-US" sz="800" dirty="0">
              <a:solidFill>
                <a:schemeClr val="tx1"/>
              </a:solidFill>
              <a:latin typeface="+mn-ea"/>
            </a:endParaRPr>
          </a:p>
        </p:txBody>
      </p:sp>
      <p:sp>
        <p:nvSpPr>
          <p:cNvPr id="24" name="下矢印吹き出し 23"/>
          <p:cNvSpPr/>
          <p:nvPr/>
        </p:nvSpPr>
        <p:spPr>
          <a:xfrm>
            <a:off x="5519818" y="2131355"/>
            <a:ext cx="801369"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n-ea"/>
              </a:rPr>
              <a:t>～</a:t>
            </a:r>
            <a:r>
              <a:rPr lang="en-US" altLang="ja-JP" sz="800" dirty="0" smtClean="0">
                <a:solidFill>
                  <a:schemeClr val="tx1"/>
                </a:solidFill>
                <a:latin typeface="+mn-ea"/>
              </a:rPr>
              <a:t>2</a:t>
            </a:r>
            <a:r>
              <a:rPr kumimoji="1" lang="en-US" altLang="ja-JP" sz="800" dirty="0" smtClean="0">
                <a:solidFill>
                  <a:schemeClr val="tx1"/>
                </a:solidFill>
                <a:latin typeface="+mn-ea"/>
              </a:rPr>
              <a:t>99</a:t>
            </a:r>
            <a:r>
              <a:rPr kumimoji="1" lang="ja-JP" altLang="en-US" sz="800" dirty="0" smtClean="0">
                <a:solidFill>
                  <a:schemeClr val="tx1"/>
                </a:solidFill>
                <a:latin typeface="+mn-ea"/>
              </a:rPr>
              <a:t>万円</a:t>
            </a:r>
            <a:endParaRPr kumimoji="1" lang="ja-JP" altLang="en-US" sz="800" dirty="0">
              <a:solidFill>
                <a:schemeClr val="tx1"/>
              </a:solidFill>
              <a:latin typeface="+mn-ea"/>
            </a:endParaRPr>
          </a:p>
        </p:txBody>
      </p:sp>
      <p:graphicFrame>
        <p:nvGraphicFramePr>
          <p:cNvPr id="25" name="グラフ 24"/>
          <p:cNvGraphicFramePr>
            <a:graphicFrameLocks/>
          </p:cNvGraphicFramePr>
          <p:nvPr>
            <p:extLst>
              <p:ext uri="{D42A27DB-BD31-4B8C-83A1-F6EECF244321}">
                <p14:modId xmlns:p14="http://schemas.microsoft.com/office/powerpoint/2010/main" val="3944006036"/>
              </p:ext>
            </p:extLst>
          </p:nvPr>
        </p:nvGraphicFramePr>
        <p:xfrm>
          <a:off x="129082" y="2243341"/>
          <a:ext cx="4465239" cy="111148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6" name="グラフ 25"/>
          <p:cNvGraphicFramePr>
            <a:graphicFrameLocks/>
          </p:cNvGraphicFramePr>
          <p:nvPr>
            <p:extLst>
              <p:ext uri="{D42A27DB-BD31-4B8C-83A1-F6EECF244321}">
                <p14:modId xmlns:p14="http://schemas.microsoft.com/office/powerpoint/2010/main" val="2489100406"/>
              </p:ext>
            </p:extLst>
          </p:nvPr>
        </p:nvGraphicFramePr>
        <p:xfrm>
          <a:off x="138819" y="3287832"/>
          <a:ext cx="4419038" cy="113589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7" name="グラフ 26"/>
          <p:cNvGraphicFramePr>
            <a:graphicFrameLocks/>
          </p:cNvGraphicFramePr>
          <p:nvPr>
            <p:extLst>
              <p:ext uri="{D42A27DB-BD31-4B8C-83A1-F6EECF244321}">
                <p14:modId xmlns:p14="http://schemas.microsoft.com/office/powerpoint/2010/main" val="2597810634"/>
              </p:ext>
            </p:extLst>
          </p:nvPr>
        </p:nvGraphicFramePr>
        <p:xfrm>
          <a:off x="138819" y="4314597"/>
          <a:ext cx="4499180" cy="111126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8" name="グラフ 27"/>
          <p:cNvGraphicFramePr>
            <a:graphicFrameLocks/>
          </p:cNvGraphicFramePr>
          <p:nvPr>
            <p:extLst>
              <p:ext uri="{D42A27DB-BD31-4B8C-83A1-F6EECF244321}">
                <p14:modId xmlns:p14="http://schemas.microsoft.com/office/powerpoint/2010/main" val="3738233894"/>
              </p:ext>
            </p:extLst>
          </p:nvPr>
        </p:nvGraphicFramePr>
        <p:xfrm>
          <a:off x="138819" y="5346460"/>
          <a:ext cx="4568905" cy="1241769"/>
        </p:xfrm>
        <a:graphic>
          <a:graphicData uri="http://schemas.openxmlformats.org/drawingml/2006/chart">
            <c:chart xmlns:c="http://schemas.openxmlformats.org/drawingml/2006/chart" xmlns:r="http://schemas.openxmlformats.org/officeDocument/2006/relationships" r:id="rId10"/>
          </a:graphicData>
        </a:graphic>
      </p:graphicFrame>
      <p:sp>
        <p:nvSpPr>
          <p:cNvPr id="29" name="下矢印吹き出し 28"/>
          <p:cNvSpPr/>
          <p:nvPr/>
        </p:nvSpPr>
        <p:spPr>
          <a:xfrm>
            <a:off x="992056" y="2116121"/>
            <a:ext cx="801369"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n-ea"/>
              </a:rPr>
              <a:t>～</a:t>
            </a:r>
            <a:r>
              <a:rPr lang="en-US" altLang="ja-JP" sz="800" dirty="0" smtClean="0">
                <a:solidFill>
                  <a:schemeClr val="tx1"/>
                </a:solidFill>
                <a:latin typeface="+mn-ea"/>
              </a:rPr>
              <a:t>2</a:t>
            </a:r>
            <a:r>
              <a:rPr kumimoji="1" lang="en-US" altLang="ja-JP" sz="800" dirty="0" smtClean="0">
                <a:solidFill>
                  <a:schemeClr val="tx1"/>
                </a:solidFill>
                <a:latin typeface="+mn-ea"/>
              </a:rPr>
              <a:t>99</a:t>
            </a:r>
            <a:r>
              <a:rPr kumimoji="1" lang="ja-JP" altLang="en-US" sz="800" dirty="0" smtClean="0">
                <a:solidFill>
                  <a:schemeClr val="tx1"/>
                </a:solidFill>
                <a:latin typeface="+mn-ea"/>
              </a:rPr>
              <a:t>万円</a:t>
            </a:r>
            <a:endParaRPr kumimoji="1" lang="ja-JP" altLang="en-US" sz="800" dirty="0">
              <a:solidFill>
                <a:schemeClr val="tx1"/>
              </a:solidFill>
              <a:latin typeface="+mn-ea"/>
            </a:endParaRPr>
          </a:p>
        </p:txBody>
      </p:sp>
      <p:sp>
        <p:nvSpPr>
          <p:cNvPr id="30" name="下矢印吹き出し 29"/>
          <p:cNvSpPr/>
          <p:nvPr/>
        </p:nvSpPr>
        <p:spPr>
          <a:xfrm>
            <a:off x="2196648" y="2131355"/>
            <a:ext cx="834464"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smtClean="0">
                <a:solidFill>
                  <a:schemeClr val="tx1"/>
                </a:solidFill>
                <a:latin typeface="+mn-ea"/>
              </a:rPr>
              <a:t>300</a:t>
            </a:r>
            <a:r>
              <a:rPr kumimoji="1" lang="ja-JP" altLang="en-US" sz="800" dirty="0" smtClean="0">
                <a:solidFill>
                  <a:schemeClr val="tx1"/>
                </a:solidFill>
                <a:latin typeface="+mn-ea"/>
              </a:rPr>
              <a:t>～</a:t>
            </a:r>
            <a:r>
              <a:rPr lang="en-US" altLang="ja-JP" sz="800" dirty="0">
                <a:solidFill>
                  <a:schemeClr val="tx1"/>
                </a:solidFill>
                <a:latin typeface="+mn-ea"/>
              </a:rPr>
              <a:t>4</a:t>
            </a:r>
            <a:r>
              <a:rPr kumimoji="1" lang="en-US" altLang="ja-JP" sz="800" dirty="0" smtClean="0">
                <a:solidFill>
                  <a:schemeClr val="tx1"/>
                </a:solidFill>
                <a:latin typeface="+mn-ea"/>
              </a:rPr>
              <a:t>99</a:t>
            </a:r>
            <a:r>
              <a:rPr kumimoji="1" lang="ja-JP" altLang="en-US" sz="800" dirty="0" smtClean="0">
                <a:solidFill>
                  <a:schemeClr val="tx1"/>
                </a:solidFill>
                <a:latin typeface="+mn-ea"/>
              </a:rPr>
              <a:t>万円</a:t>
            </a:r>
            <a:endParaRPr kumimoji="1" lang="ja-JP" altLang="en-US" sz="800" dirty="0">
              <a:solidFill>
                <a:schemeClr val="tx1"/>
              </a:solidFill>
              <a:latin typeface="+mn-ea"/>
            </a:endParaRPr>
          </a:p>
        </p:txBody>
      </p:sp>
      <p:sp>
        <p:nvSpPr>
          <p:cNvPr id="31" name="下矢印吹き出し 30"/>
          <p:cNvSpPr/>
          <p:nvPr/>
        </p:nvSpPr>
        <p:spPr>
          <a:xfrm>
            <a:off x="3086748" y="2131355"/>
            <a:ext cx="793367"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smtClean="0">
                <a:solidFill>
                  <a:schemeClr val="tx1"/>
                </a:solidFill>
                <a:latin typeface="+mn-ea"/>
              </a:rPr>
              <a:t>500</a:t>
            </a:r>
            <a:r>
              <a:rPr kumimoji="1" lang="ja-JP" altLang="en-US" sz="800" dirty="0" smtClean="0">
                <a:solidFill>
                  <a:schemeClr val="tx1"/>
                </a:solidFill>
                <a:latin typeface="+mn-ea"/>
              </a:rPr>
              <a:t>～</a:t>
            </a:r>
            <a:r>
              <a:rPr kumimoji="1" lang="en-US" altLang="ja-JP" sz="800" dirty="0" smtClean="0">
                <a:solidFill>
                  <a:schemeClr val="tx1"/>
                </a:solidFill>
                <a:latin typeface="+mn-ea"/>
              </a:rPr>
              <a:t>999</a:t>
            </a:r>
            <a:r>
              <a:rPr kumimoji="1" lang="ja-JP" altLang="en-US" sz="800" dirty="0" smtClean="0">
                <a:solidFill>
                  <a:schemeClr val="tx1"/>
                </a:solidFill>
                <a:latin typeface="+mn-ea"/>
              </a:rPr>
              <a:t>万円</a:t>
            </a:r>
            <a:endParaRPr kumimoji="1" lang="ja-JP" altLang="en-US" sz="800" dirty="0">
              <a:solidFill>
                <a:schemeClr val="tx1"/>
              </a:solidFill>
              <a:latin typeface="+mn-ea"/>
            </a:endParaRPr>
          </a:p>
        </p:txBody>
      </p:sp>
      <p:sp>
        <p:nvSpPr>
          <p:cNvPr id="32" name="下矢印吹き出し 31"/>
          <p:cNvSpPr/>
          <p:nvPr/>
        </p:nvSpPr>
        <p:spPr>
          <a:xfrm>
            <a:off x="3919999" y="2125745"/>
            <a:ext cx="743790" cy="324384"/>
          </a:xfrm>
          <a:prstGeom prst="downArrowCallou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tx1"/>
                </a:solidFill>
                <a:latin typeface="+mn-ea"/>
              </a:rPr>
              <a:t>1,000</a:t>
            </a:r>
            <a:r>
              <a:rPr kumimoji="1" lang="ja-JP" altLang="en-US" sz="800" dirty="0" smtClean="0">
                <a:solidFill>
                  <a:schemeClr val="tx1"/>
                </a:solidFill>
                <a:latin typeface="+mn-ea"/>
              </a:rPr>
              <a:t>万円～</a:t>
            </a:r>
            <a:endParaRPr kumimoji="1" lang="ja-JP" altLang="en-US" sz="800" dirty="0">
              <a:solidFill>
                <a:schemeClr val="tx1"/>
              </a:solidFill>
              <a:latin typeface="+mn-ea"/>
            </a:endParaRPr>
          </a:p>
        </p:txBody>
      </p:sp>
    </p:spTree>
    <p:extLst>
      <p:ext uri="{BB962C8B-B14F-4D97-AF65-F5344CB8AC3E}">
        <p14:creationId xmlns:p14="http://schemas.microsoft.com/office/powerpoint/2010/main" val="25731157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表 4"/>
          <p:cNvGraphicFramePr>
            <a:graphicFrameLocks noGrp="1"/>
          </p:cNvGraphicFramePr>
          <p:nvPr>
            <p:extLst/>
          </p:nvPr>
        </p:nvGraphicFramePr>
        <p:xfrm>
          <a:off x="5076056" y="2708921"/>
          <a:ext cx="3600400" cy="3168349"/>
        </p:xfrm>
        <a:graphic>
          <a:graphicData uri="http://schemas.openxmlformats.org/drawingml/2006/table">
            <a:tbl>
              <a:tblPr>
                <a:tableStyleId>{2D5ABB26-0587-4C30-8999-92F81FD0307C}</a:tableStyleId>
              </a:tblPr>
              <a:tblGrid>
                <a:gridCol w="397793">
                  <a:extLst>
                    <a:ext uri="{9D8B030D-6E8A-4147-A177-3AD203B41FA5}">
                      <a16:colId xmlns:a16="http://schemas.microsoft.com/office/drawing/2014/main" val="20000"/>
                    </a:ext>
                  </a:extLst>
                </a:gridCol>
                <a:gridCol w="628233">
                  <a:extLst>
                    <a:ext uri="{9D8B030D-6E8A-4147-A177-3AD203B41FA5}">
                      <a16:colId xmlns:a16="http://schemas.microsoft.com/office/drawing/2014/main" val="20001"/>
                    </a:ext>
                  </a:extLst>
                </a:gridCol>
                <a:gridCol w="1656438">
                  <a:extLst>
                    <a:ext uri="{9D8B030D-6E8A-4147-A177-3AD203B41FA5}">
                      <a16:colId xmlns:a16="http://schemas.microsoft.com/office/drawing/2014/main" val="20002"/>
                    </a:ext>
                  </a:extLst>
                </a:gridCol>
                <a:gridCol w="917936">
                  <a:extLst>
                    <a:ext uri="{9D8B030D-6E8A-4147-A177-3AD203B41FA5}">
                      <a16:colId xmlns:a16="http://schemas.microsoft.com/office/drawing/2014/main" val="20003"/>
                    </a:ext>
                  </a:extLst>
                </a:gridCol>
              </a:tblGrid>
              <a:tr h="347929">
                <a:tc gridSpan="2">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総世帯</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endParaRPr kumimoji="1" lang="ja-JP" altLang="en-US"/>
                    </a:p>
                  </a:txBody>
                  <a:tcP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世帯員２人以上の世帯</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ct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単身世帯</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全国</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0.359</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0.314</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0.346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0.372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0.315</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0.369</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68222"/>
                    </a:solidFill>
                  </a:tcPr>
                </a:tc>
                <a:extLst>
                  <a:ext uri="{0D108BD9-81ED-4DB2-BD59-A6C34878D82A}">
                    <a16:rowId xmlns:a16="http://schemas.microsoft.com/office/drawing/2014/main" val="10002"/>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0.378</a:t>
                      </a:r>
                      <a:endParaRPr lang="en-US" altLang="ja-JP" sz="12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0.343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0.336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愛知</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0.350</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0.301</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0.310</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京都</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0.362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0.308</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0.342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70070">
                <a:tc>
                  <a:txBody>
                    <a:bodyPr/>
                    <a:lstStyle/>
                    <a:p>
                      <a:pPr algn="l" fontAlgn="ct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兵庫</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0.346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0.303</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0" fontAlgn="ct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0.336</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4" name="テキスト ボックス 63"/>
          <p:cNvSpPr txBox="1"/>
          <p:nvPr/>
        </p:nvSpPr>
        <p:spPr>
          <a:xfrm>
            <a:off x="107504" y="2265838"/>
            <a:ext cx="4320480"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全国の年間収入のジニ係数（総世帯</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216024" y="1969790"/>
            <a:ext cx="8748464" cy="276999"/>
          </a:xfrm>
          <a:prstGeom prst="rect">
            <a:avLst/>
          </a:prstGeom>
          <a:noFill/>
        </p:spPr>
        <p:txBody>
          <a:bodyPr wrap="square" rtlCol="0">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ジニ係数・・・所得等の分布の均等度を示す指標の１つで、ゼロに近いほど格差が小さく、１に近いほど格差が大きい</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10"/>
          <p:cNvSpPr>
            <a:spLocks noChangeArrowheads="1"/>
          </p:cNvSpPr>
          <p:nvPr/>
        </p:nvSpPr>
        <p:spPr bwMode="auto">
          <a:xfrm>
            <a:off x="23534" y="483102"/>
            <a:ext cx="79060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全国の年間収入のジニ係数</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総務省統計局「全国消費実態調査」より作成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50354" y="991394"/>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年間収入のジニ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係数は、東京に次いで高く、全国の水準を大きく上回る状況。とりわけ、単身世帯において所得格差が大きい。</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907813" y="2219013"/>
            <a:ext cx="3528392" cy="523220"/>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全国の年間収入のジニ係数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（世帯員状況別</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２．人口減少・少子高齢化に対応した人材力強化・活躍の場づくり</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66</a:t>
            </a:fld>
            <a:endParaRPr lang="ja-JP" altLang="en-US" dirty="0"/>
          </a:p>
        </p:txBody>
      </p:sp>
      <p:pic>
        <p:nvPicPr>
          <p:cNvPr id="3" name="図 2"/>
          <p:cNvPicPr>
            <a:picLocks noChangeAspect="1"/>
          </p:cNvPicPr>
          <p:nvPr/>
        </p:nvPicPr>
        <p:blipFill>
          <a:blip r:embed="rId2"/>
          <a:stretch>
            <a:fillRect/>
          </a:stretch>
        </p:blipFill>
        <p:spPr>
          <a:xfrm>
            <a:off x="276705" y="2708921"/>
            <a:ext cx="4608975" cy="4115157"/>
          </a:xfrm>
          <a:prstGeom prst="rect">
            <a:avLst/>
          </a:prstGeom>
        </p:spPr>
      </p:pic>
    </p:spTree>
    <p:extLst>
      <p:ext uri="{BB962C8B-B14F-4D97-AF65-F5344CB8AC3E}">
        <p14:creationId xmlns:p14="http://schemas.microsoft.com/office/powerpoint/2010/main" val="14880163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343026" y="548680"/>
            <a:ext cx="8424936" cy="5904656"/>
          </a:xfrm>
          <a:prstGeom prst="rect">
            <a:avLst/>
          </a:prstGeom>
          <a:noFill/>
          <a:ln w="38100" cmpd="dbl">
            <a:solidFill>
              <a:schemeClr val="tx1"/>
            </a:solidFill>
            <a:prstDash val="solid"/>
          </a:ln>
        </p:spPr>
        <p:style>
          <a:lnRef idx="2">
            <a:schemeClr val="accent6"/>
          </a:lnRef>
          <a:fillRef idx="1">
            <a:schemeClr val="lt1"/>
          </a:fillRef>
          <a:effectRef idx="0">
            <a:schemeClr val="accent6"/>
          </a:effectRef>
          <a:fontRef idx="minor">
            <a:schemeClr val="dk1"/>
          </a:fontRef>
        </p:style>
        <p:txBody>
          <a:bodyPr lIns="360000" tIns="360000" rIns="360000" bIns="360000" rtlCol="0" anchor="ctr" anchorCtr="0"/>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１）健康・医療関連産業の世界的なクラスター</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大阪・関西は、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研究機関の集積や新たな拠点の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形成など</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、ライフサイエンス関連分野のポテンシャルが高く、また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、スポーツ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や食をはじめ健康に関わる産業も幅広く集積。これらの強みを活かし、更に磨きをかけ、ヘルスケア</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まで含めた</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すそ野の広い産業の創出を図るため重層的に取組みを進めていく必要。</a:t>
            </a: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２）大阪の強みを活かした先端技術産業の強化とイノベーションの促進</a:t>
            </a: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大阪には第４次産業革命に関連する要素技術を有するものづくり企業が集積。</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蓄電池をはじめとするエネルギー関連分野の産業集積も進みつつ</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ある。引き続き、産</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業界や大学との連携強化に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よるオープンイノベーション</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の促進</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や実証実験の推進等に取り組む必要。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３）世界市場に打って出る大阪産業・大阪企業への支援</a:t>
            </a: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人口減少等により国内市場の縮小が懸念。成長著しいアジア市場の取り込みや経済のグローバル化に対応できる産業基盤の強化を図るため、中小企業等の海外ビジネス展開支援を強力に進めていく必要。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４）対内投資促進による国際競争力の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外国企業誘致センター（</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O-BIC</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る外国企業等の誘致件数は伸びている一方、外資系企業の東京一極集中の状況が続いており、本社機能を設置する外資系企業に対する補助金の活用やジェトロ等関係機関と連携しながら積極的な誘致を進めていく必要。ライフサイエンス分野や新エネルギー分野における国際競争力強化に向け、立地支援策の推進に取り組む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67</a:t>
            </a:fld>
            <a:endParaRPr lang="ja-JP" altLang="en-US" b="1" dirty="0"/>
          </a:p>
        </p:txBody>
      </p:sp>
    </p:spTree>
    <p:extLst>
      <p:ext uri="{BB962C8B-B14F-4D97-AF65-F5344CB8AC3E}">
        <p14:creationId xmlns:p14="http://schemas.microsoft.com/office/powerpoint/2010/main" val="100978338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251520" y="548680"/>
            <a:ext cx="8424936" cy="3312368"/>
          </a:xfrm>
          <a:prstGeom prst="rect">
            <a:avLst/>
          </a:prstGeom>
          <a:noFill/>
          <a:ln w="38100" cmpd="dbl">
            <a:solidFill>
              <a:schemeClr val="tx1"/>
            </a:solidFill>
            <a:prstDash val="solid"/>
          </a:ln>
        </p:spPr>
        <p:style>
          <a:lnRef idx="2">
            <a:schemeClr val="accent6"/>
          </a:lnRef>
          <a:fillRef idx="1">
            <a:schemeClr val="lt1"/>
          </a:fillRef>
          <a:effectRef idx="0">
            <a:schemeClr val="accent6"/>
          </a:effectRef>
          <a:fontRef idx="minor">
            <a:schemeClr val="dk1"/>
          </a:fontRef>
        </p:style>
        <p:txBody>
          <a:bodyPr lIns="360000" tIns="360000" rIns="360000" bIns="360000" rtlCol="0" anchor="ctr" anchorCtr="0"/>
          <a:lstStyle/>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５）ハイエンドなものづくりの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大阪から高付加価値な製品を数多く生み出すには、第４次産業革命</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に関連する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新たな技術</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の活用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や、研究者・技術者等の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協働</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による研究開発などのプロジェクト創出が重要。</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MOBIO</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を核とした支援機関のネットワーク強化や大学との連携などにより、ものづくり中小企業の競争力強化を図る必要。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６）成長分野に挑戦する企業への支援・経済活動の新陳代謝の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促進</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経済環境や技術革新などの急激な変化に対応できる強い産業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育成、行政</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課題や社会課題の解決につながる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ネスを創出するため、金融機関や経済界とのネットワークを更に強化し、資金・経営・技術・人材面でチャレンジする企業を総合的に支援できる仕組みづくりが必要。また、喫緊の課題である事業承継について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、相談・個者支援体制の充実に加え、後継者</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の育成や新たな事業展開支援など、幅広い観点で取り組んでいくことが重要。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68</a:t>
            </a:fld>
            <a:endParaRPr lang="ja-JP" altLang="en-US" b="1" dirty="0"/>
          </a:p>
        </p:txBody>
      </p:sp>
    </p:spTree>
    <p:extLst>
      <p:ext uri="{BB962C8B-B14F-4D97-AF65-F5344CB8AC3E}">
        <p14:creationId xmlns:p14="http://schemas.microsoft.com/office/powerpoint/2010/main" val="16932562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51520" y="764704"/>
            <a:ext cx="9073008"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大阪府の</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GDP</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推移と都市間比較</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出典：内閣府「平成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年度国民経済計算」、「平成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年度県民経済計算」より作成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07504" y="1155352"/>
            <a:ext cx="8928992" cy="8334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年度の大阪府の「名目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」が全国に占めるシェアは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と前年度から増加。また、</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の大阪府の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実質</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」が全国に占めるシェア</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schemeClr val="tx1"/>
                </a:solidFill>
                <a:latin typeface="Meiryo UI" panose="020B0604030504040204" pitchFamily="50" charset="-128"/>
                <a:ea typeface="Meiryo UI" panose="020B0604030504040204" pitchFamily="50" charset="-128"/>
              </a:rPr>
              <a:t>前年度から横ばい。</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年の戦略</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策定から</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年を平均すると、大阪府</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が全国に占めるシェア</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は名目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ともに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、概ね</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程度で推移</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表 1"/>
          <p:cNvGraphicFramePr>
            <a:graphicFrameLocks noGrp="1"/>
          </p:cNvGraphicFramePr>
          <p:nvPr>
            <p:extLst>
              <p:ext uri="{D42A27DB-BD31-4B8C-83A1-F6EECF244321}">
                <p14:modId xmlns:p14="http://schemas.microsoft.com/office/powerpoint/2010/main" val="2407591127"/>
              </p:ext>
            </p:extLst>
          </p:nvPr>
        </p:nvGraphicFramePr>
        <p:xfrm>
          <a:off x="107504" y="2276872"/>
          <a:ext cx="8784978" cy="2068750"/>
        </p:xfrm>
        <a:graphic>
          <a:graphicData uri="http://schemas.openxmlformats.org/drawingml/2006/table">
            <a:tbl>
              <a:tblPr>
                <a:tableStyleId>{5C22544A-7EE6-4342-B048-85BDC9FD1C3A}</a:tableStyleId>
              </a:tblPr>
              <a:tblGrid>
                <a:gridCol w="821842">
                  <a:extLst>
                    <a:ext uri="{9D8B030D-6E8A-4147-A177-3AD203B41FA5}">
                      <a16:colId xmlns:a16="http://schemas.microsoft.com/office/drawing/2014/main" val="20000"/>
                    </a:ext>
                  </a:extLst>
                </a:gridCol>
                <a:gridCol w="834293">
                  <a:extLst>
                    <a:ext uri="{9D8B030D-6E8A-4147-A177-3AD203B41FA5}">
                      <a16:colId xmlns:a16="http://schemas.microsoft.com/office/drawing/2014/main" val="20001"/>
                    </a:ext>
                  </a:extLst>
                </a:gridCol>
                <a:gridCol w="722223">
                  <a:extLst>
                    <a:ext uri="{9D8B030D-6E8A-4147-A177-3AD203B41FA5}">
                      <a16:colId xmlns:a16="http://schemas.microsoft.com/office/drawing/2014/main" val="20002"/>
                    </a:ext>
                  </a:extLst>
                </a:gridCol>
                <a:gridCol w="924571">
                  <a:extLst>
                    <a:ext uri="{9D8B030D-6E8A-4147-A177-3AD203B41FA5}">
                      <a16:colId xmlns:a16="http://schemas.microsoft.com/office/drawing/2014/main" val="20003"/>
                    </a:ext>
                  </a:extLst>
                </a:gridCol>
                <a:gridCol w="722223">
                  <a:extLst>
                    <a:ext uri="{9D8B030D-6E8A-4147-A177-3AD203B41FA5}">
                      <a16:colId xmlns:a16="http://schemas.microsoft.com/office/drawing/2014/main" val="20004"/>
                    </a:ext>
                  </a:extLst>
                </a:gridCol>
                <a:gridCol w="834293">
                  <a:extLst>
                    <a:ext uri="{9D8B030D-6E8A-4147-A177-3AD203B41FA5}">
                      <a16:colId xmlns:a16="http://schemas.microsoft.com/office/drawing/2014/main" val="20005"/>
                    </a:ext>
                  </a:extLst>
                </a:gridCol>
                <a:gridCol w="722223">
                  <a:extLst>
                    <a:ext uri="{9D8B030D-6E8A-4147-A177-3AD203B41FA5}">
                      <a16:colId xmlns:a16="http://schemas.microsoft.com/office/drawing/2014/main" val="20006"/>
                    </a:ext>
                  </a:extLst>
                </a:gridCol>
                <a:gridCol w="834293">
                  <a:extLst>
                    <a:ext uri="{9D8B030D-6E8A-4147-A177-3AD203B41FA5}">
                      <a16:colId xmlns:a16="http://schemas.microsoft.com/office/drawing/2014/main" val="20007"/>
                    </a:ext>
                  </a:extLst>
                </a:gridCol>
                <a:gridCol w="722223">
                  <a:extLst>
                    <a:ext uri="{9D8B030D-6E8A-4147-A177-3AD203B41FA5}">
                      <a16:colId xmlns:a16="http://schemas.microsoft.com/office/drawing/2014/main" val="20008"/>
                    </a:ext>
                  </a:extLst>
                </a:gridCol>
                <a:gridCol w="924571">
                  <a:extLst>
                    <a:ext uri="{9D8B030D-6E8A-4147-A177-3AD203B41FA5}">
                      <a16:colId xmlns:a16="http://schemas.microsoft.com/office/drawing/2014/main" val="20009"/>
                    </a:ext>
                  </a:extLst>
                </a:gridCol>
                <a:gridCol w="722223">
                  <a:extLst>
                    <a:ext uri="{9D8B030D-6E8A-4147-A177-3AD203B41FA5}">
                      <a16:colId xmlns:a16="http://schemas.microsoft.com/office/drawing/2014/main" val="20010"/>
                    </a:ext>
                  </a:extLst>
                </a:gridCol>
              </a:tblGrid>
              <a:tr h="198022">
                <a:tc rowSpan="2">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0"/>
                  </a:ext>
                </a:extLst>
              </a:tr>
              <a:tr h="132236">
                <a:tc vMerge="1">
                  <a:txBody>
                    <a:bodyPr/>
                    <a:lstStyle/>
                    <a:p>
                      <a:endParaRPr kumimoji="1" lang="ja-JP" altLang="en-US"/>
                    </a:p>
                  </a:txBody>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98022">
                <a:tc>
                  <a:txBody>
                    <a:bodyPr/>
                    <a:lstStyle/>
                    <a:p>
                      <a:pPr algn="ct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36,992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98,117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19.6%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33,872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6.8%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32,776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6.6%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499,429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8022">
                <a:tc>
                  <a:txBody>
                    <a:bodyPr/>
                    <a:lstStyle/>
                    <a:p>
                      <a:pPr algn="ct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37,594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7.6%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100,372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20.3%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35,003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33,077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494,043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98022">
                <a:tc>
                  <a:txBody>
                    <a:bodyPr/>
                    <a:lstStyle/>
                    <a:p>
                      <a:pPr algn="ct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37,146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99,839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20.2%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36,653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32,457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6.6%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494,370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98022">
                <a:tc>
                  <a:txBody>
                    <a:bodyPr/>
                    <a:lstStyle/>
                    <a:p>
                      <a:pPr algn="ct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37,338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101,298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20.0%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37,769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32,630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6.4%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507,255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98022">
                <a:tc>
                  <a:txBody>
                    <a:bodyPr/>
                    <a:lstStyle/>
                    <a:p>
                      <a:pPr algn="ct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38,087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101,785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19.6%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38,417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32,583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6.3%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518,235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8022">
                <a:tc>
                  <a:txBody>
                    <a:bodyPr/>
                    <a:lstStyle/>
                    <a:p>
                      <a:pPr algn="ct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38,891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104,520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19.6%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39,516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34,130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6.4%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532,983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98022">
                <a:tc>
                  <a:txBody>
                    <a:bodyPr/>
                    <a:lstStyle/>
                    <a:p>
                      <a:pPr algn="ctr" fontAlgn="b"/>
                      <a:r>
                        <a:rPr lang="en-US" altLang="ja-JP" sz="13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3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38,803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105,159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19.6%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39,391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34,740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6.5%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536,795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387160"/>
                  </a:ext>
                </a:extLst>
              </a:tr>
              <a:tr h="198022">
                <a:tc>
                  <a:txBody>
                    <a:bodyPr/>
                    <a:lstStyle/>
                    <a:p>
                      <a:pPr algn="ctr" fontAlgn="b"/>
                      <a:r>
                        <a:rPr lang="en-US" altLang="ja-JP" sz="13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3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40,070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106,238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40,300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35,590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6.5%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547,409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8174306"/>
                  </a:ext>
                </a:extLst>
              </a:tr>
            </a:tbl>
          </a:graphicData>
        </a:graphic>
      </p:graphicFrame>
      <p:sp>
        <p:nvSpPr>
          <p:cNvPr id="11" name="テキスト ボックス 10"/>
          <p:cNvSpPr txBox="1"/>
          <p:nvPr/>
        </p:nvSpPr>
        <p:spPr>
          <a:xfrm>
            <a:off x="107504" y="1988840"/>
            <a:ext cx="3096344"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○名目</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（単位：</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07504" y="4437112"/>
            <a:ext cx="3096344"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○実質</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（単位：</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 name="直線コネクタ 14"/>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6</a:t>
            </a:fld>
            <a:endParaRPr lang="ja-JP" altLang="en-US" b="1" dirty="0"/>
          </a:p>
        </p:txBody>
      </p:sp>
      <p:graphicFrame>
        <p:nvGraphicFramePr>
          <p:cNvPr id="12" name="表 1"/>
          <p:cNvGraphicFramePr>
            <a:graphicFrameLocks noGrp="1"/>
          </p:cNvGraphicFramePr>
          <p:nvPr>
            <p:extLst>
              <p:ext uri="{D42A27DB-BD31-4B8C-83A1-F6EECF244321}">
                <p14:modId xmlns:p14="http://schemas.microsoft.com/office/powerpoint/2010/main" val="2062495651"/>
              </p:ext>
            </p:extLst>
          </p:nvPr>
        </p:nvGraphicFramePr>
        <p:xfrm>
          <a:off x="112918" y="4720111"/>
          <a:ext cx="8784978" cy="2068750"/>
        </p:xfrm>
        <a:graphic>
          <a:graphicData uri="http://schemas.openxmlformats.org/drawingml/2006/table">
            <a:tbl>
              <a:tblPr>
                <a:tableStyleId>{5C22544A-7EE6-4342-B048-85BDC9FD1C3A}</a:tableStyleId>
              </a:tblPr>
              <a:tblGrid>
                <a:gridCol w="821842">
                  <a:extLst>
                    <a:ext uri="{9D8B030D-6E8A-4147-A177-3AD203B41FA5}">
                      <a16:colId xmlns:a16="http://schemas.microsoft.com/office/drawing/2014/main" val="20000"/>
                    </a:ext>
                  </a:extLst>
                </a:gridCol>
                <a:gridCol w="834293">
                  <a:extLst>
                    <a:ext uri="{9D8B030D-6E8A-4147-A177-3AD203B41FA5}">
                      <a16:colId xmlns:a16="http://schemas.microsoft.com/office/drawing/2014/main" val="20001"/>
                    </a:ext>
                  </a:extLst>
                </a:gridCol>
                <a:gridCol w="722223">
                  <a:extLst>
                    <a:ext uri="{9D8B030D-6E8A-4147-A177-3AD203B41FA5}">
                      <a16:colId xmlns:a16="http://schemas.microsoft.com/office/drawing/2014/main" val="20002"/>
                    </a:ext>
                  </a:extLst>
                </a:gridCol>
                <a:gridCol w="924571">
                  <a:extLst>
                    <a:ext uri="{9D8B030D-6E8A-4147-A177-3AD203B41FA5}">
                      <a16:colId xmlns:a16="http://schemas.microsoft.com/office/drawing/2014/main" val="20003"/>
                    </a:ext>
                  </a:extLst>
                </a:gridCol>
                <a:gridCol w="722223">
                  <a:extLst>
                    <a:ext uri="{9D8B030D-6E8A-4147-A177-3AD203B41FA5}">
                      <a16:colId xmlns:a16="http://schemas.microsoft.com/office/drawing/2014/main" val="20004"/>
                    </a:ext>
                  </a:extLst>
                </a:gridCol>
                <a:gridCol w="834293">
                  <a:extLst>
                    <a:ext uri="{9D8B030D-6E8A-4147-A177-3AD203B41FA5}">
                      <a16:colId xmlns:a16="http://schemas.microsoft.com/office/drawing/2014/main" val="20005"/>
                    </a:ext>
                  </a:extLst>
                </a:gridCol>
                <a:gridCol w="722223">
                  <a:extLst>
                    <a:ext uri="{9D8B030D-6E8A-4147-A177-3AD203B41FA5}">
                      <a16:colId xmlns:a16="http://schemas.microsoft.com/office/drawing/2014/main" val="20006"/>
                    </a:ext>
                  </a:extLst>
                </a:gridCol>
                <a:gridCol w="834293">
                  <a:extLst>
                    <a:ext uri="{9D8B030D-6E8A-4147-A177-3AD203B41FA5}">
                      <a16:colId xmlns:a16="http://schemas.microsoft.com/office/drawing/2014/main" val="20007"/>
                    </a:ext>
                  </a:extLst>
                </a:gridCol>
                <a:gridCol w="722223">
                  <a:extLst>
                    <a:ext uri="{9D8B030D-6E8A-4147-A177-3AD203B41FA5}">
                      <a16:colId xmlns:a16="http://schemas.microsoft.com/office/drawing/2014/main" val="20008"/>
                    </a:ext>
                  </a:extLst>
                </a:gridCol>
                <a:gridCol w="924571">
                  <a:extLst>
                    <a:ext uri="{9D8B030D-6E8A-4147-A177-3AD203B41FA5}">
                      <a16:colId xmlns:a16="http://schemas.microsoft.com/office/drawing/2014/main" val="20009"/>
                    </a:ext>
                  </a:extLst>
                </a:gridCol>
                <a:gridCol w="722223">
                  <a:extLst>
                    <a:ext uri="{9D8B030D-6E8A-4147-A177-3AD203B41FA5}">
                      <a16:colId xmlns:a16="http://schemas.microsoft.com/office/drawing/2014/main" val="20010"/>
                    </a:ext>
                  </a:extLst>
                </a:gridCol>
              </a:tblGrid>
              <a:tr h="198022">
                <a:tc rowSpan="2">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tc gridSpan="2">
                  <a:txBody>
                    <a:bodyPr/>
                    <a:lstStyle/>
                    <a:p>
                      <a:pPr algn="l"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kumimoji="1" lang="ja-JP" altLang="en-US"/>
                    </a:p>
                  </a:txBody>
                  <a:tcPr/>
                </a:tc>
                <a:extLst>
                  <a:ext uri="{0D108BD9-81ED-4DB2-BD59-A6C34878D82A}">
                    <a16:rowId xmlns:a16="http://schemas.microsoft.com/office/drawing/2014/main" val="10000"/>
                  </a:ext>
                </a:extLst>
              </a:tr>
              <a:tr h="132236">
                <a:tc vMerge="1">
                  <a:txBody>
                    <a:bodyPr/>
                    <a:lstStyle/>
                    <a:p>
                      <a:endParaRPr kumimoji="1" lang="ja-JP" altLang="en-US"/>
                    </a:p>
                  </a:txBody>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シェア</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98022">
                <a:tc>
                  <a:txBody>
                    <a:bodyPr/>
                    <a:lstStyle/>
                    <a:p>
                      <a:pPr algn="ct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36,680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97,343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33,356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6.8%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32,319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6.6%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493,030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98022">
                <a:tc>
                  <a:txBody>
                    <a:bodyPr/>
                    <a:lstStyle/>
                    <a:p>
                      <a:pPr algn="ct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37,578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7.6%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100,373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20.3%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34,992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33,074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495,280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98022">
                <a:tc>
                  <a:txBody>
                    <a:bodyPr/>
                    <a:lstStyle/>
                    <a:p>
                      <a:pPr algn="ct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37,328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100,841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20.2%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36,473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32,590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6.5%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499,324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98022">
                <a:tc>
                  <a:txBody>
                    <a:bodyPr/>
                    <a:lstStyle/>
                    <a:p>
                      <a:pPr algn="ct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37,568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102,772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20.1%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37,304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32,782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6.4%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512,535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98022">
                <a:tc>
                  <a:txBody>
                    <a:bodyPr/>
                    <a:lstStyle/>
                    <a:p>
                      <a:pPr algn="ct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37,367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101,156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19.8%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37,084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32,106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6.3%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510,704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8022">
                <a:tc>
                  <a:txBody>
                    <a:bodyPr/>
                    <a:lstStyle/>
                    <a:p>
                      <a:pPr algn="ctr" fontAlgn="b"/>
                      <a:r>
                        <a:rPr lang="en-US" altLang="ja-JP"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3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37,904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103,828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20.1%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37,441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33,242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6.4%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517,426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98022">
                <a:tc>
                  <a:txBody>
                    <a:bodyPr/>
                    <a:lstStyle/>
                    <a:p>
                      <a:pPr algn="ctr" fontAlgn="b"/>
                      <a:r>
                        <a:rPr lang="en-US" altLang="ja-JP" sz="13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3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3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37,889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104,575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20.0%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37,552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33,881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6.5%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521,979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387160"/>
                  </a:ext>
                </a:extLst>
              </a:tr>
              <a:tr h="198022">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ja-JP" sz="13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3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38,975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105,377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19.8%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38,625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34,636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6.5%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a:solidFill>
                            <a:schemeClr val="tx1"/>
                          </a:solidFill>
                          <a:effectLst/>
                          <a:latin typeface="Meiryo UI" panose="020B0604030504040204" pitchFamily="50" charset="-128"/>
                          <a:ea typeface="Meiryo UI" panose="020B0604030504040204" pitchFamily="50" charset="-128"/>
                        </a:rPr>
                        <a:t>531,678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100.0%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8174306"/>
                  </a:ext>
                </a:extLst>
              </a:tr>
            </a:tbl>
          </a:graphicData>
        </a:graphic>
      </p:graphicFrame>
    </p:spTree>
    <p:extLst>
      <p:ext uri="{BB962C8B-B14F-4D97-AF65-F5344CB8AC3E}">
        <p14:creationId xmlns:p14="http://schemas.microsoft.com/office/powerpoint/2010/main" val="168680059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2"/>
          <p:cNvGraphicFramePr>
            <a:graphicFrameLocks noGrp="1"/>
          </p:cNvGraphicFramePr>
          <p:nvPr>
            <p:extLst>
              <p:ext uri="{D42A27DB-BD31-4B8C-83A1-F6EECF244321}">
                <p14:modId xmlns:p14="http://schemas.microsoft.com/office/powerpoint/2010/main" val="1287483504"/>
              </p:ext>
            </p:extLst>
          </p:nvPr>
        </p:nvGraphicFramePr>
        <p:xfrm>
          <a:off x="120837" y="2054027"/>
          <a:ext cx="8928988" cy="4567875"/>
        </p:xfrm>
        <a:graphic>
          <a:graphicData uri="http://schemas.openxmlformats.org/drawingml/2006/table">
            <a:tbl>
              <a:tblPr firstRow="1" bandRow="1">
                <a:tableStyleId>{5940675A-B579-460E-94D1-54222C63F5DA}</a:tableStyleId>
              </a:tblPr>
              <a:tblGrid>
                <a:gridCol w="450688">
                  <a:extLst>
                    <a:ext uri="{9D8B030D-6E8A-4147-A177-3AD203B41FA5}">
                      <a16:colId xmlns:a16="http://schemas.microsoft.com/office/drawing/2014/main" val="20000"/>
                    </a:ext>
                  </a:extLst>
                </a:gridCol>
                <a:gridCol w="450688">
                  <a:extLst>
                    <a:ext uri="{9D8B030D-6E8A-4147-A177-3AD203B41FA5}">
                      <a16:colId xmlns:a16="http://schemas.microsoft.com/office/drawing/2014/main" val="20001"/>
                    </a:ext>
                  </a:extLst>
                </a:gridCol>
                <a:gridCol w="646805">
                  <a:extLst>
                    <a:ext uri="{9D8B030D-6E8A-4147-A177-3AD203B41FA5}">
                      <a16:colId xmlns:a16="http://schemas.microsoft.com/office/drawing/2014/main" val="20002"/>
                    </a:ext>
                  </a:extLst>
                </a:gridCol>
                <a:gridCol w="681200">
                  <a:extLst>
                    <a:ext uri="{9D8B030D-6E8A-4147-A177-3AD203B41FA5}">
                      <a16:colId xmlns:a16="http://schemas.microsoft.com/office/drawing/2014/main" val="20003"/>
                    </a:ext>
                  </a:extLst>
                </a:gridCol>
                <a:gridCol w="681200">
                  <a:extLst>
                    <a:ext uri="{9D8B030D-6E8A-4147-A177-3AD203B41FA5}">
                      <a16:colId xmlns:a16="http://schemas.microsoft.com/office/drawing/2014/main" val="20004"/>
                    </a:ext>
                  </a:extLst>
                </a:gridCol>
                <a:gridCol w="681200">
                  <a:extLst>
                    <a:ext uri="{9D8B030D-6E8A-4147-A177-3AD203B41FA5}">
                      <a16:colId xmlns:a16="http://schemas.microsoft.com/office/drawing/2014/main" val="20005"/>
                    </a:ext>
                  </a:extLst>
                </a:gridCol>
                <a:gridCol w="681200">
                  <a:extLst>
                    <a:ext uri="{9D8B030D-6E8A-4147-A177-3AD203B41FA5}">
                      <a16:colId xmlns:a16="http://schemas.microsoft.com/office/drawing/2014/main" val="20006"/>
                    </a:ext>
                  </a:extLst>
                </a:gridCol>
                <a:gridCol w="681200">
                  <a:extLst>
                    <a:ext uri="{9D8B030D-6E8A-4147-A177-3AD203B41FA5}">
                      <a16:colId xmlns:a16="http://schemas.microsoft.com/office/drawing/2014/main" val="20007"/>
                    </a:ext>
                  </a:extLst>
                </a:gridCol>
                <a:gridCol w="681200">
                  <a:extLst>
                    <a:ext uri="{9D8B030D-6E8A-4147-A177-3AD203B41FA5}">
                      <a16:colId xmlns:a16="http://schemas.microsoft.com/office/drawing/2014/main" val="20008"/>
                    </a:ext>
                  </a:extLst>
                </a:gridCol>
                <a:gridCol w="681200">
                  <a:extLst>
                    <a:ext uri="{9D8B030D-6E8A-4147-A177-3AD203B41FA5}">
                      <a16:colId xmlns:a16="http://schemas.microsoft.com/office/drawing/2014/main" val="20009"/>
                    </a:ext>
                  </a:extLst>
                </a:gridCol>
                <a:gridCol w="681200">
                  <a:extLst>
                    <a:ext uri="{9D8B030D-6E8A-4147-A177-3AD203B41FA5}">
                      <a16:colId xmlns:a16="http://schemas.microsoft.com/office/drawing/2014/main" val="3757471405"/>
                    </a:ext>
                  </a:extLst>
                </a:gridCol>
                <a:gridCol w="681200">
                  <a:extLst>
                    <a:ext uri="{9D8B030D-6E8A-4147-A177-3AD203B41FA5}">
                      <a16:colId xmlns:a16="http://schemas.microsoft.com/office/drawing/2014/main" val="405986888"/>
                    </a:ext>
                  </a:extLst>
                </a:gridCol>
                <a:gridCol w="1250007">
                  <a:extLst>
                    <a:ext uri="{9D8B030D-6E8A-4147-A177-3AD203B41FA5}">
                      <a16:colId xmlns:a16="http://schemas.microsoft.com/office/drawing/2014/main" val="20010"/>
                    </a:ext>
                  </a:extLst>
                </a:gridCol>
              </a:tblGrid>
              <a:tr h="583609">
                <a:tc gridSpan="2">
                  <a:txBody>
                    <a:bodyPr/>
                    <a:lstStyle/>
                    <a:p>
                      <a:pPr algn="ctr"/>
                      <a:r>
                        <a:rPr kumimoji="1" lang="ja-JP" altLang="en-US" sz="16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指標</a:t>
                      </a:r>
                      <a:r>
                        <a:rPr kumimoji="1"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hMerge="1">
                  <a:txBody>
                    <a:bodyPr/>
                    <a:lstStyle/>
                    <a:p>
                      <a:endParaRPr kumimoji="1" lang="ja-JP" altLang="en-US"/>
                    </a:p>
                  </a:txBody>
                  <a:tcPr/>
                </a:tc>
                <a:tc>
                  <a:txBody>
                    <a:bodyPr/>
                    <a:lstStyle/>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p>
                    <a:p>
                      <a:pPr algn="ct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45703" marB="45703"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p>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(H24</a:t>
                      </a:r>
                      <a:r>
                        <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p>
                    <a:p>
                      <a:pPr algn="ct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(H25</a:t>
                      </a:r>
                      <a:r>
                        <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p>
                    <a:p>
                      <a:pPr algn="ct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gn="ct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p>
                      <a:pPr algn="ct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p>
                      <a:pPr algn="ct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r>
                        <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en-US" altLang="ja-JP"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p>
                    <a:p>
                      <a:pPr algn="ct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(R1</a:t>
                      </a:r>
                      <a:r>
                        <a:rPr kumimoji="1" lang="ja-JP" altLang="en-US" sz="9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tc>
                  <a:txBody>
                    <a:bodyPr/>
                    <a:lstStyle/>
                    <a:p>
                      <a:pPr algn="ctr"/>
                      <a:r>
                        <a:rPr kumimoji="1" lang="ja-JP" altLang="en-US" sz="11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　　典</a:t>
                      </a:r>
                      <a:endParaRPr kumimoji="1" lang="ja-JP" altLang="en-US" sz="11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60000"/>
                        <a:lumOff val="40000"/>
                      </a:schemeClr>
                    </a:solidFill>
                  </a:tcPr>
                </a:tc>
                <a:extLst>
                  <a:ext uri="{0D108BD9-81ED-4DB2-BD59-A6C34878D82A}">
                    <a16:rowId xmlns:a16="http://schemas.microsoft.com/office/drawing/2014/main" val="10000"/>
                  </a:ext>
                </a:extLst>
              </a:tr>
              <a:tr h="511886">
                <a:tc gridSpan="2">
                  <a:txBody>
                    <a:bodyPr/>
                    <a:lstStyle/>
                    <a:p>
                      <a:pPr algn="l"/>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国際特許</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出願件数</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marL="182563" indent="-182563" algn="ctr">
                        <a:tabLst>
                          <a:tab pos="92075" algn="l"/>
                        </a:tabLst>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6,767</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7,761</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8,748</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6,933</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6,151</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6,187</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6,192</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900" strike="sng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9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6,504</a:t>
                      </a:r>
                      <a:r>
                        <a:rPr kumimoji="1" lang="ja-JP" altLang="en-US" sz="9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9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9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6,778</a:t>
                      </a:r>
                      <a:r>
                        <a:rPr kumimoji="1" lang="ja-JP" altLang="en-US" sz="9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9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6,484</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a:t>
                      </a:r>
                      <a:endPar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特許庁「特許行政年次報告書</a:t>
                      </a:r>
                      <a:r>
                        <a:rPr kumimoji="1" lang="en-US" altLang="ja-JP" sz="10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年版」</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597200">
                <a:tc rowSpan="2">
                  <a:txBody>
                    <a:bodyPr/>
                    <a:lstStyle/>
                    <a:p>
                      <a:pPr algn="l"/>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大阪税関</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通関額</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輸出</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9,418</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8,793</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2,871</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2,177</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9,859</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3,318</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6,297</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pPr>
                      <a:r>
                        <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8,702</a:t>
                      </a:r>
                    </a:p>
                    <a:p>
                      <a:pPr marL="0" indent="0" algn="ctr">
                        <a:tabLst/>
                      </a:pP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pPr>
                      <a:r>
                        <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1,868</a:t>
                      </a:r>
                    </a:p>
                    <a:p>
                      <a:pPr marL="0" indent="0" algn="ctr">
                        <a:tabLst/>
                      </a:pP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pPr>
                      <a:r>
                        <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5,947</a:t>
                      </a: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rowSpan="2">
                  <a:txBody>
                    <a:bodyPr/>
                    <a:lstStyle/>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大阪税関</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「貿易統計」</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597200">
                <a:tc vMerge="1">
                  <a:txBody>
                    <a:bodyPr/>
                    <a:lstStyle/>
                    <a:p>
                      <a:pPr algn="l"/>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輸入</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6,699</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838</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4,454</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7,454</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5,360</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4,740</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8,560</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pPr>
                      <a:r>
                        <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887</a:t>
                      </a:r>
                    </a:p>
                    <a:p>
                      <a:pPr marL="0" indent="0" algn="ctr">
                        <a:tabLst/>
                      </a:pP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pPr>
                      <a:r>
                        <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7,076</a:t>
                      </a:r>
                    </a:p>
                    <a:p>
                      <a:pPr marL="0" indent="0" algn="ctr">
                        <a:tabLst/>
                      </a:pP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pPr>
                      <a:r>
                        <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1,120</a:t>
                      </a: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vMerge="1">
                  <a:txBody>
                    <a:bodyPr/>
                    <a:lstStyle/>
                    <a:p>
                      <a:pPr marL="0" indent="0" algn="l">
                        <a:tabLst/>
                      </a:pP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597200">
                <a:tc rowSpan="2">
                  <a:txBody>
                    <a:bodyPr/>
                    <a:lstStyle/>
                    <a:p>
                      <a:pPr algn="l"/>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製造品</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出荷額等</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製造品</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全体</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7,131</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4,925</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227</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245</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5,292</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8,046</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p>
                  </a:txBody>
                  <a:tcPr marL="91443" marR="91443" marT="45716" marB="45716" anchor="ctr"/>
                </a:tc>
                <a:tc>
                  <a:txBody>
                    <a:bodyPr/>
                    <a:lstStyle/>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8,197</a:t>
                      </a:r>
                    </a:p>
                    <a:p>
                      <a:pPr marL="0" indent="0"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9,957</a:t>
                      </a:r>
                    </a:p>
                    <a:p>
                      <a:pPr marL="0" indent="0"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17</a:t>
                      </a: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5,615</a:t>
                      </a: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未公表</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txBody>
                  <a:tcPr marL="91443" marR="91443" marT="45716" marB="45716" anchor="ctr"/>
                </a:tc>
                <a:tc rowSpan="2">
                  <a:txBody>
                    <a:bodyPr/>
                    <a:lstStyle/>
                    <a:p>
                      <a:pPr marL="0" indent="0" algn="l">
                        <a:tabLst/>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経済産業省「工業統計表」</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kumimoji="1" lang="ja-JP" altLang="en-US" sz="9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年及び</a:t>
                      </a:r>
                      <a:r>
                        <a:rPr kumimoji="1" lang="en-US" altLang="ja-JP" sz="9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9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経済センサス活動調査</a:t>
                      </a:r>
                      <a:r>
                        <a:rPr kumimoji="1" lang="ja-JP" altLang="en-US" sz="900" strike="noStrike"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報告</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同調査報告においては、医薬品製剤製造業は公表されていません。</a:t>
                      </a:r>
                      <a:endParaRPr kumimoji="1" lang="en-US" altLang="ja-JP" sz="9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r h="796266">
                <a:tc vMerge="1">
                  <a:txBody>
                    <a:bodyPr/>
                    <a:lstStyle/>
                    <a:p>
                      <a:pPr algn="l"/>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医薬品製剤製造業</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7,463</a:t>
                      </a:r>
                    </a:p>
                    <a:p>
                      <a:pPr marL="0" indent="0" algn="ctr">
                        <a:tabLst>
                          <a:tab pos="0"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ja-JP" altLang="en-US" sz="1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6,684</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6,427</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6,471</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ja-JP" altLang="en-US" sz="1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5,710</a:t>
                      </a:r>
                    </a:p>
                    <a:p>
                      <a:pPr marL="0" indent="0"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5,317</a:t>
                      </a:r>
                    </a:p>
                    <a:p>
                      <a:pPr marL="0" indent="0"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4,260</a:t>
                      </a: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未公表</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txBody>
                  <a:tcPr marL="91443" marR="91443" marT="45716" marB="45716" anchor="ctr"/>
                </a:tc>
                <a:tc vMerge="1">
                  <a:txBody>
                    <a:bodyPr/>
                    <a:lstStyle/>
                    <a:p>
                      <a:endParaRPr kumimoji="1" lang="ja-JP" altLang="en-US"/>
                    </a:p>
                  </a:txBody>
                  <a:tcPr/>
                </a:tc>
                <a:extLst>
                  <a:ext uri="{0D108BD9-81ED-4DB2-BD59-A6C34878D82A}">
                    <a16:rowId xmlns:a16="http://schemas.microsoft.com/office/drawing/2014/main" val="10005"/>
                  </a:ext>
                </a:extLst>
              </a:tr>
              <a:tr h="770417">
                <a:tc gridSpan="2">
                  <a:txBody>
                    <a:bodyPr/>
                    <a:lstStyle/>
                    <a:p>
                      <a:pPr algn="l"/>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開業</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事業所数</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tabLst>
                          <a:tab pos="0"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7,477</a:t>
                      </a:r>
                    </a:p>
                    <a:p>
                      <a:pPr marL="0" indent="0" algn="ctr">
                        <a:tabLst>
                          <a:tab pos="0"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7,564</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182563" indent="-182563"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7,854</a:t>
                      </a:r>
                    </a:p>
                    <a:p>
                      <a:pPr marL="182563" indent="-182563"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8,276</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8,383</a:t>
                      </a:r>
                    </a:p>
                    <a:p>
                      <a:pPr marL="0" indent="0" algn="ctr">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10,119</a:t>
                      </a:r>
                    </a:p>
                    <a:p>
                      <a:pPr marL="0" indent="0"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11,700</a:t>
                      </a:r>
                    </a:p>
                    <a:p>
                      <a:pPr marL="0" indent="0" algn="ctr">
                        <a:tabLst>
                          <a:tab pos="92075" algn="l"/>
                        </a:tabLst>
                      </a:pPr>
                      <a:r>
                        <a:rPr kumimoji="1"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endParaRPr kumimoji="1"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indent="0" algn="ctr">
                        <a:tabLst>
                          <a:tab pos="92075" algn="l"/>
                        </a:tabLst>
                      </a:pPr>
                      <a:r>
                        <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11,629</a:t>
                      </a:r>
                    </a:p>
                    <a:p>
                      <a:pPr marL="0" indent="0" algn="ctr">
                        <a:tabLst>
                          <a:tab pos="92075" algn="l"/>
                        </a:tabLst>
                      </a:pP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endPar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91443" marR="91443" marT="45716" marB="4571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8,463</a:t>
                      </a:r>
                    </a:p>
                    <a:p>
                      <a:pPr marL="0" marR="0" lvl="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1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事業所</a:t>
                      </a:r>
                    </a:p>
                  </a:txBody>
                  <a:tcPr marL="91443" marR="91443" marT="45716" marB="45716"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8,460</a:t>
                      </a:r>
                    </a:p>
                    <a:p>
                      <a:pPr marL="0" marR="0" lvl="0" indent="0" algn="ctr" defTabSz="914400" rtl="0" eaLnBrk="1" fontAlgn="auto" latinLnBrk="0" hangingPunct="1">
                        <a:lnSpc>
                          <a:spcPct val="100000"/>
                        </a:lnSpc>
                        <a:spcBef>
                          <a:spcPts val="0"/>
                        </a:spcBef>
                        <a:spcAft>
                          <a:spcPts val="0"/>
                        </a:spcAft>
                        <a:buClrTx/>
                        <a:buSzTx/>
                        <a:buFontTx/>
                        <a:buNone/>
                        <a:tabLst>
                          <a:tab pos="92075" algn="l"/>
                        </a:tabLst>
                        <a:defRPr/>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事業所</a:t>
                      </a:r>
                    </a:p>
                  </a:txBody>
                  <a:tcPr marL="91443" marR="91443" marT="45716" marB="45716"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厚生労働省</a:t>
                      </a:r>
                      <a:endParaRPr kumimoji="1"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「雇用保険事業月報・年報」雇用保険関係新規成立事業者数</a:t>
                      </a:r>
                    </a:p>
                  </a:txBody>
                  <a:tcPr anchor="ctr"/>
                </a:tc>
                <a:extLst>
                  <a:ext uri="{0D108BD9-81ED-4DB2-BD59-A6C34878D82A}">
                    <a16:rowId xmlns:a16="http://schemas.microsoft.com/office/drawing/2014/main" val="10006"/>
                  </a:ext>
                </a:extLst>
              </a:tr>
            </a:tbl>
          </a:graphicData>
        </a:graphic>
      </p:graphicFrame>
      <p:sp>
        <p:nvSpPr>
          <p:cNvPr id="7" name="正方形/長方形 4"/>
          <p:cNvSpPr>
            <a:spLocks noChangeArrowheads="1"/>
          </p:cNvSpPr>
          <p:nvPr/>
        </p:nvSpPr>
        <p:spPr bwMode="auto">
          <a:xfrm>
            <a:off x="99542" y="547914"/>
            <a:ext cx="8785225"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defTabSz="912813">
              <a:lnSpc>
                <a:spcPts val="2000"/>
              </a:lnSpc>
              <a:spcBef>
                <a:spcPct val="20000"/>
              </a:spcBef>
              <a:buFont typeface="Wingdings" panose="05000000000000000000" pitchFamily="2" charset="2"/>
              <a:buChar char="u"/>
            </a:pPr>
            <a:r>
              <a:rPr lang="ja-JP" altLang="en-US" sz="2000" b="1" u="sng" dirty="0">
                <a:latin typeface="+mj-ea"/>
                <a:cs typeface="Meiryo UI" pitchFamily="50" charset="-128"/>
              </a:rPr>
              <a:t>「成長目標」の進捗を把握するための指標</a:t>
            </a:r>
            <a:endParaRPr lang="ja-JP" altLang="en-US" sz="1600" b="1" u="sng" dirty="0">
              <a:latin typeface="+mj-ea"/>
              <a:ea typeface="+mj-ea"/>
              <a:cs typeface="Meiryo UI" pitchFamily="50" charset="-128"/>
            </a:endParaRPr>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10400" y="6492875"/>
            <a:ext cx="2133600" cy="365125"/>
          </a:xfrm>
        </p:spPr>
        <p:txBody>
          <a:bodyPr/>
          <a:lstStyle/>
          <a:p>
            <a:pPr>
              <a:defRPr/>
            </a:pPr>
            <a:fld id="{4AC9B83D-17C3-4F2E-B0BA-D155CD364A7C}" type="slidenum">
              <a:rPr lang="ja-JP" altLang="en-US" smtClean="0"/>
              <a:pPr>
                <a:defRPr/>
              </a:pPr>
              <a:t>69</a:t>
            </a:fld>
            <a:endParaRPr lang="ja-JP" altLang="en-US" dirty="0"/>
          </a:p>
        </p:txBody>
      </p:sp>
      <p:sp>
        <p:nvSpPr>
          <p:cNvPr id="10" name="正方形/長方形 9"/>
          <p:cNvSpPr/>
          <p:nvPr/>
        </p:nvSpPr>
        <p:spPr>
          <a:xfrm>
            <a:off x="120835" y="908720"/>
            <a:ext cx="8928992" cy="108012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国際特許出願件数は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6,484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件の減少。</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の貿易額は、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輸出入ともに前年度比減少（輸出▲</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％、輸入▲</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の製造品出荷</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額（製造業全体）は、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5,615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％）前年比増加。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開業事業所数は</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8,460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前年度比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減少となった。</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5305317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120835" y="542926"/>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大阪府の医薬品産業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出典：厚生労働省「薬事工業生産動態統計調査」より作成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20835" y="1052736"/>
            <a:ext cx="8928992" cy="10081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の大阪府の医薬品生産額</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5,069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、昨年から減少したものの、成長戦略策定時と比較すると増加。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医薬品製造所数をみると、大阪府は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と、東京都に次ぐ</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番目の集積状況となっている。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事業所あたりの従業者数</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は埼玉県や富山県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静岡県等に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比べ小さく、中小規模の製造所が多い。</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4365623" y="2113111"/>
            <a:ext cx="4261803"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医薬品生産額・全国シェア　ランキング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36512" y="2375302"/>
            <a:ext cx="1224136" cy="261610"/>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表 2"/>
          <p:cNvGraphicFramePr>
            <a:graphicFrameLocks noGrp="1"/>
          </p:cNvGraphicFramePr>
          <p:nvPr>
            <p:extLst>
              <p:ext uri="{D42A27DB-BD31-4B8C-83A1-F6EECF244321}">
                <p14:modId xmlns:p14="http://schemas.microsoft.com/office/powerpoint/2010/main" val="3627559647"/>
              </p:ext>
            </p:extLst>
          </p:nvPr>
        </p:nvGraphicFramePr>
        <p:xfrm>
          <a:off x="4427984" y="2420888"/>
          <a:ext cx="4086707" cy="1224138"/>
        </p:xfrm>
        <a:graphic>
          <a:graphicData uri="http://schemas.openxmlformats.org/drawingml/2006/table">
            <a:tbl>
              <a:tblPr>
                <a:tableStyleId>{BC89EF96-8CEA-46FF-86C4-4CE0E7609802}</a:tableStyleId>
              </a:tblPr>
              <a:tblGrid>
                <a:gridCol w="455861">
                  <a:extLst>
                    <a:ext uri="{9D8B030D-6E8A-4147-A177-3AD203B41FA5}">
                      <a16:colId xmlns:a16="http://schemas.microsoft.com/office/drawing/2014/main" val="20000"/>
                    </a:ext>
                  </a:extLst>
                </a:gridCol>
                <a:gridCol w="1020274">
                  <a:extLst>
                    <a:ext uri="{9D8B030D-6E8A-4147-A177-3AD203B41FA5}">
                      <a16:colId xmlns:a16="http://schemas.microsoft.com/office/drawing/2014/main" val="20001"/>
                    </a:ext>
                  </a:extLst>
                </a:gridCol>
                <a:gridCol w="1333053">
                  <a:extLst>
                    <a:ext uri="{9D8B030D-6E8A-4147-A177-3AD203B41FA5}">
                      <a16:colId xmlns:a16="http://schemas.microsoft.com/office/drawing/2014/main" val="20002"/>
                    </a:ext>
                  </a:extLst>
                </a:gridCol>
                <a:gridCol w="1277519">
                  <a:extLst>
                    <a:ext uri="{9D8B030D-6E8A-4147-A177-3AD203B41FA5}">
                      <a16:colId xmlns:a16="http://schemas.microsoft.com/office/drawing/2014/main" val="20003"/>
                    </a:ext>
                  </a:extLst>
                </a:gridCol>
              </a:tblGrid>
              <a:tr h="204023">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zh-TW"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金額（億円）</a:t>
                      </a:r>
                      <a:endParaRPr lang="zh-TW"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全国シェア</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04023">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6,721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04023">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富山県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6,246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204023">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5,069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3"/>
                  </a:ext>
                </a:extLst>
              </a:tr>
              <a:tr h="204023">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栃木県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4,673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4"/>
                  </a:ext>
                </a:extLst>
              </a:tr>
              <a:tr h="204023">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4,556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22" name="テキスト ボックス 21"/>
          <p:cNvSpPr txBox="1"/>
          <p:nvPr/>
        </p:nvSpPr>
        <p:spPr>
          <a:xfrm>
            <a:off x="24697" y="2105774"/>
            <a:ext cx="4261803"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○大阪府の医薬品生産額・全国シェアの推移</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372340" y="3717032"/>
            <a:ext cx="4808172"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医薬品製造所数・従業者数（人）</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4" name="表 20"/>
          <p:cNvGraphicFramePr>
            <a:graphicFrameLocks noGrp="1"/>
          </p:cNvGraphicFramePr>
          <p:nvPr>
            <p:extLst>
              <p:ext uri="{D42A27DB-BD31-4B8C-83A1-F6EECF244321}">
                <p14:modId xmlns:p14="http://schemas.microsoft.com/office/powerpoint/2010/main" val="882211272"/>
              </p:ext>
            </p:extLst>
          </p:nvPr>
        </p:nvGraphicFramePr>
        <p:xfrm>
          <a:off x="4427984" y="4005064"/>
          <a:ext cx="4500503" cy="2597605"/>
        </p:xfrm>
        <a:graphic>
          <a:graphicData uri="http://schemas.openxmlformats.org/drawingml/2006/table">
            <a:tbl>
              <a:tblPr>
                <a:tableStyleId>{BC89EF96-8CEA-46FF-86C4-4CE0E7609802}</a:tableStyleId>
              </a:tblPr>
              <a:tblGrid>
                <a:gridCol w="360040">
                  <a:extLst>
                    <a:ext uri="{9D8B030D-6E8A-4147-A177-3AD203B41FA5}">
                      <a16:colId xmlns:a16="http://schemas.microsoft.com/office/drawing/2014/main" val="20000"/>
                    </a:ext>
                  </a:extLst>
                </a:gridCol>
                <a:gridCol w="936104">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1039141">
                  <a:extLst>
                    <a:ext uri="{9D8B030D-6E8A-4147-A177-3AD203B41FA5}">
                      <a16:colId xmlns:a16="http://schemas.microsoft.com/office/drawing/2014/main" val="20003"/>
                    </a:ext>
                  </a:extLst>
                </a:gridCol>
                <a:gridCol w="1301122">
                  <a:extLst>
                    <a:ext uri="{9D8B030D-6E8A-4147-A177-3AD203B41FA5}">
                      <a16:colId xmlns:a16="http://schemas.microsoft.com/office/drawing/2014/main" val="20004"/>
                    </a:ext>
                  </a:extLst>
                </a:gridCol>
              </a:tblGrid>
              <a:tr h="297956">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製造所数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従</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業者数（人）</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製造所</a:t>
                      </a: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あたりの</a:t>
                      </a:r>
                      <a:b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b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従業者数（人）</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22232">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178</a:t>
                      </a: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5,355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30.08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22232">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167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6,159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36.88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2"/>
                  </a:ext>
                </a:extLst>
              </a:tr>
              <a:tr h="222232">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兵庫県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3,830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40.32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222232">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富山県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9,953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114.40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222232">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神奈川県</a:t>
                      </a:r>
                      <a:endPar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3,719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45.35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22232">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7,021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86.68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222232">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埼玉県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8,726</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130.24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7"/>
                  </a:ext>
                </a:extLst>
              </a:tr>
              <a:tr h="222232">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愛知県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3,327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51.18</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8"/>
                  </a:ext>
                </a:extLst>
              </a:tr>
              <a:tr h="222232">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奈良県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2,860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45.40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9"/>
                  </a:ext>
                </a:extLst>
              </a:tr>
              <a:tr h="222232">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茨城県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4,144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88.17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0"/>
                  </a:ext>
                </a:extLst>
              </a:tr>
            </a:tbl>
          </a:graphicData>
        </a:graphic>
      </p:graphicFrame>
      <p:sp>
        <p:nvSpPr>
          <p:cNvPr id="14"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70</a:t>
            </a:fld>
            <a:endParaRPr lang="ja-JP" altLang="en-US" b="1" dirty="0"/>
          </a:p>
        </p:txBody>
      </p:sp>
      <p:graphicFrame>
        <p:nvGraphicFramePr>
          <p:cNvPr id="4" name="オブジェクト 3"/>
          <p:cNvGraphicFramePr>
            <a:graphicFrameLocks noChangeAspect="1"/>
          </p:cNvGraphicFramePr>
          <p:nvPr>
            <p:extLst/>
          </p:nvPr>
        </p:nvGraphicFramePr>
        <p:xfrm>
          <a:off x="120835" y="2611071"/>
          <a:ext cx="4194414" cy="3991598"/>
        </p:xfrm>
        <a:graphic>
          <a:graphicData uri="http://schemas.openxmlformats.org/presentationml/2006/ole">
            <mc:AlternateContent xmlns:mc="http://schemas.openxmlformats.org/markup-compatibility/2006">
              <mc:Choice xmlns:v="urn:schemas-microsoft-com:vml" Requires="v">
                <p:oleObj spid="_x0000_s1325" name="ワークシート" r:id="rId4" imgW="4552768" imgH="2933661" progId="Excel.Sheet.8">
                  <p:embed/>
                </p:oleObj>
              </mc:Choice>
              <mc:Fallback>
                <p:oleObj name="ワークシート" r:id="rId4" imgW="4552768" imgH="2933661" progId="Excel.Sheet.8">
                  <p:embed/>
                  <p:pic>
                    <p:nvPicPr>
                      <p:cNvPr id="4" name="オブジェクト 3"/>
                      <p:cNvPicPr/>
                      <p:nvPr/>
                    </p:nvPicPr>
                    <p:blipFill>
                      <a:blip r:embed="rId5"/>
                      <a:stretch>
                        <a:fillRect/>
                      </a:stretch>
                    </p:blipFill>
                    <p:spPr>
                      <a:xfrm>
                        <a:off x="120835" y="2611071"/>
                        <a:ext cx="4194414" cy="3991598"/>
                      </a:xfrm>
                      <a:prstGeom prst="rect">
                        <a:avLst/>
                      </a:prstGeom>
                    </p:spPr>
                  </p:pic>
                </p:oleObj>
              </mc:Fallback>
            </mc:AlternateContent>
          </a:graphicData>
        </a:graphic>
      </p:graphicFrame>
    </p:spTree>
    <p:extLst>
      <p:ext uri="{BB962C8B-B14F-4D97-AF65-F5344CB8AC3E}">
        <p14:creationId xmlns:p14="http://schemas.microsoft.com/office/powerpoint/2010/main" val="380343505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120835" y="482945"/>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大阪府の医療機器製造業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出典：厚生労働省「薬事工業生産動態統計調査」より作成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20835" y="939784"/>
            <a:ext cx="8928992" cy="10081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の大阪府の医療機器生産額</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651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、全国に占めるシェア</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戦略策定以降、大きく増加。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従業員</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人以上の医療用機器・医療用品製造業の事業所数は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番目となっている。</a:t>
            </a:r>
          </a:p>
        </p:txBody>
      </p:sp>
      <p:sp>
        <p:nvSpPr>
          <p:cNvPr id="11" name="テキスト ボックス 10"/>
          <p:cNvSpPr txBox="1"/>
          <p:nvPr/>
        </p:nvSpPr>
        <p:spPr>
          <a:xfrm>
            <a:off x="-289" y="2317816"/>
            <a:ext cx="1224136" cy="261610"/>
          </a:xfrm>
          <a:prstGeom prst="rect">
            <a:avLst/>
          </a:prstGeom>
          <a:noFill/>
        </p:spPr>
        <p:txBody>
          <a:bodyPr wrap="square" rtlCol="0">
            <a:spAutoFit/>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486661" y="1985072"/>
            <a:ext cx="4261803"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医療機器生産額・全国シェア　ランキング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4180795046"/>
              </p:ext>
            </p:extLst>
          </p:nvPr>
        </p:nvGraphicFramePr>
        <p:xfrm>
          <a:off x="4774692" y="2286756"/>
          <a:ext cx="3973771" cy="1728188"/>
        </p:xfrm>
        <a:graphic>
          <a:graphicData uri="http://schemas.openxmlformats.org/drawingml/2006/table">
            <a:tbl>
              <a:tblPr>
                <a:tableStyleId>{BC89EF96-8CEA-46FF-86C4-4CE0E7609802}</a:tableStyleId>
              </a:tblPr>
              <a:tblGrid>
                <a:gridCol w="517388">
                  <a:extLst>
                    <a:ext uri="{9D8B030D-6E8A-4147-A177-3AD203B41FA5}">
                      <a16:colId xmlns:a16="http://schemas.microsoft.com/office/drawing/2014/main" val="20000"/>
                    </a:ext>
                  </a:extLst>
                </a:gridCol>
                <a:gridCol w="917954">
                  <a:extLst>
                    <a:ext uri="{9D8B030D-6E8A-4147-A177-3AD203B41FA5}">
                      <a16:colId xmlns:a16="http://schemas.microsoft.com/office/drawing/2014/main" val="20001"/>
                    </a:ext>
                  </a:extLst>
                </a:gridCol>
                <a:gridCol w="1475213">
                  <a:extLst>
                    <a:ext uri="{9D8B030D-6E8A-4147-A177-3AD203B41FA5}">
                      <a16:colId xmlns:a16="http://schemas.microsoft.com/office/drawing/2014/main" val="20002"/>
                    </a:ext>
                  </a:extLst>
                </a:gridCol>
                <a:gridCol w="1063216">
                  <a:extLst>
                    <a:ext uri="{9D8B030D-6E8A-4147-A177-3AD203B41FA5}">
                      <a16:colId xmlns:a16="http://schemas.microsoft.com/office/drawing/2014/main" val="20003"/>
                    </a:ext>
                  </a:extLst>
                </a:gridCol>
              </a:tblGrid>
              <a:tr h="246884">
                <a:tc>
                  <a:txBody>
                    <a:bodyPr/>
                    <a:lstStyle/>
                    <a:p>
                      <a:pPr algn="l"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金額（億円）</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全国シェア</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静岡県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3,587</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18.4</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栃木県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1,575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茨城県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1,241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4"/>
                  </a:ext>
                </a:extLst>
              </a:tr>
              <a:tr h="246884">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千葉県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1,069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46884">
                <a:tc>
                  <a:txBody>
                    <a:bodyPr/>
                    <a:lstStyle/>
                    <a:p>
                      <a:pPr algn="ct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651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6"/>
                  </a:ext>
                </a:extLst>
              </a:tr>
            </a:tbl>
          </a:graphicData>
        </a:graphic>
      </p:graphicFrame>
      <p:sp>
        <p:nvSpPr>
          <p:cNvPr id="17" name="テキスト ボックス 16"/>
          <p:cNvSpPr txBox="1"/>
          <p:nvPr/>
        </p:nvSpPr>
        <p:spPr>
          <a:xfrm>
            <a:off x="22165" y="2010039"/>
            <a:ext cx="4261803"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○大阪府の医療機器生産額・全国シェアの推移</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499992" y="4090722"/>
            <a:ext cx="4644008" cy="492443"/>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医療用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機器・医療用品製造業の事業所数</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（従業員</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人以上）</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2" name="表 21"/>
          <p:cNvGraphicFramePr>
            <a:graphicFrameLocks noGrp="1"/>
          </p:cNvGraphicFramePr>
          <p:nvPr>
            <p:extLst>
              <p:ext uri="{D42A27DB-BD31-4B8C-83A1-F6EECF244321}">
                <p14:modId xmlns:p14="http://schemas.microsoft.com/office/powerpoint/2010/main" val="3615433421"/>
              </p:ext>
            </p:extLst>
          </p:nvPr>
        </p:nvGraphicFramePr>
        <p:xfrm>
          <a:off x="4788024" y="4581130"/>
          <a:ext cx="3456384" cy="1584174"/>
        </p:xfrm>
        <a:graphic>
          <a:graphicData uri="http://schemas.openxmlformats.org/drawingml/2006/table">
            <a:tbl>
              <a:tblPr>
                <a:tableStyleId>{BC89EF96-8CEA-46FF-86C4-4CE0E7609802}</a:tableStyleId>
              </a:tblPr>
              <a:tblGrid>
                <a:gridCol w="525971">
                  <a:extLst>
                    <a:ext uri="{9D8B030D-6E8A-4147-A177-3AD203B41FA5}">
                      <a16:colId xmlns:a16="http://schemas.microsoft.com/office/drawing/2014/main" val="20000"/>
                    </a:ext>
                  </a:extLst>
                </a:gridCol>
                <a:gridCol w="1346237">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tblGrid>
              <a:tr h="264029">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都道府県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事業所数</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140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1"/>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埼玉県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2"/>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長野県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62</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3"/>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tc>
                  <a:txBody>
                    <a:bodyPr/>
                    <a:lstStyle/>
                    <a:p>
                      <a:pPr algn="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rgbClr val="F68222"/>
                    </a:solidFill>
                  </a:tcPr>
                </a:tc>
                <a:extLst>
                  <a:ext uri="{0D108BD9-81ED-4DB2-BD59-A6C34878D82A}">
                    <a16:rowId xmlns:a16="http://schemas.microsoft.com/office/drawing/2014/main" val="10004"/>
                  </a:ext>
                </a:extLst>
              </a:tr>
              <a:tr h="264029">
                <a:tc>
                  <a:txBody>
                    <a:bodyPr/>
                    <a:lstStyle/>
                    <a:p>
                      <a:pPr algn="ctr" fontAlgn="ctr"/>
                      <a:r>
                        <a:rPr lang="en-US" altLang="ja-JP" sz="12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栃木県</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bl>
          </a:graphicData>
        </a:graphic>
      </p:graphicFrame>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円/楕円 23"/>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71</a:t>
            </a:fld>
            <a:endParaRPr lang="ja-JP" altLang="en-US" b="1" dirty="0"/>
          </a:p>
        </p:txBody>
      </p:sp>
      <p:sp>
        <p:nvSpPr>
          <p:cNvPr id="4" name="正方形/長方形 3"/>
          <p:cNvSpPr/>
          <p:nvPr/>
        </p:nvSpPr>
        <p:spPr>
          <a:xfrm>
            <a:off x="4540598" y="6178952"/>
            <a:ext cx="4572000" cy="646331"/>
          </a:xfrm>
          <a:prstGeom prst="rect">
            <a:avLst/>
          </a:prstGeom>
        </p:spPr>
        <p:txBody>
          <a:bodyPr>
            <a:spAutoFit/>
          </a:bodyPr>
          <a:lstStyle/>
          <a:p>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「薬事工業生産動態統計調査」では医療機器製造所数は公表されていないため、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経済産業省</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900" dirty="0" smtClean="0">
                <a:latin typeface="Meiryo UI" panose="020B0604030504040204" pitchFamily="50" charset="-128"/>
                <a:ea typeface="Meiryo UI" panose="020B0604030504040204" pitchFamily="50" charset="-128"/>
                <a:cs typeface="Meiryo UI" panose="020B0604030504040204" pitchFamily="50" charset="-128"/>
              </a:rPr>
              <a:t>工業</a:t>
            </a:r>
            <a:r>
              <a:rPr lang="zh-TW" altLang="en-US" sz="900" dirty="0">
                <a:latin typeface="Meiryo UI" panose="020B0604030504040204" pitchFamily="50" charset="-128"/>
                <a:ea typeface="Meiryo UI" panose="020B0604030504040204" pitchFamily="50" charset="-128"/>
                <a:cs typeface="Meiryo UI" panose="020B0604030504040204" pitchFamily="50" charset="-128"/>
              </a:rPr>
              <a:t>統計表</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より</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「医療用機械器具製造業」「医療用計測器製造業」「医療用電子応用装置製造業」</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「医療用品製造業」「医療・衛星用ゴム製品製造業」の事業所数を合算。</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オブジェクト 4"/>
          <p:cNvGraphicFramePr>
            <a:graphicFrameLocks noChangeAspect="1"/>
          </p:cNvGraphicFramePr>
          <p:nvPr>
            <p:extLst/>
          </p:nvPr>
        </p:nvGraphicFramePr>
        <p:xfrm>
          <a:off x="120835" y="2543785"/>
          <a:ext cx="4419763" cy="3635167"/>
        </p:xfrm>
        <a:graphic>
          <a:graphicData uri="http://schemas.openxmlformats.org/presentationml/2006/ole">
            <mc:AlternateContent xmlns:mc="http://schemas.openxmlformats.org/markup-compatibility/2006">
              <mc:Choice xmlns:v="urn:schemas-microsoft-com:vml" Requires="v">
                <p:oleObj spid="_x0000_s2350" name="ワークシート" r:id="rId4" imgW="4552768" imgH="2943136" progId="Excel.Sheet.8">
                  <p:embed/>
                </p:oleObj>
              </mc:Choice>
              <mc:Fallback>
                <p:oleObj name="ワークシート" r:id="rId4" imgW="4552768" imgH="2943136" progId="Excel.Sheet.8">
                  <p:embed/>
                  <p:pic>
                    <p:nvPicPr>
                      <p:cNvPr id="5" name="オブジェクト 4"/>
                      <p:cNvPicPr/>
                      <p:nvPr/>
                    </p:nvPicPr>
                    <p:blipFill>
                      <a:blip r:embed="rId5"/>
                      <a:stretch>
                        <a:fillRect/>
                      </a:stretch>
                    </p:blipFill>
                    <p:spPr>
                      <a:xfrm>
                        <a:off x="120835" y="2543785"/>
                        <a:ext cx="4419763" cy="3635167"/>
                      </a:xfrm>
                      <a:prstGeom prst="rect">
                        <a:avLst/>
                      </a:prstGeom>
                    </p:spPr>
                  </p:pic>
                </p:oleObj>
              </mc:Fallback>
            </mc:AlternateContent>
          </a:graphicData>
        </a:graphic>
      </p:graphicFrame>
    </p:spTree>
    <p:extLst>
      <p:ext uri="{BB962C8B-B14F-4D97-AF65-F5344CB8AC3E}">
        <p14:creationId xmlns:p14="http://schemas.microsoft.com/office/powerpoint/2010/main" val="425991051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グラフ 20"/>
          <p:cNvGraphicFramePr>
            <a:graphicFrameLocks/>
          </p:cNvGraphicFramePr>
          <p:nvPr>
            <p:extLst>
              <p:ext uri="{D42A27DB-BD31-4B8C-83A1-F6EECF244321}">
                <p14:modId xmlns:p14="http://schemas.microsoft.com/office/powerpoint/2010/main" val="2332335978"/>
              </p:ext>
            </p:extLst>
          </p:nvPr>
        </p:nvGraphicFramePr>
        <p:xfrm>
          <a:off x="0" y="2758425"/>
          <a:ext cx="3995936" cy="4176746"/>
        </p:xfrm>
        <a:graphic>
          <a:graphicData uri="http://schemas.openxmlformats.org/drawingml/2006/chart">
            <c:chart xmlns:c="http://schemas.openxmlformats.org/drawingml/2006/chart" xmlns:r="http://schemas.openxmlformats.org/officeDocument/2006/relationships" r:id="rId3"/>
          </a:graphicData>
        </a:graphic>
      </p:graphicFrame>
      <p:sp>
        <p:nvSpPr>
          <p:cNvPr id="13" name="正方形/長方形 10"/>
          <p:cNvSpPr>
            <a:spLocks noChangeArrowheads="1"/>
          </p:cNvSpPr>
          <p:nvPr/>
        </p:nvSpPr>
        <p:spPr bwMode="auto">
          <a:xfrm>
            <a:off x="71501" y="476672"/>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健康関連産業の動向（全国）</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933981"/>
            <a:ext cx="8928992" cy="119887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幅広い産業で構成される健康関連産業につ</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いて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代表的な動向として「栄養補助食品（錠剤、カプセル等の形状のもの）」の出荷額と産出事業所数、「フィットネスクラブ産業」の売上高と延べ利用者数の全国の値をみると、それぞれ増加傾向にあり、今後の健康関連産業の市場拡大が期待され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36512" y="2289066"/>
            <a:ext cx="4824536" cy="707886"/>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○栄養補助食品（錠剤、カプセル等の形状のもの</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産業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：経済産業省「工業統計（品目編）」　より</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作成</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4355975" y="2289066"/>
            <a:ext cx="4644517" cy="469359"/>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○フィットネスクラブ産業</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出典：経済産業省「特定サービス産業実態調査」より作成</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円/楕円 16"/>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7071072" y="6520259"/>
            <a:ext cx="2133600" cy="365125"/>
          </a:xfrm>
        </p:spPr>
        <p:txBody>
          <a:bodyPr/>
          <a:lstStyle/>
          <a:p>
            <a:pPr>
              <a:defRPr/>
            </a:pPr>
            <a:fld id="{4AC9B83D-17C3-4F2E-B0BA-D155CD364A7C}" type="slidenum">
              <a:rPr lang="ja-JP" altLang="en-US" b="1" smtClean="0"/>
              <a:pPr>
                <a:defRPr/>
              </a:pPr>
              <a:t>72</a:t>
            </a:fld>
            <a:endParaRPr lang="ja-JP" altLang="en-US" b="1" dirty="0"/>
          </a:p>
        </p:txBody>
      </p:sp>
      <p:sp>
        <p:nvSpPr>
          <p:cNvPr id="15" name="テキスト ボックス 14"/>
          <p:cNvSpPr txBox="1"/>
          <p:nvPr/>
        </p:nvSpPr>
        <p:spPr>
          <a:xfrm>
            <a:off x="62922" y="3021557"/>
            <a:ext cx="79208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（百万円）</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3407003" y="3021557"/>
            <a:ext cx="79208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4275379" y="2900771"/>
            <a:ext cx="79208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（百万円）</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2" name="グラフ 21"/>
          <p:cNvGraphicFramePr>
            <a:graphicFrameLocks/>
          </p:cNvGraphicFramePr>
          <p:nvPr>
            <p:extLst>
              <p:ext uri="{D42A27DB-BD31-4B8C-83A1-F6EECF244321}">
                <p14:modId xmlns:p14="http://schemas.microsoft.com/office/powerpoint/2010/main" val="1208047040"/>
              </p:ext>
            </p:extLst>
          </p:nvPr>
        </p:nvGraphicFramePr>
        <p:xfrm>
          <a:off x="4278935" y="2789710"/>
          <a:ext cx="4721557" cy="4068290"/>
        </p:xfrm>
        <a:graphic>
          <a:graphicData uri="http://schemas.openxmlformats.org/drawingml/2006/chart">
            <c:chart xmlns:c="http://schemas.openxmlformats.org/drawingml/2006/chart" xmlns:r="http://schemas.openxmlformats.org/officeDocument/2006/relationships" r:id="rId4"/>
          </a:graphicData>
        </a:graphic>
      </p:graphicFrame>
      <p:sp>
        <p:nvSpPr>
          <p:cNvPr id="14" name="テキスト ボックス 13"/>
          <p:cNvSpPr txBox="1"/>
          <p:nvPr/>
        </p:nvSpPr>
        <p:spPr>
          <a:xfrm>
            <a:off x="8436205" y="2889230"/>
            <a:ext cx="79208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（千人）</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012881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0"/>
          <p:cNvSpPr>
            <a:spLocks noChangeArrowheads="1"/>
          </p:cNvSpPr>
          <p:nvPr/>
        </p:nvSpPr>
        <p:spPr bwMode="auto">
          <a:xfrm>
            <a:off x="71501" y="409746"/>
            <a:ext cx="87129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健康関連事業に対する取組み意識（府内企業）</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出典：大阪産業経済リサーチセンター「大阪の健康関連事業への取組の実態と課題」　府内企業アンケート（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999892"/>
            <a:ext cx="8928992" cy="106095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府内企業へのアンケートでは、健康志向食品やソフトウェア・アプリ、飲食関連などを中心に、健康関連事業への関心が高い傾向が見られる。一方で、健康関連事業を実際に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している企業はまだまだ少ない状況。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業種別で見ると、既存事業内容と関連の深い事業への関心が高いことが分かる。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35496" y="6165304"/>
            <a:ext cx="8856984" cy="707886"/>
          </a:xfrm>
          <a:prstGeom prst="rect">
            <a:avLst/>
          </a:prstGeom>
          <a:noFill/>
        </p:spPr>
        <p:txBody>
          <a:bodyPr wrap="square" rtlCol="0">
            <a:spAutoFit/>
          </a:bodyPr>
          <a:lstStyle/>
          <a:p>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アンケート</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実施期間</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・対象</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食料品製造業、清涼飲料製造業、酒類製造業、茶・コーヒー製造業、外衣・シャツ製造業、下着類製造業、和装製品・その他の衣服・繊維製身の回り品製造業、その他の繊維製品製造業、</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医薬品製造業、医薬品製造業</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化粧品・歯磨・その他の化粧用調整品製造業、計量器・測定器・分析機器・試験機・測量機械器具・理化学機械器具製造業、医療用機械器具・医療用品製造業、</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運動用具製造業、ソフトウェア業で、大阪府内に本社を置く民営企業のうち、常用雇用者</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人以上の規模の企業。（有効</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回答数</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356 </a:t>
            </a:r>
            <a:r>
              <a:rPr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有効回答率は</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18.9</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120056" y="2060848"/>
            <a:ext cx="4464496"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○健康関連事業への取組み（予定）</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107504" y="4417367"/>
            <a:ext cx="9036496"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○業種別、健康関連事業への取組み（予定）</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「実施している」「実施準備中である」「関心がある」の合計）</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27"/>
          <p:cNvGraphicFramePr>
            <a:graphicFrameLocks noGrp="1"/>
          </p:cNvGraphicFramePr>
          <p:nvPr>
            <p:extLst/>
          </p:nvPr>
        </p:nvGraphicFramePr>
        <p:xfrm>
          <a:off x="71501" y="4671784"/>
          <a:ext cx="9018234" cy="1493520"/>
        </p:xfrm>
        <a:graphic>
          <a:graphicData uri="http://schemas.openxmlformats.org/drawingml/2006/table">
            <a:tbl>
              <a:tblPr firstRow="1" bandRow="1">
                <a:tableStyleId>{5C22544A-7EE6-4342-B048-85BDC9FD1C3A}</a:tableStyleId>
              </a:tblPr>
              <a:tblGrid>
                <a:gridCol w="1116123">
                  <a:extLst>
                    <a:ext uri="{9D8B030D-6E8A-4147-A177-3AD203B41FA5}">
                      <a16:colId xmlns:a16="http://schemas.microsoft.com/office/drawing/2014/main" val="20000"/>
                    </a:ext>
                  </a:extLst>
                </a:gridCol>
                <a:gridCol w="710355">
                  <a:extLst>
                    <a:ext uri="{9D8B030D-6E8A-4147-A177-3AD203B41FA5}">
                      <a16:colId xmlns:a16="http://schemas.microsoft.com/office/drawing/2014/main" val="20001"/>
                    </a:ext>
                  </a:extLst>
                </a:gridCol>
                <a:gridCol w="799084">
                  <a:extLst>
                    <a:ext uri="{9D8B030D-6E8A-4147-A177-3AD203B41FA5}">
                      <a16:colId xmlns:a16="http://schemas.microsoft.com/office/drawing/2014/main" val="20002"/>
                    </a:ext>
                  </a:extLst>
                </a:gridCol>
                <a:gridCol w="799084">
                  <a:extLst>
                    <a:ext uri="{9D8B030D-6E8A-4147-A177-3AD203B41FA5}">
                      <a16:colId xmlns:a16="http://schemas.microsoft.com/office/drawing/2014/main" val="20003"/>
                    </a:ext>
                  </a:extLst>
                </a:gridCol>
                <a:gridCol w="799084">
                  <a:extLst>
                    <a:ext uri="{9D8B030D-6E8A-4147-A177-3AD203B41FA5}">
                      <a16:colId xmlns:a16="http://schemas.microsoft.com/office/drawing/2014/main" val="20004"/>
                    </a:ext>
                  </a:extLst>
                </a:gridCol>
                <a:gridCol w="708817">
                  <a:extLst>
                    <a:ext uri="{9D8B030D-6E8A-4147-A177-3AD203B41FA5}">
                      <a16:colId xmlns:a16="http://schemas.microsoft.com/office/drawing/2014/main" val="20005"/>
                    </a:ext>
                  </a:extLst>
                </a:gridCol>
                <a:gridCol w="889351">
                  <a:extLst>
                    <a:ext uri="{9D8B030D-6E8A-4147-A177-3AD203B41FA5}">
                      <a16:colId xmlns:a16="http://schemas.microsoft.com/office/drawing/2014/main" val="20006"/>
                    </a:ext>
                  </a:extLst>
                </a:gridCol>
                <a:gridCol w="799084">
                  <a:extLst>
                    <a:ext uri="{9D8B030D-6E8A-4147-A177-3AD203B41FA5}">
                      <a16:colId xmlns:a16="http://schemas.microsoft.com/office/drawing/2014/main" val="20007"/>
                    </a:ext>
                  </a:extLst>
                </a:gridCol>
                <a:gridCol w="799084">
                  <a:extLst>
                    <a:ext uri="{9D8B030D-6E8A-4147-A177-3AD203B41FA5}">
                      <a16:colId xmlns:a16="http://schemas.microsoft.com/office/drawing/2014/main" val="20008"/>
                    </a:ext>
                  </a:extLst>
                </a:gridCol>
                <a:gridCol w="799084">
                  <a:extLst>
                    <a:ext uri="{9D8B030D-6E8A-4147-A177-3AD203B41FA5}">
                      <a16:colId xmlns:a16="http://schemas.microsoft.com/office/drawing/2014/main" val="20009"/>
                    </a:ext>
                  </a:extLst>
                </a:gridCol>
                <a:gridCol w="799084">
                  <a:extLst>
                    <a:ext uri="{9D8B030D-6E8A-4147-A177-3AD203B41FA5}">
                      <a16:colId xmlns:a16="http://schemas.microsoft.com/office/drawing/2014/main" val="20010"/>
                    </a:ext>
                  </a:extLst>
                </a:gridCol>
              </a:tblGrid>
              <a:tr h="304175">
                <a:tc>
                  <a:txBody>
                    <a:bodyPr/>
                    <a:lstStyle/>
                    <a:p>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健康志向</a:t>
                      </a:r>
                      <a:endParaRPr kumimoji="1" lang="en-US" altLang="ja-JP" sz="8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食品</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データ測定</a:t>
                      </a:r>
                      <a:endParaRPr kumimoji="1" lang="en-US" altLang="ja-JP" sz="8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機器関連</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機能性</a:t>
                      </a:r>
                      <a:endParaRPr kumimoji="1" lang="en-US" altLang="ja-JP" sz="8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衣料品</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機能性寝具</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健康雑貨</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フィットネス・</a:t>
                      </a:r>
                      <a:endParaRPr kumimoji="1" lang="en-US" altLang="ja-JP" sz="8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トレーニング機器</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スポーツ・</a:t>
                      </a:r>
                      <a:endParaRPr kumimoji="1" lang="en-US" altLang="ja-JP" sz="8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運動事業</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飲食関連</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ソフトウェア・</a:t>
                      </a:r>
                      <a:endParaRPr kumimoji="1" lang="en-US" altLang="ja-JP" sz="800" b="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アプリ</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800" b="0" dirty="0" smtClean="0">
                          <a:latin typeface="Meiryo UI" panose="020B0604030504040204" pitchFamily="50" charset="-128"/>
                          <a:ea typeface="Meiryo UI" panose="020B0604030504040204" pitchFamily="50" charset="-128"/>
                          <a:cs typeface="Meiryo UI" panose="020B0604030504040204" pitchFamily="50" charset="-128"/>
                        </a:rPr>
                        <a:t>その他</a:t>
                      </a:r>
                      <a:endParaRPr kumimoji="1" lang="ja-JP" altLang="en-US" sz="8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289980">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食品製造業</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飲料製造業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63.2</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FFF00"/>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11.4%</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5.7%</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3.8%</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3.8%</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3.8%</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7.6%</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45.7%</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FFF00"/>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19.0%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12.4%</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1"/>
                  </a:ext>
                </a:extLst>
              </a:tr>
              <a:tr h="206005">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繊維工業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11.5%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11.5%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53.8%</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FFF00"/>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69.5%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FFF00"/>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38.5%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FFF00"/>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17.3%</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21.2%</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13.5%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11.5%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7.7%</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289980">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医薬品製造業～</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運動用具製造業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29.4%</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19.1%</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13.4%</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41.9%</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FFF00"/>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13.2%</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13.2%</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16.2%</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16.2%</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19.1%</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10.3%</a:t>
                      </a:r>
                    </a:p>
                  </a:txBody>
                  <a:tcPr anchor="ctr">
                    <a:solidFill>
                      <a:schemeClr val="accent1">
                        <a:lumMod val="20000"/>
                        <a:lumOff val="80000"/>
                      </a:schemeClr>
                    </a:solidFill>
                  </a:tcPr>
                </a:tc>
                <a:extLst>
                  <a:ext uri="{0D108BD9-81ED-4DB2-BD59-A6C34878D82A}">
                    <a16:rowId xmlns:a16="http://schemas.microsoft.com/office/drawing/2014/main" val="10003"/>
                  </a:ext>
                </a:extLst>
              </a:tr>
              <a:tr h="206005">
                <a:tc>
                  <a:txBody>
                    <a:bodyPr/>
                    <a:lstStyle/>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ソフトウェア業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18.5%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32.8%</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FFF00"/>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16.0%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10.9%</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18.5%</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15.1%</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16.8%</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53.8%</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FFF00"/>
                    </a:solidFill>
                  </a:tcPr>
                </a:tc>
                <a:tc>
                  <a:txBody>
                    <a:bodyPr/>
                    <a:lstStyle/>
                    <a:p>
                      <a:pPr algn="ct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21.0%</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4"/>
                  </a:ext>
                </a:extLst>
              </a:tr>
            </a:tbl>
          </a:graphicData>
        </a:graphic>
      </p:graphicFrame>
      <p:sp>
        <p:nvSpPr>
          <p:cNvPr id="1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17"/>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73</a:t>
            </a:fld>
            <a:endParaRPr lang="ja-JP" altLang="en-US" b="1" dirty="0"/>
          </a:p>
        </p:txBody>
      </p:sp>
      <p:sp>
        <p:nvSpPr>
          <p:cNvPr id="12" name="円/楕円 11"/>
          <p:cNvSpPr/>
          <p:nvPr/>
        </p:nvSpPr>
        <p:spPr>
          <a:xfrm>
            <a:off x="2724324" y="5356076"/>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円/楕円 14"/>
          <p:cNvSpPr/>
          <p:nvPr/>
        </p:nvSpPr>
        <p:spPr>
          <a:xfrm>
            <a:off x="3533304" y="5368776"/>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円/楕円 19"/>
          <p:cNvSpPr/>
          <p:nvPr/>
        </p:nvSpPr>
        <p:spPr>
          <a:xfrm>
            <a:off x="4281488" y="5359152"/>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円/楕円 20"/>
          <p:cNvSpPr/>
          <p:nvPr/>
        </p:nvSpPr>
        <p:spPr>
          <a:xfrm>
            <a:off x="6732240" y="5063728"/>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円/楕円 21"/>
          <p:cNvSpPr/>
          <p:nvPr/>
        </p:nvSpPr>
        <p:spPr>
          <a:xfrm>
            <a:off x="7541220" y="5946080"/>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円/楕円 22"/>
          <p:cNvSpPr/>
          <p:nvPr/>
        </p:nvSpPr>
        <p:spPr>
          <a:xfrm>
            <a:off x="3533304" y="5645052"/>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円/楕円 23"/>
          <p:cNvSpPr/>
          <p:nvPr/>
        </p:nvSpPr>
        <p:spPr>
          <a:xfrm>
            <a:off x="1941464" y="594930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円/楕円 24"/>
          <p:cNvSpPr/>
          <p:nvPr/>
        </p:nvSpPr>
        <p:spPr>
          <a:xfrm>
            <a:off x="1181548" y="5063680"/>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4" name="図 3"/>
          <p:cNvPicPr>
            <a:picLocks noChangeAspect="1"/>
          </p:cNvPicPr>
          <p:nvPr/>
        </p:nvPicPr>
        <p:blipFill>
          <a:blip r:embed="rId3"/>
          <a:stretch>
            <a:fillRect/>
          </a:stretch>
        </p:blipFill>
        <p:spPr>
          <a:xfrm>
            <a:off x="187109" y="2073936"/>
            <a:ext cx="9004572" cy="2511770"/>
          </a:xfrm>
          <a:prstGeom prst="rect">
            <a:avLst/>
          </a:prstGeom>
        </p:spPr>
      </p:pic>
    </p:spTree>
    <p:extLst>
      <p:ext uri="{BB962C8B-B14F-4D97-AF65-F5344CB8AC3E}">
        <p14:creationId xmlns:p14="http://schemas.microsoft.com/office/powerpoint/2010/main" val="6497315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0"/>
          <p:cNvSpPr>
            <a:spLocks noChangeArrowheads="1"/>
          </p:cNvSpPr>
          <p:nvPr/>
        </p:nvSpPr>
        <p:spPr bwMode="auto">
          <a:xfrm>
            <a:off x="71501" y="569869"/>
            <a:ext cx="87129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健康関連事業の課題（府内企業）</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出典：大阪産業経済リサーチセンター「大阪の健康関連事業への取組の実態と課題」　府内企業アンケートより作成</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1340767"/>
            <a:ext cx="8928992" cy="93610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企業のうち、健康関連事業に関心のある企業へのアンケートでは、販路の開拓や事業ノウハウの習得、コスト対応、品質・安全性への対応、製造技術の確立などが課題となっていることが明らかとなっ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35001" y="2533451"/>
            <a:ext cx="3500895"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○健康関連事業の課題</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74</a:t>
            </a:fld>
            <a:endParaRPr lang="ja-JP" altLang="en-US" b="1" dirty="0"/>
          </a:p>
        </p:txBody>
      </p:sp>
      <p:pic>
        <p:nvPicPr>
          <p:cNvPr id="3" name="図 2"/>
          <p:cNvPicPr>
            <a:picLocks noChangeAspect="1"/>
          </p:cNvPicPr>
          <p:nvPr/>
        </p:nvPicPr>
        <p:blipFill>
          <a:blip r:embed="rId3"/>
          <a:stretch>
            <a:fillRect/>
          </a:stretch>
        </p:blipFill>
        <p:spPr>
          <a:xfrm>
            <a:off x="71501" y="2975310"/>
            <a:ext cx="8748518" cy="3694496"/>
          </a:xfrm>
          <a:prstGeom prst="rect">
            <a:avLst/>
          </a:prstGeom>
        </p:spPr>
      </p:pic>
    </p:spTree>
    <p:extLst>
      <p:ext uri="{BB962C8B-B14F-4D97-AF65-F5344CB8AC3E}">
        <p14:creationId xmlns:p14="http://schemas.microsoft.com/office/powerpoint/2010/main" val="292663639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0"/>
          <p:cNvSpPr>
            <a:spLocks noChangeArrowheads="1"/>
          </p:cNvSpPr>
          <p:nvPr/>
        </p:nvSpPr>
        <p:spPr bwMode="auto">
          <a:xfrm>
            <a:off x="71501" y="487615"/>
            <a:ext cx="87129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健康関連</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産業に進出が予想される製造業の都道府県別集積数</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経済産業省「平成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年経済センサス</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活動調査」より作成</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1124744"/>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健康関連産業に進出が予想される製造業の集積状況をみると、大阪は、繊維製品や医薬品、化粧品等はじめ、多くの分野で全国的に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優位</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な傾向が見られる。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nvPr>
        </p:nvGraphicFramePr>
        <p:xfrm>
          <a:off x="266332" y="4038880"/>
          <a:ext cx="8784976" cy="2535473"/>
        </p:xfrm>
        <a:graphic>
          <a:graphicData uri="http://schemas.openxmlformats.org/drawingml/2006/table">
            <a:tbl>
              <a:tblPr>
                <a:tableStyleId>{BC89EF96-8CEA-46FF-86C4-4CE0E7609802}</a:tableStyleId>
              </a:tblPr>
              <a:tblGrid>
                <a:gridCol w="28803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gridCol w="720080">
                  <a:extLst>
                    <a:ext uri="{9D8B030D-6E8A-4147-A177-3AD203B41FA5}">
                      <a16:colId xmlns:a16="http://schemas.microsoft.com/office/drawing/2014/main" val="20004"/>
                    </a:ext>
                  </a:extLst>
                </a:gridCol>
                <a:gridCol w="720080">
                  <a:extLst>
                    <a:ext uri="{9D8B030D-6E8A-4147-A177-3AD203B41FA5}">
                      <a16:colId xmlns:a16="http://schemas.microsoft.com/office/drawing/2014/main" val="20005"/>
                    </a:ext>
                  </a:extLst>
                </a:gridCol>
                <a:gridCol w="720080">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720080">
                  <a:extLst>
                    <a:ext uri="{9D8B030D-6E8A-4147-A177-3AD203B41FA5}">
                      <a16:colId xmlns:a16="http://schemas.microsoft.com/office/drawing/2014/main" val="20008"/>
                    </a:ext>
                  </a:extLst>
                </a:gridCol>
                <a:gridCol w="720080">
                  <a:extLst>
                    <a:ext uri="{9D8B030D-6E8A-4147-A177-3AD203B41FA5}">
                      <a16:colId xmlns:a16="http://schemas.microsoft.com/office/drawing/2014/main" val="20009"/>
                    </a:ext>
                  </a:extLst>
                </a:gridCol>
                <a:gridCol w="720080">
                  <a:extLst>
                    <a:ext uri="{9D8B030D-6E8A-4147-A177-3AD203B41FA5}">
                      <a16:colId xmlns:a16="http://schemas.microsoft.com/office/drawing/2014/main" val="20010"/>
                    </a:ext>
                  </a:extLst>
                </a:gridCol>
                <a:gridCol w="720080">
                  <a:extLst>
                    <a:ext uri="{9D8B030D-6E8A-4147-A177-3AD203B41FA5}">
                      <a16:colId xmlns:a16="http://schemas.microsoft.com/office/drawing/2014/main" val="20011"/>
                    </a:ext>
                  </a:extLst>
                </a:gridCol>
                <a:gridCol w="648072">
                  <a:extLst>
                    <a:ext uri="{9D8B030D-6E8A-4147-A177-3AD203B41FA5}">
                      <a16:colId xmlns:a16="http://schemas.microsoft.com/office/drawing/2014/main" val="20012"/>
                    </a:ext>
                  </a:extLst>
                </a:gridCol>
              </a:tblGrid>
              <a:tr h="1539916">
                <a:tc>
                  <a:txBody>
                    <a:bodyPr/>
                    <a:lstStyle/>
                    <a:p>
                      <a:pPr algn="l"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清涼飲料製造業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酒類製造業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茶・コーヒー製造業（清涼飲料を除く）</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外衣・シャツ製造業（和式を除く）</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下着類製造業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和装製品・その他衣服・繊維製身の回り製造業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その他の繊維製品製造業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医薬品製造業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化粧品・歯磨・その他の化粧用調整品製造業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計量器・測定器・分析機器・試験機・測量機械器具・理化学機械器具製造業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医療用機械器具・医療用品製造業</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l" fontAlgn="ctr"/>
                      <a:r>
                        <a:rPr lang="zh-TW"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運動用具製造業</a:t>
                      </a:r>
                      <a:endParaRPr lang="zh-TW"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extLst>
                  <a:ext uri="{0D108BD9-81ED-4DB2-BD59-A6C34878D82A}">
                    <a16:rowId xmlns:a16="http://schemas.microsoft.com/office/drawing/2014/main" val="10000"/>
                  </a:ext>
                </a:extLst>
              </a:tr>
              <a:tr h="260284">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北海道</a:t>
                      </a: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鹿児島</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cs typeface="Meiryo UI" panose="020B0604030504040204" pitchFamily="50" charset="-128"/>
                        </a:rPr>
                        <a:t>静岡</a:t>
                      </a:r>
                      <a:endParaRPr lang="ja-JP" altLang="en-US" sz="10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京都</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兵庫</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extLst>
                  <a:ext uri="{0D108BD9-81ED-4DB2-BD59-A6C34878D82A}">
                    <a16:rowId xmlns:a16="http://schemas.microsoft.com/office/drawing/2014/main" val="10001"/>
                  </a:ext>
                </a:extLst>
              </a:tr>
              <a:tr h="245091">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沖縄</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新潟</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cs typeface="Meiryo UI" panose="020B0604030504040204" pitchFamily="50" charset="-128"/>
                        </a:rPr>
                        <a:t>鹿児島</a:t>
                      </a:r>
                      <a:endParaRPr lang="ja-JP" altLang="en-US" sz="10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a:effectLst/>
                          <a:latin typeface="Meiryo UI" panose="020B0604030504040204" pitchFamily="50" charset="-128"/>
                          <a:ea typeface="Meiryo UI" panose="020B0604030504040204" pitchFamily="50" charset="-128"/>
                          <a:cs typeface="Meiryo UI" panose="020B0604030504040204" pitchFamily="50" charset="-128"/>
                        </a:rPr>
                        <a:t>奈良</a:t>
                      </a:r>
                      <a:endParaRPr lang="ja-JP" altLang="en-US" sz="10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no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愛知</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神奈川</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大阪</a:t>
                      </a:r>
                      <a:endPar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extLst>
                  <a:ext uri="{0D108BD9-81ED-4DB2-BD59-A6C34878D82A}">
                    <a16:rowId xmlns:a16="http://schemas.microsoft.com/office/drawing/2014/main" val="10002"/>
                  </a:ext>
                </a:extLst>
              </a:tr>
              <a:tr h="245091">
                <a:tc>
                  <a:txBody>
                    <a:bodyPr/>
                    <a:lstStyle/>
                    <a:p>
                      <a:pPr algn="ctr" fontAlgn="ctr"/>
                      <a:r>
                        <a:rPr lang="en-US" altLang="ja-JP" sz="1000" u="none" strike="noStrike" dirty="0">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山梨</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b="0" i="0" u="none" strike="noStrike" dirty="0" smtClean="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長野</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三重</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岐阜</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兵庫</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富山</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solidFill>
                      <a:srgbClr val="FFFF00"/>
                    </a:solidFill>
                  </a:tcPr>
                </a:tc>
                <a:tc>
                  <a:txBody>
                    <a:bodyPr/>
                    <a:lstStyle/>
                    <a:p>
                      <a:pPr algn="ctr" fontAlgn="ctr"/>
                      <a:r>
                        <a:rPr lang="ja-JP" altLang="en-US" sz="1000" u="none" strike="noStrike" dirty="0">
                          <a:effectLst/>
                          <a:latin typeface="Meiryo UI" panose="020B0604030504040204" pitchFamily="50" charset="-128"/>
                          <a:ea typeface="Meiryo UI" panose="020B0604030504040204" pitchFamily="50" charset="-128"/>
                          <a:cs typeface="Meiryo UI" panose="020B0604030504040204" pitchFamily="50" charset="-128"/>
                        </a:rPr>
                        <a:t>埼玉</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extLst>
                  <a:ext uri="{0D108BD9-81ED-4DB2-BD59-A6C34878D82A}">
                    <a16:rowId xmlns:a16="http://schemas.microsoft.com/office/drawing/2014/main" val="10003"/>
                  </a:ext>
                </a:extLst>
              </a:tr>
              <a:tr h="245091">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39</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13</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r>
                        <a:rPr lang="en-US" altLang="ja-JP"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0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位　大阪</a:t>
                      </a: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tc>
                  <a:txBody>
                    <a:bodyPr/>
                    <a:lstStyle/>
                    <a:p>
                      <a:pPr algn="ctr" fontAlgn="ctr"/>
                      <a:endParaRPr lang="ja-JP" altLang="en-US" sz="10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8164" marR="8164" marT="8164" marB="0" anchor="ctr"/>
                </a:tc>
                <a:extLst>
                  <a:ext uri="{0D108BD9-81ED-4DB2-BD59-A6C34878D82A}">
                    <a16:rowId xmlns:a16="http://schemas.microsoft.com/office/drawing/2014/main" val="10004"/>
                  </a:ext>
                </a:extLst>
              </a:tr>
            </a:tbl>
          </a:graphicData>
        </a:graphic>
      </p:graphicFrame>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75</a:t>
            </a:fld>
            <a:endParaRPr lang="ja-JP" altLang="en-US" b="1" dirty="0"/>
          </a:p>
        </p:txBody>
      </p:sp>
      <p:sp>
        <p:nvSpPr>
          <p:cNvPr id="10" name="円/楕円 9"/>
          <p:cNvSpPr/>
          <p:nvPr/>
        </p:nvSpPr>
        <p:spPr>
          <a:xfrm>
            <a:off x="2627784" y="584179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3333552" y="56095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4053632" y="6093320"/>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4773712" y="56095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5493792" y="58636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6219815" y="58636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8363603" y="58636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p:cNvSpPr/>
          <p:nvPr/>
        </p:nvSpPr>
        <p:spPr>
          <a:xfrm>
            <a:off x="7661953" y="6079674"/>
            <a:ext cx="720080" cy="216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3"/>
          <a:stretch>
            <a:fillRect/>
          </a:stretch>
        </p:blipFill>
        <p:spPr>
          <a:xfrm>
            <a:off x="-36512" y="1864032"/>
            <a:ext cx="9345978" cy="2213040"/>
          </a:xfrm>
          <a:prstGeom prst="rect">
            <a:avLst/>
          </a:prstGeom>
        </p:spPr>
      </p:pic>
    </p:spTree>
    <p:extLst>
      <p:ext uri="{BB962C8B-B14F-4D97-AF65-F5344CB8AC3E}">
        <p14:creationId xmlns:p14="http://schemas.microsoft.com/office/powerpoint/2010/main" val="190427361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71501" y="1106716"/>
            <a:ext cx="8928992" cy="113296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茨木市・箕面市の丘陵地域に広がる「彩都」地区におけるライフサイエンス分野の企業集積を促進。</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月）には「関西イノベーション国際戦略総合特区」の指定を受け、医薬品関連ベンチャー等の集積が進んでいる。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時点で、西部地区ライフサイエンスパーク内、</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区画</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施設が立地。</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71501" y="493006"/>
            <a:ext cx="871296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彩都におけるライフサイエンス関連産業の集積</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彩都</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国際文化公園都市</a:t>
            </a:r>
            <a:r>
              <a:rPr lang="en-US" altLang="zh-TW"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建設推進協</a:t>
            </a:r>
            <a:r>
              <a:rPr lang="zh-TW"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議会</a:t>
            </a:r>
            <a:r>
              <a:rPr lang="en-US" altLang="zh-TW"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nvPr>
        </p:nvGraphicFramePr>
        <p:xfrm>
          <a:off x="179512" y="2708920"/>
          <a:ext cx="8712966" cy="3992007"/>
        </p:xfrm>
        <a:graphic>
          <a:graphicData uri="http://schemas.openxmlformats.org/drawingml/2006/table">
            <a:tbl>
              <a:tblPr firstRow="1" bandRow="1">
                <a:tableStyleId>{5C22544A-7EE6-4342-B048-85BDC9FD1C3A}</a:tableStyleId>
              </a:tblPr>
              <a:tblGrid>
                <a:gridCol w="1656184">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4536502">
                  <a:extLst>
                    <a:ext uri="{9D8B030D-6E8A-4147-A177-3AD203B41FA5}">
                      <a16:colId xmlns:a16="http://schemas.microsoft.com/office/drawing/2014/main" val="20002"/>
                    </a:ext>
                  </a:extLst>
                </a:gridCol>
              </a:tblGrid>
              <a:tr h="412956">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完成時期</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施設名</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業務内容、機能など</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662583">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（一財）日本品質保証機構</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北関西試験センター</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彩都電磁環境試験所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医療機器をはじめ、情報機器及び家電製品などの電磁環境特性に関し、国際基準などへの適合性の評価を行う。</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569097">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日本赤十字社</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近畿ブロック血液センター</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近畿ブロックにおける検査・製剤・需給管理部門等の血液事業部門と管理部門からなる施設。</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5690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anchor="ctr"/>
                </a:tc>
                <a:tc>
                  <a:txBody>
                    <a:bodyPr/>
                    <a:lstStyle/>
                    <a:p>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ジーンデザイン</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核酸医薬</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CMC</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研究センター</a:t>
                      </a:r>
                      <a:endPar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核酸医薬</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API</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開発センター</a:t>
                      </a: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核酸医薬の実用化の確立に関する研究開発を行う。</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r h="569097">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クマリフト</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R&amp;D</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センター・テクニカルセンター</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高齢者や</a:t>
                      </a:r>
                      <a:r>
                        <a:rPr kumimoji="1"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障がい</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者向けのいす式階段昇降機や段差解消機等の研究開発や据え付き研修を行う。</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4"/>
                  </a:ext>
                </a:extLst>
              </a:tr>
              <a:tr h="569097">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アース環境サービス</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彩都総合研究所</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医薬品の製造管理や品質管理の研究を行う。</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5"/>
                  </a:ext>
                </a:extLst>
              </a:tr>
              <a:tr h="569097">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富士フイルム富山化学</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株</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個々の患者ニーズに合わせた、最適な</a:t>
                      </a:r>
                      <a:r>
                        <a:rPr kumimoji="1"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PET</a:t>
                      </a: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製剤の研究開発、及び供給における諸課題の研究と検証を担う。</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6"/>
                  </a:ext>
                </a:extLst>
              </a:tr>
            </a:tbl>
          </a:graphicData>
        </a:graphic>
      </p:graphicFrame>
      <p:sp>
        <p:nvSpPr>
          <p:cNvPr id="3" name="テキスト ボックス 2"/>
          <p:cNvSpPr txBox="1"/>
          <p:nvPr/>
        </p:nvSpPr>
        <p:spPr>
          <a:xfrm>
            <a:off x="179512" y="2348880"/>
            <a:ext cx="7344816"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○彩都西部地区ライフサイエンスパークにおける近年の集積状況</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smtClean="0"/>
              <a:pPr>
                <a:defRPr/>
              </a:pPr>
              <a:t>76</a:t>
            </a:fld>
            <a:endParaRPr lang="ja-JP" altLang="en-US" dirty="0"/>
          </a:p>
        </p:txBody>
      </p:sp>
    </p:spTree>
    <p:extLst>
      <p:ext uri="{BB962C8B-B14F-4D97-AF65-F5344CB8AC3E}">
        <p14:creationId xmlns:p14="http://schemas.microsoft.com/office/powerpoint/2010/main" val="4128230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71501" y="1287924"/>
            <a:ext cx="8928992" cy="77292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北大阪健康医療都市（</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健都）では、国立循環器病研究センターや、健都イノベーションパーク内に移転が決まった国立健康・栄養研究所を中心とした、健康・医療のクラスター形成を推進。</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106575" y="611007"/>
            <a:ext cx="87129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北</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大阪健康医療都市（健都）における健康・医療クラスターの形成</a:t>
            </a:r>
            <a:r>
              <a:rPr lang="ja-JP" altLang="en-US" dirty="0">
                <a:latin typeface="Meiryo UI" panose="020B0604030504040204" pitchFamily="50" charset="-128"/>
                <a:ea typeface="Meiryo UI" panose="020B0604030504040204" pitchFamily="50" charset="-128"/>
                <a:cs typeface="Meiryo UI" panose="020B0604030504040204" pitchFamily="50" charset="-128"/>
              </a:rPr>
              <a:t>状況</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出典：北大阪健康医療都市（健都）</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円/楕円 8"/>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4"/>
          <p:cNvSpPr txBox="1">
            <a:spLocks/>
          </p:cNvSpPr>
          <p:nvPr/>
        </p:nvSpPr>
        <p:spPr>
          <a:xfrm>
            <a:off x="6986605" y="6492875"/>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77</a:t>
            </a:fld>
            <a:endParaRPr lang="ja-JP" altLang="en-US" dirty="0"/>
          </a:p>
        </p:txBody>
      </p:sp>
      <p:sp>
        <p:nvSpPr>
          <p:cNvPr id="337" name="フリーフォーム 336"/>
          <p:cNvSpPr/>
          <p:nvPr/>
        </p:nvSpPr>
        <p:spPr bwMode="gray">
          <a:xfrm>
            <a:off x="9429968" y="2480286"/>
            <a:ext cx="3345831" cy="1774478"/>
          </a:xfrm>
          <a:custGeom>
            <a:avLst/>
            <a:gdLst>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514725 w 8315325"/>
              <a:gd name="connsiteY7" fmla="*/ 1543050 h 4410075"/>
              <a:gd name="connsiteX8" fmla="*/ 7362825 w 8315325"/>
              <a:gd name="connsiteY8" fmla="*/ 333375 h 4410075"/>
              <a:gd name="connsiteX9" fmla="*/ 7924800 w 8315325"/>
              <a:gd name="connsiteY9" fmla="*/ 171450 h 4410075"/>
              <a:gd name="connsiteX10" fmla="*/ 8258175 w 8315325"/>
              <a:gd name="connsiteY10" fmla="*/ 0 h 4410075"/>
              <a:gd name="connsiteX11" fmla="*/ 8315325 w 8315325"/>
              <a:gd name="connsiteY11" fmla="*/ 47625 h 4410075"/>
              <a:gd name="connsiteX12" fmla="*/ 8305800 w 8315325"/>
              <a:gd name="connsiteY12" fmla="*/ 85725 h 4410075"/>
              <a:gd name="connsiteX13" fmla="*/ 8267700 w 8315325"/>
              <a:gd name="connsiteY13" fmla="*/ 114300 h 4410075"/>
              <a:gd name="connsiteX14" fmla="*/ 8086725 w 8315325"/>
              <a:gd name="connsiteY14" fmla="*/ 219075 h 4410075"/>
              <a:gd name="connsiteX15" fmla="*/ 7991475 w 8315325"/>
              <a:gd name="connsiteY15" fmla="*/ 257175 h 4410075"/>
              <a:gd name="connsiteX16" fmla="*/ 7943850 w 8315325"/>
              <a:gd name="connsiteY16" fmla="*/ 352425 h 4410075"/>
              <a:gd name="connsiteX17" fmla="*/ 7820025 w 8315325"/>
              <a:gd name="connsiteY17" fmla="*/ 428625 h 4410075"/>
              <a:gd name="connsiteX18" fmla="*/ 7734300 w 8315325"/>
              <a:gd name="connsiteY18" fmla="*/ 590550 h 4410075"/>
              <a:gd name="connsiteX19" fmla="*/ 7667625 w 8315325"/>
              <a:gd name="connsiteY19" fmla="*/ 657225 h 4410075"/>
              <a:gd name="connsiteX20" fmla="*/ 7581900 w 8315325"/>
              <a:gd name="connsiteY20" fmla="*/ 742950 h 4410075"/>
              <a:gd name="connsiteX21" fmla="*/ 7467600 w 8315325"/>
              <a:gd name="connsiteY21" fmla="*/ 857250 h 4410075"/>
              <a:gd name="connsiteX22" fmla="*/ 7400925 w 8315325"/>
              <a:gd name="connsiteY22" fmla="*/ 942975 h 4410075"/>
              <a:gd name="connsiteX23" fmla="*/ 7343775 w 8315325"/>
              <a:gd name="connsiteY23" fmla="*/ 971550 h 4410075"/>
              <a:gd name="connsiteX24" fmla="*/ 7181850 w 8315325"/>
              <a:gd name="connsiteY24" fmla="*/ 1238250 h 4410075"/>
              <a:gd name="connsiteX25" fmla="*/ 6819900 w 8315325"/>
              <a:gd name="connsiteY25" fmla="*/ 1476375 h 4410075"/>
              <a:gd name="connsiteX26" fmla="*/ 6448425 w 8315325"/>
              <a:gd name="connsiteY26" fmla="*/ 1695450 h 4410075"/>
              <a:gd name="connsiteX27" fmla="*/ 6096000 w 8315325"/>
              <a:gd name="connsiteY27" fmla="*/ 1857375 h 4410075"/>
              <a:gd name="connsiteX28" fmla="*/ 5638800 w 8315325"/>
              <a:gd name="connsiteY28" fmla="*/ 2076450 h 4410075"/>
              <a:gd name="connsiteX29" fmla="*/ 5143500 w 8315325"/>
              <a:gd name="connsiteY29" fmla="*/ 2276475 h 4410075"/>
              <a:gd name="connsiteX30" fmla="*/ 4667250 w 8315325"/>
              <a:gd name="connsiteY30" fmla="*/ 2447925 h 4410075"/>
              <a:gd name="connsiteX31" fmla="*/ 4010025 w 8315325"/>
              <a:gd name="connsiteY31" fmla="*/ 2809875 h 4410075"/>
              <a:gd name="connsiteX32" fmla="*/ 4629150 w 8315325"/>
              <a:gd name="connsiteY32" fmla="*/ 2981325 h 4410075"/>
              <a:gd name="connsiteX33" fmla="*/ 5276850 w 8315325"/>
              <a:gd name="connsiteY33" fmla="*/ 3200400 h 4410075"/>
              <a:gd name="connsiteX34" fmla="*/ 8305800 w 8315325"/>
              <a:gd name="connsiteY34" fmla="*/ 4410075 h 4410075"/>
              <a:gd name="connsiteX35" fmla="*/ 0 w 8315325"/>
              <a:gd name="connsiteY35" fmla="*/ 4410075 h 4410075"/>
              <a:gd name="connsiteX36" fmla="*/ 19050 w 8315325"/>
              <a:gd name="connsiteY36"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514725 w 8315325"/>
              <a:gd name="connsiteY7" fmla="*/ 1543050 h 4410075"/>
              <a:gd name="connsiteX8" fmla="*/ 3914775 w 8315325"/>
              <a:gd name="connsiteY8" fmla="*/ 1409700 h 4410075"/>
              <a:gd name="connsiteX9" fmla="*/ 7362825 w 8315325"/>
              <a:gd name="connsiteY9" fmla="*/ 333375 h 4410075"/>
              <a:gd name="connsiteX10" fmla="*/ 7924800 w 8315325"/>
              <a:gd name="connsiteY10" fmla="*/ 171450 h 4410075"/>
              <a:gd name="connsiteX11" fmla="*/ 8258175 w 8315325"/>
              <a:gd name="connsiteY11" fmla="*/ 0 h 4410075"/>
              <a:gd name="connsiteX12" fmla="*/ 8315325 w 8315325"/>
              <a:gd name="connsiteY12" fmla="*/ 47625 h 4410075"/>
              <a:gd name="connsiteX13" fmla="*/ 8305800 w 8315325"/>
              <a:gd name="connsiteY13" fmla="*/ 85725 h 4410075"/>
              <a:gd name="connsiteX14" fmla="*/ 8267700 w 8315325"/>
              <a:gd name="connsiteY14" fmla="*/ 114300 h 4410075"/>
              <a:gd name="connsiteX15" fmla="*/ 8086725 w 8315325"/>
              <a:gd name="connsiteY15" fmla="*/ 219075 h 4410075"/>
              <a:gd name="connsiteX16" fmla="*/ 7991475 w 8315325"/>
              <a:gd name="connsiteY16" fmla="*/ 257175 h 4410075"/>
              <a:gd name="connsiteX17" fmla="*/ 7943850 w 8315325"/>
              <a:gd name="connsiteY17" fmla="*/ 352425 h 4410075"/>
              <a:gd name="connsiteX18" fmla="*/ 7820025 w 8315325"/>
              <a:gd name="connsiteY18" fmla="*/ 428625 h 4410075"/>
              <a:gd name="connsiteX19" fmla="*/ 7734300 w 8315325"/>
              <a:gd name="connsiteY19" fmla="*/ 590550 h 4410075"/>
              <a:gd name="connsiteX20" fmla="*/ 7667625 w 8315325"/>
              <a:gd name="connsiteY20" fmla="*/ 657225 h 4410075"/>
              <a:gd name="connsiteX21" fmla="*/ 7581900 w 8315325"/>
              <a:gd name="connsiteY21" fmla="*/ 742950 h 4410075"/>
              <a:gd name="connsiteX22" fmla="*/ 7467600 w 8315325"/>
              <a:gd name="connsiteY22" fmla="*/ 857250 h 4410075"/>
              <a:gd name="connsiteX23" fmla="*/ 7400925 w 8315325"/>
              <a:gd name="connsiteY23" fmla="*/ 942975 h 4410075"/>
              <a:gd name="connsiteX24" fmla="*/ 7343775 w 8315325"/>
              <a:gd name="connsiteY24" fmla="*/ 971550 h 4410075"/>
              <a:gd name="connsiteX25" fmla="*/ 7181850 w 8315325"/>
              <a:gd name="connsiteY25" fmla="*/ 1238250 h 4410075"/>
              <a:gd name="connsiteX26" fmla="*/ 6819900 w 8315325"/>
              <a:gd name="connsiteY26" fmla="*/ 1476375 h 4410075"/>
              <a:gd name="connsiteX27" fmla="*/ 6448425 w 8315325"/>
              <a:gd name="connsiteY27" fmla="*/ 1695450 h 4410075"/>
              <a:gd name="connsiteX28" fmla="*/ 6096000 w 8315325"/>
              <a:gd name="connsiteY28" fmla="*/ 1857375 h 4410075"/>
              <a:gd name="connsiteX29" fmla="*/ 5638800 w 8315325"/>
              <a:gd name="connsiteY29" fmla="*/ 2076450 h 4410075"/>
              <a:gd name="connsiteX30" fmla="*/ 5143500 w 8315325"/>
              <a:gd name="connsiteY30" fmla="*/ 2276475 h 4410075"/>
              <a:gd name="connsiteX31" fmla="*/ 4667250 w 8315325"/>
              <a:gd name="connsiteY31" fmla="*/ 2447925 h 4410075"/>
              <a:gd name="connsiteX32" fmla="*/ 4010025 w 8315325"/>
              <a:gd name="connsiteY32" fmla="*/ 2809875 h 4410075"/>
              <a:gd name="connsiteX33" fmla="*/ 4629150 w 8315325"/>
              <a:gd name="connsiteY33" fmla="*/ 2981325 h 4410075"/>
              <a:gd name="connsiteX34" fmla="*/ 5276850 w 8315325"/>
              <a:gd name="connsiteY34" fmla="*/ 3200400 h 4410075"/>
              <a:gd name="connsiteX35" fmla="*/ 8305800 w 8315325"/>
              <a:gd name="connsiteY35" fmla="*/ 4410075 h 4410075"/>
              <a:gd name="connsiteX36" fmla="*/ 0 w 8315325"/>
              <a:gd name="connsiteY36" fmla="*/ 4410075 h 4410075"/>
              <a:gd name="connsiteX37" fmla="*/ 19050 w 8315325"/>
              <a:gd name="connsiteY37"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514725 w 8315325"/>
              <a:gd name="connsiteY7" fmla="*/ 1543050 h 4410075"/>
              <a:gd name="connsiteX8" fmla="*/ 3462337 w 8315325"/>
              <a:gd name="connsiteY8" fmla="*/ 1090612 h 4410075"/>
              <a:gd name="connsiteX9" fmla="*/ 7362825 w 8315325"/>
              <a:gd name="connsiteY9" fmla="*/ 333375 h 4410075"/>
              <a:gd name="connsiteX10" fmla="*/ 7924800 w 8315325"/>
              <a:gd name="connsiteY10" fmla="*/ 171450 h 4410075"/>
              <a:gd name="connsiteX11" fmla="*/ 8258175 w 8315325"/>
              <a:gd name="connsiteY11" fmla="*/ 0 h 4410075"/>
              <a:gd name="connsiteX12" fmla="*/ 8315325 w 8315325"/>
              <a:gd name="connsiteY12" fmla="*/ 47625 h 4410075"/>
              <a:gd name="connsiteX13" fmla="*/ 8305800 w 8315325"/>
              <a:gd name="connsiteY13" fmla="*/ 85725 h 4410075"/>
              <a:gd name="connsiteX14" fmla="*/ 8267700 w 8315325"/>
              <a:gd name="connsiteY14" fmla="*/ 114300 h 4410075"/>
              <a:gd name="connsiteX15" fmla="*/ 8086725 w 8315325"/>
              <a:gd name="connsiteY15" fmla="*/ 219075 h 4410075"/>
              <a:gd name="connsiteX16" fmla="*/ 7991475 w 8315325"/>
              <a:gd name="connsiteY16" fmla="*/ 257175 h 4410075"/>
              <a:gd name="connsiteX17" fmla="*/ 7943850 w 8315325"/>
              <a:gd name="connsiteY17" fmla="*/ 352425 h 4410075"/>
              <a:gd name="connsiteX18" fmla="*/ 7820025 w 8315325"/>
              <a:gd name="connsiteY18" fmla="*/ 428625 h 4410075"/>
              <a:gd name="connsiteX19" fmla="*/ 7734300 w 8315325"/>
              <a:gd name="connsiteY19" fmla="*/ 590550 h 4410075"/>
              <a:gd name="connsiteX20" fmla="*/ 7667625 w 8315325"/>
              <a:gd name="connsiteY20" fmla="*/ 657225 h 4410075"/>
              <a:gd name="connsiteX21" fmla="*/ 7581900 w 8315325"/>
              <a:gd name="connsiteY21" fmla="*/ 742950 h 4410075"/>
              <a:gd name="connsiteX22" fmla="*/ 7467600 w 8315325"/>
              <a:gd name="connsiteY22" fmla="*/ 857250 h 4410075"/>
              <a:gd name="connsiteX23" fmla="*/ 7400925 w 8315325"/>
              <a:gd name="connsiteY23" fmla="*/ 942975 h 4410075"/>
              <a:gd name="connsiteX24" fmla="*/ 7343775 w 8315325"/>
              <a:gd name="connsiteY24" fmla="*/ 971550 h 4410075"/>
              <a:gd name="connsiteX25" fmla="*/ 7181850 w 8315325"/>
              <a:gd name="connsiteY25" fmla="*/ 1238250 h 4410075"/>
              <a:gd name="connsiteX26" fmla="*/ 6819900 w 8315325"/>
              <a:gd name="connsiteY26" fmla="*/ 1476375 h 4410075"/>
              <a:gd name="connsiteX27" fmla="*/ 6448425 w 8315325"/>
              <a:gd name="connsiteY27" fmla="*/ 1695450 h 4410075"/>
              <a:gd name="connsiteX28" fmla="*/ 6096000 w 8315325"/>
              <a:gd name="connsiteY28" fmla="*/ 1857375 h 4410075"/>
              <a:gd name="connsiteX29" fmla="*/ 5638800 w 8315325"/>
              <a:gd name="connsiteY29" fmla="*/ 2076450 h 4410075"/>
              <a:gd name="connsiteX30" fmla="*/ 5143500 w 8315325"/>
              <a:gd name="connsiteY30" fmla="*/ 2276475 h 4410075"/>
              <a:gd name="connsiteX31" fmla="*/ 4667250 w 8315325"/>
              <a:gd name="connsiteY31" fmla="*/ 2447925 h 4410075"/>
              <a:gd name="connsiteX32" fmla="*/ 4010025 w 8315325"/>
              <a:gd name="connsiteY32" fmla="*/ 2809875 h 4410075"/>
              <a:gd name="connsiteX33" fmla="*/ 4629150 w 8315325"/>
              <a:gd name="connsiteY33" fmla="*/ 2981325 h 4410075"/>
              <a:gd name="connsiteX34" fmla="*/ 5276850 w 8315325"/>
              <a:gd name="connsiteY34" fmla="*/ 3200400 h 4410075"/>
              <a:gd name="connsiteX35" fmla="*/ 8305800 w 8315325"/>
              <a:gd name="connsiteY35" fmla="*/ 4410075 h 4410075"/>
              <a:gd name="connsiteX36" fmla="*/ 0 w 8315325"/>
              <a:gd name="connsiteY36" fmla="*/ 4410075 h 4410075"/>
              <a:gd name="connsiteX37" fmla="*/ 19050 w 8315325"/>
              <a:gd name="connsiteY37"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7362825 w 8315325"/>
              <a:gd name="connsiteY9" fmla="*/ 333375 h 4410075"/>
              <a:gd name="connsiteX10" fmla="*/ 7924800 w 8315325"/>
              <a:gd name="connsiteY10" fmla="*/ 171450 h 4410075"/>
              <a:gd name="connsiteX11" fmla="*/ 8258175 w 8315325"/>
              <a:gd name="connsiteY11" fmla="*/ 0 h 4410075"/>
              <a:gd name="connsiteX12" fmla="*/ 8315325 w 8315325"/>
              <a:gd name="connsiteY12" fmla="*/ 47625 h 4410075"/>
              <a:gd name="connsiteX13" fmla="*/ 8305800 w 8315325"/>
              <a:gd name="connsiteY13" fmla="*/ 85725 h 4410075"/>
              <a:gd name="connsiteX14" fmla="*/ 8267700 w 8315325"/>
              <a:gd name="connsiteY14" fmla="*/ 114300 h 4410075"/>
              <a:gd name="connsiteX15" fmla="*/ 8086725 w 8315325"/>
              <a:gd name="connsiteY15" fmla="*/ 219075 h 4410075"/>
              <a:gd name="connsiteX16" fmla="*/ 7991475 w 8315325"/>
              <a:gd name="connsiteY16" fmla="*/ 257175 h 4410075"/>
              <a:gd name="connsiteX17" fmla="*/ 7943850 w 8315325"/>
              <a:gd name="connsiteY17" fmla="*/ 352425 h 4410075"/>
              <a:gd name="connsiteX18" fmla="*/ 7820025 w 8315325"/>
              <a:gd name="connsiteY18" fmla="*/ 428625 h 4410075"/>
              <a:gd name="connsiteX19" fmla="*/ 7734300 w 8315325"/>
              <a:gd name="connsiteY19" fmla="*/ 590550 h 4410075"/>
              <a:gd name="connsiteX20" fmla="*/ 7667625 w 8315325"/>
              <a:gd name="connsiteY20" fmla="*/ 657225 h 4410075"/>
              <a:gd name="connsiteX21" fmla="*/ 7581900 w 8315325"/>
              <a:gd name="connsiteY21" fmla="*/ 742950 h 4410075"/>
              <a:gd name="connsiteX22" fmla="*/ 7467600 w 8315325"/>
              <a:gd name="connsiteY22" fmla="*/ 857250 h 4410075"/>
              <a:gd name="connsiteX23" fmla="*/ 7400925 w 8315325"/>
              <a:gd name="connsiteY23" fmla="*/ 942975 h 4410075"/>
              <a:gd name="connsiteX24" fmla="*/ 7343775 w 8315325"/>
              <a:gd name="connsiteY24" fmla="*/ 971550 h 4410075"/>
              <a:gd name="connsiteX25" fmla="*/ 7181850 w 8315325"/>
              <a:gd name="connsiteY25" fmla="*/ 1238250 h 4410075"/>
              <a:gd name="connsiteX26" fmla="*/ 6819900 w 8315325"/>
              <a:gd name="connsiteY26" fmla="*/ 1476375 h 4410075"/>
              <a:gd name="connsiteX27" fmla="*/ 6448425 w 8315325"/>
              <a:gd name="connsiteY27" fmla="*/ 1695450 h 4410075"/>
              <a:gd name="connsiteX28" fmla="*/ 6096000 w 8315325"/>
              <a:gd name="connsiteY28" fmla="*/ 1857375 h 4410075"/>
              <a:gd name="connsiteX29" fmla="*/ 5638800 w 8315325"/>
              <a:gd name="connsiteY29" fmla="*/ 2076450 h 4410075"/>
              <a:gd name="connsiteX30" fmla="*/ 5143500 w 8315325"/>
              <a:gd name="connsiteY30" fmla="*/ 2276475 h 4410075"/>
              <a:gd name="connsiteX31" fmla="*/ 4667250 w 8315325"/>
              <a:gd name="connsiteY31" fmla="*/ 2447925 h 4410075"/>
              <a:gd name="connsiteX32" fmla="*/ 4010025 w 8315325"/>
              <a:gd name="connsiteY32" fmla="*/ 2809875 h 4410075"/>
              <a:gd name="connsiteX33" fmla="*/ 4629150 w 8315325"/>
              <a:gd name="connsiteY33" fmla="*/ 2981325 h 4410075"/>
              <a:gd name="connsiteX34" fmla="*/ 5276850 w 8315325"/>
              <a:gd name="connsiteY34" fmla="*/ 3200400 h 4410075"/>
              <a:gd name="connsiteX35" fmla="*/ 8305800 w 8315325"/>
              <a:gd name="connsiteY35" fmla="*/ 4410075 h 4410075"/>
              <a:gd name="connsiteX36" fmla="*/ 0 w 8315325"/>
              <a:gd name="connsiteY36" fmla="*/ 4410075 h 4410075"/>
              <a:gd name="connsiteX37" fmla="*/ 19050 w 8315325"/>
              <a:gd name="connsiteY37"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519613 w 8315325"/>
              <a:gd name="connsiteY9" fmla="*/ 895350 h 4410075"/>
              <a:gd name="connsiteX10" fmla="*/ 7362825 w 8315325"/>
              <a:gd name="connsiteY10" fmla="*/ 333375 h 4410075"/>
              <a:gd name="connsiteX11" fmla="*/ 7924800 w 8315325"/>
              <a:gd name="connsiteY11" fmla="*/ 171450 h 4410075"/>
              <a:gd name="connsiteX12" fmla="*/ 8258175 w 8315325"/>
              <a:gd name="connsiteY12" fmla="*/ 0 h 4410075"/>
              <a:gd name="connsiteX13" fmla="*/ 8315325 w 8315325"/>
              <a:gd name="connsiteY13" fmla="*/ 47625 h 4410075"/>
              <a:gd name="connsiteX14" fmla="*/ 8305800 w 8315325"/>
              <a:gd name="connsiteY14" fmla="*/ 85725 h 4410075"/>
              <a:gd name="connsiteX15" fmla="*/ 8267700 w 8315325"/>
              <a:gd name="connsiteY15" fmla="*/ 114300 h 4410075"/>
              <a:gd name="connsiteX16" fmla="*/ 8086725 w 8315325"/>
              <a:gd name="connsiteY16" fmla="*/ 219075 h 4410075"/>
              <a:gd name="connsiteX17" fmla="*/ 7991475 w 8315325"/>
              <a:gd name="connsiteY17" fmla="*/ 257175 h 4410075"/>
              <a:gd name="connsiteX18" fmla="*/ 7943850 w 8315325"/>
              <a:gd name="connsiteY18" fmla="*/ 352425 h 4410075"/>
              <a:gd name="connsiteX19" fmla="*/ 7820025 w 8315325"/>
              <a:gd name="connsiteY19" fmla="*/ 428625 h 4410075"/>
              <a:gd name="connsiteX20" fmla="*/ 7734300 w 8315325"/>
              <a:gd name="connsiteY20" fmla="*/ 590550 h 4410075"/>
              <a:gd name="connsiteX21" fmla="*/ 7667625 w 8315325"/>
              <a:gd name="connsiteY21" fmla="*/ 657225 h 4410075"/>
              <a:gd name="connsiteX22" fmla="*/ 7581900 w 8315325"/>
              <a:gd name="connsiteY22" fmla="*/ 742950 h 4410075"/>
              <a:gd name="connsiteX23" fmla="*/ 7467600 w 8315325"/>
              <a:gd name="connsiteY23" fmla="*/ 857250 h 4410075"/>
              <a:gd name="connsiteX24" fmla="*/ 7400925 w 8315325"/>
              <a:gd name="connsiteY24" fmla="*/ 942975 h 4410075"/>
              <a:gd name="connsiteX25" fmla="*/ 7343775 w 8315325"/>
              <a:gd name="connsiteY25" fmla="*/ 971550 h 4410075"/>
              <a:gd name="connsiteX26" fmla="*/ 7181850 w 8315325"/>
              <a:gd name="connsiteY26" fmla="*/ 1238250 h 4410075"/>
              <a:gd name="connsiteX27" fmla="*/ 6819900 w 8315325"/>
              <a:gd name="connsiteY27" fmla="*/ 1476375 h 4410075"/>
              <a:gd name="connsiteX28" fmla="*/ 6448425 w 8315325"/>
              <a:gd name="connsiteY28" fmla="*/ 1695450 h 4410075"/>
              <a:gd name="connsiteX29" fmla="*/ 6096000 w 8315325"/>
              <a:gd name="connsiteY29" fmla="*/ 1857375 h 4410075"/>
              <a:gd name="connsiteX30" fmla="*/ 5638800 w 8315325"/>
              <a:gd name="connsiteY30" fmla="*/ 2076450 h 4410075"/>
              <a:gd name="connsiteX31" fmla="*/ 5143500 w 8315325"/>
              <a:gd name="connsiteY31" fmla="*/ 2276475 h 4410075"/>
              <a:gd name="connsiteX32" fmla="*/ 4667250 w 8315325"/>
              <a:gd name="connsiteY32" fmla="*/ 2447925 h 4410075"/>
              <a:gd name="connsiteX33" fmla="*/ 4010025 w 8315325"/>
              <a:gd name="connsiteY33" fmla="*/ 2809875 h 4410075"/>
              <a:gd name="connsiteX34" fmla="*/ 4629150 w 8315325"/>
              <a:gd name="connsiteY34" fmla="*/ 2981325 h 4410075"/>
              <a:gd name="connsiteX35" fmla="*/ 5276850 w 8315325"/>
              <a:gd name="connsiteY35" fmla="*/ 3200400 h 4410075"/>
              <a:gd name="connsiteX36" fmla="*/ 8305800 w 8315325"/>
              <a:gd name="connsiteY36" fmla="*/ 4410075 h 4410075"/>
              <a:gd name="connsiteX37" fmla="*/ 0 w 8315325"/>
              <a:gd name="connsiteY37" fmla="*/ 4410075 h 4410075"/>
              <a:gd name="connsiteX38" fmla="*/ 19050 w 8315325"/>
              <a:gd name="connsiteY38"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7362825 w 8315325"/>
              <a:gd name="connsiteY10" fmla="*/ 333375 h 4410075"/>
              <a:gd name="connsiteX11" fmla="*/ 7924800 w 8315325"/>
              <a:gd name="connsiteY11" fmla="*/ 171450 h 4410075"/>
              <a:gd name="connsiteX12" fmla="*/ 8258175 w 8315325"/>
              <a:gd name="connsiteY12" fmla="*/ 0 h 4410075"/>
              <a:gd name="connsiteX13" fmla="*/ 8315325 w 8315325"/>
              <a:gd name="connsiteY13" fmla="*/ 47625 h 4410075"/>
              <a:gd name="connsiteX14" fmla="*/ 8305800 w 8315325"/>
              <a:gd name="connsiteY14" fmla="*/ 85725 h 4410075"/>
              <a:gd name="connsiteX15" fmla="*/ 8267700 w 8315325"/>
              <a:gd name="connsiteY15" fmla="*/ 114300 h 4410075"/>
              <a:gd name="connsiteX16" fmla="*/ 8086725 w 8315325"/>
              <a:gd name="connsiteY16" fmla="*/ 219075 h 4410075"/>
              <a:gd name="connsiteX17" fmla="*/ 7991475 w 8315325"/>
              <a:gd name="connsiteY17" fmla="*/ 257175 h 4410075"/>
              <a:gd name="connsiteX18" fmla="*/ 7943850 w 8315325"/>
              <a:gd name="connsiteY18" fmla="*/ 352425 h 4410075"/>
              <a:gd name="connsiteX19" fmla="*/ 7820025 w 8315325"/>
              <a:gd name="connsiteY19" fmla="*/ 428625 h 4410075"/>
              <a:gd name="connsiteX20" fmla="*/ 7734300 w 8315325"/>
              <a:gd name="connsiteY20" fmla="*/ 590550 h 4410075"/>
              <a:gd name="connsiteX21" fmla="*/ 7667625 w 8315325"/>
              <a:gd name="connsiteY21" fmla="*/ 657225 h 4410075"/>
              <a:gd name="connsiteX22" fmla="*/ 7581900 w 8315325"/>
              <a:gd name="connsiteY22" fmla="*/ 742950 h 4410075"/>
              <a:gd name="connsiteX23" fmla="*/ 7467600 w 8315325"/>
              <a:gd name="connsiteY23" fmla="*/ 857250 h 4410075"/>
              <a:gd name="connsiteX24" fmla="*/ 7400925 w 8315325"/>
              <a:gd name="connsiteY24" fmla="*/ 942975 h 4410075"/>
              <a:gd name="connsiteX25" fmla="*/ 7343775 w 8315325"/>
              <a:gd name="connsiteY25" fmla="*/ 971550 h 4410075"/>
              <a:gd name="connsiteX26" fmla="*/ 7181850 w 8315325"/>
              <a:gd name="connsiteY26" fmla="*/ 1238250 h 4410075"/>
              <a:gd name="connsiteX27" fmla="*/ 6819900 w 8315325"/>
              <a:gd name="connsiteY27" fmla="*/ 1476375 h 4410075"/>
              <a:gd name="connsiteX28" fmla="*/ 6448425 w 8315325"/>
              <a:gd name="connsiteY28" fmla="*/ 1695450 h 4410075"/>
              <a:gd name="connsiteX29" fmla="*/ 6096000 w 8315325"/>
              <a:gd name="connsiteY29" fmla="*/ 1857375 h 4410075"/>
              <a:gd name="connsiteX30" fmla="*/ 5638800 w 8315325"/>
              <a:gd name="connsiteY30" fmla="*/ 2076450 h 4410075"/>
              <a:gd name="connsiteX31" fmla="*/ 5143500 w 8315325"/>
              <a:gd name="connsiteY31" fmla="*/ 2276475 h 4410075"/>
              <a:gd name="connsiteX32" fmla="*/ 4667250 w 8315325"/>
              <a:gd name="connsiteY32" fmla="*/ 2447925 h 4410075"/>
              <a:gd name="connsiteX33" fmla="*/ 4010025 w 8315325"/>
              <a:gd name="connsiteY33" fmla="*/ 2809875 h 4410075"/>
              <a:gd name="connsiteX34" fmla="*/ 4629150 w 8315325"/>
              <a:gd name="connsiteY34" fmla="*/ 2981325 h 4410075"/>
              <a:gd name="connsiteX35" fmla="*/ 5276850 w 8315325"/>
              <a:gd name="connsiteY35" fmla="*/ 3200400 h 4410075"/>
              <a:gd name="connsiteX36" fmla="*/ 8305800 w 8315325"/>
              <a:gd name="connsiteY36" fmla="*/ 4410075 h 4410075"/>
              <a:gd name="connsiteX37" fmla="*/ 0 w 8315325"/>
              <a:gd name="connsiteY37" fmla="*/ 4410075 h 4410075"/>
              <a:gd name="connsiteX38" fmla="*/ 19050 w 8315325"/>
              <a:gd name="connsiteY38"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5176838 w 8315325"/>
              <a:gd name="connsiteY10" fmla="*/ 723900 h 4410075"/>
              <a:gd name="connsiteX11" fmla="*/ 7362825 w 8315325"/>
              <a:gd name="connsiteY11" fmla="*/ 333375 h 4410075"/>
              <a:gd name="connsiteX12" fmla="*/ 7924800 w 8315325"/>
              <a:gd name="connsiteY12" fmla="*/ 171450 h 4410075"/>
              <a:gd name="connsiteX13" fmla="*/ 8258175 w 8315325"/>
              <a:gd name="connsiteY13" fmla="*/ 0 h 4410075"/>
              <a:gd name="connsiteX14" fmla="*/ 8315325 w 8315325"/>
              <a:gd name="connsiteY14" fmla="*/ 47625 h 4410075"/>
              <a:gd name="connsiteX15" fmla="*/ 8305800 w 8315325"/>
              <a:gd name="connsiteY15" fmla="*/ 85725 h 4410075"/>
              <a:gd name="connsiteX16" fmla="*/ 8267700 w 8315325"/>
              <a:gd name="connsiteY16" fmla="*/ 114300 h 4410075"/>
              <a:gd name="connsiteX17" fmla="*/ 8086725 w 8315325"/>
              <a:gd name="connsiteY17" fmla="*/ 219075 h 4410075"/>
              <a:gd name="connsiteX18" fmla="*/ 7991475 w 8315325"/>
              <a:gd name="connsiteY18" fmla="*/ 257175 h 4410075"/>
              <a:gd name="connsiteX19" fmla="*/ 7943850 w 8315325"/>
              <a:gd name="connsiteY19" fmla="*/ 352425 h 4410075"/>
              <a:gd name="connsiteX20" fmla="*/ 7820025 w 8315325"/>
              <a:gd name="connsiteY20" fmla="*/ 428625 h 4410075"/>
              <a:gd name="connsiteX21" fmla="*/ 7734300 w 8315325"/>
              <a:gd name="connsiteY21" fmla="*/ 590550 h 4410075"/>
              <a:gd name="connsiteX22" fmla="*/ 7667625 w 8315325"/>
              <a:gd name="connsiteY22" fmla="*/ 657225 h 4410075"/>
              <a:gd name="connsiteX23" fmla="*/ 7581900 w 8315325"/>
              <a:gd name="connsiteY23" fmla="*/ 742950 h 4410075"/>
              <a:gd name="connsiteX24" fmla="*/ 7467600 w 8315325"/>
              <a:gd name="connsiteY24" fmla="*/ 857250 h 4410075"/>
              <a:gd name="connsiteX25" fmla="*/ 7400925 w 8315325"/>
              <a:gd name="connsiteY25" fmla="*/ 942975 h 4410075"/>
              <a:gd name="connsiteX26" fmla="*/ 7343775 w 8315325"/>
              <a:gd name="connsiteY26" fmla="*/ 971550 h 4410075"/>
              <a:gd name="connsiteX27" fmla="*/ 7181850 w 8315325"/>
              <a:gd name="connsiteY27" fmla="*/ 1238250 h 4410075"/>
              <a:gd name="connsiteX28" fmla="*/ 6819900 w 8315325"/>
              <a:gd name="connsiteY28" fmla="*/ 1476375 h 4410075"/>
              <a:gd name="connsiteX29" fmla="*/ 6448425 w 8315325"/>
              <a:gd name="connsiteY29" fmla="*/ 1695450 h 4410075"/>
              <a:gd name="connsiteX30" fmla="*/ 6096000 w 8315325"/>
              <a:gd name="connsiteY30" fmla="*/ 1857375 h 4410075"/>
              <a:gd name="connsiteX31" fmla="*/ 5638800 w 8315325"/>
              <a:gd name="connsiteY31" fmla="*/ 2076450 h 4410075"/>
              <a:gd name="connsiteX32" fmla="*/ 5143500 w 8315325"/>
              <a:gd name="connsiteY32" fmla="*/ 2276475 h 4410075"/>
              <a:gd name="connsiteX33" fmla="*/ 4667250 w 8315325"/>
              <a:gd name="connsiteY33" fmla="*/ 2447925 h 4410075"/>
              <a:gd name="connsiteX34" fmla="*/ 4010025 w 8315325"/>
              <a:gd name="connsiteY34" fmla="*/ 2809875 h 4410075"/>
              <a:gd name="connsiteX35" fmla="*/ 4629150 w 8315325"/>
              <a:gd name="connsiteY35" fmla="*/ 2981325 h 4410075"/>
              <a:gd name="connsiteX36" fmla="*/ 5276850 w 8315325"/>
              <a:gd name="connsiteY36" fmla="*/ 3200400 h 4410075"/>
              <a:gd name="connsiteX37" fmla="*/ 8305800 w 8315325"/>
              <a:gd name="connsiteY37" fmla="*/ 4410075 h 4410075"/>
              <a:gd name="connsiteX38" fmla="*/ 0 w 8315325"/>
              <a:gd name="connsiteY38" fmla="*/ 4410075 h 4410075"/>
              <a:gd name="connsiteX39" fmla="*/ 19050 w 8315325"/>
              <a:gd name="connsiteY39"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7362825 w 8315325"/>
              <a:gd name="connsiteY11" fmla="*/ 333375 h 4410075"/>
              <a:gd name="connsiteX12" fmla="*/ 7924800 w 8315325"/>
              <a:gd name="connsiteY12" fmla="*/ 171450 h 4410075"/>
              <a:gd name="connsiteX13" fmla="*/ 8258175 w 8315325"/>
              <a:gd name="connsiteY13" fmla="*/ 0 h 4410075"/>
              <a:gd name="connsiteX14" fmla="*/ 8315325 w 8315325"/>
              <a:gd name="connsiteY14" fmla="*/ 47625 h 4410075"/>
              <a:gd name="connsiteX15" fmla="*/ 8305800 w 8315325"/>
              <a:gd name="connsiteY15" fmla="*/ 85725 h 4410075"/>
              <a:gd name="connsiteX16" fmla="*/ 8267700 w 8315325"/>
              <a:gd name="connsiteY16" fmla="*/ 114300 h 4410075"/>
              <a:gd name="connsiteX17" fmla="*/ 8086725 w 8315325"/>
              <a:gd name="connsiteY17" fmla="*/ 219075 h 4410075"/>
              <a:gd name="connsiteX18" fmla="*/ 7991475 w 8315325"/>
              <a:gd name="connsiteY18" fmla="*/ 257175 h 4410075"/>
              <a:gd name="connsiteX19" fmla="*/ 7943850 w 8315325"/>
              <a:gd name="connsiteY19" fmla="*/ 352425 h 4410075"/>
              <a:gd name="connsiteX20" fmla="*/ 7820025 w 8315325"/>
              <a:gd name="connsiteY20" fmla="*/ 428625 h 4410075"/>
              <a:gd name="connsiteX21" fmla="*/ 7734300 w 8315325"/>
              <a:gd name="connsiteY21" fmla="*/ 590550 h 4410075"/>
              <a:gd name="connsiteX22" fmla="*/ 7667625 w 8315325"/>
              <a:gd name="connsiteY22" fmla="*/ 657225 h 4410075"/>
              <a:gd name="connsiteX23" fmla="*/ 7581900 w 8315325"/>
              <a:gd name="connsiteY23" fmla="*/ 742950 h 4410075"/>
              <a:gd name="connsiteX24" fmla="*/ 7467600 w 8315325"/>
              <a:gd name="connsiteY24" fmla="*/ 857250 h 4410075"/>
              <a:gd name="connsiteX25" fmla="*/ 7400925 w 8315325"/>
              <a:gd name="connsiteY25" fmla="*/ 942975 h 4410075"/>
              <a:gd name="connsiteX26" fmla="*/ 7343775 w 8315325"/>
              <a:gd name="connsiteY26" fmla="*/ 971550 h 4410075"/>
              <a:gd name="connsiteX27" fmla="*/ 7181850 w 8315325"/>
              <a:gd name="connsiteY27" fmla="*/ 1238250 h 4410075"/>
              <a:gd name="connsiteX28" fmla="*/ 6819900 w 8315325"/>
              <a:gd name="connsiteY28" fmla="*/ 1476375 h 4410075"/>
              <a:gd name="connsiteX29" fmla="*/ 6448425 w 8315325"/>
              <a:gd name="connsiteY29" fmla="*/ 1695450 h 4410075"/>
              <a:gd name="connsiteX30" fmla="*/ 6096000 w 8315325"/>
              <a:gd name="connsiteY30" fmla="*/ 1857375 h 4410075"/>
              <a:gd name="connsiteX31" fmla="*/ 5638800 w 8315325"/>
              <a:gd name="connsiteY31" fmla="*/ 2076450 h 4410075"/>
              <a:gd name="connsiteX32" fmla="*/ 5143500 w 8315325"/>
              <a:gd name="connsiteY32" fmla="*/ 2276475 h 4410075"/>
              <a:gd name="connsiteX33" fmla="*/ 4667250 w 8315325"/>
              <a:gd name="connsiteY33" fmla="*/ 2447925 h 4410075"/>
              <a:gd name="connsiteX34" fmla="*/ 4010025 w 8315325"/>
              <a:gd name="connsiteY34" fmla="*/ 2809875 h 4410075"/>
              <a:gd name="connsiteX35" fmla="*/ 4629150 w 8315325"/>
              <a:gd name="connsiteY35" fmla="*/ 2981325 h 4410075"/>
              <a:gd name="connsiteX36" fmla="*/ 5276850 w 8315325"/>
              <a:gd name="connsiteY36" fmla="*/ 3200400 h 4410075"/>
              <a:gd name="connsiteX37" fmla="*/ 8305800 w 8315325"/>
              <a:gd name="connsiteY37" fmla="*/ 4410075 h 4410075"/>
              <a:gd name="connsiteX38" fmla="*/ 0 w 8315325"/>
              <a:gd name="connsiteY38" fmla="*/ 4410075 h 4410075"/>
              <a:gd name="connsiteX39" fmla="*/ 19050 w 8315325"/>
              <a:gd name="connsiteY39"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5138738 w 8315325"/>
              <a:gd name="connsiteY11" fmla="*/ 857250 h 4410075"/>
              <a:gd name="connsiteX12" fmla="*/ 7362825 w 8315325"/>
              <a:gd name="connsiteY12" fmla="*/ 333375 h 4410075"/>
              <a:gd name="connsiteX13" fmla="*/ 7924800 w 8315325"/>
              <a:gd name="connsiteY13" fmla="*/ 171450 h 4410075"/>
              <a:gd name="connsiteX14" fmla="*/ 8258175 w 8315325"/>
              <a:gd name="connsiteY14" fmla="*/ 0 h 4410075"/>
              <a:gd name="connsiteX15" fmla="*/ 8315325 w 8315325"/>
              <a:gd name="connsiteY15" fmla="*/ 47625 h 4410075"/>
              <a:gd name="connsiteX16" fmla="*/ 8305800 w 8315325"/>
              <a:gd name="connsiteY16" fmla="*/ 85725 h 4410075"/>
              <a:gd name="connsiteX17" fmla="*/ 8267700 w 8315325"/>
              <a:gd name="connsiteY17" fmla="*/ 114300 h 4410075"/>
              <a:gd name="connsiteX18" fmla="*/ 8086725 w 8315325"/>
              <a:gd name="connsiteY18" fmla="*/ 219075 h 4410075"/>
              <a:gd name="connsiteX19" fmla="*/ 7991475 w 8315325"/>
              <a:gd name="connsiteY19" fmla="*/ 257175 h 4410075"/>
              <a:gd name="connsiteX20" fmla="*/ 7943850 w 8315325"/>
              <a:gd name="connsiteY20" fmla="*/ 352425 h 4410075"/>
              <a:gd name="connsiteX21" fmla="*/ 7820025 w 8315325"/>
              <a:gd name="connsiteY21" fmla="*/ 428625 h 4410075"/>
              <a:gd name="connsiteX22" fmla="*/ 7734300 w 8315325"/>
              <a:gd name="connsiteY22" fmla="*/ 590550 h 4410075"/>
              <a:gd name="connsiteX23" fmla="*/ 7667625 w 8315325"/>
              <a:gd name="connsiteY23" fmla="*/ 657225 h 4410075"/>
              <a:gd name="connsiteX24" fmla="*/ 7581900 w 8315325"/>
              <a:gd name="connsiteY24" fmla="*/ 742950 h 4410075"/>
              <a:gd name="connsiteX25" fmla="*/ 7467600 w 8315325"/>
              <a:gd name="connsiteY25" fmla="*/ 857250 h 4410075"/>
              <a:gd name="connsiteX26" fmla="*/ 7400925 w 8315325"/>
              <a:gd name="connsiteY26" fmla="*/ 942975 h 4410075"/>
              <a:gd name="connsiteX27" fmla="*/ 7343775 w 8315325"/>
              <a:gd name="connsiteY27" fmla="*/ 971550 h 4410075"/>
              <a:gd name="connsiteX28" fmla="*/ 7181850 w 8315325"/>
              <a:gd name="connsiteY28" fmla="*/ 1238250 h 4410075"/>
              <a:gd name="connsiteX29" fmla="*/ 6819900 w 8315325"/>
              <a:gd name="connsiteY29" fmla="*/ 1476375 h 4410075"/>
              <a:gd name="connsiteX30" fmla="*/ 6448425 w 8315325"/>
              <a:gd name="connsiteY30" fmla="*/ 1695450 h 4410075"/>
              <a:gd name="connsiteX31" fmla="*/ 6096000 w 8315325"/>
              <a:gd name="connsiteY31" fmla="*/ 1857375 h 4410075"/>
              <a:gd name="connsiteX32" fmla="*/ 5638800 w 8315325"/>
              <a:gd name="connsiteY32" fmla="*/ 2076450 h 4410075"/>
              <a:gd name="connsiteX33" fmla="*/ 5143500 w 8315325"/>
              <a:gd name="connsiteY33" fmla="*/ 2276475 h 4410075"/>
              <a:gd name="connsiteX34" fmla="*/ 4667250 w 8315325"/>
              <a:gd name="connsiteY34" fmla="*/ 2447925 h 4410075"/>
              <a:gd name="connsiteX35" fmla="*/ 4010025 w 8315325"/>
              <a:gd name="connsiteY35" fmla="*/ 2809875 h 4410075"/>
              <a:gd name="connsiteX36" fmla="*/ 4629150 w 8315325"/>
              <a:gd name="connsiteY36" fmla="*/ 2981325 h 4410075"/>
              <a:gd name="connsiteX37" fmla="*/ 5276850 w 8315325"/>
              <a:gd name="connsiteY37" fmla="*/ 3200400 h 4410075"/>
              <a:gd name="connsiteX38" fmla="*/ 8305800 w 8315325"/>
              <a:gd name="connsiteY38" fmla="*/ 4410075 h 4410075"/>
              <a:gd name="connsiteX39" fmla="*/ 0 w 8315325"/>
              <a:gd name="connsiteY39" fmla="*/ 4410075 h 4410075"/>
              <a:gd name="connsiteX40" fmla="*/ 19050 w 8315325"/>
              <a:gd name="connsiteY40"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9663 w 8315325"/>
              <a:gd name="connsiteY11" fmla="*/ 514350 h 4410075"/>
              <a:gd name="connsiteX12" fmla="*/ 7362825 w 8315325"/>
              <a:gd name="connsiteY12" fmla="*/ 333375 h 4410075"/>
              <a:gd name="connsiteX13" fmla="*/ 7924800 w 8315325"/>
              <a:gd name="connsiteY13" fmla="*/ 171450 h 4410075"/>
              <a:gd name="connsiteX14" fmla="*/ 8258175 w 8315325"/>
              <a:gd name="connsiteY14" fmla="*/ 0 h 4410075"/>
              <a:gd name="connsiteX15" fmla="*/ 8315325 w 8315325"/>
              <a:gd name="connsiteY15" fmla="*/ 47625 h 4410075"/>
              <a:gd name="connsiteX16" fmla="*/ 8305800 w 8315325"/>
              <a:gd name="connsiteY16" fmla="*/ 85725 h 4410075"/>
              <a:gd name="connsiteX17" fmla="*/ 8267700 w 8315325"/>
              <a:gd name="connsiteY17" fmla="*/ 114300 h 4410075"/>
              <a:gd name="connsiteX18" fmla="*/ 8086725 w 8315325"/>
              <a:gd name="connsiteY18" fmla="*/ 219075 h 4410075"/>
              <a:gd name="connsiteX19" fmla="*/ 7991475 w 8315325"/>
              <a:gd name="connsiteY19" fmla="*/ 257175 h 4410075"/>
              <a:gd name="connsiteX20" fmla="*/ 7943850 w 8315325"/>
              <a:gd name="connsiteY20" fmla="*/ 352425 h 4410075"/>
              <a:gd name="connsiteX21" fmla="*/ 7820025 w 8315325"/>
              <a:gd name="connsiteY21" fmla="*/ 428625 h 4410075"/>
              <a:gd name="connsiteX22" fmla="*/ 7734300 w 8315325"/>
              <a:gd name="connsiteY22" fmla="*/ 590550 h 4410075"/>
              <a:gd name="connsiteX23" fmla="*/ 7667625 w 8315325"/>
              <a:gd name="connsiteY23" fmla="*/ 657225 h 4410075"/>
              <a:gd name="connsiteX24" fmla="*/ 7581900 w 8315325"/>
              <a:gd name="connsiteY24" fmla="*/ 742950 h 4410075"/>
              <a:gd name="connsiteX25" fmla="*/ 7467600 w 8315325"/>
              <a:gd name="connsiteY25" fmla="*/ 857250 h 4410075"/>
              <a:gd name="connsiteX26" fmla="*/ 7400925 w 8315325"/>
              <a:gd name="connsiteY26" fmla="*/ 942975 h 4410075"/>
              <a:gd name="connsiteX27" fmla="*/ 7343775 w 8315325"/>
              <a:gd name="connsiteY27" fmla="*/ 971550 h 4410075"/>
              <a:gd name="connsiteX28" fmla="*/ 7181850 w 8315325"/>
              <a:gd name="connsiteY28" fmla="*/ 1238250 h 4410075"/>
              <a:gd name="connsiteX29" fmla="*/ 6819900 w 8315325"/>
              <a:gd name="connsiteY29" fmla="*/ 1476375 h 4410075"/>
              <a:gd name="connsiteX30" fmla="*/ 6448425 w 8315325"/>
              <a:gd name="connsiteY30" fmla="*/ 1695450 h 4410075"/>
              <a:gd name="connsiteX31" fmla="*/ 6096000 w 8315325"/>
              <a:gd name="connsiteY31" fmla="*/ 1857375 h 4410075"/>
              <a:gd name="connsiteX32" fmla="*/ 5638800 w 8315325"/>
              <a:gd name="connsiteY32" fmla="*/ 2076450 h 4410075"/>
              <a:gd name="connsiteX33" fmla="*/ 5143500 w 8315325"/>
              <a:gd name="connsiteY33" fmla="*/ 2276475 h 4410075"/>
              <a:gd name="connsiteX34" fmla="*/ 4667250 w 8315325"/>
              <a:gd name="connsiteY34" fmla="*/ 2447925 h 4410075"/>
              <a:gd name="connsiteX35" fmla="*/ 4010025 w 8315325"/>
              <a:gd name="connsiteY35" fmla="*/ 2809875 h 4410075"/>
              <a:gd name="connsiteX36" fmla="*/ 4629150 w 8315325"/>
              <a:gd name="connsiteY36" fmla="*/ 2981325 h 4410075"/>
              <a:gd name="connsiteX37" fmla="*/ 5276850 w 8315325"/>
              <a:gd name="connsiteY37" fmla="*/ 3200400 h 4410075"/>
              <a:gd name="connsiteX38" fmla="*/ 8305800 w 8315325"/>
              <a:gd name="connsiteY38" fmla="*/ 4410075 h 4410075"/>
              <a:gd name="connsiteX39" fmla="*/ 0 w 8315325"/>
              <a:gd name="connsiteY39" fmla="*/ 4410075 h 4410075"/>
              <a:gd name="connsiteX40" fmla="*/ 19050 w 8315325"/>
              <a:gd name="connsiteY40"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9663 w 8315325"/>
              <a:gd name="connsiteY11" fmla="*/ 514350 h 4410075"/>
              <a:gd name="connsiteX12" fmla="*/ 5219700 w 8315325"/>
              <a:gd name="connsiteY12" fmla="*/ 490538 h 4410075"/>
              <a:gd name="connsiteX13" fmla="*/ 7362825 w 8315325"/>
              <a:gd name="connsiteY13" fmla="*/ 333375 h 4410075"/>
              <a:gd name="connsiteX14" fmla="*/ 7924800 w 8315325"/>
              <a:gd name="connsiteY14" fmla="*/ 171450 h 4410075"/>
              <a:gd name="connsiteX15" fmla="*/ 8258175 w 8315325"/>
              <a:gd name="connsiteY15" fmla="*/ 0 h 4410075"/>
              <a:gd name="connsiteX16" fmla="*/ 8315325 w 8315325"/>
              <a:gd name="connsiteY16" fmla="*/ 47625 h 4410075"/>
              <a:gd name="connsiteX17" fmla="*/ 8305800 w 8315325"/>
              <a:gd name="connsiteY17" fmla="*/ 85725 h 4410075"/>
              <a:gd name="connsiteX18" fmla="*/ 8267700 w 8315325"/>
              <a:gd name="connsiteY18" fmla="*/ 114300 h 4410075"/>
              <a:gd name="connsiteX19" fmla="*/ 8086725 w 8315325"/>
              <a:gd name="connsiteY19" fmla="*/ 219075 h 4410075"/>
              <a:gd name="connsiteX20" fmla="*/ 7991475 w 8315325"/>
              <a:gd name="connsiteY20" fmla="*/ 257175 h 4410075"/>
              <a:gd name="connsiteX21" fmla="*/ 7943850 w 8315325"/>
              <a:gd name="connsiteY21" fmla="*/ 352425 h 4410075"/>
              <a:gd name="connsiteX22" fmla="*/ 7820025 w 8315325"/>
              <a:gd name="connsiteY22" fmla="*/ 428625 h 4410075"/>
              <a:gd name="connsiteX23" fmla="*/ 7734300 w 8315325"/>
              <a:gd name="connsiteY23" fmla="*/ 590550 h 4410075"/>
              <a:gd name="connsiteX24" fmla="*/ 7667625 w 8315325"/>
              <a:gd name="connsiteY24" fmla="*/ 657225 h 4410075"/>
              <a:gd name="connsiteX25" fmla="*/ 7581900 w 8315325"/>
              <a:gd name="connsiteY25" fmla="*/ 742950 h 4410075"/>
              <a:gd name="connsiteX26" fmla="*/ 7467600 w 8315325"/>
              <a:gd name="connsiteY26" fmla="*/ 857250 h 4410075"/>
              <a:gd name="connsiteX27" fmla="*/ 7400925 w 8315325"/>
              <a:gd name="connsiteY27" fmla="*/ 942975 h 4410075"/>
              <a:gd name="connsiteX28" fmla="*/ 7343775 w 8315325"/>
              <a:gd name="connsiteY28" fmla="*/ 971550 h 4410075"/>
              <a:gd name="connsiteX29" fmla="*/ 7181850 w 8315325"/>
              <a:gd name="connsiteY29" fmla="*/ 1238250 h 4410075"/>
              <a:gd name="connsiteX30" fmla="*/ 6819900 w 8315325"/>
              <a:gd name="connsiteY30" fmla="*/ 1476375 h 4410075"/>
              <a:gd name="connsiteX31" fmla="*/ 6448425 w 8315325"/>
              <a:gd name="connsiteY31" fmla="*/ 1695450 h 4410075"/>
              <a:gd name="connsiteX32" fmla="*/ 6096000 w 8315325"/>
              <a:gd name="connsiteY32" fmla="*/ 1857375 h 4410075"/>
              <a:gd name="connsiteX33" fmla="*/ 5638800 w 8315325"/>
              <a:gd name="connsiteY33" fmla="*/ 2076450 h 4410075"/>
              <a:gd name="connsiteX34" fmla="*/ 5143500 w 8315325"/>
              <a:gd name="connsiteY34" fmla="*/ 2276475 h 4410075"/>
              <a:gd name="connsiteX35" fmla="*/ 4667250 w 8315325"/>
              <a:gd name="connsiteY35" fmla="*/ 2447925 h 4410075"/>
              <a:gd name="connsiteX36" fmla="*/ 4010025 w 8315325"/>
              <a:gd name="connsiteY36" fmla="*/ 2809875 h 4410075"/>
              <a:gd name="connsiteX37" fmla="*/ 4629150 w 8315325"/>
              <a:gd name="connsiteY37" fmla="*/ 2981325 h 4410075"/>
              <a:gd name="connsiteX38" fmla="*/ 5276850 w 8315325"/>
              <a:gd name="connsiteY38" fmla="*/ 3200400 h 4410075"/>
              <a:gd name="connsiteX39" fmla="*/ 8305800 w 8315325"/>
              <a:gd name="connsiteY39" fmla="*/ 4410075 h 4410075"/>
              <a:gd name="connsiteX40" fmla="*/ 0 w 8315325"/>
              <a:gd name="connsiteY40" fmla="*/ 4410075 h 4410075"/>
              <a:gd name="connsiteX41" fmla="*/ 19050 w 8315325"/>
              <a:gd name="connsiteY41"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9663 w 8315325"/>
              <a:gd name="connsiteY11" fmla="*/ 514350 h 4410075"/>
              <a:gd name="connsiteX12" fmla="*/ 5253038 w 8315325"/>
              <a:gd name="connsiteY12" fmla="*/ 690563 h 4410075"/>
              <a:gd name="connsiteX13" fmla="*/ 7362825 w 8315325"/>
              <a:gd name="connsiteY13" fmla="*/ 333375 h 4410075"/>
              <a:gd name="connsiteX14" fmla="*/ 7924800 w 8315325"/>
              <a:gd name="connsiteY14" fmla="*/ 171450 h 4410075"/>
              <a:gd name="connsiteX15" fmla="*/ 8258175 w 8315325"/>
              <a:gd name="connsiteY15" fmla="*/ 0 h 4410075"/>
              <a:gd name="connsiteX16" fmla="*/ 8315325 w 8315325"/>
              <a:gd name="connsiteY16" fmla="*/ 47625 h 4410075"/>
              <a:gd name="connsiteX17" fmla="*/ 8305800 w 8315325"/>
              <a:gd name="connsiteY17" fmla="*/ 85725 h 4410075"/>
              <a:gd name="connsiteX18" fmla="*/ 8267700 w 8315325"/>
              <a:gd name="connsiteY18" fmla="*/ 114300 h 4410075"/>
              <a:gd name="connsiteX19" fmla="*/ 8086725 w 8315325"/>
              <a:gd name="connsiteY19" fmla="*/ 219075 h 4410075"/>
              <a:gd name="connsiteX20" fmla="*/ 7991475 w 8315325"/>
              <a:gd name="connsiteY20" fmla="*/ 257175 h 4410075"/>
              <a:gd name="connsiteX21" fmla="*/ 7943850 w 8315325"/>
              <a:gd name="connsiteY21" fmla="*/ 352425 h 4410075"/>
              <a:gd name="connsiteX22" fmla="*/ 7820025 w 8315325"/>
              <a:gd name="connsiteY22" fmla="*/ 428625 h 4410075"/>
              <a:gd name="connsiteX23" fmla="*/ 7734300 w 8315325"/>
              <a:gd name="connsiteY23" fmla="*/ 590550 h 4410075"/>
              <a:gd name="connsiteX24" fmla="*/ 7667625 w 8315325"/>
              <a:gd name="connsiteY24" fmla="*/ 657225 h 4410075"/>
              <a:gd name="connsiteX25" fmla="*/ 7581900 w 8315325"/>
              <a:gd name="connsiteY25" fmla="*/ 742950 h 4410075"/>
              <a:gd name="connsiteX26" fmla="*/ 7467600 w 8315325"/>
              <a:gd name="connsiteY26" fmla="*/ 857250 h 4410075"/>
              <a:gd name="connsiteX27" fmla="*/ 7400925 w 8315325"/>
              <a:gd name="connsiteY27" fmla="*/ 942975 h 4410075"/>
              <a:gd name="connsiteX28" fmla="*/ 7343775 w 8315325"/>
              <a:gd name="connsiteY28" fmla="*/ 971550 h 4410075"/>
              <a:gd name="connsiteX29" fmla="*/ 7181850 w 8315325"/>
              <a:gd name="connsiteY29" fmla="*/ 1238250 h 4410075"/>
              <a:gd name="connsiteX30" fmla="*/ 6819900 w 8315325"/>
              <a:gd name="connsiteY30" fmla="*/ 1476375 h 4410075"/>
              <a:gd name="connsiteX31" fmla="*/ 6448425 w 8315325"/>
              <a:gd name="connsiteY31" fmla="*/ 1695450 h 4410075"/>
              <a:gd name="connsiteX32" fmla="*/ 6096000 w 8315325"/>
              <a:gd name="connsiteY32" fmla="*/ 1857375 h 4410075"/>
              <a:gd name="connsiteX33" fmla="*/ 5638800 w 8315325"/>
              <a:gd name="connsiteY33" fmla="*/ 2076450 h 4410075"/>
              <a:gd name="connsiteX34" fmla="*/ 5143500 w 8315325"/>
              <a:gd name="connsiteY34" fmla="*/ 2276475 h 4410075"/>
              <a:gd name="connsiteX35" fmla="*/ 4667250 w 8315325"/>
              <a:gd name="connsiteY35" fmla="*/ 2447925 h 4410075"/>
              <a:gd name="connsiteX36" fmla="*/ 4010025 w 8315325"/>
              <a:gd name="connsiteY36" fmla="*/ 2809875 h 4410075"/>
              <a:gd name="connsiteX37" fmla="*/ 4629150 w 8315325"/>
              <a:gd name="connsiteY37" fmla="*/ 2981325 h 4410075"/>
              <a:gd name="connsiteX38" fmla="*/ 5276850 w 8315325"/>
              <a:gd name="connsiteY38" fmla="*/ 3200400 h 4410075"/>
              <a:gd name="connsiteX39" fmla="*/ 8305800 w 8315325"/>
              <a:gd name="connsiteY39" fmla="*/ 4410075 h 4410075"/>
              <a:gd name="connsiteX40" fmla="*/ 0 w 8315325"/>
              <a:gd name="connsiteY40" fmla="*/ 4410075 h 4410075"/>
              <a:gd name="connsiteX41" fmla="*/ 19050 w 8315325"/>
              <a:gd name="connsiteY41"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9663 w 8315325"/>
              <a:gd name="connsiteY11" fmla="*/ 514350 h 4410075"/>
              <a:gd name="connsiteX12" fmla="*/ 5024438 w 8315325"/>
              <a:gd name="connsiteY12" fmla="*/ 490538 h 4410075"/>
              <a:gd name="connsiteX13" fmla="*/ 7362825 w 8315325"/>
              <a:gd name="connsiteY13" fmla="*/ 333375 h 4410075"/>
              <a:gd name="connsiteX14" fmla="*/ 7924800 w 8315325"/>
              <a:gd name="connsiteY14" fmla="*/ 171450 h 4410075"/>
              <a:gd name="connsiteX15" fmla="*/ 8258175 w 8315325"/>
              <a:gd name="connsiteY15" fmla="*/ 0 h 4410075"/>
              <a:gd name="connsiteX16" fmla="*/ 8315325 w 8315325"/>
              <a:gd name="connsiteY16" fmla="*/ 47625 h 4410075"/>
              <a:gd name="connsiteX17" fmla="*/ 8305800 w 8315325"/>
              <a:gd name="connsiteY17" fmla="*/ 85725 h 4410075"/>
              <a:gd name="connsiteX18" fmla="*/ 8267700 w 8315325"/>
              <a:gd name="connsiteY18" fmla="*/ 114300 h 4410075"/>
              <a:gd name="connsiteX19" fmla="*/ 8086725 w 8315325"/>
              <a:gd name="connsiteY19" fmla="*/ 219075 h 4410075"/>
              <a:gd name="connsiteX20" fmla="*/ 7991475 w 8315325"/>
              <a:gd name="connsiteY20" fmla="*/ 257175 h 4410075"/>
              <a:gd name="connsiteX21" fmla="*/ 7943850 w 8315325"/>
              <a:gd name="connsiteY21" fmla="*/ 352425 h 4410075"/>
              <a:gd name="connsiteX22" fmla="*/ 7820025 w 8315325"/>
              <a:gd name="connsiteY22" fmla="*/ 428625 h 4410075"/>
              <a:gd name="connsiteX23" fmla="*/ 7734300 w 8315325"/>
              <a:gd name="connsiteY23" fmla="*/ 590550 h 4410075"/>
              <a:gd name="connsiteX24" fmla="*/ 7667625 w 8315325"/>
              <a:gd name="connsiteY24" fmla="*/ 657225 h 4410075"/>
              <a:gd name="connsiteX25" fmla="*/ 7581900 w 8315325"/>
              <a:gd name="connsiteY25" fmla="*/ 742950 h 4410075"/>
              <a:gd name="connsiteX26" fmla="*/ 7467600 w 8315325"/>
              <a:gd name="connsiteY26" fmla="*/ 857250 h 4410075"/>
              <a:gd name="connsiteX27" fmla="*/ 7400925 w 8315325"/>
              <a:gd name="connsiteY27" fmla="*/ 942975 h 4410075"/>
              <a:gd name="connsiteX28" fmla="*/ 7343775 w 8315325"/>
              <a:gd name="connsiteY28" fmla="*/ 971550 h 4410075"/>
              <a:gd name="connsiteX29" fmla="*/ 7181850 w 8315325"/>
              <a:gd name="connsiteY29" fmla="*/ 1238250 h 4410075"/>
              <a:gd name="connsiteX30" fmla="*/ 6819900 w 8315325"/>
              <a:gd name="connsiteY30" fmla="*/ 1476375 h 4410075"/>
              <a:gd name="connsiteX31" fmla="*/ 6448425 w 8315325"/>
              <a:gd name="connsiteY31" fmla="*/ 1695450 h 4410075"/>
              <a:gd name="connsiteX32" fmla="*/ 6096000 w 8315325"/>
              <a:gd name="connsiteY32" fmla="*/ 1857375 h 4410075"/>
              <a:gd name="connsiteX33" fmla="*/ 5638800 w 8315325"/>
              <a:gd name="connsiteY33" fmla="*/ 2076450 h 4410075"/>
              <a:gd name="connsiteX34" fmla="*/ 5143500 w 8315325"/>
              <a:gd name="connsiteY34" fmla="*/ 2276475 h 4410075"/>
              <a:gd name="connsiteX35" fmla="*/ 4667250 w 8315325"/>
              <a:gd name="connsiteY35" fmla="*/ 2447925 h 4410075"/>
              <a:gd name="connsiteX36" fmla="*/ 4010025 w 8315325"/>
              <a:gd name="connsiteY36" fmla="*/ 2809875 h 4410075"/>
              <a:gd name="connsiteX37" fmla="*/ 4629150 w 8315325"/>
              <a:gd name="connsiteY37" fmla="*/ 2981325 h 4410075"/>
              <a:gd name="connsiteX38" fmla="*/ 5276850 w 8315325"/>
              <a:gd name="connsiteY38" fmla="*/ 3200400 h 4410075"/>
              <a:gd name="connsiteX39" fmla="*/ 8305800 w 8315325"/>
              <a:gd name="connsiteY39" fmla="*/ 4410075 h 4410075"/>
              <a:gd name="connsiteX40" fmla="*/ 0 w 8315325"/>
              <a:gd name="connsiteY40" fmla="*/ 4410075 h 4410075"/>
              <a:gd name="connsiteX41" fmla="*/ 19050 w 8315325"/>
              <a:gd name="connsiteY41"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9663 w 8315325"/>
              <a:gd name="connsiteY11" fmla="*/ 514350 h 4410075"/>
              <a:gd name="connsiteX12" fmla="*/ 5024438 w 8315325"/>
              <a:gd name="connsiteY12" fmla="*/ 490538 h 4410075"/>
              <a:gd name="connsiteX13" fmla="*/ 5238750 w 8315325"/>
              <a:gd name="connsiteY13" fmla="*/ 485775 h 4410075"/>
              <a:gd name="connsiteX14" fmla="*/ 7362825 w 8315325"/>
              <a:gd name="connsiteY14" fmla="*/ 333375 h 4410075"/>
              <a:gd name="connsiteX15" fmla="*/ 7924800 w 8315325"/>
              <a:gd name="connsiteY15" fmla="*/ 171450 h 4410075"/>
              <a:gd name="connsiteX16" fmla="*/ 8258175 w 8315325"/>
              <a:gd name="connsiteY16" fmla="*/ 0 h 4410075"/>
              <a:gd name="connsiteX17" fmla="*/ 8315325 w 8315325"/>
              <a:gd name="connsiteY17" fmla="*/ 47625 h 4410075"/>
              <a:gd name="connsiteX18" fmla="*/ 8305800 w 8315325"/>
              <a:gd name="connsiteY18" fmla="*/ 85725 h 4410075"/>
              <a:gd name="connsiteX19" fmla="*/ 8267700 w 8315325"/>
              <a:gd name="connsiteY19" fmla="*/ 114300 h 4410075"/>
              <a:gd name="connsiteX20" fmla="*/ 8086725 w 8315325"/>
              <a:gd name="connsiteY20" fmla="*/ 219075 h 4410075"/>
              <a:gd name="connsiteX21" fmla="*/ 7991475 w 8315325"/>
              <a:gd name="connsiteY21" fmla="*/ 257175 h 4410075"/>
              <a:gd name="connsiteX22" fmla="*/ 7943850 w 8315325"/>
              <a:gd name="connsiteY22" fmla="*/ 352425 h 4410075"/>
              <a:gd name="connsiteX23" fmla="*/ 7820025 w 8315325"/>
              <a:gd name="connsiteY23" fmla="*/ 428625 h 4410075"/>
              <a:gd name="connsiteX24" fmla="*/ 7734300 w 8315325"/>
              <a:gd name="connsiteY24" fmla="*/ 590550 h 4410075"/>
              <a:gd name="connsiteX25" fmla="*/ 7667625 w 8315325"/>
              <a:gd name="connsiteY25" fmla="*/ 657225 h 4410075"/>
              <a:gd name="connsiteX26" fmla="*/ 7581900 w 8315325"/>
              <a:gd name="connsiteY26" fmla="*/ 742950 h 4410075"/>
              <a:gd name="connsiteX27" fmla="*/ 7467600 w 8315325"/>
              <a:gd name="connsiteY27" fmla="*/ 857250 h 4410075"/>
              <a:gd name="connsiteX28" fmla="*/ 7400925 w 8315325"/>
              <a:gd name="connsiteY28" fmla="*/ 942975 h 4410075"/>
              <a:gd name="connsiteX29" fmla="*/ 7343775 w 8315325"/>
              <a:gd name="connsiteY29" fmla="*/ 971550 h 4410075"/>
              <a:gd name="connsiteX30" fmla="*/ 7181850 w 8315325"/>
              <a:gd name="connsiteY30" fmla="*/ 1238250 h 4410075"/>
              <a:gd name="connsiteX31" fmla="*/ 6819900 w 8315325"/>
              <a:gd name="connsiteY31" fmla="*/ 1476375 h 4410075"/>
              <a:gd name="connsiteX32" fmla="*/ 6448425 w 8315325"/>
              <a:gd name="connsiteY32" fmla="*/ 1695450 h 4410075"/>
              <a:gd name="connsiteX33" fmla="*/ 6096000 w 8315325"/>
              <a:gd name="connsiteY33" fmla="*/ 1857375 h 4410075"/>
              <a:gd name="connsiteX34" fmla="*/ 5638800 w 8315325"/>
              <a:gd name="connsiteY34" fmla="*/ 2076450 h 4410075"/>
              <a:gd name="connsiteX35" fmla="*/ 5143500 w 8315325"/>
              <a:gd name="connsiteY35" fmla="*/ 2276475 h 4410075"/>
              <a:gd name="connsiteX36" fmla="*/ 4667250 w 8315325"/>
              <a:gd name="connsiteY36" fmla="*/ 2447925 h 4410075"/>
              <a:gd name="connsiteX37" fmla="*/ 4010025 w 8315325"/>
              <a:gd name="connsiteY37" fmla="*/ 2809875 h 4410075"/>
              <a:gd name="connsiteX38" fmla="*/ 4629150 w 8315325"/>
              <a:gd name="connsiteY38" fmla="*/ 2981325 h 4410075"/>
              <a:gd name="connsiteX39" fmla="*/ 5276850 w 8315325"/>
              <a:gd name="connsiteY39" fmla="*/ 3200400 h 4410075"/>
              <a:gd name="connsiteX40" fmla="*/ 8305800 w 8315325"/>
              <a:gd name="connsiteY40" fmla="*/ 4410075 h 4410075"/>
              <a:gd name="connsiteX41" fmla="*/ 0 w 8315325"/>
              <a:gd name="connsiteY41" fmla="*/ 4410075 h 4410075"/>
              <a:gd name="connsiteX42" fmla="*/ 19050 w 8315325"/>
              <a:gd name="connsiteY42"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9663 w 8315325"/>
              <a:gd name="connsiteY11" fmla="*/ 514350 h 4410075"/>
              <a:gd name="connsiteX12" fmla="*/ 5024438 w 8315325"/>
              <a:gd name="connsiteY12" fmla="*/ 490538 h 4410075"/>
              <a:gd name="connsiteX13" fmla="*/ 5157788 w 8315325"/>
              <a:gd name="connsiteY13" fmla="*/ 495300 h 4410075"/>
              <a:gd name="connsiteX14" fmla="*/ 7362825 w 8315325"/>
              <a:gd name="connsiteY14" fmla="*/ 333375 h 4410075"/>
              <a:gd name="connsiteX15" fmla="*/ 7924800 w 8315325"/>
              <a:gd name="connsiteY15" fmla="*/ 171450 h 4410075"/>
              <a:gd name="connsiteX16" fmla="*/ 8258175 w 8315325"/>
              <a:gd name="connsiteY16" fmla="*/ 0 h 4410075"/>
              <a:gd name="connsiteX17" fmla="*/ 8315325 w 8315325"/>
              <a:gd name="connsiteY17" fmla="*/ 47625 h 4410075"/>
              <a:gd name="connsiteX18" fmla="*/ 8305800 w 8315325"/>
              <a:gd name="connsiteY18" fmla="*/ 85725 h 4410075"/>
              <a:gd name="connsiteX19" fmla="*/ 8267700 w 8315325"/>
              <a:gd name="connsiteY19" fmla="*/ 114300 h 4410075"/>
              <a:gd name="connsiteX20" fmla="*/ 8086725 w 8315325"/>
              <a:gd name="connsiteY20" fmla="*/ 219075 h 4410075"/>
              <a:gd name="connsiteX21" fmla="*/ 7991475 w 8315325"/>
              <a:gd name="connsiteY21" fmla="*/ 257175 h 4410075"/>
              <a:gd name="connsiteX22" fmla="*/ 7943850 w 8315325"/>
              <a:gd name="connsiteY22" fmla="*/ 352425 h 4410075"/>
              <a:gd name="connsiteX23" fmla="*/ 7820025 w 8315325"/>
              <a:gd name="connsiteY23" fmla="*/ 428625 h 4410075"/>
              <a:gd name="connsiteX24" fmla="*/ 7734300 w 8315325"/>
              <a:gd name="connsiteY24" fmla="*/ 590550 h 4410075"/>
              <a:gd name="connsiteX25" fmla="*/ 7667625 w 8315325"/>
              <a:gd name="connsiteY25" fmla="*/ 657225 h 4410075"/>
              <a:gd name="connsiteX26" fmla="*/ 7581900 w 8315325"/>
              <a:gd name="connsiteY26" fmla="*/ 742950 h 4410075"/>
              <a:gd name="connsiteX27" fmla="*/ 7467600 w 8315325"/>
              <a:gd name="connsiteY27" fmla="*/ 857250 h 4410075"/>
              <a:gd name="connsiteX28" fmla="*/ 7400925 w 8315325"/>
              <a:gd name="connsiteY28" fmla="*/ 942975 h 4410075"/>
              <a:gd name="connsiteX29" fmla="*/ 7343775 w 8315325"/>
              <a:gd name="connsiteY29" fmla="*/ 971550 h 4410075"/>
              <a:gd name="connsiteX30" fmla="*/ 7181850 w 8315325"/>
              <a:gd name="connsiteY30" fmla="*/ 1238250 h 4410075"/>
              <a:gd name="connsiteX31" fmla="*/ 6819900 w 8315325"/>
              <a:gd name="connsiteY31" fmla="*/ 1476375 h 4410075"/>
              <a:gd name="connsiteX32" fmla="*/ 6448425 w 8315325"/>
              <a:gd name="connsiteY32" fmla="*/ 1695450 h 4410075"/>
              <a:gd name="connsiteX33" fmla="*/ 6096000 w 8315325"/>
              <a:gd name="connsiteY33" fmla="*/ 1857375 h 4410075"/>
              <a:gd name="connsiteX34" fmla="*/ 5638800 w 8315325"/>
              <a:gd name="connsiteY34" fmla="*/ 2076450 h 4410075"/>
              <a:gd name="connsiteX35" fmla="*/ 5143500 w 8315325"/>
              <a:gd name="connsiteY35" fmla="*/ 2276475 h 4410075"/>
              <a:gd name="connsiteX36" fmla="*/ 4667250 w 8315325"/>
              <a:gd name="connsiteY36" fmla="*/ 2447925 h 4410075"/>
              <a:gd name="connsiteX37" fmla="*/ 4010025 w 8315325"/>
              <a:gd name="connsiteY37" fmla="*/ 2809875 h 4410075"/>
              <a:gd name="connsiteX38" fmla="*/ 4629150 w 8315325"/>
              <a:gd name="connsiteY38" fmla="*/ 2981325 h 4410075"/>
              <a:gd name="connsiteX39" fmla="*/ 5276850 w 8315325"/>
              <a:gd name="connsiteY39" fmla="*/ 3200400 h 4410075"/>
              <a:gd name="connsiteX40" fmla="*/ 8305800 w 8315325"/>
              <a:gd name="connsiteY40" fmla="*/ 4410075 h 4410075"/>
              <a:gd name="connsiteX41" fmla="*/ 0 w 8315325"/>
              <a:gd name="connsiteY41" fmla="*/ 4410075 h 4410075"/>
              <a:gd name="connsiteX42" fmla="*/ 19050 w 8315325"/>
              <a:gd name="connsiteY42"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9663 w 8315325"/>
              <a:gd name="connsiteY11" fmla="*/ 514350 h 4410075"/>
              <a:gd name="connsiteX12" fmla="*/ 5024438 w 8315325"/>
              <a:gd name="connsiteY12" fmla="*/ 490538 h 4410075"/>
              <a:gd name="connsiteX13" fmla="*/ 5157788 w 8315325"/>
              <a:gd name="connsiteY13" fmla="*/ 495300 h 4410075"/>
              <a:gd name="connsiteX14" fmla="*/ 5434013 w 8315325"/>
              <a:gd name="connsiteY14" fmla="*/ 476250 h 4410075"/>
              <a:gd name="connsiteX15" fmla="*/ 7362825 w 8315325"/>
              <a:gd name="connsiteY15" fmla="*/ 333375 h 4410075"/>
              <a:gd name="connsiteX16" fmla="*/ 7924800 w 8315325"/>
              <a:gd name="connsiteY16" fmla="*/ 171450 h 4410075"/>
              <a:gd name="connsiteX17" fmla="*/ 8258175 w 8315325"/>
              <a:gd name="connsiteY17" fmla="*/ 0 h 4410075"/>
              <a:gd name="connsiteX18" fmla="*/ 8315325 w 8315325"/>
              <a:gd name="connsiteY18" fmla="*/ 47625 h 4410075"/>
              <a:gd name="connsiteX19" fmla="*/ 8305800 w 8315325"/>
              <a:gd name="connsiteY19" fmla="*/ 85725 h 4410075"/>
              <a:gd name="connsiteX20" fmla="*/ 8267700 w 8315325"/>
              <a:gd name="connsiteY20" fmla="*/ 114300 h 4410075"/>
              <a:gd name="connsiteX21" fmla="*/ 8086725 w 8315325"/>
              <a:gd name="connsiteY21" fmla="*/ 219075 h 4410075"/>
              <a:gd name="connsiteX22" fmla="*/ 7991475 w 8315325"/>
              <a:gd name="connsiteY22" fmla="*/ 257175 h 4410075"/>
              <a:gd name="connsiteX23" fmla="*/ 7943850 w 8315325"/>
              <a:gd name="connsiteY23" fmla="*/ 352425 h 4410075"/>
              <a:gd name="connsiteX24" fmla="*/ 7820025 w 8315325"/>
              <a:gd name="connsiteY24" fmla="*/ 428625 h 4410075"/>
              <a:gd name="connsiteX25" fmla="*/ 7734300 w 8315325"/>
              <a:gd name="connsiteY25" fmla="*/ 590550 h 4410075"/>
              <a:gd name="connsiteX26" fmla="*/ 7667625 w 8315325"/>
              <a:gd name="connsiteY26" fmla="*/ 657225 h 4410075"/>
              <a:gd name="connsiteX27" fmla="*/ 7581900 w 8315325"/>
              <a:gd name="connsiteY27" fmla="*/ 742950 h 4410075"/>
              <a:gd name="connsiteX28" fmla="*/ 7467600 w 8315325"/>
              <a:gd name="connsiteY28" fmla="*/ 857250 h 4410075"/>
              <a:gd name="connsiteX29" fmla="*/ 7400925 w 8315325"/>
              <a:gd name="connsiteY29" fmla="*/ 942975 h 4410075"/>
              <a:gd name="connsiteX30" fmla="*/ 7343775 w 8315325"/>
              <a:gd name="connsiteY30" fmla="*/ 971550 h 4410075"/>
              <a:gd name="connsiteX31" fmla="*/ 7181850 w 8315325"/>
              <a:gd name="connsiteY31" fmla="*/ 1238250 h 4410075"/>
              <a:gd name="connsiteX32" fmla="*/ 6819900 w 8315325"/>
              <a:gd name="connsiteY32" fmla="*/ 1476375 h 4410075"/>
              <a:gd name="connsiteX33" fmla="*/ 6448425 w 8315325"/>
              <a:gd name="connsiteY33" fmla="*/ 1695450 h 4410075"/>
              <a:gd name="connsiteX34" fmla="*/ 6096000 w 8315325"/>
              <a:gd name="connsiteY34" fmla="*/ 1857375 h 4410075"/>
              <a:gd name="connsiteX35" fmla="*/ 5638800 w 8315325"/>
              <a:gd name="connsiteY35" fmla="*/ 2076450 h 4410075"/>
              <a:gd name="connsiteX36" fmla="*/ 5143500 w 8315325"/>
              <a:gd name="connsiteY36" fmla="*/ 2276475 h 4410075"/>
              <a:gd name="connsiteX37" fmla="*/ 4667250 w 8315325"/>
              <a:gd name="connsiteY37" fmla="*/ 2447925 h 4410075"/>
              <a:gd name="connsiteX38" fmla="*/ 4010025 w 8315325"/>
              <a:gd name="connsiteY38" fmla="*/ 2809875 h 4410075"/>
              <a:gd name="connsiteX39" fmla="*/ 4629150 w 8315325"/>
              <a:gd name="connsiteY39" fmla="*/ 2981325 h 4410075"/>
              <a:gd name="connsiteX40" fmla="*/ 5276850 w 8315325"/>
              <a:gd name="connsiteY40" fmla="*/ 3200400 h 4410075"/>
              <a:gd name="connsiteX41" fmla="*/ 8305800 w 8315325"/>
              <a:gd name="connsiteY41" fmla="*/ 4410075 h 4410075"/>
              <a:gd name="connsiteX42" fmla="*/ 0 w 8315325"/>
              <a:gd name="connsiteY42" fmla="*/ 4410075 h 4410075"/>
              <a:gd name="connsiteX43" fmla="*/ 19050 w 8315325"/>
              <a:gd name="connsiteY43"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9663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7362825 w 8315325"/>
              <a:gd name="connsiteY15" fmla="*/ 333375 h 4410075"/>
              <a:gd name="connsiteX16" fmla="*/ 7924800 w 8315325"/>
              <a:gd name="connsiteY16" fmla="*/ 171450 h 4410075"/>
              <a:gd name="connsiteX17" fmla="*/ 8258175 w 8315325"/>
              <a:gd name="connsiteY17" fmla="*/ 0 h 4410075"/>
              <a:gd name="connsiteX18" fmla="*/ 8315325 w 8315325"/>
              <a:gd name="connsiteY18" fmla="*/ 47625 h 4410075"/>
              <a:gd name="connsiteX19" fmla="*/ 8305800 w 8315325"/>
              <a:gd name="connsiteY19" fmla="*/ 85725 h 4410075"/>
              <a:gd name="connsiteX20" fmla="*/ 8267700 w 8315325"/>
              <a:gd name="connsiteY20" fmla="*/ 114300 h 4410075"/>
              <a:gd name="connsiteX21" fmla="*/ 8086725 w 8315325"/>
              <a:gd name="connsiteY21" fmla="*/ 219075 h 4410075"/>
              <a:gd name="connsiteX22" fmla="*/ 7991475 w 8315325"/>
              <a:gd name="connsiteY22" fmla="*/ 257175 h 4410075"/>
              <a:gd name="connsiteX23" fmla="*/ 7943850 w 8315325"/>
              <a:gd name="connsiteY23" fmla="*/ 352425 h 4410075"/>
              <a:gd name="connsiteX24" fmla="*/ 7820025 w 8315325"/>
              <a:gd name="connsiteY24" fmla="*/ 428625 h 4410075"/>
              <a:gd name="connsiteX25" fmla="*/ 7734300 w 8315325"/>
              <a:gd name="connsiteY25" fmla="*/ 590550 h 4410075"/>
              <a:gd name="connsiteX26" fmla="*/ 7667625 w 8315325"/>
              <a:gd name="connsiteY26" fmla="*/ 657225 h 4410075"/>
              <a:gd name="connsiteX27" fmla="*/ 7581900 w 8315325"/>
              <a:gd name="connsiteY27" fmla="*/ 742950 h 4410075"/>
              <a:gd name="connsiteX28" fmla="*/ 7467600 w 8315325"/>
              <a:gd name="connsiteY28" fmla="*/ 857250 h 4410075"/>
              <a:gd name="connsiteX29" fmla="*/ 7400925 w 8315325"/>
              <a:gd name="connsiteY29" fmla="*/ 942975 h 4410075"/>
              <a:gd name="connsiteX30" fmla="*/ 7343775 w 8315325"/>
              <a:gd name="connsiteY30" fmla="*/ 971550 h 4410075"/>
              <a:gd name="connsiteX31" fmla="*/ 7181850 w 8315325"/>
              <a:gd name="connsiteY31" fmla="*/ 1238250 h 4410075"/>
              <a:gd name="connsiteX32" fmla="*/ 6819900 w 8315325"/>
              <a:gd name="connsiteY32" fmla="*/ 1476375 h 4410075"/>
              <a:gd name="connsiteX33" fmla="*/ 6448425 w 8315325"/>
              <a:gd name="connsiteY33" fmla="*/ 1695450 h 4410075"/>
              <a:gd name="connsiteX34" fmla="*/ 6096000 w 8315325"/>
              <a:gd name="connsiteY34" fmla="*/ 1857375 h 4410075"/>
              <a:gd name="connsiteX35" fmla="*/ 5638800 w 8315325"/>
              <a:gd name="connsiteY35" fmla="*/ 2076450 h 4410075"/>
              <a:gd name="connsiteX36" fmla="*/ 5143500 w 8315325"/>
              <a:gd name="connsiteY36" fmla="*/ 2276475 h 4410075"/>
              <a:gd name="connsiteX37" fmla="*/ 4667250 w 8315325"/>
              <a:gd name="connsiteY37" fmla="*/ 2447925 h 4410075"/>
              <a:gd name="connsiteX38" fmla="*/ 4010025 w 8315325"/>
              <a:gd name="connsiteY38" fmla="*/ 2809875 h 4410075"/>
              <a:gd name="connsiteX39" fmla="*/ 4629150 w 8315325"/>
              <a:gd name="connsiteY39" fmla="*/ 2981325 h 4410075"/>
              <a:gd name="connsiteX40" fmla="*/ 5276850 w 8315325"/>
              <a:gd name="connsiteY40" fmla="*/ 3200400 h 4410075"/>
              <a:gd name="connsiteX41" fmla="*/ 8305800 w 8315325"/>
              <a:gd name="connsiteY41" fmla="*/ 4410075 h 4410075"/>
              <a:gd name="connsiteX42" fmla="*/ 0 w 8315325"/>
              <a:gd name="connsiteY42" fmla="*/ 4410075 h 4410075"/>
              <a:gd name="connsiteX43" fmla="*/ 19050 w 8315325"/>
              <a:gd name="connsiteY43"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7362825 w 8315325"/>
              <a:gd name="connsiteY15" fmla="*/ 333375 h 4410075"/>
              <a:gd name="connsiteX16" fmla="*/ 7924800 w 8315325"/>
              <a:gd name="connsiteY16" fmla="*/ 171450 h 4410075"/>
              <a:gd name="connsiteX17" fmla="*/ 8258175 w 8315325"/>
              <a:gd name="connsiteY17" fmla="*/ 0 h 4410075"/>
              <a:gd name="connsiteX18" fmla="*/ 8315325 w 8315325"/>
              <a:gd name="connsiteY18" fmla="*/ 47625 h 4410075"/>
              <a:gd name="connsiteX19" fmla="*/ 8305800 w 8315325"/>
              <a:gd name="connsiteY19" fmla="*/ 85725 h 4410075"/>
              <a:gd name="connsiteX20" fmla="*/ 8267700 w 8315325"/>
              <a:gd name="connsiteY20" fmla="*/ 114300 h 4410075"/>
              <a:gd name="connsiteX21" fmla="*/ 8086725 w 8315325"/>
              <a:gd name="connsiteY21" fmla="*/ 219075 h 4410075"/>
              <a:gd name="connsiteX22" fmla="*/ 7991475 w 8315325"/>
              <a:gd name="connsiteY22" fmla="*/ 257175 h 4410075"/>
              <a:gd name="connsiteX23" fmla="*/ 7943850 w 8315325"/>
              <a:gd name="connsiteY23" fmla="*/ 352425 h 4410075"/>
              <a:gd name="connsiteX24" fmla="*/ 7820025 w 8315325"/>
              <a:gd name="connsiteY24" fmla="*/ 428625 h 4410075"/>
              <a:gd name="connsiteX25" fmla="*/ 7734300 w 8315325"/>
              <a:gd name="connsiteY25" fmla="*/ 590550 h 4410075"/>
              <a:gd name="connsiteX26" fmla="*/ 7667625 w 8315325"/>
              <a:gd name="connsiteY26" fmla="*/ 657225 h 4410075"/>
              <a:gd name="connsiteX27" fmla="*/ 7581900 w 8315325"/>
              <a:gd name="connsiteY27" fmla="*/ 742950 h 4410075"/>
              <a:gd name="connsiteX28" fmla="*/ 7467600 w 8315325"/>
              <a:gd name="connsiteY28" fmla="*/ 857250 h 4410075"/>
              <a:gd name="connsiteX29" fmla="*/ 7400925 w 8315325"/>
              <a:gd name="connsiteY29" fmla="*/ 942975 h 4410075"/>
              <a:gd name="connsiteX30" fmla="*/ 7343775 w 8315325"/>
              <a:gd name="connsiteY30" fmla="*/ 971550 h 4410075"/>
              <a:gd name="connsiteX31" fmla="*/ 7181850 w 8315325"/>
              <a:gd name="connsiteY31" fmla="*/ 1238250 h 4410075"/>
              <a:gd name="connsiteX32" fmla="*/ 6819900 w 8315325"/>
              <a:gd name="connsiteY32" fmla="*/ 1476375 h 4410075"/>
              <a:gd name="connsiteX33" fmla="*/ 6448425 w 8315325"/>
              <a:gd name="connsiteY33" fmla="*/ 1695450 h 4410075"/>
              <a:gd name="connsiteX34" fmla="*/ 6096000 w 8315325"/>
              <a:gd name="connsiteY34" fmla="*/ 1857375 h 4410075"/>
              <a:gd name="connsiteX35" fmla="*/ 5638800 w 8315325"/>
              <a:gd name="connsiteY35" fmla="*/ 2076450 h 4410075"/>
              <a:gd name="connsiteX36" fmla="*/ 5143500 w 8315325"/>
              <a:gd name="connsiteY36" fmla="*/ 2276475 h 4410075"/>
              <a:gd name="connsiteX37" fmla="*/ 4667250 w 8315325"/>
              <a:gd name="connsiteY37" fmla="*/ 2447925 h 4410075"/>
              <a:gd name="connsiteX38" fmla="*/ 4010025 w 8315325"/>
              <a:gd name="connsiteY38" fmla="*/ 2809875 h 4410075"/>
              <a:gd name="connsiteX39" fmla="*/ 4629150 w 8315325"/>
              <a:gd name="connsiteY39" fmla="*/ 2981325 h 4410075"/>
              <a:gd name="connsiteX40" fmla="*/ 5276850 w 8315325"/>
              <a:gd name="connsiteY40" fmla="*/ 3200400 h 4410075"/>
              <a:gd name="connsiteX41" fmla="*/ 8305800 w 8315325"/>
              <a:gd name="connsiteY41" fmla="*/ 4410075 h 4410075"/>
              <a:gd name="connsiteX42" fmla="*/ 0 w 8315325"/>
              <a:gd name="connsiteY42" fmla="*/ 4410075 h 4410075"/>
              <a:gd name="connsiteX43" fmla="*/ 19050 w 8315325"/>
              <a:gd name="connsiteY43"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657850 w 8315325"/>
              <a:gd name="connsiteY15" fmla="*/ 438150 h 4410075"/>
              <a:gd name="connsiteX16" fmla="*/ 7362825 w 8315325"/>
              <a:gd name="connsiteY16" fmla="*/ 333375 h 4410075"/>
              <a:gd name="connsiteX17" fmla="*/ 7924800 w 8315325"/>
              <a:gd name="connsiteY17" fmla="*/ 171450 h 4410075"/>
              <a:gd name="connsiteX18" fmla="*/ 8258175 w 8315325"/>
              <a:gd name="connsiteY18" fmla="*/ 0 h 4410075"/>
              <a:gd name="connsiteX19" fmla="*/ 8315325 w 8315325"/>
              <a:gd name="connsiteY19" fmla="*/ 47625 h 4410075"/>
              <a:gd name="connsiteX20" fmla="*/ 8305800 w 8315325"/>
              <a:gd name="connsiteY20" fmla="*/ 85725 h 4410075"/>
              <a:gd name="connsiteX21" fmla="*/ 8267700 w 8315325"/>
              <a:gd name="connsiteY21" fmla="*/ 114300 h 4410075"/>
              <a:gd name="connsiteX22" fmla="*/ 8086725 w 8315325"/>
              <a:gd name="connsiteY22" fmla="*/ 219075 h 4410075"/>
              <a:gd name="connsiteX23" fmla="*/ 7991475 w 8315325"/>
              <a:gd name="connsiteY23" fmla="*/ 257175 h 4410075"/>
              <a:gd name="connsiteX24" fmla="*/ 7943850 w 8315325"/>
              <a:gd name="connsiteY24" fmla="*/ 352425 h 4410075"/>
              <a:gd name="connsiteX25" fmla="*/ 7820025 w 8315325"/>
              <a:gd name="connsiteY25" fmla="*/ 428625 h 4410075"/>
              <a:gd name="connsiteX26" fmla="*/ 7734300 w 8315325"/>
              <a:gd name="connsiteY26" fmla="*/ 590550 h 4410075"/>
              <a:gd name="connsiteX27" fmla="*/ 7667625 w 8315325"/>
              <a:gd name="connsiteY27" fmla="*/ 657225 h 4410075"/>
              <a:gd name="connsiteX28" fmla="*/ 7581900 w 8315325"/>
              <a:gd name="connsiteY28" fmla="*/ 742950 h 4410075"/>
              <a:gd name="connsiteX29" fmla="*/ 7467600 w 8315325"/>
              <a:gd name="connsiteY29" fmla="*/ 857250 h 4410075"/>
              <a:gd name="connsiteX30" fmla="*/ 7400925 w 8315325"/>
              <a:gd name="connsiteY30" fmla="*/ 942975 h 4410075"/>
              <a:gd name="connsiteX31" fmla="*/ 7343775 w 8315325"/>
              <a:gd name="connsiteY31" fmla="*/ 971550 h 4410075"/>
              <a:gd name="connsiteX32" fmla="*/ 7181850 w 8315325"/>
              <a:gd name="connsiteY32" fmla="*/ 1238250 h 4410075"/>
              <a:gd name="connsiteX33" fmla="*/ 6819900 w 8315325"/>
              <a:gd name="connsiteY33" fmla="*/ 1476375 h 4410075"/>
              <a:gd name="connsiteX34" fmla="*/ 6448425 w 8315325"/>
              <a:gd name="connsiteY34" fmla="*/ 1695450 h 4410075"/>
              <a:gd name="connsiteX35" fmla="*/ 6096000 w 8315325"/>
              <a:gd name="connsiteY35" fmla="*/ 1857375 h 4410075"/>
              <a:gd name="connsiteX36" fmla="*/ 5638800 w 8315325"/>
              <a:gd name="connsiteY36" fmla="*/ 2076450 h 4410075"/>
              <a:gd name="connsiteX37" fmla="*/ 5143500 w 8315325"/>
              <a:gd name="connsiteY37" fmla="*/ 2276475 h 4410075"/>
              <a:gd name="connsiteX38" fmla="*/ 4667250 w 8315325"/>
              <a:gd name="connsiteY38" fmla="*/ 2447925 h 4410075"/>
              <a:gd name="connsiteX39" fmla="*/ 4010025 w 8315325"/>
              <a:gd name="connsiteY39" fmla="*/ 2809875 h 4410075"/>
              <a:gd name="connsiteX40" fmla="*/ 4629150 w 8315325"/>
              <a:gd name="connsiteY40" fmla="*/ 2981325 h 4410075"/>
              <a:gd name="connsiteX41" fmla="*/ 5276850 w 8315325"/>
              <a:gd name="connsiteY41" fmla="*/ 3200400 h 4410075"/>
              <a:gd name="connsiteX42" fmla="*/ 8305800 w 8315325"/>
              <a:gd name="connsiteY42" fmla="*/ 4410075 h 4410075"/>
              <a:gd name="connsiteX43" fmla="*/ 0 w 8315325"/>
              <a:gd name="connsiteY43" fmla="*/ 4410075 h 4410075"/>
              <a:gd name="connsiteX44" fmla="*/ 19050 w 8315325"/>
              <a:gd name="connsiteY44"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7362825 w 8315325"/>
              <a:gd name="connsiteY16" fmla="*/ 333375 h 4410075"/>
              <a:gd name="connsiteX17" fmla="*/ 7924800 w 8315325"/>
              <a:gd name="connsiteY17" fmla="*/ 171450 h 4410075"/>
              <a:gd name="connsiteX18" fmla="*/ 8258175 w 8315325"/>
              <a:gd name="connsiteY18" fmla="*/ 0 h 4410075"/>
              <a:gd name="connsiteX19" fmla="*/ 8315325 w 8315325"/>
              <a:gd name="connsiteY19" fmla="*/ 47625 h 4410075"/>
              <a:gd name="connsiteX20" fmla="*/ 8305800 w 8315325"/>
              <a:gd name="connsiteY20" fmla="*/ 85725 h 4410075"/>
              <a:gd name="connsiteX21" fmla="*/ 8267700 w 8315325"/>
              <a:gd name="connsiteY21" fmla="*/ 114300 h 4410075"/>
              <a:gd name="connsiteX22" fmla="*/ 8086725 w 8315325"/>
              <a:gd name="connsiteY22" fmla="*/ 219075 h 4410075"/>
              <a:gd name="connsiteX23" fmla="*/ 7991475 w 8315325"/>
              <a:gd name="connsiteY23" fmla="*/ 257175 h 4410075"/>
              <a:gd name="connsiteX24" fmla="*/ 7943850 w 8315325"/>
              <a:gd name="connsiteY24" fmla="*/ 352425 h 4410075"/>
              <a:gd name="connsiteX25" fmla="*/ 7820025 w 8315325"/>
              <a:gd name="connsiteY25" fmla="*/ 428625 h 4410075"/>
              <a:gd name="connsiteX26" fmla="*/ 7734300 w 8315325"/>
              <a:gd name="connsiteY26" fmla="*/ 590550 h 4410075"/>
              <a:gd name="connsiteX27" fmla="*/ 7667625 w 8315325"/>
              <a:gd name="connsiteY27" fmla="*/ 657225 h 4410075"/>
              <a:gd name="connsiteX28" fmla="*/ 7581900 w 8315325"/>
              <a:gd name="connsiteY28" fmla="*/ 742950 h 4410075"/>
              <a:gd name="connsiteX29" fmla="*/ 7467600 w 8315325"/>
              <a:gd name="connsiteY29" fmla="*/ 857250 h 4410075"/>
              <a:gd name="connsiteX30" fmla="*/ 7400925 w 8315325"/>
              <a:gd name="connsiteY30" fmla="*/ 942975 h 4410075"/>
              <a:gd name="connsiteX31" fmla="*/ 7343775 w 8315325"/>
              <a:gd name="connsiteY31" fmla="*/ 971550 h 4410075"/>
              <a:gd name="connsiteX32" fmla="*/ 7181850 w 8315325"/>
              <a:gd name="connsiteY32" fmla="*/ 1238250 h 4410075"/>
              <a:gd name="connsiteX33" fmla="*/ 6819900 w 8315325"/>
              <a:gd name="connsiteY33" fmla="*/ 1476375 h 4410075"/>
              <a:gd name="connsiteX34" fmla="*/ 6448425 w 8315325"/>
              <a:gd name="connsiteY34" fmla="*/ 1695450 h 4410075"/>
              <a:gd name="connsiteX35" fmla="*/ 6096000 w 8315325"/>
              <a:gd name="connsiteY35" fmla="*/ 1857375 h 4410075"/>
              <a:gd name="connsiteX36" fmla="*/ 5638800 w 8315325"/>
              <a:gd name="connsiteY36" fmla="*/ 2076450 h 4410075"/>
              <a:gd name="connsiteX37" fmla="*/ 5143500 w 8315325"/>
              <a:gd name="connsiteY37" fmla="*/ 2276475 h 4410075"/>
              <a:gd name="connsiteX38" fmla="*/ 4667250 w 8315325"/>
              <a:gd name="connsiteY38" fmla="*/ 2447925 h 4410075"/>
              <a:gd name="connsiteX39" fmla="*/ 4010025 w 8315325"/>
              <a:gd name="connsiteY39" fmla="*/ 2809875 h 4410075"/>
              <a:gd name="connsiteX40" fmla="*/ 4629150 w 8315325"/>
              <a:gd name="connsiteY40" fmla="*/ 2981325 h 4410075"/>
              <a:gd name="connsiteX41" fmla="*/ 5276850 w 8315325"/>
              <a:gd name="connsiteY41" fmla="*/ 3200400 h 4410075"/>
              <a:gd name="connsiteX42" fmla="*/ 8305800 w 8315325"/>
              <a:gd name="connsiteY42" fmla="*/ 4410075 h 4410075"/>
              <a:gd name="connsiteX43" fmla="*/ 0 w 8315325"/>
              <a:gd name="connsiteY43" fmla="*/ 4410075 h 4410075"/>
              <a:gd name="connsiteX44" fmla="*/ 19050 w 8315325"/>
              <a:gd name="connsiteY44"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762625 w 8315325"/>
              <a:gd name="connsiteY16" fmla="*/ 438150 h 4410075"/>
              <a:gd name="connsiteX17" fmla="*/ 7362825 w 8315325"/>
              <a:gd name="connsiteY17" fmla="*/ 333375 h 4410075"/>
              <a:gd name="connsiteX18" fmla="*/ 7924800 w 8315325"/>
              <a:gd name="connsiteY18" fmla="*/ 171450 h 4410075"/>
              <a:gd name="connsiteX19" fmla="*/ 8258175 w 8315325"/>
              <a:gd name="connsiteY19" fmla="*/ 0 h 4410075"/>
              <a:gd name="connsiteX20" fmla="*/ 8315325 w 8315325"/>
              <a:gd name="connsiteY20" fmla="*/ 47625 h 4410075"/>
              <a:gd name="connsiteX21" fmla="*/ 8305800 w 8315325"/>
              <a:gd name="connsiteY21" fmla="*/ 85725 h 4410075"/>
              <a:gd name="connsiteX22" fmla="*/ 8267700 w 8315325"/>
              <a:gd name="connsiteY22" fmla="*/ 114300 h 4410075"/>
              <a:gd name="connsiteX23" fmla="*/ 8086725 w 8315325"/>
              <a:gd name="connsiteY23" fmla="*/ 219075 h 4410075"/>
              <a:gd name="connsiteX24" fmla="*/ 7991475 w 8315325"/>
              <a:gd name="connsiteY24" fmla="*/ 257175 h 4410075"/>
              <a:gd name="connsiteX25" fmla="*/ 7943850 w 8315325"/>
              <a:gd name="connsiteY25" fmla="*/ 352425 h 4410075"/>
              <a:gd name="connsiteX26" fmla="*/ 7820025 w 8315325"/>
              <a:gd name="connsiteY26" fmla="*/ 428625 h 4410075"/>
              <a:gd name="connsiteX27" fmla="*/ 7734300 w 8315325"/>
              <a:gd name="connsiteY27" fmla="*/ 590550 h 4410075"/>
              <a:gd name="connsiteX28" fmla="*/ 7667625 w 8315325"/>
              <a:gd name="connsiteY28" fmla="*/ 657225 h 4410075"/>
              <a:gd name="connsiteX29" fmla="*/ 7581900 w 8315325"/>
              <a:gd name="connsiteY29" fmla="*/ 742950 h 4410075"/>
              <a:gd name="connsiteX30" fmla="*/ 7467600 w 8315325"/>
              <a:gd name="connsiteY30" fmla="*/ 857250 h 4410075"/>
              <a:gd name="connsiteX31" fmla="*/ 7400925 w 8315325"/>
              <a:gd name="connsiteY31" fmla="*/ 942975 h 4410075"/>
              <a:gd name="connsiteX32" fmla="*/ 7343775 w 8315325"/>
              <a:gd name="connsiteY32" fmla="*/ 971550 h 4410075"/>
              <a:gd name="connsiteX33" fmla="*/ 7181850 w 8315325"/>
              <a:gd name="connsiteY33" fmla="*/ 1238250 h 4410075"/>
              <a:gd name="connsiteX34" fmla="*/ 6819900 w 8315325"/>
              <a:gd name="connsiteY34" fmla="*/ 1476375 h 4410075"/>
              <a:gd name="connsiteX35" fmla="*/ 6448425 w 8315325"/>
              <a:gd name="connsiteY35" fmla="*/ 1695450 h 4410075"/>
              <a:gd name="connsiteX36" fmla="*/ 6096000 w 8315325"/>
              <a:gd name="connsiteY36" fmla="*/ 1857375 h 4410075"/>
              <a:gd name="connsiteX37" fmla="*/ 5638800 w 8315325"/>
              <a:gd name="connsiteY37" fmla="*/ 2076450 h 4410075"/>
              <a:gd name="connsiteX38" fmla="*/ 5143500 w 8315325"/>
              <a:gd name="connsiteY38" fmla="*/ 2276475 h 4410075"/>
              <a:gd name="connsiteX39" fmla="*/ 4667250 w 8315325"/>
              <a:gd name="connsiteY39" fmla="*/ 2447925 h 4410075"/>
              <a:gd name="connsiteX40" fmla="*/ 4010025 w 8315325"/>
              <a:gd name="connsiteY40" fmla="*/ 2809875 h 4410075"/>
              <a:gd name="connsiteX41" fmla="*/ 4629150 w 8315325"/>
              <a:gd name="connsiteY41" fmla="*/ 2981325 h 4410075"/>
              <a:gd name="connsiteX42" fmla="*/ 5276850 w 8315325"/>
              <a:gd name="connsiteY42" fmla="*/ 3200400 h 4410075"/>
              <a:gd name="connsiteX43" fmla="*/ 8305800 w 8315325"/>
              <a:gd name="connsiteY43" fmla="*/ 4410075 h 4410075"/>
              <a:gd name="connsiteX44" fmla="*/ 0 w 8315325"/>
              <a:gd name="connsiteY44" fmla="*/ 4410075 h 4410075"/>
              <a:gd name="connsiteX45" fmla="*/ 19050 w 8315325"/>
              <a:gd name="connsiteY45"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76887 w 8315325"/>
              <a:gd name="connsiteY16" fmla="*/ 419100 h 4410075"/>
              <a:gd name="connsiteX17" fmla="*/ 7362825 w 8315325"/>
              <a:gd name="connsiteY17" fmla="*/ 333375 h 4410075"/>
              <a:gd name="connsiteX18" fmla="*/ 7924800 w 8315325"/>
              <a:gd name="connsiteY18" fmla="*/ 171450 h 4410075"/>
              <a:gd name="connsiteX19" fmla="*/ 8258175 w 8315325"/>
              <a:gd name="connsiteY19" fmla="*/ 0 h 4410075"/>
              <a:gd name="connsiteX20" fmla="*/ 8315325 w 8315325"/>
              <a:gd name="connsiteY20" fmla="*/ 47625 h 4410075"/>
              <a:gd name="connsiteX21" fmla="*/ 8305800 w 8315325"/>
              <a:gd name="connsiteY21" fmla="*/ 85725 h 4410075"/>
              <a:gd name="connsiteX22" fmla="*/ 8267700 w 8315325"/>
              <a:gd name="connsiteY22" fmla="*/ 114300 h 4410075"/>
              <a:gd name="connsiteX23" fmla="*/ 8086725 w 8315325"/>
              <a:gd name="connsiteY23" fmla="*/ 219075 h 4410075"/>
              <a:gd name="connsiteX24" fmla="*/ 7991475 w 8315325"/>
              <a:gd name="connsiteY24" fmla="*/ 257175 h 4410075"/>
              <a:gd name="connsiteX25" fmla="*/ 7943850 w 8315325"/>
              <a:gd name="connsiteY25" fmla="*/ 352425 h 4410075"/>
              <a:gd name="connsiteX26" fmla="*/ 7820025 w 8315325"/>
              <a:gd name="connsiteY26" fmla="*/ 428625 h 4410075"/>
              <a:gd name="connsiteX27" fmla="*/ 7734300 w 8315325"/>
              <a:gd name="connsiteY27" fmla="*/ 590550 h 4410075"/>
              <a:gd name="connsiteX28" fmla="*/ 7667625 w 8315325"/>
              <a:gd name="connsiteY28" fmla="*/ 657225 h 4410075"/>
              <a:gd name="connsiteX29" fmla="*/ 7581900 w 8315325"/>
              <a:gd name="connsiteY29" fmla="*/ 742950 h 4410075"/>
              <a:gd name="connsiteX30" fmla="*/ 7467600 w 8315325"/>
              <a:gd name="connsiteY30" fmla="*/ 857250 h 4410075"/>
              <a:gd name="connsiteX31" fmla="*/ 7400925 w 8315325"/>
              <a:gd name="connsiteY31" fmla="*/ 942975 h 4410075"/>
              <a:gd name="connsiteX32" fmla="*/ 7343775 w 8315325"/>
              <a:gd name="connsiteY32" fmla="*/ 971550 h 4410075"/>
              <a:gd name="connsiteX33" fmla="*/ 7181850 w 8315325"/>
              <a:gd name="connsiteY33" fmla="*/ 1238250 h 4410075"/>
              <a:gd name="connsiteX34" fmla="*/ 6819900 w 8315325"/>
              <a:gd name="connsiteY34" fmla="*/ 1476375 h 4410075"/>
              <a:gd name="connsiteX35" fmla="*/ 6448425 w 8315325"/>
              <a:gd name="connsiteY35" fmla="*/ 1695450 h 4410075"/>
              <a:gd name="connsiteX36" fmla="*/ 6096000 w 8315325"/>
              <a:gd name="connsiteY36" fmla="*/ 1857375 h 4410075"/>
              <a:gd name="connsiteX37" fmla="*/ 5638800 w 8315325"/>
              <a:gd name="connsiteY37" fmla="*/ 2076450 h 4410075"/>
              <a:gd name="connsiteX38" fmla="*/ 5143500 w 8315325"/>
              <a:gd name="connsiteY38" fmla="*/ 2276475 h 4410075"/>
              <a:gd name="connsiteX39" fmla="*/ 4667250 w 8315325"/>
              <a:gd name="connsiteY39" fmla="*/ 2447925 h 4410075"/>
              <a:gd name="connsiteX40" fmla="*/ 4010025 w 8315325"/>
              <a:gd name="connsiteY40" fmla="*/ 2809875 h 4410075"/>
              <a:gd name="connsiteX41" fmla="*/ 4629150 w 8315325"/>
              <a:gd name="connsiteY41" fmla="*/ 2981325 h 4410075"/>
              <a:gd name="connsiteX42" fmla="*/ 5276850 w 8315325"/>
              <a:gd name="connsiteY42" fmla="*/ 3200400 h 4410075"/>
              <a:gd name="connsiteX43" fmla="*/ 8305800 w 8315325"/>
              <a:gd name="connsiteY43" fmla="*/ 4410075 h 4410075"/>
              <a:gd name="connsiteX44" fmla="*/ 0 w 8315325"/>
              <a:gd name="connsiteY44" fmla="*/ 4410075 h 4410075"/>
              <a:gd name="connsiteX45" fmla="*/ 19050 w 8315325"/>
              <a:gd name="connsiteY45"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76887 w 8315325"/>
              <a:gd name="connsiteY16" fmla="*/ 419100 h 4410075"/>
              <a:gd name="connsiteX17" fmla="*/ 5976938 w 8315325"/>
              <a:gd name="connsiteY17" fmla="*/ 395288 h 4410075"/>
              <a:gd name="connsiteX18" fmla="*/ 7362825 w 8315325"/>
              <a:gd name="connsiteY18" fmla="*/ 333375 h 4410075"/>
              <a:gd name="connsiteX19" fmla="*/ 7924800 w 8315325"/>
              <a:gd name="connsiteY19" fmla="*/ 171450 h 4410075"/>
              <a:gd name="connsiteX20" fmla="*/ 8258175 w 8315325"/>
              <a:gd name="connsiteY20" fmla="*/ 0 h 4410075"/>
              <a:gd name="connsiteX21" fmla="*/ 8315325 w 8315325"/>
              <a:gd name="connsiteY21" fmla="*/ 47625 h 4410075"/>
              <a:gd name="connsiteX22" fmla="*/ 8305800 w 8315325"/>
              <a:gd name="connsiteY22" fmla="*/ 85725 h 4410075"/>
              <a:gd name="connsiteX23" fmla="*/ 8267700 w 8315325"/>
              <a:gd name="connsiteY23" fmla="*/ 114300 h 4410075"/>
              <a:gd name="connsiteX24" fmla="*/ 8086725 w 8315325"/>
              <a:gd name="connsiteY24" fmla="*/ 219075 h 4410075"/>
              <a:gd name="connsiteX25" fmla="*/ 7991475 w 8315325"/>
              <a:gd name="connsiteY25" fmla="*/ 257175 h 4410075"/>
              <a:gd name="connsiteX26" fmla="*/ 7943850 w 8315325"/>
              <a:gd name="connsiteY26" fmla="*/ 352425 h 4410075"/>
              <a:gd name="connsiteX27" fmla="*/ 7820025 w 8315325"/>
              <a:gd name="connsiteY27" fmla="*/ 428625 h 4410075"/>
              <a:gd name="connsiteX28" fmla="*/ 7734300 w 8315325"/>
              <a:gd name="connsiteY28" fmla="*/ 590550 h 4410075"/>
              <a:gd name="connsiteX29" fmla="*/ 7667625 w 8315325"/>
              <a:gd name="connsiteY29" fmla="*/ 657225 h 4410075"/>
              <a:gd name="connsiteX30" fmla="*/ 7581900 w 8315325"/>
              <a:gd name="connsiteY30" fmla="*/ 742950 h 4410075"/>
              <a:gd name="connsiteX31" fmla="*/ 7467600 w 8315325"/>
              <a:gd name="connsiteY31" fmla="*/ 857250 h 4410075"/>
              <a:gd name="connsiteX32" fmla="*/ 7400925 w 8315325"/>
              <a:gd name="connsiteY32" fmla="*/ 942975 h 4410075"/>
              <a:gd name="connsiteX33" fmla="*/ 7343775 w 8315325"/>
              <a:gd name="connsiteY33" fmla="*/ 971550 h 4410075"/>
              <a:gd name="connsiteX34" fmla="*/ 7181850 w 8315325"/>
              <a:gd name="connsiteY34" fmla="*/ 1238250 h 4410075"/>
              <a:gd name="connsiteX35" fmla="*/ 6819900 w 8315325"/>
              <a:gd name="connsiteY35" fmla="*/ 1476375 h 4410075"/>
              <a:gd name="connsiteX36" fmla="*/ 6448425 w 8315325"/>
              <a:gd name="connsiteY36" fmla="*/ 1695450 h 4410075"/>
              <a:gd name="connsiteX37" fmla="*/ 6096000 w 8315325"/>
              <a:gd name="connsiteY37" fmla="*/ 1857375 h 4410075"/>
              <a:gd name="connsiteX38" fmla="*/ 5638800 w 8315325"/>
              <a:gd name="connsiteY38" fmla="*/ 2076450 h 4410075"/>
              <a:gd name="connsiteX39" fmla="*/ 5143500 w 8315325"/>
              <a:gd name="connsiteY39" fmla="*/ 2276475 h 4410075"/>
              <a:gd name="connsiteX40" fmla="*/ 4667250 w 8315325"/>
              <a:gd name="connsiteY40" fmla="*/ 2447925 h 4410075"/>
              <a:gd name="connsiteX41" fmla="*/ 4010025 w 8315325"/>
              <a:gd name="connsiteY41" fmla="*/ 2809875 h 4410075"/>
              <a:gd name="connsiteX42" fmla="*/ 4629150 w 8315325"/>
              <a:gd name="connsiteY42" fmla="*/ 2981325 h 4410075"/>
              <a:gd name="connsiteX43" fmla="*/ 5276850 w 8315325"/>
              <a:gd name="connsiteY43" fmla="*/ 3200400 h 4410075"/>
              <a:gd name="connsiteX44" fmla="*/ 8305800 w 8315325"/>
              <a:gd name="connsiteY44" fmla="*/ 4410075 h 4410075"/>
              <a:gd name="connsiteX45" fmla="*/ 0 w 8315325"/>
              <a:gd name="connsiteY45" fmla="*/ 4410075 h 4410075"/>
              <a:gd name="connsiteX46" fmla="*/ 19050 w 8315325"/>
              <a:gd name="connsiteY46"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76887 w 8315325"/>
              <a:gd name="connsiteY16" fmla="*/ 419100 h 4410075"/>
              <a:gd name="connsiteX17" fmla="*/ 5586413 w 8315325"/>
              <a:gd name="connsiteY17" fmla="*/ 366713 h 4410075"/>
              <a:gd name="connsiteX18" fmla="*/ 7362825 w 8315325"/>
              <a:gd name="connsiteY18" fmla="*/ 333375 h 4410075"/>
              <a:gd name="connsiteX19" fmla="*/ 7924800 w 8315325"/>
              <a:gd name="connsiteY19" fmla="*/ 171450 h 4410075"/>
              <a:gd name="connsiteX20" fmla="*/ 8258175 w 8315325"/>
              <a:gd name="connsiteY20" fmla="*/ 0 h 4410075"/>
              <a:gd name="connsiteX21" fmla="*/ 8315325 w 8315325"/>
              <a:gd name="connsiteY21" fmla="*/ 47625 h 4410075"/>
              <a:gd name="connsiteX22" fmla="*/ 8305800 w 8315325"/>
              <a:gd name="connsiteY22" fmla="*/ 85725 h 4410075"/>
              <a:gd name="connsiteX23" fmla="*/ 8267700 w 8315325"/>
              <a:gd name="connsiteY23" fmla="*/ 114300 h 4410075"/>
              <a:gd name="connsiteX24" fmla="*/ 8086725 w 8315325"/>
              <a:gd name="connsiteY24" fmla="*/ 219075 h 4410075"/>
              <a:gd name="connsiteX25" fmla="*/ 7991475 w 8315325"/>
              <a:gd name="connsiteY25" fmla="*/ 257175 h 4410075"/>
              <a:gd name="connsiteX26" fmla="*/ 7943850 w 8315325"/>
              <a:gd name="connsiteY26" fmla="*/ 352425 h 4410075"/>
              <a:gd name="connsiteX27" fmla="*/ 7820025 w 8315325"/>
              <a:gd name="connsiteY27" fmla="*/ 428625 h 4410075"/>
              <a:gd name="connsiteX28" fmla="*/ 7734300 w 8315325"/>
              <a:gd name="connsiteY28" fmla="*/ 590550 h 4410075"/>
              <a:gd name="connsiteX29" fmla="*/ 7667625 w 8315325"/>
              <a:gd name="connsiteY29" fmla="*/ 657225 h 4410075"/>
              <a:gd name="connsiteX30" fmla="*/ 7581900 w 8315325"/>
              <a:gd name="connsiteY30" fmla="*/ 742950 h 4410075"/>
              <a:gd name="connsiteX31" fmla="*/ 7467600 w 8315325"/>
              <a:gd name="connsiteY31" fmla="*/ 857250 h 4410075"/>
              <a:gd name="connsiteX32" fmla="*/ 7400925 w 8315325"/>
              <a:gd name="connsiteY32" fmla="*/ 942975 h 4410075"/>
              <a:gd name="connsiteX33" fmla="*/ 7343775 w 8315325"/>
              <a:gd name="connsiteY33" fmla="*/ 971550 h 4410075"/>
              <a:gd name="connsiteX34" fmla="*/ 7181850 w 8315325"/>
              <a:gd name="connsiteY34" fmla="*/ 1238250 h 4410075"/>
              <a:gd name="connsiteX35" fmla="*/ 6819900 w 8315325"/>
              <a:gd name="connsiteY35" fmla="*/ 1476375 h 4410075"/>
              <a:gd name="connsiteX36" fmla="*/ 6448425 w 8315325"/>
              <a:gd name="connsiteY36" fmla="*/ 1695450 h 4410075"/>
              <a:gd name="connsiteX37" fmla="*/ 6096000 w 8315325"/>
              <a:gd name="connsiteY37" fmla="*/ 1857375 h 4410075"/>
              <a:gd name="connsiteX38" fmla="*/ 5638800 w 8315325"/>
              <a:gd name="connsiteY38" fmla="*/ 2076450 h 4410075"/>
              <a:gd name="connsiteX39" fmla="*/ 5143500 w 8315325"/>
              <a:gd name="connsiteY39" fmla="*/ 2276475 h 4410075"/>
              <a:gd name="connsiteX40" fmla="*/ 4667250 w 8315325"/>
              <a:gd name="connsiteY40" fmla="*/ 2447925 h 4410075"/>
              <a:gd name="connsiteX41" fmla="*/ 4010025 w 8315325"/>
              <a:gd name="connsiteY41" fmla="*/ 2809875 h 4410075"/>
              <a:gd name="connsiteX42" fmla="*/ 4629150 w 8315325"/>
              <a:gd name="connsiteY42" fmla="*/ 2981325 h 4410075"/>
              <a:gd name="connsiteX43" fmla="*/ 5276850 w 8315325"/>
              <a:gd name="connsiteY43" fmla="*/ 3200400 h 4410075"/>
              <a:gd name="connsiteX44" fmla="*/ 8305800 w 8315325"/>
              <a:gd name="connsiteY44" fmla="*/ 4410075 h 4410075"/>
              <a:gd name="connsiteX45" fmla="*/ 0 w 8315325"/>
              <a:gd name="connsiteY45" fmla="*/ 4410075 h 4410075"/>
              <a:gd name="connsiteX46" fmla="*/ 19050 w 8315325"/>
              <a:gd name="connsiteY46"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76887 w 8315325"/>
              <a:gd name="connsiteY16" fmla="*/ 419100 h 4410075"/>
              <a:gd name="connsiteX17" fmla="*/ 5586413 w 8315325"/>
              <a:gd name="connsiteY17" fmla="*/ 366713 h 4410075"/>
              <a:gd name="connsiteX18" fmla="*/ 5905500 w 8315325"/>
              <a:gd name="connsiteY18" fmla="*/ 366713 h 4410075"/>
              <a:gd name="connsiteX19" fmla="*/ 7362825 w 8315325"/>
              <a:gd name="connsiteY19" fmla="*/ 333375 h 4410075"/>
              <a:gd name="connsiteX20" fmla="*/ 7924800 w 8315325"/>
              <a:gd name="connsiteY20" fmla="*/ 171450 h 4410075"/>
              <a:gd name="connsiteX21" fmla="*/ 8258175 w 8315325"/>
              <a:gd name="connsiteY21" fmla="*/ 0 h 4410075"/>
              <a:gd name="connsiteX22" fmla="*/ 8315325 w 8315325"/>
              <a:gd name="connsiteY22" fmla="*/ 47625 h 4410075"/>
              <a:gd name="connsiteX23" fmla="*/ 8305800 w 8315325"/>
              <a:gd name="connsiteY23" fmla="*/ 85725 h 4410075"/>
              <a:gd name="connsiteX24" fmla="*/ 8267700 w 8315325"/>
              <a:gd name="connsiteY24" fmla="*/ 114300 h 4410075"/>
              <a:gd name="connsiteX25" fmla="*/ 8086725 w 8315325"/>
              <a:gd name="connsiteY25" fmla="*/ 219075 h 4410075"/>
              <a:gd name="connsiteX26" fmla="*/ 7991475 w 8315325"/>
              <a:gd name="connsiteY26" fmla="*/ 257175 h 4410075"/>
              <a:gd name="connsiteX27" fmla="*/ 7943850 w 8315325"/>
              <a:gd name="connsiteY27" fmla="*/ 352425 h 4410075"/>
              <a:gd name="connsiteX28" fmla="*/ 7820025 w 8315325"/>
              <a:gd name="connsiteY28" fmla="*/ 428625 h 4410075"/>
              <a:gd name="connsiteX29" fmla="*/ 7734300 w 8315325"/>
              <a:gd name="connsiteY29" fmla="*/ 590550 h 4410075"/>
              <a:gd name="connsiteX30" fmla="*/ 7667625 w 8315325"/>
              <a:gd name="connsiteY30" fmla="*/ 657225 h 4410075"/>
              <a:gd name="connsiteX31" fmla="*/ 7581900 w 8315325"/>
              <a:gd name="connsiteY31" fmla="*/ 742950 h 4410075"/>
              <a:gd name="connsiteX32" fmla="*/ 7467600 w 8315325"/>
              <a:gd name="connsiteY32" fmla="*/ 857250 h 4410075"/>
              <a:gd name="connsiteX33" fmla="*/ 7400925 w 8315325"/>
              <a:gd name="connsiteY33" fmla="*/ 942975 h 4410075"/>
              <a:gd name="connsiteX34" fmla="*/ 7343775 w 8315325"/>
              <a:gd name="connsiteY34" fmla="*/ 971550 h 4410075"/>
              <a:gd name="connsiteX35" fmla="*/ 7181850 w 8315325"/>
              <a:gd name="connsiteY35" fmla="*/ 1238250 h 4410075"/>
              <a:gd name="connsiteX36" fmla="*/ 6819900 w 8315325"/>
              <a:gd name="connsiteY36" fmla="*/ 1476375 h 4410075"/>
              <a:gd name="connsiteX37" fmla="*/ 6448425 w 8315325"/>
              <a:gd name="connsiteY37" fmla="*/ 1695450 h 4410075"/>
              <a:gd name="connsiteX38" fmla="*/ 6096000 w 8315325"/>
              <a:gd name="connsiteY38" fmla="*/ 1857375 h 4410075"/>
              <a:gd name="connsiteX39" fmla="*/ 5638800 w 8315325"/>
              <a:gd name="connsiteY39" fmla="*/ 2076450 h 4410075"/>
              <a:gd name="connsiteX40" fmla="*/ 5143500 w 8315325"/>
              <a:gd name="connsiteY40" fmla="*/ 2276475 h 4410075"/>
              <a:gd name="connsiteX41" fmla="*/ 4667250 w 8315325"/>
              <a:gd name="connsiteY41" fmla="*/ 2447925 h 4410075"/>
              <a:gd name="connsiteX42" fmla="*/ 4010025 w 8315325"/>
              <a:gd name="connsiteY42" fmla="*/ 2809875 h 4410075"/>
              <a:gd name="connsiteX43" fmla="*/ 4629150 w 8315325"/>
              <a:gd name="connsiteY43" fmla="*/ 2981325 h 4410075"/>
              <a:gd name="connsiteX44" fmla="*/ 5276850 w 8315325"/>
              <a:gd name="connsiteY44" fmla="*/ 3200400 h 4410075"/>
              <a:gd name="connsiteX45" fmla="*/ 8305800 w 8315325"/>
              <a:gd name="connsiteY45" fmla="*/ 4410075 h 4410075"/>
              <a:gd name="connsiteX46" fmla="*/ 0 w 8315325"/>
              <a:gd name="connsiteY46" fmla="*/ 4410075 h 4410075"/>
              <a:gd name="connsiteX47" fmla="*/ 19050 w 8315325"/>
              <a:gd name="connsiteY47"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76887 w 8315325"/>
              <a:gd name="connsiteY16" fmla="*/ 419100 h 4410075"/>
              <a:gd name="connsiteX17" fmla="*/ 5586413 w 8315325"/>
              <a:gd name="connsiteY17" fmla="*/ 366713 h 4410075"/>
              <a:gd name="connsiteX18" fmla="*/ 5791200 w 8315325"/>
              <a:gd name="connsiteY18" fmla="*/ 328613 h 4410075"/>
              <a:gd name="connsiteX19" fmla="*/ 7362825 w 8315325"/>
              <a:gd name="connsiteY19" fmla="*/ 333375 h 4410075"/>
              <a:gd name="connsiteX20" fmla="*/ 7924800 w 8315325"/>
              <a:gd name="connsiteY20" fmla="*/ 171450 h 4410075"/>
              <a:gd name="connsiteX21" fmla="*/ 8258175 w 8315325"/>
              <a:gd name="connsiteY21" fmla="*/ 0 h 4410075"/>
              <a:gd name="connsiteX22" fmla="*/ 8315325 w 8315325"/>
              <a:gd name="connsiteY22" fmla="*/ 47625 h 4410075"/>
              <a:gd name="connsiteX23" fmla="*/ 8305800 w 8315325"/>
              <a:gd name="connsiteY23" fmla="*/ 85725 h 4410075"/>
              <a:gd name="connsiteX24" fmla="*/ 8267700 w 8315325"/>
              <a:gd name="connsiteY24" fmla="*/ 114300 h 4410075"/>
              <a:gd name="connsiteX25" fmla="*/ 8086725 w 8315325"/>
              <a:gd name="connsiteY25" fmla="*/ 219075 h 4410075"/>
              <a:gd name="connsiteX26" fmla="*/ 7991475 w 8315325"/>
              <a:gd name="connsiteY26" fmla="*/ 257175 h 4410075"/>
              <a:gd name="connsiteX27" fmla="*/ 7943850 w 8315325"/>
              <a:gd name="connsiteY27" fmla="*/ 352425 h 4410075"/>
              <a:gd name="connsiteX28" fmla="*/ 7820025 w 8315325"/>
              <a:gd name="connsiteY28" fmla="*/ 428625 h 4410075"/>
              <a:gd name="connsiteX29" fmla="*/ 7734300 w 8315325"/>
              <a:gd name="connsiteY29" fmla="*/ 590550 h 4410075"/>
              <a:gd name="connsiteX30" fmla="*/ 7667625 w 8315325"/>
              <a:gd name="connsiteY30" fmla="*/ 657225 h 4410075"/>
              <a:gd name="connsiteX31" fmla="*/ 7581900 w 8315325"/>
              <a:gd name="connsiteY31" fmla="*/ 742950 h 4410075"/>
              <a:gd name="connsiteX32" fmla="*/ 7467600 w 8315325"/>
              <a:gd name="connsiteY32" fmla="*/ 857250 h 4410075"/>
              <a:gd name="connsiteX33" fmla="*/ 7400925 w 8315325"/>
              <a:gd name="connsiteY33" fmla="*/ 942975 h 4410075"/>
              <a:gd name="connsiteX34" fmla="*/ 7343775 w 8315325"/>
              <a:gd name="connsiteY34" fmla="*/ 971550 h 4410075"/>
              <a:gd name="connsiteX35" fmla="*/ 7181850 w 8315325"/>
              <a:gd name="connsiteY35" fmla="*/ 1238250 h 4410075"/>
              <a:gd name="connsiteX36" fmla="*/ 6819900 w 8315325"/>
              <a:gd name="connsiteY36" fmla="*/ 1476375 h 4410075"/>
              <a:gd name="connsiteX37" fmla="*/ 6448425 w 8315325"/>
              <a:gd name="connsiteY37" fmla="*/ 1695450 h 4410075"/>
              <a:gd name="connsiteX38" fmla="*/ 6096000 w 8315325"/>
              <a:gd name="connsiteY38" fmla="*/ 1857375 h 4410075"/>
              <a:gd name="connsiteX39" fmla="*/ 5638800 w 8315325"/>
              <a:gd name="connsiteY39" fmla="*/ 2076450 h 4410075"/>
              <a:gd name="connsiteX40" fmla="*/ 5143500 w 8315325"/>
              <a:gd name="connsiteY40" fmla="*/ 2276475 h 4410075"/>
              <a:gd name="connsiteX41" fmla="*/ 4667250 w 8315325"/>
              <a:gd name="connsiteY41" fmla="*/ 2447925 h 4410075"/>
              <a:gd name="connsiteX42" fmla="*/ 4010025 w 8315325"/>
              <a:gd name="connsiteY42" fmla="*/ 2809875 h 4410075"/>
              <a:gd name="connsiteX43" fmla="*/ 4629150 w 8315325"/>
              <a:gd name="connsiteY43" fmla="*/ 2981325 h 4410075"/>
              <a:gd name="connsiteX44" fmla="*/ 5276850 w 8315325"/>
              <a:gd name="connsiteY44" fmla="*/ 3200400 h 4410075"/>
              <a:gd name="connsiteX45" fmla="*/ 8305800 w 8315325"/>
              <a:gd name="connsiteY45" fmla="*/ 4410075 h 4410075"/>
              <a:gd name="connsiteX46" fmla="*/ 0 w 8315325"/>
              <a:gd name="connsiteY46" fmla="*/ 4410075 h 4410075"/>
              <a:gd name="connsiteX47" fmla="*/ 19050 w 8315325"/>
              <a:gd name="connsiteY47"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7362825 w 8315325"/>
              <a:gd name="connsiteY19" fmla="*/ 333375 h 4410075"/>
              <a:gd name="connsiteX20" fmla="*/ 7924800 w 8315325"/>
              <a:gd name="connsiteY20" fmla="*/ 171450 h 4410075"/>
              <a:gd name="connsiteX21" fmla="*/ 8258175 w 8315325"/>
              <a:gd name="connsiteY21" fmla="*/ 0 h 4410075"/>
              <a:gd name="connsiteX22" fmla="*/ 8315325 w 8315325"/>
              <a:gd name="connsiteY22" fmla="*/ 47625 h 4410075"/>
              <a:gd name="connsiteX23" fmla="*/ 8305800 w 8315325"/>
              <a:gd name="connsiteY23" fmla="*/ 85725 h 4410075"/>
              <a:gd name="connsiteX24" fmla="*/ 8267700 w 8315325"/>
              <a:gd name="connsiteY24" fmla="*/ 114300 h 4410075"/>
              <a:gd name="connsiteX25" fmla="*/ 8086725 w 8315325"/>
              <a:gd name="connsiteY25" fmla="*/ 219075 h 4410075"/>
              <a:gd name="connsiteX26" fmla="*/ 7991475 w 8315325"/>
              <a:gd name="connsiteY26" fmla="*/ 257175 h 4410075"/>
              <a:gd name="connsiteX27" fmla="*/ 7943850 w 8315325"/>
              <a:gd name="connsiteY27" fmla="*/ 352425 h 4410075"/>
              <a:gd name="connsiteX28" fmla="*/ 7820025 w 8315325"/>
              <a:gd name="connsiteY28" fmla="*/ 428625 h 4410075"/>
              <a:gd name="connsiteX29" fmla="*/ 7734300 w 8315325"/>
              <a:gd name="connsiteY29" fmla="*/ 590550 h 4410075"/>
              <a:gd name="connsiteX30" fmla="*/ 7667625 w 8315325"/>
              <a:gd name="connsiteY30" fmla="*/ 657225 h 4410075"/>
              <a:gd name="connsiteX31" fmla="*/ 7581900 w 8315325"/>
              <a:gd name="connsiteY31" fmla="*/ 742950 h 4410075"/>
              <a:gd name="connsiteX32" fmla="*/ 7467600 w 8315325"/>
              <a:gd name="connsiteY32" fmla="*/ 857250 h 4410075"/>
              <a:gd name="connsiteX33" fmla="*/ 7400925 w 8315325"/>
              <a:gd name="connsiteY33" fmla="*/ 942975 h 4410075"/>
              <a:gd name="connsiteX34" fmla="*/ 7343775 w 8315325"/>
              <a:gd name="connsiteY34" fmla="*/ 971550 h 4410075"/>
              <a:gd name="connsiteX35" fmla="*/ 7181850 w 8315325"/>
              <a:gd name="connsiteY35" fmla="*/ 1238250 h 4410075"/>
              <a:gd name="connsiteX36" fmla="*/ 6819900 w 8315325"/>
              <a:gd name="connsiteY36" fmla="*/ 1476375 h 4410075"/>
              <a:gd name="connsiteX37" fmla="*/ 6448425 w 8315325"/>
              <a:gd name="connsiteY37" fmla="*/ 1695450 h 4410075"/>
              <a:gd name="connsiteX38" fmla="*/ 6096000 w 8315325"/>
              <a:gd name="connsiteY38" fmla="*/ 1857375 h 4410075"/>
              <a:gd name="connsiteX39" fmla="*/ 5638800 w 8315325"/>
              <a:gd name="connsiteY39" fmla="*/ 2076450 h 4410075"/>
              <a:gd name="connsiteX40" fmla="*/ 5143500 w 8315325"/>
              <a:gd name="connsiteY40" fmla="*/ 2276475 h 4410075"/>
              <a:gd name="connsiteX41" fmla="*/ 4667250 w 8315325"/>
              <a:gd name="connsiteY41" fmla="*/ 2447925 h 4410075"/>
              <a:gd name="connsiteX42" fmla="*/ 4010025 w 8315325"/>
              <a:gd name="connsiteY42" fmla="*/ 2809875 h 4410075"/>
              <a:gd name="connsiteX43" fmla="*/ 4629150 w 8315325"/>
              <a:gd name="connsiteY43" fmla="*/ 2981325 h 4410075"/>
              <a:gd name="connsiteX44" fmla="*/ 5276850 w 8315325"/>
              <a:gd name="connsiteY44" fmla="*/ 3200400 h 4410075"/>
              <a:gd name="connsiteX45" fmla="*/ 8305800 w 8315325"/>
              <a:gd name="connsiteY45" fmla="*/ 4410075 h 4410075"/>
              <a:gd name="connsiteX46" fmla="*/ 0 w 8315325"/>
              <a:gd name="connsiteY46" fmla="*/ 4410075 h 4410075"/>
              <a:gd name="connsiteX47" fmla="*/ 19050 w 8315325"/>
              <a:gd name="connsiteY47"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6329363 w 8315325"/>
              <a:gd name="connsiteY19" fmla="*/ 333375 h 4410075"/>
              <a:gd name="connsiteX20" fmla="*/ 7362825 w 8315325"/>
              <a:gd name="connsiteY20" fmla="*/ 333375 h 4410075"/>
              <a:gd name="connsiteX21" fmla="*/ 7924800 w 8315325"/>
              <a:gd name="connsiteY21" fmla="*/ 171450 h 4410075"/>
              <a:gd name="connsiteX22" fmla="*/ 8258175 w 8315325"/>
              <a:gd name="connsiteY22" fmla="*/ 0 h 4410075"/>
              <a:gd name="connsiteX23" fmla="*/ 8315325 w 8315325"/>
              <a:gd name="connsiteY23" fmla="*/ 47625 h 4410075"/>
              <a:gd name="connsiteX24" fmla="*/ 8305800 w 8315325"/>
              <a:gd name="connsiteY24" fmla="*/ 85725 h 4410075"/>
              <a:gd name="connsiteX25" fmla="*/ 8267700 w 8315325"/>
              <a:gd name="connsiteY25" fmla="*/ 114300 h 4410075"/>
              <a:gd name="connsiteX26" fmla="*/ 8086725 w 8315325"/>
              <a:gd name="connsiteY26" fmla="*/ 219075 h 4410075"/>
              <a:gd name="connsiteX27" fmla="*/ 7991475 w 8315325"/>
              <a:gd name="connsiteY27" fmla="*/ 257175 h 4410075"/>
              <a:gd name="connsiteX28" fmla="*/ 7943850 w 8315325"/>
              <a:gd name="connsiteY28" fmla="*/ 352425 h 4410075"/>
              <a:gd name="connsiteX29" fmla="*/ 7820025 w 8315325"/>
              <a:gd name="connsiteY29" fmla="*/ 428625 h 4410075"/>
              <a:gd name="connsiteX30" fmla="*/ 7734300 w 8315325"/>
              <a:gd name="connsiteY30" fmla="*/ 590550 h 4410075"/>
              <a:gd name="connsiteX31" fmla="*/ 7667625 w 8315325"/>
              <a:gd name="connsiteY31" fmla="*/ 657225 h 4410075"/>
              <a:gd name="connsiteX32" fmla="*/ 7581900 w 8315325"/>
              <a:gd name="connsiteY32" fmla="*/ 742950 h 4410075"/>
              <a:gd name="connsiteX33" fmla="*/ 7467600 w 8315325"/>
              <a:gd name="connsiteY33" fmla="*/ 857250 h 4410075"/>
              <a:gd name="connsiteX34" fmla="*/ 7400925 w 8315325"/>
              <a:gd name="connsiteY34" fmla="*/ 942975 h 4410075"/>
              <a:gd name="connsiteX35" fmla="*/ 7343775 w 8315325"/>
              <a:gd name="connsiteY35" fmla="*/ 971550 h 4410075"/>
              <a:gd name="connsiteX36" fmla="*/ 7181850 w 8315325"/>
              <a:gd name="connsiteY36" fmla="*/ 1238250 h 4410075"/>
              <a:gd name="connsiteX37" fmla="*/ 6819900 w 8315325"/>
              <a:gd name="connsiteY37" fmla="*/ 1476375 h 4410075"/>
              <a:gd name="connsiteX38" fmla="*/ 6448425 w 8315325"/>
              <a:gd name="connsiteY38" fmla="*/ 1695450 h 4410075"/>
              <a:gd name="connsiteX39" fmla="*/ 6096000 w 8315325"/>
              <a:gd name="connsiteY39" fmla="*/ 1857375 h 4410075"/>
              <a:gd name="connsiteX40" fmla="*/ 5638800 w 8315325"/>
              <a:gd name="connsiteY40" fmla="*/ 2076450 h 4410075"/>
              <a:gd name="connsiteX41" fmla="*/ 5143500 w 8315325"/>
              <a:gd name="connsiteY41" fmla="*/ 2276475 h 4410075"/>
              <a:gd name="connsiteX42" fmla="*/ 4667250 w 8315325"/>
              <a:gd name="connsiteY42" fmla="*/ 2447925 h 4410075"/>
              <a:gd name="connsiteX43" fmla="*/ 4010025 w 8315325"/>
              <a:gd name="connsiteY43" fmla="*/ 2809875 h 4410075"/>
              <a:gd name="connsiteX44" fmla="*/ 4629150 w 8315325"/>
              <a:gd name="connsiteY44" fmla="*/ 2981325 h 4410075"/>
              <a:gd name="connsiteX45" fmla="*/ 5276850 w 8315325"/>
              <a:gd name="connsiteY45" fmla="*/ 3200400 h 4410075"/>
              <a:gd name="connsiteX46" fmla="*/ 8305800 w 8315325"/>
              <a:gd name="connsiteY46" fmla="*/ 4410075 h 4410075"/>
              <a:gd name="connsiteX47" fmla="*/ 0 w 8315325"/>
              <a:gd name="connsiteY47" fmla="*/ 4410075 h 4410075"/>
              <a:gd name="connsiteX48" fmla="*/ 19050 w 8315325"/>
              <a:gd name="connsiteY48"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6329363 w 8315325"/>
              <a:gd name="connsiteY19" fmla="*/ 595313 h 4410075"/>
              <a:gd name="connsiteX20" fmla="*/ 7362825 w 8315325"/>
              <a:gd name="connsiteY20" fmla="*/ 333375 h 4410075"/>
              <a:gd name="connsiteX21" fmla="*/ 7924800 w 8315325"/>
              <a:gd name="connsiteY21" fmla="*/ 171450 h 4410075"/>
              <a:gd name="connsiteX22" fmla="*/ 8258175 w 8315325"/>
              <a:gd name="connsiteY22" fmla="*/ 0 h 4410075"/>
              <a:gd name="connsiteX23" fmla="*/ 8315325 w 8315325"/>
              <a:gd name="connsiteY23" fmla="*/ 47625 h 4410075"/>
              <a:gd name="connsiteX24" fmla="*/ 8305800 w 8315325"/>
              <a:gd name="connsiteY24" fmla="*/ 85725 h 4410075"/>
              <a:gd name="connsiteX25" fmla="*/ 8267700 w 8315325"/>
              <a:gd name="connsiteY25" fmla="*/ 114300 h 4410075"/>
              <a:gd name="connsiteX26" fmla="*/ 8086725 w 8315325"/>
              <a:gd name="connsiteY26" fmla="*/ 219075 h 4410075"/>
              <a:gd name="connsiteX27" fmla="*/ 7991475 w 8315325"/>
              <a:gd name="connsiteY27" fmla="*/ 257175 h 4410075"/>
              <a:gd name="connsiteX28" fmla="*/ 7943850 w 8315325"/>
              <a:gd name="connsiteY28" fmla="*/ 352425 h 4410075"/>
              <a:gd name="connsiteX29" fmla="*/ 7820025 w 8315325"/>
              <a:gd name="connsiteY29" fmla="*/ 428625 h 4410075"/>
              <a:gd name="connsiteX30" fmla="*/ 7734300 w 8315325"/>
              <a:gd name="connsiteY30" fmla="*/ 590550 h 4410075"/>
              <a:gd name="connsiteX31" fmla="*/ 7667625 w 8315325"/>
              <a:gd name="connsiteY31" fmla="*/ 657225 h 4410075"/>
              <a:gd name="connsiteX32" fmla="*/ 7581900 w 8315325"/>
              <a:gd name="connsiteY32" fmla="*/ 742950 h 4410075"/>
              <a:gd name="connsiteX33" fmla="*/ 7467600 w 8315325"/>
              <a:gd name="connsiteY33" fmla="*/ 857250 h 4410075"/>
              <a:gd name="connsiteX34" fmla="*/ 7400925 w 8315325"/>
              <a:gd name="connsiteY34" fmla="*/ 942975 h 4410075"/>
              <a:gd name="connsiteX35" fmla="*/ 7343775 w 8315325"/>
              <a:gd name="connsiteY35" fmla="*/ 971550 h 4410075"/>
              <a:gd name="connsiteX36" fmla="*/ 7181850 w 8315325"/>
              <a:gd name="connsiteY36" fmla="*/ 1238250 h 4410075"/>
              <a:gd name="connsiteX37" fmla="*/ 6819900 w 8315325"/>
              <a:gd name="connsiteY37" fmla="*/ 1476375 h 4410075"/>
              <a:gd name="connsiteX38" fmla="*/ 6448425 w 8315325"/>
              <a:gd name="connsiteY38" fmla="*/ 1695450 h 4410075"/>
              <a:gd name="connsiteX39" fmla="*/ 6096000 w 8315325"/>
              <a:gd name="connsiteY39" fmla="*/ 1857375 h 4410075"/>
              <a:gd name="connsiteX40" fmla="*/ 5638800 w 8315325"/>
              <a:gd name="connsiteY40" fmla="*/ 2076450 h 4410075"/>
              <a:gd name="connsiteX41" fmla="*/ 5143500 w 8315325"/>
              <a:gd name="connsiteY41" fmla="*/ 2276475 h 4410075"/>
              <a:gd name="connsiteX42" fmla="*/ 4667250 w 8315325"/>
              <a:gd name="connsiteY42" fmla="*/ 2447925 h 4410075"/>
              <a:gd name="connsiteX43" fmla="*/ 4010025 w 8315325"/>
              <a:gd name="connsiteY43" fmla="*/ 2809875 h 4410075"/>
              <a:gd name="connsiteX44" fmla="*/ 4629150 w 8315325"/>
              <a:gd name="connsiteY44" fmla="*/ 2981325 h 4410075"/>
              <a:gd name="connsiteX45" fmla="*/ 5276850 w 8315325"/>
              <a:gd name="connsiteY45" fmla="*/ 3200400 h 4410075"/>
              <a:gd name="connsiteX46" fmla="*/ 8305800 w 8315325"/>
              <a:gd name="connsiteY46" fmla="*/ 4410075 h 4410075"/>
              <a:gd name="connsiteX47" fmla="*/ 0 w 8315325"/>
              <a:gd name="connsiteY47" fmla="*/ 4410075 h 4410075"/>
              <a:gd name="connsiteX48" fmla="*/ 19050 w 8315325"/>
              <a:gd name="connsiteY48"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7362825 w 8315325"/>
              <a:gd name="connsiteY20" fmla="*/ 333375 h 4410075"/>
              <a:gd name="connsiteX21" fmla="*/ 7924800 w 8315325"/>
              <a:gd name="connsiteY21" fmla="*/ 171450 h 4410075"/>
              <a:gd name="connsiteX22" fmla="*/ 8258175 w 8315325"/>
              <a:gd name="connsiteY22" fmla="*/ 0 h 4410075"/>
              <a:gd name="connsiteX23" fmla="*/ 8315325 w 8315325"/>
              <a:gd name="connsiteY23" fmla="*/ 47625 h 4410075"/>
              <a:gd name="connsiteX24" fmla="*/ 8305800 w 8315325"/>
              <a:gd name="connsiteY24" fmla="*/ 85725 h 4410075"/>
              <a:gd name="connsiteX25" fmla="*/ 8267700 w 8315325"/>
              <a:gd name="connsiteY25" fmla="*/ 114300 h 4410075"/>
              <a:gd name="connsiteX26" fmla="*/ 8086725 w 8315325"/>
              <a:gd name="connsiteY26" fmla="*/ 219075 h 4410075"/>
              <a:gd name="connsiteX27" fmla="*/ 7991475 w 8315325"/>
              <a:gd name="connsiteY27" fmla="*/ 257175 h 4410075"/>
              <a:gd name="connsiteX28" fmla="*/ 7943850 w 8315325"/>
              <a:gd name="connsiteY28" fmla="*/ 352425 h 4410075"/>
              <a:gd name="connsiteX29" fmla="*/ 7820025 w 8315325"/>
              <a:gd name="connsiteY29" fmla="*/ 428625 h 4410075"/>
              <a:gd name="connsiteX30" fmla="*/ 7734300 w 8315325"/>
              <a:gd name="connsiteY30" fmla="*/ 590550 h 4410075"/>
              <a:gd name="connsiteX31" fmla="*/ 7667625 w 8315325"/>
              <a:gd name="connsiteY31" fmla="*/ 657225 h 4410075"/>
              <a:gd name="connsiteX32" fmla="*/ 7581900 w 8315325"/>
              <a:gd name="connsiteY32" fmla="*/ 742950 h 4410075"/>
              <a:gd name="connsiteX33" fmla="*/ 7467600 w 8315325"/>
              <a:gd name="connsiteY33" fmla="*/ 857250 h 4410075"/>
              <a:gd name="connsiteX34" fmla="*/ 7400925 w 8315325"/>
              <a:gd name="connsiteY34" fmla="*/ 942975 h 4410075"/>
              <a:gd name="connsiteX35" fmla="*/ 7343775 w 8315325"/>
              <a:gd name="connsiteY35" fmla="*/ 971550 h 4410075"/>
              <a:gd name="connsiteX36" fmla="*/ 7181850 w 8315325"/>
              <a:gd name="connsiteY36" fmla="*/ 1238250 h 4410075"/>
              <a:gd name="connsiteX37" fmla="*/ 6819900 w 8315325"/>
              <a:gd name="connsiteY37" fmla="*/ 1476375 h 4410075"/>
              <a:gd name="connsiteX38" fmla="*/ 6448425 w 8315325"/>
              <a:gd name="connsiteY38" fmla="*/ 1695450 h 4410075"/>
              <a:gd name="connsiteX39" fmla="*/ 6096000 w 8315325"/>
              <a:gd name="connsiteY39" fmla="*/ 1857375 h 4410075"/>
              <a:gd name="connsiteX40" fmla="*/ 5638800 w 8315325"/>
              <a:gd name="connsiteY40" fmla="*/ 2076450 h 4410075"/>
              <a:gd name="connsiteX41" fmla="*/ 5143500 w 8315325"/>
              <a:gd name="connsiteY41" fmla="*/ 2276475 h 4410075"/>
              <a:gd name="connsiteX42" fmla="*/ 4667250 w 8315325"/>
              <a:gd name="connsiteY42" fmla="*/ 2447925 h 4410075"/>
              <a:gd name="connsiteX43" fmla="*/ 4010025 w 8315325"/>
              <a:gd name="connsiteY43" fmla="*/ 2809875 h 4410075"/>
              <a:gd name="connsiteX44" fmla="*/ 4629150 w 8315325"/>
              <a:gd name="connsiteY44" fmla="*/ 2981325 h 4410075"/>
              <a:gd name="connsiteX45" fmla="*/ 5276850 w 8315325"/>
              <a:gd name="connsiteY45" fmla="*/ 3200400 h 4410075"/>
              <a:gd name="connsiteX46" fmla="*/ 8305800 w 8315325"/>
              <a:gd name="connsiteY46" fmla="*/ 4410075 h 4410075"/>
              <a:gd name="connsiteX47" fmla="*/ 0 w 8315325"/>
              <a:gd name="connsiteY47" fmla="*/ 4410075 h 4410075"/>
              <a:gd name="connsiteX48" fmla="*/ 19050 w 8315325"/>
              <a:gd name="connsiteY48"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6124575 w 8315325"/>
              <a:gd name="connsiteY20" fmla="*/ 323850 h 4410075"/>
              <a:gd name="connsiteX21" fmla="*/ 7362825 w 8315325"/>
              <a:gd name="connsiteY21" fmla="*/ 333375 h 4410075"/>
              <a:gd name="connsiteX22" fmla="*/ 7924800 w 8315325"/>
              <a:gd name="connsiteY22" fmla="*/ 171450 h 4410075"/>
              <a:gd name="connsiteX23" fmla="*/ 8258175 w 8315325"/>
              <a:gd name="connsiteY23" fmla="*/ 0 h 4410075"/>
              <a:gd name="connsiteX24" fmla="*/ 8315325 w 8315325"/>
              <a:gd name="connsiteY24" fmla="*/ 47625 h 4410075"/>
              <a:gd name="connsiteX25" fmla="*/ 8305800 w 8315325"/>
              <a:gd name="connsiteY25" fmla="*/ 85725 h 4410075"/>
              <a:gd name="connsiteX26" fmla="*/ 8267700 w 8315325"/>
              <a:gd name="connsiteY26" fmla="*/ 114300 h 4410075"/>
              <a:gd name="connsiteX27" fmla="*/ 8086725 w 8315325"/>
              <a:gd name="connsiteY27" fmla="*/ 219075 h 4410075"/>
              <a:gd name="connsiteX28" fmla="*/ 7991475 w 8315325"/>
              <a:gd name="connsiteY28" fmla="*/ 257175 h 4410075"/>
              <a:gd name="connsiteX29" fmla="*/ 7943850 w 8315325"/>
              <a:gd name="connsiteY29" fmla="*/ 352425 h 4410075"/>
              <a:gd name="connsiteX30" fmla="*/ 7820025 w 8315325"/>
              <a:gd name="connsiteY30" fmla="*/ 428625 h 4410075"/>
              <a:gd name="connsiteX31" fmla="*/ 7734300 w 8315325"/>
              <a:gd name="connsiteY31" fmla="*/ 590550 h 4410075"/>
              <a:gd name="connsiteX32" fmla="*/ 7667625 w 8315325"/>
              <a:gd name="connsiteY32" fmla="*/ 657225 h 4410075"/>
              <a:gd name="connsiteX33" fmla="*/ 7581900 w 8315325"/>
              <a:gd name="connsiteY33" fmla="*/ 742950 h 4410075"/>
              <a:gd name="connsiteX34" fmla="*/ 7467600 w 8315325"/>
              <a:gd name="connsiteY34" fmla="*/ 857250 h 4410075"/>
              <a:gd name="connsiteX35" fmla="*/ 7400925 w 8315325"/>
              <a:gd name="connsiteY35" fmla="*/ 942975 h 4410075"/>
              <a:gd name="connsiteX36" fmla="*/ 7343775 w 8315325"/>
              <a:gd name="connsiteY36" fmla="*/ 971550 h 4410075"/>
              <a:gd name="connsiteX37" fmla="*/ 7181850 w 8315325"/>
              <a:gd name="connsiteY37" fmla="*/ 1238250 h 4410075"/>
              <a:gd name="connsiteX38" fmla="*/ 6819900 w 8315325"/>
              <a:gd name="connsiteY38" fmla="*/ 1476375 h 4410075"/>
              <a:gd name="connsiteX39" fmla="*/ 6448425 w 8315325"/>
              <a:gd name="connsiteY39" fmla="*/ 1695450 h 4410075"/>
              <a:gd name="connsiteX40" fmla="*/ 6096000 w 8315325"/>
              <a:gd name="connsiteY40" fmla="*/ 1857375 h 4410075"/>
              <a:gd name="connsiteX41" fmla="*/ 5638800 w 8315325"/>
              <a:gd name="connsiteY41" fmla="*/ 2076450 h 4410075"/>
              <a:gd name="connsiteX42" fmla="*/ 5143500 w 8315325"/>
              <a:gd name="connsiteY42" fmla="*/ 2276475 h 4410075"/>
              <a:gd name="connsiteX43" fmla="*/ 4667250 w 8315325"/>
              <a:gd name="connsiteY43" fmla="*/ 2447925 h 4410075"/>
              <a:gd name="connsiteX44" fmla="*/ 4010025 w 8315325"/>
              <a:gd name="connsiteY44" fmla="*/ 2809875 h 4410075"/>
              <a:gd name="connsiteX45" fmla="*/ 4629150 w 8315325"/>
              <a:gd name="connsiteY45" fmla="*/ 2981325 h 4410075"/>
              <a:gd name="connsiteX46" fmla="*/ 5276850 w 8315325"/>
              <a:gd name="connsiteY46" fmla="*/ 3200400 h 4410075"/>
              <a:gd name="connsiteX47" fmla="*/ 8305800 w 8315325"/>
              <a:gd name="connsiteY47" fmla="*/ 4410075 h 4410075"/>
              <a:gd name="connsiteX48" fmla="*/ 0 w 8315325"/>
              <a:gd name="connsiteY48" fmla="*/ 4410075 h 4410075"/>
              <a:gd name="connsiteX49" fmla="*/ 19050 w 8315325"/>
              <a:gd name="connsiteY49"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7362825 w 8315325"/>
              <a:gd name="connsiteY21" fmla="*/ 333375 h 4410075"/>
              <a:gd name="connsiteX22" fmla="*/ 7924800 w 8315325"/>
              <a:gd name="connsiteY22" fmla="*/ 171450 h 4410075"/>
              <a:gd name="connsiteX23" fmla="*/ 8258175 w 8315325"/>
              <a:gd name="connsiteY23" fmla="*/ 0 h 4410075"/>
              <a:gd name="connsiteX24" fmla="*/ 8315325 w 8315325"/>
              <a:gd name="connsiteY24" fmla="*/ 47625 h 4410075"/>
              <a:gd name="connsiteX25" fmla="*/ 8305800 w 8315325"/>
              <a:gd name="connsiteY25" fmla="*/ 85725 h 4410075"/>
              <a:gd name="connsiteX26" fmla="*/ 8267700 w 8315325"/>
              <a:gd name="connsiteY26" fmla="*/ 114300 h 4410075"/>
              <a:gd name="connsiteX27" fmla="*/ 8086725 w 8315325"/>
              <a:gd name="connsiteY27" fmla="*/ 219075 h 4410075"/>
              <a:gd name="connsiteX28" fmla="*/ 7991475 w 8315325"/>
              <a:gd name="connsiteY28" fmla="*/ 257175 h 4410075"/>
              <a:gd name="connsiteX29" fmla="*/ 7943850 w 8315325"/>
              <a:gd name="connsiteY29" fmla="*/ 352425 h 4410075"/>
              <a:gd name="connsiteX30" fmla="*/ 7820025 w 8315325"/>
              <a:gd name="connsiteY30" fmla="*/ 428625 h 4410075"/>
              <a:gd name="connsiteX31" fmla="*/ 7734300 w 8315325"/>
              <a:gd name="connsiteY31" fmla="*/ 590550 h 4410075"/>
              <a:gd name="connsiteX32" fmla="*/ 7667625 w 8315325"/>
              <a:gd name="connsiteY32" fmla="*/ 657225 h 4410075"/>
              <a:gd name="connsiteX33" fmla="*/ 7581900 w 8315325"/>
              <a:gd name="connsiteY33" fmla="*/ 742950 h 4410075"/>
              <a:gd name="connsiteX34" fmla="*/ 7467600 w 8315325"/>
              <a:gd name="connsiteY34" fmla="*/ 857250 h 4410075"/>
              <a:gd name="connsiteX35" fmla="*/ 7400925 w 8315325"/>
              <a:gd name="connsiteY35" fmla="*/ 942975 h 4410075"/>
              <a:gd name="connsiteX36" fmla="*/ 7343775 w 8315325"/>
              <a:gd name="connsiteY36" fmla="*/ 971550 h 4410075"/>
              <a:gd name="connsiteX37" fmla="*/ 7181850 w 8315325"/>
              <a:gd name="connsiteY37" fmla="*/ 1238250 h 4410075"/>
              <a:gd name="connsiteX38" fmla="*/ 6819900 w 8315325"/>
              <a:gd name="connsiteY38" fmla="*/ 1476375 h 4410075"/>
              <a:gd name="connsiteX39" fmla="*/ 6448425 w 8315325"/>
              <a:gd name="connsiteY39" fmla="*/ 1695450 h 4410075"/>
              <a:gd name="connsiteX40" fmla="*/ 6096000 w 8315325"/>
              <a:gd name="connsiteY40" fmla="*/ 1857375 h 4410075"/>
              <a:gd name="connsiteX41" fmla="*/ 5638800 w 8315325"/>
              <a:gd name="connsiteY41" fmla="*/ 2076450 h 4410075"/>
              <a:gd name="connsiteX42" fmla="*/ 5143500 w 8315325"/>
              <a:gd name="connsiteY42" fmla="*/ 2276475 h 4410075"/>
              <a:gd name="connsiteX43" fmla="*/ 4667250 w 8315325"/>
              <a:gd name="connsiteY43" fmla="*/ 2447925 h 4410075"/>
              <a:gd name="connsiteX44" fmla="*/ 4010025 w 8315325"/>
              <a:gd name="connsiteY44" fmla="*/ 2809875 h 4410075"/>
              <a:gd name="connsiteX45" fmla="*/ 4629150 w 8315325"/>
              <a:gd name="connsiteY45" fmla="*/ 2981325 h 4410075"/>
              <a:gd name="connsiteX46" fmla="*/ 5276850 w 8315325"/>
              <a:gd name="connsiteY46" fmla="*/ 3200400 h 4410075"/>
              <a:gd name="connsiteX47" fmla="*/ 8305800 w 8315325"/>
              <a:gd name="connsiteY47" fmla="*/ 4410075 h 4410075"/>
              <a:gd name="connsiteX48" fmla="*/ 0 w 8315325"/>
              <a:gd name="connsiteY48" fmla="*/ 4410075 h 4410075"/>
              <a:gd name="connsiteX49" fmla="*/ 19050 w 8315325"/>
              <a:gd name="connsiteY49"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6291263 w 8315325"/>
              <a:gd name="connsiteY21" fmla="*/ 309563 h 4410075"/>
              <a:gd name="connsiteX22" fmla="*/ 7362825 w 8315325"/>
              <a:gd name="connsiteY22" fmla="*/ 333375 h 4410075"/>
              <a:gd name="connsiteX23" fmla="*/ 7924800 w 8315325"/>
              <a:gd name="connsiteY23" fmla="*/ 171450 h 4410075"/>
              <a:gd name="connsiteX24" fmla="*/ 8258175 w 8315325"/>
              <a:gd name="connsiteY24" fmla="*/ 0 h 4410075"/>
              <a:gd name="connsiteX25" fmla="*/ 8315325 w 8315325"/>
              <a:gd name="connsiteY25" fmla="*/ 47625 h 4410075"/>
              <a:gd name="connsiteX26" fmla="*/ 8305800 w 8315325"/>
              <a:gd name="connsiteY26" fmla="*/ 85725 h 4410075"/>
              <a:gd name="connsiteX27" fmla="*/ 8267700 w 8315325"/>
              <a:gd name="connsiteY27" fmla="*/ 114300 h 4410075"/>
              <a:gd name="connsiteX28" fmla="*/ 8086725 w 8315325"/>
              <a:gd name="connsiteY28" fmla="*/ 219075 h 4410075"/>
              <a:gd name="connsiteX29" fmla="*/ 7991475 w 8315325"/>
              <a:gd name="connsiteY29" fmla="*/ 257175 h 4410075"/>
              <a:gd name="connsiteX30" fmla="*/ 7943850 w 8315325"/>
              <a:gd name="connsiteY30" fmla="*/ 352425 h 4410075"/>
              <a:gd name="connsiteX31" fmla="*/ 7820025 w 8315325"/>
              <a:gd name="connsiteY31" fmla="*/ 428625 h 4410075"/>
              <a:gd name="connsiteX32" fmla="*/ 7734300 w 8315325"/>
              <a:gd name="connsiteY32" fmla="*/ 590550 h 4410075"/>
              <a:gd name="connsiteX33" fmla="*/ 7667625 w 8315325"/>
              <a:gd name="connsiteY33" fmla="*/ 657225 h 4410075"/>
              <a:gd name="connsiteX34" fmla="*/ 7581900 w 8315325"/>
              <a:gd name="connsiteY34" fmla="*/ 742950 h 4410075"/>
              <a:gd name="connsiteX35" fmla="*/ 7467600 w 8315325"/>
              <a:gd name="connsiteY35" fmla="*/ 857250 h 4410075"/>
              <a:gd name="connsiteX36" fmla="*/ 7400925 w 8315325"/>
              <a:gd name="connsiteY36" fmla="*/ 942975 h 4410075"/>
              <a:gd name="connsiteX37" fmla="*/ 7343775 w 8315325"/>
              <a:gd name="connsiteY37" fmla="*/ 971550 h 4410075"/>
              <a:gd name="connsiteX38" fmla="*/ 7181850 w 8315325"/>
              <a:gd name="connsiteY38" fmla="*/ 1238250 h 4410075"/>
              <a:gd name="connsiteX39" fmla="*/ 6819900 w 8315325"/>
              <a:gd name="connsiteY39" fmla="*/ 1476375 h 4410075"/>
              <a:gd name="connsiteX40" fmla="*/ 6448425 w 8315325"/>
              <a:gd name="connsiteY40" fmla="*/ 1695450 h 4410075"/>
              <a:gd name="connsiteX41" fmla="*/ 6096000 w 8315325"/>
              <a:gd name="connsiteY41" fmla="*/ 1857375 h 4410075"/>
              <a:gd name="connsiteX42" fmla="*/ 5638800 w 8315325"/>
              <a:gd name="connsiteY42" fmla="*/ 2076450 h 4410075"/>
              <a:gd name="connsiteX43" fmla="*/ 5143500 w 8315325"/>
              <a:gd name="connsiteY43" fmla="*/ 2276475 h 4410075"/>
              <a:gd name="connsiteX44" fmla="*/ 4667250 w 8315325"/>
              <a:gd name="connsiteY44" fmla="*/ 2447925 h 4410075"/>
              <a:gd name="connsiteX45" fmla="*/ 4010025 w 8315325"/>
              <a:gd name="connsiteY45" fmla="*/ 2809875 h 4410075"/>
              <a:gd name="connsiteX46" fmla="*/ 4629150 w 8315325"/>
              <a:gd name="connsiteY46" fmla="*/ 2981325 h 4410075"/>
              <a:gd name="connsiteX47" fmla="*/ 5276850 w 8315325"/>
              <a:gd name="connsiteY47" fmla="*/ 3200400 h 4410075"/>
              <a:gd name="connsiteX48" fmla="*/ 8305800 w 8315325"/>
              <a:gd name="connsiteY48" fmla="*/ 4410075 h 4410075"/>
              <a:gd name="connsiteX49" fmla="*/ 0 w 8315325"/>
              <a:gd name="connsiteY49" fmla="*/ 4410075 h 4410075"/>
              <a:gd name="connsiteX50" fmla="*/ 19050 w 8315325"/>
              <a:gd name="connsiteY50"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6291263 w 8315325"/>
              <a:gd name="connsiteY21" fmla="*/ 576263 h 4410075"/>
              <a:gd name="connsiteX22" fmla="*/ 7362825 w 8315325"/>
              <a:gd name="connsiteY22" fmla="*/ 333375 h 4410075"/>
              <a:gd name="connsiteX23" fmla="*/ 7924800 w 8315325"/>
              <a:gd name="connsiteY23" fmla="*/ 171450 h 4410075"/>
              <a:gd name="connsiteX24" fmla="*/ 8258175 w 8315325"/>
              <a:gd name="connsiteY24" fmla="*/ 0 h 4410075"/>
              <a:gd name="connsiteX25" fmla="*/ 8315325 w 8315325"/>
              <a:gd name="connsiteY25" fmla="*/ 47625 h 4410075"/>
              <a:gd name="connsiteX26" fmla="*/ 8305800 w 8315325"/>
              <a:gd name="connsiteY26" fmla="*/ 85725 h 4410075"/>
              <a:gd name="connsiteX27" fmla="*/ 8267700 w 8315325"/>
              <a:gd name="connsiteY27" fmla="*/ 114300 h 4410075"/>
              <a:gd name="connsiteX28" fmla="*/ 8086725 w 8315325"/>
              <a:gd name="connsiteY28" fmla="*/ 219075 h 4410075"/>
              <a:gd name="connsiteX29" fmla="*/ 7991475 w 8315325"/>
              <a:gd name="connsiteY29" fmla="*/ 257175 h 4410075"/>
              <a:gd name="connsiteX30" fmla="*/ 7943850 w 8315325"/>
              <a:gd name="connsiteY30" fmla="*/ 352425 h 4410075"/>
              <a:gd name="connsiteX31" fmla="*/ 7820025 w 8315325"/>
              <a:gd name="connsiteY31" fmla="*/ 428625 h 4410075"/>
              <a:gd name="connsiteX32" fmla="*/ 7734300 w 8315325"/>
              <a:gd name="connsiteY32" fmla="*/ 590550 h 4410075"/>
              <a:gd name="connsiteX33" fmla="*/ 7667625 w 8315325"/>
              <a:gd name="connsiteY33" fmla="*/ 657225 h 4410075"/>
              <a:gd name="connsiteX34" fmla="*/ 7581900 w 8315325"/>
              <a:gd name="connsiteY34" fmla="*/ 742950 h 4410075"/>
              <a:gd name="connsiteX35" fmla="*/ 7467600 w 8315325"/>
              <a:gd name="connsiteY35" fmla="*/ 857250 h 4410075"/>
              <a:gd name="connsiteX36" fmla="*/ 7400925 w 8315325"/>
              <a:gd name="connsiteY36" fmla="*/ 942975 h 4410075"/>
              <a:gd name="connsiteX37" fmla="*/ 7343775 w 8315325"/>
              <a:gd name="connsiteY37" fmla="*/ 971550 h 4410075"/>
              <a:gd name="connsiteX38" fmla="*/ 7181850 w 8315325"/>
              <a:gd name="connsiteY38" fmla="*/ 1238250 h 4410075"/>
              <a:gd name="connsiteX39" fmla="*/ 6819900 w 8315325"/>
              <a:gd name="connsiteY39" fmla="*/ 1476375 h 4410075"/>
              <a:gd name="connsiteX40" fmla="*/ 6448425 w 8315325"/>
              <a:gd name="connsiteY40" fmla="*/ 1695450 h 4410075"/>
              <a:gd name="connsiteX41" fmla="*/ 6096000 w 8315325"/>
              <a:gd name="connsiteY41" fmla="*/ 1857375 h 4410075"/>
              <a:gd name="connsiteX42" fmla="*/ 5638800 w 8315325"/>
              <a:gd name="connsiteY42" fmla="*/ 2076450 h 4410075"/>
              <a:gd name="connsiteX43" fmla="*/ 5143500 w 8315325"/>
              <a:gd name="connsiteY43" fmla="*/ 2276475 h 4410075"/>
              <a:gd name="connsiteX44" fmla="*/ 4667250 w 8315325"/>
              <a:gd name="connsiteY44" fmla="*/ 2447925 h 4410075"/>
              <a:gd name="connsiteX45" fmla="*/ 4010025 w 8315325"/>
              <a:gd name="connsiteY45" fmla="*/ 2809875 h 4410075"/>
              <a:gd name="connsiteX46" fmla="*/ 4629150 w 8315325"/>
              <a:gd name="connsiteY46" fmla="*/ 2981325 h 4410075"/>
              <a:gd name="connsiteX47" fmla="*/ 5276850 w 8315325"/>
              <a:gd name="connsiteY47" fmla="*/ 3200400 h 4410075"/>
              <a:gd name="connsiteX48" fmla="*/ 8305800 w 8315325"/>
              <a:gd name="connsiteY48" fmla="*/ 4410075 h 4410075"/>
              <a:gd name="connsiteX49" fmla="*/ 0 w 8315325"/>
              <a:gd name="connsiteY49" fmla="*/ 4410075 h 4410075"/>
              <a:gd name="connsiteX50" fmla="*/ 19050 w 8315325"/>
              <a:gd name="connsiteY50"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7362825 w 8315325"/>
              <a:gd name="connsiteY22" fmla="*/ 333375 h 4410075"/>
              <a:gd name="connsiteX23" fmla="*/ 7924800 w 8315325"/>
              <a:gd name="connsiteY23" fmla="*/ 171450 h 4410075"/>
              <a:gd name="connsiteX24" fmla="*/ 8258175 w 8315325"/>
              <a:gd name="connsiteY24" fmla="*/ 0 h 4410075"/>
              <a:gd name="connsiteX25" fmla="*/ 8315325 w 8315325"/>
              <a:gd name="connsiteY25" fmla="*/ 47625 h 4410075"/>
              <a:gd name="connsiteX26" fmla="*/ 8305800 w 8315325"/>
              <a:gd name="connsiteY26" fmla="*/ 85725 h 4410075"/>
              <a:gd name="connsiteX27" fmla="*/ 8267700 w 8315325"/>
              <a:gd name="connsiteY27" fmla="*/ 114300 h 4410075"/>
              <a:gd name="connsiteX28" fmla="*/ 8086725 w 8315325"/>
              <a:gd name="connsiteY28" fmla="*/ 219075 h 4410075"/>
              <a:gd name="connsiteX29" fmla="*/ 7991475 w 8315325"/>
              <a:gd name="connsiteY29" fmla="*/ 257175 h 4410075"/>
              <a:gd name="connsiteX30" fmla="*/ 7943850 w 8315325"/>
              <a:gd name="connsiteY30" fmla="*/ 352425 h 4410075"/>
              <a:gd name="connsiteX31" fmla="*/ 7820025 w 8315325"/>
              <a:gd name="connsiteY31" fmla="*/ 428625 h 4410075"/>
              <a:gd name="connsiteX32" fmla="*/ 7734300 w 8315325"/>
              <a:gd name="connsiteY32" fmla="*/ 590550 h 4410075"/>
              <a:gd name="connsiteX33" fmla="*/ 7667625 w 8315325"/>
              <a:gd name="connsiteY33" fmla="*/ 657225 h 4410075"/>
              <a:gd name="connsiteX34" fmla="*/ 7581900 w 8315325"/>
              <a:gd name="connsiteY34" fmla="*/ 742950 h 4410075"/>
              <a:gd name="connsiteX35" fmla="*/ 7467600 w 8315325"/>
              <a:gd name="connsiteY35" fmla="*/ 857250 h 4410075"/>
              <a:gd name="connsiteX36" fmla="*/ 7400925 w 8315325"/>
              <a:gd name="connsiteY36" fmla="*/ 942975 h 4410075"/>
              <a:gd name="connsiteX37" fmla="*/ 7343775 w 8315325"/>
              <a:gd name="connsiteY37" fmla="*/ 971550 h 4410075"/>
              <a:gd name="connsiteX38" fmla="*/ 7181850 w 8315325"/>
              <a:gd name="connsiteY38" fmla="*/ 1238250 h 4410075"/>
              <a:gd name="connsiteX39" fmla="*/ 6819900 w 8315325"/>
              <a:gd name="connsiteY39" fmla="*/ 1476375 h 4410075"/>
              <a:gd name="connsiteX40" fmla="*/ 6448425 w 8315325"/>
              <a:gd name="connsiteY40" fmla="*/ 1695450 h 4410075"/>
              <a:gd name="connsiteX41" fmla="*/ 6096000 w 8315325"/>
              <a:gd name="connsiteY41" fmla="*/ 1857375 h 4410075"/>
              <a:gd name="connsiteX42" fmla="*/ 5638800 w 8315325"/>
              <a:gd name="connsiteY42" fmla="*/ 2076450 h 4410075"/>
              <a:gd name="connsiteX43" fmla="*/ 5143500 w 8315325"/>
              <a:gd name="connsiteY43" fmla="*/ 2276475 h 4410075"/>
              <a:gd name="connsiteX44" fmla="*/ 4667250 w 8315325"/>
              <a:gd name="connsiteY44" fmla="*/ 2447925 h 4410075"/>
              <a:gd name="connsiteX45" fmla="*/ 4010025 w 8315325"/>
              <a:gd name="connsiteY45" fmla="*/ 2809875 h 4410075"/>
              <a:gd name="connsiteX46" fmla="*/ 4629150 w 8315325"/>
              <a:gd name="connsiteY46" fmla="*/ 2981325 h 4410075"/>
              <a:gd name="connsiteX47" fmla="*/ 5276850 w 8315325"/>
              <a:gd name="connsiteY47" fmla="*/ 3200400 h 4410075"/>
              <a:gd name="connsiteX48" fmla="*/ 8305800 w 8315325"/>
              <a:gd name="connsiteY48" fmla="*/ 4410075 h 4410075"/>
              <a:gd name="connsiteX49" fmla="*/ 0 w 8315325"/>
              <a:gd name="connsiteY49" fmla="*/ 4410075 h 4410075"/>
              <a:gd name="connsiteX50" fmla="*/ 19050 w 8315325"/>
              <a:gd name="connsiteY50"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57925 w 8315325"/>
              <a:gd name="connsiteY22" fmla="*/ 309563 h 4410075"/>
              <a:gd name="connsiteX23" fmla="*/ 7362825 w 8315325"/>
              <a:gd name="connsiteY23" fmla="*/ 333375 h 4410075"/>
              <a:gd name="connsiteX24" fmla="*/ 7924800 w 8315325"/>
              <a:gd name="connsiteY24" fmla="*/ 171450 h 4410075"/>
              <a:gd name="connsiteX25" fmla="*/ 8258175 w 8315325"/>
              <a:gd name="connsiteY25" fmla="*/ 0 h 4410075"/>
              <a:gd name="connsiteX26" fmla="*/ 8315325 w 8315325"/>
              <a:gd name="connsiteY26" fmla="*/ 47625 h 4410075"/>
              <a:gd name="connsiteX27" fmla="*/ 8305800 w 8315325"/>
              <a:gd name="connsiteY27" fmla="*/ 85725 h 4410075"/>
              <a:gd name="connsiteX28" fmla="*/ 8267700 w 8315325"/>
              <a:gd name="connsiteY28" fmla="*/ 114300 h 4410075"/>
              <a:gd name="connsiteX29" fmla="*/ 8086725 w 8315325"/>
              <a:gd name="connsiteY29" fmla="*/ 219075 h 4410075"/>
              <a:gd name="connsiteX30" fmla="*/ 7991475 w 8315325"/>
              <a:gd name="connsiteY30" fmla="*/ 257175 h 4410075"/>
              <a:gd name="connsiteX31" fmla="*/ 7943850 w 8315325"/>
              <a:gd name="connsiteY31" fmla="*/ 352425 h 4410075"/>
              <a:gd name="connsiteX32" fmla="*/ 7820025 w 8315325"/>
              <a:gd name="connsiteY32" fmla="*/ 428625 h 4410075"/>
              <a:gd name="connsiteX33" fmla="*/ 7734300 w 8315325"/>
              <a:gd name="connsiteY33" fmla="*/ 590550 h 4410075"/>
              <a:gd name="connsiteX34" fmla="*/ 7667625 w 8315325"/>
              <a:gd name="connsiteY34" fmla="*/ 657225 h 4410075"/>
              <a:gd name="connsiteX35" fmla="*/ 7581900 w 8315325"/>
              <a:gd name="connsiteY35" fmla="*/ 742950 h 4410075"/>
              <a:gd name="connsiteX36" fmla="*/ 7467600 w 8315325"/>
              <a:gd name="connsiteY36" fmla="*/ 857250 h 4410075"/>
              <a:gd name="connsiteX37" fmla="*/ 7400925 w 8315325"/>
              <a:gd name="connsiteY37" fmla="*/ 942975 h 4410075"/>
              <a:gd name="connsiteX38" fmla="*/ 7343775 w 8315325"/>
              <a:gd name="connsiteY38" fmla="*/ 971550 h 4410075"/>
              <a:gd name="connsiteX39" fmla="*/ 7181850 w 8315325"/>
              <a:gd name="connsiteY39" fmla="*/ 1238250 h 4410075"/>
              <a:gd name="connsiteX40" fmla="*/ 6819900 w 8315325"/>
              <a:gd name="connsiteY40" fmla="*/ 1476375 h 4410075"/>
              <a:gd name="connsiteX41" fmla="*/ 6448425 w 8315325"/>
              <a:gd name="connsiteY41" fmla="*/ 1695450 h 4410075"/>
              <a:gd name="connsiteX42" fmla="*/ 6096000 w 8315325"/>
              <a:gd name="connsiteY42" fmla="*/ 1857375 h 4410075"/>
              <a:gd name="connsiteX43" fmla="*/ 5638800 w 8315325"/>
              <a:gd name="connsiteY43" fmla="*/ 2076450 h 4410075"/>
              <a:gd name="connsiteX44" fmla="*/ 5143500 w 8315325"/>
              <a:gd name="connsiteY44" fmla="*/ 2276475 h 4410075"/>
              <a:gd name="connsiteX45" fmla="*/ 4667250 w 8315325"/>
              <a:gd name="connsiteY45" fmla="*/ 2447925 h 4410075"/>
              <a:gd name="connsiteX46" fmla="*/ 4010025 w 8315325"/>
              <a:gd name="connsiteY46" fmla="*/ 2809875 h 4410075"/>
              <a:gd name="connsiteX47" fmla="*/ 4629150 w 8315325"/>
              <a:gd name="connsiteY47" fmla="*/ 2981325 h 4410075"/>
              <a:gd name="connsiteX48" fmla="*/ 5276850 w 8315325"/>
              <a:gd name="connsiteY48" fmla="*/ 3200400 h 4410075"/>
              <a:gd name="connsiteX49" fmla="*/ 8305800 w 8315325"/>
              <a:gd name="connsiteY49" fmla="*/ 4410075 h 4410075"/>
              <a:gd name="connsiteX50" fmla="*/ 0 w 8315325"/>
              <a:gd name="connsiteY50" fmla="*/ 4410075 h 4410075"/>
              <a:gd name="connsiteX51" fmla="*/ 19050 w 8315325"/>
              <a:gd name="connsiteY51"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53163 w 8315325"/>
              <a:gd name="connsiteY22" fmla="*/ 490538 h 4410075"/>
              <a:gd name="connsiteX23" fmla="*/ 7362825 w 8315325"/>
              <a:gd name="connsiteY23" fmla="*/ 333375 h 4410075"/>
              <a:gd name="connsiteX24" fmla="*/ 7924800 w 8315325"/>
              <a:gd name="connsiteY24" fmla="*/ 171450 h 4410075"/>
              <a:gd name="connsiteX25" fmla="*/ 8258175 w 8315325"/>
              <a:gd name="connsiteY25" fmla="*/ 0 h 4410075"/>
              <a:gd name="connsiteX26" fmla="*/ 8315325 w 8315325"/>
              <a:gd name="connsiteY26" fmla="*/ 47625 h 4410075"/>
              <a:gd name="connsiteX27" fmla="*/ 8305800 w 8315325"/>
              <a:gd name="connsiteY27" fmla="*/ 85725 h 4410075"/>
              <a:gd name="connsiteX28" fmla="*/ 8267700 w 8315325"/>
              <a:gd name="connsiteY28" fmla="*/ 114300 h 4410075"/>
              <a:gd name="connsiteX29" fmla="*/ 8086725 w 8315325"/>
              <a:gd name="connsiteY29" fmla="*/ 219075 h 4410075"/>
              <a:gd name="connsiteX30" fmla="*/ 7991475 w 8315325"/>
              <a:gd name="connsiteY30" fmla="*/ 257175 h 4410075"/>
              <a:gd name="connsiteX31" fmla="*/ 7943850 w 8315325"/>
              <a:gd name="connsiteY31" fmla="*/ 352425 h 4410075"/>
              <a:gd name="connsiteX32" fmla="*/ 7820025 w 8315325"/>
              <a:gd name="connsiteY32" fmla="*/ 428625 h 4410075"/>
              <a:gd name="connsiteX33" fmla="*/ 7734300 w 8315325"/>
              <a:gd name="connsiteY33" fmla="*/ 590550 h 4410075"/>
              <a:gd name="connsiteX34" fmla="*/ 7667625 w 8315325"/>
              <a:gd name="connsiteY34" fmla="*/ 657225 h 4410075"/>
              <a:gd name="connsiteX35" fmla="*/ 7581900 w 8315325"/>
              <a:gd name="connsiteY35" fmla="*/ 742950 h 4410075"/>
              <a:gd name="connsiteX36" fmla="*/ 7467600 w 8315325"/>
              <a:gd name="connsiteY36" fmla="*/ 857250 h 4410075"/>
              <a:gd name="connsiteX37" fmla="*/ 7400925 w 8315325"/>
              <a:gd name="connsiteY37" fmla="*/ 942975 h 4410075"/>
              <a:gd name="connsiteX38" fmla="*/ 7343775 w 8315325"/>
              <a:gd name="connsiteY38" fmla="*/ 971550 h 4410075"/>
              <a:gd name="connsiteX39" fmla="*/ 7181850 w 8315325"/>
              <a:gd name="connsiteY39" fmla="*/ 1238250 h 4410075"/>
              <a:gd name="connsiteX40" fmla="*/ 6819900 w 8315325"/>
              <a:gd name="connsiteY40" fmla="*/ 1476375 h 4410075"/>
              <a:gd name="connsiteX41" fmla="*/ 6448425 w 8315325"/>
              <a:gd name="connsiteY41" fmla="*/ 1695450 h 4410075"/>
              <a:gd name="connsiteX42" fmla="*/ 6096000 w 8315325"/>
              <a:gd name="connsiteY42" fmla="*/ 1857375 h 4410075"/>
              <a:gd name="connsiteX43" fmla="*/ 5638800 w 8315325"/>
              <a:gd name="connsiteY43" fmla="*/ 2076450 h 4410075"/>
              <a:gd name="connsiteX44" fmla="*/ 5143500 w 8315325"/>
              <a:gd name="connsiteY44" fmla="*/ 2276475 h 4410075"/>
              <a:gd name="connsiteX45" fmla="*/ 4667250 w 8315325"/>
              <a:gd name="connsiteY45" fmla="*/ 2447925 h 4410075"/>
              <a:gd name="connsiteX46" fmla="*/ 4010025 w 8315325"/>
              <a:gd name="connsiteY46" fmla="*/ 2809875 h 4410075"/>
              <a:gd name="connsiteX47" fmla="*/ 4629150 w 8315325"/>
              <a:gd name="connsiteY47" fmla="*/ 2981325 h 4410075"/>
              <a:gd name="connsiteX48" fmla="*/ 5276850 w 8315325"/>
              <a:gd name="connsiteY48" fmla="*/ 3200400 h 4410075"/>
              <a:gd name="connsiteX49" fmla="*/ 8305800 w 8315325"/>
              <a:gd name="connsiteY49" fmla="*/ 4410075 h 4410075"/>
              <a:gd name="connsiteX50" fmla="*/ 0 w 8315325"/>
              <a:gd name="connsiteY50" fmla="*/ 4410075 h 4410075"/>
              <a:gd name="connsiteX51" fmla="*/ 19050 w 8315325"/>
              <a:gd name="connsiteY51"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48400 w 8315325"/>
              <a:gd name="connsiteY22" fmla="*/ 842963 h 4410075"/>
              <a:gd name="connsiteX23" fmla="*/ 7362825 w 8315325"/>
              <a:gd name="connsiteY23" fmla="*/ 333375 h 4410075"/>
              <a:gd name="connsiteX24" fmla="*/ 7924800 w 8315325"/>
              <a:gd name="connsiteY24" fmla="*/ 171450 h 4410075"/>
              <a:gd name="connsiteX25" fmla="*/ 8258175 w 8315325"/>
              <a:gd name="connsiteY25" fmla="*/ 0 h 4410075"/>
              <a:gd name="connsiteX26" fmla="*/ 8315325 w 8315325"/>
              <a:gd name="connsiteY26" fmla="*/ 47625 h 4410075"/>
              <a:gd name="connsiteX27" fmla="*/ 8305800 w 8315325"/>
              <a:gd name="connsiteY27" fmla="*/ 85725 h 4410075"/>
              <a:gd name="connsiteX28" fmla="*/ 8267700 w 8315325"/>
              <a:gd name="connsiteY28" fmla="*/ 114300 h 4410075"/>
              <a:gd name="connsiteX29" fmla="*/ 8086725 w 8315325"/>
              <a:gd name="connsiteY29" fmla="*/ 219075 h 4410075"/>
              <a:gd name="connsiteX30" fmla="*/ 7991475 w 8315325"/>
              <a:gd name="connsiteY30" fmla="*/ 257175 h 4410075"/>
              <a:gd name="connsiteX31" fmla="*/ 7943850 w 8315325"/>
              <a:gd name="connsiteY31" fmla="*/ 352425 h 4410075"/>
              <a:gd name="connsiteX32" fmla="*/ 7820025 w 8315325"/>
              <a:gd name="connsiteY32" fmla="*/ 428625 h 4410075"/>
              <a:gd name="connsiteX33" fmla="*/ 7734300 w 8315325"/>
              <a:gd name="connsiteY33" fmla="*/ 590550 h 4410075"/>
              <a:gd name="connsiteX34" fmla="*/ 7667625 w 8315325"/>
              <a:gd name="connsiteY34" fmla="*/ 657225 h 4410075"/>
              <a:gd name="connsiteX35" fmla="*/ 7581900 w 8315325"/>
              <a:gd name="connsiteY35" fmla="*/ 742950 h 4410075"/>
              <a:gd name="connsiteX36" fmla="*/ 7467600 w 8315325"/>
              <a:gd name="connsiteY36" fmla="*/ 857250 h 4410075"/>
              <a:gd name="connsiteX37" fmla="*/ 7400925 w 8315325"/>
              <a:gd name="connsiteY37" fmla="*/ 942975 h 4410075"/>
              <a:gd name="connsiteX38" fmla="*/ 7343775 w 8315325"/>
              <a:gd name="connsiteY38" fmla="*/ 971550 h 4410075"/>
              <a:gd name="connsiteX39" fmla="*/ 7181850 w 8315325"/>
              <a:gd name="connsiteY39" fmla="*/ 1238250 h 4410075"/>
              <a:gd name="connsiteX40" fmla="*/ 6819900 w 8315325"/>
              <a:gd name="connsiteY40" fmla="*/ 1476375 h 4410075"/>
              <a:gd name="connsiteX41" fmla="*/ 6448425 w 8315325"/>
              <a:gd name="connsiteY41" fmla="*/ 1695450 h 4410075"/>
              <a:gd name="connsiteX42" fmla="*/ 6096000 w 8315325"/>
              <a:gd name="connsiteY42" fmla="*/ 1857375 h 4410075"/>
              <a:gd name="connsiteX43" fmla="*/ 5638800 w 8315325"/>
              <a:gd name="connsiteY43" fmla="*/ 2076450 h 4410075"/>
              <a:gd name="connsiteX44" fmla="*/ 5143500 w 8315325"/>
              <a:gd name="connsiteY44" fmla="*/ 2276475 h 4410075"/>
              <a:gd name="connsiteX45" fmla="*/ 4667250 w 8315325"/>
              <a:gd name="connsiteY45" fmla="*/ 2447925 h 4410075"/>
              <a:gd name="connsiteX46" fmla="*/ 4010025 w 8315325"/>
              <a:gd name="connsiteY46" fmla="*/ 2809875 h 4410075"/>
              <a:gd name="connsiteX47" fmla="*/ 4629150 w 8315325"/>
              <a:gd name="connsiteY47" fmla="*/ 2981325 h 4410075"/>
              <a:gd name="connsiteX48" fmla="*/ 5276850 w 8315325"/>
              <a:gd name="connsiteY48" fmla="*/ 3200400 h 4410075"/>
              <a:gd name="connsiteX49" fmla="*/ 8305800 w 8315325"/>
              <a:gd name="connsiteY49" fmla="*/ 4410075 h 4410075"/>
              <a:gd name="connsiteX50" fmla="*/ 0 w 8315325"/>
              <a:gd name="connsiteY50" fmla="*/ 4410075 h 4410075"/>
              <a:gd name="connsiteX51" fmla="*/ 19050 w 8315325"/>
              <a:gd name="connsiteY51"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7362825 w 8315325"/>
              <a:gd name="connsiteY23" fmla="*/ 333375 h 4410075"/>
              <a:gd name="connsiteX24" fmla="*/ 7924800 w 8315325"/>
              <a:gd name="connsiteY24" fmla="*/ 171450 h 4410075"/>
              <a:gd name="connsiteX25" fmla="*/ 8258175 w 8315325"/>
              <a:gd name="connsiteY25" fmla="*/ 0 h 4410075"/>
              <a:gd name="connsiteX26" fmla="*/ 8315325 w 8315325"/>
              <a:gd name="connsiteY26" fmla="*/ 47625 h 4410075"/>
              <a:gd name="connsiteX27" fmla="*/ 8305800 w 8315325"/>
              <a:gd name="connsiteY27" fmla="*/ 85725 h 4410075"/>
              <a:gd name="connsiteX28" fmla="*/ 8267700 w 8315325"/>
              <a:gd name="connsiteY28" fmla="*/ 114300 h 4410075"/>
              <a:gd name="connsiteX29" fmla="*/ 8086725 w 8315325"/>
              <a:gd name="connsiteY29" fmla="*/ 219075 h 4410075"/>
              <a:gd name="connsiteX30" fmla="*/ 7991475 w 8315325"/>
              <a:gd name="connsiteY30" fmla="*/ 257175 h 4410075"/>
              <a:gd name="connsiteX31" fmla="*/ 7943850 w 8315325"/>
              <a:gd name="connsiteY31" fmla="*/ 352425 h 4410075"/>
              <a:gd name="connsiteX32" fmla="*/ 7820025 w 8315325"/>
              <a:gd name="connsiteY32" fmla="*/ 428625 h 4410075"/>
              <a:gd name="connsiteX33" fmla="*/ 7734300 w 8315325"/>
              <a:gd name="connsiteY33" fmla="*/ 590550 h 4410075"/>
              <a:gd name="connsiteX34" fmla="*/ 7667625 w 8315325"/>
              <a:gd name="connsiteY34" fmla="*/ 657225 h 4410075"/>
              <a:gd name="connsiteX35" fmla="*/ 7581900 w 8315325"/>
              <a:gd name="connsiteY35" fmla="*/ 742950 h 4410075"/>
              <a:gd name="connsiteX36" fmla="*/ 7467600 w 8315325"/>
              <a:gd name="connsiteY36" fmla="*/ 857250 h 4410075"/>
              <a:gd name="connsiteX37" fmla="*/ 7400925 w 8315325"/>
              <a:gd name="connsiteY37" fmla="*/ 942975 h 4410075"/>
              <a:gd name="connsiteX38" fmla="*/ 7343775 w 8315325"/>
              <a:gd name="connsiteY38" fmla="*/ 971550 h 4410075"/>
              <a:gd name="connsiteX39" fmla="*/ 7181850 w 8315325"/>
              <a:gd name="connsiteY39" fmla="*/ 1238250 h 4410075"/>
              <a:gd name="connsiteX40" fmla="*/ 6819900 w 8315325"/>
              <a:gd name="connsiteY40" fmla="*/ 1476375 h 4410075"/>
              <a:gd name="connsiteX41" fmla="*/ 6448425 w 8315325"/>
              <a:gd name="connsiteY41" fmla="*/ 1695450 h 4410075"/>
              <a:gd name="connsiteX42" fmla="*/ 6096000 w 8315325"/>
              <a:gd name="connsiteY42" fmla="*/ 1857375 h 4410075"/>
              <a:gd name="connsiteX43" fmla="*/ 5638800 w 8315325"/>
              <a:gd name="connsiteY43" fmla="*/ 2076450 h 4410075"/>
              <a:gd name="connsiteX44" fmla="*/ 5143500 w 8315325"/>
              <a:gd name="connsiteY44" fmla="*/ 2276475 h 4410075"/>
              <a:gd name="connsiteX45" fmla="*/ 4667250 w 8315325"/>
              <a:gd name="connsiteY45" fmla="*/ 2447925 h 4410075"/>
              <a:gd name="connsiteX46" fmla="*/ 4010025 w 8315325"/>
              <a:gd name="connsiteY46" fmla="*/ 2809875 h 4410075"/>
              <a:gd name="connsiteX47" fmla="*/ 4629150 w 8315325"/>
              <a:gd name="connsiteY47" fmla="*/ 2981325 h 4410075"/>
              <a:gd name="connsiteX48" fmla="*/ 5276850 w 8315325"/>
              <a:gd name="connsiteY48" fmla="*/ 3200400 h 4410075"/>
              <a:gd name="connsiteX49" fmla="*/ 8305800 w 8315325"/>
              <a:gd name="connsiteY49" fmla="*/ 4410075 h 4410075"/>
              <a:gd name="connsiteX50" fmla="*/ 0 w 8315325"/>
              <a:gd name="connsiteY50" fmla="*/ 4410075 h 4410075"/>
              <a:gd name="connsiteX51" fmla="*/ 19050 w 8315325"/>
              <a:gd name="connsiteY51"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310313 w 8315325"/>
              <a:gd name="connsiteY23" fmla="*/ 323850 h 4410075"/>
              <a:gd name="connsiteX24" fmla="*/ 7362825 w 8315325"/>
              <a:gd name="connsiteY24" fmla="*/ 333375 h 4410075"/>
              <a:gd name="connsiteX25" fmla="*/ 7924800 w 8315325"/>
              <a:gd name="connsiteY25" fmla="*/ 171450 h 4410075"/>
              <a:gd name="connsiteX26" fmla="*/ 8258175 w 8315325"/>
              <a:gd name="connsiteY26" fmla="*/ 0 h 4410075"/>
              <a:gd name="connsiteX27" fmla="*/ 8315325 w 8315325"/>
              <a:gd name="connsiteY27" fmla="*/ 47625 h 4410075"/>
              <a:gd name="connsiteX28" fmla="*/ 8305800 w 8315325"/>
              <a:gd name="connsiteY28" fmla="*/ 85725 h 4410075"/>
              <a:gd name="connsiteX29" fmla="*/ 8267700 w 8315325"/>
              <a:gd name="connsiteY29" fmla="*/ 114300 h 4410075"/>
              <a:gd name="connsiteX30" fmla="*/ 8086725 w 8315325"/>
              <a:gd name="connsiteY30" fmla="*/ 219075 h 4410075"/>
              <a:gd name="connsiteX31" fmla="*/ 7991475 w 8315325"/>
              <a:gd name="connsiteY31" fmla="*/ 257175 h 4410075"/>
              <a:gd name="connsiteX32" fmla="*/ 7943850 w 8315325"/>
              <a:gd name="connsiteY32" fmla="*/ 352425 h 4410075"/>
              <a:gd name="connsiteX33" fmla="*/ 7820025 w 8315325"/>
              <a:gd name="connsiteY33" fmla="*/ 428625 h 4410075"/>
              <a:gd name="connsiteX34" fmla="*/ 7734300 w 8315325"/>
              <a:gd name="connsiteY34" fmla="*/ 590550 h 4410075"/>
              <a:gd name="connsiteX35" fmla="*/ 7667625 w 8315325"/>
              <a:gd name="connsiteY35" fmla="*/ 657225 h 4410075"/>
              <a:gd name="connsiteX36" fmla="*/ 7581900 w 8315325"/>
              <a:gd name="connsiteY36" fmla="*/ 742950 h 4410075"/>
              <a:gd name="connsiteX37" fmla="*/ 7467600 w 8315325"/>
              <a:gd name="connsiteY37" fmla="*/ 857250 h 4410075"/>
              <a:gd name="connsiteX38" fmla="*/ 7400925 w 8315325"/>
              <a:gd name="connsiteY38" fmla="*/ 942975 h 4410075"/>
              <a:gd name="connsiteX39" fmla="*/ 7343775 w 8315325"/>
              <a:gd name="connsiteY39" fmla="*/ 971550 h 4410075"/>
              <a:gd name="connsiteX40" fmla="*/ 7181850 w 8315325"/>
              <a:gd name="connsiteY40" fmla="*/ 1238250 h 4410075"/>
              <a:gd name="connsiteX41" fmla="*/ 6819900 w 8315325"/>
              <a:gd name="connsiteY41" fmla="*/ 1476375 h 4410075"/>
              <a:gd name="connsiteX42" fmla="*/ 6448425 w 8315325"/>
              <a:gd name="connsiteY42" fmla="*/ 1695450 h 4410075"/>
              <a:gd name="connsiteX43" fmla="*/ 6096000 w 8315325"/>
              <a:gd name="connsiteY43" fmla="*/ 1857375 h 4410075"/>
              <a:gd name="connsiteX44" fmla="*/ 5638800 w 8315325"/>
              <a:gd name="connsiteY44" fmla="*/ 2076450 h 4410075"/>
              <a:gd name="connsiteX45" fmla="*/ 5143500 w 8315325"/>
              <a:gd name="connsiteY45" fmla="*/ 2276475 h 4410075"/>
              <a:gd name="connsiteX46" fmla="*/ 4667250 w 8315325"/>
              <a:gd name="connsiteY46" fmla="*/ 2447925 h 4410075"/>
              <a:gd name="connsiteX47" fmla="*/ 4010025 w 8315325"/>
              <a:gd name="connsiteY47" fmla="*/ 2809875 h 4410075"/>
              <a:gd name="connsiteX48" fmla="*/ 4629150 w 8315325"/>
              <a:gd name="connsiteY48" fmla="*/ 2981325 h 4410075"/>
              <a:gd name="connsiteX49" fmla="*/ 5276850 w 8315325"/>
              <a:gd name="connsiteY49" fmla="*/ 3200400 h 4410075"/>
              <a:gd name="connsiteX50" fmla="*/ 8305800 w 8315325"/>
              <a:gd name="connsiteY50" fmla="*/ 4410075 h 4410075"/>
              <a:gd name="connsiteX51" fmla="*/ 0 w 8315325"/>
              <a:gd name="connsiteY51" fmla="*/ 4410075 h 4410075"/>
              <a:gd name="connsiteX52" fmla="*/ 19050 w 8315325"/>
              <a:gd name="connsiteY52"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3400 h 4410075"/>
              <a:gd name="connsiteX24" fmla="*/ 7362825 w 8315325"/>
              <a:gd name="connsiteY24" fmla="*/ 333375 h 4410075"/>
              <a:gd name="connsiteX25" fmla="*/ 7924800 w 8315325"/>
              <a:gd name="connsiteY25" fmla="*/ 171450 h 4410075"/>
              <a:gd name="connsiteX26" fmla="*/ 8258175 w 8315325"/>
              <a:gd name="connsiteY26" fmla="*/ 0 h 4410075"/>
              <a:gd name="connsiteX27" fmla="*/ 8315325 w 8315325"/>
              <a:gd name="connsiteY27" fmla="*/ 47625 h 4410075"/>
              <a:gd name="connsiteX28" fmla="*/ 8305800 w 8315325"/>
              <a:gd name="connsiteY28" fmla="*/ 85725 h 4410075"/>
              <a:gd name="connsiteX29" fmla="*/ 8267700 w 8315325"/>
              <a:gd name="connsiteY29" fmla="*/ 114300 h 4410075"/>
              <a:gd name="connsiteX30" fmla="*/ 8086725 w 8315325"/>
              <a:gd name="connsiteY30" fmla="*/ 219075 h 4410075"/>
              <a:gd name="connsiteX31" fmla="*/ 7991475 w 8315325"/>
              <a:gd name="connsiteY31" fmla="*/ 257175 h 4410075"/>
              <a:gd name="connsiteX32" fmla="*/ 7943850 w 8315325"/>
              <a:gd name="connsiteY32" fmla="*/ 352425 h 4410075"/>
              <a:gd name="connsiteX33" fmla="*/ 7820025 w 8315325"/>
              <a:gd name="connsiteY33" fmla="*/ 428625 h 4410075"/>
              <a:gd name="connsiteX34" fmla="*/ 7734300 w 8315325"/>
              <a:gd name="connsiteY34" fmla="*/ 590550 h 4410075"/>
              <a:gd name="connsiteX35" fmla="*/ 7667625 w 8315325"/>
              <a:gd name="connsiteY35" fmla="*/ 657225 h 4410075"/>
              <a:gd name="connsiteX36" fmla="*/ 7581900 w 8315325"/>
              <a:gd name="connsiteY36" fmla="*/ 742950 h 4410075"/>
              <a:gd name="connsiteX37" fmla="*/ 7467600 w 8315325"/>
              <a:gd name="connsiteY37" fmla="*/ 857250 h 4410075"/>
              <a:gd name="connsiteX38" fmla="*/ 7400925 w 8315325"/>
              <a:gd name="connsiteY38" fmla="*/ 942975 h 4410075"/>
              <a:gd name="connsiteX39" fmla="*/ 7343775 w 8315325"/>
              <a:gd name="connsiteY39" fmla="*/ 971550 h 4410075"/>
              <a:gd name="connsiteX40" fmla="*/ 7181850 w 8315325"/>
              <a:gd name="connsiteY40" fmla="*/ 1238250 h 4410075"/>
              <a:gd name="connsiteX41" fmla="*/ 6819900 w 8315325"/>
              <a:gd name="connsiteY41" fmla="*/ 1476375 h 4410075"/>
              <a:gd name="connsiteX42" fmla="*/ 6448425 w 8315325"/>
              <a:gd name="connsiteY42" fmla="*/ 1695450 h 4410075"/>
              <a:gd name="connsiteX43" fmla="*/ 6096000 w 8315325"/>
              <a:gd name="connsiteY43" fmla="*/ 1857375 h 4410075"/>
              <a:gd name="connsiteX44" fmla="*/ 5638800 w 8315325"/>
              <a:gd name="connsiteY44" fmla="*/ 2076450 h 4410075"/>
              <a:gd name="connsiteX45" fmla="*/ 5143500 w 8315325"/>
              <a:gd name="connsiteY45" fmla="*/ 2276475 h 4410075"/>
              <a:gd name="connsiteX46" fmla="*/ 4667250 w 8315325"/>
              <a:gd name="connsiteY46" fmla="*/ 2447925 h 4410075"/>
              <a:gd name="connsiteX47" fmla="*/ 4010025 w 8315325"/>
              <a:gd name="connsiteY47" fmla="*/ 2809875 h 4410075"/>
              <a:gd name="connsiteX48" fmla="*/ 4629150 w 8315325"/>
              <a:gd name="connsiteY48" fmla="*/ 2981325 h 4410075"/>
              <a:gd name="connsiteX49" fmla="*/ 5276850 w 8315325"/>
              <a:gd name="connsiteY49" fmla="*/ 3200400 h 4410075"/>
              <a:gd name="connsiteX50" fmla="*/ 8305800 w 8315325"/>
              <a:gd name="connsiteY50" fmla="*/ 4410075 h 4410075"/>
              <a:gd name="connsiteX51" fmla="*/ 0 w 8315325"/>
              <a:gd name="connsiteY51" fmla="*/ 4410075 h 4410075"/>
              <a:gd name="connsiteX52" fmla="*/ 19050 w 8315325"/>
              <a:gd name="connsiteY52"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3400 h 4410075"/>
              <a:gd name="connsiteX24" fmla="*/ 6324600 w 8315325"/>
              <a:gd name="connsiteY24" fmla="*/ 514350 h 4410075"/>
              <a:gd name="connsiteX25" fmla="*/ 7362825 w 8315325"/>
              <a:gd name="connsiteY25" fmla="*/ 333375 h 4410075"/>
              <a:gd name="connsiteX26" fmla="*/ 7924800 w 8315325"/>
              <a:gd name="connsiteY26" fmla="*/ 171450 h 4410075"/>
              <a:gd name="connsiteX27" fmla="*/ 8258175 w 8315325"/>
              <a:gd name="connsiteY27" fmla="*/ 0 h 4410075"/>
              <a:gd name="connsiteX28" fmla="*/ 8315325 w 8315325"/>
              <a:gd name="connsiteY28" fmla="*/ 47625 h 4410075"/>
              <a:gd name="connsiteX29" fmla="*/ 8305800 w 8315325"/>
              <a:gd name="connsiteY29" fmla="*/ 85725 h 4410075"/>
              <a:gd name="connsiteX30" fmla="*/ 8267700 w 8315325"/>
              <a:gd name="connsiteY30" fmla="*/ 114300 h 4410075"/>
              <a:gd name="connsiteX31" fmla="*/ 8086725 w 8315325"/>
              <a:gd name="connsiteY31" fmla="*/ 219075 h 4410075"/>
              <a:gd name="connsiteX32" fmla="*/ 7991475 w 8315325"/>
              <a:gd name="connsiteY32" fmla="*/ 257175 h 4410075"/>
              <a:gd name="connsiteX33" fmla="*/ 7943850 w 8315325"/>
              <a:gd name="connsiteY33" fmla="*/ 352425 h 4410075"/>
              <a:gd name="connsiteX34" fmla="*/ 7820025 w 8315325"/>
              <a:gd name="connsiteY34" fmla="*/ 428625 h 4410075"/>
              <a:gd name="connsiteX35" fmla="*/ 7734300 w 8315325"/>
              <a:gd name="connsiteY35" fmla="*/ 590550 h 4410075"/>
              <a:gd name="connsiteX36" fmla="*/ 7667625 w 8315325"/>
              <a:gd name="connsiteY36" fmla="*/ 657225 h 4410075"/>
              <a:gd name="connsiteX37" fmla="*/ 7581900 w 8315325"/>
              <a:gd name="connsiteY37" fmla="*/ 742950 h 4410075"/>
              <a:gd name="connsiteX38" fmla="*/ 7467600 w 8315325"/>
              <a:gd name="connsiteY38" fmla="*/ 857250 h 4410075"/>
              <a:gd name="connsiteX39" fmla="*/ 7400925 w 8315325"/>
              <a:gd name="connsiteY39" fmla="*/ 942975 h 4410075"/>
              <a:gd name="connsiteX40" fmla="*/ 7343775 w 8315325"/>
              <a:gd name="connsiteY40" fmla="*/ 971550 h 4410075"/>
              <a:gd name="connsiteX41" fmla="*/ 7181850 w 8315325"/>
              <a:gd name="connsiteY41" fmla="*/ 1238250 h 4410075"/>
              <a:gd name="connsiteX42" fmla="*/ 6819900 w 8315325"/>
              <a:gd name="connsiteY42" fmla="*/ 1476375 h 4410075"/>
              <a:gd name="connsiteX43" fmla="*/ 6448425 w 8315325"/>
              <a:gd name="connsiteY43" fmla="*/ 1695450 h 4410075"/>
              <a:gd name="connsiteX44" fmla="*/ 6096000 w 8315325"/>
              <a:gd name="connsiteY44" fmla="*/ 1857375 h 4410075"/>
              <a:gd name="connsiteX45" fmla="*/ 5638800 w 8315325"/>
              <a:gd name="connsiteY45" fmla="*/ 2076450 h 4410075"/>
              <a:gd name="connsiteX46" fmla="*/ 5143500 w 8315325"/>
              <a:gd name="connsiteY46" fmla="*/ 2276475 h 4410075"/>
              <a:gd name="connsiteX47" fmla="*/ 4667250 w 8315325"/>
              <a:gd name="connsiteY47" fmla="*/ 2447925 h 4410075"/>
              <a:gd name="connsiteX48" fmla="*/ 4010025 w 8315325"/>
              <a:gd name="connsiteY48" fmla="*/ 2809875 h 4410075"/>
              <a:gd name="connsiteX49" fmla="*/ 4629150 w 8315325"/>
              <a:gd name="connsiteY49" fmla="*/ 2981325 h 4410075"/>
              <a:gd name="connsiteX50" fmla="*/ 5276850 w 8315325"/>
              <a:gd name="connsiteY50" fmla="*/ 3200400 h 4410075"/>
              <a:gd name="connsiteX51" fmla="*/ 8305800 w 8315325"/>
              <a:gd name="connsiteY51" fmla="*/ 4410075 h 4410075"/>
              <a:gd name="connsiteX52" fmla="*/ 0 w 8315325"/>
              <a:gd name="connsiteY52" fmla="*/ 4410075 h 4410075"/>
              <a:gd name="connsiteX53" fmla="*/ 19050 w 8315325"/>
              <a:gd name="connsiteY53"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3400 h 4410075"/>
              <a:gd name="connsiteX24" fmla="*/ 6215063 w 8315325"/>
              <a:gd name="connsiteY24" fmla="*/ 523875 h 4410075"/>
              <a:gd name="connsiteX25" fmla="*/ 7362825 w 8315325"/>
              <a:gd name="connsiteY25" fmla="*/ 333375 h 4410075"/>
              <a:gd name="connsiteX26" fmla="*/ 7924800 w 8315325"/>
              <a:gd name="connsiteY26" fmla="*/ 171450 h 4410075"/>
              <a:gd name="connsiteX27" fmla="*/ 8258175 w 8315325"/>
              <a:gd name="connsiteY27" fmla="*/ 0 h 4410075"/>
              <a:gd name="connsiteX28" fmla="*/ 8315325 w 8315325"/>
              <a:gd name="connsiteY28" fmla="*/ 47625 h 4410075"/>
              <a:gd name="connsiteX29" fmla="*/ 8305800 w 8315325"/>
              <a:gd name="connsiteY29" fmla="*/ 85725 h 4410075"/>
              <a:gd name="connsiteX30" fmla="*/ 8267700 w 8315325"/>
              <a:gd name="connsiteY30" fmla="*/ 114300 h 4410075"/>
              <a:gd name="connsiteX31" fmla="*/ 8086725 w 8315325"/>
              <a:gd name="connsiteY31" fmla="*/ 219075 h 4410075"/>
              <a:gd name="connsiteX32" fmla="*/ 7991475 w 8315325"/>
              <a:gd name="connsiteY32" fmla="*/ 257175 h 4410075"/>
              <a:gd name="connsiteX33" fmla="*/ 7943850 w 8315325"/>
              <a:gd name="connsiteY33" fmla="*/ 352425 h 4410075"/>
              <a:gd name="connsiteX34" fmla="*/ 7820025 w 8315325"/>
              <a:gd name="connsiteY34" fmla="*/ 428625 h 4410075"/>
              <a:gd name="connsiteX35" fmla="*/ 7734300 w 8315325"/>
              <a:gd name="connsiteY35" fmla="*/ 590550 h 4410075"/>
              <a:gd name="connsiteX36" fmla="*/ 7667625 w 8315325"/>
              <a:gd name="connsiteY36" fmla="*/ 657225 h 4410075"/>
              <a:gd name="connsiteX37" fmla="*/ 7581900 w 8315325"/>
              <a:gd name="connsiteY37" fmla="*/ 742950 h 4410075"/>
              <a:gd name="connsiteX38" fmla="*/ 7467600 w 8315325"/>
              <a:gd name="connsiteY38" fmla="*/ 857250 h 4410075"/>
              <a:gd name="connsiteX39" fmla="*/ 7400925 w 8315325"/>
              <a:gd name="connsiteY39" fmla="*/ 942975 h 4410075"/>
              <a:gd name="connsiteX40" fmla="*/ 7343775 w 8315325"/>
              <a:gd name="connsiteY40" fmla="*/ 971550 h 4410075"/>
              <a:gd name="connsiteX41" fmla="*/ 7181850 w 8315325"/>
              <a:gd name="connsiteY41" fmla="*/ 1238250 h 4410075"/>
              <a:gd name="connsiteX42" fmla="*/ 6819900 w 8315325"/>
              <a:gd name="connsiteY42" fmla="*/ 1476375 h 4410075"/>
              <a:gd name="connsiteX43" fmla="*/ 6448425 w 8315325"/>
              <a:gd name="connsiteY43" fmla="*/ 1695450 h 4410075"/>
              <a:gd name="connsiteX44" fmla="*/ 6096000 w 8315325"/>
              <a:gd name="connsiteY44" fmla="*/ 1857375 h 4410075"/>
              <a:gd name="connsiteX45" fmla="*/ 5638800 w 8315325"/>
              <a:gd name="connsiteY45" fmla="*/ 2076450 h 4410075"/>
              <a:gd name="connsiteX46" fmla="*/ 5143500 w 8315325"/>
              <a:gd name="connsiteY46" fmla="*/ 2276475 h 4410075"/>
              <a:gd name="connsiteX47" fmla="*/ 4667250 w 8315325"/>
              <a:gd name="connsiteY47" fmla="*/ 2447925 h 4410075"/>
              <a:gd name="connsiteX48" fmla="*/ 4010025 w 8315325"/>
              <a:gd name="connsiteY48" fmla="*/ 2809875 h 4410075"/>
              <a:gd name="connsiteX49" fmla="*/ 4629150 w 8315325"/>
              <a:gd name="connsiteY49" fmla="*/ 2981325 h 4410075"/>
              <a:gd name="connsiteX50" fmla="*/ 5276850 w 8315325"/>
              <a:gd name="connsiteY50" fmla="*/ 3200400 h 4410075"/>
              <a:gd name="connsiteX51" fmla="*/ 8305800 w 8315325"/>
              <a:gd name="connsiteY51" fmla="*/ 4410075 h 4410075"/>
              <a:gd name="connsiteX52" fmla="*/ 0 w 8315325"/>
              <a:gd name="connsiteY52" fmla="*/ 4410075 h 4410075"/>
              <a:gd name="connsiteX53" fmla="*/ 19050 w 8315325"/>
              <a:gd name="connsiteY53"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3400 h 4410075"/>
              <a:gd name="connsiteX24" fmla="*/ 6210301 w 8315325"/>
              <a:gd name="connsiteY24" fmla="*/ 523875 h 4410075"/>
              <a:gd name="connsiteX25" fmla="*/ 7362825 w 8315325"/>
              <a:gd name="connsiteY25" fmla="*/ 333375 h 4410075"/>
              <a:gd name="connsiteX26" fmla="*/ 7924800 w 8315325"/>
              <a:gd name="connsiteY26" fmla="*/ 171450 h 4410075"/>
              <a:gd name="connsiteX27" fmla="*/ 8258175 w 8315325"/>
              <a:gd name="connsiteY27" fmla="*/ 0 h 4410075"/>
              <a:gd name="connsiteX28" fmla="*/ 8315325 w 8315325"/>
              <a:gd name="connsiteY28" fmla="*/ 47625 h 4410075"/>
              <a:gd name="connsiteX29" fmla="*/ 8305800 w 8315325"/>
              <a:gd name="connsiteY29" fmla="*/ 85725 h 4410075"/>
              <a:gd name="connsiteX30" fmla="*/ 8267700 w 8315325"/>
              <a:gd name="connsiteY30" fmla="*/ 114300 h 4410075"/>
              <a:gd name="connsiteX31" fmla="*/ 8086725 w 8315325"/>
              <a:gd name="connsiteY31" fmla="*/ 219075 h 4410075"/>
              <a:gd name="connsiteX32" fmla="*/ 7991475 w 8315325"/>
              <a:gd name="connsiteY32" fmla="*/ 257175 h 4410075"/>
              <a:gd name="connsiteX33" fmla="*/ 7943850 w 8315325"/>
              <a:gd name="connsiteY33" fmla="*/ 352425 h 4410075"/>
              <a:gd name="connsiteX34" fmla="*/ 7820025 w 8315325"/>
              <a:gd name="connsiteY34" fmla="*/ 428625 h 4410075"/>
              <a:gd name="connsiteX35" fmla="*/ 7734300 w 8315325"/>
              <a:gd name="connsiteY35" fmla="*/ 590550 h 4410075"/>
              <a:gd name="connsiteX36" fmla="*/ 7667625 w 8315325"/>
              <a:gd name="connsiteY36" fmla="*/ 657225 h 4410075"/>
              <a:gd name="connsiteX37" fmla="*/ 7581900 w 8315325"/>
              <a:gd name="connsiteY37" fmla="*/ 742950 h 4410075"/>
              <a:gd name="connsiteX38" fmla="*/ 7467600 w 8315325"/>
              <a:gd name="connsiteY38" fmla="*/ 857250 h 4410075"/>
              <a:gd name="connsiteX39" fmla="*/ 7400925 w 8315325"/>
              <a:gd name="connsiteY39" fmla="*/ 942975 h 4410075"/>
              <a:gd name="connsiteX40" fmla="*/ 7343775 w 8315325"/>
              <a:gd name="connsiteY40" fmla="*/ 971550 h 4410075"/>
              <a:gd name="connsiteX41" fmla="*/ 7181850 w 8315325"/>
              <a:gd name="connsiteY41" fmla="*/ 1238250 h 4410075"/>
              <a:gd name="connsiteX42" fmla="*/ 6819900 w 8315325"/>
              <a:gd name="connsiteY42" fmla="*/ 1476375 h 4410075"/>
              <a:gd name="connsiteX43" fmla="*/ 6448425 w 8315325"/>
              <a:gd name="connsiteY43" fmla="*/ 1695450 h 4410075"/>
              <a:gd name="connsiteX44" fmla="*/ 6096000 w 8315325"/>
              <a:gd name="connsiteY44" fmla="*/ 1857375 h 4410075"/>
              <a:gd name="connsiteX45" fmla="*/ 5638800 w 8315325"/>
              <a:gd name="connsiteY45" fmla="*/ 2076450 h 4410075"/>
              <a:gd name="connsiteX46" fmla="*/ 5143500 w 8315325"/>
              <a:gd name="connsiteY46" fmla="*/ 2276475 h 4410075"/>
              <a:gd name="connsiteX47" fmla="*/ 4667250 w 8315325"/>
              <a:gd name="connsiteY47" fmla="*/ 2447925 h 4410075"/>
              <a:gd name="connsiteX48" fmla="*/ 4010025 w 8315325"/>
              <a:gd name="connsiteY48" fmla="*/ 2809875 h 4410075"/>
              <a:gd name="connsiteX49" fmla="*/ 4629150 w 8315325"/>
              <a:gd name="connsiteY49" fmla="*/ 2981325 h 4410075"/>
              <a:gd name="connsiteX50" fmla="*/ 5276850 w 8315325"/>
              <a:gd name="connsiteY50" fmla="*/ 3200400 h 4410075"/>
              <a:gd name="connsiteX51" fmla="*/ 8305800 w 8315325"/>
              <a:gd name="connsiteY51" fmla="*/ 4410075 h 4410075"/>
              <a:gd name="connsiteX52" fmla="*/ 0 w 8315325"/>
              <a:gd name="connsiteY52" fmla="*/ 4410075 h 4410075"/>
              <a:gd name="connsiteX53" fmla="*/ 19050 w 8315325"/>
              <a:gd name="connsiteY53"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3400 h 4410075"/>
              <a:gd name="connsiteX24" fmla="*/ 6272214 w 8315325"/>
              <a:gd name="connsiteY24" fmla="*/ 504825 h 4410075"/>
              <a:gd name="connsiteX25" fmla="*/ 7362825 w 8315325"/>
              <a:gd name="connsiteY25" fmla="*/ 333375 h 4410075"/>
              <a:gd name="connsiteX26" fmla="*/ 7924800 w 8315325"/>
              <a:gd name="connsiteY26" fmla="*/ 171450 h 4410075"/>
              <a:gd name="connsiteX27" fmla="*/ 8258175 w 8315325"/>
              <a:gd name="connsiteY27" fmla="*/ 0 h 4410075"/>
              <a:gd name="connsiteX28" fmla="*/ 8315325 w 8315325"/>
              <a:gd name="connsiteY28" fmla="*/ 47625 h 4410075"/>
              <a:gd name="connsiteX29" fmla="*/ 8305800 w 8315325"/>
              <a:gd name="connsiteY29" fmla="*/ 85725 h 4410075"/>
              <a:gd name="connsiteX30" fmla="*/ 8267700 w 8315325"/>
              <a:gd name="connsiteY30" fmla="*/ 114300 h 4410075"/>
              <a:gd name="connsiteX31" fmla="*/ 8086725 w 8315325"/>
              <a:gd name="connsiteY31" fmla="*/ 219075 h 4410075"/>
              <a:gd name="connsiteX32" fmla="*/ 7991475 w 8315325"/>
              <a:gd name="connsiteY32" fmla="*/ 257175 h 4410075"/>
              <a:gd name="connsiteX33" fmla="*/ 7943850 w 8315325"/>
              <a:gd name="connsiteY33" fmla="*/ 352425 h 4410075"/>
              <a:gd name="connsiteX34" fmla="*/ 7820025 w 8315325"/>
              <a:gd name="connsiteY34" fmla="*/ 428625 h 4410075"/>
              <a:gd name="connsiteX35" fmla="*/ 7734300 w 8315325"/>
              <a:gd name="connsiteY35" fmla="*/ 590550 h 4410075"/>
              <a:gd name="connsiteX36" fmla="*/ 7667625 w 8315325"/>
              <a:gd name="connsiteY36" fmla="*/ 657225 h 4410075"/>
              <a:gd name="connsiteX37" fmla="*/ 7581900 w 8315325"/>
              <a:gd name="connsiteY37" fmla="*/ 742950 h 4410075"/>
              <a:gd name="connsiteX38" fmla="*/ 7467600 w 8315325"/>
              <a:gd name="connsiteY38" fmla="*/ 857250 h 4410075"/>
              <a:gd name="connsiteX39" fmla="*/ 7400925 w 8315325"/>
              <a:gd name="connsiteY39" fmla="*/ 942975 h 4410075"/>
              <a:gd name="connsiteX40" fmla="*/ 7343775 w 8315325"/>
              <a:gd name="connsiteY40" fmla="*/ 971550 h 4410075"/>
              <a:gd name="connsiteX41" fmla="*/ 7181850 w 8315325"/>
              <a:gd name="connsiteY41" fmla="*/ 1238250 h 4410075"/>
              <a:gd name="connsiteX42" fmla="*/ 6819900 w 8315325"/>
              <a:gd name="connsiteY42" fmla="*/ 1476375 h 4410075"/>
              <a:gd name="connsiteX43" fmla="*/ 6448425 w 8315325"/>
              <a:gd name="connsiteY43" fmla="*/ 1695450 h 4410075"/>
              <a:gd name="connsiteX44" fmla="*/ 6096000 w 8315325"/>
              <a:gd name="connsiteY44" fmla="*/ 1857375 h 4410075"/>
              <a:gd name="connsiteX45" fmla="*/ 5638800 w 8315325"/>
              <a:gd name="connsiteY45" fmla="*/ 2076450 h 4410075"/>
              <a:gd name="connsiteX46" fmla="*/ 5143500 w 8315325"/>
              <a:gd name="connsiteY46" fmla="*/ 2276475 h 4410075"/>
              <a:gd name="connsiteX47" fmla="*/ 4667250 w 8315325"/>
              <a:gd name="connsiteY47" fmla="*/ 2447925 h 4410075"/>
              <a:gd name="connsiteX48" fmla="*/ 4010025 w 8315325"/>
              <a:gd name="connsiteY48" fmla="*/ 2809875 h 4410075"/>
              <a:gd name="connsiteX49" fmla="*/ 4629150 w 8315325"/>
              <a:gd name="connsiteY49" fmla="*/ 2981325 h 4410075"/>
              <a:gd name="connsiteX50" fmla="*/ 5276850 w 8315325"/>
              <a:gd name="connsiteY50" fmla="*/ 3200400 h 4410075"/>
              <a:gd name="connsiteX51" fmla="*/ 8305800 w 8315325"/>
              <a:gd name="connsiteY51" fmla="*/ 4410075 h 4410075"/>
              <a:gd name="connsiteX52" fmla="*/ 0 w 8315325"/>
              <a:gd name="connsiteY52" fmla="*/ 4410075 h 4410075"/>
              <a:gd name="connsiteX53" fmla="*/ 19050 w 8315325"/>
              <a:gd name="connsiteY53"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72214 w 8315325"/>
              <a:gd name="connsiteY24" fmla="*/ 504825 h 4410075"/>
              <a:gd name="connsiteX25" fmla="*/ 7362825 w 8315325"/>
              <a:gd name="connsiteY25" fmla="*/ 333375 h 4410075"/>
              <a:gd name="connsiteX26" fmla="*/ 7924800 w 8315325"/>
              <a:gd name="connsiteY26" fmla="*/ 171450 h 4410075"/>
              <a:gd name="connsiteX27" fmla="*/ 8258175 w 8315325"/>
              <a:gd name="connsiteY27" fmla="*/ 0 h 4410075"/>
              <a:gd name="connsiteX28" fmla="*/ 8315325 w 8315325"/>
              <a:gd name="connsiteY28" fmla="*/ 47625 h 4410075"/>
              <a:gd name="connsiteX29" fmla="*/ 8305800 w 8315325"/>
              <a:gd name="connsiteY29" fmla="*/ 85725 h 4410075"/>
              <a:gd name="connsiteX30" fmla="*/ 8267700 w 8315325"/>
              <a:gd name="connsiteY30" fmla="*/ 114300 h 4410075"/>
              <a:gd name="connsiteX31" fmla="*/ 8086725 w 8315325"/>
              <a:gd name="connsiteY31" fmla="*/ 219075 h 4410075"/>
              <a:gd name="connsiteX32" fmla="*/ 7991475 w 8315325"/>
              <a:gd name="connsiteY32" fmla="*/ 257175 h 4410075"/>
              <a:gd name="connsiteX33" fmla="*/ 7943850 w 8315325"/>
              <a:gd name="connsiteY33" fmla="*/ 352425 h 4410075"/>
              <a:gd name="connsiteX34" fmla="*/ 7820025 w 8315325"/>
              <a:gd name="connsiteY34" fmla="*/ 428625 h 4410075"/>
              <a:gd name="connsiteX35" fmla="*/ 7734300 w 8315325"/>
              <a:gd name="connsiteY35" fmla="*/ 590550 h 4410075"/>
              <a:gd name="connsiteX36" fmla="*/ 7667625 w 8315325"/>
              <a:gd name="connsiteY36" fmla="*/ 657225 h 4410075"/>
              <a:gd name="connsiteX37" fmla="*/ 7581900 w 8315325"/>
              <a:gd name="connsiteY37" fmla="*/ 742950 h 4410075"/>
              <a:gd name="connsiteX38" fmla="*/ 7467600 w 8315325"/>
              <a:gd name="connsiteY38" fmla="*/ 857250 h 4410075"/>
              <a:gd name="connsiteX39" fmla="*/ 7400925 w 8315325"/>
              <a:gd name="connsiteY39" fmla="*/ 942975 h 4410075"/>
              <a:gd name="connsiteX40" fmla="*/ 7343775 w 8315325"/>
              <a:gd name="connsiteY40" fmla="*/ 971550 h 4410075"/>
              <a:gd name="connsiteX41" fmla="*/ 7181850 w 8315325"/>
              <a:gd name="connsiteY41" fmla="*/ 1238250 h 4410075"/>
              <a:gd name="connsiteX42" fmla="*/ 6819900 w 8315325"/>
              <a:gd name="connsiteY42" fmla="*/ 1476375 h 4410075"/>
              <a:gd name="connsiteX43" fmla="*/ 6448425 w 8315325"/>
              <a:gd name="connsiteY43" fmla="*/ 1695450 h 4410075"/>
              <a:gd name="connsiteX44" fmla="*/ 6096000 w 8315325"/>
              <a:gd name="connsiteY44" fmla="*/ 1857375 h 4410075"/>
              <a:gd name="connsiteX45" fmla="*/ 5638800 w 8315325"/>
              <a:gd name="connsiteY45" fmla="*/ 2076450 h 4410075"/>
              <a:gd name="connsiteX46" fmla="*/ 5143500 w 8315325"/>
              <a:gd name="connsiteY46" fmla="*/ 2276475 h 4410075"/>
              <a:gd name="connsiteX47" fmla="*/ 4667250 w 8315325"/>
              <a:gd name="connsiteY47" fmla="*/ 2447925 h 4410075"/>
              <a:gd name="connsiteX48" fmla="*/ 4010025 w 8315325"/>
              <a:gd name="connsiteY48" fmla="*/ 2809875 h 4410075"/>
              <a:gd name="connsiteX49" fmla="*/ 4629150 w 8315325"/>
              <a:gd name="connsiteY49" fmla="*/ 2981325 h 4410075"/>
              <a:gd name="connsiteX50" fmla="*/ 5276850 w 8315325"/>
              <a:gd name="connsiteY50" fmla="*/ 3200400 h 4410075"/>
              <a:gd name="connsiteX51" fmla="*/ 8305800 w 8315325"/>
              <a:gd name="connsiteY51" fmla="*/ 4410075 h 4410075"/>
              <a:gd name="connsiteX52" fmla="*/ 0 w 8315325"/>
              <a:gd name="connsiteY52" fmla="*/ 4410075 h 4410075"/>
              <a:gd name="connsiteX53" fmla="*/ 19050 w 8315325"/>
              <a:gd name="connsiteY53"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0302 w 8315325"/>
              <a:gd name="connsiteY24" fmla="*/ 509587 h 4410075"/>
              <a:gd name="connsiteX25" fmla="*/ 7362825 w 8315325"/>
              <a:gd name="connsiteY25" fmla="*/ 333375 h 4410075"/>
              <a:gd name="connsiteX26" fmla="*/ 7924800 w 8315325"/>
              <a:gd name="connsiteY26" fmla="*/ 171450 h 4410075"/>
              <a:gd name="connsiteX27" fmla="*/ 8258175 w 8315325"/>
              <a:gd name="connsiteY27" fmla="*/ 0 h 4410075"/>
              <a:gd name="connsiteX28" fmla="*/ 8315325 w 8315325"/>
              <a:gd name="connsiteY28" fmla="*/ 47625 h 4410075"/>
              <a:gd name="connsiteX29" fmla="*/ 8305800 w 8315325"/>
              <a:gd name="connsiteY29" fmla="*/ 85725 h 4410075"/>
              <a:gd name="connsiteX30" fmla="*/ 8267700 w 8315325"/>
              <a:gd name="connsiteY30" fmla="*/ 114300 h 4410075"/>
              <a:gd name="connsiteX31" fmla="*/ 8086725 w 8315325"/>
              <a:gd name="connsiteY31" fmla="*/ 219075 h 4410075"/>
              <a:gd name="connsiteX32" fmla="*/ 7991475 w 8315325"/>
              <a:gd name="connsiteY32" fmla="*/ 257175 h 4410075"/>
              <a:gd name="connsiteX33" fmla="*/ 7943850 w 8315325"/>
              <a:gd name="connsiteY33" fmla="*/ 352425 h 4410075"/>
              <a:gd name="connsiteX34" fmla="*/ 7820025 w 8315325"/>
              <a:gd name="connsiteY34" fmla="*/ 428625 h 4410075"/>
              <a:gd name="connsiteX35" fmla="*/ 7734300 w 8315325"/>
              <a:gd name="connsiteY35" fmla="*/ 590550 h 4410075"/>
              <a:gd name="connsiteX36" fmla="*/ 7667625 w 8315325"/>
              <a:gd name="connsiteY36" fmla="*/ 657225 h 4410075"/>
              <a:gd name="connsiteX37" fmla="*/ 7581900 w 8315325"/>
              <a:gd name="connsiteY37" fmla="*/ 742950 h 4410075"/>
              <a:gd name="connsiteX38" fmla="*/ 7467600 w 8315325"/>
              <a:gd name="connsiteY38" fmla="*/ 857250 h 4410075"/>
              <a:gd name="connsiteX39" fmla="*/ 7400925 w 8315325"/>
              <a:gd name="connsiteY39" fmla="*/ 942975 h 4410075"/>
              <a:gd name="connsiteX40" fmla="*/ 7343775 w 8315325"/>
              <a:gd name="connsiteY40" fmla="*/ 971550 h 4410075"/>
              <a:gd name="connsiteX41" fmla="*/ 7181850 w 8315325"/>
              <a:gd name="connsiteY41" fmla="*/ 1238250 h 4410075"/>
              <a:gd name="connsiteX42" fmla="*/ 6819900 w 8315325"/>
              <a:gd name="connsiteY42" fmla="*/ 1476375 h 4410075"/>
              <a:gd name="connsiteX43" fmla="*/ 6448425 w 8315325"/>
              <a:gd name="connsiteY43" fmla="*/ 1695450 h 4410075"/>
              <a:gd name="connsiteX44" fmla="*/ 6096000 w 8315325"/>
              <a:gd name="connsiteY44" fmla="*/ 1857375 h 4410075"/>
              <a:gd name="connsiteX45" fmla="*/ 5638800 w 8315325"/>
              <a:gd name="connsiteY45" fmla="*/ 2076450 h 4410075"/>
              <a:gd name="connsiteX46" fmla="*/ 5143500 w 8315325"/>
              <a:gd name="connsiteY46" fmla="*/ 2276475 h 4410075"/>
              <a:gd name="connsiteX47" fmla="*/ 4667250 w 8315325"/>
              <a:gd name="connsiteY47" fmla="*/ 2447925 h 4410075"/>
              <a:gd name="connsiteX48" fmla="*/ 4010025 w 8315325"/>
              <a:gd name="connsiteY48" fmla="*/ 2809875 h 4410075"/>
              <a:gd name="connsiteX49" fmla="*/ 4629150 w 8315325"/>
              <a:gd name="connsiteY49" fmla="*/ 2981325 h 4410075"/>
              <a:gd name="connsiteX50" fmla="*/ 5276850 w 8315325"/>
              <a:gd name="connsiteY50" fmla="*/ 3200400 h 4410075"/>
              <a:gd name="connsiteX51" fmla="*/ 8305800 w 8315325"/>
              <a:gd name="connsiteY51" fmla="*/ 4410075 h 4410075"/>
              <a:gd name="connsiteX52" fmla="*/ 0 w 8315325"/>
              <a:gd name="connsiteY52" fmla="*/ 4410075 h 4410075"/>
              <a:gd name="connsiteX53" fmla="*/ 19050 w 8315325"/>
              <a:gd name="connsiteY53"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0302 w 8315325"/>
              <a:gd name="connsiteY24" fmla="*/ 509587 h 4410075"/>
              <a:gd name="connsiteX25" fmla="*/ 6367463 w 8315325"/>
              <a:gd name="connsiteY25" fmla="*/ 490538 h 4410075"/>
              <a:gd name="connsiteX26" fmla="*/ 7362825 w 8315325"/>
              <a:gd name="connsiteY26" fmla="*/ 333375 h 4410075"/>
              <a:gd name="connsiteX27" fmla="*/ 7924800 w 8315325"/>
              <a:gd name="connsiteY27" fmla="*/ 171450 h 4410075"/>
              <a:gd name="connsiteX28" fmla="*/ 8258175 w 8315325"/>
              <a:gd name="connsiteY28" fmla="*/ 0 h 4410075"/>
              <a:gd name="connsiteX29" fmla="*/ 8315325 w 8315325"/>
              <a:gd name="connsiteY29" fmla="*/ 47625 h 4410075"/>
              <a:gd name="connsiteX30" fmla="*/ 8305800 w 8315325"/>
              <a:gd name="connsiteY30" fmla="*/ 85725 h 4410075"/>
              <a:gd name="connsiteX31" fmla="*/ 8267700 w 8315325"/>
              <a:gd name="connsiteY31" fmla="*/ 114300 h 4410075"/>
              <a:gd name="connsiteX32" fmla="*/ 8086725 w 8315325"/>
              <a:gd name="connsiteY32" fmla="*/ 219075 h 4410075"/>
              <a:gd name="connsiteX33" fmla="*/ 7991475 w 8315325"/>
              <a:gd name="connsiteY33" fmla="*/ 257175 h 4410075"/>
              <a:gd name="connsiteX34" fmla="*/ 7943850 w 8315325"/>
              <a:gd name="connsiteY34" fmla="*/ 352425 h 4410075"/>
              <a:gd name="connsiteX35" fmla="*/ 7820025 w 8315325"/>
              <a:gd name="connsiteY35" fmla="*/ 428625 h 4410075"/>
              <a:gd name="connsiteX36" fmla="*/ 7734300 w 8315325"/>
              <a:gd name="connsiteY36" fmla="*/ 590550 h 4410075"/>
              <a:gd name="connsiteX37" fmla="*/ 7667625 w 8315325"/>
              <a:gd name="connsiteY37" fmla="*/ 657225 h 4410075"/>
              <a:gd name="connsiteX38" fmla="*/ 7581900 w 8315325"/>
              <a:gd name="connsiteY38" fmla="*/ 742950 h 4410075"/>
              <a:gd name="connsiteX39" fmla="*/ 7467600 w 8315325"/>
              <a:gd name="connsiteY39" fmla="*/ 857250 h 4410075"/>
              <a:gd name="connsiteX40" fmla="*/ 7400925 w 8315325"/>
              <a:gd name="connsiteY40" fmla="*/ 942975 h 4410075"/>
              <a:gd name="connsiteX41" fmla="*/ 7343775 w 8315325"/>
              <a:gd name="connsiteY41" fmla="*/ 971550 h 4410075"/>
              <a:gd name="connsiteX42" fmla="*/ 7181850 w 8315325"/>
              <a:gd name="connsiteY42" fmla="*/ 1238250 h 4410075"/>
              <a:gd name="connsiteX43" fmla="*/ 6819900 w 8315325"/>
              <a:gd name="connsiteY43" fmla="*/ 1476375 h 4410075"/>
              <a:gd name="connsiteX44" fmla="*/ 6448425 w 8315325"/>
              <a:gd name="connsiteY44" fmla="*/ 1695450 h 4410075"/>
              <a:gd name="connsiteX45" fmla="*/ 6096000 w 8315325"/>
              <a:gd name="connsiteY45" fmla="*/ 1857375 h 4410075"/>
              <a:gd name="connsiteX46" fmla="*/ 5638800 w 8315325"/>
              <a:gd name="connsiteY46" fmla="*/ 2076450 h 4410075"/>
              <a:gd name="connsiteX47" fmla="*/ 5143500 w 8315325"/>
              <a:gd name="connsiteY47" fmla="*/ 2276475 h 4410075"/>
              <a:gd name="connsiteX48" fmla="*/ 4667250 w 8315325"/>
              <a:gd name="connsiteY48" fmla="*/ 2447925 h 4410075"/>
              <a:gd name="connsiteX49" fmla="*/ 4010025 w 8315325"/>
              <a:gd name="connsiteY49" fmla="*/ 2809875 h 4410075"/>
              <a:gd name="connsiteX50" fmla="*/ 4629150 w 8315325"/>
              <a:gd name="connsiteY50" fmla="*/ 2981325 h 4410075"/>
              <a:gd name="connsiteX51" fmla="*/ 5276850 w 8315325"/>
              <a:gd name="connsiteY51" fmla="*/ 3200400 h 4410075"/>
              <a:gd name="connsiteX52" fmla="*/ 8305800 w 8315325"/>
              <a:gd name="connsiteY52" fmla="*/ 4410075 h 4410075"/>
              <a:gd name="connsiteX53" fmla="*/ 0 w 8315325"/>
              <a:gd name="connsiteY53" fmla="*/ 4410075 h 4410075"/>
              <a:gd name="connsiteX54" fmla="*/ 19050 w 8315325"/>
              <a:gd name="connsiteY54"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0302 w 8315325"/>
              <a:gd name="connsiteY24" fmla="*/ 509587 h 4410075"/>
              <a:gd name="connsiteX25" fmla="*/ 6210301 w 8315325"/>
              <a:gd name="connsiteY25" fmla="*/ 352426 h 4410075"/>
              <a:gd name="connsiteX26" fmla="*/ 7362825 w 8315325"/>
              <a:gd name="connsiteY26" fmla="*/ 333375 h 4410075"/>
              <a:gd name="connsiteX27" fmla="*/ 7924800 w 8315325"/>
              <a:gd name="connsiteY27" fmla="*/ 171450 h 4410075"/>
              <a:gd name="connsiteX28" fmla="*/ 8258175 w 8315325"/>
              <a:gd name="connsiteY28" fmla="*/ 0 h 4410075"/>
              <a:gd name="connsiteX29" fmla="*/ 8315325 w 8315325"/>
              <a:gd name="connsiteY29" fmla="*/ 47625 h 4410075"/>
              <a:gd name="connsiteX30" fmla="*/ 8305800 w 8315325"/>
              <a:gd name="connsiteY30" fmla="*/ 85725 h 4410075"/>
              <a:gd name="connsiteX31" fmla="*/ 8267700 w 8315325"/>
              <a:gd name="connsiteY31" fmla="*/ 114300 h 4410075"/>
              <a:gd name="connsiteX32" fmla="*/ 8086725 w 8315325"/>
              <a:gd name="connsiteY32" fmla="*/ 219075 h 4410075"/>
              <a:gd name="connsiteX33" fmla="*/ 7991475 w 8315325"/>
              <a:gd name="connsiteY33" fmla="*/ 257175 h 4410075"/>
              <a:gd name="connsiteX34" fmla="*/ 7943850 w 8315325"/>
              <a:gd name="connsiteY34" fmla="*/ 352425 h 4410075"/>
              <a:gd name="connsiteX35" fmla="*/ 7820025 w 8315325"/>
              <a:gd name="connsiteY35" fmla="*/ 428625 h 4410075"/>
              <a:gd name="connsiteX36" fmla="*/ 7734300 w 8315325"/>
              <a:gd name="connsiteY36" fmla="*/ 590550 h 4410075"/>
              <a:gd name="connsiteX37" fmla="*/ 7667625 w 8315325"/>
              <a:gd name="connsiteY37" fmla="*/ 657225 h 4410075"/>
              <a:gd name="connsiteX38" fmla="*/ 7581900 w 8315325"/>
              <a:gd name="connsiteY38" fmla="*/ 742950 h 4410075"/>
              <a:gd name="connsiteX39" fmla="*/ 7467600 w 8315325"/>
              <a:gd name="connsiteY39" fmla="*/ 857250 h 4410075"/>
              <a:gd name="connsiteX40" fmla="*/ 7400925 w 8315325"/>
              <a:gd name="connsiteY40" fmla="*/ 942975 h 4410075"/>
              <a:gd name="connsiteX41" fmla="*/ 7343775 w 8315325"/>
              <a:gd name="connsiteY41" fmla="*/ 971550 h 4410075"/>
              <a:gd name="connsiteX42" fmla="*/ 7181850 w 8315325"/>
              <a:gd name="connsiteY42" fmla="*/ 1238250 h 4410075"/>
              <a:gd name="connsiteX43" fmla="*/ 6819900 w 8315325"/>
              <a:gd name="connsiteY43" fmla="*/ 1476375 h 4410075"/>
              <a:gd name="connsiteX44" fmla="*/ 6448425 w 8315325"/>
              <a:gd name="connsiteY44" fmla="*/ 1695450 h 4410075"/>
              <a:gd name="connsiteX45" fmla="*/ 6096000 w 8315325"/>
              <a:gd name="connsiteY45" fmla="*/ 1857375 h 4410075"/>
              <a:gd name="connsiteX46" fmla="*/ 5638800 w 8315325"/>
              <a:gd name="connsiteY46" fmla="*/ 2076450 h 4410075"/>
              <a:gd name="connsiteX47" fmla="*/ 5143500 w 8315325"/>
              <a:gd name="connsiteY47" fmla="*/ 2276475 h 4410075"/>
              <a:gd name="connsiteX48" fmla="*/ 4667250 w 8315325"/>
              <a:gd name="connsiteY48" fmla="*/ 2447925 h 4410075"/>
              <a:gd name="connsiteX49" fmla="*/ 4010025 w 8315325"/>
              <a:gd name="connsiteY49" fmla="*/ 2809875 h 4410075"/>
              <a:gd name="connsiteX50" fmla="*/ 4629150 w 8315325"/>
              <a:gd name="connsiteY50" fmla="*/ 2981325 h 4410075"/>
              <a:gd name="connsiteX51" fmla="*/ 5276850 w 8315325"/>
              <a:gd name="connsiteY51" fmla="*/ 3200400 h 4410075"/>
              <a:gd name="connsiteX52" fmla="*/ 8305800 w 8315325"/>
              <a:gd name="connsiteY52" fmla="*/ 4410075 h 4410075"/>
              <a:gd name="connsiteX53" fmla="*/ 0 w 8315325"/>
              <a:gd name="connsiteY53" fmla="*/ 4410075 h 4410075"/>
              <a:gd name="connsiteX54" fmla="*/ 19050 w 8315325"/>
              <a:gd name="connsiteY54"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9827 w 8315325"/>
              <a:gd name="connsiteY24" fmla="*/ 523875 h 4410075"/>
              <a:gd name="connsiteX25" fmla="*/ 6210301 w 8315325"/>
              <a:gd name="connsiteY25" fmla="*/ 352426 h 4410075"/>
              <a:gd name="connsiteX26" fmla="*/ 7362825 w 8315325"/>
              <a:gd name="connsiteY26" fmla="*/ 333375 h 4410075"/>
              <a:gd name="connsiteX27" fmla="*/ 7924800 w 8315325"/>
              <a:gd name="connsiteY27" fmla="*/ 171450 h 4410075"/>
              <a:gd name="connsiteX28" fmla="*/ 8258175 w 8315325"/>
              <a:gd name="connsiteY28" fmla="*/ 0 h 4410075"/>
              <a:gd name="connsiteX29" fmla="*/ 8315325 w 8315325"/>
              <a:gd name="connsiteY29" fmla="*/ 47625 h 4410075"/>
              <a:gd name="connsiteX30" fmla="*/ 8305800 w 8315325"/>
              <a:gd name="connsiteY30" fmla="*/ 85725 h 4410075"/>
              <a:gd name="connsiteX31" fmla="*/ 8267700 w 8315325"/>
              <a:gd name="connsiteY31" fmla="*/ 114300 h 4410075"/>
              <a:gd name="connsiteX32" fmla="*/ 8086725 w 8315325"/>
              <a:gd name="connsiteY32" fmla="*/ 219075 h 4410075"/>
              <a:gd name="connsiteX33" fmla="*/ 7991475 w 8315325"/>
              <a:gd name="connsiteY33" fmla="*/ 257175 h 4410075"/>
              <a:gd name="connsiteX34" fmla="*/ 7943850 w 8315325"/>
              <a:gd name="connsiteY34" fmla="*/ 352425 h 4410075"/>
              <a:gd name="connsiteX35" fmla="*/ 7820025 w 8315325"/>
              <a:gd name="connsiteY35" fmla="*/ 428625 h 4410075"/>
              <a:gd name="connsiteX36" fmla="*/ 7734300 w 8315325"/>
              <a:gd name="connsiteY36" fmla="*/ 590550 h 4410075"/>
              <a:gd name="connsiteX37" fmla="*/ 7667625 w 8315325"/>
              <a:gd name="connsiteY37" fmla="*/ 657225 h 4410075"/>
              <a:gd name="connsiteX38" fmla="*/ 7581900 w 8315325"/>
              <a:gd name="connsiteY38" fmla="*/ 742950 h 4410075"/>
              <a:gd name="connsiteX39" fmla="*/ 7467600 w 8315325"/>
              <a:gd name="connsiteY39" fmla="*/ 857250 h 4410075"/>
              <a:gd name="connsiteX40" fmla="*/ 7400925 w 8315325"/>
              <a:gd name="connsiteY40" fmla="*/ 942975 h 4410075"/>
              <a:gd name="connsiteX41" fmla="*/ 7343775 w 8315325"/>
              <a:gd name="connsiteY41" fmla="*/ 971550 h 4410075"/>
              <a:gd name="connsiteX42" fmla="*/ 7181850 w 8315325"/>
              <a:gd name="connsiteY42" fmla="*/ 1238250 h 4410075"/>
              <a:gd name="connsiteX43" fmla="*/ 6819900 w 8315325"/>
              <a:gd name="connsiteY43" fmla="*/ 1476375 h 4410075"/>
              <a:gd name="connsiteX44" fmla="*/ 6448425 w 8315325"/>
              <a:gd name="connsiteY44" fmla="*/ 1695450 h 4410075"/>
              <a:gd name="connsiteX45" fmla="*/ 6096000 w 8315325"/>
              <a:gd name="connsiteY45" fmla="*/ 1857375 h 4410075"/>
              <a:gd name="connsiteX46" fmla="*/ 5638800 w 8315325"/>
              <a:gd name="connsiteY46" fmla="*/ 2076450 h 4410075"/>
              <a:gd name="connsiteX47" fmla="*/ 5143500 w 8315325"/>
              <a:gd name="connsiteY47" fmla="*/ 2276475 h 4410075"/>
              <a:gd name="connsiteX48" fmla="*/ 4667250 w 8315325"/>
              <a:gd name="connsiteY48" fmla="*/ 2447925 h 4410075"/>
              <a:gd name="connsiteX49" fmla="*/ 4010025 w 8315325"/>
              <a:gd name="connsiteY49" fmla="*/ 2809875 h 4410075"/>
              <a:gd name="connsiteX50" fmla="*/ 4629150 w 8315325"/>
              <a:gd name="connsiteY50" fmla="*/ 2981325 h 4410075"/>
              <a:gd name="connsiteX51" fmla="*/ 5276850 w 8315325"/>
              <a:gd name="connsiteY51" fmla="*/ 3200400 h 4410075"/>
              <a:gd name="connsiteX52" fmla="*/ 8305800 w 8315325"/>
              <a:gd name="connsiteY52" fmla="*/ 4410075 h 4410075"/>
              <a:gd name="connsiteX53" fmla="*/ 0 w 8315325"/>
              <a:gd name="connsiteY53" fmla="*/ 4410075 h 4410075"/>
              <a:gd name="connsiteX54" fmla="*/ 19050 w 8315325"/>
              <a:gd name="connsiteY54"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9827 w 8315325"/>
              <a:gd name="connsiteY24" fmla="*/ 523875 h 4410075"/>
              <a:gd name="connsiteX25" fmla="*/ 6215064 w 8315325"/>
              <a:gd name="connsiteY25" fmla="*/ 347664 h 4410075"/>
              <a:gd name="connsiteX26" fmla="*/ 7362825 w 8315325"/>
              <a:gd name="connsiteY26" fmla="*/ 333375 h 4410075"/>
              <a:gd name="connsiteX27" fmla="*/ 7924800 w 8315325"/>
              <a:gd name="connsiteY27" fmla="*/ 171450 h 4410075"/>
              <a:gd name="connsiteX28" fmla="*/ 8258175 w 8315325"/>
              <a:gd name="connsiteY28" fmla="*/ 0 h 4410075"/>
              <a:gd name="connsiteX29" fmla="*/ 8315325 w 8315325"/>
              <a:gd name="connsiteY29" fmla="*/ 47625 h 4410075"/>
              <a:gd name="connsiteX30" fmla="*/ 8305800 w 8315325"/>
              <a:gd name="connsiteY30" fmla="*/ 85725 h 4410075"/>
              <a:gd name="connsiteX31" fmla="*/ 8267700 w 8315325"/>
              <a:gd name="connsiteY31" fmla="*/ 114300 h 4410075"/>
              <a:gd name="connsiteX32" fmla="*/ 8086725 w 8315325"/>
              <a:gd name="connsiteY32" fmla="*/ 219075 h 4410075"/>
              <a:gd name="connsiteX33" fmla="*/ 7991475 w 8315325"/>
              <a:gd name="connsiteY33" fmla="*/ 257175 h 4410075"/>
              <a:gd name="connsiteX34" fmla="*/ 7943850 w 8315325"/>
              <a:gd name="connsiteY34" fmla="*/ 352425 h 4410075"/>
              <a:gd name="connsiteX35" fmla="*/ 7820025 w 8315325"/>
              <a:gd name="connsiteY35" fmla="*/ 428625 h 4410075"/>
              <a:gd name="connsiteX36" fmla="*/ 7734300 w 8315325"/>
              <a:gd name="connsiteY36" fmla="*/ 590550 h 4410075"/>
              <a:gd name="connsiteX37" fmla="*/ 7667625 w 8315325"/>
              <a:gd name="connsiteY37" fmla="*/ 657225 h 4410075"/>
              <a:gd name="connsiteX38" fmla="*/ 7581900 w 8315325"/>
              <a:gd name="connsiteY38" fmla="*/ 742950 h 4410075"/>
              <a:gd name="connsiteX39" fmla="*/ 7467600 w 8315325"/>
              <a:gd name="connsiteY39" fmla="*/ 857250 h 4410075"/>
              <a:gd name="connsiteX40" fmla="*/ 7400925 w 8315325"/>
              <a:gd name="connsiteY40" fmla="*/ 942975 h 4410075"/>
              <a:gd name="connsiteX41" fmla="*/ 7343775 w 8315325"/>
              <a:gd name="connsiteY41" fmla="*/ 971550 h 4410075"/>
              <a:gd name="connsiteX42" fmla="*/ 7181850 w 8315325"/>
              <a:gd name="connsiteY42" fmla="*/ 1238250 h 4410075"/>
              <a:gd name="connsiteX43" fmla="*/ 6819900 w 8315325"/>
              <a:gd name="connsiteY43" fmla="*/ 1476375 h 4410075"/>
              <a:gd name="connsiteX44" fmla="*/ 6448425 w 8315325"/>
              <a:gd name="connsiteY44" fmla="*/ 1695450 h 4410075"/>
              <a:gd name="connsiteX45" fmla="*/ 6096000 w 8315325"/>
              <a:gd name="connsiteY45" fmla="*/ 1857375 h 4410075"/>
              <a:gd name="connsiteX46" fmla="*/ 5638800 w 8315325"/>
              <a:gd name="connsiteY46" fmla="*/ 2076450 h 4410075"/>
              <a:gd name="connsiteX47" fmla="*/ 5143500 w 8315325"/>
              <a:gd name="connsiteY47" fmla="*/ 2276475 h 4410075"/>
              <a:gd name="connsiteX48" fmla="*/ 4667250 w 8315325"/>
              <a:gd name="connsiteY48" fmla="*/ 2447925 h 4410075"/>
              <a:gd name="connsiteX49" fmla="*/ 4010025 w 8315325"/>
              <a:gd name="connsiteY49" fmla="*/ 2809875 h 4410075"/>
              <a:gd name="connsiteX50" fmla="*/ 4629150 w 8315325"/>
              <a:gd name="connsiteY50" fmla="*/ 2981325 h 4410075"/>
              <a:gd name="connsiteX51" fmla="*/ 5276850 w 8315325"/>
              <a:gd name="connsiteY51" fmla="*/ 3200400 h 4410075"/>
              <a:gd name="connsiteX52" fmla="*/ 8305800 w 8315325"/>
              <a:gd name="connsiteY52" fmla="*/ 4410075 h 4410075"/>
              <a:gd name="connsiteX53" fmla="*/ 0 w 8315325"/>
              <a:gd name="connsiteY53" fmla="*/ 4410075 h 4410075"/>
              <a:gd name="connsiteX54" fmla="*/ 19050 w 8315325"/>
              <a:gd name="connsiteY54"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9827 w 8315325"/>
              <a:gd name="connsiteY24" fmla="*/ 523875 h 4410075"/>
              <a:gd name="connsiteX25" fmla="*/ 6215064 w 8315325"/>
              <a:gd name="connsiteY25" fmla="*/ 347664 h 4410075"/>
              <a:gd name="connsiteX26" fmla="*/ 6457950 w 8315325"/>
              <a:gd name="connsiteY26" fmla="*/ 338138 h 4410075"/>
              <a:gd name="connsiteX27" fmla="*/ 7362825 w 8315325"/>
              <a:gd name="connsiteY27" fmla="*/ 333375 h 4410075"/>
              <a:gd name="connsiteX28" fmla="*/ 7924800 w 8315325"/>
              <a:gd name="connsiteY28" fmla="*/ 171450 h 4410075"/>
              <a:gd name="connsiteX29" fmla="*/ 8258175 w 8315325"/>
              <a:gd name="connsiteY29" fmla="*/ 0 h 4410075"/>
              <a:gd name="connsiteX30" fmla="*/ 8315325 w 8315325"/>
              <a:gd name="connsiteY30" fmla="*/ 47625 h 4410075"/>
              <a:gd name="connsiteX31" fmla="*/ 8305800 w 8315325"/>
              <a:gd name="connsiteY31" fmla="*/ 85725 h 4410075"/>
              <a:gd name="connsiteX32" fmla="*/ 8267700 w 8315325"/>
              <a:gd name="connsiteY32" fmla="*/ 114300 h 4410075"/>
              <a:gd name="connsiteX33" fmla="*/ 8086725 w 8315325"/>
              <a:gd name="connsiteY33" fmla="*/ 219075 h 4410075"/>
              <a:gd name="connsiteX34" fmla="*/ 7991475 w 8315325"/>
              <a:gd name="connsiteY34" fmla="*/ 257175 h 4410075"/>
              <a:gd name="connsiteX35" fmla="*/ 7943850 w 8315325"/>
              <a:gd name="connsiteY35" fmla="*/ 352425 h 4410075"/>
              <a:gd name="connsiteX36" fmla="*/ 7820025 w 8315325"/>
              <a:gd name="connsiteY36" fmla="*/ 428625 h 4410075"/>
              <a:gd name="connsiteX37" fmla="*/ 7734300 w 8315325"/>
              <a:gd name="connsiteY37" fmla="*/ 590550 h 4410075"/>
              <a:gd name="connsiteX38" fmla="*/ 7667625 w 8315325"/>
              <a:gd name="connsiteY38" fmla="*/ 657225 h 4410075"/>
              <a:gd name="connsiteX39" fmla="*/ 7581900 w 8315325"/>
              <a:gd name="connsiteY39" fmla="*/ 742950 h 4410075"/>
              <a:gd name="connsiteX40" fmla="*/ 7467600 w 8315325"/>
              <a:gd name="connsiteY40" fmla="*/ 857250 h 4410075"/>
              <a:gd name="connsiteX41" fmla="*/ 7400925 w 8315325"/>
              <a:gd name="connsiteY41" fmla="*/ 942975 h 4410075"/>
              <a:gd name="connsiteX42" fmla="*/ 7343775 w 8315325"/>
              <a:gd name="connsiteY42" fmla="*/ 971550 h 4410075"/>
              <a:gd name="connsiteX43" fmla="*/ 7181850 w 8315325"/>
              <a:gd name="connsiteY43" fmla="*/ 1238250 h 4410075"/>
              <a:gd name="connsiteX44" fmla="*/ 6819900 w 8315325"/>
              <a:gd name="connsiteY44" fmla="*/ 1476375 h 4410075"/>
              <a:gd name="connsiteX45" fmla="*/ 6448425 w 8315325"/>
              <a:gd name="connsiteY45" fmla="*/ 1695450 h 4410075"/>
              <a:gd name="connsiteX46" fmla="*/ 6096000 w 8315325"/>
              <a:gd name="connsiteY46" fmla="*/ 1857375 h 4410075"/>
              <a:gd name="connsiteX47" fmla="*/ 5638800 w 8315325"/>
              <a:gd name="connsiteY47" fmla="*/ 2076450 h 4410075"/>
              <a:gd name="connsiteX48" fmla="*/ 5143500 w 8315325"/>
              <a:gd name="connsiteY48" fmla="*/ 2276475 h 4410075"/>
              <a:gd name="connsiteX49" fmla="*/ 4667250 w 8315325"/>
              <a:gd name="connsiteY49" fmla="*/ 2447925 h 4410075"/>
              <a:gd name="connsiteX50" fmla="*/ 4010025 w 8315325"/>
              <a:gd name="connsiteY50" fmla="*/ 2809875 h 4410075"/>
              <a:gd name="connsiteX51" fmla="*/ 4629150 w 8315325"/>
              <a:gd name="connsiteY51" fmla="*/ 2981325 h 4410075"/>
              <a:gd name="connsiteX52" fmla="*/ 5276850 w 8315325"/>
              <a:gd name="connsiteY52" fmla="*/ 3200400 h 4410075"/>
              <a:gd name="connsiteX53" fmla="*/ 8305800 w 8315325"/>
              <a:gd name="connsiteY53" fmla="*/ 4410075 h 4410075"/>
              <a:gd name="connsiteX54" fmla="*/ 0 w 8315325"/>
              <a:gd name="connsiteY54" fmla="*/ 4410075 h 4410075"/>
              <a:gd name="connsiteX55" fmla="*/ 19050 w 8315325"/>
              <a:gd name="connsiteY55"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9827 w 8315325"/>
              <a:gd name="connsiteY24" fmla="*/ 523875 h 4410075"/>
              <a:gd name="connsiteX25" fmla="*/ 6215064 w 8315325"/>
              <a:gd name="connsiteY25" fmla="*/ 347664 h 4410075"/>
              <a:gd name="connsiteX26" fmla="*/ 6496050 w 8315325"/>
              <a:gd name="connsiteY26" fmla="*/ 276226 h 4410075"/>
              <a:gd name="connsiteX27" fmla="*/ 7362825 w 8315325"/>
              <a:gd name="connsiteY27" fmla="*/ 333375 h 4410075"/>
              <a:gd name="connsiteX28" fmla="*/ 7924800 w 8315325"/>
              <a:gd name="connsiteY28" fmla="*/ 171450 h 4410075"/>
              <a:gd name="connsiteX29" fmla="*/ 8258175 w 8315325"/>
              <a:gd name="connsiteY29" fmla="*/ 0 h 4410075"/>
              <a:gd name="connsiteX30" fmla="*/ 8315325 w 8315325"/>
              <a:gd name="connsiteY30" fmla="*/ 47625 h 4410075"/>
              <a:gd name="connsiteX31" fmla="*/ 8305800 w 8315325"/>
              <a:gd name="connsiteY31" fmla="*/ 85725 h 4410075"/>
              <a:gd name="connsiteX32" fmla="*/ 8267700 w 8315325"/>
              <a:gd name="connsiteY32" fmla="*/ 114300 h 4410075"/>
              <a:gd name="connsiteX33" fmla="*/ 8086725 w 8315325"/>
              <a:gd name="connsiteY33" fmla="*/ 219075 h 4410075"/>
              <a:gd name="connsiteX34" fmla="*/ 7991475 w 8315325"/>
              <a:gd name="connsiteY34" fmla="*/ 257175 h 4410075"/>
              <a:gd name="connsiteX35" fmla="*/ 7943850 w 8315325"/>
              <a:gd name="connsiteY35" fmla="*/ 352425 h 4410075"/>
              <a:gd name="connsiteX36" fmla="*/ 7820025 w 8315325"/>
              <a:gd name="connsiteY36" fmla="*/ 428625 h 4410075"/>
              <a:gd name="connsiteX37" fmla="*/ 7734300 w 8315325"/>
              <a:gd name="connsiteY37" fmla="*/ 590550 h 4410075"/>
              <a:gd name="connsiteX38" fmla="*/ 7667625 w 8315325"/>
              <a:gd name="connsiteY38" fmla="*/ 657225 h 4410075"/>
              <a:gd name="connsiteX39" fmla="*/ 7581900 w 8315325"/>
              <a:gd name="connsiteY39" fmla="*/ 742950 h 4410075"/>
              <a:gd name="connsiteX40" fmla="*/ 7467600 w 8315325"/>
              <a:gd name="connsiteY40" fmla="*/ 857250 h 4410075"/>
              <a:gd name="connsiteX41" fmla="*/ 7400925 w 8315325"/>
              <a:gd name="connsiteY41" fmla="*/ 942975 h 4410075"/>
              <a:gd name="connsiteX42" fmla="*/ 7343775 w 8315325"/>
              <a:gd name="connsiteY42" fmla="*/ 971550 h 4410075"/>
              <a:gd name="connsiteX43" fmla="*/ 7181850 w 8315325"/>
              <a:gd name="connsiteY43" fmla="*/ 1238250 h 4410075"/>
              <a:gd name="connsiteX44" fmla="*/ 6819900 w 8315325"/>
              <a:gd name="connsiteY44" fmla="*/ 1476375 h 4410075"/>
              <a:gd name="connsiteX45" fmla="*/ 6448425 w 8315325"/>
              <a:gd name="connsiteY45" fmla="*/ 1695450 h 4410075"/>
              <a:gd name="connsiteX46" fmla="*/ 6096000 w 8315325"/>
              <a:gd name="connsiteY46" fmla="*/ 1857375 h 4410075"/>
              <a:gd name="connsiteX47" fmla="*/ 5638800 w 8315325"/>
              <a:gd name="connsiteY47" fmla="*/ 2076450 h 4410075"/>
              <a:gd name="connsiteX48" fmla="*/ 5143500 w 8315325"/>
              <a:gd name="connsiteY48" fmla="*/ 2276475 h 4410075"/>
              <a:gd name="connsiteX49" fmla="*/ 4667250 w 8315325"/>
              <a:gd name="connsiteY49" fmla="*/ 2447925 h 4410075"/>
              <a:gd name="connsiteX50" fmla="*/ 4010025 w 8315325"/>
              <a:gd name="connsiteY50" fmla="*/ 2809875 h 4410075"/>
              <a:gd name="connsiteX51" fmla="*/ 4629150 w 8315325"/>
              <a:gd name="connsiteY51" fmla="*/ 2981325 h 4410075"/>
              <a:gd name="connsiteX52" fmla="*/ 5276850 w 8315325"/>
              <a:gd name="connsiteY52" fmla="*/ 3200400 h 4410075"/>
              <a:gd name="connsiteX53" fmla="*/ 8305800 w 8315325"/>
              <a:gd name="connsiteY53" fmla="*/ 4410075 h 4410075"/>
              <a:gd name="connsiteX54" fmla="*/ 0 w 8315325"/>
              <a:gd name="connsiteY54" fmla="*/ 4410075 h 4410075"/>
              <a:gd name="connsiteX55" fmla="*/ 19050 w 8315325"/>
              <a:gd name="connsiteY55"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9827 w 8315325"/>
              <a:gd name="connsiteY24" fmla="*/ 523875 h 4410075"/>
              <a:gd name="connsiteX25" fmla="*/ 6215064 w 8315325"/>
              <a:gd name="connsiteY25" fmla="*/ 347664 h 4410075"/>
              <a:gd name="connsiteX26" fmla="*/ 6496050 w 8315325"/>
              <a:gd name="connsiteY26" fmla="*/ 276226 h 4410075"/>
              <a:gd name="connsiteX27" fmla="*/ 6667500 w 8315325"/>
              <a:gd name="connsiteY27" fmla="*/ 285750 h 4410075"/>
              <a:gd name="connsiteX28" fmla="*/ 7362825 w 8315325"/>
              <a:gd name="connsiteY28" fmla="*/ 333375 h 4410075"/>
              <a:gd name="connsiteX29" fmla="*/ 7924800 w 8315325"/>
              <a:gd name="connsiteY29" fmla="*/ 171450 h 4410075"/>
              <a:gd name="connsiteX30" fmla="*/ 8258175 w 8315325"/>
              <a:gd name="connsiteY30" fmla="*/ 0 h 4410075"/>
              <a:gd name="connsiteX31" fmla="*/ 8315325 w 8315325"/>
              <a:gd name="connsiteY31" fmla="*/ 47625 h 4410075"/>
              <a:gd name="connsiteX32" fmla="*/ 8305800 w 8315325"/>
              <a:gd name="connsiteY32" fmla="*/ 85725 h 4410075"/>
              <a:gd name="connsiteX33" fmla="*/ 8267700 w 8315325"/>
              <a:gd name="connsiteY33" fmla="*/ 114300 h 4410075"/>
              <a:gd name="connsiteX34" fmla="*/ 8086725 w 8315325"/>
              <a:gd name="connsiteY34" fmla="*/ 219075 h 4410075"/>
              <a:gd name="connsiteX35" fmla="*/ 7991475 w 8315325"/>
              <a:gd name="connsiteY35" fmla="*/ 257175 h 4410075"/>
              <a:gd name="connsiteX36" fmla="*/ 7943850 w 8315325"/>
              <a:gd name="connsiteY36" fmla="*/ 352425 h 4410075"/>
              <a:gd name="connsiteX37" fmla="*/ 7820025 w 8315325"/>
              <a:gd name="connsiteY37" fmla="*/ 428625 h 4410075"/>
              <a:gd name="connsiteX38" fmla="*/ 7734300 w 8315325"/>
              <a:gd name="connsiteY38" fmla="*/ 590550 h 4410075"/>
              <a:gd name="connsiteX39" fmla="*/ 7667625 w 8315325"/>
              <a:gd name="connsiteY39" fmla="*/ 657225 h 4410075"/>
              <a:gd name="connsiteX40" fmla="*/ 7581900 w 8315325"/>
              <a:gd name="connsiteY40" fmla="*/ 742950 h 4410075"/>
              <a:gd name="connsiteX41" fmla="*/ 7467600 w 8315325"/>
              <a:gd name="connsiteY41" fmla="*/ 857250 h 4410075"/>
              <a:gd name="connsiteX42" fmla="*/ 7400925 w 8315325"/>
              <a:gd name="connsiteY42" fmla="*/ 942975 h 4410075"/>
              <a:gd name="connsiteX43" fmla="*/ 7343775 w 8315325"/>
              <a:gd name="connsiteY43" fmla="*/ 971550 h 4410075"/>
              <a:gd name="connsiteX44" fmla="*/ 7181850 w 8315325"/>
              <a:gd name="connsiteY44" fmla="*/ 1238250 h 4410075"/>
              <a:gd name="connsiteX45" fmla="*/ 6819900 w 8315325"/>
              <a:gd name="connsiteY45" fmla="*/ 1476375 h 4410075"/>
              <a:gd name="connsiteX46" fmla="*/ 6448425 w 8315325"/>
              <a:gd name="connsiteY46" fmla="*/ 1695450 h 4410075"/>
              <a:gd name="connsiteX47" fmla="*/ 6096000 w 8315325"/>
              <a:gd name="connsiteY47" fmla="*/ 1857375 h 4410075"/>
              <a:gd name="connsiteX48" fmla="*/ 5638800 w 8315325"/>
              <a:gd name="connsiteY48" fmla="*/ 2076450 h 4410075"/>
              <a:gd name="connsiteX49" fmla="*/ 5143500 w 8315325"/>
              <a:gd name="connsiteY49" fmla="*/ 2276475 h 4410075"/>
              <a:gd name="connsiteX50" fmla="*/ 4667250 w 8315325"/>
              <a:gd name="connsiteY50" fmla="*/ 2447925 h 4410075"/>
              <a:gd name="connsiteX51" fmla="*/ 4010025 w 8315325"/>
              <a:gd name="connsiteY51" fmla="*/ 2809875 h 4410075"/>
              <a:gd name="connsiteX52" fmla="*/ 4629150 w 8315325"/>
              <a:gd name="connsiteY52" fmla="*/ 2981325 h 4410075"/>
              <a:gd name="connsiteX53" fmla="*/ 5276850 w 8315325"/>
              <a:gd name="connsiteY53" fmla="*/ 3200400 h 4410075"/>
              <a:gd name="connsiteX54" fmla="*/ 8305800 w 8315325"/>
              <a:gd name="connsiteY54" fmla="*/ 4410075 h 4410075"/>
              <a:gd name="connsiteX55" fmla="*/ 0 w 8315325"/>
              <a:gd name="connsiteY55" fmla="*/ 4410075 h 4410075"/>
              <a:gd name="connsiteX56" fmla="*/ 19050 w 8315325"/>
              <a:gd name="connsiteY56"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9827 w 8315325"/>
              <a:gd name="connsiteY24" fmla="*/ 523875 h 4410075"/>
              <a:gd name="connsiteX25" fmla="*/ 6215064 w 8315325"/>
              <a:gd name="connsiteY25" fmla="*/ 347664 h 4410075"/>
              <a:gd name="connsiteX26" fmla="*/ 6496050 w 8315325"/>
              <a:gd name="connsiteY26" fmla="*/ 276226 h 4410075"/>
              <a:gd name="connsiteX27" fmla="*/ 6624638 w 8315325"/>
              <a:gd name="connsiteY27" fmla="*/ 285750 h 4410075"/>
              <a:gd name="connsiteX28" fmla="*/ 7362825 w 8315325"/>
              <a:gd name="connsiteY28" fmla="*/ 333375 h 4410075"/>
              <a:gd name="connsiteX29" fmla="*/ 7924800 w 8315325"/>
              <a:gd name="connsiteY29" fmla="*/ 171450 h 4410075"/>
              <a:gd name="connsiteX30" fmla="*/ 8258175 w 8315325"/>
              <a:gd name="connsiteY30" fmla="*/ 0 h 4410075"/>
              <a:gd name="connsiteX31" fmla="*/ 8315325 w 8315325"/>
              <a:gd name="connsiteY31" fmla="*/ 47625 h 4410075"/>
              <a:gd name="connsiteX32" fmla="*/ 8305800 w 8315325"/>
              <a:gd name="connsiteY32" fmla="*/ 85725 h 4410075"/>
              <a:gd name="connsiteX33" fmla="*/ 8267700 w 8315325"/>
              <a:gd name="connsiteY33" fmla="*/ 114300 h 4410075"/>
              <a:gd name="connsiteX34" fmla="*/ 8086725 w 8315325"/>
              <a:gd name="connsiteY34" fmla="*/ 219075 h 4410075"/>
              <a:gd name="connsiteX35" fmla="*/ 7991475 w 8315325"/>
              <a:gd name="connsiteY35" fmla="*/ 257175 h 4410075"/>
              <a:gd name="connsiteX36" fmla="*/ 7943850 w 8315325"/>
              <a:gd name="connsiteY36" fmla="*/ 352425 h 4410075"/>
              <a:gd name="connsiteX37" fmla="*/ 7820025 w 8315325"/>
              <a:gd name="connsiteY37" fmla="*/ 428625 h 4410075"/>
              <a:gd name="connsiteX38" fmla="*/ 7734300 w 8315325"/>
              <a:gd name="connsiteY38" fmla="*/ 590550 h 4410075"/>
              <a:gd name="connsiteX39" fmla="*/ 7667625 w 8315325"/>
              <a:gd name="connsiteY39" fmla="*/ 657225 h 4410075"/>
              <a:gd name="connsiteX40" fmla="*/ 7581900 w 8315325"/>
              <a:gd name="connsiteY40" fmla="*/ 742950 h 4410075"/>
              <a:gd name="connsiteX41" fmla="*/ 7467600 w 8315325"/>
              <a:gd name="connsiteY41" fmla="*/ 857250 h 4410075"/>
              <a:gd name="connsiteX42" fmla="*/ 7400925 w 8315325"/>
              <a:gd name="connsiteY42" fmla="*/ 942975 h 4410075"/>
              <a:gd name="connsiteX43" fmla="*/ 7343775 w 8315325"/>
              <a:gd name="connsiteY43" fmla="*/ 971550 h 4410075"/>
              <a:gd name="connsiteX44" fmla="*/ 7181850 w 8315325"/>
              <a:gd name="connsiteY44" fmla="*/ 1238250 h 4410075"/>
              <a:gd name="connsiteX45" fmla="*/ 6819900 w 8315325"/>
              <a:gd name="connsiteY45" fmla="*/ 1476375 h 4410075"/>
              <a:gd name="connsiteX46" fmla="*/ 6448425 w 8315325"/>
              <a:gd name="connsiteY46" fmla="*/ 1695450 h 4410075"/>
              <a:gd name="connsiteX47" fmla="*/ 6096000 w 8315325"/>
              <a:gd name="connsiteY47" fmla="*/ 1857375 h 4410075"/>
              <a:gd name="connsiteX48" fmla="*/ 5638800 w 8315325"/>
              <a:gd name="connsiteY48" fmla="*/ 2076450 h 4410075"/>
              <a:gd name="connsiteX49" fmla="*/ 5143500 w 8315325"/>
              <a:gd name="connsiteY49" fmla="*/ 2276475 h 4410075"/>
              <a:gd name="connsiteX50" fmla="*/ 4667250 w 8315325"/>
              <a:gd name="connsiteY50" fmla="*/ 2447925 h 4410075"/>
              <a:gd name="connsiteX51" fmla="*/ 4010025 w 8315325"/>
              <a:gd name="connsiteY51" fmla="*/ 2809875 h 4410075"/>
              <a:gd name="connsiteX52" fmla="*/ 4629150 w 8315325"/>
              <a:gd name="connsiteY52" fmla="*/ 2981325 h 4410075"/>
              <a:gd name="connsiteX53" fmla="*/ 5276850 w 8315325"/>
              <a:gd name="connsiteY53" fmla="*/ 3200400 h 4410075"/>
              <a:gd name="connsiteX54" fmla="*/ 8305800 w 8315325"/>
              <a:gd name="connsiteY54" fmla="*/ 4410075 h 4410075"/>
              <a:gd name="connsiteX55" fmla="*/ 0 w 8315325"/>
              <a:gd name="connsiteY55" fmla="*/ 4410075 h 4410075"/>
              <a:gd name="connsiteX56" fmla="*/ 19050 w 8315325"/>
              <a:gd name="connsiteY56"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9827 w 8315325"/>
              <a:gd name="connsiteY24" fmla="*/ 523875 h 4410075"/>
              <a:gd name="connsiteX25" fmla="*/ 6215064 w 8315325"/>
              <a:gd name="connsiteY25" fmla="*/ 347664 h 4410075"/>
              <a:gd name="connsiteX26" fmla="*/ 6496050 w 8315325"/>
              <a:gd name="connsiteY26" fmla="*/ 276226 h 4410075"/>
              <a:gd name="connsiteX27" fmla="*/ 6624638 w 8315325"/>
              <a:gd name="connsiteY27" fmla="*/ 285750 h 4410075"/>
              <a:gd name="connsiteX28" fmla="*/ 6710363 w 8315325"/>
              <a:gd name="connsiteY28" fmla="*/ 300038 h 4410075"/>
              <a:gd name="connsiteX29" fmla="*/ 7362825 w 8315325"/>
              <a:gd name="connsiteY29" fmla="*/ 333375 h 4410075"/>
              <a:gd name="connsiteX30" fmla="*/ 7924800 w 8315325"/>
              <a:gd name="connsiteY30" fmla="*/ 171450 h 4410075"/>
              <a:gd name="connsiteX31" fmla="*/ 8258175 w 8315325"/>
              <a:gd name="connsiteY31" fmla="*/ 0 h 4410075"/>
              <a:gd name="connsiteX32" fmla="*/ 8315325 w 8315325"/>
              <a:gd name="connsiteY32" fmla="*/ 47625 h 4410075"/>
              <a:gd name="connsiteX33" fmla="*/ 8305800 w 8315325"/>
              <a:gd name="connsiteY33" fmla="*/ 85725 h 4410075"/>
              <a:gd name="connsiteX34" fmla="*/ 8267700 w 8315325"/>
              <a:gd name="connsiteY34" fmla="*/ 114300 h 4410075"/>
              <a:gd name="connsiteX35" fmla="*/ 8086725 w 8315325"/>
              <a:gd name="connsiteY35" fmla="*/ 219075 h 4410075"/>
              <a:gd name="connsiteX36" fmla="*/ 7991475 w 8315325"/>
              <a:gd name="connsiteY36" fmla="*/ 257175 h 4410075"/>
              <a:gd name="connsiteX37" fmla="*/ 7943850 w 8315325"/>
              <a:gd name="connsiteY37" fmla="*/ 352425 h 4410075"/>
              <a:gd name="connsiteX38" fmla="*/ 7820025 w 8315325"/>
              <a:gd name="connsiteY38" fmla="*/ 428625 h 4410075"/>
              <a:gd name="connsiteX39" fmla="*/ 7734300 w 8315325"/>
              <a:gd name="connsiteY39" fmla="*/ 590550 h 4410075"/>
              <a:gd name="connsiteX40" fmla="*/ 7667625 w 8315325"/>
              <a:gd name="connsiteY40" fmla="*/ 657225 h 4410075"/>
              <a:gd name="connsiteX41" fmla="*/ 7581900 w 8315325"/>
              <a:gd name="connsiteY41" fmla="*/ 742950 h 4410075"/>
              <a:gd name="connsiteX42" fmla="*/ 7467600 w 8315325"/>
              <a:gd name="connsiteY42" fmla="*/ 857250 h 4410075"/>
              <a:gd name="connsiteX43" fmla="*/ 7400925 w 8315325"/>
              <a:gd name="connsiteY43" fmla="*/ 942975 h 4410075"/>
              <a:gd name="connsiteX44" fmla="*/ 7343775 w 8315325"/>
              <a:gd name="connsiteY44" fmla="*/ 971550 h 4410075"/>
              <a:gd name="connsiteX45" fmla="*/ 7181850 w 8315325"/>
              <a:gd name="connsiteY45" fmla="*/ 1238250 h 4410075"/>
              <a:gd name="connsiteX46" fmla="*/ 6819900 w 8315325"/>
              <a:gd name="connsiteY46" fmla="*/ 1476375 h 4410075"/>
              <a:gd name="connsiteX47" fmla="*/ 6448425 w 8315325"/>
              <a:gd name="connsiteY47" fmla="*/ 1695450 h 4410075"/>
              <a:gd name="connsiteX48" fmla="*/ 6096000 w 8315325"/>
              <a:gd name="connsiteY48" fmla="*/ 1857375 h 4410075"/>
              <a:gd name="connsiteX49" fmla="*/ 5638800 w 8315325"/>
              <a:gd name="connsiteY49" fmla="*/ 2076450 h 4410075"/>
              <a:gd name="connsiteX50" fmla="*/ 5143500 w 8315325"/>
              <a:gd name="connsiteY50" fmla="*/ 2276475 h 4410075"/>
              <a:gd name="connsiteX51" fmla="*/ 4667250 w 8315325"/>
              <a:gd name="connsiteY51" fmla="*/ 2447925 h 4410075"/>
              <a:gd name="connsiteX52" fmla="*/ 4010025 w 8315325"/>
              <a:gd name="connsiteY52" fmla="*/ 2809875 h 4410075"/>
              <a:gd name="connsiteX53" fmla="*/ 4629150 w 8315325"/>
              <a:gd name="connsiteY53" fmla="*/ 2981325 h 4410075"/>
              <a:gd name="connsiteX54" fmla="*/ 5276850 w 8315325"/>
              <a:gd name="connsiteY54" fmla="*/ 3200400 h 4410075"/>
              <a:gd name="connsiteX55" fmla="*/ 8305800 w 8315325"/>
              <a:gd name="connsiteY55" fmla="*/ 4410075 h 4410075"/>
              <a:gd name="connsiteX56" fmla="*/ 0 w 8315325"/>
              <a:gd name="connsiteY56" fmla="*/ 4410075 h 4410075"/>
              <a:gd name="connsiteX57" fmla="*/ 19050 w 8315325"/>
              <a:gd name="connsiteY57"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9827 w 8315325"/>
              <a:gd name="connsiteY24" fmla="*/ 523875 h 4410075"/>
              <a:gd name="connsiteX25" fmla="*/ 6215064 w 8315325"/>
              <a:gd name="connsiteY25" fmla="*/ 347664 h 4410075"/>
              <a:gd name="connsiteX26" fmla="*/ 6496050 w 8315325"/>
              <a:gd name="connsiteY26" fmla="*/ 276226 h 4410075"/>
              <a:gd name="connsiteX27" fmla="*/ 6624638 w 8315325"/>
              <a:gd name="connsiteY27" fmla="*/ 285750 h 4410075"/>
              <a:gd name="connsiteX28" fmla="*/ 6638925 w 8315325"/>
              <a:gd name="connsiteY28" fmla="*/ 323850 h 4410075"/>
              <a:gd name="connsiteX29" fmla="*/ 7362825 w 8315325"/>
              <a:gd name="connsiteY29" fmla="*/ 333375 h 4410075"/>
              <a:gd name="connsiteX30" fmla="*/ 7924800 w 8315325"/>
              <a:gd name="connsiteY30" fmla="*/ 171450 h 4410075"/>
              <a:gd name="connsiteX31" fmla="*/ 8258175 w 8315325"/>
              <a:gd name="connsiteY31" fmla="*/ 0 h 4410075"/>
              <a:gd name="connsiteX32" fmla="*/ 8315325 w 8315325"/>
              <a:gd name="connsiteY32" fmla="*/ 47625 h 4410075"/>
              <a:gd name="connsiteX33" fmla="*/ 8305800 w 8315325"/>
              <a:gd name="connsiteY33" fmla="*/ 85725 h 4410075"/>
              <a:gd name="connsiteX34" fmla="*/ 8267700 w 8315325"/>
              <a:gd name="connsiteY34" fmla="*/ 114300 h 4410075"/>
              <a:gd name="connsiteX35" fmla="*/ 8086725 w 8315325"/>
              <a:gd name="connsiteY35" fmla="*/ 219075 h 4410075"/>
              <a:gd name="connsiteX36" fmla="*/ 7991475 w 8315325"/>
              <a:gd name="connsiteY36" fmla="*/ 257175 h 4410075"/>
              <a:gd name="connsiteX37" fmla="*/ 7943850 w 8315325"/>
              <a:gd name="connsiteY37" fmla="*/ 352425 h 4410075"/>
              <a:gd name="connsiteX38" fmla="*/ 7820025 w 8315325"/>
              <a:gd name="connsiteY38" fmla="*/ 428625 h 4410075"/>
              <a:gd name="connsiteX39" fmla="*/ 7734300 w 8315325"/>
              <a:gd name="connsiteY39" fmla="*/ 590550 h 4410075"/>
              <a:gd name="connsiteX40" fmla="*/ 7667625 w 8315325"/>
              <a:gd name="connsiteY40" fmla="*/ 657225 h 4410075"/>
              <a:gd name="connsiteX41" fmla="*/ 7581900 w 8315325"/>
              <a:gd name="connsiteY41" fmla="*/ 742950 h 4410075"/>
              <a:gd name="connsiteX42" fmla="*/ 7467600 w 8315325"/>
              <a:gd name="connsiteY42" fmla="*/ 857250 h 4410075"/>
              <a:gd name="connsiteX43" fmla="*/ 7400925 w 8315325"/>
              <a:gd name="connsiteY43" fmla="*/ 942975 h 4410075"/>
              <a:gd name="connsiteX44" fmla="*/ 7343775 w 8315325"/>
              <a:gd name="connsiteY44" fmla="*/ 971550 h 4410075"/>
              <a:gd name="connsiteX45" fmla="*/ 7181850 w 8315325"/>
              <a:gd name="connsiteY45" fmla="*/ 1238250 h 4410075"/>
              <a:gd name="connsiteX46" fmla="*/ 6819900 w 8315325"/>
              <a:gd name="connsiteY46" fmla="*/ 1476375 h 4410075"/>
              <a:gd name="connsiteX47" fmla="*/ 6448425 w 8315325"/>
              <a:gd name="connsiteY47" fmla="*/ 1695450 h 4410075"/>
              <a:gd name="connsiteX48" fmla="*/ 6096000 w 8315325"/>
              <a:gd name="connsiteY48" fmla="*/ 1857375 h 4410075"/>
              <a:gd name="connsiteX49" fmla="*/ 5638800 w 8315325"/>
              <a:gd name="connsiteY49" fmla="*/ 2076450 h 4410075"/>
              <a:gd name="connsiteX50" fmla="*/ 5143500 w 8315325"/>
              <a:gd name="connsiteY50" fmla="*/ 2276475 h 4410075"/>
              <a:gd name="connsiteX51" fmla="*/ 4667250 w 8315325"/>
              <a:gd name="connsiteY51" fmla="*/ 2447925 h 4410075"/>
              <a:gd name="connsiteX52" fmla="*/ 4010025 w 8315325"/>
              <a:gd name="connsiteY52" fmla="*/ 2809875 h 4410075"/>
              <a:gd name="connsiteX53" fmla="*/ 4629150 w 8315325"/>
              <a:gd name="connsiteY53" fmla="*/ 2981325 h 4410075"/>
              <a:gd name="connsiteX54" fmla="*/ 5276850 w 8315325"/>
              <a:gd name="connsiteY54" fmla="*/ 3200400 h 4410075"/>
              <a:gd name="connsiteX55" fmla="*/ 8305800 w 8315325"/>
              <a:gd name="connsiteY55" fmla="*/ 4410075 h 4410075"/>
              <a:gd name="connsiteX56" fmla="*/ 0 w 8315325"/>
              <a:gd name="connsiteY56" fmla="*/ 4410075 h 4410075"/>
              <a:gd name="connsiteX57" fmla="*/ 19050 w 8315325"/>
              <a:gd name="connsiteY57"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9827 w 8315325"/>
              <a:gd name="connsiteY24" fmla="*/ 523875 h 4410075"/>
              <a:gd name="connsiteX25" fmla="*/ 6215064 w 8315325"/>
              <a:gd name="connsiteY25" fmla="*/ 347664 h 4410075"/>
              <a:gd name="connsiteX26" fmla="*/ 6496050 w 8315325"/>
              <a:gd name="connsiteY26" fmla="*/ 276226 h 4410075"/>
              <a:gd name="connsiteX27" fmla="*/ 6624638 w 8315325"/>
              <a:gd name="connsiteY27" fmla="*/ 285750 h 4410075"/>
              <a:gd name="connsiteX28" fmla="*/ 6638925 w 8315325"/>
              <a:gd name="connsiteY28" fmla="*/ 323850 h 4410075"/>
              <a:gd name="connsiteX29" fmla="*/ 6767513 w 8315325"/>
              <a:gd name="connsiteY29" fmla="*/ 328613 h 4410075"/>
              <a:gd name="connsiteX30" fmla="*/ 7362825 w 8315325"/>
              <a:gd name="connsiteY30" fmla="*/ 333375 h 4410075"/>
              <a:gd name="connsiteX31" fmla="*/ 7924800 w 8315325"/>
              <a:gd name="connsiteY31" fmla="*/ 171450 h 4410075"/>
              <a:gd name="connsiteX32" fmla="*/ 8258175 w 8315325"/>
              <a:gd name="connsiteY32" fmla="*/ 0 h 4410075"/>
              <a:gd name="connsiteX33" fmla="*/ 8315325 w 8315325"/>
              <a:gd name="connsiteY33" fmla="*/ 47625 h 4410075"/>
              <a:gd name="connsiteX34" fmla="*/ 8305800 w 8315325"/>
              <a:gd name="connsiteY34" fmla="*/ 85725 h 4410075"/>
              <a:gd name="connsiteX35" fmla="*/ 8267700 w 8315325"/>
              <a:gd name="connsiteY35" fmla="*/ 114300 h 4410075"/>
              <a:gd name="connsiteX36" fmla="*/ 8086725 w 8315325"/>
              <a:gd name="connsiteY36" fmla="*/ 219075 h 4410075"/>
              <a:gd name="connsiteX37" fmla="*/ 7991475 w 8315325"/>
              <a:gd name="connsiteY37" fmla="*/ 257175 h 4410075"/>
              <a:gd name="connsiteX38" fmla="*/ 7943850 w 8315325"/>
              <a:gd name="connsiteY38" fmla="*/ 352425 h 4410075"/>
              <a:gd name="connsiteX39" fmla="*/ 7820025 w 8315325"/>
              <a:gd name="connsiteY39" fmla="*/ 428625 h 4410075"/>
              <a:gd name="connsiteX40" fmla="*/ 7734300 w 8315325"/>
              <a:gd name="connsiteY40" fmla="*/ 590550 h 4410075"/>
              <a:gd name="connsiteX41" fmla="*/ 7667625 w 8315325"/>
              <a:gd name="connsiteY41" fmla="*/ 657225 h 4410075"/>
              <a:gd name="connsiteX42" fmla="*/ 7581900 w 8315325"/>
              <a:gd name="connsiteY42" fmla="*/ 742950 h 4410075"/>
              <a:gd name="connsiteX43" fmla="*/ 7467600 w 8315325"/>
              <a:gd name="connsiteY43" fmla="*/ 857250 h 4410075"/>
              <a:gd name="connsiteX44" fmla="*/ 7400925 w 8315325"/>
              <a:gd name="connsiteY44" fmla="*/ 942975 h 4410075"/>
              <a:gd name="connsiteX45" fmla="*/ 7343775 w 8315325"/>
              <a:gd name="connsiteY45" fmla="*/ 971550 h 4410075"/>
              <a:gd name="connsiteX46" fmla="*/ 7181850 w 8315325"/>
              <a:gd name="connsiteY46" fmla="*/ 1238250 h 4410075"/>
              <a:gd name="connsiteX47" fmla="*/ 6819900 w 8315325"/>
              <a:gd name="connsiteY47" fmla="*/ 1476375 h 4410075"/>
              <a:gd name="connsiteX48" fmla="*/ 6448425 w 8315325"/>
              <a:gd name="connsiteY48" fmla="*/ 1695450 h 4410075"/>
              <a:gd name="connsiteX49" fmla="*/ 6096000 w 8315325"/>
              <a:gd name="connsiteY49" fmla="*/ 1857375 h 4410075"/>
              <a:gd name="connsiteX50" fmla="*/ 5638800 w 8315325"/>
              <a:gd name="connsiteY50" fmla="*/ 2076450 h 4410075"/>
              <a:gd name="connsiteX51" fmla="*/ 5143500 w 8315325"/>
              <a:gd name="connsiteY51" fmla="*/ 2276475 h 4410075"/>
              <a:gd name="connsiteX52" fmla="*/ 4667250 w 8315325"/>
              <a:gd name="connsiteY52" fmla="*/ 2447925 h 4410075"/>
              <a:gd name="connsiteX53" fmla="*/ 4010025 w 8315325"/>
              <a:gd name="connsiteY53" fmla="*/ 2809875 h 4410075"/>
              <a:gd name="connsiteX54" fmla="*/ 4629150 w 8315325"/>
              <a:gd name="connsiteY54" fmla="*/ 2981325 h 4410075"/>
              <a:gd name="connsiteX55" fmla="*/ 5276850 w 8315325"/>
              <a:gd name="connsiteY55" fmla="*/ 3200400 h 4410075"/>
              <a:gd name="connsiteX56" fmla="*/ 8305800 w 8315325"/>
              <a:gd name="connsiteY56" fmla="*/ 4410075 h 4410075"/>
              <a:gd name="connsiteX57" fmla="*/ 0 w 8315325"/>
              <a:gd name="connsiteY57" fmla="*/ 4410075 h 4410075"/>
              <a:gd name="connsiteX58" fmla="*/ 19050 w 8315325"/>
              <a:gd name="connsiteY58"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9827 w 8315325"/>
              <a:gd name="connsiteY24" fmla="*/ 523875 h 4410075"/>
              <a:gd name="connsiteX25" fmla="*/ 6215064 w 8315325"/>
              <a:gd name="connsiteY25" fmla="*/ 347664 h 4410075"/>
              <a:gd name="connsiteX26" fmla="*/ 6496050 w 8315325"/>
              <a:gd name="connsiteY26" fmla="*/ 276226 h 4410075"/>
              <a:gd name="connsiteX27" fmla="*/ 6624638 w 8315325"/>
              <a:gd name="connsiteY27" fmla="*/ 285750 h 4410075"/>
              <a:gd name="connsiteX28" fmla="*/ 6638925 w 8315325"/>
              <a:gd name="connsiteY28" fmla="*/ 323850 h 4410075"/>
              <a:gd name="connsiteX29" fmla="*/ 6638925 w 8315325"/>
              <a:gd name="connsiteY29" fmla="*/ 457200 h 4410075"/>
              <a:gd name="connsiteX30" fmla="*/ 7362825 w 8315325"/>
              <a:gd name="connsiteY30" fmla="*/ 333375 h 4410075"/>
              <a:gd name="connsiteX31" fmla="*/ 7924800 w 8315325"/>
              <a:gd name="connsiteY31" fmla="*/ 171450 h 4410075"/>
              <a:gd name="connsiteX32" fmla="*/ 8258175 w 8315325"/>
              <a:gd name="connsiteY32" fmla="*/ 0 h 4410075"/>
              <a:gd name="connsiteX33" fmla="*/ 8315325 w 8315325"/>
              <a:gd name="connsiteY33" fmla="*/ 47625 h 4410075"/>
              <a:gd name="connsiteX34" fmla="*/ 8305800 w 8315325"/>
              <a:gd name="connsiteY34" fmla="*/ 85725 h 4410075"/>
              <a:gd name="connsiteX35" fmla="*/ 8267700 w 8315325"/>
              <a:gd name="connsiteY35" fmla="*/ 114300 h 4410075"/>
              <a:gd name="connsiteX36" fmla="*/ 8086725 w 8315325"/>
              <a:gd name="connsiteY36" fmla="*/ 219075 h 4410075"/>
              <a:gd name="connsiteX37" fmla="*/ 7991475 w 8315325"/>
              <a:gd name="connsiteY37" fmla="*/ 257175 h 4410075"/>
              <a:gd name="connsiteX38" fmla="*/ 7943850 w 8315325"/>
              <a:gd name="connsiteY38" fmla="*/ 352425 h 4410075"/>
              <a:gd name="connsiteX39" fmla="*/ 7820025 w 8315325"/>
              <a:gd name="connsiteY39" fmla="*/ 428625 h 4410075"/>
              <a:gd name="connsiteX40" fmla="*/ 7734300 w 8315325"/>
              <a:gd name="connsiteY40" fmla="*/ 590550 h 4410075"/>
              <a:gd name="connsiteX41" fmla="*/ 7667625 w 8315325"/>
              <a:gd name="connsiteY41" fmla="*/ 657225 h 4410075"/>
              <a:gd name="connsiteX42" fmla="*/ 7581900 w 8315325"/>
              <a:gd name="connsiteY42" fmla="*/ 742950 h 4410075"/>
              <a:gd name="connsiteX43" fmla="*/ 7467600 w 8315325"/>
              <a:gd name="connsiteY43" fmla="*/ 857250 h 4410075"/>
              <a:gd name="connsiteX44" fmla="*/ 7400925 w 8315325"/>
              <a:gd name="connsiteY44" fmla="*/ 942975 h 4410075"/>
              <a:gd name="connsiteX45" fmla="*/ 7343775 w 8315325"/>
              <a:gd name="connsiteY45" fmla="*/ 971550 h 4410075"/>
              <a:gd name="connsiteX46" fmla="*/ 7181850 w 8315325"/>
              <a:gd name="connsiteY46" fmla="*/ 1238250 h 4410075"/>
              <a:gd name="connsiteX47" fmla="*/ 6819900 w 8315325"/>
              <a:gd name="connsiteY47" fmla="*/ 1476375 h 4410075"/>
              <a:gd name="connsiteX48" fmla="*/ 6448425 w 8315325"/>
              <a:gd name="connsiteY48" fmla="*/ 1695450 h 4410075"/>
              <a:gd name="connsiteX49" fmla="*/ 6096000 w 8315325"/>
              <a:gd name="connsiteY49" fmla="*/ 1857375 h 4410075"/>
              <a:gd name="connsiteX50" fmla="*/ 5638800 w 8315325"/>
              <a:gd name="connsiteY50" fmla="*/ 2076450 h 4410075"/>
              <a:gd name="connsiteX51" fmla="*/ 5143500 w 8315325"/>
              <a:gd name="connsiteY51" fmla="*/ 2276475 h 4410075"/>
              <a:gd name="connsiteX52" fmla="*/ 4667250 w 8315325"/>
              <a:gd name="connsiteY52" fmla="*/ 2447925 h 4410075"/>
              <a:gd name="connsiteX53" fmla="*/ 4010025 w 8315325"/>
              <a:gd name="connsiteY53" fmla="*/ 2809875 h 4410075"/>
              <a:gd name="connsiteX54" fmla="*/ 4629150 w 8315325"/>
              <a:gd name="connsiteY54" fmla="*/ 2981325 h 4410075"/>
              <a:gd name="connsiteX55" fmla="*/ 5276850 w 8315325"/>
              <a:gd name="connsiteY55" fmla="*/ 3200400 h 4410075"/>
              <a:gd name="connsiteX56" fmla="*/ 8305800 w 8315325"/>
              <a:gd name="connsiteY56" fmla="*/ 4410075 h 4410075"/>
              <a:gd name="connsiteX57" fmla="*/ 0 w 8315325"/>
              <a:gd name="connsiteY57" fmla="*/ 4410075 h 4410075"/>
              <a:gd name="connsiteX58" fmla="*/ 19050 w 8315325"/>
              <a:gd name="connsiteY58"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9827 w 8315325"/>
              <a:gd name="connsiteY24" fmla="*/ 523875 h 4410075"/>
              <a:gd name="connsiteX25" fmla="*/ 6215064 w 8315325"/>
              <a:gd name="connsiteY25" fmla="*/ 347664 h 4410075"/>
              <a:gd name="connsiteX26" fmla="*/ 6496050 w 8315325"/>
              <a:gd name="connsiteY26" fmla="*/ 276226 h 4410075"/>
              <a:gd name="connsiteX27" fmla="*/ 6624638 w 8315325"/>
              <a:gd name="connsiteY27" fmla="*/ 285750 h 4410075"/>
              <a:gd name="connsiteX28" fmla="*/ 6638925 w 8315325"/>
              <a:gd name="connsiteY28" fmla="*/ 323850 h 4410075"/>
              <a:gd name="connsiteX29" fmla="*/ 6638925 w 8315325"/>
              <a:gd name="connsiteY29" fmla="*/ 457200 h 4410075"/>
              <a:gd name="connsiteX30" fmla="*/ 6748463 w 8315325"/>
              <a:gd name="connsiteY30" fmla="*/ 438150 h 4410075"/>
              <a:gd name="connsiteX31" fmla="*/ 7362825 w 8315325"/>
              <a:gd name="connsiteY31" fmla="*/ 333375 h 4410075"/>
              <a:gd name="connsiteX32" fmla="*/ 7924800 w 8315325"/>
              <a:gd name="connsiteY32" fmla="*/ 171450 h 4410075"/>
              <a:gd name="connsiteX33" fmla="*/ 8258175 w 8315325"/>
              <a:gd name="connsiteY33" fmla="*/ 0 h 4410075"/>
              <a:gd name="connsiteX34" fmla="*/ 8315325 w 8315325"/>
              <a:gd name="connsiteY34" fmla="*/ 47625 h 4410075"/>
              <a:gd name="connsiteX35" fmla="*/ 8305800 w 8315325"/>
              <a:gd name="connsiteY35" fmla="*/ 85725 h 4410075"/>
              <a:gd name="connsiteX36" fmla="*/ 8267700 w 8315325"/>
              <a:gd name="connsiteY36" fmla="*/ 114300 h 4410075"/>
              <a:gd name="connsiteX37" fmla="*/ 8086725 w 8315325"/>
              <a:gd name="connsiteY37" fmla="*/ 219075 h 4410075"/>
              <a:gd name="connsiteX38" fmla="*/ 7991475 w 8315325"/>
              <a:gd name="connsiteY38" fmla="*/ 257175 h 4410075"/>
              <a:gd name="connsiteX39" fmla="*/ 7943850 w 8315325"/>
              <a:gd name="connsiteY39" fmla="*/ 352425 h 4410075"/>
              <a:gd name="connsiteX40" fmla="*/ 7820025 w 8315325"/>
              <a:gd name="connsiteY40" fmla="*/ 428625 h 4410075"/>
              <a:gd name="connsiteX41" fmla="*/ 7734300 w 8315325"/>
              <a:gd name="connsiteY41" fmla="*/ 590550 h 4410075"/>
              <a:gd name="connsiteX42" fmla="*/ 7667625 w 8315325"/>
              <a:gd name="connsiteY42" fmla="*/ 657225 h 4410075"/>
              <a:gd name="connsiteX43" fmla="*/ 7581900 w 8315325"/>
              <a:gd name="connsiteY43" fmla="*/ 742950 h 4410075"/>
              <a:gd name="connsiteX44" fmla="*/ 7467600 w 8315325"/>
              <a:gd name="connsiteY44" fmla="*/ 857250 h 4410075"/>
              <a:gd name="connsiteX45" fmla="*/ 7400925 w 8315325"/>
              <a:gd name="connsiteY45" fmla="*/ 942975 h 4410075"/>
              <a:gd name="connsiteX46" fmla="*/ 7343775 w 8315325"/>
              <a:gd name="connsiteY46" fmla="*/ 971550 h 4410075"/>
              <a:gd name="connsiteX47" fmla="*/ 7181850 w 8315325"/>
              <a:gd name="connsiteY47" fmla="*/ 1238250 h 4410075"/>
              <a:gd name="connsiteX48" fmla="*/ 6819900 w 8315325"/>
              <a:gd name="connsiteY48" fmla="*/ 1476375 h 4410075"/>
              <a:gd name="connsiteX49" fmla="*/ 6448425 w 8315325"/>
              <a:gd name="connsiteY49" fmla="*/ 1695450 h 4410075"/>
              <a:gd name="connsiteX50" fmla="*/ 6096000 w 8315325"/>
              <a:gd name="connsiteY50" fmla="*/ 1857375 h 4410075"/>
              <a:gd name="connsiteX51" fmla="*/ 5638800 w 8315325"/>
              <a:gd name="connsiteY51" fmla="*/ 2076450 h 4410075"/>
              <a:gd name="connsiteX52" fmla="*/ 5143500 w 8315325"/>
              <a:gd name="connsiteY52" fmla="*/ 2276475 h 4410075"/>
              <a:gd name="connsiteX53" fmla="*/ 4667250 w 8315325"/>
              <a:gd name="connsiteY53" fmla="*/ 2447925 h 4410075"/>
              <a:gd name="connsiteX54" fmla="*/ 4010025 w 8315325"/>
              <a:gd name="connsiteY54" fmla="*/ 2809875 h 4410075"/>
              <a:gd name="connsiteX55" fmla="*/ 4629150 w 8315325"/>
              <a:gd name="connsiteY55" fmla="*/ 2981325 h 4410075"/>
              <a:gd name="connsiteX56" fmla="*/ 5276850 w 8315325"/>
              <a:gd name="connsiteY56" fmla="*/ 3200400 h 4410075"/>
              <a:gd name="connsiteX57" fmla="*/ 8305800 w 8315325"/>
              <a:gd name="connsiteY57" fmla="*/ 4410075 h 4410075"/>
              <a:gd name="connsiteX58" fmla="*/ 0 w 8315325"/>
              <a:gd name="connsiteY58" fmla="*/ 4410075 h 4410075"/>
              <a:gd name="connsiteX59" fmla="*/ 19050 w 8315325"/>
              <a:gd name="connsiteY59"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9827 w 8315325"/>
              <a:gd name="connsiteY24" fmla="*/ 523875 h 4410075"/>
              <a:gd name="connsiteX25" fmla="*/ 6215064 w 8315325"/>
              <a:gd name="connsiteY25" fmla="*/ 347664 h 4410075"/>
              <a:gd name="connsiteX26" fmla="*/ 6496050 w 8315325"/>
              <a:gd name="connsiteY26" fmla="*/ 276226 h 4410075"/>
              <a:gd name="connsiteX27" fmla="*/ 6624638 w 8315325"/>
              <a:gd name="connsiteY27" fmla="*/ 285750 h 4410075"/>
              <a:gd name="connsiteX28" fmla="*/ 6638925 w 8315325"/>
              <a:gd name="connsiteY28" fmla="*/ 323850 h 4410075"/>
              <a:gd name="connsiteX29" fmla="*/ 6638925 w 8315325"/>
              <a:gd name="connsiteY29" fmla="*/ 457200 h 4410075"/>
              <a:gd name="connsiteX30" fmla="*/ 6681788 w 8315325"/>
              <a:gd name="connsiteY30" fmla="*/ 457200 h 4410075"/>
              <a:gd name="connsiteX31" fmla="*/ 7362825 w 8315325"/>
              <a:gd name="connsiteY31" fmla="*/ 333375 h 4410075"/>
              <a:gd name="connsiteX32" fmla="*/ 7924800 w 8315325"/>
              <a:gd name="connsiteY32" fmla="*/ 171450 h 4410075"/>
              <a:gd name="connsiteX33" fmla="*/ 8258175 w 8315325"/>
              <a:gd name="connsiteY33" fmla="*/ 0 h 4410075"/>
              <a:gd name="connsiteX34" fmla="*/ 8315325 w 8315325"/>
              <a:gd name="connsiteY34" fmla="*/ 47625 h 4410075"/>
              <a:gd name="connsiteX35" fmla="*/ 8305800 w 8315325"/>
              <a:gd name="connsiteY35" fmla="*/ 85725 h 4410075"/>
              <a:gd name="connsiteX36" fmla="*/ 8267700 w 8315325"/>
              <a:gd name="connsiteY36" fmla="*/ 114300 h 4410075"/>
              <a:gd name="connsiteX37" fmla="*/ 8086725 w 8315325"/>
              <a:gd name="connsiteY37" fmla="*/ 219075 h 4410075"/>
              <a:gd name="connsiteX38" fmla="*/ 7991475 w 8315325"/>
              <a:gd name="connsiteY38" fmla="*/ 257175 h 4410075"/>
              <a:gd name="connsiteX39" fmla="*/ 7943850 w 8315325"/>
              <a:gd name="connsiteY39" fmla="*/ 352425 h 4410075"/>
              <a:gd name="connsiteX40" fmla="*/ 7820025 w 8315325"/>
              <a:gd name="connsiteY40" fmla="*/ 428625 h 4410075"/>
              <a:gd name="connsiteX41" fmla="*/ 7734300 w 8315325"/>
              <a:gd name="connsiteY41" fmla="*/ 590550 h 4410075"/>
              <a:gd name="connsiteX42" fmla="*/ 7667625 w 8315325"/>
              <a:gd name="connsiteY42" fmla="*/ 657225 h 4410075"/>
              <a:gd name="connsiteX43" fmla="*/ 7581900 w 8315325"/>
              <a:gd name="connsiteY43" fmla="*/ 742950 h 4410075"/>
              <a:gd name="connsiteX44" fmla="*/ 7467600 w 8315325"/>
              <a:gd name="connsiteY44" fmla="*/ 857250 h 4410075"/>
              <a:gd name="connsiteX45" fmla="*/ 7400925 w 8315325"/>
              <a:gd name="connsiteY45" fmla="*/ 942975 h 4410075"/>
              <a:gd name="connsiteX46" fmla="*/ 7343775 w 8315325"/>
              <a:gd name="connsiteY46" fmla="*/ 971550 h 4410075"/>
              <a:gd name="connsiteX47" fmla="*/ 7181850 w 8315325"/>
              <a:gd name="connsiteY47" fmla="*/ 1238250 h 4410075"/>
              <a:gd name="connsiteX48" fmla="*/ 6819900 w 8315325"/>
              <a:gd name="connsiteY48" fmla="*/ 1476375 h 4410075"/>
              <a:gd name="connsiteX49" fmla="*/ 6448425 w 8315325"/>
              <a:gd name="connsiteY49" fmla="*/ 1695450 h 4410075"/>
              <a:gd name="connsiteX50" fmla="*/ 6096000 w 8315325"/>
              <a:gd name="connsiteY50" fmla="*/ 1857375 h 4410075"/>
              <a:gd name="connsiteX51" fmla="*/ 5638800 w 8315325"/>
              <a:gd name="connsiteY51" fmla="*/ 2076450 h 4410075"/>
              <a:gd name="connsiteX52" fmla="*/ 5143500 w 8315325"/>
              <a:gd name="connsiteY52" fmla="*/ 2276475 h 4410075"/>
              <a:gd name="connsiteX53" fmla="*/ 4667250 w 8315325"/>
              <a:gd name="connsiteY53" fmla="*/ 2447925 h 4410075"/>
              <a:gd name="connsiteX54" fmla="*/ 4010025 w 8315325"/>
              <a:gd name="connsiteY54" fmla="*/ 2809875 h 4410075"/>
              <a:gd name="connsiteX55" fmla="*/ 4629150 w 8315325"/>
              <a:gd name="connsiteY55" fmla="*/ 2981325 h 4410075"/>
              <a:gd name="connsiteX56" fmla="*/ 5276850 w 8315325"/>
              <a:gd name="connsiteY56" fmla="*/ 3200400 h 4410075"/>
              <a:gd name="connsiteX57" fmla="*/ 8305800 w 8315325"/>
              <a:gd name="connsiteY57" fmla="*/ 4410075 h 4410075"/>
              <a:gd name="connsiteX58" fmla="*/ 0 w 8315325"/>
              <a:gd name="connsiteY58" fmla="*/ 4410075 h 4410075"/>
              <a:gd name="connsiteX59" fmla="*/ 19050 w 8315325"/>
              <a:gd name="connsiteY59"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9827 w 8315325"/>
              <a:gd name="connsiteY24" fmla="*/ 523875 h 4410075"/>
              <a:gd name="connsiteX25" fmla="*/ 6215064 w 8315325"/>
              <a:gd name="connsiteY25" fmla="*/ 347664 h 4410075"/>
              <a:gd name="connsiteX26" fmla="*/ 6496050 w 8315325"/>
              <a:gd name="connsiteY26" fmla="*/ 276226 h 4410075"/>
              <a:gd name="connsiteX27" fmla="*/ 6624638 w 8315325"/>
              <a:gd name="connsiteY27" fmla="*/ 285750 h 4410075"/>
              <a:gd name="connsiteX28" fmla="*/ 6638925 w 8315325"/>
              <a:gd name="connsiteY28" fmla="*/ 323850 h 4410075"/>
              <a:gd name="connsiteX29" fmla="*/ 6638925 w 8315325"/>
              <a:gd name="connsiteY29" fmla="*/ 457200 h 4410075"/>
              <a:gd name="connsiteX30" fmla="*/ 6681788 w 8315325"/>
              <a:gd name="connsiteY30" fmla="*/ 457200 h 4410075"/>
              <a:gd name="connsiteX31" fmla="*/ 6805613 w 8315325"/>
              <a:gd name="connsiteY31" fmla="*/ 442913 h 4410075"/>
              <a:gd name="connsiteX32" fmla="*/ 7362825 w 8315325"/>
              <a:gd name="connsiteY32" fmla="*/ 333375 h 4410075"/>
              <a:gd name="connsiteX33" fmla="*/ 7924800 w 8315325"/>
              <a:gd name="connsiteY33" fmla="*/ 171450 h 4410075"/>
              <a:gd name="connsiteX34" fmla="*/ 8258175 w 8315325"/>
              <a:gd name="connsiteY34" fmla="*/ 0 h 4410075"/>
              <a:gd name="connsiteX35" fmla="*/ 8315325 w 8315325"/>
              <a:gd name="connsiteY35" fmla="*/ 47625 h 4410075"/>
              <a:gd name="connsiteX36" fmla="*/ 8305800 w 8315325"/>
              <a:gd name="connsiteY36" fmla="*/ 85725 h 4410075"/>
              <a:gd name="connsiteX37" fmla="*/ 8267700 w 8315325"/>
              <a:gd name="connsiteY37" fmla="*/ 114300 h 4410075"/>
              <a:gd name="connsiteX38" fmla="*/ 8086725 w 8315325"/>
              <a:gd name="connsiteY38" fmla="*/ 219075 h 4410075"/>
              <a:gd name="connsiteX39" fmla="*/ 7991475 w 8315325"/>
              <a:gd name="connsiteY39" fmla="*/ 257175 h 4410075"/>
              <a:gd name="connsiteX40" fmla="*/ 7943850 w 8315325"/>
              <a:gd name="connsiteY40" fmla="*/ 352425 h 4410075"/>
              <a:gd name="connsiteX41" fmla="*/ 7820025 w 8315325"/>
              <a:gd name="connsiteY41" fmla="*/ 428625 h 4410075"/>
              <a:gd name="connsiteX42" fmla="*/ 7734300 w 8315325"/>
              <a:gd name="connsiteY42" fmla="*/ 590550 h 4410075"/>
              <a:gd name="connsiteX43" fmla="*/ 7667625 w 8315325"/>
              <a:gd name="connsiteY43" fmla="*/ 657225 h 4410075"/>
              <a:gd name="connsiteX44" fmla="*/ 7581900 w 8315325"/>
              <a:gd name="connsiteY44" fmla="*/ 742950 h 4410075"/>
              <a:gd name="connsiteX45" fmla="*/ 7467600 w 8315325"/>
              <a:gd name="connsiteY45" fmla="*/ 857250 h 4410075"/>
              <a:gd name="connsiteX46" fmla="*/ 7400925 w 8315325"/>
              <a:gd name="connsiteY46" fmla="*/ 942975 h 4410075"/>
              <a:gd name="connsiteX47" fmla="*/ 7343775 w 8315325"/>
              <a:gd name="connsiteY47" fmla="*/ 971550 h 4410075"/>
              <a:gd name="connsiteX48" fmla="*/ 7181850 w 8315325"/>
              <a:gd name="connsiteY48" fmla="*/ 1238250 h 4410075"/>
              <a:gd name="connsiteX49" fmla="*/ 6819900 w 8315325"/>
              <a:gd name="connsiteY49" fmla="*/ 1476375 h 4410075"/>
              <a:gd name="connsiteX50" fmla="*/ 6448425 w 8315325"/>
              <a:gd name="connsiteY50" fmla="*/ 1695450 h 4410075"/>
              <a:gd name="connsiteX51" fmla="*/ 6096000 w 8315325"/>
              <a:gd name="connsiteY51" fmla="*/ 1857375 h 4410075"/>
              <a:gd name="connsiteX52" fmla="*/ 5638800 w 8315325"/>
              <a:gd name="connsiteY52" fmla="*/ 2076450 h 4410075"/>
              <a:gd name="connsiteX53" fmla="*/ 5143500 w 8315325"/>
              <a:gd name="connsiteY53" fmla="*/ 2276475 h 4410075"/>
              <a:gd name="connsiteX54" fmla="*/ 4667250 w 8315325"/>
              <a:gd name="connsiteY54" fmla="*/ 2447925 h 4410075"/>
              <a:gd name="connsiteX55" fmla="*/ 4010025 w 8315325"/>
              <a:gd name="connsiteY55" fmla="*/ 2809875 h 4410075"/>
              <a:gd name="connsiteX56" fmla="*/ 4629150 w 8315325"/>
              <a:gd name="connsiteY56" fmla="*/ 2981325 h 4410075"/>
              <a:gd name="connsiteX57" fmla="*/ 5276850 w 8315325"/>
              <a:gd name="connsiteY57" fmla="*/ 3200400 h 4410075"/>
              <a:gd name="connsiteX58" fmla="*/ 8305800 w 8315325"/>
              <a:gd name="connsiteY58" fmla="*/ 4410075 h 4410075"/>
              <a:gd name="connsiteX59" fmla="*/ 0 w 8315325"/>
              <a:gd name="connsiteY59" fmla="*/ 4410075 h 4410075"/>
              <a:gd name="connsiteX60" fmla="*/ 19050 w 8315325"/>
              <a:gd name="connsiteY60"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9827 w 8315325"/>
              <a:gd name="connsiteY24" fmla="*/ 523875 h 4410075"/>
              <a:gd name="connsiteX25" fmla="*/ 6215064 w 8315325"/>
              <a:gd name="connsiteY25" fmla="*/ 347664 h 4410075"/>
              <a:gd name="connsiteX26" fmla="*/ 6496050 w 8315325"/>
              <a:gd name="connsiteY26" fmla="*/ 276226 h 4410075"/>
              <a:gd name="connsiteX27" fmla="*/ 6624638 w 8315325"/>
              <a:gd name="connsiteY27" fmla="*/ 285750 h 4410075"/>
              <a:gd name="connsiteX28" fmla="*/ 6638925 w 8315325"/>
              <a:gd name="connsiteY28" fmla="*/ 323850 h 4410075"/>
              <a:gd name="connsiteX29" fmla="*/ 6638925 w 8315325"/>
              <a:gd name="connsiteY29" fmla="*/ 457200 h 4410075"/>
              <a:gd name="connsiteX30" fmla="*/ 6681788 w 8315325"/>
              <a:gd name="connsiteY30" fmla="*/ 457200 h 4410075"/>
              <a:gd name="connsiteX31" fmla="*/ 6681788 w 8315325"/>
              <a:gd name="connsiteY31" fmla="*/ 252413 h 4410075"/>
              <a:gd name="connsiteX32" fmla="*/ 7362825 w 8315325"/>
              <a:gd name="connsiteY32" fmla="*/ 333375 h 4410075"/>
              <a:gd name="connsiteX33" fmla="*/ 7924800 w 8315325"/>
              <a:gd name="connsiteY33" fmla="*/ 171450 h 4410075"/>
              <a:gd name="connsiteX34" fmla="*/ 8258175 w 8315325"/>
              <a:gd name="connsiteY34" fmla="*/ 0 h 4410075"/>
              <a:gd name="connsiteX35" fmla="*/ 8315325 w 8315325"/>
              <a:gd name="connsiteY35" fmla="*/ 47625 h 4410075"/>
              <a:gd name="connsiteX36" fmla="*/ 8305800 w 8315325"/>
              <a:gd name="connsiteY36" fmla="*/ 85725 h 4410075"/>
              <a:gd name="connsiteX37" fmla="*/ 8267700 w 8315325"/>
              <a:gd name="connsiteY37" fmla="*/ 114300 h 4410075"/>
              <a:gd name="connsiteX38" fmla="*/ 8086725 w 8315325"/>
              <a:gd name="connsiteY38" fmla="*/ 219075 h 4410075"/>
              <a:gd name="connsiteX39" fmla="*/ 7991475 w 8315325"/>
              <a:gd name="connsiteY39" fmla="*/ 257175 h 4410075"/>
              <a:gd name="connsiteX40" fmla="*/ 7943850 w 8315325"/>
              <a:gd name="connsiteY40" fmla="*/ 352425 h 4410075"/>
              <a:gd name="connsiteX41" fmla="*/ 7820025 w 8315325"/>
              <a:gd name="connsiteY41" fmla="*/ 428625 h 4410075"/>
              <a:gd name="connsiteX42" fmla="*/ 7734300 w 8315325"/>
              <a:gd name="connsiteY42" fmla="*/ 590550 h 4410075"/>
              <a:gd name="connsiteX43" fmla="*/ 7667625 w 8315325"/>
              <a:gd name="connsiteY43" fmla="*/ 657225 h 4410075"/>
              <a:gd name="connsiteX44" fmla="*/ 7581900 w 8315325"/>
              <a:gd name="connsiteY44" fmla="*/ 742950 h 4410075"/>
              <a:gd name="connsiteX45" fmla="*/ 7467600 w 8315325"/>
              <a:gd name="connsiteY45" fmla="*/ 857250 h 4410075"/>
              <a:gd name="connsiteX46" fmla="*/ 7400925 w 8315325"/>
              <a:gd name="connsiteY46" fmla="*/ 942975 h 4410075"/>
              <a:gd name="connsiteX47" fmla="*/ 7343775 w 8315325"/>
              <a:gd name="connsiteY47" fmla="*/ 971550 h 4410075"/>
              <a:gd name="connsiteX48" fmla="*/ 7181850 w 8315325"/>
              <a:gd name="connsiteY48" fmla="*/ 1238250 h 4410075"/>
              <a:gd name="connsiteX49" fmla="*/ 6819900 w 8315325"/>
              <a:gd name="connsiteY49" fmla="*/ 1476375 h 4410075"/>
              <a:gd name="connsiteX50" fmla="*/ 6448425 w 8315325"/>
              <a:gd name="connsiteY50" fmla="*/ 1695450 h 4410075"/>
              <a:gd name="connsiteX51" fmla="*/ 6096000 w 8315325"/>
              <a:gd name="connsiteY51" fmla="*/ 1857375 h 4410075"/>
              <a:gd name="connsiteX52" fmla="*/ 5638800 w 8315325"/>
              <a:gd name="connsiteY52" fmla="*/ 2076450 h 4410075"/>
              <a:gd name="connsiteX53" fmla="*/ 5143500 w 8315325"/>
              <a:gd name="connsiteY53" fmla="*/ 2276475 h 4410075"/>
              <a:gd name="connsiteX54" fmla="*/ 4667250 w 8315325"/>
              <a:gd name="connsiteY54" fmla="*/ 2447925 h 4410075"/>
              <a:gd name="connsiteX55" fmla="*/ 4010025 w 8315325"/>
              <a:gd name="connsiteY55" fmla="*/ 2809875 h 4410075"/>
              <a:gd name="connsiteX56" fmla="*/ 4629150 w 8315325"/>
              <a:gd name="connsiteY56" fmla="*/ 2981325 h 4410075"/>
              <a:gd name="connsiteX57" fmla="*/ 5276850 w 8315325"/>
              <a:gd name="connsiteY57" fmla="*/ 3200400 h 4410075"/>
              <a:gd name="connsiteX58" fmla="*/ 8305800 w 8315325"/>
              <a:gd name="connsiteY58" fmla="*/ 4410075 h 4410075"/>
              <a:gd name="connsiteX59" fmla="*/ 0 w 8315325"/>
              <a:gd name="connsiteY59" fmla="*/ 4410075 h 4410075"/>
              <a:gd name="connsiteX60" fmla="*/ 19050 w 8315325"/>
              <a:gd name="connsiteY60"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9827 w 8315325"/>
              <a:gd name="connsiteY24" fmla="*/ 523875 h 4410075"/>
              <a:gd name="connsiteX25" fmla="*/ 6215064 w 8315325"/>
              <a:gd name="connsiteY25" fmla="*/ 347664 h 4410075"/>
              <a:gd name="connsiteX26" fmla="*/ 6496050 w 8315325"/>
              <a:gd name="connsiteY26" fmla="*/ 276226 h 4410075"/>
              <a:gd name="connsiteX27" fmla="*/ 6624638 w 8315325"/>
              <a:gd name="connsiteY27" fmla="*/ 285750 h 4410075"/>
              <a:gd name="connsiteX28" fmla="*/ 6638925 w 8315325"/>
              <a:gd name="connsiteY28" fmla="*/ 323850 h 4410075"/>
              <a:gd name="connsiteX29" fmla="*/ 6638925 w 8315325"/>
              <a:gd name="connsiteY29" fmla="*/ 457200 h 4410075"/>
              <a:gd name="connsiteX30" fmla="*/ 6681788 w 8315325"/>
              <a:gd name="connsiteY30" fmla="*/ 457200 h 4410075"/>
              <a:gd name="connsiteX31" fmla="*/ 6681788 w 8315325"/>
              <a:gd name="connsiteY31" fmla="*/ 252413 h 4410075"/>
              <a:gd name="connsiteX32" fmla="*/ 7115175 w 8315325"/>
              <a:gd name="connsiteY32" fmla="*/ 300038 h 4410075"/>
              <a:gd name="connsiteX33" fmla="*/ 7362825 w 8315325"/>
              <a:gd name="connsiteY33" fmla="*/ 333375 h 4410075"/>
              <a:gd name="connsiteX34" fmla="*/ 7924800 w 8315325"/>
              <a:gd name="connsiteY34" fmla="*/ 171450 h 4410075"/>
              <a:gd name="connsiteX35" fmla="*/ 8258175 w 8315325"/>
              <a:gd name="connsiteY35" fmla="*/ 0 h 4410075"/>
              <a:gd name="connsiteX36" fmla="*/ 8315325 w 8315325"/>
              <a:gd name="connsiteY36" fmla="*/ 47625 h 4410075"/>
              <a:gd name="connsiteX37" fmla="*/ 8305800 w 8315325"/>
              <a:gd name="connsiteY37" fmla="*/ 85725 h 4410075"/>
              <a:gd name="connsiteX38" fmla="*/ 8267700 w 8315325"/>
              <a:gd name="connsiteY38" fmla="*/ 114300 h 4410075"/>
              <a:gd name="connsiteX39" fmla="*/ 8086725 w 8315325"/>
              <a:gd name="connsiteY39" fmla="*/ 219075 h 4410075"/>
              <a:gd name="connsiteX40" fmla="*/ 7991475 w 8315325"/>
              <a:gd name="connsiteY40" fmla="*/ 257175 h 4410075"/>
              <a:gd name="connsiteX41" fmla="*/ 7943850 w 8315325"/>
              <a:gd name="connsiteY41" fmla="*/ 352425 h 4410075"/>
              <a:gd name="connsiteX42" fmla="*/ 7820025 w 8315325"/>
              <a:gd name="connsiteY42" fmla="*/ 428625 h 4410075"/>
              <a:gd name="connsiteX43" fmla="*/ 7734300 w 8315325"/>
              <a:gd name="connsiteY43" fmla="*/ 590550 h 4410075"/>
              <a:gd name="connsiteX44" fmla="*/ 7667625 w 8315325"/>
              <a:gd name="connsiteY44" fmla="*/ 657225 h 4410075"/>
              <a:gd name="connsiteX45" fmla="*/ 7581900 w 8315325"/>
              <a:gd name="connsiteY45" fmla="*/ 742950 h 4410075"/>
              <a:gd name="connsiteX46" fmla="*/ 7467600 w 8315325"/>
              <a:gd name="connsiteY46" fmla="*/ 857250 h 4410075"/>
              <a:gd name="connsiteX47" fmla="*/ 7400925 w 8315325"/>
              <a:gd name="connsiteY47" fmla="*/ 942975 h 4410075"/>
              <a:gd name="connsiteX48" fmla="*/ 7343775 w 8315325"/>
              <a:gd name="connsiteY48" fmla="*/ 971550 h 4410075"/>
              <a:gd name="connsiteX49" fmla="*/ 7181850 w 8315325"/>
              <a:gd name="connsiteY49" fmla="*/ 1238250 h 4410075"/>
              <a:gd name="connsiteX50" fmla="*/ 6819900 w 8315325"/>
              <a:gd name="connsiteY50" fmla="*/ 1476375 h 4410075"/>
              <a:gd name="connsiteX51" fmla="*/ 6448425 w 8315325"/>
              <a:gd name="connsiteY51" fmla="*/ 1695450 h 4410075"/>
              <a:gd name="connsiteX52" fmla="*/ 6096000 w 8315325"/>
              <a:gd name="connsiteY52" fmla="*/ 1857375 h 4410075"/>
              <a:gd name="connsiteX53" fmla="*/ 5638800 w 8315325"/>
              <a:gd name="connsiteY53" fmla="*/ 2076450 h 4410075"/>
              <a:gd name="connsiteX54" fmla="*/ 5143500 w 8315325"/>
              <a:gd name="connsiteY54" fmla="*/ 2276475 h 4410075"/>
              <a:gd name="connsiteX55" fmla="*/ 4667250 w 8315325"/>
              <a:gd name="connsiteY55" fmla="*/ 2447925 h 4410075"/>
              <a:gd name="connsiteX56" fmla="*/ 4010025 w 8315325"/>
              <a:gd name="connsiteY56" fmla="*/ 2809875 h 4410075"/>
              <a:gd name="connsiteX57" fmla="*/ 4629150 w 8315325"/>
              <a:gd name="connsiteY57" fmla="*/ 2981325 h 4410075"/>
              <a:gd name="connsiteX58" fmla="*/ 5276850 w 8315325"/>
              <a:gd name="connsiteY58" fmla="*/ 3200400 h 4410075"/>
              <a:gd name="connsiteX59" fmla="*/ 8305800 w 8315325"/>
              <a:gd name="connsiteY59" fmla="*/ 4410075 h 4410075"/>
              <a:gd name="connsiteX60" fmla="*/ 0 w 8315325"/>
              <a:gd name="connsiteY60" fmla="*/ 4410075 h 4410075"/>
              <a:gd name="connsiteX61" fmla="*/ 19050 w 8315325"/>
              <a:gd name="connsiteY61"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9827 w 8315325"/>
              <a:gd name="connsiteY24" fmla="*/ 523875 h 4410075"/>
              <a:gd name="connsiteX25" fmla="*/ 6215064 w 8315325"/>
              <a:gd name="connsiteY25" fmla="*/ 347664 h 4410075"/>
              <a:gd name="connsiteX26" fmla="*/ 6496050 w 8315325"/>
              <a:gd name="connsiteY26" fmla="*/ 276226 h 4410075"/>
              <a:gd name="connsiteX27" fmla="*/ 6624638 w 8315325"/>
              <a:gd name="connsiteY27" fmla="*/ 285750 h 4410075"/>
              <a:gd name="connsiteX28" fmla="*/ 6638925 w 8315325"/>
              <a:gd name="connsiteY28" fmla="*/ 323850 h 4410075"/>
              <a:gd name="connsiteX29" fmla="*/ 6638925 w 8315325"/>
              <a:gd name="connsiteY29" fmla="*/ 457200 h 4410075"/>
              <a:gd name="connsiteX30" fmla="*/ 6681788 w 8315325"/>
              <a:gd name="connsiteY30" fmla="*/ 457200 h 4410075"/>
              <a:gd name="connsiteX31" fmla="*/ 6681788 w 8315325"/>
              <a:gd name="connsiteY31" fmla="*/ 252413 h 4410075"/>
              <a:gd name="connsiteX32" fmla="*/ 6819900 w 8315325"/>
              <a:gd name="connsiteY32" fmla="*/ 238126 h 4410075"/>
              <a:gd name="connsiteX33" fmla="*/ 7362825 w 8315325"/>
              <a:gd name="connsiteY33" fmla="*/ 333375 h 4410075"/>
              <a:gd name="connsiteX34" fmla="*/ 7924800 w 8315325"/>
              <a:gd name="connsiteY34" fmla="*/ 171450 h 4410075"/>
              <a:gd name="connsiteX35" fmla="*/ 8258175 w 8315325"/>
              <a:gd name="connsiteY35" fmla="*/ 0 h 4410075"/>
              <a:gd name="connsiteX36" fmla="*/ 8315325 w 8315325"/>
              <a:gd name="connsiteY36" fmla="*/ 47625 h 4410075"/>
              <a:gd name="connsiteX37" fmla="*/ 8305800 w 8315325"/>
              <a:gd name="connsiteY37" fmla="*/ 85725 h 4410075"/>
              <a:gd name="connsiteX38" fmla="*/ 8267700 w 8315325"/>
              <a:gd name="connsiteY38" fmla="*/ 114300 h 4410075"/>
              <a:gd name="connsiteX39" fmla="*/ 8086725 w 8315325"/>
              <a:gd name="connsiteY39" fmla="*/ 219075 h 4410075"/>
              <a:gd name="connsiteX40" fmla="*/ 7991475 w 8315325"/>
              <a:gd name="connsiteY40" fmla="*/ 257175 h 4410075"/>
              <a:gd name="connsiteX41" fmla="*/ 7943850 w 8315325"/>
              <a:gd name="connsiteY41" fmla="*/ 352425 h 4410075"/>
              <a:gd name="connsiteX42" fmla="*/ 7820025 w 8315325"/>
              <a:gd name="connsiteY42" fmla="*/ 428625 h 4410075"/>
              <a:gd name="connsiteX43" fmla="*/ 7734300 w 8315325"/>
              <a:gd name="connsiteY43" fmla="*/ 590550 h 4410075"/>
              <a:gd name="connsiteX44" fmla="*/ 7667625 w 8315325"/>
              <a:gd name="connsiteY44" fmla="*/ 657225 h 4410075"/>
              <a:gd name="connsiteX45" fmla="*/ 7581900 w 8315325"/>
              <a:gd name="connsiteY45" fmla="*/ 742950 h 4410075"/>
              <a:gd name="connsiteX46" fmla="*/ 7467600 w 8315325"/>
              <a:gd name="connsiteY46" fmla="*/ 857250 h 4410075"/>
              <a:gd name="connsiteX47" fmla="*/ 7400925 w 8315325"/>
              <a:gd name="connsiteY47" fmla="*/ 942975 h 4410075"/>
              <a:gd name="connsiteX48" fmla="*/ 7343775 w 8315325"/>
              <a:gd name="connsiteY48" fmla="*/ 971550 h 4410075"/>
              <a:gd name="connsiteX49" fmla="*/ 7181850 w 8315325"/>
              <a:gd name="connsiteY49" fmla="*/ 1238250 h 4410075"/>
              <a:gd name="connsiteX50" fmla="*/ 6819900 w 8315325"/>
              <a:gd name="connsiteY50" fmla="*/ 1476375 h 4410075"/>
              <a:gd name="connsiteX51" fmla="*/ 6448425 w 8315325"/>
              <a:gd name="connsiteY51" fmla="*/ 1695450 h 4410075"/>
              <a:gd name="connsiteX52" fmla="*/ 6096000 w 8315325"/>
              <a:gd name="connsiteY52" fmla="*/ 1857375 h 4410075"/>
              <a:gd name="connsiteX53" fmla="*/ 5638800 w 8315325"/>
              <a:gd name="connsiteY53" fmla="*/ 2076450 h 4410075"/>
              <a:gd name="connsiteX54" fmla="*/ 5143500 w 8315325"/>
              <a:gd name="connsiteY54" fmla="*/ 2276475 h 4410075"/>
              <a:gd name="connsiteX55" fmla="*/ 4667250 w 8315325"/>
              <a:gd name="connsiteY55" fmla="*/ 2447925 h 4410075"/>
              <a:gd name="connsiteX56" fmla="*/ 4010025 w 8315325"/>
              <a:gd name="connsiteY56" fmla="*/ 2809875 h 4410075"/>
              <a:gd name="connsiteX57" fmla="*/ 4629150 w 8315325"/>
              <a:gd name="connsiteY57" fmla="*/ 2981325 h 4410075"/>
              <a:gd name="connsiteX58" fmla="*/ 5276850 w 8315325"/>
              <a:gd name="connsiteY58" fmla="*/ 3200400 h 4410075"/>
              <a:gd name="connsiteX59" fmla="*/ 8305800 w 8315325"/>
              <a:gd name="connsiteY59" fmla="*/ 4410075 h 4410075"/>
              <a:gd name="connsiteX60" fmla="*/ 0 w 8315325"/>
              <a:gd name="connsiteY60" fmla="*/ 4410075 h 4410075"/>
              <a:gd name="connsiteX61" fmla="*/ 19050 w 8315325"/>
              <a:gd name="connsiteY61"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9827 w 8315325"/>
              <a:gd name="connsiteY24" fmla="*/ 523875 h 4410075"/>
              <a:gd name="connsiteX25" fmla="*/ 6215064 w 8315325"/>
              <a:gd name="connsiteY25" fmla="*/ 347664 h 4410075"/>
              <a:gd name="connsiteX26" fmla="*/ 6496050 w 8315325"/>
              <a:gd name="connsiteY26" fmla="*/ 276226 h 4410075"/>
              <a:gd name="connsiteX27" fmla="*/ 6624638 w 8315325"/>
              <a:gd name="connsiteY27" fmla="*/ 285750 h 4410075"/>
              <a:gd name="connsiteX28" fmla="*/ 6638925 w 8315325"/>
              <a:gd name="connsiteY28" fmla="*/ 323850 h 4410075"/>
              <a:gd name="connsiteX29" fmla="*/ 6638925 w 8315325"/>
              <a:gd name="connsiteY29" fmla="*/ 457200 h 4410075"/>
              <a:gd name="connsiteX30" fmla="*/ 6681788 w 8315325"/>
              <a:gd name="connsiteY30" fmla="*/ 457200 h 4410075"/>
              <a:gd name="connsiteX31" fmla="*/ 6681788 w 8315325"/>
              <a:gd name="connsiteY31" fmla="*/ 252413 h 4410075"/>
              <a:gd name="connsiteX32" fmla="*/ 6819900 w 8315325"/>
              <a:gd name="connsiteY32" fmla="*/ 238126 h 4410075"/>
              <a:gd name="connsiteX33" fmla="*/ 7215188 w 8315325"/>
              <a:gd name="connsiteY33" fmla="*/ 309563 h 4410075"/>
              <a:gd name="connsiteX34" fmla="*/ 7362825 w 8315325"/>
              <a:gd name="connsiteY34" fmla="*/ 333375 h 4410075"/>
              <a:gd name="connsiteX35" fmla="*/ 7924800 w 8315325"/>
              <a:gd name="connsiteY35" fmla="*/ 171450 h 4410075"/>
              <a:gd name="connsiteX36" fmla="*/ 8258175 w 8315325"/>
              <a:gd name="connsiteY36" fmla="*/ 0 h 4410075"/>
              <a:gd name="connsiteX37" fmla="*/ 8315325 w 8315325"/>
              <a:gd name="connsiteY37" fmla="*/ 47625 h 4410075"/>
              <a:gd name="connsiteX38" fmla="*/ 8305800 w 8315325"/>
              <a:gd name="connsiteY38" fmla="*/ 85725 h 4410075"/>
              <a:gd name="connsiteX39" fmla="*/ 8267700 w 8315325"/>
              <a:gd name="connsiteY39" fmla="*/ 114300 h 4410075"/>
              <a:gd name="connsiteX40" fmla="*/ 8086725 w 8315325"/>
              <a:gd name="connsiteY40" fmla="*/ 219075 h 4410075"/>
              <a:gd name="connsiteX41" fmla="*/ 7991475 w 8315325"/>
              <a:gd name="connsiteY41" fmla="*/ 257175 h 4410075"/>
              <a:gd name="connsiteX42" fmla="*/ 7943850 w 8315325"/>
              <a:gd name="connsiteY42" fmla="*/ 352425 h 4410075"/>
              <a:gd name="connsiteX43" fmla="*/ 7820025 w 8315325"/>
              <a:gd name="connsiteY43" fmla="*/ 428625 h 4410075"/>
              <a:gd name="connsiteX44" fmla="*/ 7734300 w 8315325"/>
              <a:gd name="connsiteY44" fmla="*/ 590550 h 4410075"/>
              <a:gd name="connsiteX45" fmla="*/ 7667625 w 8315325"/>
              <a:gd name="connsiteY45" fmla="*/ 657225 h 4410075"/>
              <a:gd name="connsiteX46" fmla="*/ 7581900 w 8315325"/>
              <a:gd name="connsiteY46" fmla="*/ 742950 h 4410075"/>
              <a:gd name="connsiteX47" fmla="*/ 7467600 w 8315325"/>
              <a:gd name="connsiteY47" fmla="*/ 857250 h 4410075"/>
              <a:gd name="connsiteX48" fmla="*/ 7400925 w 8315325"/>
              <a:gd name="connsiteY48" fmla="*/ 942975 h 4410075"/>
              <a:gd name="connsiteX49" fmla="*/ 7343775 w 8315325"/>
              <a:gd name="connsiteY49" fmla="*/ 971550 h 4410075"/>
              <a:gd name="connsiteX50" fmla="*/ 7181850 w 8315325"/>
              <a:gd name="connsiteY50" fmla="*/ 1238250 h 4410075"/>
              <a:gd name="connsiteX51" fmla="*/ 6819900 w 8315325"/>
              <a:gd name="connsiteY51" fmla="*/ 1476375 h 4410075"/>
              <a:gd name="connsiteX52" fmla="*/ 6448425 w 8315325"/>
              <a:gd name="connsiteY52" fmla="*/ 1695450 h 4410075"/>
              <a:gd name="connsiteX53" fmla="*/ 6096000 w 8315325"/>
              <a:gd name="connsiteY53" fmla="*/ 1857375 h 4410075"/>
              <a:gd name="connsiteX54" fmla="*/ 5638800 w 8315325"/>
              <a:gd name="connsiteY54" fmla="*/ 2076450 h 4410075"/>
              <a:gd name="connsiteX55" fmla="*/ 5143500 w 8315325"/>
              <a:gd name="connsiteY55" fmla="*/ 2276475 h 4410075"/>
              <a:gd name="connsiteX56" fmla="*/ 4667250 w 8315325"/>
              <a:gd name="connsiteY56" fmla="*/ 2447925 h 4410075"/>
              <a:gd name="connsiteX57" fmla="*/ 4010025 w 8315325"/>
              <a:gd name="connsiteY57" fmla="*/ 2809875 h 4410075"/>
              <a:gd name="connsiteX58" fmla="*/ 4629150 w 8315325"/>
              <a:gd name="connsiteY58" fmla="*/ 2981325 h 4410075"/>
              <a:gd name="connsiteX59" fmla="*/ 5276850 w 8315325"/>
              <a:gd name="connsiteY59" fmla="*/ 3200400 h 4410075"/>
              <a:gd name="connsiteX60" fmla="*/ 8305800 w 8315325"/>
              <a:gd name="connsiteY60" fmla="*/ 4410075 h 4410075"/>
              <a:gd name="connsiteX61" fmla="*/ 0 w 8315325"/>
              <a:gd name="connsiteY61" fmla="*/ 4410075 h 4410075"/>
              <a:gd name="connsiteX62" fmla="*/ 19050 w 8315325"/>
              <a:gd name="connsiteY62"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9827 w 8315325"/>
              <a:gd name="connsiteY24" fmla="*/ 523875 h 4410075"/>
              <a:gd name="connsiteX25" fmla="*/ 6215064 w 8315325"/>
              <a:gd name="connsiteY25" fmla="*/ 347664 h 4410075"/>
              <a:gd name="connsiteX26" fmla="*/ 6496050 w 8315325"/>
              <a:gd name="connsiteY26" fmla="*/ 276226 h 4410075"/>
              <a:gd name="connsiteX27" fmla="*/ 6624638 w 8315325"/>
              <a:gd name="connsiteY27" fmla="*/ 285750 h 4410075"/>
              <a:gd name="connsiteX28" fmla="*/ 6638925 w 8315325"/>
              <a:gd name="connsiteY28" fmla="*/ 323850 h 4410075"/>
              <a:gd name="connsiteX29" fmla="*/ 6638925 w 8315325"/>
              <a:gd name="connsiteY29" fmla="*/ 457200 h 4410075"/>
              <a:gd name="connsiteX30" fmla="*/ 6681788 w 8315325"/>
              <a:gd name="connsiteY30" fmla="*/ 457200 h 4410075"/>
              <a:gd name="connsiteX31" fmla="*/ 6681788 w 8315325"/>
              <a:gd name="connsiteY31" fmla="*/ 252413 h 4410075"/>
              <a:gd name="connsiteX32" fmla="*/ 6819900 w 8315325"/>
              <a:gd name="connsiteY32" fmla="*/ 238126 h 4410075"/>
              <a:gd name="connsiteX33" fmla="*/ 6924675 w 8315325"/>
              <a:gd name="connsiteY33" fmla="*/ 247651 h 4410075"/>
              <a:gd name="connsiteX34" fmla="*/ 7362825 w 8315325"/>
              <a:gd name="connsiteY34" fmla="*/ 333375 h 4410075"/>
              <a:gd name="connsiteX35" fmla="*/ 7924800 w 8315325"/>
              <a:gd name="connsiteY35" fmla="*/ 171450 h 4410075"/>
              <a:gd name="connsiteX36" fmla="*/ 8258175 w 8315325"/>
              <a:gd name="connsiteY36" fmla="*/ 0 h 4410075"/>
              <a:gd name="connsiteX37" fmla="*/ 8315325 w 8315325"/>
              <a:gd name="connsiteY37" fmla="*/ 47625 h 4410075"/>
              <a:gd name="connsiteX38" fmla="*/ 8305800 w 8315325"/>
              <a:gd name="connsiteY38" fmla="*/ 85725 h 4410075"/>
              <a:gd name="connsiteX39" fmla="*/ 8267700 w 8315325"/>
              <a:gd name="connsiteY39" fmla="*/ 114300 h 4410075"/>
              <a:gd name="connsiteX40" fmla="*/ 8086725 w 8315325"/>
              <a:gd name="connsiteY40" fmla="*/ 219075 h 4410075"/>
              <a:gd name="connsiteX41" fmla="*/ 7991475 w 8315325"/>
              <a:gd name="connsiteY41" fmla="*/ 257175 h 4410075"/>
              <a:gd name="connsiteX42" fmla="*/ 7943850 w 8315325"/>
              <a:gd name="connsiteY42" fmla="*/ 352425 h 4410075"/>
              <a:gd name="connsiteX43" fmla="*/ 7820025 w 8315325"/>
              <a:gd name="connsiteY43" fmla="*/ 428625 h 4410075"/>
              <a:gd name="connsiteX44" fmla="*/ 7734300 w 8315325"/>
              <a:gd name="connsiteY44" fmla="*/ 590550 h 4410075"/>
              <a:gd name="connsiteX45" fmla="*/ 7667625 w 8315325"/>
              <a:gd name="connsiteY45" fmla="*/ 657225 h 4410075"/>
              <a:gd name="connsiteX46" fmla="*/ 7581900 w 8315325"/>
              <a:gd name="connsiteY46" fmla="*/ 742950 h 4410075"/>
              <a:gd name="connsiteX47" fmla="*/ 7467600 w 8315325"/>
              <a:gd name="connsiteY47" fmla="*/ 857250 h 4410075"/>
              <a:gd name="connsiteX48" fmla="*/ 7400925 w 8315325"/>
              <a:gd name="connsiteY48" fmla="*/ 942975 h 4410075"/>
              <a:gd name="connsiteX49" fmla="*/ 7343775 w 8315325"/>
              <a:gd name="connsiteY49" fmla="*/ 971550 h 4410075"/>
              <a:gd name="connsiteX50" fmla="*/ 7181850 w 8315325"/>
              <a:gd name="connsiteY50" fmla="*/ 1238250 h 4410075"/>
              <a:gd name="connsiteX51" fmla="*/ 6819900 w 8315325"/>
              <a:gd name="connsiteY51" fmla="*/ 1476375 h 4410075"/>
              <a:gd name="connsiteX52" fmla="*/ 6448425 w 8315325"/>
              <a:gd name="connsiteY52" fmla="*/ 1695450 h 4410075"/>
              <a:gd name="connsiteX53" fmla="*/ 6096000 w 8315325"/>
              <a:gd name="connsiteY53" fmla="*/ 1857375 h 4410075"/>
              <a:gd name="connsiteX54" fmla="*/ 5638800 w 8315325"/>
              <a:gd name="connsiteY54" fmla="*/ 2076450 h 4410075"/>
              <a:gd name="connsiteX55" fmla="*/ 5143500 w 8315325"/>
              <a:gd name="connsiteY55" fmla="*/ 2276475 h 4410075"/>
              <a:gd name="connsiteX56" fmla="*/ 4667250 w 8315325"/>
              <a:gd name="connsiteY56" fmla="*/ 2447925 h 4410075"/>
              <a:gd name="connsiteX57" fmla="*/ 4010025 w 8315325"/>
              <a:gd name="connsiteY57" fmla="*/ 2809875 h 4410075"/>
              <a:gd name="connsiteX58" fmla="*/ 4629150 w 8315325"/>
              <a:gd name="connsiteY58" fmla="*/ 2981325 h 4410075"/>
              <a:gd name="connsiteX59" fmla="*/ 5276850 w 8315325"/>
              <a:gd name="connsiteY59" fmla="*/ 3200400 h 4410075"/>
              <a:gd name="connsiteX60" fmla="*/ 8305800 w 8315325"/>
              <a:gd name="connsiteY60" fmla="*/ 4410075 h 4410075"/>
              <a:gd name="connsiteX61" fmla="*/ 0 w 8315325"/>
              <a:gd name="connsiteY61" fmla="*/ 4410075 h 4410075"/>
              <a:gd name="connsiteX62" fmla="*/ 19050 w 8315325"/>
              <a:gd name="connsiteY62"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9827 w 8315325"/>
              <a:gd name="connsiteY24" fmla="*/ 523875 h 4410075"/>
              <a:gd name="connsiteX25" fmla="*/ 6215064 w 8315325"/>
              <a:gd name="connsiteY25" fmla="*/ 347664 h 4410075"/>
              <a:gd name="connsiteX26" fmla="*/ 6496050 w 8315325"/>
              <a:gd name="connsiteY26" fmla="*/ 276226 h 4410075"/>
              <a:gd name="connsiteX27" fmla="*/ 6624638 w 8315325"/>
              <a:gd name="connsiteY27" fmla="*/ 285750 h 4410075"/>
              <a:gd name="connsiteX28" fmla="*/ 6638925 w 8315325"/>
              <a:gd name="connsiteY28" fmla="*/ 323850 h 4410075"/>
              <a:gd name="connsiteX29" fmla="*/ 6638925 w 8315325"/>
              <a:gd name="connsiteY29" fmla="*/ 457200 h 4410075"/>
              <a:gd name="connsiteX30" fmla="*/ 6681788 w 8315325"/>
              <a:gd name="connsiteY30" fmla="*/ 457200 h 4410075"/>
              <a:gd name="connsiteX31" fmla="*/ 6681788 w 8315325"/>
              <a:gd name="connsiteY31" fmla="*/ 252413 h 4410075"/>
              <a:gd name="connsiteX32" fmla="*/ 6819900 w 8315325"/>
              <a:gd name="connsiteY32" fmla="*/ 238126 h 4410075"/>
              <a:gd name="connsiteX33" fmla="*/ 6924675 w 8315325"/>
              <a:gd name="connsiteY33" fmla="*/ 247651 h 4410075"/>
              <a:gd name="connsiteX34" fmla="*/ 7105650 w 8315325"/>
              <a:gd name="connsiteY34" fmla="*/ 280988 h 4410075"/>
              <a:gd name="connsiteX35" fmla="*/ 7362825 w 8315325"/>
              <a:gd name="connsiteY35" fmla="*/ 333375 h 4410075"/>
              <a:gd name="connsiteX36" fmla="*/ 7924800 w 8315325"/>
              <a:gd name="connsiteY36" fmla="*/ 171450 h 4410075"/>
              <a:gd name="connsiteX37" fmla="*/ 8258175 w 8315325"/>
              <a:gd name="connsiteY37" fmla="*/ 0 h 4410075"/>
              <a:gd name="connsiteX38" fmla="*/ 8315325 w 8315325"/>
              <a:gd name="connsiteY38" fmla="*/ 47625 h 4410075"/>
              <a:gd name="connsiteX39" fmla="*/ 8305800 w 8315325"/>
              <a:gd name="connsiteY39" fmla="*/ 85725 h 4410075"/>
              <a:gd name="connsiteX40" fmla="*/ 8267700 w 8315325"/>
              <a:gd name="connsiteY40" fmla="*/ 114300 h 4410075"/>
              <a:gd name="connsiteX41" fmla="*/ 8086725 w 8315325"/>
              <a:gd name="connsiteY41" fmla="*/ 219075 h 4410075"/>
              <a:gd name="connsiteX42" fmla="*/ 7991475 w 8315325"/>
              <a:gd name="connsiteY42" fmla="*/ 257175 h 4410075"/>
              <a:gd name="connsiteX43" fmla="*/ 7943850 w 8315325"/>
              <a:gd name="connsiteY43" fmla="*/ 352425 h 4410075"/>
              <a:gd name="connsiteX44" fmla="*/ 7820025 w 8315325"/>
              <a:gd name="connsiteY44" fmla="*/ 428625 h 4410075"/>
              <a:gd name="connsiteX45" fmla="*/ 7734300 w 8315325"/>
              <a:gd name="connsiteY45" fmla="*/ 590550 h 4410075"/>
              <a:gd name="connsiteX46" fmla="*/ 7667625 w 8315325"/>
              <a:gd name="connsiteY46" fmla="*/ 657225 h 4410075"/>
              <a:gd name="connsiteX47" fmla="*/ 7581900 w 8315325"/>
              <a:gd name="connsiteY47" fmla="*/ 742950 h 4410075"/>
              <a:gd name="connsiteX48" fmla="*/ 7467600 w 8315325"/>
              <a:gd name="connsiteY48" fmla="*/ 857250 h 4410075"/>
              <a:gd name="connsiteX49" fmla="*/ 7400925 w 8315325"/>
              <a:gd name="connsiteY49" fmla="*/ 942975 h 4410075"/>
              <a:gd name="connsiteX50" fmla="*/ 7343775 w 8315325"/>
              <a:gd name="connsiteY50" fmla="*/ 971550 h 4410075"/>
              <a:gd name="connsiteX51" fmla="*/ 7181850 w 8315325"/>
              <a:gd name="connsiteY51" fmla="*/ 1238250 h 4410075"/>
              <a:gd name="connsiteX52" fmla="*/ 6819900 w 8315325"/>
              <a:gd name="connsiteY52" fmla="*/ 1476375 h 4410075"/>
              <a:gd name="connsiteX53" fmla="*/ 6448425 w 8315325"/>
              <a:gd name="connsiteY53" fmla="*/ 1695450 h 4410075"/>
              <a:gd name="connsiteX54" fmla="*/ 6096000 w 8315325"/>
              <a:gd name="connsiteY54" fmla="*/ 1857375 h 4410075"/>
              <a:gd name="connsiteX55" fmla="*/ 5638800 w 8315325"/>
              <a:gd name="connsiteY55" fmla="*/ 2076450 h 4410075"/>
              <a:gd name="connsiteX56" fmla="*/ 5143500 w 8315325"/>
              <a:gd name="connsiteY56" fmla="*/ 2276475 h 4410075"/>
              <a:gd name="connsiteX57" fmla="*/ 4667250 w 8315325"/>
              <a:gd name="connsiteY57" fmla="*/ 2447925 h 4410075"/>
              <a:gd name="connsiteX58" fmla="*/ 4010025 w 8315325"/>
              <a:gd name="connsiteY58" fmla="*/ 2809875 h 4410075"/>
              <a:gd name="connsiteX59" fmla="*/ 4629150 w 8315325"/>
              <a:gd name="connsiteY59" fmla="*/ 2981325 h 4410075"/>
              <a:gd name="connsiteX60" fmla="*/ 5276850 w 8315325"/>
              <a:gd name="connsiteY60" fmla="*/ 3200400 h 4410075"/>
              <a:gd name="connsiteX61" fmla="*/ 8305800 w 8315325"/>
              <a:gd name="connsiteY61" fmla="*/ 4410075 h 4410075"/>
              <a:gd name="connsiteX62" fmla="*/ 0 w 8315325"/>
              <a:gd name="connsiteY62" fmla="*/ 4410075 h 4410075"/>
              <a:gd name="connsiteX63" fmla="*/ 19050 w 8315325"/>
              <a:gd name="connsiteY63"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9827 w 8315325"/>
              <a:gd name="connsiteY24" fmla="*/ 523875 h 4410075"/>
              <a:gd name="connsiteX25" fmla="*/ 6215064 w 8315325"/>
              <a:gd name="connsiteY25" fmla="*/ 347664 h 4410075"/>
              <a:gd name="connsiteX26" fmla="*/ 6496050 w 8315325"/>
              <a:gd name="connsiteY26" fmla="*/ 276226 h 4410075"/>
              <a:gd name="connsiteX27" fmla="*/ 6624638 w 8315325"/>
              <a:gd name="connsiteY27" fmla="*/ 285750 h 4410075"/>
              <a:gd name="connsiteX28" fmla="*/ 6638925 w 8315325"/>
              <a:gd name="connsiteY28" fmla="*/ 323850 h 4410075"/>
              <a:gd name="connsiteX29" fmla="*/ 6638925 w 8315325"/>
              <a:gd name="connsiteY29" fmla="*/ 457200 h 4410075"/>
              <a:gd name="connsiteX30" fmla="*/ 6681788 w 8315325"/>
              <a:gd name="connsiteY30" fmla="*/ 457200 h 4410075"/>
              <a:gd name="connsiteX31" fmla="*/ 6681788 w 8315325"/>
              <a:gd name="connsiteY31" fmla="*/ 252413 h 4410075"/>
              <a:gd name="connsiteX32" fmla="*/ 6819900 w 8315325"/>
              <a:gd name="connsiteY32" fmla="*/ 238126 h 4410075"/>
              <a:gd name="connsiteX33" fmla="*/ 6924675 w 8315325"/>
              <a:gd name="connsiteY33" fmla="*/ 247651 h 4410075"/>
              <a:gd name="connsiteX34" fmla="*/ 6977062 w 8315325"/>
              <a:gd name="connsiteY34" fmla="*/ 219075 h 4410075"/>
              <a:gd name="connsiteX35" fmla="*/ 7362825 w 8315325"/>
              <a:gd name="connsiteY35" fmla="*/ 333375 h 4410075"/>
              <a:gd name="connsiteX36" fmla="*/ 7924800 w 8315325"/>
              <a:gd name="connsiteY36" fmla="*/ 171450 h 4410075"/>
              <a:gd name="connsiteX37" fmla="*/ 8258175 w 8315325"/>
              <a:gd name="connsiteY37" fmla="*/ 0 h 4410075"/>
              <a:gd name="connsiteX38" fmla="*/ 8315325 w 8315325"/>
              <a:gd name="connsiteY38" fmla="*/ 47625 h 4410075"/>
              <a:gd name="connsiteX39" fmla="*/ 8305800 w 8315325"/>
              <a:gd name="connsiteY39" fmla="*/ 85725 h 4410075"/>
              <a:gd name="connsiteX40" fmla="*/ 8267700 w 8315325"/>
              <a:gd name="connsiteY40" fmla="*/ 114300 h 4410075"/>
              <a:gd name="connsiteX41" fmla="*/ 8086725 w 8315325"/>
              <a:gd name="connsiteY41" fmla="*/ 219075 h 4410075"/>
              <a:gd name="connsiteX42" fmla="*/ 7991475 w 8315325"/>
              <a:gd name="connsiteY42" fmla="*/ 257175 h 4410075"/>
              <a:gd name="connsiteX43" fmla="*/ 7943850 w 8315325"/>
              <a:gd name="connsiteY43" fmla="*/ 352425 h 4410075"/>
              <a:gd name="connsiteX44" fmla="*/ 7820025 w 8315325"/>
              <a:gd name="connsiteY44" fmla="*/ 428625 h 4410075"/>
              <a:gd name="connsiteX45" fmla="*/ 7734300 w 8315325"/>
              <a:gd name="connsiteY45" fmla="*/ 590550 h 4410075"/>
              <a:gd name="connsiteX46" fmla="*/ 7667625 w 8315325"/>
              <a:gd name="connsiteY46" fmla="*/ 657225 h 4410075"/>
              <a:gd name="connsiteX47" fmla="*/ 7581900 w 8315325"/>
              <a:gd name="connsiteY47" fmla="*/ 742950 h 4410075"/>
              <a:gd name="connsiteX48" fmla="*/ 7467600 w 8315325"/>
              <a:gd name="connsiteY48" fmla="*/ 857250 h 4410075"/>
              <a:gd name="connsiteX49" fmla="*/ 7400925 w 8315325"/>
              <a:gd name="connsiteY49" fmla="*/ 942975 h 4410075"/>
              <a:gd name="connsiteX50" fmla="*/ 7343775 w 8315325"/>
              <a:gd name="connsiteY50" fmla="*/ 971550 h 4410075"/>
              <a:gd name="connsiteX51" fmla="*/ 7181850 w 8315325"/>
              <a:gd name="connsiteY51" fmla="*/ 1238250 h 4410075"/>
              <a:gd name="connsiteX52" fmla="*/ 6819900 w 8315325"/>
              <a:gd name="connsiteY52" fmla="*/ 1476375 h 4410075"/>
              <a:gd name="connsiteX53" fmla="*/ 6448425 w 8315325"/>
              <a:gd name="connsiteY53" fmla="*/ 1695450 h 4410075"/>
              <a:gd name="connsiteX54" fmla="*/ 6096000 w 8315325"/>
              <a:gd name="connsiteY54" fmla="*/ 1857375 h 4410075"/>
              <a:gd name="connsiteX55" fmla="*/ 5638800 w 8315325"/>
              <a:gd name="connsiteY55" fmla="*/ 2076450 h 4410075"/>
              <a:gd name="connsiteX56" fmla="*/ 5143500 w 8315325"/>
              <a:gd name="connsiteY56" fmla="*/ 2276475 h 4410075"/>
              <a:gd name="connsiteX57" fmla="*/ 4667250 w 8315325"/>
              <a:gd name="connsiteY57" fmla="*/ 2447925 h 4410075"/>
              <a:gd name="connsiteX58" fmla="*/ 4010025 w 8315325"/>
              <a:gd name="connsiteY58" fmla="*/ 2809875 h 4410075"/>
              <a:gd name="connsiteX59" fmla="*/ 4629150 w 8315325"/>
              <a:gd name="connsiteY59" fmla="*/ 2981325 h 4410075"/>
              <a:gd name="connsiteX60" fmla="*/ 5276850 w 8315325"/>
              <a:gd name="connsiteY60" fmla="*/ 3200400 h 4410075"/>
              <a:gd name="connsiteX61" fmla="*/ 8305800 w 8315325"/>
              <a:gd name="connsiteY61" fmla="*/ 4410075 h 4410075"/>
              <a:gd name="connsiteX62" fmla="*/ 0 w 8315325"/>
              <a:gd name="connsiteY62" fmla="*/ 4410075 h 4410075"/>
              <a:gd name="connsiteX63" fmla="*/ 19050 w 8315325"/>
              <a:gd name="connsiteY63"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9827 w 8315325"/>
              <a:gd name="connsiteY24" fmla="*/ 523875 h 4410075"/>
              <a:gd name="connsiteX25" fmla="*/ 6215064 w 8315325"/>
              <a:gd name="connsiteY25" fmla="*/ 347664 h 4410075"/>
              <a:gd name="connsiteX26" fmla="*/ 6496050 w 8315325"/>
              <a:gd name="connsiteY26" fmla="*/ 276226 h 4410075"/>
              <a:gd name="connsiteX27" fmla="*/ 6624638 w 8315325"/>
              <a:gd name="connsiteY27" fmla="*/ 285750 h 4410075"/>
              <a:gd name="connsiteX28" fmla="*/ 6638925 w 8315325"/>
              <a:gd name="connsiteY28" fmla="*/ 323850 h 4410075"/>
              <a:gd name="connsiteX29" fmla="*/ 6638925 w 8315325"/>
              <a:gd name="connsiteY29" fmla="*/ 457200 h 4410075"/>
              <a:gd name="connsiteX30" fmla="*/ 6681788 w 8315325"/>
              <a:gd name="connsiteY30" fmla="*/ 457200 h 4410075"/>
              <a:gd name="connsiteX31" fmla="*/ 6681788 w 8315325"/>
              <a:gd name="connsiteY31" fmla="*/ 252413 h 4410075"/>
              <a:gd name="connsiteX32" fmla="*/ 6819900 w 8315325"/>
              <a:gd name="connsiteY32" fmla="*/ 238126 h 4410075"/>
              <a:gd name="connsiteX33" fmla="*/ 6915150 w 8315325"/>
              <a:gd name="connsiteY33" fmla="*/ 247651 h 4410075"/>
              <a:gd name="connsiteX34" fmla="*/ 6977062 w 8315325"/>
              <a:gd name="connsiteY34" fmla="*/ 219075 h 4410075"/>
              <a:gd name="connsiteX35" fmla="*/ 7362825 w 8315325"/>
              <a:gd name="connsiteY35" fmla="*/ 333375 h 4410075"/>
              <a:gd name="connsiteX36" fmla="*/ 7924800 w 8315325"/>
              <a:gd name="connsiteY36" fmla="*/ 171450 h 4410075"/>
              <a:gd name="connsiteX37" fmla="*/ 8258175 w 8315325"/>
              <a:gd name="connsiteY37" fmla="*/ 0 h 4410075"/>
              <a:gd name="connsiteX38" fmla="*/ 8315325 w 8315325"/>
              <a:gd name="connsiteY38" fmla="*/ 47625 h 4410075"/>
              <a:gd name="connsiteX39" fmla="*/ 8305800 w 8315325"/>
              <a:gd name="connsiteY39" fmla="*/ 85725 h 4410075"/>
              <a:gd name="connsiteX40" fmla="*/ 8267700 w 8315325"/>
              <a:gd name="connsiteY40" fmla="*/ 114300 h 4410075"/>
              <a:gd name="connsiteX41" fmla="*/ 8086725 w 8315325"/>
              <a:gd name="connsiteY41" fmla="*/ 219075 h 4410075"/>
              <a:gd name="connsiteX42" fmla="*/ 7991475 w 8315325"/>
              <a:gd name="connsiteY42" fmla="*/ 257175 h 4410075"/>
              <a:gd name="connsiteX43" fmla="*/ 7943850 w 8315325"/>
              <a:gd name="connsiteY43" fmla="*/ 352425 h 4410075"/>
              <a:gd name="connsiteX44" fmla="*/ 7820025 w 8315325"/>
              <a:gd name="connsiteY44" fmla="*/ 428625 h 4410075"/>
              <a:gd name="connsiteX45" fmla="*/ 7734300 w 8315325"/>
              <a:gd name="connsiteY45" fmla="*/ 590550 h 4410075"/>
              <a:gd name="connsiteX46" fmla="*/ 7667625 w 8315325"/>
              <a:gd name="connsiteY46" fmla="*/ 657225 h 4410075"/>
              <a:gd name="connsiteX47" fmla="*/ 7581900 w 8315325"/>
              <a:gd name="connsiteY47" fmla="*/ 742950 h 4410075"/>
              <a:gd name="connsiteX48" fmla="*/ 7467600 w 8315325"/>
              <a:gd name="connsiteY48" fmla="*/ 857250 h 4410075"/>
              <a:gd name="connsiteX49" fmla="*/ 7400925 w 8315325"/>
              <a:gd name="connsiteY49" fmla="*/ 942975 h 4410075"/>
              <a:gd name="connsiteX50" fmla="*/ 7343775 w 8315325"/>
              <a:gd name="connsiteY50" fmla="*/ 971550 h 4410075"/>
              <a:gd name="connsiteX51" fmla="*/ 7181850 w 8315325"/>
              <a:gd name="connsiteY51" fmla="*/ 1238250 h 4410075"/>
              <a:gd name="connsiteX52" fmla="*/ 6819900 w 8315325"/>
              <a:gd name="connsiteY52" fmla="*/ 1476375 h 4410075"/>
              <a:gd name="connsiteX53" fmla="*/ 6448425 w 8315325"/>
              <a:gd name="connsiteY53" fmla="*/ 1695450 h 4410075"/>
              <a:gd name="connsiteX54" fmla="*/ 6096000 w 8315325"/>
              <a:gd name="connsiteY54" fmla="*/ 1857375 h 4410075"/>
              <a:gd name="connsiteX55" fmla="*/ 5638800 w 8315325"/>
              <a:gd name="connsiteY55" fmla="*/ 2076450 h 4410075"/>
              <a:gd name="connsiteX56" fmla="*/ 5143500 w 8315325"/>
              <a:gd name="connsiteY56" fmla="*/ 2276475 h 4410075"/>
              <a:gd name="connsiteX57" fmla="*/ 4667250 w 8315325"/>
              <a:gd name="connsiteY57" fmla="*/ 2447925 h 4410075"/>
              <a:gd name="connsiteX58" fmla="*/ 4010025 w 8315325"/>
              <a:gd name="connsiteY58" fmla="*/ 2809875 h 4410075"/>
              <a:gd name="connsiteX59" fmla="*/ 4629150 w 8315325"/>
              <a:gd name="connsiteY59" fmla="*/ 2981325 h 4410075"/>
              <a:gd name="connsiteX60" fmla="*/ 5276850 w 8315325"/>
              <a:gd name="connsiteY60" fmla="*/ 3200400 h 4410075"/>
              <a:gd name="connsiteX61" fmla="*/ 8305800 w 8315325"/>
              <a:gd name="connsiteY61" fmla="*/ 4410075 h 4410075"/>
              <a:gd name="connsiteX62" fmla="*/ 0 w 8315325"/>
              <a:gd name="connsiteY62" fmla="*/ 4410075 h 4410075"/>
              <a:gd name="connsiteX63" fmla="*/ 19050 w 8315325"/>
              <a:gd name="connsiteY63"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9827 w 8315325"/>
              <a:gd name="connsiteY24" fmla="*/ 523875 h 4410075"/>
              <a:gd name="connsiteX25" fmla="*/ 6215064 w 8315325"/>
              <a:gd name="connsiteY25" fmla="*/ 347664 h 4410075"/>
              <a:gd name="connsiteX26" fmla="*/ 6496050 w 8315325"/>
              <a:gd name="connsiteY26" fmla="*/ 276226 h 4410075"/>
              <a:gd name="connsiteX27" fmla="*/ 6624638 w 8315325"/>
              <a:gd name="connsiteY27" fmla="*/ 285750 h 4410075"/>
              <a:gd name="connsiteX28" fmla="*/ 6638925 w 8315325"/>
              <a:gd name="connsiteY28" fmla="*/ 323850 h 4410075"/>
              <a:gd name="connsiteX29" fmla="*/ 6638925 w 8315325"/>
              <a:gd name="connsiteY29" fmla="*/ 457200 h 4410075"/>
              <a:gd name="connsiteX30" fmla="*/ 6681788 w 8315325"/>
              <a:gd name="connsiteY30" fmla="*/ 457200 h 4410075"/>
              <a:gd name="connsiteX31" fmla="*/ 6681788 w 8315325"/>
              <a:gd name="connsiteY31" fmla="*/ 252413 h 4410075"/>
              <a:gd name="connsiteX32" fmla="*/ 6819900 w 8315325"/>
              <a:gd name="connsiteY32" fmla="*/ 238126 h 4410075"/>
              <a:gd name="connsiteX33" fmla="*/ 6915150 w 8315325"/>
              <a:gd name="connsiteY33" fmla="*/ 247651 h 4410075"/>
              <a:gd name="connsiteX34" fmla="*/ 6977062 w 8315325"/>
              <a:gd name="connsiteY34" fmla="*/ 219075 h 4410075"/>
              <a:gd name="connsiteX35" fmla="*/ 7167563 w 8315325"/>
              <a:gd name="connsiteY35" fmla="*/ 280988 h 4410075"/>
              <a:gd name="connsiteX36" fmla="*/ 7362825 w 8315325"/>
              <a:gd name="connsiteY36" fmla="*/ 333375 h 4410075"/>
              <a:gd name="connsiteX37" fmla="*/ 7924800 w 8315325"/>
              <a:gd name="connsiteY37" fmla="*/ 171450 h 4410075"/>
              <a:gd name="connsiteX38" fmla="*/ 8258175 w 8315325"/>
              <a:gd name="connsiteY38" fmla="*/ 0 h 4410075"/>
              <a:gd name="connsiteX39" fmla="*/ 8315325 w 8315325"/>
              <a:gd name="connsiteY39" fmla="*/ 47625 h 4410075"/>
              <a:gd name="connsiteX40" fmla="*/ 8305800 w 8315325"/>
              <a:gd name="connsiteY40" fmla="*/ 85725 h 4410075"/>
              <a:gd name="connsiteX41" fmla="*/ 8267700 w 8315325"/>
              <a:gd name="connsiteY41" fmla="*/ 114300 h 4410075"/>
              <a:gd name="connsiteX42" fmla="*/ 8086725 w 8315325"/>
              <a:gd name="connsiteY42" fmla="*/ 219075 h 4410075"/>
              <a:gd name="connsiteX43" fmla="*/ 7991475 w 8315325"/>
              <a:gd name="connsiteY43" fmla="*/ 257175 h 4410075"/>
              <a:gd name="connsiteX44" fmla="*/ 7943850 w 8315325"/>
              <a:gd name="connsiteY44" fmla="*/ 352425 h 4410075"/>
              <a:gd name="connsiteX45" fmla="*/ 7820025 w 8315325"/>
              <a:gd name="connsiteY45" fmla="*/ 428625 h 4410075"/>
              <a:gd name="connsiteX46" fmla="*/ 7734300 w 8315325"/>
              <a:gd name="connsiteY46" fmla="*/ 590550 h 4410075"/>
              <a:gd name="connsiteX47" fmla="*/ 7667625 w 8315325"/>
              <a:gd name="connsiteY47" fmla="*/ 657225 h 4410075"/>
              <a:gd name="connsiteX48" fmla="*/ 7581900 w 8315325"/>
              <a:gd name="connsiteY48" fmla="*/ 742950 h 4410075"/>
              <a:gd name="connsiteX49" fmla="*/ 7467600 w 8315325"/>
              <a:gd name="connsiteY49" fmla="*/ 857250 h 4410075"/>
              <a:gd name="connsiteX50" fmla="*/ 7400925 w 8315325"/>
              <a:gd name="connsiteY50" fmla="*/ 942975 h 4410075"/>
              <a:gd name="connsiteX51" fmla="*/ 7343775 w 8315325"/>
              <a:gd name="connsiteY51" fmla="*/ 971550 h 4410075"/>
              <a:gd name="connsiteX52" fmla="*/ 7181850 w 8315325"/>
              <a:gd name="connsiteY52" fmla="*/ 1238250 h 4410075"/>
              <a:gd name="connsiteX53" fmla="*/ 6819900 w 8315325"/>
              <a:gd name="connsiteY53" fmla="*/ 1476375 h 4410075"/>
              <a:gd name="connsiteX54" fmla="*/ 6448425 w 8315325"/>
              <a:gd name="connsiteY54" fmla="*/ 1695450 h 4410075"/>
              <a:gd name="connsiteX55" fmla="*/ 6096000 w 8315325"/>
              <a:gd name="connsiteY55" fmla="*/ 1857375 h 4410075"/>
              <a:gd name="connsiteX56" fmla="*/ 5638800 w 8315325"/>
              <a:gd name="connsiteY56" fmla="*/ 2076450 h 4410075"/>
              <a:gd name="connsiteX57" fmla="*/ 5143500 w 8315325"/>
              <a:gd name="connsiteY57" fmla="*/ 2276475 h 4410075"/>
              <a:gd name="connsiteX58" fmla="*/ 4667250 w 8315325"/>
              <a:gd name="connsiteY58" fmla="*/ 2447925 h 4410075"/>
              <a:gd name="connsiteX59" fmla="*/ 4010025 w 8315325"/>
              <a:gd name="connsiteY59" fmla="*/ 2809875 h 4410075"/>
              <a:gd name="connsiteX60" fmla="*/ 4629150 w 8315325"/>
              <a:gd name="connsiteY60" fmla="*/ 2981325 h 4410075"/>
              <a:gd name="connsiteX61" fmla="*/ 5276850 w 8315325"/>
              <a:gd name="connsiteY61" fmla="*/ 3200400 h 4410075"/>
              <a:gd name="connsiteX62" fmla="*/ 8305800 w 8315325"/>
              <a:gd name="connsiteY62" fmla="*/ 4410075 h 4410075"/>
              <a:gd name="connsiteX63" fmla="*/ 0 w 8315325"/>
              <a:gd name="connsiteY63" fmla="*/ 4410075 h 4410075"/>
              <a:gd name="connsiteX64" fmla="*/ 19050 w 8315325"/>
              <a:gd name="connsiteY64"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9827 w 8315325"/>
              <a:gd name="connsiteY24" fmla="*/ 523875 h 4410075"/>
              <a:gd name="connsiteX25" fmla="*/ 6215064 w 8315325"/>
              <a:gd name="connsiteY25" fmla="*/ 347664 h 4410075"/>
              <a:gd name="connsiteX26" fmla="*/ 6496050 w 8315325"/>
              <a:gd name="connsiteY26" fmla="*/ 276226 h 4410075"/>
              <a:gd name="connsiteX27" fmla="*/ 6624638 w 8315325"/>
              <a:gd name="connsiteY27" fmla="*/ 285750 h 4410075"/>
              <a:gd name="connsiteX28" fmla="*/ 6638925 w 8315325"/>
              <a:gd name="connsiteY28" fmla="*/ 323850 h 4410075"/>
              <a:gd name="connsiteX29" fmla="*/ 6638925 w 8315325"/>
              <a:gd name="connsiteY29" fmla="*/ 457200 h 4410075"/>
              <a:gd name="connsiteX30" fmla="*/ 6681788 w 8315325"/>
              <a:gd name="connsiteY30" fmla="*/ 457200 h 4410075"/>
              <a:gd name="connsiteX31" fmla="*/ 6681788 w 8315325"/>
              <a:gd name="connsiteY31" fmla="*/ 252413 h 4410075"/>
              <a:gd name="connsiteX32" fmla="*/ 6819900 w 8315325"/>
              <a:gd name="connsiteY32" fmla="*/ 238126 h 4410075"/>
              <a:gd name="connsiteX33" fmla="*/ 6915150 w 8315325"/>
              <a:gd name="connsiteY33" fmla="*/ 247651 h 4410075"/>
              <a:gd name="connsiteX34" fmla="*/ 6977062 w 8315325"/>
              <a:gd name="connsiteY34" fmla="*/ 219075 h 4410075"/>
              <a:gd name="connsiteX35" fmla="*/ 7015163 w 8315325"/>
              <a:gd name="connsiteY35" fmla="*/ 176213 h 4410075"/>
              <a:gd name="connsiteX36" fmla="*/ 7362825 w 8315325"/>
              <a:gd name="connsiteY36" fmla="*/ 333375 h 4410075"/>
              <a:gd name="connsiteX37" fmla="*/ 7924800 w 8315325"/>
              <a:gd name="connsiteY37" fmla="*/ 171450 h 4410075"/>
              <a:gd name="connsiteX38" fmla="*/ 8258175 w 8315325"/>
              <a:gd name="connsiteY38" fmla="*/ 0 h 4410075"/>
              <a:gd name="connsiteX39" fmla="*/ 8315325 w 8315325"/>
              <a:gd name="connsiteY39" fmla="*/ 47625 h 4410075"/>
              <a:gd name="connsiteX40" fmla="*/ 8305800 w 8315325"/>
              <a:gd name="connsiteY40" fmla="*/ 85725 h 4410075"/>
              <a:gd name="connsiteX41" fmla="*/ 8267700 w 8315325"/>
              <a:gd name="connsiteY41" fmla="*/ 114300 h 4410075"/>
              <a:gd name="connsiteX42" fmla="*/ 8086725 w 8315325"/>
              <a:gd name="connsiteY42" fmla="*/ 219075 h 4410075"/>
              <a:gd name="connsiteX43" fmla="*/ 7991475 w 8315325"/>
              <a:gd name="connsiteY43" fmla="*/ 257175 h 4410075"/>
              <a:gd name="connsiteX44" fmla="*/ 7943850 w 8315325"/>
              <a:gd name="connsiteY44" fmla="*/ 352425 h 4410075"/>
              <a:gd name="connsiteX45" fmla="*/ 7820025 w 8315325"/>
              <a:gd name="connsiteY45" fmla="*/ 428625 h 4410075"/>
              <a:gd name="connsiteX46" fmla="*/ 7734300 w 8315325"/>
              <a:gd name="connsiteY46" fmla="*/ 590550 h 4410075"/>
              <a:gd name="connsiteX47" fmla="*/ 7667625 w 8315325"/>
              <a:gd name="connsiteY47" fmla="*/ 657225 h 4410075"/>
              <a:gd name="connsiteX48" fmla="*/ 7581900 w 8315325"/>
              <a:gd name="connsiteY48" fmla="*/ 742950 h 4410075"/>
              <a:gd name="connsiteX49" fmla="*/ 7467600 w 8315325"/>
              <a:gd name="connsiteY49" fmla="*/ 857250 h 4410075"/>
              <a:gd name="connsiteX50" fmla="*/ 7400925 w 8315325"/>
              <a:gd name="connsiteY50" fmla="*/ 942975 h 4410075"/>
              <a:gd name="connsiteX51" fmla="*/ 7343775 w 8315325"/>
              <a:gd name="connsiteY51" fmla="*/ 971550 h 4410075"/>
              <a:gd name="connsiteX52" fmla="*/ 7181850 w 8315325"/>
              <a:gd name="connsiteY52" fmla="*/ 1238250 h 4410075"/>
              <a:gd name="connsiteX53" fmla="*/ 6819900 w 8315325"/>
              <a:gd name="connsiteY53" fmla="*/ 1476375 h 4410075"/>
              <a:gd name="connsiteX54" fmla="*/ 6448425 w 8315325"/>
              <a:gd name="connsiteY54" fmla="*/ 1695450 h 4410075"/>
              <a:gd name="connsiteX55" fmla="*/ 6096000 w 8315325"/>
              <a:gd name="connsiteY55" fmla="*/ 1857375 h 4410075"/>
              <a:gd name="connsiteX56" fmla="*/ 5638800 w 8315325"/>
              <a:gd name="connsiteY56" fmla="*/ 2076450 h 4410075"/>
              <a:gd name="connsiteX57" fmla="*/ 5143500 w 8315325"/>
              <a:gd name="connsiteY57" fmla="*/ 2276475 h 4410075"/>
              <a:gd name="connsiteX58" fmla="*/ 4667250 w 8315325"/>
              <a:gd name="connsiteY58" fmla="*/ 2447925 h 4410075"/>
              <a:gd name="connsiteX59" fmla="*/ 4010025 w 8315325"/>
              <a:gd name="connsiteY59" fmla="*/ 2809875 h 4410075"/>
              <a:gd name="connsiteX60" fmla="*/ 4629150 w 8315325"/>
              <a:gd name="connsiteY60" fmla="*/ 2981325 h 4410075"/>
              <a:gd name="connsiteX61" fmla="*/ 5276850 w 8315325"/>
              <a:gd name="connsiteY61" fmla="*/ 3200400 h 4410075"/>
              <a:gd name="connsiteX62" fmla="*/ 8305800 w 8315325"/>
              <a:gd name="connsiteY62" fmla="*/ 4410075 h 4410075"/>
              <a:gd name="connsiteX63" fmla="*/ 0 w 8315325"/>
              <a:gd name="connsiteY63" fmla="*/ 4410075 h 4410075"/>
              <a:gd name="connsiteX64" fmla="*/ 19050 w 8315325"/>
              <a:gd name="connsiteY64"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9827 w 8315325"/>
              <a:gd name="connsiteY24" fmla="*/ 523875 h 4410075"/>
              <a:gd name="connsiteX25" fmla="*/ 6215064 w 8315325"/>
              <a:gd name="connsiteY25" fmla="*/ 347664 h 4410075"/>
              <a:gd name="connsiteX26" fmla="*/ 6496050 w 8315325"/>
              <a:gd name="connsiteY26" fmla="*/ 276226 h 4410075"/>
              <a:gd name="connsiteX27" fmla="*/ 6624638 w 8315325"/>
              <a:gd name="connsiteY27" fmla="*/ 285750 h 4410075"/>
              <a:gd name="connsiteX28" fmla="*/ 6638925 w 8315325"/>
              <a:gd name="connsiteY28" fmla="*/ 323850 h 4410075"/>
              <a:gd name="connsiteX29" fmla="*/ 6638925 w 8315325"/>
              <a:gd name="connsiteY29" fmla="*/ 457200 h 4410075"/>
              <a:gd name="connsiteX30" fmla="*/ 6681788 w 8315325"/>
              <a:gd name="connsiteY30" fmla="*/ 457200 h 4410075"/>
              <a:gd name="connsiteX31" fmla="*/ 6681788 w 8315325"/>
              <a:gd name="connsiteY31" fmla="*/ 252413 h 4410075"/>
              <a:gd name="connsiteX32" fmla="*/ 6819900 w 8315325"/>
              <a:gd name="connsiteY32" fmla="*/ 238126 h 4410075"/>
              <a:gd name="connsiteX33" fmla="*/ 6915150 w 8315325"/>
              <a:gd name="connsiteY33" fmla="*/ 247651 h 4410075"/>
              <a:gd name="connsiteX34" fmla="*/ 6977062 w 8315325"/>
              <a:gd name="connsiteY34" fmla="*/ 219075 h 4410075"/>
              <a:gd name="connsiteX35" fmla="*/ 7015163 w 8315325"/>
              <a:gd name="connsiteY35" fmla="*/ 176213 h 4410075"/>
              <a:gd name="connsiteX36" fmla="*/ 7253288 w 8315325"/>
              <a:gd name="connsiteY36" fmla="*/ 290513 h 4410075"/>
              <a:gd name="connsiteX37" fmla="*/ 7362825 w 8315325"/>
              <a:gd name="connsiteY37" fmla="*/ 333375 h 4410075"/>
              <a:gd name="connsiteX38" fmla="*/ 7924800 w 8315325"/>
              <a:gd name="connsiteY38" fmla="*/ 171450 h 4410075"/>
              <a:gd name="connsiteX39" fmla="*/ 8258175 w 8315325"/>
              <a:gd name="connsiteY39" fmla="*/ 0 h 4410075"/>
              <a:gd name="connsiteX40" fmla="*/ 8315325 w 8315325"/>
              <a:gd name="connsiteY40" fmla="*/ 47625 h 4410075"/>
              <a:gd name="connsiteX41" fmla="*/ 8305800 w 8315325"/>
              <a:gd name="connsiteY41" fmla="*/ 85725 h 4410075"/>
              <a:gd name="connsiteX42" fmla="*/ 8267700 w 8315325"/>
              <a:gd name="connsiteY42" fmla="*/ 114300 h 4410075"/>
              <a:gd name="connsiteX43" fmla="*/ 8086725 w 8315325"/>
              <a:gd name="connsiteY43" fmla="*/ 219075 h 4410075"/>
              <a:gd name="connsiteX44" fmla="*/ 7991475 w 8315325"/>
              <a:gd name="connsiteY44" fmla="*/ 257175 h 4410075"/>
              <a:gd name="connsiteX45" fmla="*/ 7943850 w 8315325"/>
              <a:gd name="connsiteY45" fmla="*/ 352425 h 4410075"/>
              <a:gd name="connsiteX46" fmla="*/ 7820025 w 8315325"/>
              <a:gd name="connsiteY46" fmla="*/ 428625 h 4410075"/>
              <a:gd name="connsiteX47" fmla="*/ 7734300 w 8315325"/>
              <a:gd name="connsiteY47" fmla="*/ 590550 h 4410075"/>
              <a:gd name="connsiteX48" fmla="*/ 7667625 w 8315325"/>
              <a:gd name="connsiteY48" fmla="*/ 657225 h 4410075"/>
              <a:gd name="connsiteX49" fmla="*/ 7581900 w 8315325"/>
              <a:gd name="connsiteY49" fmla="*/ 742950 h 4410075"/>
              <a:gd name="connsiteX50" fmla="*/ 7467600 w 8315325"/>
              <a:gd name="connsiteY50" fmla="*/ 857250 h 4410075"/>
              <a:gd name="connsiteX51" fmla="*/ 7400925 w 8315325"/>
              <a:gd name="connsiteY51" fmla="*/ 942975 h 4410075"/>
              <a:gd name="connsiteX52" fmla="*/ 7343775 w 8315325"/>
              <a:gd name="connsiteY52" fmla="*/ 971550 h 4410075"/>
              <a:gd name="connsiteX53" fmla="*/ 7181850 w 8315325"/>
              <a:gd name="connsiteY53" fmla="*/ 1238250 h 4410075"/>
              <a:gd name="connsiteX54" fmla="*/ 6819900 w 8315325"/>
              <a:gd name="connsiteY54" fmla="*/ 1476375 h 4410075"/>
              <a:gd name="connsiteX55" fmla="*/ 6448425 w 8315325"/>
              <a:gd name="connsiteY55" fmla="*/ 1695450 h 4410075"/>
              <a:gd name="connsiteX56" fmla="*/ 6096000 w 8315325"/>
              <a:gd name="connsiteY56" fmla="*/ 1857375 h 4410075"/>
              <a:gd name="connsiteX57" fmla="*/ 5638800 w 8315325"/>
              <a:gd name="connsiteY57" fmla="*/ 2076450 h 4410075"/>
              <a:gd name="connsiteX58" fmla="*/ 5143500 w 8315325"/>
              <a:gd name="connsiteY58" fmla="*/ 2276475 h 4410075"/>
              <a:gd name="connsiteX59" fmla="*/ 4667250 w 8315325"/>
              <a:gd name="connsiteY59" fmla="*/ 2447925 h 4410075"/>
              <a:gd name="connsiteX60" fmla="*/ 4010025 w 8315325"/>
              <a:gd name="connsiteY60" fmla="*/ 2809875 h 4410075"/>
              <a:gd name="connsiteX61" fmla="*/ 4629150 w 8315325"/>
              <a:gd name="connsiteY61" fmla="*/ 2981325 h 4410075"/>
              <a:gd name="connsiteX62" fmla="*/ 5276850 w 8315325"/>
              <a:gd name="connsiteY62" fmla="*/ 3200400 h 4410075"/>
              <a:gd name="connsiteX63" fmla="*/ 8305800 w 8315325"/>
              <a:gd name="connsiteY63" fmla="*/ 4410075 h 4410075"/>
              <a:gd name="connsiteX64" fmla="*/ 0 w 8315325"/>
              <a:gd name="connsiteY64" fmla="*/ 4410075 h 4410075"/>
              <a:gd name="connsiteX65" fmla="*/ 19050 w 8315325"/>
              <a:gd name="connsiteY65"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9827 w 8315325"/>
              <a:gd name="connsiteY24" fmla="*/ 523875 h 4410075"/>
              <a:gd name="connsiteX25" fmla="*/ 6215064 w 8315325"/>
              <a:gd name="connsiteY25" fmla="*/ 347664 h 4410075"/>
              <a:gd name="connsiteX26" fmla="*/ 6496050 w 8315325"/>
              <a:gd name="connsiteY26" fmla="*/ 276226 h 4410075"/>
              <a:gd name="connsiteX27" fmla="*/ 6624638 w 8315325"/>
              <a:gd name="connsiteY27" fmla="*/ 285750 h 4410075"/>
              <a:gd name="connsiteX28" fmla="*/ 6638925 w 8315325"/>
              <a:gd name="connsiteY28" fmla="*/ 323850 h 4410075"/>
              <a:gd name="connsiteX29" fmla="*/ 6638925 w 8315325"/>
              <a:gd name="connsiteY29" fmla="*/ 457200 h 4410075"/>
              <a:gd name="connsiteX30" fmla="*/ 6681788 w 8315325"/>
              <a:gd name="connsiteY30" fmla="*/ 457200 h 4410075"/>
              <a:gd name="connsiteX31" fmla="*/ 6681788 w 8315325"/>
              <a:gd name="connsiteY31" fmla="*/ 252413 h 4410075"/>
              <a:gd name="connsiteX32" fmla="*/ 6819900 w 8315325"/>
              <a:gd name="connsiteY32" fmla="*/ 238126 h 4410075"/>
              <a:gd name="connsiteX33" fmla="*/ 6915150 w 8315325"/>
              <a:gd name="connsiteY33" fmla="*/ 247651 h 4410075"/>
              <a:gd name="connsiteX34" fmla="*/ 6977062 w 8315325"/>
              <a:gd name="connsiteY34" fmla="*/ 219075 h 4410075"/>
              <a:gd name="connsiteX35" fmla="*/ 7015163 w 8315325"/>
              <a:gd name="connsiteY35" fmla="*/ 176213 h 4410075"/>
              <a:gd name="connsiteX36" fmla="*/ 7138988 w 8315325"/>
              <a:gd name="connsiteY36" fmla="*/ 161926 h 4410075"/>
              <a:gd name="connsiteX37" fmla="*/ 7362825 w 8315325"/>
              <a:gd name="connsiteY37" fmla="*/ 333375 h 4410075"/>
              <a:gd name="connsiteX38" fmla="*/ 7924800 w 8315325"/>
              <a:gd name="connsiteY38" fmla="*/ 171450 h 4410075"/>
              <a:gd name="connsiteX39" fmla="*/ 8258175 w 8315325"/>
              <a:gd name="connsiteY39" fmla="*/ 0 h 4410075"/>
              <a:gd name="connsiteX40" fmla="*/ 8315325 w 8315325"/>
              <a:gd name="connsiteY40" fmla="*/ 47625 h 4410075"/>
              <a:gd name="connsiteX41" fmla="*/ 8305800 w 8315325"/>
              <a:gd name="connsiteY41" fmla="*/ 85725 h 4410075"/>
              <a:gd name="connsiteX42" fmla="*/ 8267700 w 8315325"/>
              <a:gd name="connsiteY42" fmla="*/ 114300 h 4410075"/>
              <a:gd name="connsiteX43" fmla="*/ 8086725 w 8315325"/>
              <a:gd name="connsiteY43" fmla="*/ 219075 h 4410075"/>
              <a:gd name="connsiteX44" fmla="*/ 7991475 w 8315325"/>
              <a:gd name="connsiteY44" fmla="*/ 257175 h 4410075"/>
              <a:gd name="connsiteX45" fmla="*/ 7943850 w 8315325"/>
              <a:gd name="connsiteY45" fmla="*/ 352425 h 4410075"/>
              <a:gd name="connsiteX46" fmla="*/ 7820025 w 8315325"/>
              <a:gd name="connsiteY46" fmla="*/ 428625 h 4410075"/>
              <a:gd name="connsiteX47" fmla="*/ 7734300 w 8315325"/>
              <a:gd name="connsiteY47" fmla="*/ 590550 h 4410075"/>
              <a:gd name="connsiteX48" fmla="*/ 7667625 w 8315325"/>
              <a:gd name="connsiteY48" fmla="*/ 657225 h 4410075"/>
              <a:gd name="connsiteX49" fmla="*/ 7581900 w 8315325"/>
              <a:gd name="connsiteY49" fmla="*/ 742950 h 4410075"/>
              <a:gd name="connsiteX50" fmla="*/ 7467600 w 8315325"/>
              <a:gd name="connsiteY50" fmla="*/ 857250 h 4410075"/>
              <a:gd name="connsiteX51" fmla="*/ 7400925 w 8315325"/>
              <a:gd name="connsiteY51" fmla="*/ 942975 h 4410075"/>
              <a:gd name="connsiteX52" fmla="*/ 7343775 w 8315325"/>
              <a:gd name="connsiteY52" fmla="*/ 971550 h 4410075"/>
              <a:gd name="connsiteX53" fmla="*/ 7181850 w 8315325"/>
              <a:gd name="connsiteY53" fmla="*/ 1238250 h 4410075"/>
              <a:gd name="connsiteX54" fmla="*/ 6819900 w 8315325"/>
              <a:gd name="connsiteY54" fmla="*/ 1476375 h 4410075"/>
              <a:gd name="connsiteX55" fmla="*/ 6448425 w 8315325"/>
              <a:gd name="connsiteY55" fmla="*/ 1695450 h 4410075"/>
              <a:gd name="connsiteX56" fmla="*/ 6096000 w 8315325"/>
              <a:gd name="connsiteY56" fmla="*/ 1857375 h 4410075"/>
              <a:gd name="connsiteX57" fmla="*/ 5638800 w 8315325"/>
              <a:gd name="connsiteY57" fmla="*/ 2076450 h 4410075"/>
              <a:gd name="connsiteX58" fmla="*/ 5143500 w 8315325"/>
              <a:gd name="connsiteY58" fmla="*/ 2276475 h 4410075"/>
              <a:gd name="connsiteX59" fmla="*/ 4667250 w 8315325"/>
              <a:gd name="connsiteY59" fmla="*/ 2447925 h 4410075"/>
              <a:gd name="connsiteX60" fmla="*/ 4010025 w 8315325"/>
              <a:gd name="connsiteY60" fmla="*/ 2809875 h 4410075"/>
              <a:gd name="connsiteX61" fmla="*/ 4629150 w 8315325"/>
              <a:gd name="connsiteY61" fmla="*/ 2981325 h 4410075"/>
              <a:gd name="connsiteX62" fmla="*/ 5276850 w 8315325"/>
              <a:gd name="connsiteY62" fmla="*/ 3200400 h 4410075"/>
              <a:gd name="connsiteX63" fmla="*/ 8305800 w 8315325"/>
              <a:gd name="connsiteY63" fmla="*/ 4410075 h 4410075"/>
              <a:gd name="connsiteX64" fmla="*/ 0 w 8315325"/>
              <a:gd name="connsiteY64" fmla="*/ 4410075 h 4410075"/>
              <a:gd name="connsiteX65" fmla="*/ 19050 w 8315325"/>
              <a:gd name="connsiteY65"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9827 w 8315325"/>
              <a:gd name="connsiteY24" fmla="*/ 523875 h 4410075"/>
              <a:gd name="connsiteX25" fmla="*/ 6215064 w 8315325"/>
              <a:gd name="connsiteY25" fmla="*/ 347664 h 4410075"/>
              <a:gd name="connsiteX26" fmla="*/ 6496050 w 8315325"/>
              <a:gd name="connsiteY26" fmla="*/ 276226 h 4410075"/>
              <a:gd name="connsiteX27" fmla="*/ 6624638 w 8315325"/>
              <a:gd name="connsiteY27" fmla="*/ 285750 h 4410075"/>
              <a:gd name="connsiteX28" fmla="*/ 6638925 w 8315325"/>
              <a:gd name="connsiteY28" fmla="*/ 323850 h 4410075"/>
              <a:gd name="connsiteX29" fmla="*/ 6638925 w 8315325"/>
              <a:gd name="connsiteY29" fmla="*/ 457200 h 4410075"/>
              <a:gd name="connsiteX30" fmla="*/ 6681788 w 8315325"/>
              <a:gd name="connsiteY30" fmla="*/ 457200 h 4410075"/>
              <a:gd name="connsiteX31" fmla="*/ 6681788 w 8315325"/>
              <a:gd name="connsiteY31" fmla="*/ 252413 h 4410075"/>
              <a:gd name="connsiteX32" fmla="*/ 6819900 w 8315325"/>
              <a:gd name="connsiteY32" fmla="*/ 238126 h 4410075"/>
              <a:gd name="connsiteX33" fmla="*/ 6915150 w 8315325"/>
              <a:gd name="connsiteY33" fmla="*/ 247651 h 4410075"/>
              <a:gd name="connsiteX34" fmla="*/ 6977062 w 8315325"/>
              <a:gd name="connsiteY34" fmla="*/ 219075 h 4410075"/>
              <a:gd name="connsiteX35" fmla="*/ 7015163 w 8315325"/>
              <a:gd name="connsiteY35" fmla="*/ 176213 h 4410075"/>
              <a:gd name="connsiteX36" fmla="*/ 7138988 w 8315325"/>
              <a:gd name="connsiteY36" fmla="*/ 161926 h 4410075"/>
              <a:gd name="connsiteX37" fmla="*/ 7300913 w 8315325"/>
              <a:gd name="connsiteY37" fmla="*/ 290513 h 4410075"/>
              <a:gd name="connsiteX38" fmla="*/ 7362825 w 8315325"/>
              <a:gd name="connsiteY38" fmla="*/ 333375 h 4410075"/>
              <a:gd name="connsiteX39" fmla="*/ 7924800 w 8315325"/>
              <a:gd name="connsiteY39" fmla="*/ 171450 h 4410075"/>
              <a:gd name="connsiteX40" fmla="*/ 8258175 w 8315325"/>
              <a:gd name="connsiteY40" fmla="*/ 0 h 4410075"/>
              <a:gd name="connsiteX41" fmla="*/ 8315325 w 8315325"/>
              <a:gd name="connsiteY41" fmla="*/ 47625 h 4410075"/>
              <a:gd name="connsiteX42" fmla="*/ 8305800 w 8315325"/>
              <a:gd name="connsiteY42" fmla="*/ 85725 h 4410075"/>
              <a:gd name="connsiteX43" fmla="*/ 8267700 w 8315325"/>
              <a:gd name="connsiteY43" fmla="*/ 114300 h 4410075"/>
              <a:gd name="connsiteX44" fmla="*/ 8086725 w 8315325"/>
              <a:gd name="connsiteY44" fmla="*/ 219075 h 4410075"/>
              <a:gd name="connsiteX45" fmla="*/ 7991475 w 8315325"/>
              <a:gd name="connsiteY45" fmla="*/ 257175 h 4410075"/>
              <a:gd name="connsiteX46" fmla="*/ 7943850 w 8315325"/>
              <a:gd name="connsiteY46" fmla="*/ 352425 h 4410075"/>
              <a:gd name="connsiteX47" fmla="*/ 7820025 w 8315325"/>
              <a:gd name="connsiteY47" fmla="*/ 428625 h 4410075"/>
              <a:gd name="connsiteX48" fmla="*/ 7734300 w 8315325"/>
              <a:gd name="connsiteY48" fmla="*/ 590550 h 4410075"/>
              <a:gd name="connsiteX49" fmla="*/ 7667625 w 8315325"/>
              <a:gd name="connsiteY49" fmla="*/ 657225 h 4410075"/>
              <a:gd name="connsiteX50" fmla="*/ 7581900 w 8315325"/>
              <a:gd name="connsiteY50" fmla="*/ 742950 h 4410075"/>
              <a:gd name="connsiteX51" fmla="*/ 7467600 w 8315325"/>
              <a:gd name="connsiteY51" fmla="*/ 857250 h 4410075"/>
              <a:gd name="connsiteX52" fmla="*/ 7400925 w 8315325"/>
              <a:gd name="connsiteY52" fmla="*/ 942975 h 4410075"/>
              <a:gd name="connsiteX53" fmla="*/ 7343775 w 8315325"/>
              <a:gd name="connsiteY53" fmla="*/ 971550 h 4410075"/>
              <a:gd name="connsiteX54" fmla="*/ 7181850 w 8315325"/>
              <a:gd name="connsiteY54" fmla="*/ 1238250 h 4410075"/>
              <a:gd name="connsiteX55" fmla="*/ 6819900 w 8315325"/>
              <a:gd name="connsiteY55" fmla="*/ 1476375 h 4410075"/>
              <a:gd name="connsiteX56" fmla="*/ 6448425 w 8315325"/>
              <a:gd name="connsiteY56" fmla="*/ 1695450 h 4410075"/>
              <a:gd name="connsiteX57" fmla="*/ 6096000 w 8315325"/>
              <a:gd name="connsiteY57" fmla="*/ 1857375 h 4410075"/>
              <a:gd name="connsiteX58" fmla="*/ 5638800 w 8315325"/>
              <a:gd name="connsiteY58" fmla="*/ 2076450 h 4410075"/>
              <a:gd name="connsiteX59" fmla="*/ 5143500 w 8315325"/>
              <a:gd name="connsiteY59" fmla="*/ 2276475 h 4410075"/>
              <a:gd name="connsiteX60" fmla="*/ 4667250 w 8315325"/>
              <a:gd name="connsiteY60" fmla="*/ 2447925 h 4410075"/>
              <a:gd name="connsiteX61" fmla="*/ 4010025 w 8315325"/>
              <a:gd name="connsiteY61" fmla="*/ 2809875 h 4410075"/>
              <a:gd name="connsiteX62" fmla="*/ 4629150 w 8315325"/>
              <a:gd name="connsiteY62" fmla="*/ 2981325 h 4410075"/>
              <a:gd name="connsiteX63" fmla="*/ 5276850 w 8315325"/>
              <a:gd name="connsiteY63" fmla="*/ 3200400 h 4410075"/>
              <a:gd name="connsiteX64" fmla="*/ 8305800 w 8315325"/>
              <a:gd name="connsiteY64" fmla="*/ 4410075 h 4410075"/>
              <a:gd name="connsiteX65" fmla="*/ 0 w 8315325"/>
              <a:gd name="connsiteY65" fmla="*/ 4410075 h 4410075"/>
              <a:gd name="connsiteX66" fmla="*/ 19050 w 8315325"/>
              <a:gd name="connsiteY66" fmla="*/ 2619375 h 4410075"/>
              <a:gd name="connsiteX0" fmla="*/ 19050 w 8315325"/>
              <a:gd name="connsiteY0" fmla="*/ 2619375 h 4410075"/>
              <a:gd name="connsiteX1" fmla="*/ 885825 w 8315325"/>
              <a:gd name="connsiteY1" fmla="*/ 2333625 h 4410075"/>
              <a:gd name="connsiteX2" fmla="*/ 1247775 w 8315325"/>
              <a:gd name="connsiteY2" fmla="*/ 2228850 h 4410075"/>
              <a:gd name="connsiteX3" fmla="*/ 1657350 w 8315325"/>
              <a:gd name="connsiteY3" fmla="*/ 2095500 h 4410075"/>
              <a:gd name="connsiteX4" fmla="*/ 2143125 w 8315325"/>
              <a:gd name="connsiteY4" fmla="*/ 1943100 h 4410075"/>
              <a:gd name="connsiteX5" fmla="*/ 2533650 w 8315325"/>
              <a:gd name="connsiteY5" fmla="*/ 1828800 h 4410075"/>
              <a:gd name="connsiteX6" fmla="*/ 2828925 w 8315325"/>
              <a:gd name="connsiteY6" fmla="*/ 1743075 h 4410075"/>
              <a:gd name="connsiteX7" fmla="*/ 3495675 w 8315325"/>
              <a:gd name="connsiteY7" fmla="*/ 1543050 h 4410075"/>
              <a:gd name="connsiteX8" fmla="*/ 3462337 w 8315325"/>
              <a:gd name="connsiteY8" fmla="*/ 1090612 h 4410075"/>
              <a:gd name="connsiteX9" fmla="*/ 4481513 w 8315325"/>
              <a:gd name="connsiteY9" fmla="*/ 847725 h 4410075"/>
              <a:gd name="connsiteX10" fmla="*/ 4919663 w 8315325"/>
              <a:gd name="connsiteY10" fmla="*/ 904875 h 4410075"/>
              <a:gd name="connsiteX11" fmla="*/ 4914901 w 8315325"/>
              <a:gd name="connsiteY11" fmla="*/ 514350 h 4410075"/>
              <a:gd name="connsiteX12" fmla="*/ 5024438 w 8315325"/>
              <a:gd name="connsiteY12" fmla="*/ 490538 h 4410075"/>
              <a:gd name="connsiteX13" fmla="*/ 5157788 w 8315325"/>
              <a:gd name="connsiteY13" fmla="*/ 495300 h 4410075"/>
              <a:gd name="connsiteX14" fmla="*/ 5381626 w 8315325"/>
              <a:gd name="connsiteY14" fmla="*/ 461963 h 4410075"/>
              <a:gd name="connsiteX15" fmla="*/ 5434013 w 8315325"/>
              <a:gd name="connsiteY15" fmla="*/ 457200 h 4410075"/>
              <a:gd name="connsiteX16" fmla="*/ 5581649 w 8315325"/>
              <a:gd name="connsiteY16" fmla="*/ 419100 h 4410075"/>
              <a:gd name="connsiteX17" fmla="*/ 5586413 w 8315325"/>
              <a:gd name="connsiteY17" fmla="*/ 366713 h 4410075"/>
              <a:gd name="connsiteX18" fmla="*/ 5791200 w 8315325"/>
              <a:gd name="connsiteY18" fmla="*/ 328613 h 4410075"/>
              <a:gd name="connsiteX19" fmla="*/ 5962650 w 8315325"/>
              <a:gd name="connsiteY19" fmla="*/ 328613 h 4410075"/>
              <a:gd name="connsiteX20" fmla="*/ 5962650 w 8315325"/>
              <a:gd name="connsiteY20" fmla="*/ 309563 h 4410075"/>
              <a:gd name="connsiteX21" fmla="*/ 5981701 w 8315325"/>
              <a:gd name="connsiteY21" fmla="*/ 304800 h 4410075"/>
              <a:gd name="connsiteX22" fmla="*/ 6205537 w 8315325"/>
              <a:gd name="connsiteY22" fmla="*/ 319088 h 4410075"/>
              <a:gd name="connsiteX23" fmla="*/ 6200775 w 8315325"/>
              <a:gd name="connsiteY23" fmla="*/ 538163 h 4410075"/>
              <a:gd name="connsiteX24" fmla="*/ 6219827 w 8315325"/>
              <a:gd name="connsiteY24" fmla="*/ 523875 h 4410075"/>
              <a:gd name="connsiteX25" fmla="*/ 6215064 w 8315325"/>
              <a:gd name="connsiteY25" fmla="*/ 347664 h 4410075"/>
              <a:gd name="connsiteX26" fmla="*/ 6496050 w 8315325"/>
              <a:gd name="connsiteY26" fmla="*/ 276226 h 4410075"/>
              <a:gd name="connsiteX27" fmla="*/ 6624638 w 8315325"/>
              <a:gd name="connsiteY27" fmla="*/ 285750 h 4410075"/>
              <a:gd name="connsiteX28" fmla="*/ 6638925 w 8315325"/>
              <a:gd name="connsiteY28" fmla="*/ 323850 h 4410075"/>
              <a:gd name="connsiteX29" fmla="*/ 6638925 w 8315325"/>
              <a:gd name="connsiteY29" fmla="*/ 457200 h 4410075"/>
              <a:gd name="connsiteX30" fmla="*/ 6681788 w 8315325"/>
              <a:gd name="connsiteY30" fmla="*/ 457200 h 4410075"/>
              <a:gd name="connsiteX31" fmla="*/ 6681788 w 8315325"/>
              <a:gd name="connsiteY31" fmla="*/ 252413 h 4410075"/>
              <a:gd name="connsiteX32" fmla="*/ 6819900 w 8315325"/>
              <a:gd name="connsiteY32" fmla="*/ 238126 h 4410075"/>
              <a:gd name="connsiteX33" fmla="*/ 6915150 w 8315325"/>
              <a:gd name="connsiteY33" fmla="*/ 247651 h 4410075"/>
              <a:gd name="connsiteX34" fmla="*/ 6977062 w 8315325"/>
              <a:gd name="connsiteY34" fmla="*/ 219075 h 4410075"/>
              <a:gd name="connsiteX35" fmla="*/ 7015163 w 8315325"/>
              <a:gd name="connsiteY35" fmla="*/ 176213 h 4410075"/>
              <a:gd name="connsiteX36" fmla="*/ 7138988 w 8315325"/>
              <a:gd name="connsiteY36" fmla="*/ 161926 h 4410075"/>
              <a:gd name="connsiteX37" fmla="*/ 7258051 w 8315325"/>
              <a:gd name="connsiteY37" fmla="*/ 209551 h 4410075"/>
              <a:gd name="connsiteX38" fmla="*/ 7362825 w 8315325"/>
              <a:gd name="connsiteY38" fmla="*/ 333375 h 4410075"/>
              <a:gd name="connsiteX39" fmla="*/ 7924800 w 8315325"/>
              <a:gd name="connsiteY39" fmla="*/ 171450 h 4410075"/>
              <a:gd name="connsiteX40" fmla="*/ 8258175 w 8315325"/>
              <a:gd name="connsiteY40" fmla="*/ 0 h 4410075"/>
              <a:gd name="connsiteX41" fmla="*/ 8315325 w 8315325"/>
              <a:gd name="connsiteY41" fmla="*/ 47625 h 4410075"/>
              <a:gd name="connsiteX42" fmla="*/ 8305800 w 8315325"/>
              <a:gd name="connsiteY42" fmla="*/ 85725 h 4410075"/>
              <a:gd name="connsiteX43" fmla="*/ 8267700 w 8315325"/>
              <a:gd name="connsiteY43" fmla="*/ 114300 h 4410075"/>
              <a:gd name="connsiteX44" fmla="*/ 8086725 w 8315325"/>
              <a:gd name="connsiteY44" fmla="*/ 219075 h 4410075"/>
              <a:gd name="connsiteX45" fmla="*/ 7991475 w 8315325"/>
              <a:gd name="connsiteY45" fmla="*/ 257175 h 4410075"/>
              <a:gd name="connsiteX46" fmla="*/ 7943850 w 8315325"/>
              <a:gd name="connsiteY46" fmla="*/ 352425 h 4410075"/>
              <a:gd name="connsiteX47" fmla="*/ 7820025 w 8315325"/>
              <a:gd name="connsiteY47" fmla="*/ 428625 h 4410075"/>
              <a:gd name="connsiteX48" fmla="*/ 7734300 w 8315325"/>
              <a:gd name="connsiteY48" fmla="*/ 590550 h 4410075"/>
              <a:gd name="connsiteX49" fmla="*/ 7667625 w 8315325"/>
              <a:gd name="connsiteY49" fmla="*/ 657225 h 4410075"/>
              <a:gd name="connsiteX50" fmla="*/ 7581900 w 8315325"/>
              <a:gd name="connsiteY50" fmla="*/ 742950 h 4410075"/>
              <a:gd name="connsiteX51" fmla="*/ 7467600 w 8315325"/>
              <a:gd name="connsiteY51" fmla="*/ 857250 h 4410075"/>
              <a:gd name="connsiteX52" fmla="*/ 7400925 w 8315325"/>
              <a:gd name="connsiteY52" fmla="*/ 942975 h 4410075"/>
              <a:gd name="connsiteX53" fmla="*/ 7343775 w 8315325"/>
              <a:gd name="connsiteY53" fmla="*/ 971550 h 4410075"/>
              <a:gd name="connsiteX54" fmla="*/ 7181850 w 8315325"/>
              <a:gd name="connsiteY54" fmla="*/ 1238250 h 4410075"/>
              <a:gd name="connsiteX55" fmla="*/ 6819900 w 8315325"/>
              <a:gd name="connsiteY55" fmla="*/ 1476375 h 4410075"/>
              <a:gd name="connsiteX56" fmla="*/ 6448425 w 8315325"/>
              <a:gd name="connsiteY56" fmla="*/ 1695450 h 4410075"/>
              <a:gd name="connsiteX57" fmla="*/ 6096000 w 8315325"/>
              <a:gd name="connsiteY57" fmla="*/ 1857375 h 4410075"/>
              <a:gd name="connsiteX58" fmla="*/ 5638800 w 8315325"/>
              <a:gd name="connsiteY58" fmla="*/ 2076450 h 4410075"/>
              <a:gd name="connsiteX59" fmla="*/ 5143500 w 8315325"/>
              <a:gd name="connsiteY59" fmla="*/ 2276475 h 4410075"/>
              <a:gd name="connsiteX60" fmla="*/ 4667250 w 8315325"/>
              <a:gd name="connsiteY60" fmla="*/ 2447925 h 4410075"/>
              <a:gd name="connsiteX61" fmla="*/ 4010025 w 8315325"/>
              <a:gd name="connsiteY61" fmla="*/ 2809875 h 4410075"/>
              <a:gd name="connsiteX62" fmla="*/ 4629150 w 8315325"/>
              <a:gd name="connsiteY62" fmla="*/ 2981325 h 4410075"/>
              <a:gd name="connsiteX63" fmla="*/ 5276850 w 8315325"/>
              <a:gd name="connsiteY63" fmla="*/ 3200400 h 4410075"/>
              <a:gd name="connsiteX64" fmla="*/ 8305800 w 8315325"/>
              <a:gd name="connsiteY64" fmla="*/ 4410075 h 4410075"/>
              <a:gd name="connsiteX65" fmla="*/ 0 w 8315325"/>
              <a:gd name="connsiteY65" fmla="*/ 4410075 h 4410075"/>
              <a:gd name="connsiteX66" fmla="*/ 19050 w 8315325"/>
              <a:gd name="connsiteY66" fmla="*/ 2619375 h 441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315325" h="4410075">
                <a:moveTo>
                  <a:pt x="19050" y="2619375"/>
                </a:moveTo>
                <a:lnTo>
                  <a:pt x="885825" y="2333625"/>
                </a:lnTo>
                <a:lnTo>
                  <a:pt x="1247775" y="2228850"/>
                </a:lnTo>
                <a:lnTo>
                  <a:pt x="1657350" y="2095500"/>
                </a:lnTo>
                <a:lnTo>
                  <a:pt x="2143125" y="1943100"/>
                </a:lnTo>
                <a:lnTo>
                  <a:pt x="2533650" y="1828800"/>
                </a:lnTo>
                <a:lnTo>
                  <a:pt x="2828925" y="1743075"/>
                </a:lnTo>
                <a:lnTo>
                  <a:pt x="3495675" y="1543050"/>
                </a:lnTo>
                <a:lnTo>
                  <a:pt x="3462337" y="1090612"/>
                </a:lnTo>
                <a:lnTo>
                  <a:pt x="4481513" y="847725"/>
                </a:lnTo>
                <a:lnTo>
                  <a:pt x="4919663" y="904875"/>
                </a:lnTo>
                <a:cubicBezTo>
                  <a:pt x="4918076" y="774700"/>
                  <a:pt x="4916488" y="644525"/>
                  <a:pt x="4914901" y="514350"/>
                </a:cubicBezTo>
                <a:lnTo>
                  <a:pt x="5024438" y="490538"/>
                </a:lnTo>
                <a:lnTo>
                  <a:pt x="5157788" y="495300"/>
                </a:lnTo>
                <a:lnTo>
                  <a:pt x="5381626" y="461963"/>
                </a:lnTo>
                <a:lnTo>
                  <a:pt x="5434013" y="457200"/>
                </a:lnTo>
                <a:lnTo>
                  <a:pt x="5581649" y="419100"/>
                </a:lnTo>
                <a:lnTo>
                  <a:pt x="5586413" y="366713"/>
                </a:lnTo>
                <a:lnTo>
                  <a:pt x="5791200" y="328613"/>
                </a:lnTo>
                <a:lnTo>
                  <a:pt x="5962650" y="328613"/>
                </a:lnTo>
                <a:lnTo>
                  <a:pt x="5962650" y="309563"/>
                </a:lnTo>
                <a:lnTo>
                  <a:pt x="5981701" y="304800"/>
                </a:lnTo>
                <a:lnTo>
                  <a:pt x="6205537" y="319088"/>
                </a:lnTo>
                <a:lnTo>
                  <a:pt x="6200775" y="538163"/>
                </a:lnTo>
                <a:lnTo>
                  <a:pt x="6219827" y="523875"/>
                </a:lnTo>
                <a:cubicBezTo>
                  <a:pt x="6219827" y="471488"/>
                  <a:pt x="6215064" y="400051"/>
                  <a:pt x="6215064" y="347664"/>
                </a:cubicBezTo>
                <a:lnTo>
                  <a:pt x="6496050" y="276226"/>
                </a:lnTo>
                <a:lnTo>
                  <a:pt x="6624638" y="285750"/>
                </a:lnTo>
                <a:lnTo>
                  <a:pt x="6638925" y="323850"/>
                </a:lnTo>
                <a:lnTo>
                  <a:pt x="6638925" y="457200"/>
                </a:lnTo>
                <a:lnTo>
                  <a:pt x="6681788" y="457200"/>
                </a:lnTo>
                <a:lnTo>
                  <a:pt x="6681788" y="252413"/>
                </a:lnTo>
                <a:lnTo>
                  <a:pt x="6819900" y="238126"/>
                </a:lnTo>
                <a:lnTo>
                  <a:pt x="6915150" y="247651"/>
                </a:lnTo>
                <a:lnTo>
                  <a:pt x="6977062" y="219075"/>
                </a:lnTo>
                <a:lnTo>
                  <a:pt x="7015163" y="176213"/>
                </a:lnTo>
                <a:lnTo>
                  <a:pt x="7138988" y="161926"/>
                </a:lnTo>
                <a:lnTo>
                  <a:pt x="7258051" y="209551"/>
                </a:lnTo>
                <a:lnTo>
                  <a:pt x="7362825" y="333375"/>
                </a:lnTo>
                <a:lnTo>
                  <a:pt x="7924800" y="171450"/>
                </a:lnTo>
                <a:lnTo>
                  <a:pt x="8258175" y="0"/>
                </a:lnTo>
                <a:lnTo>
                  <a:pt x="8315325" y="47625"/>
                </a:lnTo>
                <a:lnTo>
                  <a:pt x="8305800" y="85725"/>
                </a:lnTo>
                <a:lnTo>
                  <a:pt x="8267700" y="114300"/>
                </a:lnTo>
                <a:lnTo>
                  <a:pt x="8086725" y="219075"/>
                </a:lnTo>
                <a:lnTo>
                  <a:pt x="7991475" y="257175"/>
                </a:lnTo>
                <a:lnTo>
                  <a:pt x="7943850" y="352425"/>
                </a:lnTo>
                <a:lnTo>
                  <a:pt x="7820025" y="428625"/>
                </a:lnTo>
                <a:lnTo>
                  <a:pt x="7734300" y="590550"/>
                </a:lnTo>
                <a:lnTo>
                  <a:pt x="7667625" y="657225"/>
                </a:lnTo>
                <a:lnTo>
                  <a:pt x="7581900" y="742950"/>
                </a:lnTo>
                <a:lnTo>
                  <a:pt x="7467600" y="857250"/>
                </a:lnTo>
                <a:lnTo>
                  <a:pt x="7400925" y="942975"/>
                </a:lnTo>
                <a:lnTo>
                  <a:pt x="7343775" y="971550"/>
                </a:lnTo>
                <a:lnTo>
                  <a:pt x="7181850" y="1238250"/>
                </a:lnTo>
                <a:lnTo>
                  <a:pt x="6819900" y="1476375"/>
                </a:lnTo>
                <a:lnTo>
                  <a:pt x="6448425" y="1695450"/>
                </a:lnTo>
                <a:lnTo>
                  <a:pt x="6096000" y="1857375"/>
                </a:lnTo>
                <a:lnTo>
                  <a:pt x="5638800" y="2076450"/>
                </a:lnTo>
                <a:lnTo>
                  <a:pt x="5143500" y="2276475"/>
                </a:lnTo>
                <a:lnTo>
                  <a:pt x="4667250" y="2447925"/>
                </a:lnTo>
                <a:lnTo>
                  <a:pt x="4010025" y="2809875"/>
                </a:lnTo>
                <a:lnTo>
                  <a:pt x="4629150" y="2981325"/>
                </a:lnTo>
                <a:lnTo>
                  <a:pt x="5276850" y="3200400"/>
                </a:lnTo>
                <a:lnTo>
                  <a:pt x="8305800" y="4410075"/>
                </a:lnTo>
                <a:lnTo>
                  <a:pt x="0" y="4410075"/>
                </a:lnTo>
                <a:lnTo>
                  <a:pt x="19050" y="261937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6" name="図 5"/>
          <p:cNvPicPr>
            <a:picLocks noChangeAspect="1"/>
          </p:cNvPicPr>
          <p:nvPr/>
        </p:nvPicPr>
        <p:blipFill>
          <a:blip r:embed="rId3"/>
          <a:stretch>
            <a:fillRect/>
          </a:stretch>
        </p:blipFill>
        <p:spPr>
          <a:xfrm>
            <a:off x="364448" y="2121365"/>
            <a:ext cx="8415104" cy="4454055"/>
          </a:xfrm>
          <a:prstGeom prst="rect">
            <a:avLst/>
          </a:prstGeom>
        </p:spPr>
      </p:pic>
    </p:spTree>
    <p:extLst>
      <p:ext uri="{BB962C8B-B14F-4D97-AF65-F5344CB8AC3E}">
        <p14:creationId xmlns:p14="http://schemas.microsoft.com/office/powerpoint/2010/main" val="433756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52869" y="772477"/>
            <a:ext cx="9036000" cy="144000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月に、大阪府・市、経済界による中之島</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丁目再生医療国際拠点検討協議会にて、未来医療国際拠点基本計画（案）を策定。（</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月変更）</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大阪府において、拠点運営の核となる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「未来</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医療推進機構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月に設立。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大阪市において、未来医療国際</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拠点の整備を担う開発事業者と</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月に定期借地権設定契約を締結。</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0"/>
          <p:cNvSpPr>
            <a:spLocks noChangeArrowheads="1"/>
          </p:cNvSpPr>
          <p:nvPr/>
        </p:nvSpPr>
        <p:spPr bwMode="auto">
          <a:xfrm>
            <a:off x="25832" y="387986"/>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丁目における未来医療国際拠点の実現に向けた検討状況</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３．強みを活かす産業・技術の強化　</a:t>
            </a:r>
            <a:endParaRPr kumimoji="0"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円/楕円 8"/>
          <p:cNvSpPr/>
          <p:nvPr/>
        </p:nvSpPr>
        <p:spPr>
          <a:xfrm>
            <a:off x="7752205" y="-27383"/>
            <a:ext cx="1368000" cy="72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Ⅰ</a:t>
            </a:r>
            <a:endParaRPr lang="en-US" altLang="ja-JP"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関連データ</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直角三角形 41"/>
          <p:cNvSpPr/>
          <p:nvPr/>
        </p:nvSpPr>
        <p:spPr>
          <a:xfrm>
            <a:off x="3866688" y="5513112"/>
            <a:ext cx="776856" cy="648702"/>
          </a:xfrm>
          <a:prstGeom prst="rtTriangle">
            <a:avLst/>
          </a:prstGeom>
        </p:spPr>
        <p:txBody>
          <a:bodyPr wrap="square" rtlCol="0" anchor="ctr">
            <a:spAutoFit/>
          </a:bodyPr>
          <a:lstStyle/>
          <a:p>
            <a:pPr algn="ctr">
              <a:lnSpc>
                <a:spcPts val="2800"/>
              </a:lnSpc>
            </a:pP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直角三角形 43"/>
          <p:cNvSpPr/>
          <p:nvPr/>
        </p:nvSpPr>
        <p:spPr>
          <a:xfrm>
            <a:off x="3866688" y="5128376"/>
            <a:ext cx="776856" cy="1341993"/>
          </a:xfrm>
          <a:prstGeom prst="rtTriangle">
            <a:avLst/>
          </a:prstGeom>
        </p:spPr>
        <p:txBody>
          <a:bodyPr wrap="square" rtlCol="0" anchor="ctr">
            <a:spAutoFit/>
          </a:bodyPr>
          <a:lstStyle/>
          <a:p>
            <a:pPr algn="ctr">
              <a:lnSpc>
                <a:spcPts val="2800"/>
              </a:lnSpc>
            </a:pP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52869" y="2287188"/>
            <a:ext cx="8730716" cy="2031325"/>
          </a:xfrm>
          <a:prstGeom prst="rect">
            <a:avLst/>
          </a:prstGeom>
          <a:noFill/>
        </p:spPr>
        <p:txBody>
          <a:bodyPr wrap="square" rtlCol="0">
            <a:spAutoFit/>
          </a:bodyPr>
          <a:lstStyle/>
          <a:p>
            <a:r>
              <a:rPr lang="ja-JP" altLang="en-US" sz="1400" b="1" u="sng" dirty="0">
                <a:latin typeface="Meiryo UI" panose="020B0604030504040204" pitchFamily="50" charset="-128"/>
                <a:ea typeface="Meiryo UI" panose="020B0604030504040204" pitchFamily="50" charset="-128"/>
              </a:rPr>
              <a:t>○未来医療国際拠点について</a:t>
            </a:r>
          </a:p>
          <a:p>
            <a:r>
              <a:rPr lang="ja-JP" altLang="en-US" sz="1400" dirty="0" smtClean="0">
                <a:latin typeface="Meiryo UI" panose="020B0604030504040204" pitchFamily="50" charset="-128"/>
                <a:ea typeface="Meiryo UI" panose="020B0604030504040204" pitchFamily="50" charset="-128"/>
              </a:rPr>
              <a:t>中之島</a:t>
            </a:r>
            <a:r>
              <a:rPr lang="ja-JP" altLang="en-US" sz="1400" dirty="0">
                <a:latin typeface="Meiryo UI" panose="020B0604030504040204" pitchFamily="50" charset="-128"/>
                <a:ea typeface="Meiryo UI" panose="020B0604030504040204" pitchFamily="50" charset="-128"/>
              </a:rPr>
              <a:t>４丁目において、再生医療をベースに、次の時代に実現すべき新たな「未来医療」の実用化・産業化等を推進する世界に開かれた国際拠点の形成を進め</a:t>
            </a:r>
            <a:r>
              <a:rPr lang="ja-JP" altLang="en-US" sz="1400" dirty="0" smtClean="0">
                <a:latin typeface="Meiryo UI" panose="020B0604030504040204" pitchFamily="50" charset="-128"/>
                <a:ea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rPr>
              <a:t>2024</a:t>
            </a:r>
            <a:r>
              <a:rPr lang="ja-JP" altLang="en-US" sz="1400" dirty="0" smtClean="0">
                <a:latin typeface="Meiryo UI" panose="020B0604030504040204" pitchFamily="50" charset="-128"/>
                <a:ea typeface="Meiryo UI" panose="020B0604030504040204" pitchFamily="50" charset="-128"/>
              </a:rPr>
              <a:t>年春の</a:t>
            </a:r>
            <a:r>
              <a:rPr lang="ja-JP" altLang="en-US" sz="1400" dirty="0">
                <a:latin typeface="Meiryo UI" panose="020B0604030504040204" pitchFamily="50" charset="-128"/>
                <a:ea typeface="Meiryo UI" panose="020B0604030504040204" pitchFamily="50" charset="-128"/>
              </a:rPr>
              <a:t>オープンをめざす</a:t>
            </a:r>
            <a:r>
              <a:rPr lang="ja-JP" altLang="en-US" sz="1400" dirty="0" smtClean="0">
                <a:latin typeface="Meiryo UI" panose="020B0604030504040204" pitchFamily="50" charset="-128"/>
                <a:ea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＜コンセプト＞</a:t>
            </a:r>
          </a:p>
          <a:p>
            <a:r>
              <a:rPr lang="ja-JP" altLang="en-US" sz="1400" dirty="0" smtClean="0">
                <a:latin typeface="Meiryo UI" panose="020B0604030504040204" pitchFamily="50" charset="-128"/>
                <a:ea typeface="Meiryo UI" panose="020B0604030504040204" pitchFamily="50" charset="-128"/>
              </a:rPr>
              <a:t>　・再生</a:t>
            </a:r>
            <a:r>
              <a:rPr lang="ja-JP" altLang="en-US" sz="1400" dirty="0">
                <a:latin typeface="Meiryo UI" panose="020B0604030504040204" pitchFamily="50" charset="-128"/>
                <a:ea typeface="Meiryo UI" panose="020B0604030504040204" pitchFamily="50" charset="-128"/>
              </a:rPr>
              <a:t>医療をベースに、ゲノム医療や人工知能、</a:t>
            </a:r>
            <a:r>
              <a:rPr lang="en-US" altLang="ja-JP" sz="1400" dirty="0" err="1">
                <a:latin typeface="Meiryo UI" panose="020B0604030504040204" pitchFamily="50" charset="-128"/>
                <a:ea typeface="Meiryo UI" panose="020B0604030504040204" pitchFamily="50" charset="-128"/>
              </a:rPr>
              <a:t>IoT</a:t>
            </a:r>
            <a:r>
              <a:rPr lang="ja-JP" altLang="en-US" sz="1400" dirty="0">
                <a:latin typeface="Meiryo UI" panose="020B0604030504040204" pitchFamily="50" charset="-128"/>
                <a:ea typeface="Meiryo UI" panose="020B0604030504040204" pitchFamily="50" charset="-128"/>
              </a:rPr>
              <a:t>の活用等、今後</a:t>
            </a:r>
            <a:r>
              <a:rPr lang="ja-JP" altLang="en-US" sz="1400" dirty="0" smtClean="0">
                <a:latin typeface="Meiryo UI" panose="020B0604030504040204" pitchFamily="50" charset="-128"/>
                <a:ea typeface="Meiryo UI" panose="020B0604030504040204" pitchFamily="50" charset="-128"/>
              </a:rPr>
              <a:t>の医療</a:t>
            </a:r>
            <a:r>
              <a:rPr lang="ja-JP" altLang="en-US" sz="1400" dirty="0">
                <a:latin typeface="Meiryo UI" panose="020B0604030504040204" pitchFamily="50" charset="-128"/>
                <a:ea typeface="Meiryo UI" panose="020B0604030504040204" pitchFamily="50" charset="-128"/>
              </a:rPr>
              <a:t>技術の</a:t>
            </a:r>
            <a:r>
              <a:rPr lang="ja-JP" altLang="en-US" sz="1400" dirty="0" smtClean="0">
                <a:latin typeface="Meiryo UI" panose="020B0604030504040204" pitchFamily="50" charset="-128"/>
                <a:ea typeface="Meiryo UI" panose="020B0604030504040204" pitchFamily="50" charset="-128"/>
              </a:rPr>
              <a:t>進歩に</a:t>
            </a:r>
            <a:r>
              <a:rPr lang="ja-JP" altLang="en-US" sz="1400" dirty="0">
                <a:latin typeface="Meiryo UI" panose="020B0604030504040204" pitchFamily="50" charset="-128"/>
                <a:ea typeface="Meiryo UI" panose="020B0604030504040204" pitchFamily="50" charset="-128"/>
              </a:rPr>
              <a:t>即応した最先端</a:t>
            </a:r>
            <a:r>
              <a:rPr lang="ja-JP" altLang="en-US" sz="1400" dirty="0" smtClean="0">
                <a:latin typeface="Meiryo UI" panose="020B0604030504040204" pitchFamily="50" charset="-128"/>
                <a:ea typeface="Meiryo UI" panose="020B0604030504040204" pitchFamily="50" charset="-128"/>
              </a:rPr>
              <a:t>の</a:t>
            </a:r>
            <a:endParaRPr lang="en-US" altLang="ja-JP" sz="1400" dirty="0" smtClean="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未来医療」の産業化を</a:t>
            </a:r>
            <a:r>
              <a:rPr lang="ja-JP" altLang="en-US" sz="1400" dirty="0" smtClean="0">
                <a:latin typeface="Meiryo UI" panose="020B0604030504040204" pitchFamily="50" charset="-128"/>
                <a:ea typeface="Meiryo UI" panose="020B0604030504040204" pitchFamily="50" charset="-128"/>
              </a:rPr>
              <a:t>推進</a:t>
            </a:r>
            <a:endParaRPr lang="en-US" altLang="ja-JP" sz="1400" dirty="0" smtClean="0">
              <a:latin typeface="Meiryo UI" panose="020B0604030504040204" pitchFamily="50" charset="-128"/>
              <a:ea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rPr>
              <a:t>　・国内外</a:t>
            </a:r>
            <a:r>
              <a:rPr lang="ja-JP" altLang="en-US" sz="1400" dirty="0">
                <a:latin typeface="Meiryo UI" panose="020B0604030504040204" pitchFamily="50" charset="-128"/>
                <a:ea typeface="Meiryo UI" panose="020B0604030504040204" pitchFamily="50" charset="-128"/>
              </a:rPr>
              <a:t>の患者への「未来医療」の提供により、国際貢献を推進</a:t>
            </a:r>
          </a:p>
          <a:p>
            <a:r>
              <a:rPr lang="ja-JP" altLang="en-US" sz="1400" dirty="0">
                <a:latin typeface="Meiryo UI" panose="020B0604030504040204" pitchFamily="50" charset="-128"/>
                <a:ea typeface="Meiryo UI" panose="020B0604030504040204" pitchFamily="50" charset="-128"/>
              </a:rPr>
              <a:t>＜ビジョン＞</a:t>
            </a:r>
          </a:p>
          <a:p>
            <a:r>
              <a:rPr lang="ja-JP" altLang="en-US" sz="1400" dirty="0" smtClean="0">
                <a:latin typeface="Meiryo UI" panose="020B0604030504040204" pitchFamily="50" charset="-128"/>
                <a:ea typeface="Meiryo UI" panose="020B0604030504040204" pitchFamily="50" charset="-128"/>
              </a:rPr>
              <a:t>　・オールジャパン</a:t>
            </a:r>
            <a:r>
              <a:rPr lang="ja-JP" altLang="en-US" sz="1400" dirty="0">
                <a:latin typeface="Meiryo UI" panose="020B0604030504040204" pitchFamily="50" charset="-128"/>
                <a:ea typeface="Meiryo UI" panose="020B0604030504040204" pitchFamily="50" charset="-128"/>
              </a:rPr>
              <a:t>体制での未来医療技術の産業化とその提供による</a:t>
            </a:r>
            <a:r>
              <a:rPr lang="ja-JP" altLang="en-US" sz="1400" dirty="0" smtClean="0">
                <a:latin typeface="Meiryo UI" panose="020B0604030504040204" pitchFamily="50" charset="-128"/>
                <a:ea typeface="Meiryo UI" panose="020B0604030504040204" pitchFamily="50" charset="-128"/>
              </a:rPr>
              <a:t>国際貢献</a:t>
            </a:r>
            <a:r>
              <a:rPr lang="ja-JP" altLang="en-US" sz="1400" dirty="0">
                <a:latin typeface="Meiryo UI" panose="020B0604030504040204" pitchFamily="50" charset="-128"/>
                <a:ea typeface="Meiryo UI" panose="020B0604030504040204" pitchFamily="50" charset="-128"/>
              </a:rPr>
              <a:t>を</a:t>
            </a:r>
            <a:r>
              <a:rPr lang="ja-JP" altLang="en-US" sz="1400" dirty="0" smtClean="0">
                <a:latin typeface="Meiryo UI" panose="020B0604030504040204" pitchFamily="50" charset="-128"/>
                <a:ea typeface="Meiryo UI" panose="020B0604030504040204" pitchFamily="50" charset="-128"/>
              </a:rPr>
              <a:t>推進</a:t>
            </a:r>
            <a:endParaRPr lang="ja-JP" altLang="en-US" sz="1400" dirty="0">
              <a:latin typeface="Meiryo UI" panose="020B0604030504040204" pitchFamily="50" charset="-128"/>
              <a:ea typeface="Meiryo UI" panose="020B0604030504040204" pitchFamily="50" charset="-128"/>
            </a:endParaRPr>
          </a:p>
        </p:txBody>
      </p:sp>
      <p:grpSp>
        <p:nvGrpSpPr>
          <p:cNvPr id="19" name="グループ化 18"/>
          <p:cNvGrpSpPr/>
          <p:nvPr/>
        </p:nvGrpSpPr>
        <p:grpSpPr>
          <a:xfrm>
            <a:off x="6973722" y="4318513"/>
            <a:ext cx="1556965" cy="2437422"/>
            <a:chOff x="4009352" y="1274135"/>
            <a:chExt cx="3389854" cy="5176218"/>
          </a:xfrm>
        </p:grpSpPr>
        <p:pic>
          <p:nvPicPr>
            <p:cNvPr id="20" name="図 19"/>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009352" y="1274135"/>
              <a:ext cx="3389854" cy="4993057"/>
            </a:xfrm>
            <a:prstGeom prst="rect">
              <a:avLst/>
            </a:prstGeom>
          </p:spPr>
        </p:pic>
        <p:cxnSp>
          <p:nvCxnSpPr>
            <p:cNvPr id="21" name="直線コネクタ 20"/>
            <p:cNvCxnSpPr>
              <a:stCxn id="30" idx="2"/>
            </p:cNvCxnSpPr>
            <p:nvPr/>
          </p:nvCxnSpPr>
          <p:spPr>
            <a:xfrm flipV="1">
              <a:off x="4463463" y="1313715"/>
              <a:ext cx="2057009" cy="817307"/>
            </a:xfrm>
            <a:prstGeom prst="line">
              <a:avLst/>
            </a:prstGeom>
            <a:ln w="539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a:off x="5076791" y="3003063"/>
              <a:ext cx="162761" cy="173359"/>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3" name="テキスト ボックス 54"/>
            <p:cNvSpPr txBox="1"/>
            <p:nvPr/>
          </p:nvSpPr>
          <p:spPr>
            <a:xfrm>
              <a:off x="4329485" y="3994649"/>
              <a:ext cx="995082" cy="247977"/>
            </a:xfrm>
            <a:prstGeom prst="rect">
              <a:avLst/>
            </a:prstGeom>
            <a:solidFill>
              <a:schemeClr val="bg1"/>
            </a:solidFill>
            <a:ln w="12700">
              <a:solidFill>
                <a:srgbClr val="FF00FF"/>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600" b="1" dirty="0">
                  <a:solidFill>
                    <a:srgbClr val="000000"/>
                  </a:solidFill>
                  <a:latin typeface="Meiryo UI" panose="020B0604030504040204" pitchFamily="50" charset="-128"/>
                  <a:ea typeface="Meiryo UI" panose="020B0604030504040204" pitchFamily="50" charset="-128"/>
                  <a:cs typeface="Times New Roman"/>
                </a:rPr>
                <a:t>＜中之島＞</a:t>
              </a:r>
              <a:endParaRPr lang="ja-JP" altLang="en-US" sz="600" b="1" kern="100" dirty="0">
                <a:solidFill>
                  <a:prstClr val="black"/>
                </a:solidFill>
                <a:latin typeface="Meiryo UI" panose="020B0604030504040204" pitchFamily="50" charset="-128"/>
                <a:ea typeface="Meiryo UI" panose="020B0604030504040204" pitchFamily="50" charset="-128"/>
                <a:cs typeface="Times New Roman"/>
              </a:endParaRPr>
            </a:p>
          </p:txBody>
        </p:sp>
        <p:sp>
          <p:nvSpPr>
            <p:cNvPr id="24" name="テキスト ボックス 54"/>
            <p:cNvSpPr txBox="1"/>
            <p:nvPr/>
          </p:nvSpPr>
          <p:spPr>
            <a:xfrm>
              <a:off x="5349288" y="3493768"/>
              <a:ext cx="675226" cy="2153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北梅田駅</a:t>
              </a:r>
              <a:endPar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54"/>
            <p:cNvSpPr txBox="1"/>
            <p:nvPr/>
          </p:nvSpPr>
          <p:spPr>
            <a:xfrm>
              <a:off x="5655784" y="4136545"/>
              <a:ext cx="597747" cy="2153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中之島駅</a:t>
              </a:r>
              <a:endPar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54"/>
            <p:cNvSpPr txBox="1"/>
            <p:nvPr/>
          </p:nvSpPr>
          <p:spPr>
            <a:xfrm>
              <a:off x="5858985" y="4801928"/>
              <a:ext cx="597747" cy="1571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西本町駅</a:t>
              </a:r>
            </a:p>
          </p:txBody>
        </p:sp>
        <p:sp>
          <p:nvSpPr>
            <p:cNvPr id="27" name="テキスト ボックス 54"/>
            <p:cNvSpPr txBox="1"/>
            <p:nvPr/>
          </p:nvSpPr>
          <p:spPr>
            <a:xfrm>
              <a:off x="6224598" y="5932559"/>
              <a:ext cx="843880" cy="2153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南海新難波駅</a:t>
              </a:r>
            </a:p>
          </p:txBody>
        </p:sp>
        <p:sp>
          <p:nvSpPr>
            <p:cNvPr id="28" name="テキスト ボックス 54"/>
            <p:cNvSpPr txBox="1"/>
            <p:nvPr/>
          </p:nvSpPr>
          <p:spPr>
            <a:xfrm>
              <a:off x="5175510" y="5971041"/>
              <a:ext cx="632910" cy="13838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en-US" altLang="ja-JP"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JR</a:t>
              </a: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難波駅</a:t>
              </a:r>
            </a:p>
          </p:txBody>
        </p:sp>
        <p:sp>
          <p:nvSpPr>
            <p:cNvPr id="29" name="テキスト ボックス 54"/>
            <p:cNvSpPr txBox="1"/>
            <p:nvPr/>
          </p:nvSpPr>
          <p:spPr>
            <a:xfrm>
              <a:off x="5500518" y="6267645"/>
              <a:ext cx="1111085" cy="182708"/>
            </a:xfrm>
            <a:prstGeom prst="rect">
              <a:avLst/>
            </a:prstGeom>
            <a:solidFill>
              <a:schemeClr val="bg1"/>
            </a:solidFill>
            <a:ln w="25400">
              <a:solidFill>
                <a:schemeClr val="tx2"/>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至 関西国際空港</a:t>
              </a:r>
            </a:p>
          </p:txBody>
        </p:sp>
        <p:sp>
          <p:nvSpPr>
            <p:cNvPr id="30" name="フリーフォーム 29"/>
            <p:cNvSpPr/>
            <p:nvPr/>
          </p:nvSpPr>
          <p:spPr>
            <a:xfrm>
              <a:off x="4044820" y="2078304"/>
              <a:ext cx="418643" cy="63172"/>
            </a:xfrm>
            <a:custGeom>
              <a:avLst/>
              <a:gdLst>
                <a:gd name="connsiteX0" fmla="*/ 0 w 428625"/>
                <a:gd name="connsiteY0" fmla="*/ 0 h 64678"/>
                <a:gd name="connsiteX1" fmla="*/ 155575 w 428625"/>
                <a:gd name="connsiteY1" fmla="*/ 60325 h 64678"/>
                <a:gd name="connsiteX2" fmla="*/ 428625 w 428625"/>
                <a:gd name="connsiteY2" fmla="*/ 53975 h 64678"/>
              </a:gdLst>
              <a:ahLst/>
              <a:cxnLst>
                <a:cxn ang="0">
                  <a:pos x="connsiteX0" y="connsiteY0"/>
                </a:cxn>
                <a:cxn ang="0">
                  <a:pos x="connsiteX1" y="connsiteY1"/>
                </a:cxn>
                <a:cxn ang="0">
                  <a:pos x="connsiteX2" y="connsiteY2"/>
                </a:cxn>
              </a:cxnLst>
              <a:rect l="l" t="t" r="r" b="b"/>
              <a:pathLst>
                <a:path w="428625" h="64678">
                  <a:moveTo>
                    <a:pt x="0" y="0"/>
                  </a:moveTo>
                  <a:cubicBezTo>
                    <a:pt x="42069" y="25664"/>
                    <a:pt x="84138" y="51329"/>
                    <a:pt x="155575" y="60325"/>
                  </a:cubicBezTo>
                  <a:cubicBezTo>
                    <a:pt x="227012" y="69321"/>
                    <a:pt x="357717" y="62971"/>
                    <a:pt x="428625" y="53975"/>
                  </a:cubicBezTo>
                </a:path>
              </a:pathLst>
            </a:custGeom>
            <a:no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8" dirty="0">
                <a:solidFill>
                  <a:prstClr val="white"/>
                </a:solidFill>
                <a:latin typeface="Meiryo UI" panose="020B0604030504040204" pitchFamily="50" charset="-128"/>
                <a:ea typeface="Meiryo UI" panose="020B0604030504040204" pitchFamily="50" charset="-128"/>
              </a:endParaRPr>
            </a:p>
          </p:txBody>
        </p:sp>
        <p:sp>
          <p:nvSpPr>
            <p:cNvPr id="31" name="テキスト ボックス 54"/>
            <p:cNvSpPr txBox="1"/>
            <p:nvPr/>
          </p:nvSpPr>
          <p:spPr>
            <a:xfrm rot="20341222">
              <a:off x="4475935" y="1643283"/>
              <a:ext cx="1160335" cy="2153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東海道・山陽新幹線</a:t>
              </a:r>
            </a:p>
          </p:txBody>
        </p:sp>
        <p:sp>
          <p:nvSpPr>
            <p:cNvPr id="32" name="フリーフォーム 31"/>
            <p:cNvSpPr/>
            <p:nvPr/>
          </p:nvSpPr>
          <p:spPr>
            <a:xfrm rot="21480000">
              <a:off x="4136264" y="2121955"/>
              <a:ext cx="316455" cy="17581"/>
            </a:xfrm>
            <a:custGeom>
              <a:avLst/>
              <a:gdLst>
                <a:gd name="connsiteX0" fmla="*/ 0 w 428625"/>
                <a:gd name="connsiteY0" fmla="*/ 0 h 64678"/>
                <a:gd name="connsiteX1" fmla="*/ 155575 w 428625"/>
                <a:gd name="connsiteY1" fmla="*/ 60325 h 64678"/>
                <a:gd name="connsiteX2" fmla="*/ 428625 w 428625"/>
                <a:gd name="connsiteY2" fmla="*/ 53975 h 64678"/>
              </a:gdLst>
              <a:ahLst/>
              <a:cxnLst>
                <a:cxn ang="0">
                  <a:pos x="connsiteX0" y="connsiteY0"/>
                </a:cxn>
                <a:cxn ang="0">
                  <a:pos x="connsiteX1" y="connsiteY1"/>
                </a:cxn>
                <a:cxn ang="0">
                  <a:pos x="connsiteX2" y="connsiteY2"/>
                </a:cxn>
              </a:cxnLst>
              <a:rect l="l" t="t" r="r" b="b"/>
              <a:pathLst>
                <a:path w="428625" h="64678">
                  <a:moveTo>
                    <a:pt x="0" y="0"/>
                  </a:moveTo>
                  <a:cubicBezTo>
                    <a:pt x="42069" y="25664"/>
                    <a:pt x="84138" y="51329"/>
                    <a:pt x="155575" y="60325"/>
                  </a:cubicBezTo>
                  <a:cubicBezTo>
                    <a:pt x="227012" y="69321"/>
                    <a:pt x="357717" y="62971"/>
                    <a:pt x="428625" y="53975"/>
                  </a:cubicBezTo>
                </a:path>
              </a:pathLst>
            </a:custGeom>
            <a:noFill/>
            <a:ln w="476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8" dirty="0">
                <a:solidFill>
                  <a:prstClr val="white"/>
                </a:solidFill>
                <a:latin typeface="Meiryo UI" panose="020B0604030504040204" pitchFamily="50" charset="-128"/>
                <a:ea typeface="Meiryo UI" panose="020B0604030504040204" pitchFamily="50" charset="-128"/>
              </a:endParaRPr>
            </a:p>
          </p:txBody>
        </p:sp>
        <p:cxnSp>
          <p:nvCxnSpPr>
            <p:cNvPr id="33" name="直線コネクタ 32"/>
            <p:cNvCxnSpPr/>
            <p:nvPr/>
          </p:nvCxnSpPr>
          <p:spPr>
            <a:xfrm flipV="1">
              <a:off x="4432315" y="1336727"/>
              <a:ext cx="2057009" cy="817307"/>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4" name="テキスト ボックス 54"/>
            <p:cNvSpPr txBox="1"/>
            <p:nvPr/>
          </p:nvSpPr>
          <p:spPr>
            <a:xfrm>
              <a:off x="5997918" y="1369984"/>
              <a:ext cx="597748" cy="215347"/>
            </a:xfrm>
            <a:prstGeom prst="rect">
              <a:avLst/>
            </a:prstGeom>
            <a:solidFill>
              <a:schemeClr val="bg1"/>
            </a:solidFill>
            <a:ln w="25400">
              <a:solidFill>
                <a:schemeClr val="accent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新大阪駅</a:t>
              </a:r>
            </a:p>
          </p:txBody>
        </p:sp>
      </p:grpSp>
      <p:pic>
        <p:nvPicPr>
          <p:cNvPr id="35" name="図 3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1559" y="4382907"/>
            <a:ext cx="3181383" cy="2148465"/>
          </a:xfrm>
          <a:prstGeom prst="rect">
            <a:avLst/>
          </a:prstGeom>
        </p:spPr>
      </p:pic>
      <p:sp>
        <p:nvSpPr>
          <p:cNvPr id="36" name="正方形/長方形 35"/>
          <p:cNvSpPr/>
          <p:nvPr/>
        </p:nvSpPr>
        <p:spPr>
          <a:xfrm>
            <a:off x="578023" y="6568463"/>
            <a:ext cx="3214919" cy="2667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公募により選定された開発事</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業者の</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提案による外観</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 name="図 6"/>
          <p:cNvPicPr>
            <a:picLocks noChangeAspect="1"/>
          </p:cNvPicPr>
          <p:nvPr/>
        </p:nvPicPr>
        <p:blipFill>
          <a:blip r:embed="rId6"/>
          <a:stretch>
            <a:fillRect/>
          </a:stretch>
        </p:blipFill>
        <p:spPr>
          <a:xfrm>
            <a:off x="4087505" y="4318513"/>
            <a:ext cx="2485554" cy="2344451"/>
          </a:xfrm>
          <a:prstGeom prst="rect">
            <a:avLst/>
          </a:prstGeom>
        </p:spPr>
      </p:pic>
      <p:sp>
        <p:nvSpPr>
          <p:cNvPr id="37" name="図形 36"/>
          <p:cNvSpPr/>
          <p:nvPr/>
        </p:nvSpPr>
        <p:spPr>
          <a:xfrm rot="12180000" flipH="1">
            <a:off x="5913526" y="5473940"/>
            <a:ext cx="1456097" cy="1054047"/>
          </a:xfrm>
          <a:prstGeom prst="swooshArrow">
            <a:avLst>
              <a:gd name="adj1" fmla="val 10451"/>
              <a:gd name="adj2" fmla="val 24166"/>
            </a:avLst>
          </a:prstGeom>
          <a:scene3d>
            <a:camera prst="orthographicFront">
              <a:rot lat="10800000" lon="0" rev="0"/>
            </a:camera>
            <a:lightRig rig="threePt" dir="t"/>
          </a:scene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 name="正方形/長方形 2"/>
          <p:cNvSpPr/>
          <p:nvPr/>
        </p:nvSpPr>
        <p:spPr>
          <a:xfrm>
            <a:off x="5737335" y="5319309"/>
            <a:ext cx="794316" cy="291615"/>
          </a:xfrm>
          <a:prstGeom prst="rect">
            <a:avLst/>
          </a:prstGeom>
          <a:solidFill>
            <a:schemeClr val="bg1"/>
          </a:solid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 dirty="0" smtClean="0">
                <a:solidFill>
                  <a:srgbClr val="FF0000"/>
                </a:solidFill>
              </a:rPr>
              <a:t>大阪中之島美術館</a:t>
            </a:r>
            <a:endParaRPr kumimoji="1" lang="en-US" altLang="ja-JP" sz="600" dirty="0" smtClean="0">
              <a:solidFill>
                <a:srgbClr val="FF0000"/>
              </a:solidFill>
            </a:endParaRPr>
          </a:p>
          <a:p>
            <a:pPr algn="ctr"/>
            <a:r>
              <a:rPr lang="en-US" altLang="ja-JP" sz="600" dirty="0" smtClean="0">
                <a:solidFill>
                  <a:srgbClr val="FF0000"/>
                </a:solidFill>
              </a:rPr>
              <a:t>2021</a:t>
            </a:r>
            <a:r>
              <a:rPr lang="ja-JP" altLang="en-US" sz="600" dirty="0" smtClean="0">
                <a:solidFill>
                  <a:srgbClr val="FF0000"/>
                </a:solidFill>
              </a:rPr>
              <a:t>年度開館予定</a:t>
            </a:r>
            <a:endParaRPr kumimoji="1" lang="ja-JP" altLang="en-US" sz="600" dirty="0">
              <a:solidFill>
                <a:srgbClr val="FF0000"/>
              </a:solidFill>
            </a:endParaRPr>
          </a:p>
        </p:txBody>
      </p:sp>
      <p:sp>
        <p:nvSpPr>
          <p:cNvPr id="39" name="スライド番号プレースホルダー 4"/>
          <p:cNvSpPr txBox="1">
            <a:spLocks/>
          </p:cNvSpPr>
          <p:nvPr/>
        </p:nvSpPr>
        <p:spPr>
          <a:xfrm>
            <a:off x="6955269" y="6452087"/>
            <a:ext cx="2133600" cy="365125"/>
          </a:xfrm>
          <a:prstGeom prst="rect">
            <a:avLst/>
          </a:prstGeom>
        </p:spPr>
        <p:txBody>
          <a:bodyPr anchor="b" anchorCtr="0"/>
          <a:lstStyle>
            <a:defPPr>
              <a:defRPr lang="ja-JP"/>
            </a:defPPr>
            <a:lvl1pPr marL="0" algn="r" defTabSz="914400" rtl="0" eaLnBrk="1" latinLnBrk="0" hangingPunct="1">
              <a:defRPr kumimoji="1" sz="18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4AC9B83D-17C3-4F2E-B0BA-D155CD364A7C}" type="slidenum">
              <a:rPr lang="ja-JP" altLang="en-US" smtClean="0"/>
              <a:pPr>
                <a:defRPr/>
              </a:pPr>
              <a:t>78</a:t>
            </a:fld>
            <a:endParaRPr lang="ja-JP" altLang="en-US" dirty="0"/>
          </a:p>
        </p:txBody>
      </p:sp>
      <p:sp>
        <p:nvSpPr>
          <p:cNvPr id="5" name="正方形/長方形 4"/>
          <p:cNvSpPr/>
          <p:nvPr/>
        </p:nvSpPr>
        <p:spPr>
          <a:xfrm>
            <a:off x="4073199" y="4319761"/>
            <a:ext cx="1950902" cy="392956"/>
          </a:xfrm>
          <a:prstGeom prst="rect">
            <a:avLst/>
          </a:prstGeom>
          <a:solidFill>
            <a:schemeClr val="bg1"/>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rPr>
              <a:t>未来医療国際</a:t>
            </a:r>
            <a:r>
              <a:rPr lang="ja-JP" altLang="en-US" sz="1050" dirty="0" smtClean="0">
                <a:solidFill>
                  <a:schemeClr val="tx1"/>
                </a:solidFill>
              </a:rPr>
              <a:t>拠点開業予定地</a:t>
            </a:r>
            <a:endParaRPr lang="en-US" altLang="ja-JP" sz="1050" dirty="0" smtClean="0">
              <a:solidFill>
                <a:schemeClr val="tx1"/>
              </a:solidFill>
            </a:endParaRPr>
          </a:p>
          <a:p>
            <a:pPr algn="ctr"/>
            <a:r>
              <a:rPr lang="ja-JP" altLang="en-US" sz="1050" dirty="0" smtClean="0">
                <a:solidFill>
                  <a:schemeClr val="tx1"/>
                </a:solidFill>
              </a:rPr>
              <a:t>約</a:t>
            </a:r>
            <a:r>
              <a:rPr lang="en-US" altLang="ja-JP" sz="1050" dirty="0" smtClean="0">
                <a:solidFill>
                  <a:schemeClr val="tx1"/>
                </a:solidFill>
              </a:rPr>
              <a:t>8,600</a:t>
            </a:r>
            <a:r>
              <a:rPr lang="ja-JP" altLang="en-US" sz="1050" dirty="0" smtClean="0">
                <a:solidFill>
                  <a:schemeClr val="tx1"/>
                </a:solidFill>
              </a:rPr>
              <a:t>㎡</a:t>
            </a:r>
            <a:endParaRPr lang="en-US" altLang="ja-JP" sz="1050" dirty="0" smtClean="0">
              <a:solidFill>
                <a:schemeClr val="tx1"/>
              </a:solidFill>
            </a:endParaRPr>
          </a:p>
        </p:txBody>
      </p:sp>
      <p:sp>
        <p:nvSpPr>
          <p:cNvPr id="38" name="テキスト ボックス 54"/>
          <p:cNvSpPr txBox="1"/>
          <p:nvPr/>
        </p:nvSpPr>
        <p:spPr>
          <a:xfrm>
            <a:off x="6909833" y="6641692"/>
            <a:ext cx="439448" cy="13584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35162" tIns="44655" rIns="35162" bIns="44655" numCol="1" spcCol="0" rtlCol="0" fromWordArt="0" anchor="ctr" anchorCtr="0" forceAA="0" compatLnSpc="1">
            <a:prstTxWarp prst="textNoShape">
              <a:avLst/>
            </a:prstTxWarp>
            <a:noAutofit/>
          </a:bodyPr>
          <a:lstStyle/>
          <a:p>
            <a:pPr algn="ctr"/>
            <a:r>
              <a:rPr lang="ja-JP" altLang="en-US" sz="400" b="1"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（駅名は仮称）</a:t>
            </a:r>
            <a:endParaRPr lang="ja-JP" altLang="en-US" sz="400" b="1"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楕円 3"/>
          <p:cNvSpPr/>
          <p:nvPr/>
        </p:nvSpPr>
        <p:spPr>
          <a:xfrm rot="19810677">
            <a:off x="4370068" y="5597489"/>
            <a:ext cx="323612" cy="1135206"/>
          </a:xfrm>
          <a:prstGeom prst="ellipse">
            <a:avLst/>
          </a:prstGeom>
          <a:solidFill>
            <a:schemeClr val="bg1"/>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700" dirty="0" smtClean="0">
                <a:solidFill>
                  <a:schemeClr val="tx1"/>
                </a:solidFill>
                <a:latin typeface="Meiryo UI" panose="020B0604030504040204" pitchFamily="50" charset="-128"/>
                <a:ea typeface="Meiryo UI" panose="020B0604030504040204" pitchFamily="50" charset="-128"/>
              </a:rPr>
              <a:t>（仮称）中之島駅</a:t>
            </a:r>
            <a:endParaRPr kumimoji="1" lang="ja-JP" altLang="en-US" sz="7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89101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1520" y="764704"/>
            <a:ext cx="9937104" cy="369332"/>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実質成長率に対する</a:t>
            </a:r>
            <a:r>
              <a:rPr lang="ja-JP" altLang="en-US" dirty="0">
                <a:latin typeface="Meiryo UI" panose="020B0604030504040204" pitchFamily="50" charset="-128"/>
                <a:ea typeface="Meiryo UI" panose="020B0604030504040204" pitchFamily="50" charset="-128"/>
                <a:cs typeface="Meiryo UI" panose="020B0604030504040204" pitchFamily="50" charset="-128"/>
              </a:rPr>
              <a:t>産業</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別の寄与度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出典：大阪府統計課「平成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年度大阪府民経済計算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確報</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1124744"/>
            <a:ext cx="8928992" cy="79208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の実質</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成長率に対する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別の寄与度をみると、減少に寄与したの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は「専門・科学技術、業務支援</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サービス業」と「教育」で、それ以外はほとんどが増加に寄与した。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7</a:t>
            </a:fld>
            <a:endParaRPr lang="ja-JP" altLang="en-US" b="1" dirty="0"/>
          </a:p>
        </p:txBody>
      </p:sp>
      <p:sp>
        <p:nvSpPr>
          <p:cNvPr id="12" name="テキスト ボックス 11"/>
          <p:cNvSpPr txBox="1"/>
          <p:nvPr/>
        </p:nvSpPr>
        <p:spPr>
          <a:xfrm>
            <a:off x="0" y="2025036"/>
            <a:ext cx="1212813"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（％ポイント）</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グラフ 10"/>
          <p:cNvGraphicFramePr>
            <a:graphicFrameLocks/>
          </p:cNvGraphicFramePr>
          <p:nvPr>
            <p:extLst>
              <p:ext uri="{D42A27DB-BD31-4B8C-83A1-F6EECF244321}">
                <p14:modId xmlns:p14="http://schemas.microsoft.com/office/powerpoint/2010/main" val="2809885633"/>
              </p:ext>
            </p:extLst>
          </p:nvPr>
        </p:nvGraphicFramePr>
        <p:xfrm>
          <a:off x="118826" y="2348878"/>
          <a:ext cx="8845662" cy="43209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8258345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9344735" y="2132856"/>
            <a:ext cx="184731" cy="369332"/>
          </a:xfrm>
          <a:prstGeom prst="rect">
            <a:avLst/>
          </a:prstGeom>
          <a:noFill/>
        </p:spPr>
        <p:txBody>
          <a:bodyPr wrap="none" rtlCol="0">
            <a:spAutoFit/>
          </a:bodyPr>
          <a:lstStyle/>
          <a:p>
            <a:endParaRPr kumimoji="1" lang="ja-JP" altLang="en-US" dirty="0"/>
          </a:p>
        </p:txBody>
      </p:sp>
      <p:sp>
        <p:nvSpPr>
          <p:cNvPr id="8" name="正方形/長方形 7"/>
          <p:cNvSpPr/>
          <p:nvPr/>
        </p:nvSpPr>
        <p:spPr>
          <a:xfrm>
            <a:off x="70541" y="2001947"/>
            <a:ext cx="4268940" cy="307777"/>
          </a:xfrm>
          <a:prstGeom prst="rect">
            <a:avLst/>
          </a:prstGeom>
        </p:spPr>
        <p:txBody>
          <a:bodyPr wrap="square">
            <a:spAutoFit/>
          </a:bodyPr>
          <a:lstStyle/>
          <a:p>
            <a:pPr marL="177800" indent="-1778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のこれまでの関西の取組み</a:t>
            </a:r>
          </a:p>
        </p:txBody>
      </p:sp>
      <p:sp>
        <p:nvSpPr>
          <p:cNvPr id="10" name="テキスト ボックス 9"/>
          <p:cNvSpPr txBox="1"/>
          <p:nvPr/>
        </p:nvSpPr>
        <p:spPr>
          <a:xfrm>
            <a:off x="9344735" y="2132856"/>
            <a:ext cx="184731" cy="369332"/>
          </a:xfrm>
          <a:prstGeom prst="rect">
            <a:avLst/>
          </a:prstGeom>
          <a:noFill/>
        </p:spPr>
        <p:txBody>
          <a:bodyPr wrap="none" rtlCol="0">
            <a:spAutoFit/>
          </a:bodyPr>
          <a:lstStyle/>
          <a:p>
            <a:endParaRPr kumimoji="1" lang="ja-JP" altLang="en-US" dirty="0"/>
          </a:p>
        </p:txBody>
      </p:sp>
      <p:sp>
        <p:nvSpPr>
          <p:cNvPr id="13" name="正方形/長方形 10"/>
          <p:cNvSpPr>
            <a:spLocks noChangeArrowheads="1"/>
          </p:cNvSpPr>
          <p:nvPr/>
        </p:nvSpPr>
        <p:spPr bwMode="auto">
          <a:xfrm>
            <a:off x="79935" y="404664"/>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（ホウ素中性子捕捉療法）</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の推進状況　</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71501" y="764704"/>
            <a:ext cx="8928992" cy="1224136"/>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は革新的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がん治療法であり、その実施に不可欠な加速器、ホウ素薬剤、</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PET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検査等の技術要素を有する最先端の研究</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すべて集積すること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が大阪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・関西の強み。</a:t>
            </a: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年６月、再発頭頸部癌が保険適用となり、国内では大阪医科大学関西</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共同医療センター及び南東北</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BNCT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研究センターにて保険診療が開始</a:t>
            </a:r>
          </a:p>
        </p:txBody>
      </p:sp>
      <p:sp>
        <p:nvSpPr>
          <p:cNvPr id="1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円/楕円 14"/>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79</a:t>
            </a:fld>
            <a:endParaRPr lang="ja-JP" altLang="en-US" b="1" dirty="0"/>
          </a:p>
        </p:txBody>
      </p:sp>
      <p:graphicFrame>
        <p:nvGraphicFramePr>
          <p:cNvPr id="11" name="表 10"/>
          <p:cNvGraphicFramePr>
            <a:graphicFrameLocks noGrp="1"/>
          </p:cNvGraphicFramePr>
          <p:nvPr>
            <p:extLst>
              <p:ext uri="{D42A27DB-BD31-4B8C-83A1-F6EECF244321}">
                <p14:modId xmlns:p14="http://schemas.microsoft.com/office/powerpoint/2010/main" val="3766395478"/>
              </p:ext>
            </p:extLst>
          </p:nvPr>
        </p:nvGraphicFramePr>
        <p:xfrm>
          <a:off x="155445" y="2309724"/>
          <a:ext cx="8561946" cy="4510035"/>
        </p:xfrm>
        <a:graphic>
          <a:graphicData uri="http://schemas.openxmlformats.org/drawingml/2006/table">
            <a:tbl>
              <a:tblPr firstRow="1" firstCol="1" bandRow="1"/>
              <a:tblGrid>
                <a:gridCol w="969586">
                  <a:extLst>
                    <a:ext uri="{9D8B030D-6E8A-4147-A177-3AD203B41FA5}">
                      <a16:colId xmlns:a16="http://schemas.microsoft.com/office/drawing/2014/main" val="20000"/>
                    </a:ext>
                  </a:extLst>
                </a:gridCol>
                <a:gridCol w="7592360">
                  <a:extLst>
                    <a:ext uri="{9D8B030D-6E8A-4147-A177-3AD203B41FA5}">
                      <a16:colId xmlns:a16="http://schemas.microsoft.com/office/drawing/2014/main" val="20001"/>
                    </a:ext>
                  </a:extLst>
                </a:gridCol>
              </a:tblGrid>
              <a:tr h="264563">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1974</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・京都大学原子炉実験所の原子炉を用いて中性子の医療分野への活用としてＢＮＣＴの臨床研究を</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実施</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4563">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内閣府</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先端医療開発特区（スーパー特区）に採択（京都大学等）</a:t>
                      </a:r>
                    </a:p>
                    <a:p>
                      <a:pPr algn="l">
                        <a:lnSpc>
                          <a:spcPts val="1500"/>
                        </a:lnSpc>
                        <a:spcAft>
                          <a:spcPts val="0"/>
                        </a:spcAft>
                      </a:pP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小型</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加速器を</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開発</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（京都大学と住友重機械工業</a:t>
                      </a: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4563">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・ホウ素薬剤を高品質で大量に作製できる技術の開発に</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成功</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（府大とステラファーマ</a:t>
                      </a: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a:t>
                      </a: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・ＢＮＣＴ研究会発足（事務局：</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京大、</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大阪府、熊取町）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64563">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・関西イノベーション国際戦略総合特区指定</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37066">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・加速器</a:t>
                      </a:r>
                      <a:r>
                        <a:rPr 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システム及びホウ素薬剤を用いた世界初の治験を開始（再発</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悪性</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脳腫瘍</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（京大原子炉実験所、大阪医科大学、ステラファーマ㈱、住友重機械工業㈱）</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64563">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・関西イノベーション国際戦略総合特</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区</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において、総合特区調整費</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を</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獲得（</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度</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62404">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再発頭頸部がん</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の</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治</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験開始</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（京大原子炉実験所、川崎医科大学、ステラファーマ㈱、住友重機械工業㈱）</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l">
                        <a:lnSpc>
                          <a:spcPts val="1500"/>
                        </a:lnSpc>
                        <a:spcAft>
                          <a:spcPts val="0"/>
                        </a:spcAft>
                      </a:pP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・府大に</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世界初のホウ素薬剤開発に特化した研究拠点</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研究センター」開設</a:t>
                      </a:r>
                    </a:p>
                    <a:p>
                      <a:pPr algn="l">
                        <a:lnSpc>
                          <a:spcPts val="1500"/>
                        </a:lnSpc>
                        <a:spcAft>
                          <a:spcPts val="0"/>
                        </a:spcAft>
                      </a:pP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（ホウ素中性子捕捉療法）実用化推進と拠点形成に向けた検討会議</a:t>
                      </a:r>
                      <a:r>
                        <a:rPr 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開催</a:t>
                      </a:r>
                      <a:r>
                        <a:rPr lang="ja-JP" altLang="en-US"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（事務局：京大原子炉実験所、大阪府、熊取町）</a:t>
                      </a:r>
                      <a:endParaRPr lang="ja-JP" sz="1000"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56197">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研究会を</a:t>
                      </a: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推進協議会に改組（事務局：京大、大阪府、熊取町、関西</a:t>
                      </a: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医療センター）</a:t>
                      </a:r>
                      <a:endParaRPr lang="ja-JP" altLang="ja-JP" sz="1000" strike="sng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92236">
                <a:tc>
                  <a:txBody>
                    <a:bodyPr/>
                    <a:lstStyle/>
                    <a:p>
                      <a:pPr algn="l">
                        <a:lnSpc>
                          <a:spcPts val="1500"/>
                        </a:lnSpc>
                        <a:spcAft>
                          <a:spcPts val="0"/>
                        </a:spcAft>
                      </a:pP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BNCT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推進協議会において、大阪医科大学内に整備される医療拠点について、</a:t>
                      </a:r>
                      <a:r>
                        <a:rPr kumimoji="1" lang="ja-JP" altLang="ja-JP" sz="1000" strike="noStrike"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研究拠点や医療機関と連携した「共同利用型</a:t>
                      </a:r>
                      <a:r>
                        <a:rPr kumimoji="1" lang="ja-JP" altLang="en-US" sz="1000" strike="noStrike"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ja-JP" sz="1000" strike="noStrike"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医療拠点</a:t>
                      </a:r>
                      <a:r>
                        <a:rPr kumimoji="1" lang="ja-JP" altLang="en-US" sz="1000" strike="noStrike"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となるよう検討し、</a:t>
                      </a:r>
                      <a:r>
                        <a:rPr kumimoji="1" lang="ja-JP" altLang="ja-JP" sz="1000" strike="noStrike" kern="12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提言を取りまとめ。</a:t>
                      </a:r>
                      <a:endParaRPr lang="ja-JP"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1949">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地方創生応援税制（企業版ふるさと納税）を活用し、京都大学複合原子力科学研究所が、大阪医科大学と連携し実施する、情報発信及び専門人材育成事業に対する支援を実施。（～</a:t>
                      </a: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a:t>
                      </a:r>
                      <a:endParaRPr lang="ja-JP"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41949">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・関西</a:t>
                      </a: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共同医療センターが大阪医科大学内に開院。</a:t>
                      </a:r>
                      <a:endParaRPr lang="ja-JP" altLang="ja-JP"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41949">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・再発頭頚部がんの治験の結果に基づき、住友重機械工業㈱及びステラファーマ㈱が、医療機器と薬剤の製造販売承認を申請</a:t>
                      </a:r>
                      <a:r>
                        <a:rPr lang="ja-JP" altLang="en-US" sz="100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4890565"/>
                  </a:ext>
                </a:extLst>
              </a:tr>
              <a:tr h="241949">
                <a:tc>
                  <a:txBody>
                    <a:bodyPr/>
                    <a:lstStyle/>
                    <a:p>
                      <a:pPr algn="l">
                        <a:lnSpc>
                          <a:spcPts val="1500"/>
                        </a:lnSpc>
                        <a:spcAft>
                          <a:spcPts val="0"/>
                        </a:spcAft>
                      </a:pPr>
                      <a:r>
                        <a:rPr lang="en-US" altLang="ja-JP" sz="1000"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Aft>
                          <a:spcPts val="0"/>
                        </a:spcAft>
                      </a:pP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・再発頭頸部癌が保険適用となり、国内では関西</a:t>
                      </a: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共同医療センター及び南東北</a:t>
                      </a:r>
                      <a:r>
                        <a:rPr lang="en-US" altLang="ja-JP"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BNCT</a:t>
                      </a:r>
                      <a:r>
                        <a:rPr lang="ja-JP" altLang="en-US" sz="100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研究センターにて診療が開始</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93360"/>
                  </a:ext>
                </a:extLst>
              </a:tr>
            </a:tbl>
          </a:graphicData>
        </a:graphic>
      </p:graphicFrame>
    </p:spTree>
    <p:extLst>
      <p:ext uri="{BB962C8B-B14F-4D97-AF65-F5344CB8AC3E}">
        <p14:creationId xmlns:p14="http://schemas.microsoft.com/office/powerpoint/2010/main" val="222947714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10"/>
          <p:cNvSpPr>
            <a:spLocks noChangeArrowheads="1"/>
          </p:cNvSpPr>
          <p:nvPr/>
        </p:nvSpPr>
        <p:spPr bwMode="auto">
          <a:xfrm>
            <a:off x="0" y="517454"/>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うめきた先行開発区域における先端的な医薬品・医療機器開発に向けた環境整備　</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71501" y="911592"/>
            <a:ext cx="8928992" cy="205232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きたには、（独）医薬品医療機器総合機構（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月に、創薬支援ネットワークの本部機能を担う国立研究開発法人日本医療研究開発機構（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AMED</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）創薬戦略部西日本統括部が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月に開設されるなど、大阪・関西における医薬品・医療機器関連産業の振興に向けた環境整備が進行。</a:t>
            </a:r>
          </a:p>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関西支部の機能が拡充</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され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月、テレビ会議システムを利用することにより、開発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初期から治験まで幅広い段階での薬事に関する各種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相談が大阪</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でも可能となった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。さらに、</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月、大学・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研究機関</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、中小・ベンチャー企業が行う全ての相談について、テレビ会議システムの利用料を無料とする運用改善を行い、利用の拡大を図っている。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円/楕円 33"/>
          <p:cNvSpPr/>
          <p:nvPr/>
        </p:nvSpPr>
        <p:spPr>
          <a:xfrm>
            <a:off x="7740352" y="-27383"/>
            <a:ext cx="1379853"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010400" y="6402178"/>
            <a:ext cx="2133600" cy="365125"/>
          </a:xfrm>
        </p:spPr>
        <p:txBody>
          <a:bodyPr/>
          <a:lstStyle/>
          <a:p>
            <a:pPr>
              <a:defRPr/>
            </a:pPr>
            <a:fld id="{4AC9B83D-17C3-4F2E-B0BA-D155CD364A7C}" type="slidenum">
              <a:rPr lang="ja-JP" altLang="en-US" b="1" smtClean="0"/>
              <a:pPr>
                <a:defRPr/>
              </a:pPr>
              <a:t>80</a:t>
            </a:fld>
            <a:endParaRPr lang="ja-JP" altLang="en-US" b="1" dirty="0"/>
          </a:p>
        </p:txBody>
      </p:sp>
      <p:sp>
        <p:nvSpPr>
          <p:cNvPr id="33" name="正方形/長方形 32"/>
          <p:cNvSpPr/>
          <p:nvPr/>
        </p:nvSpPr>
        <p:spPr>
          <a:xfrm>
            <a:off x="33933" y="3058629"/>
            <a:ext cx="3368150" cy="461665"/>
          </a:xfrm>
          <a:prstGeom prst="rect">
            <a:avLst/>
          </a:prstGeom>
        </p:spPr>
        <p:txBody>
          <a:bodyPr wrap="square">
            <a:spAutoFit/>
          </a:bodyPr>
          <a:lstStyle/>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関西支部と創薬支援ネットワークの</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概要</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：医薬品医療機器総合機構（</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6" name="グループ化 35"/>
          <p:cNvGrpSpPr/>
          <p:nvPr/>
        </p:nvGrpSpPr>
        <p:grpSpPr>
          <a:xfrm>
            <a:off x="70570" y="3567440"/>
            <a:ext cx="3057288" cy="2874416"/>
            <a:chOff x="2" y="19050"/>
            <a:chExt cx="3185195" cy="2874416"/>
          </a:xfrm>
        </p:grpSpPr>
        <p:sp>
          <p:nvSpPr>
            <p:cNvPr id="37" name="正方形/長方形 36"/>
            <p:cNvSpPr/>
            <p:nvPr/>
          </p:nvSpPr>
          <p:spPr>
            <a:xfrm>
              <a:off x="2059889" y="238125"/>
              <a:ext cx="1125308" cy="1695450"/>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38" name="正方形/長方形 37"/>
            <p:cNvSpPr/>
            <p:nvPr/>
          </p:nvSpPr>
          <p:spPr>
            <a:xfrm>
              <a:off x="78991" y="233362"/>
              <a:ext cx="1582726" cy="2660104"/>
            </a:xfrm>
            <a:prstGeom prst="rect">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grpSp>
          <p:nvGrpSpPr>
            <p:cNvPr id="61" name="グループ化 60"/>
            <p:cNvGrpSpPr/>
            <p:nvPr/>
          </p:nvGrpSpPr>
          <p:grpSpPr>
            <a:xfrm>
              <a:off x="219488" y="19050"/>
              <a:ext cx="1209263" cy="2802408"/>
              <a:chOff x="-113888" y="19050"/>
              <a:chExt cx="1209263" cy="2802408"/>
            </a:xfrm>
          </p:grpSpPr>
          <p:sp>
            <p:nvSpPr>
              <p:cNvPr id="69" name="円/楕円 68"/>
              <p:cNvSpPr/>
              <p:nvPr/>
            </p:nvSpPr>
            <p:spPr>
              <a:xfrm>
                <a:off x="-113888" y="19050"/>
                <a:ext cx="1095375" cy="42862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050" kern="100">
                    <a:solidFill>
                      <a:prstClr val="white"/>
                    </a:solidFill>
                    <a:latin typeface="Meiryo UI"/>
                    <a:ea typeface="ＭＳ 明朝"/>
                    <a:cs typeface="Times New Roman"/>
                  </a:rPr>
                  <a:t> </a:t>
                </a:r>
                <a:endParaRPr lang="ja-JP" altLang="en-US" sz="1050" kern="100">
                  <a:solidFill>
                    <a:prstClr val="white"/>
                  </a:solidFill>
                  <a:ea typeface="ＭＳ 明朝"/>
                  <a:cs typeface="Times New Roman"/>
                </a:endParaRPr>
              </a:p>
            </p:txBody>
          </p:sp>
          <p:sp>
            <p:nvSpPr>
              <p:cNvPr id="70" name="テキスト ボックス 2"/>
              <p:cNvSpPr txBox="1"/>
              <p:nvPr/>
            </p:nvSpPr>
            <p:spPr>
              <a:xfrm>
                <a:off x="-105044" y="72008"/>
                <a:ext cx="1090446" cy="37566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800" kern="100" dirty="0">
                    <a:solidFill>
                      <a:prstClr val="black"/>
                    </a:solidFill>
                    <a:ea typeface="Meiryo UI"/>
                    <a:cs typeface="Times New Roman"/>
                  </a:rPr>
                  <a:t>創薬支援</a:t>
                </a:r>
                <a:endParaRPr lang="ja-JP" altLang="en-US" sz="800" kern="100" dirty="0">
                  <a:solidFill>
                    <a:prstClr val="black"/>
                  </a:solidFill>
                  <a:ea typeface="ＭＳ 明朝"/>
                  <a:cs typeface="Times New Roman"/>
                </a:endParaRPr>
              </a:p>
              <a:p>
                <a:pPr algn="ctr"/>
                <a:r>
                  <a:rPr lang="ja-JP" altLang="en-US" sz="800" kern="100" dirty="0">
                    <a:solidFill>
                      <a:prstClr val="black"/>
                    </a:solidFill>
                    <a:ea typeface="Meiryo UI"/>
                    <a:cs typeface="Times New Roman"/>
                  </a:rPr>
                  <a:t>ネットワーク</a:t>
                </a:r>
                <a:endParaRPr lang="ja-JP" altLang="en-US" sz="800" kern="100" dirty="0">
                  <a:solidFill>
                    <a:prstClr val="black"/>
                  </a:solidFill>
                  <a:ea typeface="ＭＳ 明朝"/>
                  <a:cs typeface="Times New Roman"/>
                </a:endParaRPr>
              </a:p>
            </p:txBody>
          </p:sp>
          <p:sp>
            <p:nvSpPr>
              <p:cNvPr id="71" name="正方形/長方形 70"/>
              <p:cNvSpPr/>
              <p:nvPr/>
            </p:nvSpPr>
            <p:spPr>
              <a:xfrm>
                <a:off x="-77408" y="628650"/>
                <a:ext cx="1172783" cy="371475"/>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72" name="テキスト ボックス 2"/>
              <p:cNvSpPr txBox="1">
                <a:spLocks noChangeArrowheads="1"/>
              </p:cNvSpPr>
              <p:nvPr/>
            </p:nvSpPr>
            <p:spPr bwMode="auto">
              <a:xfrm>
                <a:off x="-9642" y="681037"/>
                <a:ext cx="995045" cy="266700"/>
              </a:xfrm>
              <a:prstGeom prst="rect">
                <a:avLst/>
              </a:prstGeom>
              <a:solidFill>
                <a:schemeClr val="accent2">
                  <a:lumMod val="40000"/>
                  <a:lumOff val="6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1200"/>
                  </a:lnSpc>
                </a:pPr>
                <a:r>
                  <a:rPr lang="ja-JP" altLang="en-US" sz="800" kern="100" dirty="0">
                    <a:solidFill>
                      <a:prstClr val="black"/>
                    </a:solidFill>
                    <a:latin typeface="Century"/>
                    <a:ea typeface="Meiryo UI"/>
                    <a:cs typeface="Times New Roman"/>
                  </a:rPr>
                  <a:t>ＡＭＥＤ</a:t>
                </a:r>
                <a:endParaRPr lang="ja-JP" altLang="en-US" sz="800" kern="100" dirty="0">
                  <a:solidFill>
                    <a:prstClr val="black"/>
                  </a:solidFill>
                  <a:latin typeface="Century"/>
                  <a:ea typeface="ＭＳ 明朝"/>
                  <a:cs typeface="Times New Roman"/>
                </a:endParaRPr>
              </a:p>
            </p:txBody>
          </p:sp>
          <p:sp>
            <p:nvSpPr>
              <p:cNvPr id="73" name="正方形/長方形 72"/>
              <p:cNvSpPr/>
              <p:nvPr/>
            </p:nvSpPr>
            <p:spPr>
              <a:xfrm>
                <a:off x="-75447" y="1085850"/>
                <a:ext cx="1170822" cy="1735608"/>
              </a:xfrm>
              <a:prstGeom prst="rect">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74" name="テキスト ボックス 2"/>
              <p:cNvSpPr txBox="1">
                <a:spLocks noChangeArrowheads="1"/>
              </p:cNvSpPr>
              <p:nvPr/>
            </p:nvSpPr>
            <p:spPr bwMode="auto">
              <a:xfrm>
                <a:off x="5662" y="1162051"/>
                <a:ext cx="979741" cy="266700"/>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1200"/>
                  </a:lnSpc>
                </a:pPr>
                <a:r>
                  <a:rPr lang="ja-JP" altLang="en-US" sz="800" kern="100" dirty="0">
                    <a:solidFill>
                      <a:prstClr val="black"/>
                    </a:solidFill>
                    <a:latin typeface="Century"/>
                    <a:ea typeface="Meiryo UI"/>
                    <a:cs typeface="Times New Roman"/>
                  </a:rPr>
                  <a:t>理化学研究所</a:t>
                </a:r>
                <a:endParaRPr lang="ja-JP" altLang="en-US" sz="800" kern="100" dirty="0">
                  <a:solidFill>
                    <a:prstClr val="black"/>
                  </a:solidFill>
                  <a:latin typeface="Century"/>
                  <a:ea typeface="ＭＳ 明朝"/>
                  <a:cs typeface="Times New Roman"/>
                </a:endParaRPr>
              </a:p>
            </p:txBody>
          </p:sp>
          <p:sp>
            <p:nvSpPr>
              <p:cNvPr id="75" name="テキスト ボックス 2"/>
              <p:cNvSpPr txBox="1">
                <a:spLocks noChangeArrowheads="1"/>
              </p:cNvSpPr>
              <p:nvPr/>
            </p:nvSpPr>
            <p:spPr bwMode="auto">
              <a:xfrm>
                <a:off x="-776" y="1468580"/>
                <a:ext cx="977312" cy="295630"/>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900"/>
                  </a:lnSpc>
                </a:pPr>
                <a:r>
                  <a:rPr lang="ja-JP" altLang="en-US" sz="900" kern="100" dirty="0">
                    <a:solidFill>
                      <a:prstClr val="black"/>
                    </a:solidFill>
                    <a:latin typeface="Century"/>
                    <a:ea typeface="Meiryo UI"/>
                    <a:cs typeface="Times New Roman"/>
                  </a:rPr>
                  <a:t>産業技術</a:t>
                </a:r>
                <a:r>
                  <a:rPr lang="ja-JP" altLang="en-US" sz="900" kern="100" dirty="0" smtClean="0">
                    <a:solidFill>
                      <a:prstClr val="black"/>
                    </a:solidFill>
                    <a:latin typeface="Century"/>
                    <a:ea typeface="Meiryo UI"/>
                    <a:cs typeface="Times New Roman"/>
                  </a:rPr>
                  <a:t>総合</a:t>
                </a:r>
                <a:endParaRPr lang="en-US" altLang="ja-JP" sz="900" kern="100" dirty="0" smtClean="0">
                  <a:solidFill>
                    <a:prstClr val="black"/>
                  </a:solidFill>
                  <a:latin typeface="Century"/>
                  <a:ea typeface="Meiryo UI"/>
                  <a:cs typeface="Times New Roman"/>
                </a:endParaRPr>
              </a:p>
              <a:p>
                <a:pPr algn="ctr">
                  <a:lnSpc>
                    <a:spcPts val="900"/>
                  </a:lnSpc>
                </a:pPr>
                <a:r>
                  <a:rPr lang="ja-JP" altLang="en-US" sz="900" kern="100" dirty="0" smtClean="0">
                    <a:solidFill>
                      <a:prstClr val="black"/>
                    </a:solidFill>
                    <a:latin typeface="Century"/>
                    <a:ea typeface="Meiryo UI"/>
                    <a:cs typeface="Times New Roman"/>
                  </a:rPr>
                  <a:t>研究所</a:t>
                </a:r>
                <a:endParaRPr lang="ja-JP" altLang="en-US" sz="900" kern="100" dirty="0">
                  <a:solidFill>
                    <a:prstClr val="black"/>
                  </a:solidFill>
                  <a:latin typeface="Century"/>
                  <a:ea typeface="ＭＳ 明朝"/>
                  <a:cs typeface="Times New Roman"/>
                </a:endParaRPr>
              </a:p>
            </p:txBody>
          </p:sp>
          <p:sp>
            <p:nvSpPr>
              <p:cNvPr id="76" name="テキスト ボックス 2"/>
              <p:cNvSpPr txBox="1">
                <a:spLocks noChangeArrowheads="1"/>
              </p:cNvSpPr>
              <p:nvPr/>
            </p:nvSpPr>
            <p:spPr bwMode="auto">
              <a:xfrm>
                <a:off x="-776" y="1809432"/>
                <a:ext cx="977312" cy="315929"/>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900"/>
                  </a:lnSpc>
                </a:pPr>
                <a:r>
                  <a:rPr lang="ja-JP" altLang="en-US" sz="800" kern="100" dirty="0">
                    <a:latin typeface="Century"/>
                    <a:ea typeface="Meiryo UI"/>
                    <a:cs typeface="Times New Roman"/>
                  </a:rPr>
                  <a:t>医薬</a:t>
                </a:r>
                <a:r>
                  <a:rPr lang="ja-JP" altLang="en-US" sz="800" kern="100" dirty="0" smtClean="0">
                    <a:latin typeface="Century"/>
                    <a:ea typeface="Meiryo UI"/>
                    <a:cs typeface="Times New Roman"/>
                  </a:rPr>
                  <a:t>基盤・健康・</a:t>
                </a:r>
                <a:endParaRPr lang="en-US" altLang="ja-JP" sz="800" kern="100" dirty="0" smtClean="0">
                  <a:latin typeface="Century"/>
                  <a:ea typeface="Meiryo UI"/>
                  <a:cs typeface="Times New Roman"/>
                </a:endParaRPr>
              </a:p>
              <a:p>
                <a:pPr algn="ctr">
                  <a:lnSpc>
                    <a:spcPts val="900"/>
                  </a:lnSpc>
                </a:pPr>
                <a:r>
                  <a:rPr lang="ja-JP" altLang="en-US" sz="800" kern="100" dirty="0" smtClean="0">
                    <a:latin typeface="Century"/>
                    <a:ea typeface="Meiryo UI"/>
                    <a:cs typeface="Times New Roman"/>
                  </a:rPr>
                  <a:t>栄養研究所</a:t>
                </a:r>
                <a:endParaRPr lang="ja-JP" altLang="en-US" sz="800" kern="100" dirty="0">
                  <a:latin typeface="Century"/>
                  <a:ea typeface="ＭＳ 明朝"/>
                  <a:cs typeface="Times New Roman"/>
                </a:endParaRPr>
              </a:p>
            </p:txBody>
          </p:sp>
          <p:sp>
            <p:nvSpPr>
              <p:cNvPr id="77" name="テキスト ボックス 2"/>
              <p:cNvSpPr txBox="1">
                <a:spLocks noChangeArrowheads="1"/>
              </p:cNvSpPr>
              <p:nvPr/>
            </p:nvSpPr>
            <p:spPr bwMode="auto">
              <a:xfrm>
                <a:off x="8092" y="2168866"/>
                <a:ext cx="977312" cy="280201"/>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800"/>
                  </a:lnSpc>
                </a:pPr>
                <a:r>
                  <a:rPr lang="ja-JP" altLang="en-US" sz="800" kern="100" dirty="0">
                    <a:solidFill>
                      <a:prstClr val="black"/>
                    </a:solidFill>
                    <a:latin typeface="Century"/>
                    <a:ea typeface="Meiryo UI"/>
                    <a:cs typeface="Times New Roman"/>
                  </a:rPr>
                  <a:t>創薬</a:t>
                </a:r>
                <a:r>
                  <a:rPr lang="ja-JP" altLang="en-US" sz="800" kern="100" dirty="0" smtClean="0">
                    <a:solidFill>
                      <a:prstClr val="black"/>
                    </a:solidFill>
                    <a:latin typeface="Century"/>
                    <a:ea typeface="Meiryo UI"/>
                    <a:cs typeface="Times New Roman"/>
                  </a:rPr>
                  <a:t>連携</a:t>
                </a:r>
                <a:endParaRPr lang="en-US" altLang="ja-JP" sz="800" kern="100" dirty="0" smtClean="0">
                  <a:solidFill>
                    <a:prstClr val="black"/>
                  </a:solidFill>
                  <a:latin typeface="Century"/>
                  <a:ea typeface="Meiryo UI"/>
                  <a:cs typeface="Times New Roman"/>
                </a:endParaRPr>
              </a:p>
              <a:p>
                <a:pPr algn="ctr">
                  <a:lnSpc>
                    <a:spcPts val="800"/>
                  </a:lnSpc>
                </a:pPr>
                <a:r>
                  <a:rPr lang="ja-JP" altLang="en-US" sz="800" kern="100" dirty="0" smtClean="0">
                    <a:solidFill>
                      <a:prstClr val="black"/>
                    </a:solidFill>
                    <a:latin typeface="Century"/>
                    <a:ea typeface="Meiryo UI"/>
                    <a:cs typeface="Times New Roman"/>
                  </a:rPr>
                  <a:t>研究</a:t>
                </a:r>
                <a:r>
                  <a:rPr lang="ja-JP" altLang="en-US" sz="800" kern="100" dirty="0">
                    <a:solidFill>
                      <a:prstClr val="black"/>
                    </a:solidFill>
                    <a:latin typeface="Century"/>
                    <a:ea typeface="Meiryo UI"/>
                    <a:cs typeface="Times New Roman"/>
                  </a:rPr>
                  <a:t>機関</a:t>
                </a:r>
                <a:endParaRPr lang="ja-JP" altLang="en-US" sz="800" kern="100" dirty="0">
                  <a:solidFill>
                    <a:prstClr val="black"/>
                  </a:solidFill>
                  <a:latin typeface="Century"/>
                  <a:ea typeface="ＭＳ 明朝"/>
                  <a:cs typeface="Times New Roman"/>
                </a:endParaRPr>
              </a:p>
            </p:txBody>
          </p:sp>
          <p:sp>
            <p:nvSpPr>
              <p:cNvPr id="78" name="テキスト ボックス 2"/>
              <p:cNvSpPr txBox="1">
                <a:spLocks noChangeArrowheads="1"/>
              </p:cNvSpPr>
              <p:nvPr/>
            </p:nvSpPr>
            <p:spPr bwMode="auto">
              <a:xfrm>
                <a:off x="-9642" y="2480258"/>
                <a:ext cx="1001388" cy="266400"/>
              </a:xfrm>
              <a:prstGeom prst="rect">
                <a:avLst/>
              </a:prstGeom>
              <a:solidFill>
                <a:schemeClr val="accent2">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gn="ctr">
                  <a:lnSpc>
                    <a:spcPts val="800"/>
                  </a:lnSpc>
                </a:pPr>
                <a:r>
                  <a:rPr lang="ja-JP" altLang="en-US" sz="850" kern="100" dirty="0">
                    <a:solidFill>
                      <a:prstClr val="black"/>
                    </a:solidFill>
                    <a:latin typeface="Century"/>
                    <a:ea typeface="Meiryo UI"/>
                    <a:cs typeface="Times New Roman"/>
                  </a:rPr>
                  <a:t>大学、</a:t>
                </a:r>
                <a:r>
                  <a:rPr lang="ja-JP" altLang="en-US" sz="850" kern="100" dirty="0" smtClean="0">
                    <a:solidFill>
                      <a:prstClr val="black"/>
                    </a:solidFill>
                    <a:latin typeface="Century"/>
                    <a:ea typeface="Meiryo UI"/>
                    <a:cs typeface="Times New Roman"/>
                  </a:rPr>
                  <a:t>民間</a:t>
                </a:r>
                <a:endParaRPr lang="en-US" altLang="ja-JP" sz="850" kern="100" dirty="0" smtClean="0">
                  <a:solidFill>
                    <a:prstClr val="black"/>
                  </a:solidFill>
                  <a:latin typeface="Century"/>
                  <a:ea typeface="Meiryo UI"/>
                  <a:cs typeface="Times New Roman"/>
                </a:endParaRPr>
              </a:p>
              <a:p>
                <a:pPr algn="ctr">
                  <a:lnSpc>
                    <a:spcPts val="800"/>
                  </a:lnSpc>
                </a:pPr>
                <a:r>
                  <a:rPr lang="ja-JP" altLang="en-US" sz="850" kern="100" dirty="0" smtClean="0">
                    <a:solidFill>
                      <a:prstClr val="black"/>
                    </a:solidFill>
                    <a:latin typeface="Century"/>
                    <a:ea typeface="Meiryo UI"/>
                    <a:cs typeface="Times New Roman"/>
                  </a:rPr>
                  <a:t>研究</a:t>
                </a:r>
                <a:r>
                  <a:rPr lang="ja-JP" altLang="en-US" sz="850" kern="100" dirty="0">
                    <a:solidFill>
                      <a:prstClr val="black"/>
                    </a:solidFill>
                    <a:latin typeface="Century"/>
                    <a:ea typeface="Meiryo UI"/>
                    <a:cs typeface="Times New Roman"/>
                  </a:rPr>
                  <a:t>機関等</a:t>
                </a:r>
                <a:endParaRPr lang="ja-JP" altLang="en-US" sz="850" kern="100" dirty="0">
                  <a:solidFill>
                    <a:prstClr val="black"/>
                  </a:solidFill>
                  <a:latin typeface="Century"/>
                  <a:ea typeface="ＭＳ 明朝"/>
                  <a:cs typeface="Times New Roman"/>
                </a:endParaRPr>
              </a:p>
            </p:txBody>
          </p:sp>
        </p:grpSp>
        <p:sp>
          <p:nvSpPr>
            <p:cNvPr id="62" name="左右矢印 61"/>
            <p:cNvSpPr/>
            <p:nvPr/>
          </p:nvSpPr>
          <p:spPr>
            <a:xfrm>
              <a:off x="1558105" y="379017"/>
              <a:ext cx="584522" cy="347663"/>
            </a:xfrm>
            <a:prstGeom prst="leftRightArrow">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black"/>
                </a:solidFill>
              </a:endParaRPr>
            </a:p>
          </p:txBody>
        </p:sp>
        <p:sp>
          <p:nvSpPr>
            <p:cNvPr id="63" name="テキスト ボックス 2"/>
            <p:cNvSpPr txBox="1">
              <a:spLocks noChangeArrowheads="1"/>
            </p:cNvSpPr>
            <p:nvPr/>
          </p:nvSpPr>
          <p:spPr bwMode="auto">
            <a:xfrm>
              <a:off x="2121247" y="1825853"/>
              <a:ext cx="1002591" cy="215444"/>
            </a:xfrm>
            <a:prstGeom prst="rect">
              <a:avLst/>
            </a:prstGeom>
            <a:solidFill>
              <a:srgbClr val="FFFFFF"/>
            </a:solidFill>
            <a:ln w="12700">
              <a:solidFill>
                <a:srgbClr val="000000"/>
              </a:solidFill>
              <a:miter lim="800000"/>
              <a:headEnd/>
              <a:tailEnd/>
            </a:ln>
          </p:spPr>
          <p:txBody>
            <a:bodyPr rot="0" vert="horz" wrap="square" lIns="91440" tIns="45720" rIns="91440" bIns="45720" anchor="t" anchorCtr="0">
              <a:spAutoFit/>
            </a:bodyPr>
            <a:lstStyle/>
            <a:p>
              <a:pPr algn="ctr"/>
              <a:r>
                <a:rPr lang="en-US" sz="800" kern="100" dirty="0">
                  <a:solidFill>
                    <a:prstClr val="black"/>
                  </a:solidFill>
                  <a:latin typeface="Meiryo UI"/>
                  <a:ea typeface="ＭＳ 明朝"/>
                  <a:cs typeface="Times New Roman"/>
                </a:rPr>
                <a:t>PMDA</a:t>
              </a:r>
              <a:r>
                <a:rPr lang="ja-JP" altLang="en-US" sz="800" kern="100" dirty="0">
                  <a:solidFill>
                    <a:prstClr val="black"/>
                  </a:solidFill>
                  <a:latin typeface="Century"/>
                  <a:ea typeface="Meiryo UI"/>
                  <a:cs typeface="Times New Roman"/>
                </a:rPr>
                <a:t>関西支部</a:t>
              </a:r>
              <a:endParaRPr lang="ja-JP" altLang="en-US" sz="800" kern="100" dirty="0">
                <a:solidFill>
                  <a:prstClr val="black"/>
                </a:solidFill>
                <a:latin typeface="Century"/>
                <a:ea typeface="ＭＳ 明朝"/>
                <a:cs typeface="Times New Roman"/>
              </a:endParaRPr>
            </a:p>
          </p:txBody>
        </p:sp>
        <p:sp>
          <p:nvSpPr>
            <p:cNvPr id="64" name="角丸四角形 63"/>
            <p:cNvSpPr/>
            <p:nvPr/>
          </p:nvSpPr>
          <p:spPr>
            <a:xfrm>
              <a:off x="2181238" y="436167"/>
              <a:ext cx="842882" cy="6191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altLang="en-US" sz="800" kern="100" dirty="0" smtClean="0">
                  <a:solidFill>
                    <a:schemeClr val="tx1"/>
                  </a:solidFill>
                  <a:ea typeface="Meiryo UI"/>
                  <a:cs typeface="Times New Roman"/>
                </a:rPr>
                <a:t>薬事に関する</a:t>
              </a:r>
              <a:endParaRPr lang="en-US" altLang="ja-JP" sz="800" kern="100" dirty="0" smtClean="0">
                <a:solidFill>
                  <a:schemeClr val="tx1"/>
                </a:solidFill>
                <a:ea typeface="Meiryo UI"/>
                <a:cs typeface="Times New Roman"/>
              </a:endParaRPr>
            </a:p>
            <a:p>
              <a:pPr algn="ctr"/>
              <a:r>
                <a:rPr lang="ja-JP" altLang="en-US" sz="800" kern="100" dirty="0" smtClean="0">
                  <a:solidFill>
                    <a:schemeClr val="tx1"/>
                  </a:solidFill>
                  <a:ea typeface="Meiryo UI"/>
                  <a:cs typeface="Times New Roman"/>
                </a:rPr>
                <a:t>各種相談</a:t>
              </a:r>
              <a:endParaRPr lang="ja-JP" altLang="en-US" sz="800" strike="sngStrike" kern="100" dirty="0">
                <a:solidFill>
                  <a:schemeClr val="tx1"/>
                </a:solidFill>
                <a:ea typeface="ＭＳ 明朝"/>
                <a:cs typeface="Times New Roman"/>
              </a:endParaRPr>
            </a:p>
          </p:txBody>
        </p:sp>
        <p:sp>
          <p:nvSpPr>
            <p:cNvPr id="65" name="角丸四角形 64"/>
            <p:cNvSpPr/>
            <p:nvPr/>
          </p:nvSpPr>
          <p:spPr>
            <a:xfrm>
              <a:off x="2181239" y="1190625"/>
              <a:ext cx="842882" cy="54786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ltLang="ja-JP" sz="800" kern="100" dirty="0">
                  <a:solidFill>
                    <a:srgbClr val="000000"/>
                  </a:solidFill>
                  <a:latin typeface="Meiryo UI"/>
                  <a:ea typeface="ＭＳ 明朝"/>
                  <a:cs typeface="Times New Roman"/>
                </a:rPr>
                <a:t>GMP</a:t>
              </a:r>
              <a:r>
                <a:rPr lang="ja-JP" altLang="en-US" sz="800" kern="100" dirty="0">
                  <a:solidFill>
                    <a:srgbClr val="7030A0"/>
                  </a:solidFill>
                  <a:latin typeface="Meiryo UI" panose="020B0604030504040204" pitchFamily="50" charset="-128"/>
                  <a:ea typeface="Meiryo UI" panose="020B0604030504040204" pitchFamily="50" charset="-128"/>
                  <a:cs typeface="Meiryo UI" panose="020B0604030504040204" pitchFamily="50" charset="-128"/>
                </a:rPr>
                <a:t>等</a:t>
              </a:r>
            </a:p>
            <a:p>
              <a:pPr algn="ctr"/>
              <a:r>
                <a:rPr lang="ja-JP" altLang="en-US" sz="800" kern="100" dirty="0">
                  <a:solidFill>
                    <a:srgbClr val="000000"/>
                  </a:solidFill>
                  <a:ea typeface="Meiryo UI"/>
                  <a:cs typeface="Times New Roman"/>
                </a:rPr>
                <a:t>実地調査</a:t>
              </a:r>
              <a:endParaRPr lang="ja-JP" altLang="en-US" sz="800" kern="100" dirty="0">
                <a:solidFill>
                  <a:prstClr val="white"/>
                </a:solidFill>
                <a:ea typeface="ＭＳ 明朝"/>
                <a:cs typeface="Times New Roman"/>
              </a:endParaRPr>
            </a:p>
          </p:txBody>
        </p:sp>
        <p:sp>
          <p:nvSpPr>
            <p:cNvPr id="66" name="テキスト ボックス 2"/>
            <p:cNvSpPr txBox="1">
              <a:spLocks noChangeArrowheads="1"/>
            </p:cNvSpPr>
            <p:nvPr/>
          </p:nvSpPr>
          <p:spPr bwMode="auto">
            <a:xfrm>
              <a:off x="1551418" y="425890"/>
              <a:ext cx="584522" cy="253916"/>
            </a:xfrm>
            <a:prstGeom prst="rect">
              <a:avLst/>
            </a:prstGeom>
            <a:noFill/>
            <a:ln w="9525">
              <a:noFill/>
              <a:miter lim="800000"/>
              <a:headEnd/>
              <a:tailEnd/>
            </a:ln>
          </p:spPr>
          <p:txBody>
            <a:bodyPr rot="0" vert="horz" wrap="square" lIns="91440" tIns="45720" rIns="91440" bIns="45720" anchor="t" anchorCtr="0">
              <a:spAutoFit/>
            </a:bodyPr>
            <a:lstStyle/>
            <a:p>
              <a:pPr algn="ctr"/>
              <a:r>
                <a:rPr lang="ja-JP" altLang="en-US" sz="1050" kern="100" dirty="0">
                  <a:solidFill>
                    <a:prstClr val="black"/>
                  </a:solidFill>
                  <a:latin typeface="Century"/>
                  <a:ea typeface="Meiryo UI"/>
                  <a:cs typeface="Times New Roman"/>
                </a:rPr>
                <a:t>連携</a:t>
              </a:r>
              <a:endParaRPr lang="ja-JP" altLang="en-US" sz="1050" kern="100" dirty="0">
                <a:solidFill>
                  <a:prstClr val="black"/>
                </a:solidFill>
                <a:latin typeface="Century"/>
                <a:ea typeface="ＭＳ 明朝"/>
                <a:cs typeface="Times New Roman"/>
              </a:endParaRPr>
            </a:p>
          </p:txBody>
        </p:sp>
        <p:sp>
          <p:nvSpPr>
            <p:cNvPr id="67" name="環状矢印 66"/>
            <p:cNvSpPr/>
            <p:nvPr/>
          </p:nvSpPr>
          <p:spPr>
            <a:xfrm rot="5400000">
              <a:off x="709235" y="1150573"/>
              <a:ext cx="1231775" cy="515206"/>
            </a:xfrm>
            <a:prstGeom prst="circular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sp>
          <p:nvSpPr>
            <p:cNvPr id="68" name="環状矢印 67"/>
            <p:cNvSpPr/>
            <p:nvPr/>
          </p:nvSpPr>
          <p:spPr>
            <a:xfrm rot="16200000">
              <a:off x="-332687" y="1113741"/>
              <a:ext cx="1243011" cy="577633"/>
            </a:xfrm>
            <a:prstGeom prst="circularArrow">
              <a:avLst>
                <a:gd name="adj1" fmla="val 12500"/>
                <a:gd name="adj2" fmla="val 1142319"/>
                <a:gd name="adj3" fmla="val 20457681"/>
                <a:gd name="adj4" fmla="val 10800008"/>
                <a:gd name="adj5" fmla="val 125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prstClr val="white"/>
                </a:solidFill>
              </a:endParaRPr>
            </a:p>
          </p:txBody>
        </p:sp>
      </p:grpSp>
      <p:sp>
        <p:nvSpPr>
          <p:cNvPr id="80" name="正方形/長方形 79"/>
          <p:cNvSpPr/>
          <p:nvPr/>
        </p:nvSpPr>
        <p:spPr>
          <a:xfrm>
            <a:off x="3278294" y="3053572"/>
            <a:ext cx="5184576" cy="276999"/>
          </a:xfrm>
          <a:prstGeom prst="rect">
            <a:avLst/>
          </a:prstGeom>
        </p:spPr>
        <p:txBody>
          <a:bodyPr wrap="square">
            <a:spAutoFit/>
          </a:bodyPr>
          <a:lstStyle/>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関西支部　機能拡充</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(2016.6</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）以降の相談メニューの概要</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0" name="図 39"/>
          <p:cNvPicPr>
            <a:picLocks noChangeAspect="1"/>
          </p:cNvPicPr>
          <p:nvPr/>
        </p:nvPicPr>
        <p:blipFill>
          <a:blip r:embed="rId3"/>
          <a:stretch>
            <a:fillRect/>
          </a:stretch>
        </p:blipFill>
        <p:spPr>
          <a:xfrm>
            <a:off x="3356511" y="3233089"/>
            <a:ext cx="5722199" cy="2701137"/>
          </a:xfrm>
          <a:prstGeom prst="rect">
            <a:avLst/>
          </a:prstGeom>
        </p:spPr>
      </p:pic>
    </p:spTree>
    <p:extLst>
      <p:ext uri="{BB962C8B-B14F-4D97-AF65-F5344CB8AC3E}">
        <p14:creationId xmlns:p14="http://schemas.microsoft.com/office/powerpoint/2010/main" val="346182767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5499830" y="1873756"/>
            <a:ext cx="3302513"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NLAB</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の全景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NITE</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ホームページ）</a:t>
            </a:r>
          </a:p>
        </p:txBody>
      </p:sp>
      <p:pic>
        <p:nvPicPr>
          <p:cNvPr id="12" name="Picture 2" descr="http://www.nite.go.jp/data/0000798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99830" y="2237888"/>
            <a:ext cx="3468727" cy="1719813"/>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p:cNvSpPr txBox="1"/>
          <p:nvPr/>
        </p:nvSpPr>
        <p:spPr>
          <a:xfrm>
            <a:off x="5540385" y="3970401"/>
            <a:ext cx="3628879" cy="307777"/>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イワタニ水素ステーション大阪森之宮</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2" descr="http://www.iwatani.co.jp/jpn/downloads/images/img8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896" y="4582514"/>
            <a:ext cx="3168351" cy="1854650"/>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5499830" y="4299541"/>
            <a:ext cx="2808312" cy="261610"/>
          </a:xfrm>
          <a:prstGeom prst="rect">
            <a:avLst/>
          </a:prstGeom>
          <a:noFill/>
        </p:spPr>
        <p:txBody>
          <a:bodyPr wrap="square" rtlCol="0">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岩谷</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産業株式</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会社）</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0"/>
          <p:cNvSpPr>
            <a:spLocks noChangeArrowheads="1"/>
          </p:cNvSpPr>
          <p:nvPr/>
        </p:nvSpPr>
        <p:spPr bwMode="auto">
          <a:xfrm>
            <a:off x="71501" y="50433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新エネルギー関連産業振興に向けた取組み　</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81</a:t>
            </a:fld>
            <a:endParaRPr lang="ja-JP" altLang="en-US" b="1" dirty="0"/>
          </a:p>
        </p:txBody>
      </p:sp>
      <p:sp>
        <p:nvSpPr>
          <p:cNvPr id="17" name="正方形/長方形 16"/>
          <p:cNvSpPr/>
          <p:nvPr/>
        </p:nvSpPr>
        <p:spPr>
          <a:xfrm>
            <a:off x="71501" y="980729"/>
            <a:ext cx="8928992" cy="86409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年に「バッテリー戦略研究</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センター</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バッテリー戦略推進センター</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を設立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。活動</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成果として、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月、国の独立行政法人である「製品評価技術基盤機構」（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NITE</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）の世界最大級の大型蓄電システムの試験・評価施設が、咲洲地区に開所</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表 20"/>
          <p:cNvGraphicFramePr>
            <a:graphicFrameLocks noGrp="1"/>
          </p:cNvGraphicFramePr>
          <p:nvPr>
            <p:extLst>
              <p:ext uri="{D42A27DB-BD31-4B8C-83A1-F6EECF244321}">
                <p14:modId xmlns:p14="http://schemas.microsoft.com/office/powerpoint/2010/main" val="2740236406"/>
              </p:ext>
            </p:extLst>
          </p:nvPr>
        </p:nvGraphicFramePr>
        <p:xfrm>
          <a:off x="83168" y="1988840"/>
          <a:ext cx="5258059" cy="4649726"/>
        </p:xfrm>
        <a:graphic>
          <a:graphicData uri="http://schemas.openxmlformats.org/drawingml/2006/table">
            <a:tbl>
              <a:tblPr firstRow="1" firstCol="1" bandRow="1"/>
              <a:tblGrid>
                <a:gridCol w="612067">
                  <a:extLst>
                    <a:ext uri="{9D8B030D-6E8A-4147-A177-3AD203B41FA5}">
                      <a16:colId xmlns:a16="http://schemas.microsoft.com/office/drawing/2014/main" val="20000"/>
                    </a:ext>
                  </a:extLst>
                </a:gridCol>
                <a:gridCol w="4645992">
                  <a:extLst>
                    <a:ext uri="{9D8B030D-6E8A-4147-A177-3AD203B41FA5}">
                      <a16:colId xmlns:a16="http://schemas.microsoft.com/office/drawing/2014/main" val="20001"/>
                    </a:ext>
                  </a:extLst>
                </a:gridCol>
              </a:tblGrid>
              <a:tr h="216024">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2010</a:t>
                      </a:r>
                      <a:endParaRPr lang="ja-JP" sz="1050" strike="sng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400"/>
                        </a:lnSpc>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・新エネルギー産業分野の市場・研究開発動向について情報提供する講座の開催</a:t>
                      </a:r>
                      <a:endParaRPr kumimoji="1" lang="en-US" altLang="ja-JP" sz="1050" b="0" i="0" u="none" strike="sng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20602">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2012</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ts val="1400"/>
                        </a:lnSpc>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EV</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車両等を活用したエネルギーマネジメント実証の展開</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kumimoji="1" lang="ja-JP" altLang="en-US"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・バッテリー戦略研究センター設立</a:t>
                      </a:r>
                      <a:endParaRPr kumimoji="1" lang="en-US" altLang="ja-JP" sz="1050" u="none"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20464">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・新エネルギー産業（電池関連）創出事業補助金による研究開発等支援開始</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12963">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・新関西国際空港株式会社と連携し関西国際空港における水素活用・インフラ整備に向けたプロジェクト（</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KIX</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スマート愛ランド水素グリッドプロジェクト）が国の財政支援・特区活用により事業開始</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12963">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・水素燃料電池フォークリフトの開発・運用実証（環境省　</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CO2</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排出削減対策強化型技術開発・実証事業に採択）</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・大阪府中央卸売市場に国内初の</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メガワットの燃料電池を導入</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375508">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・関空二期島に「イワタニ水素ステーション関西国際空港」が開所（国際戦略総合特区の国税優遇措置を活用）</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・新たな製品・サービスの実用化により水素利用の幅の拡大を図るため、水素関連事業の取組みの方向性を示した「</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H</a:t>
                      </a:r>
                      <a:r>
                        <a:rPr kumimoji="1" lang="en-US" altLang="ja-JP" sz="8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Osaka</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ビジョン」を策定</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・水素に係る情報発信拠点機能も有した「イワタニ水素ステーション大阪森之宮」が整備　　</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年現在　府内水素ステーション９箇所</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・咲洲において大型蓄電システム試験・評価施設（</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NLAB</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）がサービス開始</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836545">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・関空</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期島国際貨物エリアに、大規模産業車両用水素インフラを整備</a:t>
                      </a:r>
                      <a:endPar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・大阪産業技術研究所和泉センターにおいて業務・産業用燃料電池の実用に向けた実証事業開始</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月実証終了</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・咲くやこの花館（花博記念公園鶴⾒緑地内）において業務・産業用燃料電池の実用に向けた実証事業開始</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月実証終了</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3315">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バッテリー戦略研究センター</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を</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バッテリー戦略推進センター</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に改称</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93315">
                <a:tc>
                  <a:txBody>
                    <a:bodyPr/>
                    <a:lstStyle/>
                    <a:p>
                      <a:pPr algn="l">
                        <a:lnSpc>
                          <a:spcPts val="1500"/>
                        </a:lnSpc>
                        <a:spcAft>
                          <a:spcPts val="0"/>
                        </a:spcAft>
                      </a:pPr>
                      <a:r>
                        <a:rPr lang="en-US" altLang="ja-JP" sz="1050" strike="noStrike" kern="100" spc="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endParaRPr lang="ja-JP" sz="1050" strike="noStrike" kern="100" spc="100"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ts val="15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・関西国際空港において小型水素燃料フォークリフトの実証</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78908190"/>
                  </a:ext>
                </a:extLst>
              </a:tr>
            </a:tbl>
          </a:graphicData>
        </a:graphic>
      </p:graphicFrame>
    </p:spTree>
    <p:extLst>
      <p:ext uri="{BB962C8B-B14F-4D97-AF65-F5344CB8AC3E}">
        <p14:creationId xmlns:p14="http://schemas.microsoft.com/office/powerpoint/2010/main" val="378215452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グラフ 26"/>
          <p:cNvGraphicFramePr>
            <a:graphicFrameLocks/>
          </p:cNvGraphicFramePr>
          <p:nvPr>
            <p:extLst>
              <p:ext uri="{D42A27DB-BD31-4B8C-83A1-F6EECF244321}">
                <p14:modId xmlns:p14="http://schemas.microsoft.com/office/powerpoint/2010/main" val="3470617205"/>
              </p:ext>
            </p:extLst>
          </p:nvPr>
        </p:nvGraphicFramePr>
        <p:xfrm>
          <a:off x="4378399" y="2574413"/>
          <a:ext cx="4622094" cy="3973857"/>
        </p:xfrm>
        <a:graphic>
          <a:graphicData uri="http://schemas.openxmlformats.org/drawingml/2006/chart">
            <c:chart xmlns:c="http://schemas.openxmlformats.org/drawingml/2006/chart" xmlns:r="http://schemas.openxmlformats.org/officeDocument/2006/relationships" r:id="rId3"/>
          </a:graphicData>
        </a:graphic>
      </p:graphicFrame>
      <p:sp>
        <p:nvSpPr>
          <p:cNvPr id="15" name="正方形/長方形 10"/>
          <p:cNvSpPr>
            <a:spLocks noChangeArrowheads="1"/>
          </p:cNvSpPr>
          <p:nvPr/>
        </p:nvSpPr>
        <p:spPr bwMode="auto">
          <a:xfrm>
            <a:off x="47394" y="489250"/>
            <a:ext cx="87129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都道府県別、イノベーションの促進に関する指標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928465"/>
            <a:ext cx="8928992" cy="1060375"/>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大阪の国際特許出願件数は、東京に次いで全国で</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番目。海外進出の意欲が高いことが窺える。一方で東京とは出願件数に大きな開きがあり、経年でみても伸び悩んでいる状況。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大阪府内企業の研究開発に係る投資は弱含みとなっているもの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1.64</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兆円と前年比</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
          <p:cNvSpPr txBox="1"/>
          <p:nvPr/>
        </p:nvSpPr>
        <p:spPr>
          <a:xfrm>
            <a:off x="71501" y="2433251"/>
            <a:ext cx="483368" cy="33496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件</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
          <p:cNvSpPr txBox="1"/>
          <p:nvPr/>
        </p:nvSpPr>
        <p:spPr>
          <a:xfrm>
            <a:off x="4342829" y="2452289"/>
            <a:ext cx="937799" cy="26803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十億円</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36915" y="1974343"/>
            <a:ext cx="4268940" cy="492443"/>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○国際特許出願件数の推移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出典：特許庁「特許行政年次報告書」より作成</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4355976" y="1988840"/>
            <a:ext cx="4848696" cy="469359"/>
          </a:xfrm>
          <a:prstGeom prst="rect">
            <a:avLst/>
          </a:prstGeom>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○研究開発費の推移</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出典：地域経済分析システムより経済産業省「企業活動基本調査</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」を再編加工</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5496" y="6536377"/>
            <a:ext cx="8352928" cy="276999"/>
          </a:xfrm>
          <a:prstGeom prst="rect">
            <a:avLst/>
          </a:prstGeom>
          <a:noFill/>
        </p:spPr>
        <p:txBody>
          <a:bodyPr wrap="square" rtlCol="0">
            <a:spAutoFit/>
          </a:bodyPr>
          <a:lstStyle/>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企業活動基本調査は、従業者</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50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人以上かつ資本金額又は出資金額</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3,000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万円以上の会社が対象</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82</a:t>
            </a:fld>
            <a:endParaRPr lang="ja-JP" altLang="en-US" b="1" dirty="0"/>
          </a:p>
        </p:txBody>
      </p:sp>
      <p:sp>
        <p:nvSpPr>
          <p:cNvPr id="24" name="円/楕円 2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6" name="グラフ 25"/>
          <p:cNvGraphicFramePr>
            <a:graphicFrameLocks/>
          </p:cNvGraphicFramePr>
          <p:nvPr>
            <p:extLst>
              <p:ext uri="{D42A27DB-BD31-4B8C-83A1-F6EECF244321}">
                <p14:modId xmlns:p14="http://schemas.microsoft.com/office/powerpoint/2010/main" val="3317467605"/>
              </p:ext>
            </p:extLst>
          </p:nvPr>
        </p:nvGraphicFramePr>
        <p:xfrm>
          <a:off x="30830" y="2625300"/>
          <a:ext cx="4397154" cy="387208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1830616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0"/>
          <p:cNvSpPr>
            <a:spLocks noChangeArrowheads="1"/>
          </p:cNvSpPr>
          <p:nvPr/>
        </p:nvSpPr>
        <p:spPr bwMode="auto">
          <a:xfrm>
            <a:off x="61839" y="465521"/>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府内</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企業の海外進出動向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出典：地域経済分析システムより作成　経済産業省「企業活動基本調査」を再編加工</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71501" y="1052736"/>
            <a:ext cx="8928992" cy="108012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近年の府内企業の海外現地法人数は、ほぼ横ばい。全国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位を維持しているものの、依然、東京とは大きく乖離。</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国・地域別では、中国が大半を占めているが、直近は減少。業種別では、製造業と卸売業・小売業が多くを占め、その他の業種では海外進出が進んでいない状況。</a:t>
            </a:r>
          </a:p>
        </p:txBody>
      </p:sp>
      <p:sp>
        <p:nvSpPr>
          <p:cNvPr id="18" name="正方形/長方形 17"/>
          <p:cNvSpPr/>
          <p:nvPr/>
        </p:nvSpPr>
        <p:spPr>
          <a:xfrm>
            <a:off x="35496" y="2113111"/>
            <a:ext cx="426894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○都道府県別、海外現地法人数の推移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4288111" y="2143295"/>
            <a:ext cx="4898248"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　国・地域別海外現地法人数の推移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4292960" y="4408571"/>
            <a:ext cx="426894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　業種別海外現地法人数の推移</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円/楕円 21"/>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a:xfrm>
            <a:off x="7076640" y="6537556"/>
            <a:ext cx="2133600" cy="365125"/>
          </a:xfrm>
        </p:spPr>
        <p:txBody>
          <a:bodyPr/>
          <a:lstStyle/>
          <a:p>
            <a:pPr>
              <a:defRPr/>
            </a:pPr>
            <a:fld id="{4AC9B83D-17C3-4F2E-B0BA-D155CD364A7C}" type="slidenum">
              <a:rPr lang="ja-JP" altLang="en-US" b="1" smtClean="0"/>
              <a:pPr>
                <a:defRPr/>
              </a:pPr>
              <a:t>83</a:t>
            </a:fld>
            <a:endParaRPr lang="ja-JP" altLang="en-US" b="1" dirty="0"/>
          </a:p>
        </p:txBody>
      </p:sp>
      <p:sp>
        <p:nvSpPr>
          <p:cNvPr id="4" name="テキスト ボックス 3"/>
          <p:cNvSpPr txBox="1"/>
          <p:nvPr/>
        </p:nvSpPr>
        <p:spPr>
          <a:xfrm>
            <a:off x="35496" y="2592922"/>
            <a:ext cx="576064"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（社）</a:t>
            </a:r>
            <a:endParaRPr kumimoji="1" lang="ja-JP" altLang="en-US" sz="1000"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4266233" y="2398254"/>
            <a:ext cx="576064"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（社）</a:t>
            </a:r>
            <a:endParaRPr kumimoji="1" lang="ja-JP" altLang="en-US" sz="1000"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4247965" y="5057037"/>
            <a:ext cx="576064"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rPr>
              <a:t>（社）</a:t>
            </a:r>
            <a:endParaRPr kumimoji="1" lang="ja-JP" altLang="en-US" sz="1000" dirty="0">
              <a:latin typeface="Meiryo UI" panose="020B0604030504040204" pitchFamily="50" charset="-128"/>
              <a:ea typeface="Meiryo UI" panose="020B0604030504040204" pitchFamily="50" charset="-128"/>
            </a:endParaRPr>
          </a:p>
        </p:txBody>
      </p:sp>
      <p:graphicFrame>
        <p:nvGraphicFramePr>
          <p:cNvPr id="17" name="グラフ 16"/>
          <p:cNvGraphicFramePr>
            <a:graphicFrameLocks/>
          </p:cNvGraphicFramePr>
          <p:nvPr>
            <p:extLst/>
          </p:nvPr>
        </p:nvGraphicFramePr>
        <p:xfrm>
          <a:off x="71501" y="2387815"/>
          <a:ext cx="4298876" cy="44969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グラフ 22"/>
          <p:cNvGraphicFramePr>
            <a:graphicFrameLocks/>
          </p:cNvGraphicFramePr>
          <p:nvPr>
            <p:extLst/>
          </p:nvPr>
        </p:nvGraphicFramePr>
        <p:xfrm>
          <a:off x="4310685" y="2410916"/>
          <a:ext cx="4943474" cy="19652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グラフ 28"/>
          <p:cNvGraphicFramePr>
            <a:graphicFrameLocks/>
          </p:cNvGraphicFramePr>
          <p:nvPr>
            <p:extLst>
              <p:ext uri="{D42A27DB-BD31-4B8C-83A1-F6EECF244321}">
                <p14:modId xmlns:p14="http://schemas.microsoft.com/office/powerpoint/2010/main" val="2660802441"/>
              </p:ext>
            </p:extLst>
          </p:nvPr>
        </p:nvGraphicFramePr>
        <p:xfrm>
          <a:off x="4304437" y="4458883"/>
          <a:ext cx="4741052" cy="239348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22578468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0"/>
          <p:cNvSpPr>
            <a:spLocks noChangeArrowheads="1"/>
          </p:cNvSpPr>
          <p:nvPr/>
        </p:nvSpPr>
        <p:spPr bwMode="auto">
          <a:xfrm>
            <a:off x="139739" y="493249"/>
            <a:ext cx="871296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関西企業が海外進出を拡大する国・地域（機能別）</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ジェトロ大阪本部「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関西企業の海外事業展開に関する傾向」</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139739" y="1130828"/>
            <a:ext cx="8860753" cy="94105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関西企業が海外進出先として意欲を示す国・地域は、すべての項目において中国が</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位、ベトナム、タイが上位５か国以内に入るなど、アジア地域の割合が高い。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研究開発のうち新製品開発については、中国に続きベトナム、タイが５割を占める。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4"/>
          <p:cNvGraphicFramePr>
            <a:graphicFrameLocks noGrp="1"/>
          </p:cNvGraphicFramePr>
          <p:nvPr>
            <p:extLst>
              <p:ext uri="{D42A27DB-BD31-4B8C-83A1-F6EECF244321}">
                <p14:modId xmlns:p14="http://schemas.microsoft.com/office/powerpoint/2010/main" val="4011258974"/>
              </p:ext>
            </p:extLst>
          </p:nvPr>
        </p:nvGraphicFramePr>
        <p:xfrm>
          <a:off x="251527" y="2420063"/>
          <a:ext cx="8748965" cy="4129897"/>
        </p:xfrm>
        <a:graphic>
          <a:graphicData uri="http://schemas.openxmlformats.org/drawingml/2006/table">
            <a:tbl>
              <a:tblPr>
                <a:tableStyleId>{BC89EF96-8CEA-46FF-86C4-4CE0E7609802}</a:tableStyleId>
              </a:tblPr>
              <a:tblGrid>
                <a:gridCol w="673787">
                  <a:extLst>
                    <a:ext uri="{9D8B030D-6E8A-4147-A177-3AD203B41FA5}">
                      <a16:colId xmlns:a16="http://schemas.microsoft.com/office/drawing/2014/main" val="20000"/>
                    </a:ext>
                  </a:extLst>
                </a:gridCol>
                <a:gridCol w="673787">
                  <a:extLst>
                    <a:ext uri="{9D8B030D-6E8A-4147-A177-3AD203B41FA5}">
                      <a16:colId xmlns:a16="http://schemas.microsoft.com/office/drawing/2014/main" val="20001"/>
                    </a:ext>
                  </a:extLst>
                </a:gridCol>
                <a:gridCol w="673787">
                  <a:extLst>
                    <a:ext uri="{9D8B030D-6E8A-4147-A177-3AD203B41FA5}">
                      <a16:colId xmlns:a16="http://schemas.microsoft.com/office/drawing/2014/main" val="20002"/>
                    </a:ext>
                  </a:extLst>
                </a:gridCol>
                <a:gridCol w="673787">
                  <a:extLst>
                    <a:ext uri="{9D8B030D-6E8A-4147-A177-3AD203B41FA5}">
                      <a16:colId xmlns:a16="http://schemas.microsoft.com/office/drawing/2014/main" val="20003"/>
                    </a:ext>
                  </a:extLst>
                </a:gridCol>
                <a:gridCol w="673787">
                  <a:extLst>
                    <a:ext uri="{9D8B030D-6E8A-4147-A177-3AD203B41FA5}">
                      <a16:colId xmlns:a16="http://schemas.microsoft.com/office/drawing/2014/main" val="20004"/>
                    </a:ext>
                  </a:extLst>
                </a:gridCol>
                <a:gridCol w="673787">
                  <a:extLst>
                    <a:ext uri="{9D8B030D-6E8A-4147-A177-3AD203B41FA5}">
                      <a16:colId xmlns:a16="http://schemas.microsoft.com/office/drawing/2014/main" val="20005"/>
                    </a:ext>
                  </a:extLst>
                </a:gridCol>
                <a:gridCol w="663520">
                  <a:extLst>
                    <a:ext uri="{9D8B030D-6E8A-4147-A177-3AD203B41FA5}">
                      <a16:colId xmlns:a16="http://schemas.microsoft.com/office/drawing/2014/main" val="20006"/>
                    </a:ext>
                  </a:extLst>
                </a:gridCol>
                <a:gridCol w="673787">
                  <a:extLst>
                    <a:ext uri="{9D8B030D-6E8A-4147-A177-3AD203B41FA5}">
                      <a16:colId xmlns:a16="http://schemas.microsoft.com/office/drawing/2014/main" val="20007"/>
                    </a:ext>
                  </a:extLst>
                </a:gridCol>
                <a:gridCol w="673787">
                  <a:extLst>
                    <a:ext uri="{9D8B030D-6E8A-4147-A177-3AD203B41FA5}">
                      <a16:colId xmlns:a16="http://schemas.microsoft.com/office/drawing/2014/main" val="20008"/>
                    </a:ext>
                  </a:extLst>
                </a:gridCol>
                <a:gridCol w="673787">
                  <a:extLst>
                    <a:ext uri="{9D8B030D-6E8A-4147-A177-3AD203B41FA5}">
                      <a16:colId xmlns:a16="http://schemas.microsoft.com/office/drawing/2014/main" val="20009"/>
                    </a:ext>
                  </a:extLst>
                </a:gridCol>
                <a:gridCol w="673788">
                  <a:extLst>
                    <a:ext uri="{9D8B030D-6E8A-4147-A177-3AD203B41FA5}">
                      <a16:colId xmlns:a16="http://schemas.microsoft.com/office/drawing/2014/main" val="20010"/>
                    </a:ext>
                  </a:extLst>
                </a:gridCol>
                <a:gridCol w="673787">
                  <a:extLst>
                    <a:ext uri="{9D8B030D-6E8A-4147-A177-3AD203B41FA5}">
                      <a16:colId xmlns:a16="http://schemas.microsoft.com/office/drawing/2014/main" val="20011"/>
                    </a:ext>
                  </a:extLst>
                </a:gridCol>
                <a:gridCol w="673787">
                  <a:extLst>
                    <a:ext uri="{9D8B030D-6E8A-4147-A177-3AD203B41FA5}">
                      <a16:colId xmlns:a16="http://schemas.microsoft.com/office/drawing/2014/main" val="20012"/>
                    </a:ext>
                  </a:extLst>
                </a:gridCol>
              </a:tblGrid>
              <a:tr h="245144">
                <a:tc rowSpan="3">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順位</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rowSpan="2" gridSpan="4">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販売</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8">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生産</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0"/>
                  </a:ext>
                </a:extLst>
              </a:tr>
              <a:tr h="245144">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4">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汎用品</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4">
                  <a:txBody>
                    <a:bodyPr/>
                    <a:lstStyle/>
                    <a:p>
                      <a:pPr algn="ctr" fontAlgn="ctr"/>
                      <a:r>
                        <a:rPr lang="ja-JP" altLang="en-US" sz="1400" b="1"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高付加価値</a:t>
                      </a: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商品</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1"/>
                  </a:ext>
                </a:extLst>
              </a:tr>
              <a:tr h="368666">
                <a:tc vMerge="1">
                  <a:txBody>
                    <a:bodyPr/>
                    <a:lstStyle/>
                    <a:p>
                      <a:endParaRPr kumimoji="1" lang="ja-JP" altLang="en-US"/>
                    </a:p>
                  </a:txBody>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002"/>
                  </a:ext>
                </a:extLst>
              </a:tr>
              <a:tr h="360000">
                <a:tc>
                  <a:txBody>
                    <a:bodyPr/>
                    <a:lstStyle/>
                    <a:p>
                      <a:pPr algn="ct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52.8%</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47.3%</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50.0%</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3"/>
                  </a:ext>
                </a:extLst>
              </a:tr>
              <a:tr h="360000">
                <a:tc>
                  <a:txBody>
                    <a:bodyPr/>
                    <a:lstStyle/>
                    <a:p>
                      <a:pPr algn="ctr" fontAlgn="ctr"/>
                      <a:r>
                        <a:rPr lang="en-US" altLang="ja-JP" sz="14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4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台湾</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35.6%</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43.2%</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33.8%</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04"/>
                  </a:ext>
                </a:extLst>
              </a:tr>
              <a:tr h="360000">
                <a:tc>
                  <a:txBody>
                    <a:bodyPr/>
                    <a:lstStyle/>
                    <a:p>
                      <a:pPr algn="ctr" fontAlgn="ctr"/>
                      <a:r>
                        <a:rPr lang="en-US" altLang="ja-JP" sz="14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4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33.5%</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18.9%</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31.1%</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5"/>
                  </a:ext>
                </a:extLst>
              </a:tr>
              <a:tr h="219439">
                <a:tc gridSpan="13">
                  <a:txBody>
                    <a:bodyPr/>
                    <a:lstStyle/>
                    <a:p>
                      <a:pPr algn="ctr" fontAlgn="ct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pPr algn="ctr" fontAlgn="ctr"/>
                      <a:endParaRPr lang="ja-JP" altLang="en-US"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06"/>
                  </a:ext>
                </a:extLst>
              </a:tr>
              <a:tr h="245144">
                <a:tc rowSpan="3">
                  <a:txBody>
                    <a:bodyPr/>
                    <a:lstStyle/>
                    <a:p>
                      <a:pPr algn="ctr" fontAlgn="ctr"/>
                      <a:r>
                        <a:rPr lang="ja-JP" altLang="en-US" sz="14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順位</a:t>
                      </a:r>
                      <a:endParaRPr lang="ja-JP" altLang="en-US" sz="14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rowSpan="2" gridSpan="4">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物流</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8">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研究開発</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7"/>
                  </a:ext>
                </a:extLst>
              </a:tr>
              <a:tr h="245144">
                <a:tc vMerge="1">
                  <a:txBody>
                    <a:bodyPr/>
                    <a:lstStyle/>
                    <a:p>
                      <a:endParaRPr kumimoji="1" lang="ja-JP" altLang="en-US"/>
                    </a:p>
                  </a:txBody>
                  <a:tcPr/>
                </a:tc>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gridSpan="4">
                  <a:txBody>
                    <a:bodyPr/>
                    <a:lstStyle/>
                    <a:p>
                      <a:pPr algn="ctr" fontAlgn="ctr"/>
                      <a:r>
                        <a:rPr lang="ja-JP"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新製品開発</a:t>
                      </a:r>
                      <a:endParaRPr lang="ja-JP"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ja-JP"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gridSpan="4">
                  <a:txBody>
                    <a:bodyPr/>
                    <a:lstStyle/>
                    <a:p>
                      <a:pPr algn="ctr" fontAlgn="ctr"/>
                      <a:r>
                        <a:rPr lang="zh-TW" altLang="en-US" sz="1400" b="1"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現地向仕様変更</a:t>
                      </a:r>
                      <a:endParaRPr lang="zh-TW" altLang="en-US" sz="1400" b="1"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pPr algn="ctr" fontAlgn="ctr"/>
                      <a:endParaRPr lang="zh-TW" altLang="en-US" sz="14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8"/>
                  </a:ext>
                </a:extLst>
              </a:tr>
              <a:tr h="367200">
                <a:tc vMerge="1">
                  <a:txBody>
                    <a:bodyPr/>
                    <a:lstStyle/>
                    <a:p>
                      <a:endParaRPr kumimoji="1" lang="ja-JP" altLang="en-US"/>
                    </a:p>
                  </a:txBody>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gridSpan="2">
                  <a:txBody>
                    <a:bodyPr/>
                    <a:lstStyle/>
                    <a:p>
                      <a:pPr algn="ctr" fontAlgn="ctr"/>
                      <a:r>
                        <a:rPr lang="en-US" altLang="ja-JP"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20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tc hMerge="1">
                  <a:txBody>
                    <a:bodyPr/>
                    <a:lstStyle/>
                    <a:p>
                      <a:pPr algn="ctr" fontAlgn="ctr"/>
                      <a:endParaRPr lang="en-US" altLang="ja-JP" sz="14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0009"/>
                  </a:ext>
                </a:extLst>
              </a:tr>
              <a:tr h="360000">
                <a:tc>
                  <a:txBody>
                    <a:bodyPr/>
                    <a:lstStyle/>
                    <a:p>
                      <a:pPr algn="ct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52.6%</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41.4%</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58.6</a:t>
                      </a: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extLst>
                  <a:ext uri="{0D108BD9-81ED-4DB2-BD59-A6C34878D82A}">
                    <a16:rowId xmlns:a16="http://schemas.microsoft.com/office/drawing/2014/main" val="10010"/>
                  </a:ext>
                </a:extLst>
              </a:tr>
              <a:tr h="360000">
                <a:tc>
                  <a:txBody>
                    <a:bodyPr/>
                    <a:lstStyle/>
                    <a:p>
                      <a:pPr algn="ctr" fontAlgn="ctr"/>
                      <a:r>
                        <a:rPr lang="en-US" altLang="ja-JP" sz="140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endParaRPr lang="en-US" altLang="ja-JP" sz="1400" b="0" i="0" u="none" strike="noStrike">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36.8%</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31.0%</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西欧</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米国</a:t>
                      </a:r>
                    </a:p>
                  </a:txBody>
                  <a:tcPr marL="9525" marR="9525" marT="9525" marB="0" anchor="ctr">
                    <a:no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24.1%</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noFill/>
                  </a:tcPr>
                </a:tc>
                <a:extLst>
                  <a:ext uri="{0D108BD9-81ED-4DB2-BD59-A6C34878D82A}">
                    <a16:rowId xmlns:a16="http://schemas.microsoft.com/office/drawing/2014/main" val="10011"/>
                  </a:ext>
                </a:extLst>
              </a:tr>
              <a:tr h="360000">
                <a:tc>
                  <a:txBody>
                    <a:bodyPr/>
                    <a:lstStyle/>
                    <a:p>
                      <a:pPr algn="ctr" fontAlgn="ctr"/>
                      <a:r>
                        <a:rPr lang="en-US" altLang="ja-JP" sz="140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endParaRPr lang="en-US" altLang="ja-JP"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西欧</a:t>
                      </a:r>
                      <a:endPar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ベトナム</a:t>
                      </a:r>
                      <a:endPar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26.3%</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西欧</a:t>
                      </a:r>
                      <a:endPar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西欧</a:t>
                      </a:r>
                      <a:endPar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20.7%</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西欧</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r>
                        <a:rPr lang="ja-JP" altLang="en-US"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タイ</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tc>
                  <a:txBody>
                    <a:bodyPr/>
                    <a:lstStyle/>
                    <a:p>
                      <a:pPr algn="ctr" fontAlgn="ctr"/>
                      <a:r>
                        <a:rPr lang="en-US" altLang="ja-JP" sz="14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20.7%</a:t>
                      </a:r>
                      <a:endParaRPr lang="ja-JP" altLang="en-US" sz="14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solidFill>
                      <a:schemeClr val="bg1"/>
                    </a:solidFill>
                  </a:tcPr>
                </a:tc>
                <a:extLst>
                  <a:ext uri="{0D108BD9-81ED-4DB2-BD59-A6C34878D82A}">
                    <a16:rowId xmlns:a16="http://schemas.microsoft.com/office/drawing/2014/main" val="10012"/>
                  </a:ext>
                </a:extLst>
              </a:tr>
            </a:tbl>
          </a:graphicData>
        </a:graphic>
      </p:graphicFrame>
      <p:sp>
        <p:nvSpPr>
          <p:cNvPr id="3" name="テキスト ボックス 2"/>
          <p:cNvSpPr txBox="1"/>
          <p:nvPr/>
        </p:nvSpPr>
        <p:spPr>
          <a:xfrm>
            <a:off x="139739" y="2119369"/>
            <a:ext cx="5872420"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関西企業が海外進出の意欲を示す国・地域とその割合（上位</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位）　複数回答（％）</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139739" y="6531306"/>
            <a:ext cx="4752526" cy="276999"/>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英国を除く</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pPr>
              <a:defRPr/>
            </a:pPr>
            <a:fld id="{4AC9B83D-17C3-4F2E-B0BA-D155CD364A7C}" type="slidenum">
              <a:rPr lang="ja-JP" altLang="en-US" b="1" smtClean="0"/>
              <a:pPr>
                <a:defRPr/>
              </a:pPr>
              <a:t>84</a:t>
            </a:fld>
            <a:endParaRPr lang="ja-JP" altLang="en-US" b="1" dirty="0"/>
          </a:p>
        </p:txBody>
      </p:sp>
    </p:spTree>
    <p:extLst>
      <p:ext uri="{BB962C8B-B14F-4D97-AF65-F5344CB8AC3E}">
        <p14:creationId xmlns:p14="http://schemas.microsoft.com/office/powerpoint/2010/main" val="350922550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79707" y="483552"/>
            <a:ext cx="8928992" cy="69849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「国家戦略特区」における規制改革メニューのうち、関西圏では、医療、都市再生・まちづくり、雇用分野等</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47</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（大阪府内で</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事業）が</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区域</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計画で</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認定された。また、大阪からの提案内容を踏まえ、法改正等の措置が講ぜられるなど、国において各種取組みが進められて</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いる（認定一覧は以下のとおり）。</a:t>
            </a:r>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円/楕円 7"/>
          <p:cNvSpPr/>
          <p:nvPr/>
        </p:nvSpPr>
        <p:spPr>
          <a:xfrm>
            <a:off x="7657632" y="-44351"/>
            <a:ext cx="1351067" cy="593032"/>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Ⅲ</a:t>
            </a:r>
            <a:endParaRPr lang="en-US" altLang="ja-JP"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関連データ</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Rectangle 2"/>
          <p:cNvSpPr>
            <a:spLocks noChangeArrowheads="1"/>
          </p:cNvSpPr>
          <p:nvPr/>
        </p:nvSpPr>
        <p:spPr bwMode="auto">
          <a:xfrm>
            <a:off x="609457" y="4984501"/>
            <a:ext cx="3455643" cy="274692"/>
          </a:xfrm>
          <a:prstGeom prst="rect">
            <a:avLst/>
          </a:prstGeom>
          <a:noFill/>
          <a:ln>
            <a:noFill/>
          </a:ln>
          <a:effectLst/>
        </p:spPr>
        <p:txBody>
          <a:bodyPr wrap="none" lIns="0" tIns="0" rIns="0" bIns="0" anchor="ctr">
            <a:scene3d>
              <a:camera prst="orthographicFront"/>
              <a:lightRig rig="soft" dir="tl">
                <a:rot lat="0" lon="0" rev="0"/>
              </a:lightRig>
            </a:scene3d>
            <a:sp3d contourW="25400" prstMaterial="matte">
              <a:contourClr>
                <a:schemeClr val="accent2">
                  <a:tint val="20000"/>
                </a:schemeClr>
              </a:contourClr>
            </a:sp3d>
          </a:bodyPr>
          <a:lstStyle>
            <a:defPPr>
              <a:defRPr lang="ja-JP"/>
            </a:defPPr>
            <a:lvl1pPr marL="0" algn="l" defTabSz="913640" rtl="0" eaLnBrk="1" latinLnBrk="0" hangingPunct="1">
              <a:defRPr kumimoji="1" sz="1800" kern="1200">
                <a:solidFill>
                  <a:schemeClr val="tx1"/>
                </a:solidFill>
                <a:latin typeface="+mn-lt"/>
                <a:ea typeface="+mn-ea"/>
                <a:cs typeface="+mn-cs"/>
              </a:defRPr>
            </a:lvl1pPr>
            <a:lvl2pPr marL="456820" algn="l" defTabSz="913640" rtl="0" eaLnBrk="1" latinLnBrk="0" hangingPunct="1">
              <a:defRPr kumimoji="1" sz="1800" kern="1200">
                <a:solidFill>
                  <a:schemeClr val="tx1"/>
                </a:solidFill>
                <a:latin typeface="+mn-lt"/>
                <a:ea typeface="+mn-ea"/>
                <a:cs typeface="+mn-cs"/>
              </a:defRPr>
            </a:lvl2pPr>
            <a:lvl3pPr marL="913640" algn="l" defTabSz="913640" rtl="0" eaLnBrk="1" latinLnBrk="0" hangingPunct="1">
              <a:defRPr kumimoji="1" sz="1800" kern="1200">
                <a:solidFill>
                  <a:schemeClr val="tx1"/>
                </a:solidFill>
                <a:latin typeface="+mn-lt"/>
                <a:ea typeface="+mn-ea"/>
                <a:cs typeface="+mn-cs"/>
              </a:defRPr>
            </a:lvl3pPr>
            <a:lvl4pPr marL="1370461" algn="l" defTabSz="913640" rtl="0" eaLnBrk="1" latinLnBrk="0" hangingPunct="1">
              <a:defRPr kumimoji="1" sz="1800" kern="1200">
                <a:solidFill>
                  <a:schemeClr val="tx1"/>
                </a:solidFill>
                <a:latin typeface="+mn-lt"/>
                <a:ea typeface="+mn-ea"/>
                <a:cs typeface="+mn-cs"/>
              </a:defRPr>
            </a:lvl4pPr>
            <a:lvl5pPr marL="1827279" algn="l" defTabSz="913640" rtl="0" eaLnBrk="1" latinLnBrk="0" hangingPunct="1">
              <a:defRPr kumimoji="1" sz="1800" kern="1200">
                <a:solidFill>
                  <a:schemeClr val="tx1"/>
                </a:solidFill>
                <a:latin typeface="+mn-lt"/>
                <a:ea typeface="+mn-ea"/>
                <a:cs typeface="+mn-cs"/>
              </a:defRPr>
            </a:lvl5pPr>
            <a:lvl6pPr marL="2284103" algn="l" defTabSz="913640" rtl="0" eaLnBrk="1" latinLnBrk="0" hangingPunct="1">
              <a:defRPr kumimoji="1" sz="1800" kern="1200">
                <a:solidFill>
                  <a:schemeClr val="tx1"/>
                </a:solidFill>
                <a:latin typeface="+mn-lt"/>
                <a:ea typeface="+mn-ea"/>
                <a:cs typeface="+mn-cs"/>
              </a:defRPr>
            </a:lvl6pPr>
            <a:lvl7pPr marL="2740924" algn="l" defTabSz="913640" rtl="0" eaLnBrk="1" latinLnBrk="0" hangingPunct="1">
              <a:defRPr kumimoji="1" sz="1800" kern="1200">
                <a:solidFill>
                  <a:schemeClr val="tx1"/>
                </a:solidFill>
                <a:latin typeface="+mn-lt"/>
                <a:ea typeface="+mn-ea"/>
                <a:cs typeface="+mn-cs"/>
              </a:defRPr>
            </a:lvl7pPr>
            <a:lvl8pPr marL="3197744" algn="l" defTabSz="913640" rtl="0" eaLnBrk="1" latinLnBrk="0" hangingPunct="1">
              <a:defRPr kumimoji="1" sz="1800" kern="1200">
                <a:solidFill>
                  <a:schemeClr val="tx1"/>
                </a:solidFill>
                <a:latin typeface="+mn-lt"/>
                <a:ea typeface="+mn-ea"/>
                <a:cs typeface="+mn-cs"/>
              </a:defRPr>
            </a:lvl8pPr>
            <a:lvl9pPr marL="3654565" algn="l" defTabSz="913640" rtl="0" eaLnBrk="1" latinLnBrk="0" hangingPunct="1">
              <a:defRPr kumimoji="1" sz="1800" kern="1200">
                <a:solidFill>
                  <a:schemeClr val="tx1"/>
                </a:solidFill>
                <a:latin typeface="+mn-lt"/>
                <a:ea typeface="+mn-ea"/>
                <a:cs typeface="+mn-cs"/>
              </a:defRPr>
            </a:lvl9pPr>
          </a:lstStyle>
          <a:p>
            <a:pPr>
              <a:defRPr/>
            </a:pPr>
            <a:r>
              <a:rPr lang="ja-JP" altLang="en-US" sz="1400" b="1" dirty="0">
                <a:ln w="11430">
                  <a:noFill/>
                </a:ln>
                <a:gradFill>
                  <a:gsLst>
                    <a:gs pos="25000">
                      <a:srgbClr val="002060"/>
                    </a:gs>
                    <a:gs pos="100000">
                      <a:srgbClr val="0070C0"/>
                    </a:gs>
                  </a:gsLst>
                  <a:lin ang="5400000" scaled="0"/>
                </a:gradFill>
                <a:latin typeface="Meiryo UI" panose="020B0604030504040204" pitchFamily="50" charset="-128"/>
                <a:ea typeface="Meiryo UI" panose="020B0604030504040204" pitchFamily="50" charset="-128"/>
                <a:cs typeface="Meiryo UI" panose="020B0604030504040204" pitchFamily="50" charset="-128"/>
              </a:rPr>
              <a:t>●地域限定保育士試験</a:t>
            </a:r>
            <a:r>
              <a:rPr lang="ja-JP" altLang="en-US" sz="1200" b="1" dirty="0">
                <a:ln w="11430">
                  <a:noFill/>
                </a:ln>
                <a:gradFill>
                  <a:gsLst>
                    <a:gs pos="25000">
                      <a:srgbClr val="002060"/>
                    </a:gs>
                    <a:gs pos="100000">
                      <a:srgbClr val="0070C0"/>
                    </a:gs>
                  </a:gsLst>
                  <a:lin ang="5400000" scaled="0"/>
                </a:gradFill>
                <a:latin typeface="Meiryo UI" panose="020B0604030504040204" pitchFamily="50" charset="-128"/>
                <a:ea typeface="Meiryo UI" panose="020B0604030504040204" pitchFamily="50" charset="-128"/>
                <a:cs typeface="Meiryo UI" panose="020B0604030504040204" pitchFamily="50" charset="-128"/>
              </a:rPr>
              <a:t>の実施</a:t>
            </a:r>
          </a:p>
        </p:txBody>
      </p:sp>
      <p:grpSp>
        <p:nvGrpSpPr>
          <p:cNvPr id="178" name="グループ化 177"/>
          <p:cNvGrpSpPr/>
          <p:nvPr/>
        </p:nvGrpSpPr>
        <p:grpSpPr>
          <a:xfrm>
            <a:off x="783124" y="5237442"/>
            <a:ext cx="3567578" cy="1614927"/>
            <a:chOff x="3843054" y="8034052"/>
            <a:chExt cx="3481668" cy="2315032"/>
          </a:xfrm>
        </p:grpSpPr>
        <p:sp>
          <p:nvSpPr>
            <p:cNvPr id="179" name="角丸四角形 178"/>
            <p:cNvSpPr/>
            <p:nvPr/>
          </p:nvSpPr>
          <p:spPr>
            <a:xfrm>
              <a:off x="5059887" y="8355301"/>
              <a:ext cx="1009981" cy="159751"/>
            </a:xfrm>
            <a:prstGeom prst="roundRect">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800" b="1" dirty="0" smtClean="0">
                  <a:solidFill>
                    <a:prstClr val="black">
                      <a:lumMod val="50000"/>
                      <a:lumOff val="50000"/>
                    </a:prstClr>
                  </a:solidFill>
                  <a:latin typeface="Meiryo UI" panose="020B0604030504040204" pitchFamily="50" charset="-128"/>
                  <a:ea typeface="Meiryo UI" panose="020B0604030504040204" pitchFamily="50" charset="-128"/>
                  <a:cs typeface="Meiryo UI" panose="020B0604030504040204" pitchFamily="50" charset="-128"/>
                </a:rPr>
                <a:t>保育士試験</a:t>
              </a:r>
              <a:endParaRPr lang="ja-JP" altLang="en-US" sz="800" b="1" dirty="0">
                <a:solidFill>
                  <a:prstClr val="black">
                    <a:lumMod val="50000"/>
                    <a:lumOff val="50000"/>
                  </a:prst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0" name="角丸四角形 179"/>
            <p:cNvSpPr/>
            <p:nvPr/>
          </p:nvSpPr>
          <p:spPr>
            <a:xfrm>
              <a:off x="3843054" y="8502650"/>
              <a:ext cx="3420927" cy="1092522"/>
            </a:xfrm>
            <a:prstGeom prst="roundRect">
              <a:avLst>
                <a:gd name="adj" fmla="val 6901"/>
              </a:avLst>
            </a:prstGeom>
            <a:solidFill>
              <a:schemeClr val="bg1"/>
            </a:solidFill>
            <a:ln w="12700">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1" name="角丸四角形 180"/>
            <p:cNvSpPr/>
            <p:nvPr/>
          </p:nvSpPr>
          <p:spPr>
            <a:xfrm>
              <a:off x="5131178" y="8820150"/>
              <a:ext cx="894627" cy="619180"/>
            </a:xfrm>
            <a:prstGeom prst="roundRect">
              <a:avLst>
                <a:gd name="adj" fmla="val 13622"/>
              </a:avLst>
            </a:prstGeom>
            <a:solidFill>
              <a:srgbClr val="C7E7A3"/>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2" name="角丸四角形 181"/>
            <p:cNvSpPr/>
            <p:nvPr/>
          </p:nvSpPr>
          <p:spPr>
            <a:xfrm>
              <a:off x="5048251" y="8629650"/>
              <a:ext cx="2125662" cy="893514"/>
            </a:xfrm>
            <a:prstGeom prst="roundRect">
              <a:avLst>
                <a:gd name="adj" fmla="val 9572"/>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3" name="角丸四角形 182"/>
            <p:cNvSpPr/>
            <p:nvPr/>
          </p:nvSpPr>
          <p:spPr>
            <a:xfrm>
              <a:off x="3937667" y="8629650"/>
              <a:ext cx="1047083" cy="893514"/>
            </a:xfrm>
            <a:prstGeom prst="roundRect">
              <a:avLst>
                <a:gd name="adj" fmla="val 9572"/>
              </a:avLst>
            </a:prstGeom>
            <a:solidFill>
              <a:schemeClr val="bg1"/>
            </a:solid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5" name="対角する 2 つの角を丸めた四角形 184"/>
            <p:cNvSpPr/>
            <p:nvPr/>
          </p:nvSpPr>
          <p:spPr>
            <a:xfrm>
              <a:off x="3912026" y="9702038"/>
              <a:ext cx="1164749" cy="407161"/>
            </a:xfrm>
            <a:prstGeom prst="round2DiagRect">
              <a:avLst/>
            </a:prstGeom>
            <a:solidFill>
              <a:srgbClr val="92D050"/>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全国資格</a:t>
              </a:r>
            </a:p>
          </p:txBody>
        </p:sp>
        <p:sp>
          <p:nvSpPr>
            <p:cNvPr id="186" name="曲折矢印 185"/>
            <p:cNvSpPr/>
            <p:nvPr/>
          </p:nvSpPr>
          <p:spPr>
            <a:xfrm rot="10800000">
              <a:off x="4849005" y="9766272"/>
              <a:ext cx="1852204" cy="320256"/>
            </a:xfrm>
            <a:prstGeom prst="bentArrow">
              <a:avLst>
                <a:gd name="adj1" fmla="val 43887"/>
                <a:gd name="adj2" fmla="val 37219"/>
                <a:gd name="adj3" fmla="val 44051"/>
                <a:gd name="adj4" fmla="val 49551"/>
              </a:avLst>
            </a:prstGeom>
            <a:solidFill>
              <a:srgbClr val="FFC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7" name="正方形/長方形 186"/>
            <p:cNvSpPr/>
            <p:nvPr/>
          </p:nvSpPr>
          <p:spPr>
            <a:xfrm>
              <a:off x="5520300" y="9902254"/>
              <a:ext cx="676853" cy="144016"/>
            </a:xfrm>
            <a:prstGeom prst="rect">
              <a:avLst/>
            </a:prstGeom>
            <a:solidFill>
              <a:schemeClr val="bg1"/>
            </a:solid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年目以降</a:t>
              </a:r>
            </a:p>
          </p:txBody>
        </p:sp>
        <p:sp>
          <p:nvSpPr>
            <p:cNvPr id="188" name="対角する 2 つの角を丸めた四角形 187"/>
            <p:cNvSpPr/>
            <p:nvPr/>
          </p:nvSpPr>
          <p:spPr>
            <a:xfrm>
              <a:off x="5959921" y="9667180"/>
              <a:ext cx="1283841" cy="149709"/>
            </a:xfrm>
            <a:prstGeom prst="round2Diag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年間は大阪府内のみ</a:t>
              </a:r>
            </a:p>
          </p:txBody>
        </p:sp>
        <p:sp>
          <p:nvSpPr>
            <p:cNvPr id="189" name="正方形/長方形 188"/>
            <p:cNvSpPr/>
            <p:nvPr/>
          </p:nvSpPr>
          <p:spPr>
            <a:xfrm>
              <a:off x="3874056" y="8034052"/>
              <a:ext cx="3416436" cy="330903"/>
            </a:xfrm>
            <a:prstGeom prst="rect">
              <a:avLst/>
            </a:prstGeom>
            <a:effectLst/>
          </p:spPr>
          <p:txBody>
            <a:bodyPr wrap="square" lIns="0" tIns="0" rIns="0" bIns="0">
              <a:spAutoFit/>
            </a:bodyPr>
            <a:lstStyle/>
            <a:p>
              <a:pPr marL="152400" indent="-152400" algn="just">
                <a:lnSpc>
                  <a:spcPts val="900"/>
                </a:lnSpc>
              </a:pP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保育士の確保を図るため、通常の保育士試験に</a:t>
              </a:r>
              <a:r>
                <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加え</a:t>
              </a:r>
              <a:endParaRPr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52400" indent="-152400" algn="just">
                <a:lnSpc>
                  <a:spcPts val="900"/>
                </a:lnSpc>
              </a:pP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保育実技講習会による特区試験を同時実施</a:t>
              </a:r>
              <a:endParaRPr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0" name="正方形/長方形 189"/>
            <p:cNvSpPr/>
            <p:nvPr/>
          </p:nvSpPr>
          <p:spPr>
            <a:xfrm>
              <a:off x="3916378" y="10165249"/>
              <a:ext cx="3408344" cy="183835"/>
            </a:xfrm>
            <a:prstGeom prst="rect">
              <a:avLst/>
            </a:prstGeom>
            <a:effectLst/>
          </p:spPr>
          <p:txBody>
            <a:bodyPr wrap="square" lIns="0" tIns="0" rIns="0" bIns="0">
              <a:spAutoFit/>
            </a:bodyPr>
            <a:lstStyle/>
            <a:p>
              <a:pPr>
                <a:lnSpc>
                  <a:spcPts val="1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■実績　特区試験による合格者数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2,259</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1" name="角丸四角形 190"/>
            <p:cNvSpPr/>
            <p:nvPr/>
          </p:nvSpPr>
          <p:spPr>
            <a:xfrm>
              <a:off x="4020273" y="8820150"/>
              <a:ext cx="894627" cy="619180"/>
            </a:xfrm>
            <a:prstGeom prst="roundRect">
              <a:avLst>
                <a:gd name="adj" fmla="val 13622"/>
              </a:avLst>
            </a:prstGeom>
            <a:solidFill>
              <a:srgbClr val="C7E7A3"/>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2" name="角丸四角形 191"/>
            <p:cNvSpPr/>
            <p:nvPr/>
          </p:nvSpPr>
          <p:spPr>
            <a:xfrm>
              <a:off x="4185121" y="8753149"/>
              <a:ext cx="551158" cy="134643"/>
            </a:xfrm>
            <a:prstGeom prst="roundRect">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通常試験</a:t>
              </a:r>
              <a:endParaRPr lang="ja-JP" altLang="en-US" sz="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3" name="角丸四角形 192"/>
            <p:cNvSpPr/>
            <p:nvPr/>
          </p:nvSpPr>
          <p:spPr>
            <a:xfrm>
              <a:off x="4100413" y="8962407"/>
              <a:ext cx="720079" cy="168418"/>
            </a:xfrm>
            <a:prstGeom prst="roundRect">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筆記</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試験</a:t>
              </a:r>
            </a:p>
          </p:txBody>
        </p:sp>
        <p:sp>
          <p:nvSpPr>
            <p:cNvPr id="194" name="下矢印 193"/>
            <p:cNvSpPr/>
            <p:nvPr/>
          </p:nvSpPr>
          <p:spPr>
            <a:xfrm>
              <a:off x="4332106" y="9439955"/>
              <a:ext cx="240613" cy="269703"/>
            </a:xfrm>
            <a:prstGeom prst="downArrow">
              <a:avLst>
                <a:gd name="adj1" fmla="val 42083"/>
                <a:gd name="adj2" fmla="val 42082"/>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5" name="下矢印 194"/>
            <p:cNvSpPr/>
            <p:nvPr/>
          </p:nvSpPr>
          <p:spPr>
            <a:xfrm>
              <a:off x="6496600" y="9357623"/>
              <a:ext cx="263917" cy="309557"/>
            </a:xfrm>
            <a:prstGeom prst="downArrow">
              <a:avLst>
                <a:gd name="adj1" fmla="val 46391"/>
                <a:gd name="adj2" fmla="val 42021"/>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6" name="曲折矢印 195"/>
            <p:cNvSpPr/>
            <p:nvPr/>
          </p:nvSpPr>
          <p:spPr>
            <a:xfrm rot="10800000">
              <a:off x="5066729" y="9439955"/>
              <a:ext cx="586110" cy="449598"/>
            </a:xfrm>
            <a:prstGeom prst="bentArrow">
              <a:avLst>
                <a:gd name="adj1" fmla="val 21339"/>
                <a:gd name="adj2" fmla="val 19429"/>
                <a:gd name="adj3" fmla="val 22760"/>
                <a:gd name="adj4" fmla="val 34242"/>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7" name="角丸四角形 196"/>
            <p:cNvSpPr/>
            <p:nvPr/>
          </p:nvSpPr>
          <p:spPr>
            <a:xfrm>
              <a:off x="4198959" y="8546802"/>
              <a:ext cx="528498" cy="159886"/>
            </a:xfrm>
            <a:prstGeom prst="roundRect">
              <a:avLst/>
            </a:prstGeom>
            <a:solidFill>
              <a:schemeClr val="tx1">
                <a:lumMod val="50000"/>
                <a:lumOff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8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前　期</a:t>
              </a:r>
              <a:endParaRPr lang="ja-JP" altLang="en-US" sz="8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8" name="角丸四角形 197"/>
            <p:cNvSpPr/>
            <p:nvPr/>
          </p:nvSpPr>
          <p:spPr>
            <a:xfrm>
              <a:off x="4100413" y="9183170"/>
              <a:ext cx="720079" cy="168418"/>
            </a:xfrm>
            <a:prstGeom prst="roundRect">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実技</a:t>
              </a:r>
              <a:r>
                <a:rPr lang="ja-JP" altLang="en-US"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試験</a:t>
              </a:r>
              <a:endPar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9" name="角丸四角形 198"/>
            <p:cNvSpPr/>
            <p:nvPr/>
          </p:nvSpPr>
          <p:spPr>
            <a:xfrm>
              <a:off x="5220791" y="9182788"/>
              <a:ext cx="720079" cy="168418"/>
            </a:xfrm>
            <a:prstGeom prst="roundRect">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実技</a:t>
              </a:r>
              <a:r>
                <a:rPr lang="ja-JP" altLang="en-US"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試験</a:t>
              </a:r>
              <a:endPar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0" name="角丸四角形 199"/>
            <p:cNvSpPr/>
            <p:nvPr/>
          </p:nvSpPr>
          <p:spPr>
            <a:xfrm>
              <a:off x="5301033" y="8753149"/>
              <a:ext cx="551158" cy="134643"/>
            </a:xfrm>
            <a:prstGeom prst="roundRect">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通常試験</a:t>
              </a:r>
              <a:endParaRPr lang="ja-JP" altLang="en-US" sz="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1" name="角丸四角形吹き出し 200"/>
            <p:cNvSpPr/>
            <p:nvPr/>
          </p:nvSpPr>
          <p:spPr>
            <a:xfrm>
              <a:off x="6096369" y="8810093"/>
              <a:ext cx="1014520" cy="617116"/>
            </a:xfrm>
            <a:prstGeom prst="wedgeRoundRectCallout">
              <a:avLst>
                <a:gd name="adj1" fmla="val -38312"/>
                <a:gd name="adj2" fmla="val 48994"/>
                <a:gd name="adj3" fmla="val 16667"/>
              </a:avLst>
            </a:prstGeom>
            <a:solidFill>
              <a:srgbClr val="FFDF79"/>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endPar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2" name="角丸四角形 201"/>
            <p:cNvSpPr/>
            <p:nvPr/>
          </p:nvSpPr>
          <p:spPr>
            <a:xfrm>
              <a:off x="5220792" y="8959800"/>
              <a:ext cx="1800200" cy="168418"/>
            </a:xfrm>
            <a:prstGeom prst="roundRect">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7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筆記試験</a:t>
              </a:r>
              <a:endParaRPr lang="ja-JP" altLang="en-US" sz="7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3" name="角丸四角形 202"/>
            <p:cNvSpPr/>
            <p:nvPr/>
          </p:nvSpPr>
          <p:spPr>
            <a:xfrm>
              <a:off x="6314105" y="8753261"/>
              <a:ext cx="581941" cy="129768"/>
            </a:xfrm>
            <a:prstGeom prst="round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7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特</a:t>
              </a:r>
              <a:r>
                <a:rPr lang="ja-JP" altLang="en-US" sz="7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区</a:t>
              </a:r>
              <a:r>
                <a:rPr lang="ja-JP" altLang="en-US" sz="7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試験</a:t>
              </a:r>
              <a:endParaRPr lang="ja-JP" altLang="en-US" sz="7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4" name="角丸四角形 203"/>
            <p:cNvSpPr/>
            <p:nvPr/>
          </p:nvSpPr>
          <p:spPr>
            <a:xfrm>
              <a:off x="6179566" y="9198471"/>
              <a:ext cx="849280" cy="165691"/>
            </a:xfrm>
            <a:prstGeom prst="roundRect">
              <a:avLst/>
            </a:prstGeom>
            <a:solidFill>
              <a:srgbClr val="FFC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9569" tIns="49785" rIns="99569" bIns="49785" rtlCol="0" anchor="ctr"/>
            <a:lstStyle/>
            <a:p>
              <a:pPr algn="ctr"/>
              <a:r>
                <a:rPr lang="ja-JP" altLang="en-US" sz="7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保育実技講習会</a:t>
              </a:r>
              <a:r>
                <a:rPr lang="en-US" altLang="ja-JP" sz="7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7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endParaRPr lang="ja-JP" altLang="en-US" sz="5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05" name="グループ化 204"/>
          <p:cNvGrpSpPr/>
          <p:nvPr/>
        </p:nvGrpSpPr>
        <p:grpSpPr>
          <a:xfrm rot="21003461">
            <a:off x="3655411" y="4981971"/>
            <a:ext cx="609613" cy="513766"/>
            <a:chOff x="3294885" y="597913"/>
            <a:chExt cx="609613" cy="513766"/>
          </a:xfrm>
        </p:grpSpPr>
        <p:sp>
          <p:nvSpPr>
            <p:cNvPr id="206" name="円/楕円 205"/>
            <p:cNvSpPr/>
            <p:nvPr/>
          </p:nvSpPr>
          <p:spPr>
            <a:xfrm>
              <a:off x="3350231" y="604547"/>
              <a:ext cx="507132" cy="507132"/>
            </a:xfrm>
            <a:prstGeom prst="ellipse">
              <a:avLst/>
            </a:prstGeom>
            <a:solidFill>
              <a:schemeClr val="bg1"/>
            </a:solidFill>
            <a:ln w="25400" cmpd="dbl">
              <a:solidFill>
                <a:srgbClr val="FA3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07" name="テキスト ボックス 206"/>
            <p:cNvSpPr txBox="1"/>
            <p:nvPr/>
          </p:nvSpPr>
          <p:spPr>
            <a:xfrm>
              <a:off x="3294885" y="597913"/>
              <a:ext cx="609613" cy="477054"/>
            </a:xfrm>
            <a:prstGeom prst="rect">
              <a:avLst/>
            </a:prstGeom>
            <a:noFill/>
          </p:spPr>
          <p:txBody>
            <a:bodyPr wrap="square" rtlCol="0">
              <a:spAutoFit/>
            </a:bodyPr>
            <a:lstStyle/>
            <a:p>
              <a:pPr algn="ctr">
                <a:lnSpc>
                  <a:spcPts val="1500"/>
                </a:lnSpc>
              </a:pPr>
              <a:r>
                <a:rPr lang="ja-JP" altLang="en-US" sz="900" dirty="0" smtClean="0">
                  <a:solidFill>
                    <a:srgbClr val="FA3C00"/>
                  </a:solidFill>
                  <a:latin typeface="Meiryo UI" panose="020B0604030504040204" pitchFamily="50" charset="-128"/>
                  <a:ea typeface="Meiryo UI" panose="020B0604030504040204" pitchFamily="50" charset="-128"/>
                  <a:cs typeface="Meiryo UI" panose="020B0604030504040204" pitchFamily="50" charset="-128"/>
                </a:rPr>
                <a:t>全国</a:t>
              </a:r>
              <a:endParaRPr lang="en-US" altLang="ja-JP" sz="900" dirty="0" smtClean="0">
                <a:solidFill>
                  <a:srgbClr val="FA3C00"/>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500"/>
                </a:lnSpc>
              </a:pPr>
              <a:r>
                <a:rPr lang="ja-JP" altLang="en-US" sz="15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初</a:t>
              </a:r>
              <a:endParaRPr lang="ja-JP" altLang="en-US" sz="15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pSp>
      <p:graphicFrame>
        <p:nvGraphicFramePr>
          <p:cNvPr id="58" name="表 57"/>
          <p:cNvGraphicFramePr>
            <a:graphicFrameLocks noGrp="1"/>
          </p:cNvGraphicFramePr>
          <p:nvPr>
            <p:extLst>
              <p:ext uri="{D42A27DB-BD31-4B8C-83A1-F6EECF244321}">
                <p14:modId xmlns:p14="http://schemas.microsoft.com/office/powerpoint/2010/main" val="125277677"/>
              </p:ext>
            </p:extLst>
          </p:nvPr>
        </p:nvGraphicFramePr>
        <p:xfrm>
          <a:off x="61960" y="1206792"/>
          <a:ext cx="8964486" cy="3581400"/>
        </p:xfrm>
        <a:graphic>
          <a:graphicData uri="http://schemas.openxmlformats.org/drawingml/2006/table">
            <a:tbl>
              <a:tblPr>
                <a:tableStyleId>{5C22544A-7EE6-4342-B048-85BDC9FD1C3A}</a:tableStyleId>
              </a:tblPr>
              <a:tblGrid>
                <a:gridCol w="521803">
                  <a:extLst>
                    <a:ext uri="{9D8B030D-6E8A-4147-A177-3AD203B41FA5}">
                      <a16:colId xmlns:a16="http://schemas.microsoft.com/office/drawing/2014/main" val="20000"/>
                    </a:ext>
                  </a:extLst>
                </a:gridCol>
                <a:gridCol w="8442683">
                  <a:extLst>
                    <a:ext uri="{9D8B030D-6E8A-4147-A177-3AD203B41FA5}">
                      <a16:colId xmlns:a16="http://schemas.microsoft.com/office/drawing/2014/main" val="20001"/>
                    </a:ext>
                  </a:extLst>
                </a:gridCol>
              </a:tblGrid>
              <a:tr h="554725">
                <a:tc>
                  <a:txBody>
                    <a:bodyPr/>
                    <a:lstStyle/>
                    <a:p>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・「保険外併用療養に関する特例」（大阪大学医学部附属病院・国立循環器病研究センター）（</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・「雇用労働相談センターの設置」（</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・「エリアマネジメントに係る道路法の特例」（グランフロント大阪</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TMO</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extLst>
                  <a:ext uri="{0D108BD9-81ED-4DB2-BD59-A6C34878D82A}">
                    <a16:rowId xmlns:a16="http://schemas.microsoft.com/office/drawing/2014/main" val="10000"/>
                  </a:ext>
                </a:extLst>
              </a:tr>
              <a:tr h="710048">
                <a:tc>
                  <a:txBody>
                    <a:bodyPr/>
                    <a:lstStyle/>
                    <a:p>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・「保育士資格に係る児童福祉法等の特例」（</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・「設備投資に係る課税の特例」（大研医器株式会社）（</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・「特区医療機器薬事戦略相談」（大阪大学医学部附属病院）（</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・「旅館業法の特例」（大阪府）（</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【2020.12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　大阪府内</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市町村、大阪市、八尾市、寝屋川市</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a:solidFill>
                      <a:schemeClr val="accent5">
                        <a:lumMod val="40000"/>
                        <a:lumOff val="60000"/>
                      </a:schemeClr>
                    </a:solidFill>
                  </a:tcPr>
                </a:tc>
                <a:extLst>
                  <a:ext uri="{0D108BD9-81ED-4DB2-BD59-A6C34878D82A}">
                    <a16:rowId xmlns:a16="http://schemas.microsoft.com/office/drawing/2014/main" val="10001"/>
                  </a:ext>
                </a:extLst>
              </a:tr>
              <a:tr h="865371">
                <a:tc>
                  <a:txBody>
                    <a:bodyPr/>
                    <a:lstStyle/>
                    <a:p>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・「外国人家事支援人材の受入れに係る出入国管理及び難民認定法の特例」</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【2020.12</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現在　実施区域　大阪市</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豊中市</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池田市</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守口市、枚方市、寝屋川市、箕面市、門真市</a:t>
                      </a: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・「土壌汚染対策法施行規則の特例」（大阪府）（</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・「都市公園の占有許可に係る都市公園法の特例」（社会福祉法人あけぼの会、株式会社セリオ、社会福祉法人玉川学園）（</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６全国化</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「設備投資に係る課税の特例」（大日本住友製薬株式会社）（</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extLst>
                  <a:ext uri="{0D108BD9-81ED-4DB2-BD59-A6C34878D82A}">
                    <a16:rowId xmlns:a16="http://schemas.microsoft.com/office/drawing/2014/main" val="10002"/>
                  </a:ext>
                </a:extLst>
              </a:tr>
              <a:tr h="399402">
                <a:tc>
                  <a:txBody>
                    <a:bodyPr/>
                    <a:lstStyle/>
                    <a:p>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・「公立学校運営の民間開放に係る学校教育法等の特例」（大阪市）（</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・「革新的な医薬品の開発迅速化」（大阪大学医学部附属病院）（</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extLst>
                  <a:ext uri="{0D108BD9-81ED-4DB2-BD59-A6C34878D82A}">
                    <a16:rowId xmlns:a16="http://schemas.microsoft.com/office/drawing/2014/main" val="10003"/>
                  </a:ext>
                </a:extLst>
              </a:tr>
              <a:tr h="205740">
                <a:tc>
                  <a:txBody>
                    <a:bodyPr/>
                    <a:lstStyle/>
                    <a:p>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「設備投資に係る課税の特例」（株式会社ジーンデザイン）（</a:t>
                      </a:r>
                      <a:r>
                        <a:rPr kumimoji="1" lang="en-US" altLang="ja-JP"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05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・「児童福祉法の特例（国家戦略特別区域小規模保育事業）」（堺市）（</a:t>
                      </a:r>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extLst>
                  <a:ext uri="{0D108BD9-81ED-4DB2-BD59-A6C34878D82A}">
                    <a16:rowId xmlns:a16="http://schemas.microsoft.com/office/drawing/2014/main" val="10004"/>
                  </a:ext>
                </a:extLst>
              </a:tr>
              <a:tr h="205740">
                <a:tc>
                  <a:txBody>
                    <a:bodyPr/>
                    <a:lstStyle/>
                    <a:p>
                      <a:r>
                        <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・「病床規制に係る医療法の特例」（一般社団法人中之島アイセンター推進協議会）</a:t>
                      </a:r>
                      <a:endParaRPr kumimoji="1"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・「建築物用地下水の採取に係る特例」（大阪市）</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40000"/>
                        <a:lumOff val="60000"/>
                      </a:schemeClr>
                    </a:solidFill>
                  </a:tcPr>
                </a:tc>
                <a:extLst>
                  <a:ext uri="{0D108BD9-81ED-4DB2-BD59-A6C34878D82A}">
                    <a16:rowId xmlns:a16="http://schemas.microsoft.com/office/drawing/2014/main" val="2699965917"/>
                  </a:ext>
                </a:extLst>
              </a:tr>
            </a:tbl>
          </a:graphicData>
        </a:graphic>
      </p:graphicFrame>
      <p:sp>
        <p:nvSpPr>
          <p:cNvPr id="68" name="角丸四角形 67"/>
          <p:cNvSpPr/>
          <p:nvPr/>
        </p:nvSpPr>
        <p:spPr>
          <a:xfrm>
            <a:off x="194345" y="4994575"/>
            <a:ext cx="356851" cy="19399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具体的イメージ例</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Rectangle 2"/>
          <p:cNvSpPr>
            <a:spLocks noChangeArrowheads="1"/>
          </p:cNvSpPr>
          <p:nvPr/>
        </p:nvSpPr>
        <p:spPr bwMode="auto">
          <a:xfrm>
            <a:off x="4599523" y="4970213"/>
            <a:ext cx="3495675" cy="365721"/>
          </a:xfrm>
          <a:prstGeom prst="rect">
            <a:avLst/>
          </a:prstGeom>
          <a:noFill/>
          <a:ln>
            <a:noFill/>
          </a:ln>
        </p:spPr>
        <p:txBody>
          <a:bodyPr wrap="none" lIns="0" tIns="0" rIns="0" bIns="0" anchor="ctr">
            <a:scene3d>
              <a:camera prst="orthographicFront"/>
              <a:lightRig rig="soft" dir="tl">
                <a:rot lat="0" lon="0" rev="0"/>
              </a:lightRig>
            </a:scene3d>
            <a:sp3d contourW="25400" prstMaterial="matte">
              <a:contourClr>
                <a:schemeClr val="accent2">
                  <a:tint val="20000"/>
                </a:schemeClr>
              </a:contourClr>
            </a:sp3d>
          </a:bodyPr>
          <a:lstStyle>
            <a:lvl1pPr defTabSz="911225" eaLnBrk="0" hangingPunct="0">
              <a:defRPr kumimoji="1">
                <a:solidFill>
                  <a:schemeClr val="tx1"/>
                </a:solidFill>
                <a:latin typeface="Arial" pitchFamily="34" charset="0"/>
                <a:ea typeface="ＭＳ Ｐゴシック" pitchFamily="50" charset="-128"/>
              </a:defRPr>
            </a:lvl1pPr>
            <a:lvl2pPr marL="742950" indent="-285750" defTabSz="911225" eaLnBrk="0" hangingPunct="0">
              <a:defRPr kumimoji="1">
                <a:solidFill>
                  <a:schemeClr val="tx1"/>
                </a:solidFill>
                <a:latin typeface="Arial" pitchFamily="34" charset="0"/>
                <a:ea typeface="ＭＳ Ｐゴシック" pitchFamily="50" charset="-128"/>
              </a:defRPr>
            </a:lvl2pPr>
            <a:lvl3pPr marL="1143000" indent="-228600" defTabSz="911225" eaLnBrk="0" hangingPunct="0">
              <a:defRPr kumimoji="1">
                <a:solidFill>
                  <a:schemeClr val="tx1"/>
                </a:solidFill>
                <a:latin typeface="Arial" pitchFamily="34" charset="0"/>
                <a:ea typeface="ＭＳ Ｐゴシック" pitchFamily="50" charset="-128"/>
              </a:defRPr>
            </a:lvl3pPr>
            <a:lvl4pPr marL="1600200" indent="-228600" defTabSz="911225" eaLnBrk="0" hangingPunct="0">
              <a:defRPr kumimoji="1">
                <a:solidFill>
                  <a:schemeClr val="tx1"/>
                </a:solidFill>
                <a:latin typeface="Arial" pitchFamily="34" charset="0"/>
                <a:ea typeface="ＭＳ Ｐゴシック" pitchFamily="50" charset="-128"/>
              </a:defRPr>
            </a:lvl4pPr>
            <a:lvl5pPr marL="2057400" indent="-228600" defTabSz="911225" eaLnBrk="0" hangingPunct="0">
              <a:defRPr kumimoji="1">
                <a:solidFill>
                  <a:schemeClr val="tx1"/>
                </a:solidFill>
                <a:latin typeface="Arial" pitchFamily="34" charset="0"/>
                <a:ea typeface="ＭＳ Ｐゴシック" pitchFamily="50" charset="-128"/>
              </a:defRPr>
            </a:lvl5pPr>
            <a:lvl6pPr marL="2514600" indent="-228600" defTabSz="911225"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defTabSz="911225"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defTabSz="911225"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defTabSz="911225"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lnSpc>
                <a:spcPts val="1500"/>
              </a:lnSpc>
              <a:defRPr/>
            </a:pPr>
            <a:r>
              <a:rPr lang="ja-JP" altLang="en-US" sz="1200" b="1" dirty="0" smtClean="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rPr>
              <a:t>●</a:t>
            </a:r>
            <a:r>
              <a:rPr lang="ja-JP" altLang="en-US" sz="1400" b="1" spc="-100" dirty="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rPr>
              <a:t>公立国際教育学校</a:t>
            </a:r>
            <a:r>
              <a:rPr lang="ja-JP" altLang="en-US" sz="1400" b="1" spc="-100" dirty="0" smtClean="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rPr>
              <a:t>等管理事業</a:t>
            </a:r>
            <a:endParaRPr lang="en-US" altLang="ja-JP" sz="1400" b="1" spc="-100" dirty="0" smtClean="0">
              <a:ln w="11430"/>
              <a:gradFill>
                <a:gsLst>
                  <a:gs pos="25000">
                    <a:srgbClr val="002060"/>
                  </a:gs>
                  <a:gs pos="100000">
                    <a:srgbClr val="0070C0"/>
                  </a:gs>
                </a:gsLst>
                <a:lin ang="5400000"/>
              </a:gradFill>
              <a:latin typeface="Meiryo UI" pitchFamily="50" charset="-128"/>
              <a:ea typeface="Meiryo UI" pitchFamily="50" charset="-128"/>
              <a:cs typeface="Meiryo UI" pitchFamily="50" charset="-128"/>
            </a:endParaRPr>
          </a:p>
        </p:txBody>
      </p:sp>
      <p:sp>
        <p:nvSpPr>
          <p:cNvPr id="52" name="テキスト ボックス 36"/>
          <p:cNvSpPr txBox="1">
            <a:spLocks noChangeArrowheads="1"/>
          </p:cNvSpPr>
          <p:nvPr/>
        </p:nvSpPr>
        <p:spPr bwMode="auto">
          <a:xfrm>
            <a:off x="4757101" y="5252928"/>
            <a:ext cx="3706852" cy="27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lstStyle>
            <a:lvl1pPr marL="142875" indent="-142875">
              <a:defRPr kumimoji="1" sz="3200">
                <a:solidFill>
                  <a:schemeClr val="tx1"/>
                </a:solidFill>
                <a:latin typeface="Arial" pitchFamily="34" charset="0"/>
                <a:ea typeface="ＭＳ Ｐゴシック" pitchFamily="50" charset="-128"/>
              </a:defRPr>
            </a:lvl1pPr>
            <a:lvl2pPr marL="742950" indent="-285750">
              <a:defRPr kumimoji="1" sz="28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000">
                <a:solidFill>
                  <a:schemeClr val="tx1"/>
                </a:solidFill>
                <a:latin typeface="Arial" pitchFamily="34" charset="0"/>
                <a:ea typeface="ＭＳ Ｐゴシック" pitchFamily="50" charset="-128"/>
              </a:defRPr>
            </a:lvl4pPr>
            <a:lvl5pPr marL="2057400" indent="-228600">
              <a:defRPr kumimoji="1" sz="2000">
                <a:solidFill>
                  <a:schemeClr val="tx1"/>
                </a:solidFill>
                <a:latin typeface="Arial" pitchFamily="34" charset="0"/>
                <a:ea typeface="ＭＳ Ｐゴシック" pitchFamily="50" charset="-128"/>
              </a:defRPr>
            </a:lvl5pPr>
            <a:lvl6pPr marL="2514600" indent="-228600" eaLnBrk="0" hangingPunct="0">
              <a:defRPr kumimoji="1" sz="2000">
                <a:solidFill>
                  <a:schemeClr val="tx1"/>
                </a:solidFill>
                <a:latin typeface="Arial" pitchFamily="34" charset="0"/>
                <a:ea typeface="ＭＳ Ｐゴシック" pitchFamily="50" charset="-128"/>
              </a:defRPr>
            </a:lvl6pPr>
            <a:lvl7pPr marL="2971800" indent="-228600" eaLnBrk="0" hangingPunct="0">
              <a:defRPr kumimoji="1" sz="2000">
                <a:solidFill>
                  <a:schemeClr val="tx1"/>
                </a:solidFill>
                <a:latin typeface="Arial" pitchFamily="34" charset="0"/>
                <a:ea typeface="ＭＳ Ｐゴシック" pitchFamily="50" charset="-128"/>
              </a:defRPr>
            </a:lvl7pPr>
            <a:lvl8pPr marL="3429000" indent="-228600" eaLnBrk="0" hangingPunct="0">
              <a:defRPr kumimoji="1" sz="2000">
                <a:solidFill>
                  <a:schemeClr val="tx1"/>
                </a:solidFill>
                <a:latin typeface="Arial" pitchFamily="34" charset="0"/>
                <a:ea typeface="ＭＳ Ｐゴシック" pitchFamily="50" charset="-128"/>
              </a:defRPr>
            </a:lvl8pPr>
            <a:lvl9pPr marL="3886200" indent="-228600" eaLnBrk="0" hangingPunct="0">
              <a:defRPr kumimoji="1" sz="2000">
                <a:solidFill>
                  <a:schemeClr val="tx1"/>
                </a:solidFill>
                <a:latin typeface="Arial" pitchFamily="34" charset="0"/>
                <a:ea typeface="ＭＳ Ｐゴシック" pitchFamily="50" charset="-128"/>
              </a:defRPr>
            </a:lvl9pPr>
          </a:lstStyle>
          <a:p>
            <a:pPr marL="0" indent="0">
              <a:lnSpc>
                <a:spcPts val="900"/>
              </a:lnSpc>
            </a:pP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大阪市が設置する中高一貫教育校の管理を民間事業者に委託</a:t>
            </a:r>
            <a:endParaRPr lang="en-US" altLang="ja-JP"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0" indent="0">
              <a:lnSpc>
                <a:spcPts val="900"/>
              </a:lnSpc>
            </a:pPr>
            <a:r>
              <a:rPr lang="ja-JP" altLang="en-US" sz="9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（公設民営学校）</a:t>
            </a:r>
            <a:endParaRPr lang="ja-JP" altLang="en-US" sz="9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4" name="Picture 4" descr="http://www.shigaku-risuu.com/img/ei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7434" y="5379695"/>
            <a:ext cx="713038" cy="46222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http://www.sodegaura.ed.jp/ALT/report05.gif"/>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4908" y="5831498"/>
            <a:ext cx="853522" cy="538330"/>
          </a:xfrm>
          <a:prstGeom prst="rect">
            <a:avLst/>
          </a:prstGeom>
          <a:noFill/>
          <a:extLst>
            <a:ext uri="{909E8E84-426E-40DD-AFC4-6F175D3DCCD1}">
              <a14:hiddenFill xmlns:a14="http://schemas.microsoft.com/office/drawing/2010/main">
                <a:solidFill>
                  <a:srgbClr val="FFFFFF"/>
                </a:solidFill>
              </a14:hiddenFill>
            </a:ext>
          </a:extLst>
        </p:spPr>
      </p:pic>
      <p:sp>
        <p:nvSpPr>
          <p:cNvPr id="47" name="角丸四角形 46"/>
          <p:cNvSpPr/>
          <p:nvPr/>
        </p:nvSpPr>
        <p:spPr>
          <a:xfrm>
            <a:off x="170419" y="4725659"/>
            <a:ext cx="4045286" cy="3582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保育士資格に係る児童福祉法等の特例」の</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実例</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角丸四角形 47"/>
          <p:cNvSpPr/>
          <p:nvPr/>
        </p:nvSpPr>
        <p:spPr>
          <a:xfrm>
            <a:off x="4198868" y="4738058"/>
            <a:ext cx="4855375" cy="3582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◇「公立学校運営の民間開放に係る学校教育法等の特例</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」の実例</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85</a:t>
            </a:fld>
            <a:endParaRPr lang="ja-JP" altLang="en-US" b="1" dirty="0"/>
          </a:p>
        </p:txBody>
      </p:sp>
      <p:sp>
        <p:nvSpPr>
          <p:cNvPr id="49" name="正方形/長方形 48"/>
          <p:cNvSpPr/>
          <p:nvPr/>
        </p:nvSpPr>
        <p:spPr>
          <a:xfrm>
            <a:off x="4697067" y="5462490"/>
            <a:ext cx="3520360" cy="900246"/>
          </a:xfrm>
          <a:prstGeom prst="rect">
            <a:avLst/>
          </a:prstGeom>
        </p:spPr>
        <p:txBody>
          <a:bodyPr wrap="square">
            <a:spAutoFit/>
          </a:bodyPr>
          <a:lstStyle/>
          <a:p>
            <a:pPr>
              <a:lnSpc>
                <a:spcPts val="9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■概　要</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900"/>
              </a:lnSpc>
              <a:buFont typeface="Wingdings" panose="05000000000000000000" pitchFamily="2" charset="2"/>
              <a:buChar char="ü"/>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名　　 称：大阪市立水都国際中学校・高等学校</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900"/>
              </a:lnSpc>
              <a:buFont typeface="Wingdings" panose="05000000000000000000" pitchFamily="2" charset="2"/>
              <a:buChar char="ü"/>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開　 　校：</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年４月</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900"/>
              </a:lnSpc>
              <a:buFont typeface="Wingdings" panose="05000000000000000000" pitchFamily="2" charset="2"/>
              <a:buChar char="ü"/>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所 在 地：大阪市</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住之江区</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南港中</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900"/>
              </a:lnSpc>
              <a:buFont typeface="Wingdings" panose="05000000000000000000" pitchFamily="2" charset="2"/>
              <a:buChar char="ü"/>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入学定員：中学校</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80</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名</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9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高等学校</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80</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名</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87313" lvl="1">
              <a:lnSpc>
                <a:spcPts val="900"/>
              </a:lnSpc>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から</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外部入学</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80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名、内部進学</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80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名） </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36"/>
          <p:cNvSpPr txBox="1">
            <a:spLocks noChangeArrowheads="1"/>
          </p:cNvSpPr>
          <p:nvPr/>
        </p:nvSpPr>
        <p:spPr bwMode="auto">
          <a:xfrm>
            <a:off x="4840359" y="6381328"/>
            <a:ext cx="3895230" cy="360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lstStyle>
            <a:lvl1pPr marL="142875" indent="-142875">
              <a:defRPr kumimoji="1" sz="3200">
                <a:solidFill>
                  <a:schemeClr val="tx1"/>
                </a:solidFill>
                <a:latin typeface="Arial" pitchFamily="34" charset="0"/>
                <a:ea typeface="ＭＳ Ｐゴシック" pitchFamily="50" charset="-128"/>
              </a:defRPr>
            </a:lvl1pPr>
            <a:lvl2pPr marL="742950" indent="-285750">
              <a:defRPr kumimoji="1" sz="28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000">
                <a:solidFill>
                  <a:schemeClr val="tx1"/>
                </a:solidFill>
                <a:latin typeface="Arial" pitchFamily="34" charset="0"/>
                <a:ea typeface="ＭＳ Ｐゴシック" pitchFamily="50" charset="-128"/>
              </a:defRPr>
            </a:lvl4pPr>
            <a:lvl5pPr marL="2057400" indent="-228600">
              <a:defRPr kumimoji="1" sz="2000">
                <a:solidFill>
                  <a:schemeClr val="tx1"/>
                </a:solidFill>
                <a:latin typeface="Arial" pitchFamily="34" charset="0"/>
                <a:ea typeface="ＭＳ Ｐゴシック" pitchFamily="50" charset="-128"/>
              </a:defRPr>
            </a:lvl5pPr>
            <a:lvl6pPr marL="2514600" indent="-228600" eaLnBrk="0" hangingPunct="0">
              <a:defRPr kumimoji="1" sz="2000">
                <a:solidFill>
                  <a:schemeClr val="tx1"/>
                </a:solidFill>
                <a:latin typeface="Arial" pitchFamily="34" charset="0"/>
                <a:ea typeface="ＭＳ Ｐゴシック" pitchFamily="50" charset="-128"/>
              </a:defRPr>
            </a:lvl6pPr>
            <a:lvl7pPr marL="2971800" indent="-228600" eaLnBrk="0" hangingPunct="0">
              <a:defRPr kumimoji="1" sz="2000">
                <a:solidFill>
                  <a:schemeClr val="tx1"/>
                </a:solidFill>
                <a:latin typeface="Arial" pitchFamily="34" charset="0"/>
                <a:ea typeface="ＭＳ Ｐゴシック" pitchFamily="50" charset="-128"/>
              </a:defRPr>
            </a:lvl7pPr>
            <a:lvl8pPr marL="3429000" indent="-228600" eaLnBrk="0" hangingPunct="0">
              <a:defRPr kumimoji="1" sz="2000">
                <a:solidFill>
                  <a:schemeClr val="tx1"/>
                </a:solidFill>
                <a:latin typeface="Arial" pitchFamily="34" charset="0"/>
                <a:ea typeface="ＭＳ Ｐゴシック" pitchFamily="50" charset="-128"/>
              </a:defRPr>
            </a:lvl8pPr>
            <a:lvl9pPr marL="3886200" indent="-228600" eaLnBrk="0" hangingPunct="0">
              <a:defRPr kumimoji="1" sz="2000">
                <a:solidFill>
                  <a:schemeClr val="tx1"/>
                </a:solidFill>
                <a:latin typeface="Arial" pitchFamily="34" charset="0"/>
                <a:ea typeface="ＭＳ Ｐゴシック" pitchFamily="50" charset="-128"/>
              </a:defRPr>
            </a:lvl9pPr>
          </a:lstStyle>
          <a:p>
            <a:pPr marL="0" indent="0"/>
            <a:r>
              <a:rPr lang="ja-JP" altLang="en-US" sz="1000" b="1" dirty="0" smtClean="0">
                <a:solidFill>
                  <a:srgbClr val="0056A4"/>
                </a:solidFill>
                <a:latin typeface="Meiryo UI" panose="020B0604030504040204" pitchFamily="50" charset="-128"/>
                <a:ea typeface="Meiryo UI" panose="020B0604030504040204" pitchFamily="50" charset="-128"/>
                <a:cs typeface="Meiryo UI" panose="020B0604030504040204" pitchFamily="50" charset="-128"/>
              </a:rPr>
              <a:t>高等学校に</a:t>
            </a:r>
            <a:r>
              <a:rPr lang="ja-JP" altLang="en-US" sz="1000" b="1" dirty="0">
                <a:solidFill>
                  <a:srgbClr val="0056A4"/>
                </a:solidFill>
                <a:latin typeface="Meiryo UI" panose="020B0604030504040204" pitchFamily="50" charset="-128"/>
                <a:ea typeface="Meiryo UI" panose="020B0604030504040204" pitchFamily="50" charset="-128"/>
                <a:cs typeface="Meiryo UI" panose="020B0604030504040204" pitchFamily="50" charset="-128"/>
              </a:rPr>
              <a:t>おいて</a:t>
            </a:r>
            <a:r>
              <a:rPr lang="ja-JP" altLang="en-US" sz="1000" b="1" dirty="0" smtClean="0">
                <a:solidFill>
                  <a:srgbClr val="0056A4"/>
                </a:solidFill>
                <a:latin typeface="Meiryo UI" panose="020B0604030504040204" pitchFamily="50" charset="-128"/>
                <a:ea typeface="Meiryo UI" panose="020B0604030504040204" pitchFamily="50" charset="-128"/>
                <a:cs typeface="Meiryo UI" panose="020B0604030504040204" pitchFamily="50" charset="-128"/>
              </a:rPr>
              <a:t>、国際バカロレア・ディプロマプログラム</a:t>
            </a:r>
            <a:r>
              <a:rPr lang="en-US" altLang="ja-JP" sz="1000" b="1" baseline="30000" dirty="0" smtClean="0">
                <a:solidFill>
                  <a:srgbClr val="0056A4"/>
                </a:solidFill>
                <a:latin typeface="Meiryo UI" panose="020B0604030504040204" pitchFamily="50" charset="-128"/>
                <a:ea typeface="Meiryo UI" panose="020B0604030504040204" pitchFamily="50" charset="-128"/>
                <a:cs typeface="Meiryo UI" panose="020B0604030504040204" pitchFamily="50" charset="-128"/>
              </a:rPr>
              <a:t>※</a:t>
            </a:r>
          </a:p>
          <a:p>
            <a:pPr marL="0" indent="0"/>
            <a:r>
              <a:rPr lang="ja-JP" altLang="en-US" sz="1000" b="1" dirty="0" smtClean="0">
                <a:solidFill>
                  <a:srgbClr val="0056A4"/>
                </a:solidFill>
                <a:latin typeface="Meiryo UI" panose="020B0604030504040204" pitchFamily="50" charset="-128"/>
                <a:ea typeface="Meiryo UI" panose="020B0604030504040204" pitchFamily="50" charset="-128"/>
                <a:cs typeface="Meiryo UI" panose="020B0604030504040204" pitchFamily="50" charset="-128"/>
              </a:rPr>
              <a:t>を実施！</a:t>
            </a:r>
            <a:r>
              <a:rPr lang="ja-JP" altLang="en-US" sz="7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月よりプログラム開始）</a:t>
            </a:r>
            <a:r>
              <a:rPr lang="ja-JP" altLang="en-US" sz="7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6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国際的な</a:t>
            </a:r>
            <a:r>
              <a:rPr lang="ja-JP" altLang="ja-JP" sz="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大学入学資格</a:t>
            </a:r>
            <a:r>
              <a:rPr lang="ja-JP" altLang="en-US" sz="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が取得可能なプログラム</a:t>
            </a:r>
          </a:p>
          <a:p>
            <a:pPr marL="0" indent="0"/>
            <a:endParaRPr lang="ja-JP" altLang="en-US" sz="800" b="1" dirty="0">
              <a:solidFill>
                <a:srgbClr val="0056A4"/>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9179327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0"/>
          <p:cNvSpPr>
            <a:spLocks noChangeArrowheads="1"/>
          </p:cNvSpPr>
          <p:nvPr/>
        </p:nvSpPr>
        <p:spPr bwMode="auto">
          <a:xfrm>
            <a:off x="85444" y="636244"/>
            <a:ext cx="8964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792" indent="-177792"/>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法人所得課税の実効税率の国際比較</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時点）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出典：財務省</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71501" y="1124744"/>
            <a:ext cx="8928992" cy="144016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37" indent="-285737">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大阪府において　「関西イノベーション国際戦略総合特区」の取組みを強化した「成長特区税制」を実施。</a:t>
            </a:r>
          </a:p>
          <a:p>
            <a:pPr marL="285737" indent="-285737">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国家戦略特区における税制支援と地元市町村の優遇制度を併用することにより、最大で実効税率は約</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％となり、中国・韓国の実効税率よりも低くなる。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月時点</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の税制度をベースに試算。諸条件を満たした企業が立地した場合）</a:t>
            </a:r>
          </a:p>
        </p:txBody>
      </p:sp>
      <p:sp>
        <p:nvSpPr>
          <p:cNvPr id="16"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768">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p>
        </p:txBody>
      </p:sp>
      <p:sp>
        <p:nvSpPr>
          <p:cNvPr id="19" name="円/楕円 18"/>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p>
          <a:p>
            <a:pPr algn="ct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関連データ</a:t>
            </a:r>
          </a:p>
        </p:txBody>
      </p:sp>
      <p:sp>
        <p:nvSpPr>
          <p:cNvPr id="2" name="スライド番号プレースホルダー 1"/>
          <p:cNvSpPr>
            <a:spLocks noGrp="1"/>
          </p:cNvSpPr>
          <p:nvPr>
            <p:ph type="sldNum" sz="quarter" idx="12"/>
          </p:nvPr>
        </p:nvSpPr>
        <p:spPr>
          <a:xfrm>
            <a:off x="8374900" y="6622835"/>
            <a:ext cx="745305" cy="215464"/>
          </a:xfrm>
        </p:spPr>
        <p:txBody>
          <a:bodyPr/>
          <a:lstStyle/>
          <a:p>
            <a:pPr>
              <a:defRPr/>
            </a:pPr>
            <a:fld id="{4AC9B83D-17C3-4F2E-B0BA-D155CD364A7C}" type="slidenum">
              <a:rPr lang="ja-JP" altLang="en-US" smtClean="0"/>
              <a:pPr>
                <a:defRPr/>
              </a:pPr>
              <a:t>86</a:t>
            </a:fld>
            <a:endParaRPr lang="ja-JP" altLang="en-US" dirty="0"/>
          </a:p>
        </p:txBody>
      </p:sp>
      <p:sp>
        <p:nvSpPr>
          <p:cNvPr id="8" name="テキスト ボックス 1"/>
          <p:cNvSpPr txBox="1"/>
          <p:nvPr/>
        </p:nvSpPr>
        <p:spPr>
          <a:xfrm>
            <a:off x="179528" y="6391917"/>
            <a:ext cx="8299583" cy="56547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国家戦略特区における課税の特例（所得控除）の適用を受け</a:t>
            </a:r>
            <a:r>
              <a:rPr lang="ja-JP" altLang="en-US" sz="1300" dirty="0" smtClean="0">
                <a:latin typeface="Meiryo UI" panose="020B0604030504040204" pitchFamily="50" charset="-128"/>
                <a:ea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rPr>
              <a:t>　 府</a:t>
            </a:r>
            <a:r>
              <a:rPr lang="ja-JP" altLang="en-US" sz="1300" dirty="0">
                <a:latin typeface="Meiryo UI" panose="020B0604030504040204" pitchFamily="50" charset="-128"/>
                <a:ea typeface="Meiryo UI" panose="020B0604030504040204" pitchFamily="50" charset="-128"/>
              </a:rPr>
              <a:t>の成長特区税制</a:t>
            </a:r>
            <a:r>
              <a:rPr lang="ja-JP" altLang="en-US" sz="1300" dirty="0" smtClean="0">
                <a:latin typeface="Meiryo UI" panose="020B0604030504040204" pitchFamily="50" charset="-128"/>
                <a:ea typeface="Meiryo UI" panose="020B0604030504040204" pitchFamily="50" charset="-128"/>
              </a:rPr>
              <a:t>及び軽減</a:t>
            </a:r>
            <a:r>
              <a:rPr lang="ja-JP" altLang="en-US" sz="1300" dirty="0">
                <a:latin typeface="Meiryo UI" panose="020B0604030504040204" pitchFamily="50" charset="-128"/>
                <a:ea typeface="Meiryo UI" panose="020B0604030504040204" pitchFamily="50" charset="-128"/>
              </a:rPr>
              <a:t>税制を行っている市町村の課税の特例の適用を受けた最大の率</a:t>
            </a:r>
          </a:p>
        </p:txBody>
      </p:sp>
      <p:grpSp>
        <p:nvGrpSpPr>
          <p:cNvPr id="10" name="グループ化 9"/>
          <p:cNvGrpSpPr/>
          <p:nvPr/>
        </p:nvGrpSpPr>
        <p:grpSpPr>
          <a:xfrm>
            <a:off x="427823" y="2824385"/>
            <a:ext cx="8216348" cy="3679357"/>
            <a:chOff x="366713" y="908050"/>
            <a:chExt cx="8497887" cy="4681538"/>
          </a:xfrm>
        </p:grpSpPr>
        <p:graphicFrame>
          <p:nvGraphicFramePr>
            <p:cNvPr id="11" name="グラフ 3"/>
            <p:cNvGraphicFramePr>
              <a:graphicFrameLocks/>
            </p:cNvGraphicFramePr>
            <p:nvPr>
              <p:extLst>
                <p:ext uri="{D42A27DB-BD31-4B8C-83A1-F6EECF244321}">
                  <p14:modId xmlns:p14="http://schemas.microsoft.com/office/powerpoint/2010/main" val="3235920782"/>
                </p:ext>
              </p:extLst>
            </p:nvPr>
          </p:nvGraphicFramePr>
          <p:xfrm>
            <a:off x="366713" y="908050"/>
            <a:ext cx="8497887" cy="4681538"/>
          </p:xfrm>
          <a:graphic>
            <a:graphicData uri="http://schemas.openxmlformats.org/drawingml/2006/chart">
              <c:chart xmlns:c="http://schemas.openxmlformats.org/drawingml/2006/chart" xmlns:r="http://schemas.openxmlformats.org/officeDocument/2006/relationships" r:id="rId3"/>
            </a:graphicData>
          </a:graphic>
        </p:graphicFrame>
        <p:sp>
          <p:nvSpPr>
            <p:cNvPr id="14" name="円/楕円 8"/>
            <p:cNvSpPr/>
            <p:nvPr/>
          </p:nvSpPr>
          <p:spPr>
            <a:xfrm>
              <a:off x="5347582" y="2225479"/>
              <a:ext cx="368919" cy="186202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3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国</a:t>
              </a:r>
              <a:r>
                <a:rPr lang="ja-JP" altLang="en-US" sz="1300" b="1" dirty="0" smtClean="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の課税特例</a:t>
              </a:r>
              <a:endParaRPr lang="ja-JP" altLang="en-US" sz="13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object 147"/>
            <p:cNvSpPr txBox="1"/>
            <p:nvPr/>
          </p:nvSpPr>
          <p:spPr>
            <a:xfrm>
              <a:off x="1394982" y="4228708"/>
              <a:ext cx="567237" cy="822378"/>
            </a:xfrm>
            <a:prstGeom prst="rect">
              <a:avLst/>
            </a:prstGeom>
          </p:spPr>
          <p:txBody>
            <a:bodyPr vert="horz" wrap="square" lIns="0" tIns="0" rIns="0" bIns="0" rtlCol="0">
              <a:spAutoFit/>
            </a:bodyPr>
            <a:lstStyle/>
            <a:p>
              <a:pPr marL="12700" lvl="0"/>
              <a:r>
                <a:rPr lang="en-US" altLang="ja-JP" sz="1200" b="1" spc="75" dirty="0" smtClean="0">
                  <a:solidFill>
                    <a:srgbClr val="58595B"/>
                  </a:solidFill>
                  <a:latin typeface="Yu Gothic"/>
                  <a:cs typeface="Yu Gothic"/>
                </a:rPr>
                <a:t>29.90</a:t>
              </a:r>
              <a:endParaRPr lang="en-US" altLang="ja-JP" dirty="0">
                <a:solidFill>
                  <a:prstClr val="black"/>
                </a:solidFill>
                <a:latin typeface="Yu Gothic"/>
                <a:cs typeface="Yu Gothic"/>
              </a:endParaRPr>
            </a:p>
            <a:p>
              <a:pPr marL="12700"/>
              <a:endParaRPr lang="en-US" altLang="ja-JP" sz="1200" b="1" dirty="0">
                <a:latin typeface="Yu Gothic"/>
                <a:cs typeface="Yu Gothic"/>
              </a:endParaRPr>
            </a:p>
            <a:p>
              <a:pPr marL="12700">
                <a:lnSpc>
                  <a:spcPct val="100000"/>
                </a:lnSpc>
              </a:pPr>
              <a:endParaRPr b="1" dirty="0">
                <a:latin typeface="Yu Gothic"/>
                <a:cs typeface="Yu Gothic"/>
              </a:endParaRPr>
            </a:p>
          </p:txBody>
        </p:sp>
        <p:sp>
          <p:nvSpPr>
            <p:cNvPr id="22" name="object 151"/>
            <p:cNvSpPr txBox="1"/>
            <p:nvPr/>
          </p:nvSpPr>
          <p:spPr>
            <a:xfrm>
              <a:off x="2875823" y="4228704"/>
              <a:ext cx="706867" cy="234965"/>
            </a:xfrm>
            <a:prstGeom prst="rect">
              <a:avLst/>
            </a:prstGeom>
          </p:spPr>
          <p:txBody>
            <a:bodyPr vert="horz" wrap="square" lIns="0" tIns="0" rIns="0" bIns="0" rtlCol="0">
              <a:spAutoFit/>
            </a:bodyPr>
            <a:lstStyle/>
            <a:p>
              <a:pPr marL="12700">
                <a:lnSpc>
                  <a:spcPct val="100000"/>
                </a:lnSpc>
              </a:pPr>
              <a:r>
                <a:rPr lang="en-US" altLang="ja-JP" sz="1200" b="1" spc="75" dirty="0">
                  <a:solidFill>
                    <a:srgbClr val="58595B"/>
                  </a:solidFill>
                  <a:latin typeface="Yu Gothic"/>
                  <a:cs typeface="Yu Gothic"/>
                </a:rPr>
                <a:t>28.00</a:t>
              </a:r>
              <a:endParaRPr dirty="0">
                <a:latin typeface="Yu Gothic"/>
                <a:cs typeface="Yu Gothic"/>
              </a:endParaRPr>
            </a:p>
          </p:txBody>
        </p:sp>
        <p:sp>
          <p:nvSpPr>
            <p:cNvPr id="23" name="object 170"/>
            <p:cNvSpPr txBox="1"/>
            <p:nvPr/>
          </p:nvSpPr>
          <p:spPr>
            <a:xfrm>
              <a:off x="3785165" y="4228707"/>
              <a:ext cx="715616" cy="234965"/>
            </a:xfrm>
            <a:prstGeom prst="rect">
              <a:avLst/>
            </a:prstGeom>
          </p:spPr>
          <p:txBody>
            <a:bodyPr vert="horz" wrap="square" lIns="0" tIns="0" rIns="0" bIns="0" rtlCol="0">
              <a:spAutoFit/>
            </a:bodyPr>
            <a:lstStyle/>
            <a:p>
              <a:pPr marL="12700">
                <a:lnSpc>
                  <a:spcPct val="100000"/>
                </a:lnSpc>
              </a:pPr>
              <a:r>
                <a:rPr sz="1200" b="1" spc="75" dirty="0" smtClean="0">
                  <a:solidFill>
                    <a:srgbClr val="58595B"/>
                  </a:solidFill>
                  <a:latin typeface="Yu Gothic"/>
                  <a:cs typeface="Yu Gothic"/>
                </a:rPr>
                <a:t>2</a:t>
              </a:r>
              <a:r>
                <a:rPr lang="en-US" sz="1200" b="1" spc="75" dirty="0" smtClean="0">
                  <a:solidFill>
                    <a:srgbClr val="58595B"/>
                  </a:solidFill>
                  <a:latin typeface="Yu Gothic"/>
                  <a:cs typeface="Yu Gothic"/>
                </a:rPr>
                <a:t>7.98</a:t>
              </a:r>
              <a:endParaRPr dirty="0">
                <a:latin typeface="Yu Gothic"/>
                <a:cs typeface="Yu Gothic"/>
              </a:endParaRPr>
            </a:p>
          </p:txBody>
        </p:sp>
        <p:sp>
          <p:nvSpPr>
            <p:cNvPr id="24" name="object 174"/>
            <p:cNvSpPr txBox="1"/>
            <p:nvPr/>
          </p:nvSpPr>
          <p:spPr>
            <a:xfrm>
              <a:off x="4553022" y="4228706"/>
              <a:ext cx="661136" cy="234965"/>
            </a:xfrm>
            <a:prstGeom prst="rect">
              <a:avLst/>
            </a:prstGeom>
          </p:spPr>
          <p:txBody>
            <a:bodyPr vert="horz" wrap="square" lIns="0" tIns="0" rIns="0" bIns="0" rtlCol="0">
              <a:spAutoFit/>
            </a:bodyPr>
            <a:lstStyle/>
            <a:p>
              <a:pPr marL="12700">
                <a:lnSpc>
                  <a:spcPct val="100000"/>
                </a:lnSpc>
              </a:pPr>
              <a:r>
                <a:rPr sz="1200" b="1" spc="75" dirty="0" smtClean="0">
                  <a:latin typeface="Yu Gothic"/>
                  <a:cs typeface="Yu Gothic"/>
                </a:rPr>
                <a:t>2</a:t>
              </a:r>
              <a:r>
                <a:rPr lang="en-US" sz="1200" b="1" spc="75" dirty="0" smtClean="0">
                  <a:latin typeface="Yu Gothic"/>
                  <a:cs typeface="Yu Gothic"/>
                </a:rPr>
                <a:t>6</a:t>
              </a:r>
              <a:r>
                <a:rPr sz="1200" b="1" spc="75" dirty="0" smtClean="0">
                  <a:latin typeface="Yu Gothic"/>
                  <a:cs typeface="Yu Gothic"/>
                </a:rPr>
                <a:t>.</a:t>
              </a:r>
              <a:r>
                <a:rPr lang="en-US" sz="1200" b="1" spc="75" dirty="0" smtClean="0">
                  <a:latin typeface="Yu Gothic"/>
                  <a:cs typeface="Yu Gothic"/>
                </a:rPr>
                <a:t>5</a:t>
              </a:r>
              <a:r>
                <a:rPr sz="1200" b="1" spc="75" dirty="0" smtClean="0">
                  <a:latin typeface="Yu Gothic"/>
                  <a:cs typeface="Yu Gothic"/>
                </a:rPr>
                <a:t>0</a:t>
              </a:r>
              <a:endParaRPr sz="1200" dirty="0">
                <a:latin typeface="Yu Gothic"/>
                <a:cs typeface="Yu Gothic"/>
              </a:endParaRPr>
            </a:p>
          </p:txBody>
        </p:sp>
        <p:sp>
          <p:nvSpPr>
            <p:cNvPr id="25" name="object 159"/>
            <p:cNvSpPr txBox="1"/>
            <p:nvPr/>
          </p:nvSpPr>
          <p:spPr>
            <a:xfrm>
              <a:off x="5346762" y="1419106"/>
              <a:ext cx="641266" cy="274127"/>
            </a:xfrm>
            <a:prstGeom prst="rect">
              <a:avLst/>
            </a:prstGeom>
          </p:spPr>
          <p:txBody>
            <a:bodyPr vert="horz" wrap="square" lIns="0" tIns="0" rIns="0" bIns="0" rtlCol="0">
              <a:spAutoFit/>
            </a:bodyPr>
            <a:lstStyle/>
            <a:p>
              <a:pPr marL="12700">
                <a:lnSpc>
                  <a:spcPct val="100000"/>
                </a:lnSpc>
              </a:pPr>
              <a:r>
                <a:rPr lang="en-US" sz="1400" b="1" spc="75" dirty="0" smtClean="0">
                  <a:latin typeface="Yu Gothic"/>
                  <a:cs typeface="Yu Gothic"/>
                </a:rPr>
                <a:t>24</a:t>
              </a:r>
              <a:r>
                <a:rPr sz="1400" b="1" spc="75" dirty="0" smtClean="0">
                  <a:latin typeface="Yu Gothic"/>
                  <a:cs typeface="Yu Gothic"/>
                </a:rPr>
                <a:t>.</a:t>
              </a:r>
              <a:r>
                <a:rPr lang="en-US" sz="1400" b="1" spc="75" dirty="0" smtClean="0">
                  <a:latin typeface="Yu Gothic"/>
                  <a:cs typeface="Yu Gothic"/>
                </a:rPr>
                <a:t>49</a:t>
              </a:r>
              <a:endParaRPr sz="1100" dirty="0">
                <a:latin typeface="Yu Gothic"/>
                <a:cs typeface="Yu Gothic"/>
              </a:endParaRPr>
            </a:p>
          </p:txBody>
        </p:sp>
        <p:sp>
          <p:nvSpPr>
            <p:cNvPr id="26" name="object 178"/>
            <p:cNvSpPr txBox="1"/>
            <p:nvPr/>
          </p:nvSpPr>
          <p:spPr>
            <a:xfrm>
              <a:off x="6161610" y="4228704"/>
              <a:ext cx="611326" cy="234965"/>
            </a:xfrm>
            <a:prstGeom prst="rect">
              <a:avLst/>
            </a:prstGeom>
          </p:spPr>
          <p:txBody>
            <a:bodyPr vert="horz" wrap="square" lIns="0" tIns="0" rIns="0" bIns="0" rtlCol="0">
              <a:spAutoFit/>
            </a:bodyPr>
            <a:lstStyle/>
            <a:p>
              <a:pPr marL="12700">
                <a:lnSpc>
                  <a:spcPct val="100000"/>
                </a:lnSpc>
              </a:pPr>
              <a:r>
                <a:rPr sz="1200" b="1" spc="75" dirty="0" smtClean="0">
                  <a:latin typeface="Yu Gothic"/>
                  <a:cs typeface="Yu Gothic"/>
                </a:rPr>
                <a:t>24.</a:t>
              </a:r>
              <a:r>
                <a:rPr lang="en-US" sz="1200" b="1" spc="75" dirty="0" smtClean="0">
                  <a:latin typeface="Yu Gothic"/>
                  <a:cs typeface="Yu Gothic"/>
                </a:rPr>
                <a:t>0</a:t>
              </a:r>
              <a:r>
                <a:rPr sz="1200" b="1" spc="75" dirty="0" smtClean="0">
                  <a:latin typeface="Yu Gothic"/>
                  <a:cs typeface="Yu Gothic"/>
                </a:rPr>
                <a:t>0</a:t>
              </a:r>
              <a:endParaRPr dirty="0">
                <a:latin typeface="Yu Gothic"/>
                <a:cs typeface="Yu Gothic"/>
              </a:endParaRPr>
            </a:p>
          </p:txBody>
        </p:sp>
        <p:sp>
          <p:nvSpPr>
            <p:cNvPr id="27" name="object 178"/>
            <p:cNvSpPr txBox="1"/>
            <p:nvPr/>
          </p:nvSpPr>
          <p:spPr>
            <a:xfrm>
              <a:off x="6826520" y="1693733"/>
              <a:ext cx="976640" cy="352448"/>
            </a:xfrm>
            <a:prstGeom prst="rect">
              <a:avLst/>
            </a:prstGeom>
          </p:spPr>
          <p:txBody>
            <a:bodyPr vert="horz" wrap="square" lIns="0" tIns="0" rIns="0" bIns="0" rtlCol="0">
              <a:spAutoFit/>
            </a:bodyPr>
            <a:lstStyle/>
            <a:p>
              <a:pPr marL="12700">
                <a:lnSpc>
                  <a:spcPct val="100000"/>
                </a:lnSpc>
              </a:pPr>
              <a:r>
                <a:rPr b="1" u="sng" spc="75" dirty="0" smtClean="0">
                  <a:latin typeface="Yu Gothic"/>
                  <a:cs typeface="Yu Gothic"/>
                </a:rPr>
                <a:t>2</a:t>
              </a:r>
              <a:r>
                <a:rPr lang="en-US" b="1" u="sng" spc="75" dirty="0" smtClean="0">
                  <a:latin typeface="Yu Gothic"/>
                  <a:cs typeface="Yu Gothic"/>
                </a:rPr>
                <a:t>2.49</a:t>
              </a:r>
              <a:r>
                <a:rPr lang="en-US" altLang="ja-JP" sz="600" b="1" u="sng" spc="75" dirty="0" smtClean="0">
                  <a:latin typeface="Yu Gothic"/>
                  <a:cs typeface="Yu Gothic"/>
                </a:rPr>
                <a:t>(※)</a:t>
              </a:r>
              <a:endParaRPr u="sng" dirty="0">
                <a:latin typeface="Yu Gothic"/>
                <a:cs typeface="Yu Gothic"/>
              </a:endParaRPr>
            </a:p>
          </p:txBody>
        </p:sp>
        <p:sp>
          <p:nvSpPr>
            <p:cNvPr id="28" name="object 178"/>
            <p:cNvSpPr txBox="1"/>
            <p:nvPr/>
          </p:nvSpPr>
          <p:spPr>
            <a:xfrm>
              <a:off x="7720387" y="4243435"/>
              <a:ext cx="611326" cy="234965"/>
            </a:xfrm>
            <a:prstGeom prst="rect">
              <a:avLst/>
            </a:prstGeom>
          </p:spPr>
          <p:txBody>
            <a:bodyPr vert="horz" wrap="square" lIns="0" tIns="0" rIns="0" bIns="0" rtlCol="0">
              <a:spAutoFit/>
            </a:bodyPr>
            <a:lstStyle/>
            <a:p>
              <a:pPr marL="12700">
                <a:lnSpc>
                  <a:spcPct val="100000"/>
                </a:lnSpc>
              </a:pPr>
              <a:r>
                <a:rPr lang="en-US" sz="1200" b="1" spc="75" dirty="0" smtClean="0">
                  <a:latin typeface="Yu Gothic"/>
                  <a:cs typeface="Yu Gothic"/>
                </a:rPr>
                <a:t>19</a:t>
              </a:r>
              <a:r>
                <a:rPr sz="1200" b="1" spc="75" dirty="0" smtClean="0">
                  <a:latin typeface="Yu Gothic"/>
                  <a:cs typeface="Yu Gothic"/>
                </a:rPr>
                <a:t>.</a:t>
              </a:r>
              <a:r>
                <a:rPr lang="en-US" sz="1200" b="1" spc="75" dirty="0" smtClean="0">
                  <a:latin typeface="Yu Gothic"/>
                  <a:cs typeface="Yu Gothic"/>
                </a:rPr>
                <a:t>00</a:t>
              </a:r>
              <a:endParaRPr sz="1200" dirty="0">
                <a:latin typeface="Yu Gothic"/>
                <a:cs typeface="Yu Gothic"/>
              </a:endParaRPr>
            </a:p>
          </p:txBody>
        </p:sp>
      </p:grpSp>
      <p:sp>
        <p:nvSpPr>
          <p:cNvPr id="31" name="円/楕円 29"/>
          <p:cNvSpPr/>
          <p:nvPr/>
        </p:nvSpPr>
        <p:spPr>
          <a:xfrm>
            <a:off x="6746627" y="4002761"/>
            <a:ext cx="367252" cy="139207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成長特区</a:t>
            </a:r>
            <a:endParaRPr lang="en-US" altLang="ja-JP"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fontAlgn="auto">
              <a:spcBef>
                <a:spcPts val="0"/>
              </a:spcBef>
              <a:spcAft>
                <a:spcPts val="0"/>
              </a:spcAft>
              <a:defRPr/>
            </a:pPr>
            <a:r>
              <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税制</a:t>
            </a:r>
          </a:p>
        </p:txBody>
      </p:sp>
      <p:cxnSp>
        <p:nvCxnSpPr>
          <p:cNvPr id="5" name="直線コネクタ 4"/>
          <p:cNvCxnSpPr>
            <a:endCxn id="6" idx="0"/>
          </p:cNvCxnSpPr>
          <p:nvPr/>
        </p:nvCxnSpPr>
        <p:spPr>
          <a:xfrm>
            <a:off x="2471714" y="3447219"/>
            <a:ext cx="3030037" cy="3031"/>
          </a:xfrm>
          <a:prstGeom prst="line">
            <a:avLst/>
          </a:prstGeom>
          <a:ln w="34925">
            <a:solidFill>
              <a:srgbClr val="7030A0"/>
            </a:solidFill>
            <a:prstDash val="sysDash"/>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5647127" y="3746100"/>
            <a:ext cx="1350021" cy="3459"/>
          </a:xfrm>
          <a:prstGeom prst="line">
            <a:avLst/>
          </a:prstGeom>
          <a:ln w="349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4" name="正方形/長方形 33"/>
          <p:cNvSpPr/>
          <p:nvPr/>
        </p:nvSpPr>
        <p:spPr>
          <a:xfrm rot="18924040">
            <a:off x="4550446" y="5840906"/>
            <a:ext cx="991721" cy="24152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p>
        </p:txBody>
      </p:sp>
      <p:sp>
        <p:nvSpPr>
          <p:cNvPr id="35" name="正方形/長方形 34"/>
          <p:cNvSpPr/>
          <p:nvPr/>
        </p:nvSpPr>
        <p:spPr>
          <a:xfrm rot="18924040">
            <a:off x="5974180" y="5891272"/>
            <a:ext cx="1128308" cy="241528"/>
          </a:xfrm>
          <a:prstGeom prst="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sz="1400"/>
          </a:p>
        </p:txBody>
      </p:sp>
      <p:sp>
        <p:nvSpPr>
          <p:cNvPr id="43" name="屈折矢印 42"/>
          <p:cNvSpPr/>
          <p:nvPr/>
        </p:nvSpPr>
        <p:spPr>
          <a:xfrm>
            <a:off x="5496447" y="2793441"/>
            <a:ext cx="690781" cy="862045"/>
          </a:xfrm>
          <a:prstGeom prst="bentUpArrow">
            <a:avLst>
              <a:gd name="adj1" fmla="val 1969"/>
              <a:gd name="adj2" fmla="val 25000"/>
              <a:gd name="adj3" fmla="val 4236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角丸四角形 39"/>
          <p:cNvSpPr/>
          <p:nvPr/>
        </p:nvSpPr>
        <p:spPr>
          <a:xfrm>
            <a:off x="5534154" y="2794054"/>
            <a:ext cx="923796" cy="303885"/>
          </a:xfrm>
          <a:prstGeom prst="round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bg1"/>
                </a:solidFill>
                <a:latin typeface="HGSｺﾞｼｯｸM" panose="020B0600000000000000" pitchFamily="50" charset="-128"/>
                <a:ea typeface="HGSｺﾞｼｯｸM" panose="020B0600000000000000" pitchFamily="50" charset="-128"/>
              </a:rPr>
              <a:t>国の支援</a:t>
            </a:r>
            <a:endParaRPr kumimoji="1" lang="ja-JP" altLang="en-US" sz="1400" b="1" dirty="0">
              <a:solidFill>
                <a:schemeClr val="bg1"/>
              </a:solidFill>
              <a:latin typeface="HGSｺﾞｼｯｸM" panose="020B0600000000000000" pitchFamily="50" charset="-128"/>
              <a:ea typeface="HGSｺﾞｼｯｸM" panose="020B0600000000000000" pitchFamily="50" charset="-128"/>
            </a:endParaRPr>
          </a:p>
        </p:txBody>
      </p:sp>
      <p:sp>
        <p:nvSpPr>
          <p:cNvPr id="6" name="下矢印 5"/>
          <p:cNvSpPr/>
          <p:nvPr/>
        </p:nvSpPr>
        <p:spPr>
          <a:xfrm>
            <a:off x="5376405" y="3450250"/>
            <a:ext cx="250692" cy="379209"/>
          </a:xfrm>
          <a:prstGeom prst="dow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屈折矢印 43"/>
          <p:cNvSpPr/>
          <p:nvPr/>
        </p:nvSpPr>
        <p:spPr>
          <a:xfrm>
            <a:off x="6997148" y="2991979"/>
            <a:ext cx="866871" cy="876337"/>
          </a:xfrm>
          <a:prstGeom prst="bentUpArrow">
            <a:avLst>
              <a:gd name="adj1" fmla="val 1845"/>
              <a:gd name="adj2" fmla="val 25000"/>
              <a:gd name="adj3" fmla="val 3772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a:off x="6866802" y="3746099"/>
            <a:ext cx="278162" cy="17959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角丸四角形 41"/>
          <p:cNvSpPr/>
          <p:nvPr/>
        </p:nvSpPr>
        <p:spPr>
          <a:xfrm>
            <a:off x="6849333" y="2779179"/>
            <a:ext cx="1794838" cy="542179"/>
          </a:xfrm>
          <a:prstGeom prst="roundRect">
            <a:avLst/>
          </a:prstGeom>
          <a:solidFill>
            <a:schemeClr val="tx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bg1"/>
                </a:solidFill>
                <a:latin typeface="HGSｺﾞｼｯｸM" panose="020B0600000000000000" pitchFamily="50" charset="-128"/>
                <a:ea typeface="HGSｺﾞｼｯｸM" panose="020B0600000000000000" pitchFamily="50" charset="-128"/>
              </a:rPr>
              <a:t>府及び府内関係市町村による独自支援</a:t>
            </a:r>
          </a:p>
        </p:txBody>
      </p:sp>
      <p:sp>
        <p:nvSpPr>
          <p:cNvPr id="45" name="正方形/長方形 44"/>
          <p:cNvSpPr/>
          <p:nvPr/>
        </p:nvSpPr>
        <p:spPr>
          <a:xfrm rot="18924040">
            <a:off x="6527819" y="5639513"/>
            <a:ext cx="502713" cy="24152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dirty="0" smtClean="0">
                <a:solidFill>
                  <a:schemeClr val="tx1"/>
                </a:solidFill>
                <a:latin typeface="HGPｺﾞｼｯｸE" panose="020B0900000000000000" pitchFamily="50" charset="-128"/>
                <a:ea typeface="HGPｺﾞｼｯｸE" panose="020B0900000000000000" pitchFamily="50" charset="-128"/>
              </a:rPr>
              <a:t>大阪</a:t>
            </a:r>
            <a:endParaRPr lang="ja-JP" sz="1400" dirty="0">
              <a:solidFill>
                <a:schemeClr val="tx1"/>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42896072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0"/>
          <p:cNvSpPr>
            <a:spLocks noChangeArrowheads="1"/>
          </p:cNvSpPr>
          <p:nvPr/>
        </p:nvSpPr>
        <p:spPr bwMode="auto">
          <a:xfrm>
            <a:off x="179514" y="507350"/>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外資系企業の集積状況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東洋経済新報社「外資系企業総覧</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35496" y="2708920"/>
            <a:ext cx="1728192" cy="276999"/>
          </a:xfrm>
          <a:prstGeom prst="rect">
            <a:avLst/>
          </a:prstGeom>
          <a:noFill/>
        </p:spPr>
        <p:txBody>
          <a:bodyPr wrap="square" rtlCol="0">
            <a:spAutoFit/>
          </a:body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07504" y="2434901"/>
            <a:ext cx="4268940" cy="307777"/>
          </a:xfrm>
          <a:prstGeom prst="rect">
            <a:avLst/>
          </a:prstGeom>
        </p:spPr>
        <p:txBody>
          <a:bodyPr wrap="square">
            <a:spAutoFit/>
          </a:bodyPr>
          <a:lstStyle/>
          <a:p>
            <a:pPr marL="177800" indent="-1778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○都道府県別、外資系企業数の推移</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19"/>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87</a:t>
            </a:fld>
            <a:endParaRPr lang="ja-JP" altLang="en-US" b="1" dirty="0"/>
          </a:p>
        </p:txBody>
      </p:sp>
      <p:sp>
        <p:nvSpPr>
          <p:cNvPr id="16" name="正方形/長方形 15"/>
          <p:cNvSpPr/>
          <p:nvPr/>
        </p:nvSpPr>
        <p:spPr>
          <a:xfrm>
            <a:off x="170278" y="959242"/>
            <a:ext cx="8928992" cy="1475659"/>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年の大阪府の外資系企業数は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社で前年比</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社の減少。東京都の外資系企業数は、全国の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76.5</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％を占めており、一極集中の状態が続いている。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大阪府内においては、アジアの企業を中心に、日本への最初の進出先として、または、東京に拠点を持つ外資系企業の二次進出先として、進出する動きもみられる。</a:t>
            </a:r>
          </a:p>
        </p:txBody>
      </p:sp>
      <p:graphicFrame>
        <p:nvGraphicFramePr>
          <p:cNvPr id="12" name="グラフ 11"/>
          <p:cNvGraphicFramePr>
            <a:graphicFrameLocks/>
          </p:cNvGraphicFramePr>
          <p:nvPr>
            <p:extLst>
              <p:ext uri="{D42A27DB-BD31-4B8C-83A1-F6EECF244321}">
                <p14:modId xmlns:p14="http://schemas.microsoft.com/office/powerpoint/2010/main" val="3818930069"/>
              </p:ext>
            </p:extLst>
          </p:nvPr>
        </p:nvGraphicFramePr>
        <p:xfrm>
          <a:off x="122671" y="2902853"/>
          <a:ext cx="8894473" cy="38922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4099400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0"/>
          <p:cNvSpPr>
            <a:spLocks noChangeArrowheads="1"/>
          </p:cNvSpPr>
          <p:nvPr/>
        </p:nvSpPr>
        <p:spPr bwMode="auto">
          <a:xfrm>
            <a:off x="77844" y="595428"/>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大阪外国企業誘致センター（</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O-BIC</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）の誘致実績</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O-BIC</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公表資料より作成</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07504" y="1124744"/>
            <a:ext cx="8928992" cy="115212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O-BIC</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新規誘致件数は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件と、前年度から減少。</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国別にみると、中国（</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件）、韓国（</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件）をはじめ、アジアからの進出が</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件と、全体の８割を</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占めている。</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230690563"/>
              </p:ext>
            </p:extLst>
          </p:nvPr>
        </p:nvGraphicFramePr>
        <p:xfrm>
          <a:off x="179514" y="5047114"/>
          <a:ext cx="8712966" cy="1612980"/>
        </p:xfrm>
        <a:graphic>
          <a:graphicData uri="http://schemas.openxmlformats.org/drawingml/2006/table">
            <a:tbl>
              <a:tblPr firstRow="1" bandRow="1">
                <a:tableStyleId>{5C22544A-7EE6-4342-B048-85BDC9FD1C3A}</a:tableStyleId>
              </a:tblPr>
              <a:tblGrid>
                <a:gridCol w="2736302">
                  <a:extLst>
                    <a:ext uri="{9D8B030D-6E8A-4147-A177-3AD203B41FA5}">
                      <a16:colId xmlns:a16="http://schemas.microsoft.com/office/drawing/2014/main" val="20000"/>
                    </a:ext>
                  </a:extLst>
                </a:gridCol>
                <a:gridCol w="5976664">
                  <a:extLst>
                    <a:ext uri="{9D8B030D-6E8A-4147-A177-3AD203B41FA5}">
                      <a16:colId xmlns:a16="http://schemas.microsoft.com/office/drawing/2014/main" val="20001"/>
                    </a:ext>
                  </a:extLst>
                </a:gridCol>
              </a:tblGrid>
              <a:tr h="403245">
                <a:tc>
                  <a:txBody>
                    <a:bodyPr/>
                    <a:lstStyle/>
                    <a:p>
                      <a:r>
                        <a:rPr kumimoji="1" lang="en-US" altLang="ja-JP" sz="1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40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主な誘致企業</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nchorCtr="1"/>
                </a:tc>
                <a:tc>
                  <a:txBody>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事業内容</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nchorCtr="1"/>
                </a:tc>
                <a:extLst>
                  <a:ext uri="{0D108BD9-81ED-4DB2-BD59-A6C34878D82A}">
                    <a16:rowId xmlns:a16="http://schemas.microsoft.com/office/drawing/2014/main" val="10000"/>
                  </a:ext>
                </a:extLst>
              </a:tr>
              <a:tr h="403245">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株式会社恒大新能源日本研究院</a:t>
                      </a:r>
                      <a:endPar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リチウムイオン電池、燃料電池及び材料・部品の試作、研究開発、生産販売</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403245">
                <a:tc>
                  <a: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JBC Soldering Japan</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株式会社</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はんだ付け機器とその周辺機器の輸入、輸出、販売</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403245">
                <a:tc>
                  <a: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IMAGR</a:t>
                      </a:r>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株式会社</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小売業における自動化ソリューションの提供</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3"/>
                  </a:ext>
                </a:extLst>
              </a:tr>
            </a:tbl>
          </a:graphicData>
        </a:graphic>
      </p:graphicFrame>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円/楕円 10"/>
          <p:cNvSpPr/>
          <p:nvPr/>
        </p:nvSpPr>
        <p:spPr>
          <a:xfrm>
            <a:off x="7752205" y="-27383"/>
            <a:ext cx="1368000" cy="900000"/>
          </a:xfrm>
          <a:prstGeom prst="ellipse">
            <a:avLst/>
          </a:prstGeom>
        </p:spPr>
        <p:style>
          <a:lnRef idx="0">
            <a:schemeClr val="accent4"/>
          </a:lnRef>
          <a:fillRef idx="3">
            <a:schemeClr val="accent4"/>
          </a:fillRef>
          <a:effectRef idx="3">
            <a:schemeClr val="accent4"/>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Ⅱ</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88</a:t>
            </a:fld>
            <a:endParaRPr lang="ja-JP" altLang="en-US" b="1" dirty="0"/>
          </a:p>
        </p:txBody>
      </p:sp>
      <p:graphicFrame>
        <p:nvGraphicFramePr>
          <p:cNvPr id="13" name="グラフ 12"/>
          <p:cNvGraphicFramePr>
            <a:graphicFrameLocks/>
          </p:cNvGraphicFramePr>
          <p:nvPr>
            <p:extLst/>
          </p:nvPr>
        </p:nvGraphicFramePr>
        <p:xfrm>
          <a:off x="107504" y="2467635"/>
          <a:ext cx="8928992" cy="26767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729164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51520" y="764704"/>
            <a:ext cx="9145016" cy="615553"/>
          </a:xfrm>
          <a:prstGeom prst="rect">
            <a:avLst/>
          </a:prstGeom>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実質成長率に対する製造業中分類別の寄与度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出典：大阪府統計課「平成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年度大阪府民経済計算</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確報</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07504" y="1412776"/>
            <a:ext cx="8928992" cy="9361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の実質成長率に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対する製造業中分類別</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寄与度をみると、「繊維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製品</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」、「化学」、「印刷業」が減少に寄与したものの、それら以外で増加に寄与したため、製造業全体では、実質成長率に対し</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増加</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に寄与することとなった。</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9" name="直線コネクタ 8"/>
          <p:cNvCxnSpPr/>
          <p:nvPr/>
        </p:nvCxnSpPr>
        <p:spPr>
          <a:xfrm>
            <a:off x="251520" y="692696"/>
            <a:ext cx="8568952"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251520" y="188640"/>
            <a:ext cx="8208912" cy="461665"/>
          </a:xfrm>
          <a:prstGeom prst="rect">
            <a:avLst/>
          </a:prstGeom>
          <a:noFill/>
        </p:spPr>
        <p:txBody>
          <a:bodyPr wrap="square" rtlCol="0">
            <a:spAutoFit/>
          </a:bodyPr>
          <a:lstStyle/>
          <a:p>
            <a:r>
              <a:rPr lang="zh-TW" altLang="en-US" sz="2400" b="1" dirty="0">
                <a:latin typeface="Meiryo UI" panose="020B0604030504040204" pitchFamily="50" charset="-128"/>
                <a:ea typeface="Meiryo UI" panose="020B0604030504040204" pitchFamily="50" charset="-128"/>
                <a:cs typeface="Meiryo UI" panose="020B0604030504040204" pitchFamily="50" charset="-128"/>
              </a:rPr>
              <a:t>１</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成長目標 「</a:t>
            </a:r>
            <a:r>
              <a:rPr lang="zh-TW" altLang="en-US" sz="2400" b="1" dirty="0" smtClean="0">
                <a:latin typeface="Meiryo UI" panose="020B0604030504040204" pitchFamily="50" charset="-128"/>
                <a:ea typeface="Meiryo UI" panose="020B0604030504040204" pitchFamily="50" charset="-128"/>
                <a:cs typeface="Meiryo UI" panose="020B0604030504040204" pitchFamily="50" charset="-128"/>
              </a:rPr>
              <a:t>実質成長率</a:t>
            </a:r>
            <a:r>
              <a:rPr lang="ja-JP" altLang="en-US" sz="2400" b="1" dirty="0" smtClean="0">
                <a:latin typeface="Meiryo UI" panose="020B0604030504040204" pitchFamily="50" charset="-128"/>
                <a:ea typeface="Meiryo UI" panose="020B0604030504040204" pitchFamily="50" charset="-128"/>
                <a:cs typeface="Meiryo UI" panose="020B0604030504040204" pitchFamily="50" charset="-128"/>
              </a:rPr>
              <a:t>」 に関して</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8</a:t>
            </a:fld>
            <a:endParaRPr lang="ja-JP" altLang="en-US" b="1" dirty="0"/>
          </a:p>
        </p:txBody>
      </p:sp>
      <p:sp>
        <p:nvSpPr>
          <p:cNvPr id="15" name="テキスト ボックス 14"/>
          <p:cNvSpPr txBox="1"/>
          <p:nvPr/>
        </p:nvSpPr>
        <p:spPr>
          <a:xfrm>
            <a:off x="121296" y="2382629"/>
            <a:ext cx="1570384" cy="276999"/>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（％ポイント）</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 name="グラフ 9"/>
          <p:cNvGraphicFramePr>
            <a:graphicFrameLocks/>
          </p:cNvGraphicFramePr>
          <p:nvPr>
            <p:extLst>
              <p:ext uri="{D42A27DB-BD31-4B8C-83A1-F6EECF244321}">
                <p14:modId xmlns:p14="http://schemas.microsoft.com/office/powerpoint/2010/main" val="94539611"/>
              </p:ext>
            </p:extLst>
          </p:nvPr>
        </p:nvGraphicFramePr>
        <p:xfrm>
          <a:off x="121296" y="2619799"/>
          <a:ext cx="8793904" cy="41944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23195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32750" y="5758125"/>
            <a:ext cx="5181076" cy="461665"/>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工業用地</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「工業統計表（用地・用水編）にいう「事業所敷地面積」を</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従業員</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人以上の事業所敷地面積に補正したもの</a:t>
            </a:r>
          </a:p>
        </p:txBody>
      </p:sp>
      <p:sp>
        <p:nvSpPr>
          <p:cNvPr id="12" name="正方形/長方形 11"/>
          <p:cNvSpPr/>
          <p:nvPr/>
        </p:nvSpPr>
        <p:spPr>
          <a:xfrm>
            <a:off x="4796969" y="2047960"/>
            <a:ext cx="4548205" cy="677108"/>
          </a:xfrm>
          <a:prstGeom prst="rect">
            <a:avLst/>
          </a:prstGeom>
        </p:spPr>
        <p:txBody>
          <a:bodyPr wrap="square">
            <a:spAutoFit/>
          </a:bodyPr>
          <a:lstStyle/>
          <a:p>
            <a:pPr marL="177792" indent="-177792"/>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○大阪府の工場立地件数（新設・増設）の推移</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7792" indent="-177792"/>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近畿経済産業局　令和元</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月）近畿地区</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792" indent="-177792"/>
            <a:r>
              <a:rPr lang="ja-JP" altLang="en-US" sz="1200" dirty="0">
                <a:latin typeface="Meiryo UI" panose="020B0604030504040204" pitchFamily="50" charset="-128"/>
                <a:ea typeface="Meiryo UI" panose="020B0604030504040204" pitchFamily="50" charset="-128"/>
                <a:cs typeface="Meiryo UI" panose="020B0604030504040204" pitchFamily="50" charset="-128"/>
              </a:rPr>
              <a:t>　　　　　　 工場立地動向調査より</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07504" y="980728"/>
            <a:ext cx="8928992" cy="1008112"/>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37" lvl="0" indent="-285737">
              <a:buFont typeface="Wingdings" panose="05000000000000000000" pitchFamily="2" charset="2"/>
              <a:buChar char="p"/>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府内における工業用地面積は減少傾向。令和元年の工場立地件数は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件と前年から</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件減少したものの、面積は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16.1ha</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と前年（</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12.5ha</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）から増加。</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37" lvl="0" indent="-285737">
              <a:buFont typeface="Wingdings" panose="05000000000000000000" pitchFamily="2" charset="2"/>
              <a:buChar char="p"/>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地方拠点強化税制について、平成３０年６月より東京２３区から本社機能を移転する場合の支援対象地域に、近畿圏の中心部が新たに追加。</a:t>
            </a:r>
            <a:endParaRPr lang="en-US" altLang="ja-JP" sz="1600" strike="dbl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131333" y="2489724"/>
            <a:ext cx="1008112"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ha</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768">
              <a:buClr>
                <a:srgbClr val="000000"/>
              </a:buClr>
              <a:buSzPct val="100000"/>
              <a:defRPr/>
            </a:pPr>
            <a:r>
              <a:rPr kumimoji="0" lang="ja-JP" altLang="en-US" sz="2000" b="1" dirty="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p>
          <a:p>
            <a:pPr algn="ct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関連データ</a:t>
            </a:r>
          </a:p>
        </p:txBody>
      </p:sp>
      <p:sp>
        <p:nvSpPr>
          <p:cNvPr id="16" name="正方形/長方形 15"/>
          <p:cNvSpPr/>
          <p:nvPr/>
        </p:nvSpPr>
        <p:spPr>
          <a:xfrm>
            <a:off x="83609" y="2072461"/>
            <a:ext cx="4416383" cy="492443"/>
          </a:xfrm>
          <a:prstGeom prst="rect">
            <a:avLst/>
          </a:prstGeom>
        </p:spPr>
        <p:txBody>
          <a:bodyPr wrap="square">
            <a:spAutoFit/>
          </a:bodyPr>
          <a:lstStyle/>
          <a:p>
            <a:pPr marL="177792" indent="-177792"/>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○大阪府の工業用地</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面積の推移</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792" lvl="0" indent="-177792">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令和元</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年度　大阪</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国土利用計画審議会資料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0"/>
          <p:cNvSpPr>
            <a:spLocks noChangeArrowheads="1"/>
          </p:cNvSpPr>
          <p:nvPr/>
        </p:nvSpPr>
        <p:spPr bwMode="auto">
          <a:xfrm>
            <a:off x="156708" y="548694"/>
            <a:ext cx="8964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792" indent="-177792"/>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企業立地に</a:t>
            </a:r>
            <a:r>
              <a:rPr lang="ja-JP" altLang="en-US" dirty="0">
                <a:latin typeface="Meiryo UI" panose="020B0604030504040204" pitchFamily="50" charset="-128"/>
                <a:ea typeface="Meiryo UI" panose="020B0604030504040204" pitchFamily="50" charset="-128"/>
                <a:cs typeface="Meiryo UI" panose="020B0604030504040204" pitchFamily="50" charset="-128"/>
              </a:rPr>
              <a:t>関する大阪府内の動向　</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pPr>
              <a:defRPr/>
            </a:pPr>
            <a:fld id="{4AC9B83D-17C3-4F2E-B0BA-D155CD364A7C}" type="slidenum">
              <a:rPr lang="ja-JP" altLang="en-US" smtClean="0"/>
              <a:pPr>
                <a:defRPr/>
              </a:pPr>
              <a:t>89</a:t>
            </a:fld>
            <a:endParaRPr lang="ja-JP" altLang="en-US" dirty="0"/>
          </a:p>
        </p:txBody>
      </p:sp>
      <p:graphicFrame>
        <p:nvGraphicFramePr>
          <p:cNvPr id="15" name="グラフ 14"/>
          <p:cNvGraphicFramePr>
            <a:graphicFrameLocks/>
          </p:cNvGraphicFramePr>
          <p:nvPr>
            <p:extLst>
              <p:ext uri="{D42A27DB-BD31-4B8C-83A1-F6EECF244321}">
                <p14:modId xmlns:p14="http://schemas.microsoft.com/office/powerpoint/2010/main" val="1776901664"/>
              </p:ext>
            </p:extLst>
          </p:nvPr>
        </p:nvGraphicFramePr>
        <p:xfrm>
          <a:off x="232750" y="2702621"/>
          <a:ext cx="4104456" cy="3020199"/>
        </p:xfrm>
        <a:graphic>
          <a:graphicData uri="http://schemas.openxmlformats.org/drawingml/2006/chart">
            <c:chart xmlns:c="http://schemas.openxmlformats.org/drawingml/2006/chart" xmlns:r="http://schemas.openxmlformats.org/officeDocument/2006/relationships" r:id="rId3"/>
          </a:graphicData>
        </a:graphic>
      </p:graphicFrame>
      <p:pic>
        <p:nvPicPr>
          <p:cNvPr id="18" name="図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1742" y="2789381"/>
            <a:ext cx="4184754" cy="2870978"/>
          </a:xfrm>
          <a:prstGeom prst="rect">
            <a:avLst/>
          </a:prstGeom>
        </p:spPr>
      </p:pic>
    </p:spTree>
    <p:extLst>
      <p:ext uri="{BB962C8B-B14F-4D97-AF65-F5344CB8AC3E}">
        <p14:creationId xmlns:p14="http://schemas.microsoft.com/office/powerpoint/2010/main" val="145706261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6974752" y="6488480"/>
            <a:ext cx="2133600" cy="365125"/>
          </a:xfrm>
        </p:spPr>
        <p:txBody>
          <a:bodyPr/>
          <a:lstStyle/>
          <a:p>
            <a:pPr>
              <a:defRPr/>
            </a:pPr>
            <a:fld id="{4AC9B83D-17C3-4F2E-B0BA-D155CD364A7C}" type="slidenum">
              <a:rPr lang="ja-JP" altLang="en-US" smtClean="0"/>
              <a:pPr>
                <a:defRPr/>
              </a:pPr>
              <a:t>90</a:t>
            </a:fld>
            <a:endParaRPr lang="ja-JP" altLang="en-US" dirty="0"/>
          </a:p>
        </p:txBody>
      </p:sp>
      <p:sp>
        <p:nvSpPr>
          <p:cNvPr id="21" name="正方形/長方形 10"/>
          <p:cNvSpPr>
            <a:spLocks noChangeArrowheads="1"/>
          </p:cNvSpPr>
          <p:nvPr/>
        </p:nvSpPr>
        <p:spPr bwMode="auto">
          <a:xfrm>
            <a:off x="143866" y="371448"/>
            <a:ext cx="896448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産業別、一人あたり付加価値額（労働生産性）</a:t>
            </a:r>
            <a:r>
              <a:rPr lang="ja-JP" altLang="en-US"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・経済産業省「経済センサス</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活動調査」（平成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作成</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70857"/>
            <a:ext cx="8928992" cy="123400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都市別に、産業別の一人あたり付加価値額（労働生産性）の変化をみると、大阪府では「学術研究、専門・技術サービス業」や「生活関連サービス業、娯楽業」などで向上している一方、「情報通信業」では低下がみられ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東京都では、「情報通信業」や「学術研究、専門・技術サービス業」で労働生産性が向上。また愛知県では、「製造業」で大きく労働生産性が向上。</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6512" y="2204864"/>
            <a:ext cx="4554253"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355976" y="2204865"/>
            <a:ext cx="4895528"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東京都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35496" y="4237637"/>
            <a:ext cx="4895528"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愛知県</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4499992" y="2420888"/>
            <a:ext cx="720080"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（万円）</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0" y="4437692"/>
            <a:ext cx="720080"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（万円）</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0" y="2420888"/>
            <a:ext cx="720080"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（万円）</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円/楕円 25"/>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3"/>
          <a:stretch>
            <a:fillRect/>
          </a:stretch>
        </p:blipFill>
        <p:spPr>
          <a:xfrm>
            <a:off x="23990" y="2294698"/>
            <a:ext cx="9096020" cy="4590686"/>
          </a:xfrm>
          <a:prstGeom prst="rect">
            <a:avLst/>
          </a:prstGeom>
        </p:spPr>
      </p:pic>
    </p:spTree>
    <p:extLst>
      <p:ext uri="{BB962C8B-B14F-4D97-AF65-F5344CB8AC3E}">
        <p14:creationId xmlns:p14="http://schemas.microsoft.com/office/powerpoint/2010/main" val="3931528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10"/>
          <p:cNvSpPr>
            <a:spLocks noChangeArrowheads="1"/>
          </p:cNvSpPr>
          <p:nvPr/>
        </p:nvSpPr>
        <p:spPr bwMode="auto">
          <a:xfrm>
            <a:off x="-36512" y="367933"/>
            <a:ext cx="8424936" cy="68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製造業における中小企業</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（従業者</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人の事業所）</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の動向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経済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産業省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年工業統計表 地域別統計表」</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事業所数、従業者数については</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日現在、付加価値額に</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ついて</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は</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月の実績</a:t>
            </a:r>
          </a:p>
        </p:txBody>
      </p:sp>
      <p:sp>
        <p:nvSpPr>
          <p:cNvPr id="23" name="正方形/長方形 22"/>
          <p:cNvSpPr/>
          <p:nvPr/>
        </p:nvSpPr>
        <p:spPr>
          <a:xfrm>
            <a:off x="101948" y="997354"/>
            <a:ext cx="8928992" cy="156755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年の大阪府内の製造業における中小企業の事業所数は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15,357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事業所で、全国で最多。</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年の製造業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における中小企業の付加価値額は</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5,646</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億円と</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後れを取る状況。 </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従業者規模</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別に付加価値額と事業所数をみると、一般的に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従業者規模</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の大きい事業所ほど、付加価値額が大きい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傾向が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、付加価値額の小さい傾向の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従業者規模の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小さい事業所の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数が他の都市より多く、</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愛知県は</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、付加価値額の大きい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傾向のある従業者規模</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の大きい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多い。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5496" y="2518011"/>
            <a:ext cx="426894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○都道府県別の事業所数、付加価値額</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4716016" y="4354574"/>
            <a:ext cx="426894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○従業者規模別の事業所数</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4716016" y="2511983"/>
            <a:ext cx="4268940"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○従業者規模別の付加価値額</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円/楕円 24"/>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91</a:t>
            </a:fld>
            <a:endParaRPr lang="ja-JP" altLang="en-US" dirty="0"/>
          </a:p>
        </p:txBody>
      </p:sp>
      <p:sp>
        <p:nvSpPr>
          <p:cNvPr id="19" name="テキスト ボックス 18"/>
          <p:cNvSpPr txBox="1"/>
          <p:nvPr/>
        </p:nvSpPr>
        <p:spPr>
          <a:xfrm>
            <a:off x="359532" y="6246604"/>
            <a:ext cx="8460940" cy="561692"/>
          </a:xfrm>
          <a:prstGeom prst="rect">
            <a:avLst/>
          </a:prstGeom>
          <a:noFill/>
          <a:ln>
            <a:solidFill>
              <a:schemeClr val="tx1"/>
            </a:solidFill>
          </a:ln>
        </p:spPr>
        <p:txBody>
          <a:bodyPr wrap="square" rtlCol="0">
            <a:spAutoFit/>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事業所</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の生産活動において、新たに付け加えられた価値</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（従</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業者</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人以下については粗付加価値額にて</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計算） </a:t>
            </a: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付加</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価値額　</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製造品出荷額等</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（製造品年末在庫額</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製造品年初在庫額）＋（半製品及び仕掛品年末価額－</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半製品及び仕掛品</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年初価額）－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（消費税を除く内国消費税額＋推計消費税額）－原材料、燃料、電力の使用額等－減価償却額</a:t>
            </a:r>
            <a:endParaRPr lang="en-US" altLang="zh-TW"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4517994" y="4555977"/>
            <a:ext cx="804114" cy="30203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00" dirty="0" smtClean="0">
                <a:solidFill>
                  <a:schemeClr val="tx1"/>
                </a:solidFill>
              </a:rPr>
              <a:t>（事業所）</a:t>
            </a:r>
            <a:endParaRPr kumimoji="1" lang="ja-JP" altLang="en-US" sz="900" dirty="0">
              <a:solidFill>
                <a:schemeClr val="tx1"/>
              </a:solidFill>
            </a:endParaRPr>
          </a:p>
        </p:txBody>
      </p:sp>
      <p:sp>
        <p:nvSpPr>
          <p:cNvPr id="37" name="正方形/長方形 36"/>
          <p:cNvSpPr/>
          <p:nvPr/>
        </p:nvSpPr>
        <p:spPr>
          <a:xfrm>
            <a:off x="4590002" y="2722427"/>
            <a:ext cx="732106" cy="27819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900" dirty="0" smtClean="0">
                <a:solidFill>
                  <a:schemeClr val="tx1"/>
                </a:solidFill>
              </a:rPr>
              <a:t>（十億円）</a:t>
            </a:r>
            <a:endParaRPr kumimoji="1" lang="ja-JP" altLang="en-US" sz="900" dirty="0">
              <a:solidFill>
                <a:schemeClr val="tx1"/>
              </a:solidFill>
            </a:endParaRPr>
          </a:p>
        </p:txBody>
      </p:sp>
      <p:sp>
        <p:nvSpPr>
          <p:cNvPr id="39" name="テキスト ボックス 38"/>
          <p:cNvSpPr txBox="1"/>
          <p:nvPr/>
        </p:nvSpPr>
        <p:spPr>
          <a:xfrm>
            <a:off x="-36512" y="4591579"/>
            <a:ext cx="648072"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（万円）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91694" y="2763259"/>
            <a:ext cx="792953"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（事業所）</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013938" y="2775050"/>
            <a:ext cx="1008112"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（十億円）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15028" y="4365104"/>
            <a:ext cx="4736992" cy="307777"/>
          </a:xfrm>
          <a:prstGeom prst="rect">
            <a:avLst/>
          </a:prstGeom>
        </p:spPr>
        <p:txBody>
          <a:bodyPr wrap="square">
            <a:spAutoFit/>
          </a:body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○都道府県別の従業者１人当たりの付加価値額</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4" name="グラフ 23"/>
          <p:cNvGraphicFramePr>
            <a:graphicFrameLocks/>
          </p:cNvGraphicFramePr>
          <p:nvPr>
            <p:extLst>
              <p:ext uri="{D42A27DB-BD31-4B8C-83A1-F6EECF244321}">
                <p14:modId xmlns:p14="http://schemas.microsoft.com/office/powerpoint/2010/main" val="852601747"/>
              </p:ext>
            </p:extLst>
          </p:nvPr>
        </p:nvGraphicFramePr>
        <p:xfrm>
          <a:off x="-2999" y="2626459"/>
          <a:ext cx="4716524" cy="18568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グラフ 31"/>
          <p:cNvGraphicFramePr>
            <a:graphicFrameLocks/>
          </p:cNvGraphicFramePr>
          <p:nvPr>
            <p:extLst>
              <p:ext uri="{D42A27DB-BD31-4B8C-83A1-F6EECF244321}">
                <p14:modId xmlns:p14="http://schemas.microsoft.com/office/powerpoint/2010/main" val="2392896398"/>
              </p:ext>
            </p:extLst>
          </p:nvPr>
        </p:nvGraphicFramePr>
        <p:xfrm>
          <a:off x="-15567" y="4687608"/>
          <a:ext cx="4564156" cy="15945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グラフ 32"/>
          <p:cNvGraphicFramePr>
            <a:graphicFrameLocks/>
          </p:cNvGraphicFramePr>
          <p:nvPr>
            <p:extLst>
              <p:ext uri="{D42A27DB-BD31-4B8C-83A1-F6EECF244321}">
                <p14:modId xmlns:p14="http://schemas.microsoft.com/office/powerpoint/2010/main" val="1699787368"/>
              </p:ext>
            </p:extLst>
          </p:nvPr>
        </p:nvGraphicFramePr>
        <p:xfrm>
          <a:off x="4765065" y="2837016"/>
          <a:ext cx="4408865" cy="16405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グラフ 33"/>
          <p:cNvGraphicFramePr>
            <a:graphicFrameLocks/>
          </p:cNvGraphicFramePr>
          <p:nvPr>
            <p:extLst>
              <p:ext uri="{D42A27DB-BD31-4B8C-83A1-F6EECF244321}">
                <p14:modId xmlns:p14="http://schemas.microsoft.com/office/powerpoint/2010/main" val="596290073"/>
              </p:ext>
            </p:extLst>
          </p:nvPr>
        </p:nvGraphicFramePr>
        <p:xfrm>
          <a:off x="4736779" y="4718206"/>
          <a:ext cx="4248178" cy="153892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26437510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00127" y="2207186"/>
            <a:ext cx="7828257" cy="677108"/>
          </a:xfrm>
          <a:prstGeom prst="rect">
            <a:avLst/>
          </a:prstGeom>
          <a:noFill/>
          <a:ln>
            <a:solidFill>
              <a:schemeClr val="accent1"/>
            </a:solidFill>
          </a:ln>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特化係数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ある業種に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おいて、全国の製造品出荷額等の構成比に対する、各都道府県の当該業種の製造品出荷額等の構成比の比率。</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この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数値が</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を超えると、当該業種の構成比がその都道府県において相対的に高く、特化していることを示す。</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0"/>
          <p:cNvSpPr>
            <a:spLocks noChangeArrowheads="1"/>
          </p:cNvSpPr>
          <p:nvPr/>
        </p:nvSpPr>
        <p:spPr bwMode="auto">
          <a:xfrm>
            <a:off x="155719" y="534063"/>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製造業出荷額等の特化係数（従業者</a:t>
            </a:r>
            <a:r>
              <a:rPr lang="en-US" altLang="ja-JP" dirty="0">
                <a:latin typeface="Meiryo UI" panose="020B0604030504040204" pitchFamily="50" charset="-128"/>
                <a:ea typeface="Meiryo UI" panose="020B0604030504040204" pitchFamily="50" charset="-128"/>
                <a:cs typeface="Meiryo UI" panose="020B0604030504040204" pitchFamily="50" charset="-128"/>
              </a:rPr>
              <a:t>4</a:t>
            </a:r>
            <a:r>
              <a:rPr lang="ja-JP" altLang="en-US" dirty="0">
                <a:latin typeface="Meiryo UI" panose="020B0604030504040204" pitchFamily="50" charset="-128"/>
                <a:ea typeface="Meiryo UI" panose="020B0604030504040204" pitchFamily="50" charset="-128"/>
                <a:cs typeface="Meiryo UI" panose="020B0604030504040204" pitchFamily="50" charset="-128"/>
              </a:rPr>
              <a:t>人以上）</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出典：大阪府「なにわの経済データ’</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55719" y="1068388"/>
            <a:ext cx="8928992" cy="936104"/>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大阪府は、突出して高い業種はなく、各業種がバランスよく集積している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他</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府県では、東京都の「なめし革・同製品・毛皮製造業」「印刷・同関連業</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、愛知県の「輸送用機械器具製造業」のように、特化係数の非常に高い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業種が見られる。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92</a:t>
            </a:fld>
            <a:endParaRPr lang="ja-JP" altLang="en-US" dirty="0"/>
          </a:p>
        </p:txBody>
      </p:sp>
      <p:pic>
        <p:nvPicPr>
          <p:cNvPr id="2" name="図 1"/>
          <p:cNvPicPr>
            <a:picLocks noChangeAspect="1"/>
          </p:cNvPicPr>
          <p:nvPr/>
        </p:nvPicPr>
        <p:blipFill>
          <a:blip r:embed="rId3"/>
          <a:stretch>
            <a:fillRect/>
          </a:stretch>
        </p:blipFill>
        <p:spPr>
          <a:xfrm>
            <a:off x="107504" y="3335377"/>
            <a:ext cx="2885781" cy="2511193"/>
          </a:xfrm>
          <a:prstGeom prst="rect">
            <a:avLst/>
          </a:prstGeom>
          <a:ln>
            <a:solidFill>
              <a:schemeClr val="tx1"/>
            </a:solidFill>
          </a:ln>
        </p:spPr>
      </p:pic>
      <p:pic>
        <p:nvPicPr>
          <p:cNvPr id="8" name="図 7"/>
          <p:cNvPicPr>
            <a:picLocks noChangeAspect="1"/>
          </p:cNvPicPr>
          <p:nvPr/>
        </p:nvPicPr>
        <p:blipFill>
          <a:blip r:embed="rId4"/>
          <a:stretch>
            <a:fillRect/>
          </a:stretch>
        </p:blipFill>
        <p:spPr>
          <a:xfrm>
            <a:off x="3131840" y="3335379"/>
            <a:ext cx="2880420" cy="2511191"/>
          </a:xfrm>
          <a:prstGeom prst="rect">
            <a:avLst/>
          </a:prstGeom>
          <a:ln>
            <a:solidFill>
              <a:schemeClr val="tx1"/>
            </a:solidFill>
          </a:ln>
        </p:spPr>
      </p:pic>
      <p:pic>
        <p:nvPicPr>
          <p:cNvPr id="9" name="図 8"/>
          <p:cNvPicPr>
            <a:picLocks noChangeAspect="1"/>
          </p:cNvPicPr>
          <p:nvPr/>
        </p:nvPicPr>
        <p:blipFill>
          <a:blip r:embed="rId5"/>
          <a:stretch>
            <a:fillRect/>
          </a:stretch>
        </p:blipFill>
        <p:spPr>
          <a:xfrm>
            <a:off x="6156176" y="3335378"/>
            <a:ext cx="2877783" cy="2511192"/>
          </a:xfrm>
          <a:prstGeom prst="rect">
            <a:avLst/>
          </a:prstGeom>
          <a:ln>
            <a:solidFill>
              <a:schemeClr val="tx1"/>
            </a:solidFill>
          </a:ln>
        </p:spPr>
      </p:pic>
    </p:spTree>
    <p:extLst>
      <p:ext uri="{BB962C8B-B14F-4D97-AF65-F5344CB8AC3E}">
        <p14:creationId xmlns:p14="http://schemas.microsoft.com/office/powerpoint/2010/main" val="339227029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4885765" y="3157673"/>
            <a:ext cx="4150731" cy="1384995"/>
          </a:xfrm>
          <a:prstGeom prst="rect">
            <a:avLst/>
          </a:prstGeom>
          <a:ln w="12700"/>
        </p:spPr>
        <p:style>
          <a:lnRef idx="2">
            <a:schemeClr val="accent1"/>
          </a:lnRef>
          <a:fillRef idx="1">
            <a:schemeClr val="lt1"/>
          </a:fillRef>
          <a:effectRef idx="0">
            <a:schemeClr val="accent1"/>
          </a:effectRef>
          <a:fontRef idx="minor">
            <a:schemeClr val="dk1"/>
          </a:fontRef>
        </p:style>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大阪府内のものづくり中小企業の優れた技術に裏打ち</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a:latin typeface="Meiryo UI" panose="020B0604030504040204" pitchFamily="50" charset="-128"/>
                <a:ea typeface="Meiryo UI" panose="020B0604030504040204" pitchFamily="50" charset="-128"/>
                <a:cs typeface="Meiryo UI" panose="020B0604030504040204" pitchFamily="50" charset="-128"/>
              </a:rPr>
            </a:br>
            <a:r>
              <a:rPr lang="ja-JP" altLang="en-US" sz="1200" dirty="0">
                <a:latin typeface="Meiryo UI" panose="020B0604030504040204" pitchFamily="50" charset="-128"/>
                <a:ea typeface="Meiryo UI" panose="020B0604030504040204" pitchFamily="50" charset="-128"/>
                <a:cs typeface="Meiryo UI" panose="020B0604030504040204" pitchFamily="50" charset="-128"/>
              </a:rPr>
              <a:t>された創造力にあふれる製品（消費財）をブランド認定</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することで、大阪のものづくりのブランドイメージを</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高めるとと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もに、自社製品開発の取組みを促進しています。認定さ</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れた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製品は「大阪製ブランド製品」として大阪府をはじめ、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様々な支援機関等が実施するプロモーション活動によって</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国内外に広く情報発信していきます。</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4757349" y="2881950"/>
            <a:ext cx="4279147" cy="307777"/>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2563" indent="-182563"/>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（おおさかせい）ブランド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認定制度</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0" name="図 2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9276" y="3333668"/>
            <a:ext cx="586051" cy="759384"/>
          </a:xfrm>
          <a:prstGeom prst="rect">
            <a:avLst/>
          </a:prstGeom>
          <a:noFill/>
          <a:ln>
            <a:noFill/>
          </a:ln>
        </p:spPr>
      </p:pic>
      <p:sp>
        <p:nvSpPr>
          <p:cNvPr id="29" name="正方形/長方形 28"/>
          <p:cNvSpPr/>
          <p:nvPr/>
        </p:nvSpPr>
        <p:spPr>
          <a:xfrm>
            <a:off x="4910864" y="4830827"/>
            <a:ext cx="4150731" cy="1938992"/>
          </a:xfrm>
          <a:prstGeom prst="rect">
            <a:avLst/>
          </a:prstGeom>
          <a:ln w="12700"/>
        </p:spPr>
        <p:style>
          <a:lnRef idx="2">
            <a:schemeClr val="accent1"/>
          </a:lnRef>
          <a:fillRef idx="1">
            <a:schemeClr val="lt1"/>
          </a:fillRef>
          <a:effectRef idx="0">
            <a:schemeClr val="accent1"/>
          </a:effectRef>
          <a:fontRef idx="minor">
            <a:schemeClr val="dk1"/>
          </a:fontRef>
        </p:style>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kern="100" dirty="0">
                <a:latin typeface="Meiryo UI" panose="020B0604030504040204" pitchFamily="50" charset="-128"/>
                <a:ea typeface="Meiryo UI" panose="020B0604030504040204" pitchFamily="50" charset="-128"/>
                <a:cs typeface="Courier New" panose="02070309020205020404" pitchFamily="49" charset="0"/>
              </a:rPr>
              <a:t>　</a:t>
            </a: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新事業創出や</a:t>
            </a:r>
            <a:r>
              <a:rPr lang="ja-JP" altLang="ja-JP" sz="1200" kern="100" dirty="0">
                <a:latin typeface="Meiryo UI" panose="020B0604030504040204" pitchFamily="50" charset="-128"/>
                <a:ea typeface="Meiryo UI" panose="020B0604030504040204" pitchFamily="50" charset="-128"/>
                <a:cs typeface="Courier New" panose="02070309020205020404" pitchFamily="49" charset="0"/>
              </a:rPr>
              <a:t>新商品・サービスの開発など企業の課題解決に向けて「デザイン思考」（問題解決のプロセス）を踏まえた支援</a:t>
            </a: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を行うこと</a:t>
            </a:r>
            <a:r>
              <a:rPr lang="ja-JP" altLang="ja-JP" sz="1200" kern="100" dirty="0">
                <a:latin typeface="Meiryo UI" panose="020B0604030504040204" pitchFamily="50" charset="-128"/>
                <a:ea typeface="Meiryo UI" panose="020B0604030504040204" pitchFamily="50" charset="-128"/>
                <a:cs typeface="Courier New" panose="02070309020205020404" pitchFamily="49" charset="0"/>
              </a:rPr>
              <a:t>により、中小企業のイノベーションを促進。</a:t>
            </a:r>
            <a:endParaRPr lang="en-US" altLang="ja-JP" sz="1200" kern="100" dirty="0">
              <a:latin typeface="Meiryo UI" panose="020B0604030504040204" pitchFamily="50" charset="-128"/>
              <a:ea typeface="Meiryo UI" panose="020B0604030504040204" pitchFamily="50" charset="-128"/>
              <a:cs typeface="Courier New" panose="02070309020205020404" pitchFamily="49" charset="0"/>
            </a:endParaRPr>
          </a:p>
          <a:p>
            <a:pPr>
              <a:spcAft>
                <a:spcPts val="0"/>
              </a:spcAft>
            </a:pP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〇</a:t>
            </a:r>
            <a:r>
              <a:rPr lang="ja-JP" altLang="ja-JP" sz="1200" kern="100" dirty="0">
                <a:latin typeface="Meiryo UI" panose="020B0604030504040204" pitchFamily="50" charset="-128"/>
                <a:ea typeface="Meiryo UI" panose="020B0604030504040204" pitchFamily="50" charset="-128"/>
                <a:cs typeface="Courier New" panose="02070309020205020404" pitchFamily="49" charset="0"/>
              </a:rPr>
              <a:t>デザイン総合相談</a:t>
            </a: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事業</a:t>
            </a:r>
            <a:endParaRPr lang="en-US" altLang="ja-JP" sz="1200" kern="100" dirty="0">
              <a:latin typeface="Meiryo UI" panose="020B0604030504040204" pitchFamily="50" charset="-128"/>
              <a:ea typeface="Meiryo UI" panose="020B0604030504040204" pitchFamily="50" charset="-128"/>
              <a:cs typeface="Courier New" panose="02070309020205020404" pitchFamily="49" charset="0"/>
            </a:endParaRPr>
          </a:p>
          <a:p>
            <a:pPr>
              <a:spcAft>
                <a:spcPts val="0"/>
              </a:spcAft>
            </a:pP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　中小企業の経営やデザインに関する課題</a:t>
            </a:r>
            <a:r>
              <a:rPr lang="ja-JP" altLang="en-US" sz="1200" kern="100" dirty="0" smtClean="0">
                <a:latin typeface="Meiryo UI" panose="020B0604030504040204" pitchFamily="50" charset="-128"/>
                <a:ea typeface="Meiryo UI" panose="020B0604030504040204" pitchFamily="50" charset="-128"/>
                <a:cs typeface="Courier New" panose="02070309020205020404" pitchFamily="49" charset="0"/>
              </a:rPr>
              <a:t>を発見</a:t>
            </a: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し、解決策のアドバイスから</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デザイナー</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等の</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紹介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までを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行っています</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kern="100" dirty="0">
              <a:latin typeface="Meiryo UI" panose="020B0604030504040204" pitchFamily="50" charset="-128"/>
              <a:ea typeface="Meiryo UI" panose="020B0604030504040204" pitchFamily="50" charset="-128"/>
              <a:cs typeface="Courier New" panose="02070309020205020404" pitchFamily="49" charset="0"/>
            </a:endParaRPr>
          </a:p>
          <a:p>
            <a:pPr>
              <a:spcAft>
                <a:spcPts val="0"/>
              </a:spcAft>
            </a:pP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〇デザイン・オープンカレッジ事業</a:t>
            </a:r>
            <a:endParaRPr lang="en-US" altLang="ja-JP" sz="1200" kern="100" dirty="0">
              <a:latin typeface="Meiryo UI" panose="020B0604030504040204" pitchFamily="50" charset="-128"/>
              <a:ea typeface="Meiryo UI" panose="020B0604030504040204" pitchFamily="50" charset="-128"/>
              <a:cs typeface="Courier New" panose="02070309020205020404" pitchFamily="49" charset="0"/>
            </a:endParaRPr>
          </a:p>
          <a:p>
            <a:pPr>
              <a:spcAft>
                <a:spcPts val="0"/>
              </a:spcAft>
            </a:pP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　デザインを経営に活かす人材を育成するために、デザイン思考や　</a:t>
            </a:r>
            <a:endParaRPr lang="en-US" altLang="ja-JP" sz="1200" kern="100" dirty="0">
              <a:latin typeface="Meiryo UI" panose="020B0604030504040204" pitchFamily="50" charset="-128"/>
              <a:ea typeface="Meiryo UI" panose="020B0604030504040204" pitchFamily="50" charset="-128"/>
              <a:cs typeface="Courier New" panose="02070309020205020404" pitchFamily="49" charset="0"/>
            </a:endParaRPr>
          </a:p>
          <a:p>
            <a:pPr>
              <a:spcAft>
                <a:spcPts val="0"/>
              </a:spcAft>
            </a:pP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　ブランドなどに関するテーマを毎年設け、フォーラムやワークショップ</a:t>
            </a:r>
            <a:r>
              <a:rPr lang="en-US" altLang="ja-JP" sz="1200" kern="100" dirty="0">
                <a:latin typeface="Meiryo UI" panose="020B0604030504040204" pitchFamily="50" charset="-128"/>
                <a:ea typeface="Meiryo UI" panose="020B0604030504040204" pitchFamily="50" charset="-128"/>
                <a:cs typeface="Courier New" panose="02070309020205020404" pitchFamily="49" charset="0"/>
              </a:rPr>
              <a:t/>
            </a:r>
            <a:br>
              <a:rPr lang="en-US" altLang="ja-JP" sz="1200" kern="100" dirty="0">
                <a:latin typeface="Meiryo UI" panose="020B0604030504040204" pitchFamily="50" charset="-128"/>
                <a:ea typeface="Meiryo UI" panose="020B0604030504040204" pitchFamily="50" charset="-128"/>
                <a:cs typeface="Courier New" panose="02070309020205020404" pitchFamily="49" charset="0"/>
              </a:rPr>
            </a:br>
            <a:r>
              <a:rPr lang="ja-JP" altLang="en-US" sz="1200" kern="100" dirty="0">
                <a:latin typeface="Meiryo UI" panose="020B0604030504040204" pitchFamily="50" charset="-128"/>
                <a:ea typeface="Meiryo UI" panose="020B0604030504040204" pitchFamily="50" charset="-128"/>
                <a:cs typeface="Courier New" panose="02070309020205020404" pitchFamily="49" charset="0"/>
              </a:rPr>
              <a:t>　を開催して</a:t>
            </a:r>
            <a:r>
              <a:rPr lang="ja-JP" altLang="en-US" sz="1200" kern="100" dirty="0" smtClean="0">
                <a:latin typeface="Meiryo UI" panose="020B0604030504040204" pitchFamily="50" charset="-128"/>
                <a:ea typeface="Meiryo UI" panose="020B0604030504040204" pitchFamily="50" charset="-128"/>
                <a:cs typeface="Courier New" panose="02070309020205020404" pitchFamily="49" charset="0"/>
              </a:rPr>
              <a:t>います。</a:t>
            </a:r>
          </a:p>
        </p:txBody>
      </p:sp>
      <p:sp>
        <p:nvSpPr>
          <p:cNvPr id="16" name="正方形/長方形 15"/>
          <p:cNvSpPr/>
          <p:nvPr/>
        </p:nvSpPr>
        <p:spPr>
          <a:xfrm>
            <a:off x="40264" y="2990556"/>
            <a:ext cx="4756853" cy="52322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MOBIO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ものづくり</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支援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アクションプラン５つの戦略と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大阪版エコノミックガーデニング「ＥＧおおさか」の取組みについて</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4797117" y="4542668"/>
            <a:ext cx="4316657" cy="52322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2563" indent="-182563"/>
            <a:r>
              <a:rPr lang="ja-JP" altLang="en-US" sz="1400" dirty="0">
                <a:solidFill>
                  <a:schemeClr val="accent1"/>
                </a:solidFill>
                <a:latin typeface="Meiryo UI" panose="020B0604030504040204" pitchFamily="50" charset="-128"/>
                <a:ea typeface="Meiryo UI" panose="020B0604030504040204" pitchFamily="50" charset="-128"/>
                <a:cs typeface="Meiryo UI" panose="020B0604030504040204" pitchFamily="50" charset="-128"/>
              </a:rPr>
              <a:t>〇</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産業デザインセンター事業</a:t>
            </a:r>
          </a:p>
          <a:p>
            <a:pPr marL="182563" indent="-182563"/>
            <a:endParaRPr lang="ja-JP" altLang="en-US" sz="1400"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23228" y="3513777"/>
            <a:ext cx="4679573" cy="2795544"/>
          </a:xfrm>
          <a:prstGeom prst="rect">
            <a:avLst/>
          </a:prstGeom>
          <a:ln w="12700">
            <a:solidFill>
              <a:schemeClr val="accent1"/>
            </a:solidFill>
          </a:ln>
        </p:spPr>
        <p:txBody>
          <a:bodyPr wrap="square">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MOBIO</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のミッション</a:t>
            </a:r>
            <a:endPar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企業</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の変革と挑戦に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向けた「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知る、やる、集まる」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を徹底的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支援</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５つの戦略</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戦略</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１：交流と情報</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発信で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変革・挑戦意欲を喚起</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ものづくり中小</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企業の販路開拓を支援</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戦略３：ものづくり中小企業の技術革新</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を促進</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戦略４：ものづくり中小企業の知的財産戦略を支援</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戦略５：ものづくり中小企業のビジネス環境整備</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を推進</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EG</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おおさかの考え方を</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MOBIO</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の活動指針と位置付け事業</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展開</a:t>
            </a:r>
            <a:endParaRPr lang="en-US" altLang="ja-JP" sz="1050" strike="sngStrike"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大阪版エコノミックガーデニング「ＥＧおおさか」</a:t>
            </a:r>
            <a:endParaRPr lang="en-US" altLang="ja-JP" sz="1200" u="sng"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産学公民金」の連携・協働により、府内ものづくり中小企業にとって最適なビジネス環境の整備を進め（土壌を耕し）、「変革と挑戦」に取り組む中小企業を応援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する（基本を育てる）地域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経済“賑耕”政策「大阪版エコノミックガーデニング（ＥＧおおさか）」に取り組んでいます。</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Picture 2" descr="\\10.250.60.22\share\◆MOBIOロゴタイプ＜docﾌｫﾙﾀﾞと同じものです＞\切り抜きロゴ【MOBIO】\mobio_logo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4155" y="4184617"/>
            <a:ext cx="950291" cy="3954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10.250.60.22\share\製造業Ｇ\■EGおおさか\02_EGシンボルマーク\納品0602\軽いやつ.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4155" y="4781113"/>
            <a:ext cx="1080000" cy="264258"/>
          </a:xfrm>
          <a:prstGeom prst="rect">
            <a:avLst/>
          </a:prstGeom>
          <a:noFill/>
          <a:extLst>
            <a:ext uri="{909E8E84-426E-40DD-AFC4-6F175D3DCCD1}">
              <a14:hiddenFill xmlns:a14="http://schemas.microsoft.com/office/drawing/2010/main">
                <a:solidFill>
                  <a:srgbClr val="FFFFFF"/>
                </a:solidFill>
              </a14:hiddenFill>
            </a:ext>
          </a:extLst>
        </p:spPr>
      </p:pic>
      <p:sp>
        <p:nvSpPr>
          <p:cNvPr id="26" name="正方形/長方形 10"/>
          <p:cNvSpPr>
            <a:spLocks noChangeArrowheads="1"/>
          </p:cNvSpPr>
          <p:nvPr/>
        </p:nvSpPr>
        <p:spPr bwMode="auto">
          <a:xfrm>
            <a:off x="72008" y="478867"/>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ハイエンドなものづくりの推進に向けた取組み</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72670" y="883110"/>
            <a:ext cx="8963824" cy="201845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年に、ものづくり</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中小企業の</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総合支援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拠点として、</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MOBIO</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（ものづくりビジネスセンター大阪）を開設。</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MOBIO</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ものづくり支援アクションプランを基に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、大阪府、（公財）大阪産業局、民間事業者が連携して、ものづくり</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企業の「変革と挑戦」を支援する取組みを実施。</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優れた技術と創造力にあふれる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製品を「大阪製ブランド」として認定しているほか、（地独）大阪産業技術研究所が行う取組を支援することにより、ものづくり産業の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高度化</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を図るとともに、</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診断や</a:t>
            </a:r>
            <a:r>
              <a:rPr lang="en-US" altLang="ja-JP" sz="16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6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とものづくり企業のマッチングを</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行</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う</a:t>
            </a:r>
            <a:r>
              <a:rPr lang="en-US" altLang="ja-JP"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推進ラボ事業により</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の生産性向上を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支援してい</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る</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ja-JP" sz="1600" dirty="0" smtClean="0">
                <a:solidFill>
                  <a:schemeClr val="tx1"/>
                </a:solidFill>
                <a:latin typeface="Meiryo UI" panose="020B0604030504040204" pitchFamily="50" charset="-128"/>
                <a:ea typeface="Meiryo UI" panose="020B0604030504040204" pitchFamily="50" charset="-128"/>
              </a:rPr>
              <a:t>「</a:t>
            </a:r>
            <a:r>
              <a:rPr lang="ja-JP" altLang="ja-JP" sz="1600" dirty="0">
                <a:solidFill>
                  <a:schemeClr val="tx1"/>
                </a:solidFill>
                <a:latin typeface="Meiryo UI" panose="020B0604030504040204" pitchFamily="50" charset="-128"/>
                <a:ea typeface="Meiryo UI" panose="020B0604030504040204" pitchFamily="50" charset="-128"/>
              </a:rPr>
              <a:t>大阪府産業デザインセンター」の支援による新事業創出や製品・サービスの高付加価値化といったデザインイノベーションの促進によって、</a:t>
            </a:r>
            <a:r>
              <a:rPr lang="ja-JP" altLang="en-US" sz="1600" dirty="0">
                <a:solidFill>
                  <a:schemeClr val="tx1"/>
                </a:solidFill>
                <a:latin typeface="Meiryo UI" panose="020B0604030504040204" pitchFamily="50" charset="-128"/>
                <a:ea typeface="Meiryo UI" panose="020B0604030504040204" pitchFamily="50" charset="-128"/>
              </a:rPr>
              <a:t>中小企業</a:t>
            </a:r>
            <a:r>
              <a:rPr lang="ja-JP" altLang="ja-JP" sz="1600" dirty="0">
                <a:solidFill>
                  <a:schemeClr val="tx1"/>
                </a:solidFill>
                <a:latin typeface="Meiryo UI" panose="020B0604030504040204" pitchFamily="50" charset="-128"/>
                <a:ea typeface="Meiryo UI" panose="020B0604030504040204" pitchFamily="50" charset="-128"/>
              </a:rPr>
              <a:t>の更なる高度化を図る</a:t>
            </a:r>
            <a:r>
              <a:rPr lang="ja-JP" altLang="ja-JP" sz="1600" dirty="0" smtClean="0">
                <a:solidFill>
                  <a:schemeClr val="tx1"/>
                </a:solidFill>
                <a:latin typeface="Meiryo UI" panose="020B0604030504040204" pitchFamily="50" charset="-128"/>
                <a:ea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endParaRPr>
          </a:p>
        </p:txBody>
      </p:sp>
      <p:sp>
        <p:nvSpPr>
          <p:cNvPr id="2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円/楕円 16"/>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smtClean="0"/>
              <a:pPr>
                <a:defRPr/>
              </a:pPr>
              <a:t>93</a:t>
            </a:fld>
            <a:endParaRPr lang="ja-JP" altLang="en-US" dirty="0"/>
          </a:p>
        </p:txBody>
      </p:sp>
      <p:pic>
        <p:nvPicPr>
          <p:cNvPr id="3" name="図 2"/>
          <p:cNvPicPr>
            <a:picLocks noChangeAspect="1"/>
          </p:cNvPicPr>
          <p:nvPr/>
        </p:nvPicPr>
        <p:blipFill>
          <a:blip r:embed="rId6"/>
          <a:stretch>
            <a:fillRect/>
          </a:stretch>
        </p:blipFill>
        <p:spPr>
          <a:xfrm>
            <a:off x="7929445" y="5291834"/>
            <a:ext cx="1107049" cy="329354"/>
          </a:xfrm>
          <a:prstGeom prst="rect">
            <a:avLst/>
          </a:prstGeom>
        </p:spPr>
      </p:pic>
      <p:sp>
        <p:nvSpPr>
          <p:cNvPr id="20" name="正方形/長方形 19"/>
          <p:cNvSpPr/>
          <p:nvPr/>
        </p:nvSpPr>
        <p:spPr>
          <a:xfrm>
            <a:off x="72008" y="6336558"/>
            <a:ext cx="4756853" cy="52322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a:t>
            </a:r>
            <a:r>
              <a:rPr lang="en-US" altLang="ja-JP" sz="14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推進</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Lab</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による</a:t>
            </a:r>
            <a:r>
              <a:rPr lang="en-US" altLang="ja-JP" sz="14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導入支援</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推進コンソーシアム　</a:t>
            </a:r>
            <a:r>
              <a:rPr lang="en-US" altLang="ja-JP" sz="14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診断　</a:t>
            </a:r>
            <a:r>
              <a:rPr lang="en-US" altLang="ja-JP" sz="14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マッチング等の実施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5" name="図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3382" y="6377344"/>
            <a:ext cx="1217619" cy="219799"/>
          </a:xfrm>
          <a:prstGeom prst="rect">
            <a:avLst/>
          </a:prstGeom>
        </p:spPr>
      </p:pic>
    </p:spTree>
    <p:extLst>
      <p:ext uri="{BB962C8B-B14F-4D97-AF65-F5344CB8AC3E}">
        <p14:creationId xmlns:p14="http://schemas.microsoft.com/office/powerpoint/2010/main" val="86231078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グラフ 13"/>
          <p:cNvGraphicFramePr>
            <a:graphicFrameLocks/>
          </p:cNvGraphicFramePr>
          <p:nvPr>
            <p:extLst>
              <p:ext uri="{D42A27DB-BD31-4B8C-83A1-F6EECF244321}">
                <p14:modId xmlns:p14="http://schemas.microsoft.com/office/powerpoint/2010/main" val="1486953174"/>
              </p:ext>
            </p:extLst>
          </p:nvPr>
        </p:nvGraphicFramePr>
        <p:xfrm>
          <a:off x="-378669" y="2272112"/>
          <a:ext cx="5256585" cy="43687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グラフ 14"/>
          <p:cNvGraphicFramePr>
            <a:graphicFrameLocks/>
          </p:cNvGraphicFramePr>
          <p:nvPr>
            <p:extLst>
              <p:ext uri="{D42A27DB-BD31-4B8C-83A1-F6EECF244321}">
                <p14:modId xmlns:p14="http://schemas.microsoft.com/office/powerpoint/2010/main" val="4134931654"/>
              </p:ext>
            </p:extLst>
          </p:nvPr>
        </p:nvGraphicFramePr>
        <p:xfrm>
          <a:off x="4015478" y="2376073"/>
          <a:ext cx="5021018" cy="4321017"/>
        </p:xfrm>
        <a:graphic>
          <a:graphicData uri="http://schemas.openxmlformats.org/drawingml/2006/chart">
            <c:chart xmlns:c="http://schemas.openxmlformats.org/drawingml/2006/chart" xmlns:r="http://schemas.openxmlformats.org/officeDocument/2006/relationships" r:id="rId4"/>
          </a:graphicData>
        </a:graphic>
      </p:graphicFrame>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94</a:t>
            </a:fld>
            <a:endParaRPr lang="ja-JP" altLang="en-US" dirty="0"/>
          </a:p>
        </p:txBody>
      </p:sp>
      <p:sp>
        <p:nvSpPr>
          <p:cNvPr id="21" name="正方形/長方形 10"/>
          <p:cNvSpPr>
            <a:spLocks noChangeArrowheads="1"/>
          </p:cNvSpPr>
          <p:nvPr/>
        </p:nvSpPr>
        <p:spPr bwMode="auto">
          <a:xfrm>
            <a:off x="112349" y="467039"/>
            <a:ext cx="8964486" cy="61555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日本の</a:t>
            </a:r>
            <a:r>
              <a:rPr lang="en-US" altLang="ja-JP" dirty="0">
                <a:latin typeface="Meiryo UI" panose="020B0604030504040204" pitchFamily="50" charset="-128"/>
                <a:ea typeface="Meiryo UI" panose="020B0604030504040204" pitchFamily="50" charset="-128"/>
                <a:cs typeface="Meiryo UI" panose="020B0604030504040204" pitchFamily="50" charset="-128"/>
              </a:rPr>
              <a:t>ICT</a:t>
            </a:r>
            <a:r>
              <a:rPr lang="ja-JP" altLang="en-US" dirty="0">
                <a:latin typeface="Meiryo UI" panose="020B0604030504040204" pitchFamily="50" charset="-128"/>
                <a:ea typeface="Meiryo UI" panose="020B0604030504040204" pitchFamily="50" charset="-128"/>
                <a:cs typeface="Meiryo UI" panose="020B0604030504040204" pitchFamily="50" charset="-128"/>
              </a:rPr>
              <a:t>産業の動向（情報通信産業の実質</a:t>
            </a:r>
            <a:r>
              <a:rPr lang="en-US" altLang="ja-JP" dirty="0">
                <a:latin typeface="Meiryo UI" panose="020B0604030504040204" pitchFamily="50" charset="-128"/>
                <a:ea typeface="Meiryo UI" panose="020B0604030504040204" pitchFamily="50" charset="-128"/>
                <a:cs typeface="Meiryo UI" panose="020B0604030504040204" pitchFamily="50" charset="-128"/>
              </a:rPr>
              <a:t>GDP</a:t>
            </a:r>
            <a:r>
              <a:rPr lang="ja-JP" altLang="en-US" dirty="0">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出典：総務省「</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の経済分析に関する調査」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（令和</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元</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1124744"/>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の実質</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に占める情報通信産業</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％と、商業、不動産に次ぐ規模。</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経年の推移をみると、</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年以降、金額は増加傾向に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07503" y="1897087"/>
            <a:ext cx="4554253" cy="307777"/>
          </a:xfrm>
          <a:prstGeom prst="rect">
            <a:avLst/>
          </a:prstGeom>
          <a:noFill/>
          <a:ln>
            <a:noFill/>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○経済活動別の実質</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構成（全国</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284984" y="1908121"/>
            <a:ext cx="4895528"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情報通信</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産業の実質</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GDP</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の推移</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19"/>
          <p:cNvSpPr/>
          <p:nvPr/>
        </p:nvSpPr>
        <p:spPr>
          <a:xfrm>
            <a:off x="7740352"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4011573" y="2173108"/>
            <a:ext cx="735112" cy="230832"/>
          </a:xfrm>
          <a:prstGeom prst="rect">
            <a:avLst/>
          </a:prstGeom>
          <a:noFill/>
        </p:spPr>
        <p:txBody>
          <a:bodyPr wrap="square" rtlCol="0">
            <a:spAutoFit/>
          </a:bodyPr>
          <a:lstStyle/>
          <a:p>
            <a:r>
              <a:rPr lang="ja-JP" altLang="en-US" sz="900" dirty="0" smtClean="0">
                <a:latin typeface="ＭＳ Ｐゴシック" panose="020B0600070205080204" pitchFamily="50" charset="-128"/>
                <a:ea typeface="ＭＳ Ｐゴシック" panose="020B0600070205080204" pitchFamily="50" charset="-128"/>
                <a:cs typeface="Meiryo UI" panose="020B0604030504040204" pitchFamily="50" charset="-128"/>
              </a:rPr>
              <a:t>（</a:t>
            </a:r>
            <a:r>
              <a:rPr lang="en-US" altLang="ja-JP" sz="900" dirty="0" smtClean="0">
                <a:latin typeface="ＭＳ Ｐゴシック" panose="020B0600070205080204" pitchFamily="50" charset="-128"/>
                <a:ea typeface="ＭＳ Ｐゴシック" panose="020B0600070205080204" pitchFamily="50" charset="-128"/>
                <a:cs typeface="Meiryo UI" panose="020B0604030504040204" pitchFamily="50" charset="-128"/>
              </a:rPr>
              <a:t>10</a:t>
            </a:r>
            <a:r>
              <a:rPr lang="ja-JP" altLang="en-US" sz="900" dirty="0" smtClean="0">
                <a:latin typeface="ＭＳ Ｐゴシック" panose="020B0600070205080204" pitchFamily="50" charset="-128"/>
                <a:ea typeface="ＭＳ Ｐゴシック" panose="020B0600070205080204" pitchFamily="50" charset="-128"/>
                <a:cs typeface="Meiryo UI" panose="020B0604030504040204" pitchFamily="50" charset="-128"/>
              </a:rPr>
              <a:t>億円）</a:t>
            </a:r>
            <a:endParaRPr lang="en-US" altLang="ja-JP" sz="900" dirty="0" smtClean="0">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Tree>
    <p:extLst>
      <p:ext uri="{BB962C8B-B14F-4D97-AF65-F5344CB8AC3E}">
        <p14:creationId xmlns:p14="http://schemas.microsoft.com/office/powerpoint/2010/main" val="60765671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10"/>
          <p:cNvSpPr>
            <a:spLocks noChangeArrowheads="1"/>
          </p:cNvSpPr>
          <p:nvPr/>
        </p:nvSpPr>
        <p:spPr bwMode="auto">
          <a:xfrm>
            <a:off x="59603" y="457523"/>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年　情報</a:t>
            </a:r>
            <a:r>
              <a:rPr lang="ja-JP" altLang="en-US" dirty="0">
                <a:latin typeface="Meiryo UI" panose="020B0604030504040204" pitchFamily="50" charset="-128"/>
                <a:ea typeface="Meiryo UI" panose="020B0604030504040204" pitchFamily="50" charset="-128"/>
                <a:cs typeface="Meiryo UI" panose="020B0604030504040204" pitchFamily="50" charset="-128"/>
              </a:rPr>
              <a:t>通信業の都道府県別事業所数及び</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従業者数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・経済産業省</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経済</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センサス</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活動調査」より作成</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4"/>
          <p:cNvGraphicFramePr>
            <a:graphicFrameLocks noGrp="1"/>
          </p:cNvGraphicFramePr>
          <p:nvPr>
            <p:extLst/>
          </p:nvPr>
        </p:nvGraphicFramePr>
        <p:xfrm>
          <a:off x="225657" y="2420888"/>
          <a:ext cx="8337671" cy="3573326"/>
        </p:xfrm>
        <a:graphic>
          <a:graphicData uri="http://schemas.openxmlformats.org/drawingml/2006/table">
            <a:tbl>
              <a:tblPr firstRow="1" bandRow="1">
                <a:tableStyleId>{5C22544A-7EE6-4342-B048-85BDC9FD1C3A}</a:tableStyleId>
              </a:tblPr>
              <a:tblGrid>
                <a:gridCol w="1615652">
                  <a:extLst>
                    <a:ext uri="{9D8B030D-6E8A-4147-A177-3AD203B41FA5}">
                      <a16:colId xmlns:a16="http://schemas.microsoft.com/office/drawing/2014/main" val="20000"/>
                    </a:ext>
                  </a:extLst>
                </a:gridCol>
                <a:gridCol w="1615652">
                  <a:extLst>
                    <a:ext uri="{9D8B030D-6E8A-4147-A177-3AD203B41FA5}">
                      <a16:colId xmlns:a16="http://schemas.microsoft.com/office/drawing/2014/main" val="20001"/>
                    </a:ext>
                  </a:extLst>
                </a:gridCol>
                <a:gridCol w="1700690">
                  <a:extLst>
                    <a:ext uri="{9D8B030D-6E8A-4147-A177-3AD203B41FA5}">
                      <a16:colId xmlns:a16="http://schemas.microsoft.com/office/drawing/2014/main" val="20002"/>
                    </a:ext>
                  </a:extLst>
                </a:gridCol>
                <a:gridCol w="1530614">
                  <a:extLst>
                    <a:ext uri="{9D8B030D-6E8A-4147-A177-3AD203B41FA5}">
                      <a16:colId xmlns:a16="http://schemas.microsoft.com/office/drawing/2014/main" val="20003"/>
                    </a:ext>
                  </a:extLst>
                </a:gridCol>
                <a:gridCol w="1875063">
                  <a:extLst>
                    <a:ext uri="{9D8B030D-6E8A-4147-A177-3AD203B41FA5}">
                      <a16:colId xmlns:a16="http://schemas.microsoft.com/office/drawing/2014/main" val="20004"/>
                    </a:ext>
                  </a:extLst>
                </a:gridCol>
              </a:tblGrid>
              <a:tr h="504056">
                <a:tc rowSpan="2">
                  <a:txBody>
                    <a:bodyPr/>
                    <a:lstStyle/>
                    <a:p>
                      <a:pPr algn="ct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順位</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gridSpan="2">
                  <a:txBody>
                    <a:bodyPr/>
                    <a:lstStyle/>
                    <a:p>
                      <a:pPr algn="ct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情報通信業</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gridSpan="2">
                  <a:txBody>
                    <a:bodyPr/>
                    <a:lstStyle/>
                    <a:p>
                      <a:pPr algn="ct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うち、ソフト系</a:t>
                      </a: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IT</a:t>
                      </a: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産業</a:t>
                      </a: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業種（</a:t>
                      </a: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0"/>
                  </a:ext>
                </a:extLst>
              </a:tr>
              <a:tr h="360040">
                <a:tc vMerge="1">
                  <a:txBody>
                    <a:bodyPr/>
                    <a:lstStyle/>
                    <a:p>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事業所数</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従業者数</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事業所数</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従業者数</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1"/>
                  </a:ext>
                </a:extLst>
              </a:tr>
              <a:tr h="541846">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1</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21,935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849,374</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13,314</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東京都</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619,083</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541846">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2</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5,842</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139,601</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3,885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111,896</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3"/>
                  </a:ext>
                </a:extLst>
              </a:tr>
              <a:tr h="541846">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3</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3,771</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122,387</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2,894</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99,409</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68222"/>
                    </a:solidFill>
                  </a:tcPr>
                </a:tc>
                <a:extLst>
                  <a:ext uri="{0D108BD9-81ED-4DB2-BD59-A6C34878D82A}">
                    <a16:rowId xmlns:a16="http://schemas.microsoft.com/office/drawing/2014/main" val="10004"/>
                  </a:ext>
                </a:extLst>
              </a:tr>
              <a:tr h="541846">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4</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3,400</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78,194</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2,343</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愛知県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57,555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5"/>
                  </a:ext>
                </a:extLst>
              </a:tr>
              <a:tr h="541846">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5</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2,642</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53,683</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1,815</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社</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c>
                  <a:txBody>
                    <a:bodyPr/>
                    <a:lstStyle/>
                    <a:p>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福岡県</a:t>
                      </a:r>
                      <a:endPar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36,967</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4" name="テキスト ボックス 3"/>
          <p:cNvSpPr txBox="1"/>
          <p:nvPr/>
        </p:nvSpPr>
        <p:spPr>
          <a:xfrm>
            <a:off x="179512" y="6165304"/>
            <a:ext cx="8298160" cy="276999"/>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ソフト系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ＩＴ産業</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業種とは、「ソフトウェア業」、「情報処理・提供サービス業」、「インターネット付随サービス業」</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円/楕円 10"/>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95</a:t>
            </a:fld>
            <a:endParaRPr lang="ja-JP" altLang="en-US" b="1" dirty="0"/>
          </a:p>
        </p:txBody>
      </p:sp>
      <p:sp>
        <p:nvSpPr>
          <p:cNvPr id="9" name="正方形/長方形 8"/>
          <p:cNvSpPr/>
          <p:nvPr/>
        </p:nvSpPr>
        <p:spPr>
          <a:xfrm>
            <a:off x="35496" y="1124744"/>
            <a:ext cx="9012701" cy="1152128"/>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を担う情報通信業について、事業所数及び従業者数において、東京都に次ぐ集積を有しており、ソフト系</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業種においても、事業所数では東京都に次ぐ規模となっている。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一方で、東京都</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神奈川県と比較すると、</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事業所あたりの従業者の数が小さく、大阪府は首都圏に比べ、中小規模の企業の集積が大きいと考えられる。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7627750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smtClean="0"/>
              <a:pPr>
                <a:defRPr/>
              </a:pPr>
              <a:t>96</a:t>
            </a:fld>
            <a:endParaRPr lang="ja-JP" altLang="en-US" dirty="0"/>
          </a:p>
        </p:txBody>
      </p:sp>
      <p:sp>
        <p:nvSpPr>
          <p:cNvPr id="21" name="正方形/長方形 10"/>
          <p:cNvSpPr>
            <a:spLocks noChangeArrowheads="1"/>
          </p:cNvSpPr>
          <p:nvPr/>
        </p:nvSpPr>
        <p:spPr bwMode="auto">
          <a:xfrm>
            <a:off x="36005" y="476673"/>
            <a:ext cx="89644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国内民間企業の情報化投資</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出典：総務省「</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の経済分析に関する調査」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（令和元年度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）より作成</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107504" y="950531"/>
            <a:ext cx="8928992" cy="72008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国内民間企業における情報化投資は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12.7</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兆円</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、設備投資に占める割合</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14.8</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2008</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年をピークに、直近は減少しているものの、全体的には右肩上がりで推移。</a:t>
            </a:r>
          </a:p>
        </p:txBody>
      </p:sp>
      <p:sp>
        <p:nvSpPr>
          <p:cNvPr id="11"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円/楕円 11"/>
          <p:cNvSpPr/>
          <p:nvPr/>
        </p:nvSpPr>
        <p:spPr>
          <a:xfrm>
            <a:off x="7740352"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107504" y="1742619"/>
            <a:ext cx="2304256"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（十億円）</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8532440" y="1792746"/>
            <a:ext cx="711696"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グラフ 15"/>
          <p:cNvGraphicFramePr>
            <a:graphicFrameLocks/>
          </p:cNvGraphicFramePr>
          <p:nvPr>
            <p:extLst>
              <p:ext uri="{D42A27DB-BD31-4B8C-83A1-F6EECF244321}">
                <p14:modId xmlns:p14="http://schemas.microsoft.com/office/powerpoint/2010/main" val="1693904649"/>
              </p:ext>
            </p:extLst>
          </p:nvPr>
        </p:nvGraphicFramePr>
        <p:xfrm>
          <a:off x="0" y="1988840"/>
          <a:ext cx="9036496" cy="50200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377756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10"/>
          <p:cNvSpPr>
            <a:spLocks noChangeArrowheads="1"/>
          </p:cNvSpPr>
          <p:nvPr/>
        </p:nvSpPr>
        <p:spPr bwMode="auto">
          <a:xfrm>
            <a:off x="89757" y="465682"/>
            <a:ext cx="896448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dirty="0">
                <a:latin typeface="Meiryo UI" panose="020B0604030504040204" pitchFamily="50" charset="-128"/>
                <a:ea typeface="Meiryo UI" panose="020B0604030504040204" pitchFamily="50" charset="-128"/>
                <a:cs typeface="Meiryo UI" panose="020B0604030504040204" pitchFamily="50" charset="-128"/>
              </a:rPr>
              <a:t>大阪・関西の</a:t>
            </a:r>
            <a:r>
              <a:rPr lang="en-US" altLang="ja-JP" dirty="0" err="1">
                <a:latin typeface="Meiryo UI" panose="020B0604030504040204" pitchFamily="50" charset="-128"/>
                <a:ea typeface="Meiryo UI" panose="020B0604030504040204" pitchFamily="50" charset="-128"/>
                <a:cs typeface="Meiryo UI" panose="020B0604030504040204" pitchFamily="50" charset="-128"/>
              </a:rPr>
              <a:t>IoT</a:t>
            </a:r>
            <a:r>
              <a:rPr lang="ja-JP" altLang="en-US" dirty="0">
                <a:latin typeface="Meiryo UI" panose="020B0604030504040204" pitchFamily="50" charset="-128"/>
                <a:ea typeface="Meiryo UI" panose="020B0604030504040204" pitchFamily="50" charset="-128"/>
                <a:cs typeface="Meiryo UI" panose="020B0604030504040204" pitchFamily="50" charset="-128"/>
              </a:rPr>
              <a:t>導入の現状と</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課題　</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：大阪商工会議所「製造現場における</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IT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活用に関する調査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p:nvPr/>
        </p:nvSpPr>
        <p:spPr>
          <a:xfrm>
            <a:off x="107504" y="1124744"/>
            <a:ext cx="8928992" cy="1080120"/>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近畿</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の中堅・中小企業の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76.1%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が、</a:t>
            </a:r>
            <a:r>
              <a:rPr lang="en-US" altLang="ja-JP" sz="16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やオープンネットワークなどの</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IT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技術の活用に関心を示し、</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IT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技術活用による「生産工程、生産ラインの効率化」に期待する企業が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41.2%</a:t>
            </a: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一方</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で、</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72.4</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％の企業の工場等の機械はネットワーク等でつながっておらず、「メリット・費用対効果</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の分かりにくさ」</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、「社内人材の乏しさ」を導入の障壁と考えている企業が多い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251520" y="2204864"/>
            <a:ext cx="7272808" cy="646331"/>
          </a:xfrm>
          <a:prstGeom prst="rect">
            <a:avLst/>
          </a:prstGeom>
          <a:noFill/>
        </p:spPr>
        <p:txBody>
          <a:bodyPr wrap="square" rtlCol="0">
            <a:spAutoFit/>
          </a:bodyPr>
          <a:lstStyle/>
          <a:p>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調査期間：</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16</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日</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調査対象：近畿</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18</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商工会議所の中堅・中小企業会員（製造業・資本金</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億円以下）のうち</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4,693</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社</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有効回答数（回答率）：</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439</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社（</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9.4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35496" y="2780928"/>
            <a:ext cx="4464496"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○ＩＴ技術活用の関心度</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62"/>
          <p:cNvSpPr txBox="1"/>
          <p:nvPr/>
        </p:nvSpPr>
        <p:spPr>
          <a:xfrm>
            <a:off x="4644008" y="4561383"/>
            <a:ext cx="4464496"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IT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技術を活用する上での障害</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64"/>
          <p:cNvSpPr txBox="1"/>
          <p:nvPr/>
        </p:nvSpPr>
        <p:spPr>
          <a:xfrm>
            <a:off x="4589748" y="2622878"/>
            <a:ext cx="4464496"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○工場等の生産設備（機械）の「つながり」状況</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テキスト ボックス 63"/>
          <p:cNvSpPr txBox="1"/>
          <p:nvPr/>
        </p:nvSpPr>
        <p:spPr>
          <a:xfrm>
            <a:off x="35496" y="4528865"/>
            <a:ext cx="4464496" cy="307777"/>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IT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技術活用により期待するもの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円/楕円 2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a:defRPr/>
            </a:pPr>
            <a:fld id="{4AC9B83D-17C3-4F2E-B0BA-D155CD364A7C}" type="slidenum">
              <a:rPr lang="ja-JP" altLang="en-US" b="1" smtClean="0"/>
              <a:pPr>
                <a:defRPr/>
              </a:pPr>
              <a:t>97</a:t>
            </a:fld>
            <a:endParaRPr lang="ja-JP" altLang="en-US" b="1" dirty="0"/>
          </a:p>
        </p:txBody>
      </p:sp>
      <p:pic>
        <p:nvPicPr>
          <p:cNvPr id="3" name="図 2"/>
          <p:cNvPicPr>
            <a:picLocks noChangeAspect="1"/>
          </p:cNvPicPr>
          <p:nvPr/>
        </p:nvPicPr>
        <p:blipFill>
          <a:blip r:embed="rId2"/>
          <a:stretch>
            <a:fillRect/>
          </a:stretch>
        </p:blipFill>
        <p:spPr>
          <a:xfrm>
            <a:off x="-310972" y="2836139"/>
            <a:ext cx="9455716" cy="4121253"/>
          </a:xfrm>
          <a:prstGeom prst="rect">
            <a:avLst/>
          </a:prstGeom>
        </p:spPr>
      </p:pic>
    </p:spTree>
    <p:extLst>
      <p:ext uri="{BB962C8B-B14F-4D97-AF65-F5344CB8AC3E}">
        <p14:creationId xmlns:p14="http://schemas.microsoft.com/office/powerpoint/2010/main" val="330228617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20340" y="2134017"/>
            <a:ext cx="8648773" cy="430887"/>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関西地域に本社を置く</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3,000</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の企業・団体を対象にしたアンケート調査。</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製造業、建設業、運輸業、医療・介護福祉業、宿泊飲食業から売上高上位の企業・団体を選定。製造業の比率を全体の</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44.5</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％として実施。</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0"/>
          <p:cNvSpPr>
            <a:spLocks noChangeArrowheads="1"/>
          </p:cNvSpPr>
          <p:nvPr/>
        </p:nvSpPr>
        <p:spPr bwMode="auto">
          <a:xfrm>
            <a:off x="107504" y="466562"/>
            <a:ext cx="896448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関西企業におけるロボットの導入状況</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：（一社）</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日本</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機械工業</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連合会「平成</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年度関西地域の産業におけるロボット導入状況と今後の</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活用分野</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に関する調査</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報告書」</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107504" y="1111865"/>
            <a:ext cx="8928992" cy="1060957"/>
          </a:xfrm>
          <a:prstGeom prst="rect">
            <a:avLst/>
          </a:prstGeom>
          <a:noFill/>
          <a:ln w="1270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ロボットを導入した企業のうち</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割以上が「生産性の向上」を目的としており、導入企業の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割近くが「効果があった」と回答。</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285750" indent="-285750">
              <a:buFont typeface="Wingdings" panose="05000000000000000000" pitchFamily="2" charset="2"/>
              <a:buChar char="p"/>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人手不足感</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が高まる中で、今後、大阪の中小企業でロボットの普及が進めば生産性向上に大きく貢献することが期待</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できる。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Rectangle 5"/>
          <p:cNvSpPr>
            <a:spLocks noChangeArrowheads="1"/>
          </p:cNvSpPr>
          <p:nvPr/>
        </p:nvSpPr>
        <p:spPr bwMode="auto">
          <a:xfrm>
            <a:off x="0" y="-27383"/>
            <a:ext cx="9144000" cy="432048"/>
          </a:xfrm>
          <a:prstGeom prst="rect">
            <a:avLst/>
          </a:prstGeom>
          <a:solidFill>
            <a:schemeClr val="tx2">
              <a:lumMod val="20000"/>
              <a:lumOff val="80000"/>
            </a:schemeClr>
          </a:solidFill>
          <a:ln w="9525">
            <a:noFill/>
            <a:miter lim="800000"/>
            <a:headEnd/>
            <a:tailEnd/>
          </a:ln>
          <a:effectLst/>
        </p:spPr>
        <p:txBody>
          <a:bodyPr wrap="none" anchor="ctr"/>
          <a:lstStyle>
            <a:defPPr>
              <a:defRPr lang="zh-CN"/>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5613" indent="1588" algn="l" rtl="0" fontAlgn="base">
              <a:spcBef>
                <a:spcPct val="0"/>
              </a:spcBef>
              <a:spcAft>
                <a:spcPct val="0"/>
              </a:spcAft>
              <a:defRPr kumimoji="1" kern="1200">
                <a:solidFill>
                  <a:schemeClr val="tx1"/>
                </a:solidFill>
                <a:latin typeface="Arial" charset="0"/>
                <a:ea typeface="ＭＳ Ｐゴシック" charset="-128"/>
                <a:cs typeface="+mn-cs"/>
              </a:defRPr>
            </a:lvl2pPr>
            <a:lvl3pPr marL="912813" indent="1588" algn="l" rtl="0" fontAlgn="base">
              <a:spcBef>
                <a:spcPct val="0"/>
              </a:spcBef>
              <a:spcAft>
                <a:spcPct val="0"/>
              </a:spcAft>
              <a:defRPr kumimoji="1" kern="1200">
                <a:solidFill>
                  <a:schemeClr val="tx1"/>
                </a:solidFill>
                <a:latin typeface="Arial" charset="0"/>
                <a:ea typeface="ＭＳ Ｐゴシック" charset="-128"/>
                <a:cs typeface="+mn-cs"/>
              </a:defRPr>
            </a:lvl3pPr>
            <a:lvl4pPr marL="1370013" indent="1588" algn="l" rtl="0" fontAlgn="base">
              <a:spcBef>
                <a:spcPct val="0"/>
              </a:spcBef>
              <a:spcAft>
                <a:spcPct val="0"/>
              </a:spcAft>
              <a:defRPr kumimoji="1" kern="1200">
                <a:solidFill>
                  <a:schemeClr val="tx1"/>
                </a:solidFill>
                <a:latin typeface="Arial" charset="0"/>
                <a:ea typeface="ＭＳ Ｐゴシック" charset="-128"/>
                <a:cs typeface="+mn-cs"/>
              </a:defRPr>
            </a:lvl4pPr>
            <a:lvl5pPr marL="1827213" indent="1588"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defTabSz="912813">
              <a:buClr>
                <a:srgbClr val="000000"/>
              </a:buClr>
              <a:buSzPct val="100000"/>
              <a:defRPr/>
            </a:pPr>
            <a:r>
              <a:rPr kumimoji="0"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３．強みを活かす産業・技術の強化</a:t>
            </a:r>
            <a:endParaRPr kumimoji="0"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円/楕円 13"/>
          <p:cNvSpPr/>
          <p:nvPr/>
        </p:nvSpPr>
        <p:spPr>
          <a:xfrm>
            <a:off x="7752205" y="-27383"/>
            <a:ext cx="1368000" cy="900000"/>
          </a:xfrm>
          <a:prstGeom prst="ellipse">
            <a:avLst/>
          </a:prstGeom>
        </p:spPr>
        <p:style>
          <a:lnRef idx="0">
            <a:schemeClr val="accent3"/>
          </a:lnRef>
          <a:fillRef idx="3">
            <a:schemeClr val="accent3"/>
          </a:fillRef>
          <a:effectRef idx="3">
            <a:schemeClr val="accent3"/>
          </a:effectRef>
          <a:fontRef idx="minor">
            <a:schemeClr val="lt1"/>
          </a:fontRef>
        </p:style>
        <p:txBody>
          <a:bodyPr lIns="0" tIns="0" rIns="0" bIns="0" rtlCol="0" anchor="ct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重点分野 </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関連データ</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pPr>
              <a:defRPr/>
            </a:pPr>
            <a:fld id="{4AC9B83D-17C3-4F2E-B0BA-D155CD364A7C}" type="slidenum">
              <a:rPr lang="ja-JP" altLang="en-US" b="1" smtClean="0"/>
              <a:pPr>
                <a:defRPr/>
              </a:pPr>
              <a:t>98</a:t>
            </a:fld>
            <a:endParaRPr lang="ja-JP" altLang="en-US" b="1" dirty="0"/>
          </a:p>
        </p:txBody>
      </p:sp>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1521" y="2581438"/>
            <a:ext cx="4464495" cy="2235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1520" y="4869160"/>
            <a:ext cx="4237781" cy="1998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940152" y="4817136"/>
            <a:ext cx="1979383" cy="2010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076056" y="2577083"/>
            <a:ext cx="3449274" cy="2220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2016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41235</Words>
  <PresentationFormat>画面に合わせる (4:3)</PresentationFormat>
  <Paragraphs>6575</Paragraphs>
  <Slides>151</Slides>
  <Notes>132</Notes>
  <HiddenSlides>0</HiddenSlides>
  <MMClips>0</MMClips>
  <ScaleCrop>false</ScaleCrop>
  <HeadingPairs>
    <vt:vector size="8" baseType="variant">
      <vt:variant>
        <vt:lpstr>使用されているフォント</vt:lpstr>
      </vt:variant>
      <vt:variant>
        <vt:i4>18</vt:i4>
      </vt:variant>
      <vt:variant>
        <vt:lpstr>テーマ</vt:lpstr>
      </vt:variant>
      <vt:variant>
        <vt:i4>1</vt:i4>
      </vt:variant>
      <vt:variant>
        <vt:lpstr>埋め込まれた OLE サーバー</vt:lpstr>
      </vt:variant>
      <vt:variant>
        <vt:i4>1</vt:i4>
      </vt:variant>
      <vt:variant>
        <vt:lpstr>スライド タイトル</vt:lpstr>
      </vt:variant>
      <vt:variant>
        <vt:i4>151</vt:i4>
      </vt:variant>
    </vt:vector>
  </HeadingPairs>
  <TitlesOfParts>
    <vt:vector size="171" baseType="lpstr">
      <vt:lpstr>Arial Unicode MS</vt:lpstr>
      <vt:lpstr>HGPｺﾞｼｯｸE</vt:lpstr>
      <vt:lpstr>HGPｺﾞｼｯｸM</vt:lpstr>
      <vt:lpstr>HGSｺﾞｼｯｸM</vt:lpstr>
      <vt:lpstr>HGS創英角ｺﾞｼｯｸUB</vt:lpstr>
      <vt:lpstr>Meiryo UI</vt:lpstr>
      <vt:lpstr>ＭＳ Ｐゴシック</vt:lpstr>
      <vt:lpstr>ＭＳ ゴシック</vt:lpstr>
      <vt:lpstr>ＭＳ 明朝</vt:lpstr>
      <vt:lpstr>メイリオ</vt:lpstr>
      <vt:lpstr>Yu Gothic</vt:lpstr>
      <vt:lpstr>游明朝</vt:lpstr>
      <vt:lpstr>Arial</vt:lpstr>
      <vt:lpstr>Calibri</vt:lpstr>
      <vt:lpstr>Century</vt:lpstr>
      <vt:lpstr>Courier New</vt:lpstr>
      <vt:lpstr>Times New Roman</vt:lpstr>
      <vt:lpstr>Wingdings</vt:lpstr>
      <vt:lpstr>Office テーマ</vt:lpstr>
      <vt:lpstr>ワークシート</vt:lpstr>
      <vt:lpstr>データでみる「大阪の成長戦略」</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dcterms:created xsi:type="dcterms:W3CDTF">2016-05-16T05:07:20Z</dcterms:created>
  <dcterms:modified xsi:type="dcterms:W3CDTF">2021-01-19T02:12:05Z</dcterms:modified>
</cp:coreProperties>
</file>