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1.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2.xml" ContentType="application/vnd.openxmlformats-officedocument.drawingml.chart+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3.xml" ContentType="application/vnd.openxmlformats-officedocument.drawingml.chart+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3708" r:id="rId2"/>
    <p:sldMasterId id="2147483720" r:id="rId3"/>
  </p:sldMasterIdLst>
  <p:notesMasterIdLst>
    <p:notesMasterId r:id="rId170"/>
  </p:notesMasterIdLst>
  <p:handoutMasterIdLst>
    <p:handoutMasterId r:id="rId171"/>
  </p:handoutMasterIdLst>
  <p:sldIdLst>
    <p:sldId id="1145" r:id="rId4"/>
    <p:sldId id="1051" r:id="rId5"/>
    <p:sldId id="1299" r:id="rId6"/>
    <p:sldId id="1461" r:id="rId7"/>
    <p:sldId id="1155" r:id="rId8"/>
    <p:sldId id="1301" r:id="rId9"/>
    <p:sldId id="1398" r:id="rId10"/>
    <p:sldId id="1261" r:id="rId11"/>
    <p:sldId id="1262" r:id="rId12"/>
    <p:sldId id="1450" r:id="rId13"/>
    <p:sldId id="1278" r:id="rId14"/>
    <p:sldId id="1451" r:id="rId15"/>
    <p:sldId id="1302" r:id="rId16"/>
    <p:sldId id="1263" r:id="rId17"/>
    <p:sldId id="1264" r:id="rId18"/>
    <p:sldId id="1303" r:id="rId19"/>
    <p:sldId id="1268" r:id="rId20"/>
    <p:sldId id="1323" r:id="rId21"/>
    <p:sldId id="1304" r:id="rId22"/>
    <p:sldId id="1288" r:id="rId23"/>
    <p:sldId id="1289" r:id="rId24"/>
    <p:sldId id="1157" r:id="rId25"/>
    <p:sldId id="1462" r:id="rId26"/>
    <p:sldId id="1390" r:id="rId27"/>
    <p:sldId id="1269" r:id="rId28"/>
    <p:sldId id="1270" r:id="rId29"/>
    <p:sldId id="1352" r:id="rId30"/>
    <p:sldId id="1384" r:id="rId31"/>
    <p:sldId id="1200" r:id="rId32"/>
    <p:sldId id="1271" r:id="rId33"/>
    <p:sldId id="1280" r:id="rId34"/>
    <p:sldId id="1456" r:id="rId35"/>
    <p:sldId id="1391" r:id="rId36"/>
    <p:sldId id="1017" r:id="rId37"/>
    <p:sldId id="1202" r:id="rId38"/>
    <p:sldId id="1463" r:id="rId39"/>
    <p:sldId id="1385" r:id="rId40"/>
    <p:sldId id="1365" r:id="rId41"/>
    <p:sldId id="1027" r:id="rId42"/>
    <p:sldId id="1019" r:id="rId43"/>
    <p:sldId id="1306" r:id="rId44"/>
    <p:sldId id="1205" r:id="rId45"/>
    <p:sldId id="1206" r:id="rId46"/>
    <p:sldId id="1354" r:id="rId47"/>
    <p:sldId id="1355" r:id="rId48"/>
    <p:sldId id="1356" r:id="rId49"/>
    <p:sldId id="1357" r:id="rId50"/>
    <p:sldId id="1358" r:id="rId51"/>
    <p:sldId id="1359" r:id="rId52"/>
    <p:sldId id="1360" r:id="rId53"/>
    <p:sldId id="1361" r:id="rId54"/>
    <p:sldId id="1362" r:id="rId55"/>
    <p:sldId id="1363" r:id="rId56"/>
    <p:sldId id="1364" r:id="rId57"/>
    <p:sldId id="1210" r:id="rId58"/>
    <p:sldId id="1209" r:id="rId59"/>
    <p:sldId id="1211" r:id="rId60"/>
    <p:sldId id="673" r:id="rId61"/>
    <p:sldId id="1353" r:id="rId62"/>
    <p:sldId id="1350" r:id="rId63"/>
    <p:sldId id="1393" r:id="rId64"/>
    <p:sldId id="1294" r:id="rId65"/>
    <p:sldId id="1347" r:id="rId66"/>
    <p:sldId id="1388" r:id="rId67"/>
    <p:sldId id="1349" r:id="rId68"/>
    <p:sldId id="1338" r:id="rId69"/>
    <p:sldId id="1228" r:id="rId70"/>
    <p:sldId id="1307" r:id="rId71"/>
    <p:sldId id="1308" r:id="rId72"/>
    <p:sldId id="1032" r:id="rId73"/>
    <p:sldId id="1291" r:id="rId74"/>
    <p:sldId id="1292" r:id="rId75"/>
    <p:sldId id="1293" r:id="rId76"/>
    <p:sldId id="1314" r:id="rId77"/>
    <p:sldId id="1233" r:id="rId78"/>
    <p:sldId id="1124" r:id="rId79"/>
    <p:sldId id="1033" r:id="rId80"/>
    <p:sldId id="1453" r:id="rId81"/>
    <p:sldId id="1460" r:id="rId82"/>
    <p:sldId id="1023" r:id="rId83"/>
    <p:sldId id="1378" r:id="rId84"/>
    <p:sldId id="1035" r:id="rId85"/>
    <p:sldId id="1315" r:id="rId86"/>
    <p:sldId id="1316" r:id="rId87"/>
    <p:sldId id="1237" r:id="rId88"/>
    <p:sldId id="1465" r:id="rId89"/>
    <p:sldId id="1240" r:id="rId90"/>
    <p:sldId id="1394" r:id="rId91"/>
    <p:sldId id="1348" r:id="rId92"/>
    <p:sldId id="1344" r:id="rId93"/>
    <p:sldId id="1387" r:id="rId94"/>
    <p:sldId id="1401" r:id="rId95"/>
    <p:sldId id="1103" r:id="rId96"/>
    <p:sldId id="1054" r:id="rId97"/>
    <p:sldId id="1395" r:id="rId98"/>
    <p:sldId id="1320" r:id="rId99"/>
    <p:sldId id="1369" r:id="rId100"/>
    <p:sldId id="1121" r:id="rId101"/>
    <p:sldId id="1120" r:id="rId102"/>
    <p:sldId id="1386" r:id="rId103"/>
    <p:sldId id="1367" r:id="rId104"/>
    <p:sldId id="1399" r:id="rId105"/>
    <p:sldId id="1312" r:id="rId106"/>
    <p:sldId id="1313" r:id="rId107"/>
    <p:sldId id="1366" r:id="rId108"/>
    <p:sldId id="1370" r:id="rId109"/>
    <p:sldId id="1340" r:id="rId110"/>
    <p:sldId id="1297" r:id="rId111"/>
    <p:sldId id="1396" r:id="rId112"/>
    <p:sldId id="1454" r:id="rId113"/>
    <p:sldId id="1044" r:id="rId114"/>
    <p:sldId id="1309" r:id="rId115"/>
    <p:sldId id="558" r:id="rId116"/>
    <p:sldId id="1247" r:id="rId117"/>
    <p:sldId id="1317" r:id="rId118"/>
    <p:sldId id="1325" r:id="rId119"/>
    <p:sldId id="1326" r:id="rId120"/>
    <p:sldId id="1327" r:id="rId121"/>
    <p:sldId id="1328" r:id="rId122"/>
    <p:sldId id="1329" r:id="rId123"/>
    <p:sldId id="1458" r:id="rId124"/>
    <p:sldId id="1330" r:id="rId125"/>
    <p:sldId id="1397" r:id="rId126"/>
    <p:sldId id="1333" r:id="rId127"/>
    <p:sldId id="1334" r:id="rId128"/>
    <p:sldId id="1335" r:id="rId129"/>
    <p:sldId id="1336" r:id="rId130"/>
    <p:sldId id="1331" r:id="rId131"/>
    <p:sldId id="1343" r:id="rId132"/>
    <p:sldId id="1028" r:id="rId133"/>
    <p:sldId id="1337" r:id="rId134"/>
    <p:sldId id="988" r:id="rId135"/>
    <p:sldId id="1372" r:id="rId136"/>
    <p:sldId id="769" r:id="rId137"/>
    <p:sldId id="1310" r:id="rId138"/>
    <p:sldId id="1252" r:id="rId139"/>
    <p:sldId id="1298" r:id="rId140"/>
    <p:sldId id="1026" r:id="rId141"/>
    <p:sldId id="997" r:id="rId142"/>
    <p:sldId id="998" r:id="rId143"/>
    <p:sldId id="1455" r:id="rId144"/>
    <p:sldId id="1048" r:id="rId145"/>
    <p:sldId id="1001" r:id="rId146"/>
    <p:sldId id="1373" r:id="rId147"/>
    <p:sldId id="1045" r:id="rId148"/>
    <p:sldId id="1380" r:id="rId149"/>
    <p:sldId id="1436" r:id="rId150"/>
    <p:sldId id="955" r:id="rId151"/>
    <p:sldId id="1379" r:id="rId152"/>
    <p:sldId id="761" r:id="rId153"/>
    <p:sldId id="1374" r:id="rId154"/>
    <p:sldId id="1375" r:id="rId155"/>
    <p:sldId id="1402" r:id="rId156"/>
    <p:sldId id="1422" r:id="rId157"/>
    <p:sldId id="1438" r:id="rId158"/>
    <p:sldId id="1439" r:id="rId159"/>
    <p:sldId id="1440" r:id="rId160"/>
    <p:sldId id="1441" r:id="rId161"/>
    <p:sldId id="1442" r:id="rId162"/>
    <p:sldId id="1452" r:id="rId163"/>
    <p:sldId id="1444" r:id="rId164"/>
    <p:sldId id="1445" r:id="rId165"/>
    <p:sldId id="1446" r:id="rId166"/>
    <p:sldId id="1447" r:id="rId167"/>
    <p:sldId id="1459" r:id="rId168"/>
    <p:sldId id="1449" r:id="rId16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2"/>
    <a:srgbClr val="F68222"/>
    <a:srgbClr val="070A97"/>
    <a:srgbClr val="FFFD73"/>
    <a:srgbClr val="884106"/>
    <a:srgbClr val="C96009"/>
    <a:srgbClr val="CC66FF"/>
    <a:srgbClr val="0A0FE0"/>
    <a:srgbClr val="F6842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6" autoAdjust="0"/>
    <p:restoredTop sz="99823" autoAdjust="0"/>
  </p:normalViewPr>
  <p:slideViewPr>
    <p:cSldViewPr>
      <p:cViewPr varScale="1">
        <p:scale>
          <a:sx n="74" d="100"/>
          <a:sy n="74" d="100"/>
        </p:scale>
        <p:origin x="132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2916" y="-102"/>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handoutMaster" Target="handoutMasters/handout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theme" Target="theme/theme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tableStyles" Target="tableStyle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charts/_rels/chart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30\00&#65294;&#12487;&#12540;&#12479;&#12391;&#35211;&#12427;&#22823;&#38442;&#12398;&#25104;&#38263;&#25126;&#30053;2018&#29256;&#12398;&#20316;&#25104;\&#12487;&#12540;&#12479;&#38598;\&#31532;2&#31456;&#9314;&#12288;&#29987;&#26989;&#12539;&#25216;&#34899;\&#65308;p.66&#65310;&#22823;&#38442;&#24220;&#12398;&#24037;&#26989;&#29992;&#22320;&#38754;&#31309;&#12398;&#25512;&#31227;&#12392;&#20104;&#2820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12308;&#36861;&#21152;&#12487;&#12540;&#12479;&#32232;&#12309;\&#26681;&#25312;&#36039;&#26009;\5-1.%20&#20013;&#23567;&#20225;&#26989;\&#22823;&#38442;&#12398;&#38283;&#24259;&#26989;&#12398;&#25512;&#31227;&#65288;30.8_&#20462;&#27491;&#29256;&#6528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30\00&#65294;&#12487;&#12540;&#12479;&#12391;&#35211;&#12427;&#22823;&#38442;&#12398;&#25104;&#38263;&#25126;&#30053;2018&#29256;&#12398;&#20316;&#25104;\&#12487;&#12540;&#12479;&#38598;\&#31532;2&#31456;&#9314;&#12288;&#29987;&#26989;&#12539;&#25216;&#34899;\06.&#19978;&#22580;&#12539;&#12505;&#12531;&#12481;&#12515;&#12540;&#38306;&#36899;\&#65308;&#65360;98-99&#65310;&#19978;&#22580;&#12539;&#25552;&#26696;&#22411;&#34701;&#3603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'[＜p.66＞大阪府の工業用地面積の推移と予測.xlsx]Sheet1'!$B$32</c:f>
              <c:strCache>
                <c:ptCount val="1"/>
                <c:pt idx="0">
                  <c:v>実績値</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'[＜p.66＞大阪府の工業用地面積の推移と予測.xlsx]Sheet1'!$C$31:$F$31</c:f>
              <c:strCache>
                <c:ptCount val="4"/>
                <c:pt idx="0">
                  <c:v>2013年</c:v>
                </c:pt>
                <c:pt idx="1">
                  <c:v>2014年</c:v>
                </c:pt>
                <c:pt idx="2">
                  <c:v>2015年</c:v>
                </c:pt>
                <c:pt idx="3">
                  <c:v>2016年</c:v>
                </c:pt>
              </c:strCache>
            </c:strRef>
          </c:cat>
          <c:val>
            <c:numRef>
              <c:f>'[＜p.66＞大阪府の工業用地面積の推移と予測.xlsx]Sheet1'!$C$32:$F$32</c:f>
              <c:numCache>
                <c:formatCode>#,##0_);[Red]\(#,##0\)</c:formatCode>
                <c:ptCount val="4"/>
                <c:pt idx="0">
                  <c:v>4562</c:v>
                </c:pt>
                <c:pt idx="1">
                  <c:v>4594</c:v>
                </c:pt>
                <c:pt idx="2">
                  <c:v>4645</c:v>
                </c:pt>
                <c:pt idx="3">
                  <c:v>4652</c:v>
                </c:pt>
              </c:numCache>
            </c:numRef>
          </c:val>
          <c:smooth val="0"/>
          <c:extLst>
            <c:ext xmlns:c16="http://schemas.microsoft.com/office/drawing/2014/chart" uri="{C3380CC4-5D6E-409C-BE32-E72D297353CC}">
              <c16:uniqueId val="{00000000-E0E8-42A7-8DD4-00518CC905CC}"/>
            </c:ext>
          </c:extLst>
        </c:ser>
        <c:dLbls>
          <c:showLegendKey val="0"/>
          <c:showVal val="0"/>
          <c:showCatName val="0"/>
          <c:showSerName val="0"/>
          <c:showPercent val="0"/>
          <c:showBubbleSize val="0"/>
        </c:dLbls>
        <c:marker val="1"/>
        <c:smooth val="0"/>
        <c:axId val="123097088"/>
        <c:axId val="123098624"/>
      </c:lineChart>
      <c:catAx>
        <c:axId val="123097088"/>
        <c:scaling>
          <c:orientation val="minMax"/>
        </c:scaling>
        <c:delete val="0"/>
        <c:axPos val="b"/>
        <c:numFmt formatCode="General" sourceLinked="1"/>
        <c:majorTickMark val="out"/>
        <c:minorTickMark val="none"/>
        <c:tickLblPos val="nextTo"/>
        <c:crossAx val="123098624"/>
        <c:crosses val="autoZero"/>
        <c:auto val="1"/>
        <c:lblAlgn val="ctr"/>
        <c:lblOffset val="100"/>
        <c:noMultiLvlLbl val="0"/>
      </c:catAx>
      <c:valAx>
        <c:axId val="123098624"/>
        <c:scaling>
          <c:orientation val="minMax"/>
          <c:max val="5500"/>
          <c:min val="3500"/>
        </c:scaling>
        <c:delete val="0"/>
        <c:axPos val="l"/>
        <c:majorGridlines/>
        <c:numFmt formatCode="#,##0_);[Red]\(#,##0\)" sourceLinked="1"/>
        <c:majorTickMark val="out"/>
        <c:minorTickMark val="none"/>
        <c:tickLblPos val="nextTo"/>
        <c:crossAx val="123097088"/>
        <c:crosses val="autoZero"/>
        <c:crossBetween val="between"/>
        <c:majorUnit val="500"/>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18642079168556E-2"/>
          <c:y val="5.2294381636635447E-2"/>
          <c:w val="0.91537383758177504"/>
          <c:h val="0.82970862379223742"/>
        </c:manualLayout>
      </c:layout>
      <c:barChart>
        <c:barDir val="col"/>
        <c:grouping val="clustered"/>
        <c:varyColors val="0"/>
        <c:ser>
          <c:idx val="0"/>
          <c:order val="0"/>
          <c:tx>
            <c:strRef>
              <c:f>'[大阪の開廃業の推移（30.8_修正版）.xlsx]Sheet11'!$B$18</c:f>
              <c:strCache>
                <c:ptCount val="1"/>
                <c:pt idx="0">
                  <c:v>開業数</c:v>
                </c:pt>
              </c:strCache>
            </c:strRef>
          </c:tx>
          <c:spPr>
            <a:solidFill>
              <a:schemeClr val="accent4">
                <a:lumMod val="60000"/>
                <a:lumOff val="40000"/>
              </a:schemeClr>
            </a:solidFill>
          </c:spPr>
          <c:invertIfNegative val="0"/>
          <c:dLbls>
            <c:spPr>
              <a:noFill/>
              <a:ln>
                <a:noFill/>
              </a:ln>
              <a:effectLst/>
            </c:spPr>
            <c:txPr>
              <a:bodyPr/>
              <a:lstStyle/>
              <a:p>
                <a:pPr>
                  <a:defRPr sz="1600"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'[大阪の開廃業の推移（30.8_修正版）.xlsx]Sheet11'!$A$19:$A$30</c:f>
              <c:strCache>
                <c:ptCount val="12"/>
                <c:pt idx="0">
                  <c:v>1990年度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'[大阪の開廃業の推移（30.8_修正版）.xlsx]Sheet11'!$B$19:$B$30</c:f>
              <c:numCache>
                <c:formatCode>#,##0_);[Red]\(#,##0\)</c:formatCode>
                <c:ptCount val="12"/>
                <c:pt idx="0">
                  <c:v>10149</c:v>
                </c:pt>
                <c:pt idx="1">
                  <c:v>8460</c:v>
                </c:pt>
                <c:pt idx="2">
                  <c:v>7246</c:v>
                </c:pt>
                <c:pt idx="3">
                  <c:v>7770</c:v>
                </c:pt>
                <c:pt idx="4">
                  <c:v>7477</c:v>
                </c:pt>
                <c:pt idx="5">
                  <c:v>7564</c:v>
                </c:pt>
                <c:pt idx="6">
                  <c:v>7854</c:v>
                </c:pt>
                <c:pt idx="7">
                  <c:v>8276</c:v>
                </c:pt>
                <c:pt idx="8">
                  <c:v>8383</c:v>
                </c:pt>
                <c:pt idx="9">
                  <c:v>10119</c:v>
                </c:pt>
                <c:pt idx="10">
                  <c:v>11700</c:v>
                </c:pt>
                <c:pt idx="11">
                  <c:v>11629</c:v>
                </c:pt>
              </c:numCache>
            </c:numRef>
          </c:val>
          <c:extLst>
            <c:ext xmlns:c16="http://schemas.microsoft.com/office/drawing/2014/chart" uri="{C3380CC4-5D6E-409C-BE32-E72D297353CC}">
              <c16:uniqueId val="{00000000-D649-492A-A2B7-5896E0F3F72B}"/>
            </c:ext>
          </c:extLst>
        </c:ser>
        <c:dLbls>
          <c:showLegendKey val="0"/>
          <c:showVal val="0"/>
          <c:showCatName val="0"/>
          <c:showSerName val="0"/>
          <c:showPercent val="0"/>
          <c:showBubbleSize val="0"/>
        </c:dLbls>
        <c:gapWidth val="150"/>
        <c:axId val="125397248"/>
        <c:axId val="125415424"/>
      </c:barChart>
      <c:lineChart>
        <c:grouping val="standard"/>
        <c:varyColors val="0"/>
        <c:ser>
          <c:idx val="1"/>
          <c:order val="1"/>
          <c:tx>
            <c:strRef>
              <c:f>'[大阪の開廃業の推移（30.8_修正版）.xlsx]Sheet11'!$C$18</c:f>
              <c:strCache>
                <c:ptCount val="1"/>
                <c:pt idx="0">
                  <c:v>開業率</c:v>
                </c:pt>
              </c:strCache>
            </c:strRef>
          </c:tx>
          <c:marker>
            <c:symbol val="none"/>
          </c:marker>
          <c:dLbls>
            <c:dLbl>
              <c:idx val="2"/>
              <c:layout>
                <c:manualLayout>
                  <c:x val="-3.8266460913851753E-2"/>
                  <c:y val="3.6562030999551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49-492A-A2B7-5896E0F3F72B}"/>
                </c:ext>
              </c:extLst>
            </c:dLbl>
            <c:dLbl>
              <c:idx val="3"/>
              <c:layout>
                <c:manualLayout>
                  <c:x val="-4.2930974925666193E-2"/>
                  <c:y val="4.1192023479139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49-492A-A2B7-5896E0F3F72B}"/>
                </c:ext>
              </c:extLst>
            </c:dLbl>
            <c:spPr>
              <a:noFill/>
              <a:ln>
                <a:noFill/>
              </a:ln>
              <a:effectLst/>
            </c:spPr>
            <c:txPr>
              <a:bodyPr/>
              <a:lstStyle/>
              <a:p>
                <a:pPr>
                  <a:defRPr sz="1400"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'[大阪の開廃業の推移（30.8_修正版）.xlsx]Sheet11'!$A$19:$A$30</c:f>
              <c:strCache>
                <c:ptCount val="12"/>
                <c:pt idx="0">
                  <c:v>1990年度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'[大阪の開廃業の推移（30.8_修正版）.xlsx]Sheet11'!$C$19:$C$30</c:f>
              <c:numCache>
                <c:formatCode>0.0%</c:formatCode>
                <c:ptCount val="12"/>
                <c:pt idx="1">
                  <c:v>5.1999999999999998E-2</c:v>
                </c:pt>
                <c:pt idx="2">
                  <c:v>4.3999999999999997E-2</c:v>
                </c:pt>
                <c:pt idx="3">
                  <c:v>4.7E-2</c:v>
                </c:pt>
                <c:pt idx="4">
                  <c:v>4.5653541095514019E-2</c:v>
                </c:pt>
                <c:pt idx="5">
                  <c:v>4.6017289944212246E-2</c:v>
                </c:pt>
                <c:pt idx="6">
                  <c:v>4.7543236257317024E-2</c:v>
                </c:pt>
                <c:pt idx="7">
                  <c:v>4.9730496283432582E-2</c:v>
                </c:pt>
                <c:pt idx="8">
                  <c:v>4.9590052411769579E-2</c:v>
                </c:pt>
                <c:pt idx="9">
                  <c:v>5.9106308411214954E-2</c:v>
                </c:pt>
                <c:pt idx="10">
                  <c:v>6.6740823136818686E-2</c:v>
                </c:pt>
                <c:pt idx="11">
                  <c:v>6.4277028520893217E-2</c:v>
                </c:pt>
              </c:numCache>
            </c:numRef>
          </c:val>
          <c:smooth val="0"/>
          <c:extLst>
            <c:ext xmlns:c16="http://schemas.microsoft.com/office/drawing/2014/chart" uri="{C3380CC4-5D6E-409C-BE32-E72D297353CC}">
              <c16:uniqueId val="{00000003-D649-492A-A2B7-5896E0F3F72B}"/>
            </c:ext>
          </c:extLst>
        </c:ser>
        <c:ser>
          <c:idx val="2"/>
          <c:order val="2"/>
          <c:tx>
            <c:strRef>
              <c:f>'[大阪の開廃業の推移（30.8_修正版）.xlsx]Sheet11'!$D$18</c:f>
              <c:strCache>
                <c:ptCount val="1"/>
                <c:pt idx="0">
                  <c:v>廃業率</c:v>
                </c:pt>
              </c:strCache>
            </c:strRef>
          </c:tx>
          <c:spPr>
            <a:ln>
              <a:solidFill>
                <a:srgbClr val="0070C0"/>
              </a:solidFill>
              <a:prstDash val="sysDash"/>
            </a:ln>
          </c:spPr>
          <c:marker>
            <c:symbol val="none"/>
          </c:marker>
          <c:dLbls>
            <c:dLbl>
              <c:idx val="2"/>
              <c:layout>
                <c:manualLayout>
                  <c:x val="-4.059871791975897E-2"/>
                  <c:y val="-4.1192023479139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49-492A-A2B7-5896E0F3F72B}"/>
                </c:ext>
              </c:extLst>
            </c:dLbl>
            <c:dLbl>
              <c:idx val="3"/>
              <c:layout>
                <c:manualLayout>
                  <c:x val="-4.2930974925666193E-2"/>
                  <c:y val="-4.1192023479139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49-492A-A2B7-5896E0F3F72B}"/>
                </c:ext>
              </c:extLst>
            </c:dLbl>
            <c:spPr>
              <a:noFill/>
              <a:ln>
                <a:noFill/>
              </a:ln>
              <a:effectLst/>
            </c:spPr>
            <c:txPr>
              <a:bodyPr/>
              <a:lstStyle/>
              <a:p>
                <a:pPr>
                  <a:defRPr sz="14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'[大阪の開廃業の推移（30.8_修正版）.xlsx]Sheet11'!$A$19:$A$30</c:f>
              <c:strCache>
                <c:ptCount val="12"/>
                <c:pt idx="0">
                  <c:v>1990年度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'[大阪の開廃業の推移（30.8_修正版）.xlsx]Sheet11'!$D$19:$D$30</c:f>
              <c:numCache>
                <c:formatCode>0.0%</c:formatCode>
                <c:ptCount val="12"/>
                <c:pt idx="1">
                  <c:v>4.4999999999999998E-2</c:v>
                </c:pt>
                <c:pt idx="2">
                  <c:v>4.7E-2</c:v>
                </c:pt>
                <c:pt idx="3">
                  <c:v>0.05</c:v>
                </c:pt>
                <c:pt idx="4">
                  <c:v>4.2765467678611772E-2</c:v>
                </c:pt>
                <c:pt idx="5">
                  <c:v>4.161267361427972E-2</c:v>
                </c:pt>
                <c:pt idx="6">
                  <c:v>4.0999533889840616E-2</c:v>
                </c:pt>
                <c:pt idx="7">
                  <c:v>3.5543243779181215E-2</c:v>
                </c:pt>
                <c:pt idx="8">
                  <c:v>3.7670219940134635E-2</c:v>
                </c:pt>
                <c:pt idx="9">
                  <c:v>3.6483644859813084E-2</c:v>
                </c:pt>
                <c:pt idx="10">
                  <c:v>3.6604774535809022E-2</c:v>
                </c:pt>
                <c:pt idx="11">
                  <c:v>4.1968826000442182E-2</c:v>
                </c:pt>
              </c:numCache>
            </c:numRef>
          </c:val>
          <c:smooth val="0"/>
          <c:extLst>
            <c:ext xmlns:c16="http://schemas.microsoft.com/office/drawing/2014/chart" uri="{C3380CC4-5D6E-409C-BE32-E72D297353CC}">
              <c16:uniqueId val="{00000006-D649-492A-A2B7-5896E0F3F72B}"/>
            </c:ext>
          </c:extLst>
        </c:ser>
        <c:dLbls>
          <c:showLegendKey val="0"/>
          <c:showVal val="0"/>
          <c:showCatName val="0"/>
          <c:showSerName val="0"/>
          <c:showPercent val="0"/>
          <c:showBubbleSize val="0"/>
        </c:dLbls>
        <c:marker val="1"/>
        <c:smooth val="0"/>
        <c:axId val="125418496"/>
        <c:axId val="125416960"/>
      </c:lineChart>
      <c:catAx>
        <c:axId val="125397248"/>
        <c:scaling>
          <c:orientation val="minMax"/>
        </c:scaling>
        <c:delete val="0"/>
        <c:axPos val="b"/>
        <c:numFmt formatCode="General" sourceLinked="1"/>
        <c:majorTickMark val="out"/>
        <c:minorTickMark val="none"/>
        <c:tickLblPos val="nextTo"/>
        <c:crossAx val="125415424"/>
        <c:crosses val="autoZero"/>
        <c:auto val="1"/>
        <c:lblAlgn val="ctr"/>
        <c:lblOffset val="100"/>
        <c:noMultiLvlLbl val="0"/>
      </c:catAx>
      <c:valAx>
        <c:axId val="125415424"/>
        <c:scaling>
          <c:orientation val="minMax"/>
        </c:scaling>
        <c:delete val="0"/>
        <c:axPos val="l"/>
        <c:majorGridlines>
          <c:spPr>
            <a:ln>
              <a:noFill/>
            </a:ln>
          </c:spPr>
        </c:majorGridlines>
        <c:numFmt formatCode="#,##0_);[Red]\(#,##0\)" sourceLinked="1"/>
        <c:majorTickMark val="none"/>
        <c:minorTickMark val="none"/>
        <c:tickLblPos val="none"/>
        <c:crossAx val="125397248"/>
        <c:crosses val="autoZero"/>
        <c:crossBetween val="between"/>
      </c:valAx>
      <c:valAx>
        <c:axId val="125416960"/>
        <c:scaling>
          <c:orientation val="minMax"/>
          <c:max val="8.0000000000000016E-2"/>
          <c:min val="3.0000000000000006E-2"/>
        </c:scaling>
        <c:delete val="0"/>
        <c:axPos val="r"/>
        <c:numFmt formatCode="0.0%" sourceLinked="1"/>
        <c:majorTickMark val="out"/>
        <c:minorTickMark val="none"/>
        <c:tickLblPos val="nextTo"/>
        <c:txPr>
          <a:bodyPr/>
          <a:lstStyle/>
          <a:p>
            <a:pPr>
              <a:defRPr sz="1200"/>
            </a:pPr>
            <a:endParaRPr lang="ja-JP"/>
          </a:p>
        </c:txPr>
        <c:crossAx val="125418496"/>
        <c:crosses val="max"/>
        <c:crossBetween val="between"/>
      </c:valAx>
      <c:catAx>
        <c:axId val="125418496"/>
        <c:scaling>
          <c:orientation val="minMax"/>
        </c:scaling>
        <c:delete val="1"/>
        <c:axPos val="b"/>
        <c:numFmt formatCode="General" sourceLinked="1"/>
        <c:majorTickMark val="out"/>
        <c:minorTickMark val="none"/>
        <c:tickLblPos val="nextTo"/>
        <c:crossAx val="125416960"/>
        <c:crosses val="autoZero"/>
        <c:auto val="1"/>
        <c:lblAlgn val="ctr"/>
        <c:lblOffset val="100"/>
        <c:noMultiLvlLbl val="0"/>
      </c:catAx>
    </c:plotArea>
    <c:legend>
      <c:legendPos val="r"/>
      <c:layout>
        <c:manualLayout>
          <c:xMode val="edge"/>
          <c:yMode val="edge"/>
          <c:x val="3.1825418949520845E-2"/>
          <c:y val="4.724012680912245E-2"/>
          <c:w val="0.29574290094844935"/>
          <c:h val="0.10300335312182789"/>
        </c:manualLayout>
      </c:layout>
      <c:overlay val="0"/>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43521704884228"/>
          <c:y val="6.9418960244648317E-2"/>
          <c:w val="0.87021998075514984"/>
          <c:h val="0.74662621300777765"/>
        </c:manualLayout>
      </c:layout>
      <c:barChart>
        <c:barDir val="col"/>
        <c:grouping val="clustered"/>
        <c:varyColors val="0"/>
        <c:ser>
          <c:idx val="0"/>
          <c:order val="0"/>
          <c:spPr>
            <a:pattFill prst="pct90">
              <a:fgClr>
                <a:schemeClr val="accent1"/>
              </a:fgClr>
              <a:bgClr>
                <a:schemeClr val="bg1"/>
              </a:bgClr>
            </a:pattFill>
          </c:spPr>
          <c:invertIfNegative val="0"/>
          <c:dLbls>
            <c:spPr>
              <a:noFill/>
              <a:ln>
                <a:noFill/>
              </a:ln>
              <a:effectLst/>
            </c:spPr>
            <c:txPr>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'[＜ｐ98-99＞上場・提案型融資.xlsx]上場'!$K$18:$K$23</c:f>
              <c:strCache>
                <c:ptCount val="6"/>
                <c:pt idx="0">
                  <c:v>大阪府</c:v>
                </c:pt>
                <c:pt idx="1">
                  <c:v>東京都</c:v>
                </c:pt>
                <c:pt idx="2">
                  <c:v>愛知県</c:v>
                </c:pt>
                <c:pt idx="3">
                  <c:v>京都府</c:v>
                </c:pt>
                <c:pt idx="4">
                  <c:v>福岡県</c:v>
                </c:pt>
                <c:pt idx="5">
                  <c:v>その他</c:v>
                </c:pt>
              </c:strCache>
            </c:strRef>
          </c:cat>
          <c:val>
            <c:numRef>
              <c:f>'[＜ｐ98-99＞上場・提案型融資.xlsx]上場'!$L$18:$L$23</c:f>
              <c:numCache>
                <c:formatCode>General</c:formatCode>
                <c:ptCount val="6"/>
                <c:pt idx="0">
                  <c:v>5</c:v>
                </c:pt>
                <c:pt idx="1">
                  <c:v>63</c:v>
                </c:pt>
                <c:pt idx="2">
                  <c:v>4</c:v>
                </c:pt>
                <c:pt idx="3">
                  <c:v>3</c:v>
                </c:pt>
                <c:pt idx="4">
                  <c:v>5</c:v>
                </c:pt>
                <c:pt idx="5">
                  <c:v>17</c:v>
                </c:pt>
              </c:numCache>
            </c:numRef>
          </c:val>
          <c:extLst>
            <c:ext xmlns:c16="http://schemas.microsoft.com/office/drawing/2014/chart" uri="{C3380CC4-5D6E-409C-BE32-E72D297353CC}">
              <c16:uniqueId val="{00000000-0EAC-4CAD-A809-98D9C403AB8D}"/>
            </c:ext>
          </c:extLst>
        </c:ser>
        <c:dLbls>
          <c:showLegendKey val="0"/>
          <c:showVal val="0"/>
          <c:showCatName val="0"/>
          <c:showSerName val="0"/>
          <c:showPercent val="0"/>
          <c:showBubbleSize val="0"/>
        </c:dLbls>
        <c:gapWidth val="129"/>
        <c:axId val="126383616"/>
        <c:axId val="126385152"/>
      </c:barChart>
      <c:catAx>
        <c:axId val="126383616"/>
        <c:scaling>
          <c:orientation val="minMax"/>
        </c:scaling>
        <c:delete val="0"/>
        <c:axPos val="b"/>
        <c:numFmt formatCode="General" sourceLinked="0"/>
        <c:majorTickMark val="out"/>
        <c:minorTickMark val="none"/>
        <c:tickLblPos val="nextTo"/>
        <c:crossAx val="126385152"/>
        <c:crosses val="autoZero"/>
        <c:auto val="1"/>
        <c:lblAlgn val="ctr"/>
        <c:lblOffset val="100"/>
        <c:noMultiLvlLbl val="0"/>
      </c:catAx>
      <c:valAx>
        <c:axId val="126385152"/>
        <c:scaling>
          <c:orientation val="minMax"/>
          <c:max val="80"/>
        </c:scaling>
        <c:delete val="0"/>
        <c:axPos val="l"/>
        <c:numFmt formatCode="General" sourceLinked="1"/>
        <c:majorTickMark val="out"/>
        <c:minorTickMark val="none"/>
        <c:tickLblPos val="nextTo"/>
        <c:txPr>
          <a:bodyPr/>
          <a:lstStyle/>
          <a:p>
            <a:pPr>
              <a:defRPr sz="1100"/>
            </a:pPr>
            <a:endParaRPr lang="ja-JP"/>
          </a:p>
        </c:txPr>
        <c:crossAx val="126383616"/>
        <c:crosses val="autoZero"/>
        <c:crossBetween val="between"/>
        <c:majorUnit val="20"/>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B97A48F3-A724-4C50-AB8C-62AD5A6214D2}" type="datetimeFigureOut">
              <a:rPr kumimoji="1" lang="ja-JP" altLang="en-US" smtClean="0"/>
              <a:pPr/>
              <a:t>2019/2/1</a:t>
            </a:fld>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2809F5EA-51D7-4105-B835-3B3227DB692A}" type="slidenum">
              <a:rPr kumimoji="1" lang="ja-JP" altLang="en-US" smtClean="0"/>
              <a:pPr/>
              <a:t>‹#›</a:t>
            </a:fld>
            <a:endParaRPr kumimoji="1" lang="ja-JP" altLang="en-US"/>
          </a:p>
        </p:txBody>
      </p:sp>
    </p:spTree>
    <p:extLst>
      <p:ext uri="{BB962C8B-B14F-4D97-AF65-F5344CB8AC3E}">
        <p14:creationId xmlns:p14="http://schemas.microsoft.com/office/powerpoint/2010/main" val="2424261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08113AC0-15A0-4DAC-9951-D33C541E6C7A}" type="datetimeFigureOut">
              <a:rPr kumimoji="1" lang="ja-JP" altLang="en-US" smtClean="0"/>
              <a:pPr/>
              <a:t>2019/2/1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C81005DB-AF70-41D7-A185-2905A016DB4F}" type="slidenum">
              <a:rPr kumimoji="1" lang="ja-JP" altLang="en-US" smtClean="0"/>
              <a:pPr/>
              <a:t>‹#›</a:t>
            </a:fld>
            <a:endParaRPr kumimoji="1" lang="ja-JP" altLang="en-US"/>
          </a:p>
        </p:txBody>
      </p:sp>
    </p:spTree>
    <p:extLst>
      <p:ext uri="{BB962C8B-B14F-4D97-AF65-F5344CB8AC3E}">
        <p14:creationId xmlns:p14="http://schemas.microsoft.com/office/powerpoint/2010/main" val="834850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0</a:t>
            </a:fld>
            <a:endParaRPr kumimoji="1" lang="ja-JP" altLang="en-US" dirty="0"/>
          </a:p>
        </p:txBody>
      </p:sp>
    </p:spTree>
    <p:extLst>
      <p:ext uri="{BB962C8B-B14F-4D97-AF65-F5344CB8AC3E}">
        <p14:creationId xmlns:p14="http://schemas.microsoft.com/office/powerpoint/2010/main" val="215742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a:t>
            </a:fld>
            <a:endParaRPr kumimoji="1" lang="ja-JP" altLang="en-US" dirty="0"/>
          </a:p>
        </p:txBody>
      </p:sp>
    </p:spTree>
    <p:extLst>
      <p:ext uri="{BB962C8B-B14F-4D97-AF65-F5344CB8AC3E}">
        <p14:creationId xmlns:p14="http://schemas.microsoft.com/office/powerpoint/2010/main" val="27799076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117</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118</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119</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Tree>
    <p:extLst>
      <p:ext uri="{BB962C8B-B14F-4D97-AF65-F5344CB8AC3E}">
        <p14:creationId xmlns:p14="http://schemas.microsoft.com/office/powerpoint/2010/main" val="15775316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121</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122</a:t>
            </a:fld>
            <a:endParaRPr kumimoji="1" lang="ja-JP" altLang="en-US"/>
          </a:p>
        </p:txBody>
      </p:sp>
    </p:spTree>
    <p:extLst>
      <p:ext uri="{BB962C8B-B14F-4D97-AF65-F5344CB8AC3E}">
        <p14:creationId xmlns:p14="http://schemas.microsoft.com/office/powerpoint/2010/main" val="33171293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123</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124</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125</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126</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a:t>
            </a:fld>
            <a:endParaRPr kumimoji="1" lang="ja-JP" altLang="en-US" dirty="0"/>
          </a:p>
        </p:txBody>
      </p:sp>
    </p:spTree>
    <p:extLst>
      <p:ext uri="{BB962C8B-B14F-4D97-AF65-F5344CB8AC3E}">
        <p14:creationId xmlns:p14="http://schemas.microsoft.com/office/powerpoint/2010/main" val="27663845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127</a:t>
            </a:fld>
            <a:endParaRPr kumimoji="1" lang="ja-JP" altLang="en-US"/>
          </a:p>
        </p:txBody>
      </p:sp>
    </p:spTree>
    <p:extLst>
      <p:ext uri="{BB962C8B-B14F-4D97-AF65-F5344CB8AC3E}">
        <p14:creationId xmlns:p14="http://schemas.microsoft.com/office/powerpoint/2010/main" val="22335161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128</a:t>
            </a:fld>
            <a:endParaRPr kumimoji="1" lang="ja-JP" altLang="en-US"/>
          </a:p>
        </p:txBody>
      </p:sp>
    </p:spTree>
    <p:extLst>
      <p:ext uri="{BB962C8B-B14F-4D97-AF65-F5344CB8AC3E}">
        <p14:creationId xmlns:p14="http://schemas.microsoft.com/office/powerpoint/2010/main" val="169755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129</a:t>
            </a:fld>
            <a:endParaRPr kumimoji="1" lang="ja-JP" altLang="en-US"/>
          </a:p>
        </p:txBody>
      </p:sp>
    </p:spTree>
    <p:extLst>
      <p:ext uri="{BB962C8B-B14F-4D97-AF65-F5344CB8AC3E}">
        <p14:creationId xmlns:p14="http://schemas.microsoft.com/office/powerpoint/2010/main" val="39806199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130</a:t>
            </a:fld>
            <a:endParaRPr kumimoji="1" lang="ja-JP" altLang="en-US"/>
          </a:p>
        </p:txBody>
      </p:sp>
    </p:spTree>
    <p:extLst>
      <p:ext uri="{BB962C8B-B14F-4D97-AF65-F5344CB8AC3E}">
        <p14:creationId xmlns:p14="http://schemas.microsoft.com/office/powerpoint/2010/main" val="39806199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131</a:t>
            </a:fld>
            <a:endParaRPr kumimoji="1" lang="ja-JP" altLang="en-US"/>
          </a:p>
        </p:txBody>
      </p:sp>
    </p:spTree>
    <p:extLst>
      <p:ext uri="{BB962C8B-B14F-4D97-AF65-F5344CB8AC3E}">
        <p14:creationId xmlns:p14="http://schemas.microsoft.com/office/powerpoint/2010/main" val="32572950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132</a:t>
            </a:fld>
            <a:endParaRPr kumimoji="1" lang="ja-JP" altLang="en-US"/>
          </a:p>
        </p:txBody>
      </p:sp>
    </p:spTree>
    <p:extLst>
      <p:ext uri="{BB962C8B-B14F-4D97-AF65-F5344CB8AC3E}">
        <p14:creationId xmlns:p14="http://schemas.microsoft.com/office/powerpoint/2010/main" val="42667690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133</a:t>
            </a:fld>
            <a:endParaRPr kumimoji="1" lang="ja-JP" altLang="en-US" dirty="0"/>
          </a:p>
        </p:txBody>
      </p:sp>
    </p:spTree>
    <p:extLst>
      <p:ext uri="{BB962C8B-B14F-4D97-AF65-F5344CB8AC3E}">
        <p14:creationId xmlns:p14="http://schemas.microsoft.com/office/powerpoint/2010/main" val="4124958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134</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環境農林水産部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135</a:t>
            </a:fld>
            <a:endParaRPr kumimoji="1" lang="ja-JP" altLang="en-US" dirty="0"/>
          </a:p>
        </p:txBody>
      </p:sp>
    </p:spTree>
    <p:extLst>
      <p:ext uri="{BB962C8B-B14F-4D97-AF65-F5344CB8AC3E}">
        <p14:creationId xmlns:p14="http://schemas.microsoft.com/office/powerpoint/2010/main" val="35801447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137</a:t>
            </a:fld>
            <a:endParaRPr lang="ja-JP" altLang="en-US" dirty="0">
              <a:solidFill>
                <a:prstClr val="black"/>
              </a:solidFill>
            </a:endParaRPr>
          </a:p>
        </p:txBody>
      </p:sp>
    </p:spTree>
    <p:extLst>
      <p:ext uri="{BB962C8B-B14F-4D97-AF65-F5344CB8AC3E}">
        <p14:creationId xmlns:p14="http://schemas.microsoft.com/office/powerpoint/2010/main" val="802442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a:t>
            </a:fld>
            <a:endParaRPr kumimoji="1" lang="ja-JP" altLang="en-US" dirty="0"/>
          </a:p>
        </p:txBody>
      </p:sp>
    </p:spTree>
    <p:extLst>
      <p:ext uri="{BB962C8B-B14F-4D97-AF65-F5344CB8AC3E}">
        <p14:creationId xmlns:p14="http://schemas.microsoft.com/office/powerpoint/2010/main" val="20571827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138</a:t>
            </a:fld>
            <a:endParaRPr lang="ja-JP" altLang="en-US">
              <a:solidFill>
                <a:prstClr val="black"/>
              </a:solidFill>
            </a:endParaRPr>
          </a:p>
        </p:txBody>
      </p:sp>
    </p:spTree>
    <p:extLst>
      <p:ext uri="{BB962C8B-B14F-4D97-AF65-F5344CB8AC3E}">
        <p14:creationId xmlns:p14="http://schemas.microsoft.com/office/powerpoint/2010/main" val="9338538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139</a:t>
            </a:fld>
            <a:endParaRPr lang="ja-JP" altLang="en-US">
              <a:solidFill>
                <a:prstClr val="black"/>
              </a:solidFill>
            </a:endParaRPr>
          </a:p>
        </p:txBody>
      </p:sp>
    </p:spTree>
    <p:extLst>
      <p:ext uri="{BB962C8B-B14F-4D97-AF65-F5344CB8AC3E}">
        <p14:creationId xmlns:p14="http://schemas.microsoft.com/office/powerpoint/2010/main" val="23740832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140</a:t>
            </a:fld>
            <a:endParaRPr lang="ja-JP" altLang="en-US">
              <a:solidFill>
                <a:prstClr val="black"/>
              </a:solidFill>
            </a:endParaRPr>
          </a:p>
        </p:txBody>
      </p:sp>
    </p:spTree>
    <p:extLst>
      <p:ext uri="{BB962C8B-B14F-4D97-AF65-F5344CB8AC3E}">
        <p14:creationId xmlns:p14="http://schemas.microsoft.com/office/powerpoint/2010/main" val="34424524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大阪市</a:t>
            </a:r>
          </a:p>
        </p:txBody>
      </p:sp>
      <p:sp>
        <p:nvSpPr>
          <p:cNvPr id="120836"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A09BE-52F6-4DE2-A30A-68AA9453EF88}" type="slidenum">
              <a:rPr lang="ja-JP" altLang="en-US" smtClean="0">
                <a:solidFill>
                  <a:srgbClr val="000000"/>
                </a:solidFill>
              </a:rPr>
              <a:pPr fontAlgn="base">
                <a:spcBef>
                  <a:spcPct val="0"/>
                </a:spcBef>
                <a:spcAft>
                  <a:spcPct val="0"/>
                </a:spcAft>
                <a:defRPr/>
              </a:pPr>
              <a:t>141</a:t>
            </a:fld>
            <a:endParaRPr lang="ja-JP" altLang="en-US" smtClean="0">
              <a:solidFill>
                <a:srgbClr val="000000"/>
              </a:solidFill>
            </a:endParaRPr>
          </a:p>
        </p:txBody>
      </p:sp>
    </p:spTree>
    <p:extLst>
      <p:ext uri="{BB962C8B-B14F-4D97-AF65-F5344CB8AC3E}">
        <p14:creationId xmlns:p14="http://schemas.microsoft.com/office/powerpoint/2010/main" val="8539414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142</a:t>
            </a:fld>
            <a:endParaRPr kumimoji="1" lang="ja-JP" altLang="en-US"/>
          </a:p>
        </p:txBody>
      </p:sp>
    </p:spTree>
    <p:extLst>
      <p:ext uri="{BB962C8B-B14F-4D97-AF65-F5344CB8AC3E}">
        <p14:creationId xmlns:p14="http://schemas.microsoft.com/office/powerpoint/2010/main" val="32347321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143</a:t>
            </a:fld>
            <a:endParaRPr kumimoji="1" lang="ja-JP" altLang="en-US"/>
          </a:p>
        </p:txBody>
      </p:sp>
    </p:spTree>
    <p:extLst>
      <p:ext uri="{BB962C8B-B14F-4D97-AF65-F5344CB8AC3E}">
        <p14:creationId xmlns:p14="http://schemas.microsoft.com/office/powerpoint/2010/main" val="33590866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危機管理室</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144</a:t>
            </a:fld>
            <a:endParaRPr kumimoji="1" lang="ja-JP" altLang="en-US"/>
          </a:p>
        </p:txBody>
      </p:sp>
    </p:spTree>
    <p:extLst>
      <p:ext uri="{BB962C8B-B14F-4D97-AF65-F5344CB8AC3E}">
        <p14:creationId xmlns:p14="http://schemas.microsoft.com/office/powerpoint/2010/main" val="30032745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危機管理室</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145</a:t>
            </a:fld>
            <a:endParaRPr kumimoji="1" lang="ja-JP" altLang="en-US"/>
          </a:p>
        </p:txBody>
      </p:sp>
    </p:spTree>
    <p:extLst>
      <p:ext uri="{BB962C8B-B14F-4D97-AF65-F5344CB8AC3E}">
        <p14:creationId xmlns:p14="http://schemas.microsoft.com/office/powerpoint/2010/main" val="30032745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危機管理室</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3885508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77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fontAlgn="base" hangingPunct="1">
              <a:spcBef>
                <a:spcPct val="0"/>
              </a:spcBef>
              <a:spcAft>
                <a:spcPct val="0"/>
              </a:spcAft>
            </a:pPr>
            <a:fld id="{72BEF50D-885F-4759-941B-3321CBD615C7}" type="slidenum">
              <a:rPr lang="ja-JP" altLang="en-US" smtClean="0"/>
              <a:pPr eaLnBrk="1" fontAlgn="base" hangingPunct="1">
                <a:spcBef>
                  <a:spcPct val="0"/>
                </a:spcBef>
                <a:spcAft>
                  <a:spcPct val="0"/>
                </a:spcAft>
              </a:pPr>
              <a:t>147</a:t>
            </a:fld>
            <a:endParaRPr lang="ja-JP" altLang="en-US" smtClean="0"/>
          </a:p>
        </p:txBody>
      </p:sp>
    </p:spTree>
    <p:extLst>
      <p:ext uri="{BB962C8B-B14F-4D97-AF65-F5344CB8AC3E}">
        <p14:creationId xmlns:p14="http://schemas.microsoft.com/office/powerpoint/2010/main" val="1579657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15</a:t>
            </a:fld>
            <a:endParaRPr kumimoji="1" lang="ja-JP" altLang="en-US" dirty="0"/>
          </a:p>
        </p:txBody>
      </p:sp>
    </p:spTree>
    <p:extLst>
      <p:ext uri="{BB962C8B-B14F-4D97-AF65-F5344CB8AC3E}">
        <p14:creationId xmlns:p14="http://schemas.microsoft.com/office/powerpoint/2010/main" val="38690703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148</a:t>
            </a:fld>
            <a:endParaRPr kumimoji="1" lang="ja-JP" altLang="en-US"/>
          </a:p>
        </p:txBody>
      </p:sp>
    </p:spTree>
    <p:extLst>
      <p:ext uri="{BB962C8B-B14F-4D97-AF65-F5344CB8AC3E}">
        <p14:creationId xmlns:p14="http://schemas.microsoft.com/office/powerpoint/2010/main" val="35430407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149</a:t>
            </a:fld>
            <a:endParaRPr kumimoji="1" lang="ja-JP" altLang="en-US"/>
          </a:p>
        </p:txBody>
      </p:sp>
    </p:spTree>
    <p:extLst>
      <p:ext uri="{BB962C8B-B14F-4D97-AF65-F5344CB8AC3E}">
        <p14:creationId xmlns:p14="http://schemas.microsoft.com/office/powerpoint/2010/main" val="32456575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150</a:t>
            </a:fld>
            <a:endParaRPr kumimoji="1" lang="ja-JP" altLang="en-US"/>
          </a:p>
        </p:txBody>
      </p:sp>
    </p:spTree>
    <p:extLst>
      <p:ext uri="{BB962C8B-B14F-4D97-AF65-F5344CB8AC3E}">
        <p14:creationId xmlns:p14="http://schemas.microsoft.com/office/powerpoint/2010/main" val="30445189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環境農林水産部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151</a:t>
            </a:fld>
            <a:endParaRPr kumimoji="1" lang="ja-JP" altLang="en-US"/>
          </a:p>
        </p:txBody>
      </p:sp>
    </p:spTree>
    <p:extLst>
      <p:ext uri="{BB962C8B-B14F-4D97-AF65-F5344CB8AC3E}">
        <p14:creationId xmlns:p14="http://schemas.microsoft.com/office/powerpoint/2010/main" val="377346683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8458273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9345117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483288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694281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250285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64701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16</a:t>
            </a:fld>
            <a:endParaRPr kumimoji="1" lang="ja-JP" altLang="en-US"/>
          </a:p>
        </p:txBody>
      </p:sp>
    </p:spTree>
    <p:extLst>
      <p:ext uri="{BB962C8B-B14F-4D97-AF65-F5344CB8AC3E}">
        <p14:creationId xmlns:p14="http://schemas.microsoft.com/office/powerpoint/2010/main" val="10853610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654451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6646956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2926441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0977409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91F42-47EE-4D9C-B55D-36B27220666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4620752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91F42-47EE-4D9C-B55D-36B27220666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29330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a:p>
        </p:txBody>
      </p:sp>
    </p:spTree>
    <p:extLst>
      <p:ext uri="{BB962C8B-B14F-4D97-AF65-F5344CB8AC3E}">
        <p14:creationId xmlns:p14="http://schemas.microsoft.com/office/powerpoint/2010/main" val="3610993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18</a:t>
            </a:fld>
            <a:endParaRPr kumimoji="1" lang="ja-JP" altLang="en-US" dirty="0"/>
          </a:p>
        </p:txBody>
      </p:sp>
    </p:spTree>
    <p:extLst>
      <p:ext uri="{BB962C8B-B14F-4D97-AF65-F5344CB8AC3E}">
        <p14:creationId xmlns:p14="http://schemas.microsoft.com/office/powerpoint/2010/main" val="386907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19</a:t>
            </a:fld>
            <a:endParaRPr kumimoji="1" lang="ja-JP" altLang="en-US"/>
          </a:p>
        </p:txBody>
      </p:sp>
    </p:spTree>
    <p:extLst>
      <p:ext uri="{BB962C8B-B14F-4D97-AF65-F5344CB8AC3E}">
        <p14:creationId xmlns:p14="http://schemas.microsoft.com/office/powerpoint/2010/main" val="395680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20</a:t>
            </a:fld>
            <a:endParaRPr kumimoji="1" lang="ja-JP" altLang="en-US"/>
          </a:p>
        </p:txBody>
      </p:sp>
    </p:spTree>
    <p:extLst>
      <p:ext uri="{BB962C8B-B14F-4D97-AF65-F5344CB8AC3E}">
        <p14:creationId xmlns:p14="http://schemas.microsoft.com/office/powerpoint/2010/main" val="39568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21</a:t>
            </a:fld>
            <a:endParaRPr kumimoji="1" lang="ja-JP" altLang="en-US" dirty="0"/>
          </a:p>
        </p:txBody>
      </p:sp>
    </p:spTree>
    <p:extLst>
      <p:ext uri="{BB962C8B-B14F-4D97-AF65-F5344CB8AC3E}">
        <p14:creationId xmlns:p14="http://schemas.microsoft.com/office/powerpoint/2010/main" val="161491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a:t>
            </a:fld>
            <a:endParaRPr kumimoji="1" lang="ja-JP" altLang="en-US" dirty="0"/>
          </a:p>
        </p:txBody>
      </p:sp>
    </p:spTree>
    <p:extLst>
      <p:ext uri="{BB962C8B-B14F-4D97-AF65-F5344CB8AC3E}">
        <p14:creationId xmlns:p14="http://schemas.microsoft.com/office/powerpoint/2010/main" val="78450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22</a:t>
            </a:fld>
            <a:endParaRPr kumimoji="1" lang="ja-JP" altLang="en-US" dirty="0"/>
          </a:p>
        </p:txBody>
      </p:sp>
    </p:spTree>
    <p:extLst>
      <p:ext uri="{BB962C8B-B14F-4D97-AF65-F5344CB8AC3E}">
        <p14:creationId xmlns:p14="http://schemas.microsoft.com/office/powerpoint/2010/main" val="543154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23</a:t>
            </a:fld>
            <a:endParaRPr kumimoji="1" lang="ja-JP" altLang="en-US"/>
          </a:p>
        </p:txBody>
      </p:sp>
    </p:spTree>
    <p:extLst>
      <p:ext uri="{BB962C8B-B14F-4D97-AF65-F5344CB8AC3E}">
        <p14:creationId xmlns:p14="http://schemas.microsoft.com/office/powerpoint/2010/main" val="3183419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811859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1503615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29</a:t>
            </a:fld>
            <a:endParaRPr kumimoji="1" lang="ja-JP" altLang="en-US"/>
          </a:p>
        </p:txBody>
      </p:sp>
    </p:spTree>
    <p:extLst>
      <p:ext uri="{BB962C8B-B14F-4D97-AF65-F5344CB8AC3E}">
        <p14:creationId xmlns:p14="http://schemas.microsoft.com/office/powerpoint/2010/main" val="1774857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31</a:t>
            </a:fld>
            <a:endParaRPr kumimoji="1" lang="ja-JP" altLang="en-US"/>
          </a:p>
        </p:txBody>
      </p:sp>
    </p:spTree>
    <p:extLst>
      <p:ext uri="{BB962C8B-B14F-4D97-AF65-F5344CB8AC3E}">
        <p14:creationId xmlns:p14="http://schemas.microsoft.com/office/powerpoint/2010/main" val="77153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33</a:t>
            </a:fld>
            <a:endParaRPr kumimoji="1" lang="ja-JP" altLang="en-US"/>
          </a:p>
        </p:txBody>
      </p:sp>
    </p:spTree>
    <p:extLst>
      <p:ext uri="{BB962C8B-B14F-4D97-AF65-F5344CB8AC3E}">
        <p14:creationId xmlns:p14="http://schemas.microsoft.com/office/powerpoint/2010/main" val="1961409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府民文化部、政策企画部、大阪市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35</a:t>
            </a:fld>
            <a:endParaRPr kumimoji="1" lang="ja-JP" altLang="en-US"/>
          </a:p>
        </p:txBody>
      </p:sp>
    </p:spTree>
    <p:extLst>
      <p:ext uri="{BB962C8B-B14F-4D97-AF65-F5344CB8AC3E}">
        <p14:creationId xmlns:p14="http://schemas.microsoft.com/office/powerpoint/2010/main" val="132647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36</a:t>
            </a:fld>
            <a:endParaRPr kumimoji="1" lang="ja-JP" altLang="en-US"/>
          </a:p>
        </p:txBody>
      </p:sp>
    </p:spTree>
    <p:extLst>
      <p:ext uri="{BB962C8B-B14F-4D97-AF65-F5344CB8AC3E}">
        <p14:creationId xmlns:p14="http://schemas.microsoft.com/office/powerpoint/2010/main" val="775180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都市整備部、大阪市、政策企画部</a:t>
            </a:r>
            <a:endParaRPr kumimoji="1" lang="ja-JP" altLang="en-US" dirty="0"/>
          </a:p>
        </p:txBody>
      </p:sp>
    </p:spTree>
    <p:extLst>
      <p:ext uri="{BB962C8B-B14F-4D97-AF65-F5344CB8AC3E}">
        <p14:creationId xmlns:p14="http://schemas.microsoft.com/office/powerpoint/2010/main" val="126773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a:t>
            </a:fld>
            <a:endParaRPr kumimoji="1" lang="ja-JP" altLang="en-US" dirty="0"/>
          </a:p>
        </p:txBody>
      </p:sp>
    </p:spTree>
    <p:extLst>
      <p:ext uri="{BB962C8B-B14F-4D97-AF65-F5344CB8AC3E}">
        <p14:creationId xmlns:p14="http://schemas.microsoft.com/office/powerpoint/2010/main" val="3570309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811859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40</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41</a:t>
            </a:fld>
            <a:endParaRPr kumimoji="1" lang="ja-JP" altLang="en-US"/>
          </a:p>
        </p:txBody>
      </p:sp>
    </p:spTree>
    <p:extLst>
      <p:ext uri="{BB962C8B-B14F-4D97-AF65-F5344CB8AC3E}">
        <p14:creationId xmlns:p14="http://schemas.microsoft.com/office/powerpoint/2010/main" val="3694234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42</a:t>
            </a:fld>
            <a:endParaRPr kumimoji="1" lang="ja-JP" altLang="en-US"/>
          </a:p>
        </p:txBody>
      </p:sp>
    </p:spTree>
    <p:extLst>
      <p:ext uri="{BB962C8B-B14F-4D97-AF65-F5344CB8AC3E}">
        <p14:creationId xmlns:p14="http://schemas.microsoft.com/office/powerpoint/2010/main" val="3694234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43</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44</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45</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46</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47</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48</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3120">
              <a:defRPr/>
            </a:pPr>
            <a:fld id="{C81005DB-AF70-41D7-A185-2905A016DB4F}" type="slidenum">
              <a:rPr lang="ja-JP" altLang="en-US">
                <a:solidFill>
                  <a:prstClr val="black"/>
                </a:solidFill>
                <a:latin typeface="Calibri"/>
                <a:ea typeface="ＭＳ Ｐゴシック" panose="020B0600070205080204" pitchFamily="50" charset="-128"/>
              </a:rPr>
              <a:pPr defTabSz="913120">
                <a:defRPr/>
              </a:pPr>
              <a:t>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29546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49</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50</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51</a:t>
            </a:fld>
            <a:endParaRPr kumimoji="1" lang="ja-JP" altLang="en-US"/>
          </a:p>
        </p:txBody>
      </p:sp>
    </p:spTree>
    <p:extLst>
      <p:ext uri="{BB962C8B-B14F-4D97-AF65-F5344CB8AC3E}">
        <p14:creationId xmlns:p14="http://schemas.microsoft.com/office/powerpoint/2010/main" val="4892909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52</a:t>
            </a:fld>
            <a:endParaRPr kumimoji="1" lang="ja-JP" altLang="en-US"/>
          </a:p>
        </p:txBody>
      </p:sp>
    </p:spTree>
    <p:extLst>
      <p:ext uri="{BB962C8B-B14F-4D97-AF65-F5344CB8AC3E}">
        <p14:creationId xmlns:p14="http://schemas.microsoft.com/office/powerpoint/2010/main" val="489290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53</a:t>
            </a:fld>
            <a:endParaRPr kumimoji="1" lang="ja-JP" altLang="en-US"/>
          </a:p>
        </p:txBody>
      </p:sp>
    </p:spTree>
    <p:extLst>
      <p:ext uri="{BB962C8B-B14F-4D97-AF65-F5344CB8AC3E}">
        <p14:creationId xmlns:p14="http://schemas.microsoft.com/office/powerpoint/2010/main" val="1200418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54</a:t>
            </a:fld>
            <a:endParaRPr kumimoji="1" lang="ja-JP" altLang="en-US"/>
          </a:p>
        </p:txBody>
      </p:sp>
    </p:spTree>
    <p:extLst>
      <p:ext uri="{BB962C8B-B14F-4D97-AF65-F5344CB8AC3E}">
        <p14:creationId xmlns:p14="http://schemas.microsoft.com/office/powerpoint/2010/main" val="1561505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55</a:t>
            </a:fld>
            <a:endParaRPr kumimoji="1" lang="ja-JP" altLang="en-US"/>
          </a:p>
        </p:txBody>
      </p:sp>
    </p:spTree>
    <p:extLst>
      <p:ext uri="{BB962C8B-B14F-4D97-AF65-F5344CB8AC3E}">
        <p14:creationId xmlns:p14="http://schemas.microsoft.com/office/powerpoint/2010/main" val="2448869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府民文化部（内容を確認済）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56</a:t>
            </a:fld>
            <a:endParaRPr kumimoji="1" lang="ja-JP" altLang="en-US"/>
          </a:p>
        </p:txBody>
      </p:sp>
    </p:spTree>
    <p:extLst>
      <p:ext uri="{BB962C8B-B14F-4D97-AF65-F5344CB8AC3E}">
        <p14:creationId xmlns:p14="http://schemas.microsoft.com/office/powerpoint/2010/main" val="42448209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57</a:t>
            </a:fld>
            <a:endParaRPr kumimoji="1" lang="ja-JP" altLang="en-US"/>
          </a:p>
        </p:txBody>
      </p:sp>
    </p:spTree>
    <p:extLst>
      <p:ext uri="{BB962C8B-B14F-4D97-AF65-F5344CB8AC3E}">
        <p14:creationId xmlns:p14="http://schemas.microsoft.com/office/powerpoint/2010/main" val="1343910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58</a:t>
            </a:fld>
            <a:endParaRPr kumimoji="1" lang="ja-JP" altLang="en-US"/>
          </a:p>
        </p:txBody>
      </p:sp>
    </p:spTree>
    <p:extLst>
      <p:ext uri="{BB962C8B-B14F-4D97-AF65-F5344CB8AC3E}">
        <p14:creationId xmlns:p14="http://schemas.microsoft.com/office/powerpoint/2010/main" val="392066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a:t>
            </a:fld>
            <a:endParaRPr kumimoji="1" lang="ja-JP" altLang="en-US" dirty="0"/>
          </a:p>
        </p:txBody>
      </p:sp>
    </p:spTree>
    <p:extLst>
      <p:ext uri="{BB962C8B-B14F-4D97-AF65-F5344CB8AC3E}">
        <p14:creationId xmlns:p14="http://schemas.microsoft.com/office/powerpoint/2010/main" val="1614912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59</a:t>
            </a:fld>
            <a:endParaRPr kumimoji="1" lang="ja-JP" altLang="en-US"/>
          </a:p>
        </p:txBody>
      </p:sp>
    </p:spTree>
    <p:extLst>
      <p:ext uri="{BB962C8B-B14F-4D97-AF65-F5344CB8AC3E}">
        <p14:creationId xmlns:p14="http://schemas.microsoft.com/office/powerpoint/2010/main" val="3622398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60</a:t>
            </a:fld>
            <a:endParaRPr kumimoji="1" lang="ja-JP" altLang="en-US"/>
          </a:p>
        </p:txBody>
      </p:sp>
    </p:spTree>
    <p:extLst>
      <p:ext uri="{BB962C8B-B14F-4D97-AF65-F5344CB8AC3E}">
        <p14:creationId xmlns:p14="http://schemas.microsoft.com/office/powerpoint/2010/main" val="177317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61</a:t>
            </a:fld>
            <a:endParaRPr kumimoji="1" lang="ja-JP" altLang="en-US"/>
          </a:p>
        </p:txBody>
      </p:sp>
    </p:spTree>
    <p:extLst>
      <p:ext uri="{BB962C8B-B14F-4D97-AF65-F5344CB8AC3E}">
        <p14:creationId xmlns:p14="http://schemas.microsoft.com/office/powerpoint/2010/main" val="1773170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62</a:t>
            </a:fld>
            <a:endParaRPr kumimoji="1" lang="ja-JP" altLang="en-US"/>
          </a:p>
        </p:txBody>
      </p:sp>
    </p:spTree>
    <p:extLst>
      <p:ext uri="{BB962C8B-B14F-4D97-AF65-F5344CB8AC3E}">
        <p14:creationId xmlns:p14="http://schemas.microsoft.com/office/powerpoint/2010/main" val="39357758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65</a:t>
            </a:fld>
            <a:endParaRPr kumimoji="1" lang="ja-JP" altLang="en-US"/>
          </a:p>
        </p:txBody>
      </p:sp>
    </p:spTree>
    <p:extLst>
      <p:ext uri="{BB962C8B-B14F-4D97-AF65-F5344CB8AC3E}">
        <p14:creationId xmlns:p14="http://schemas.microsoft.com/office/powerpoint/2010/main" val="4119548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67</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68</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総務部法務課、商工労働部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69</a:t>
            </a:fld>
            <a:endParaRPr kumimoji="1" lang="ja-JP" altLang="en-US"/>
          </a:p>
        </p:txBody>
      </p:sp>
    </p:spTree>
    <p:extLst>
      <p:ext uri="{BB962C8B-B14F-4D97-AF65-F5344CB8AC3E}">
        <p14:creationId xmlns:p14="http://schemas.microsoft.com/office/powerpoint/2010/main" val="2776592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70</a:t>
            </a:fld>
            <a:endParaRPr kumimoji="1" lang="ja-JP" altLang="en-US"/>
          </a:p>
        </p:txBody>
      </p:sp>
    </p:spTree>
    <p:extLst>
      <p:ext uri="{BB962C8B-B14F-4D97-AF65-F5344CB8AC3E}">
        <p14:creationId xmlns:p14="http://schemas.microsoft.com/office/powerpoint/2010/main" val="40885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71</a:t>
            </a:fld>
            <a:endParaRPr kumimoji="1" lang="ja-JP" altLang="en-US"/>
          </a:p>
        </p:txBody>
      </p:sp>
    </p:spTree>
    <p:extLst>
      <p:ext uri="{BB962C8B-B14F-4D97-AF65-F5344CB8AC3E}">
        <p14:creationId xmlns:p14="http://schemas.microsoft.com/office/powerpoint/2010/main" val="4088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72</a:t>
            </a:fld>
            <a:endParaRPr kumimoji="1" lang="ja-JP" altLang="en-US"/>
          </a:p>
        </p:txBody>
      </p:sp>
    </p:spTree>
    <p:extLst>
      <p:ext uri="{BB962C8B-B14F-4D97-AF65-F5344CB8AC3E}">
        <p14:creationId xmlns:p14="http://schemas.microsoft.com/office/powerpoint/2010/main" val="40885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73</a:t>
            </a:fld>
            <a:endParaRPr kumimoji="1" lang="ja-JP" altLang="en-US"/>
          </a:p>
        </p:txBody>
      </p:sp>
    </p:spTree>
    <p:extLst>
      <p:ext uri="{BB962C8B-B14F-4D97-AF65-F5344CB8AC3E}">
        <p14:creationId xmlns:p14="http://schemas.microsoft.com/office/powerpoint/2010/main" val="40885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74</a:t>
            </a:fld>
            <a:endParaRPr kumimoji="1" lang="ja-JP" altLang="en-US"/>
          </a:p>
        </p:txBody>
      </p:sp>
    </p:spTree>
    <p:extLst>
      <p:ext uri="{BB962C8B-B14F-4D97-AF65-F5344CB8AC3E}">
        <p14:creationId xmlns:p14="http://schemas.microsoft.com/office/powerpoint/2010/main" val="40885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75</a:t>
            </a:fld>
            <a:endParaRPr kumimoji="1" lang="ja-JP" altLang="en-US"/>
          </a:p>
        </p:txBody>
      </p:sp>
    </p:spTree>
    <p:extLst>
      <p:ext uri="{BB962C8B-B14F-4D97-AF65-F5344CB8AC3E}">
        <p14:creationId xmlns:p14="http://schemas.microsoft.com/office/powerpoint/2010/main" val="408852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267792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3721273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2011766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79</a:t>
            </a:fld>
            <a:endParaRPr kumimoji="1" lang="ja-JP" altLang="en-US"/>
          </a:p>
        </p:txBody>
      </p:sp>
    </p:spTree>
    <p:extLst>
      <p:ext uri="{BB962C8B-B14F-4D97-AF65-F5344CB8AC3E}">
        <p14:creationId xmlns:p14="http://schemas.microsoft.com/office/powerpoint/2010/main" val="19699549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80</a:t>
            </a:fld>
            <a:endParaRPr kumimoji="1" lang="ja-JP" altLang="en-US"/>
          </a:p>
        </p:txBody>
      </p:sp>
    </p:spTree>
    <p:extLst>
      <p:ext uri="{BB962C8B-B14F-4D97-AF65-F5344CB8AC3E}">
        <p14:creationId xmlns:p14="http://schemas.microsoft.com/office/powerpoint/2010/main" val="40169351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81</a:t>
            </a:fld>
            <a:endParaRPr kumimoji="1" lang="ja-JP" altLang="en-US"/>
          </a:p>
        </p:txBody>
      </p:sp>
    </p:spTree>
    <p:extLst>
      <p:ext uri="{BB962C8B-B14F-4D97-AF65-F5344CB8AC3E}">
        <p14:creationId xmlns:p14="http://schemas.microsoft.com/office/powerpoint/2010/main" val="397461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a:t>
            </a:fld>
            <a:endParaRPr kumimoji="1" lang="ja-JP" altLang="en-US"/>
          </a:p>
        </p:txBody>
      </p:sp>
    </p:spTree>
    <p:extLst>
      <p:ext uri="{BB962C8B-B14F-4D97-AF65-F5344CB8AC3E}">
        <p14:creationId xmlns:p14="http://schemas.microsoft.com/office/powerpoint/2010/main" val="26221182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82</a:t>
            </a:fld>
            <a:endParaRPr kumimoji="1" lang="ja-JP" altLang="en-US"/>
          </a:p>
        </p:txBody>
      </p:sp>
    </p:spTree>
    <p:extLst>
      <p:ext uri="{BB962C8B-B14F-4D97-AF65-F5344CB8AC3E}">
        <p14:creationId xmlns:p14="http://schemas.microsoft.com/office/powerpoint/2010/main" val="34722187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83</a:t>
            </a:fld>
            <a:endParaRPr kumimoji="1" lang="ja-JP" altLang="en-US"/>
          </a:p>
        </p:txBody>
      </p:sp>
    </p:spTree>
    <p:extLst>
      <p:ext uri="{BB962C8B-B14F-4D97-AF65-F5344CB8AC3E}">
        <p14:creationId xmlns:p14="http://schemas.microsoft.com/office/powerpoint/2010/main" val="34722187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84</a:t>
            </a:fld>
            <a:endParaRPr kumimoji="1" lang="ja-JP" altLang="en-US"/>
          </a:p>
        </p:txBody>
      </p:sp>
    </p:spTree>
    <p:extLst>
      <p:ext uri="{BB962C8B-B14F-4D97-AF65-F5344CB8AC3E}">
        <p14:creationId xmlns:p14="http://schemas.microsoft.com/office/powerpoint/2010/main" val="10276812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39420555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商工労働部（確認済）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86</a:t>
            </a:fld>
            <a:endParaRPr kumimoji="1" lang="ja-JP" altLang="en-US"/>
          </a:p>
        </p:txBody>
      </p:sp>
    </p:spTree>
    <p:extLst>
      <p:ext uri="{BB962C8B-B14F-4D97-AF65-F5344CB8AC3E}">
        <p14:creationId xmlns:p14="http://schemas.microsoft.com/office/powerpoint/2010/main" val="11079010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87</a:t>
            </a:fld>
            <a:endParaRPr kumimoji="1" lang="ja-JP" altLang="en-US"/>
          </a:p>
        </p:txBody>
      </p:sp>
    </p:spTree>
    <p:extLst>
      <p:ext uri="{BB962C8B-B14F-4D97-AF65-F5344CB8AC3E}">
        <p14:creationId xmlns:p14="http://schemas.microsoft.com/office/powerpoint/2010/main" val="25360300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88</a:t>
            </a:fld>
            <a:endParaRPr kumimoji="1" lang="ja-JP" altLang="en-US"/>
          </a:p>
        </p:txBody>
      </p:sp>
    </p:spTree>
    <p:extLst>
      <p:ext uri="{BB962C8B-B14F-4D97-AF65-F5344CB8AC3E}">
        <p14:creationId xmlns:p14="http://schemas.microsoft.com/office/powerpoint/2010/main" val="25360300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89</a:t>
            </a:fld>
            <a:endParaRPr kumimoji="1" lang="ja-JP" altLang="en-US"/>
          </a:p>
        </p:txBody>
      </p:sp>
    </p:spTree>
    <p:extLst>
      <p:ext uri="{BB962C8B-B14F-4D97-AF65-F5344CB8AC3E}">
        <p14:creationId xmlns:p14="http://schemas.microsoft.com/office/powerpoint/2010/main" val="17296600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90</a:t>
            </a:fld>
            <a:endParaRPr kumimoji="1" lang="ja-JP" altLang="en-US"/>
          </a:p>
        </p:txBody>
      </p:sp>
    </p:spTree>
    <p:extLst>
      <p:ext uri="{BB962C8B-B14F-4D97-AF65-F5344CB8AC3E}">
        <p14:creationId xmlns:p14="http://schemas.microsoft.com/office/powerpoint/2010/main" val="13880736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91</a:t>
            </a:fld>
            <a:endParaRPr kumimoji="1" lang="ja-JP" altLang="en-US"/>
          </a:p>
        </p:txBody>
      </p:sp>
    </p:spTree>
    <p:extLst>
      <p:ext uri="{BB962C8B-B14F-4D97-AF65-F5344CB8AC3E}">
        <p14:creationId xmlns:p14="http://schemas.microsoft.com/office/powerpoint/2010/main" val="2750795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a:t>
            </a:fld>
            <a:endParaRPr kumimoji="1" lang="ja-JP" altLang="en-US" dirty="0"/>
          </a:p>
        </p:txBody>
      </p:sp>
    </p:spTree>
    <p:extLst>
      <p:ext uri="{BB962C8B-B14F-4D97-AF65-F5344CB8AC3E}">
        <p14:creationId xmlns:p14="http://schemas.microsoft.com/office/powerpoint/2010/main" val="85925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92</a:t>
            </a:fld>
            <a:endParaRPr kumimoji="1" lang="ja-JP" altLang="en-US"/>
          </a:p>
        </p:txBody>
      </p:sp>
    </p:spTree>
    <p:extLst>
      <p:ext uri="{BB962C8B-B14F-4D97-AF65-F5344CB8AC3E}">
        <p14:creationId xmlns:p14="http://schemas.microsoft.com/office/powerpoint/2010/main" val="27507958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93</a:t>
            </a:fld>
            <a:endParaRPr kumimoji="1" lang="ja-JP" altLang="en-US"/>
          </a:p>
        </p:txBody>
      </p:sp>
    </p:spTree>
    <p:extLst>
      <p:ext uri="{BB962C8B-B14F-4D97-AF65-F5344CB8AC3E}">
        <p14:creationId xmlns:p14="http://schemas.microsoft.com/office/powerpoint/2010/main" val="20247471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94</a:t>
            </a:fld>
            <a:endParaRPr kumimoji="1" lang="ja-JP" altLang="en-US"/>
          </a:p>
        </p:txBody>
      </p:sp>
    </p:spTree>
    <p:extLst>
      <p:ext uri="{BB962C8B-B14F-4D97-AF65-F5344CB8AC3E}">
        <p14:creationId xmlns:p14="http://schemas.microsoft.com/office/powerpoint/2010/main" val="13880736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96</a:t>
            </a:fld>
            <a:endParaRPr kumimoji="1" lang="ja-JP" altLang="en-US"/>
          </a:p>
        </p:txBody>
      </p:sp>
    </p:spTree>
    <p:extLst>
      <p:ext uri="{BB962C8B-B14F-4D97-AF65-F5344CB8AC3E}">
        <p14:creationId xmlns:p14="http://schemas.microsoft.com/office/powerpoint/2010/main" val="13880736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100</a:t>
            </a:fld>
            <a:endParaRPr kumimoji="1" lang="ja-JP" altLang="en-US"/>
          </a:p>
        </p:txBody>
      </p:sp>
    </p:spTree>
    <p:extLst>
      <p:ext uri="{BB962C8B-B14F-4D97-AF65-F5344CB8AC3E}">
        <p14:creationId xmlns:p14="http://schemas.microsoft.com/office/powerpoint/2010/main" val="13880736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13880736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13880736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13880736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13880736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105</a:t>
            </a:fld>
            <a:endParaRPr kumimoji="1" lang="ja-JP" altLang="en-US"/>
          </a:p>
        </p:txBody>
      </p:sp>
    </p:spTree>
    <p:extLst>
      <p:ext uri="{BB962C8B-B14F-4D97-AF65-F5344CB8AC3E}">
        <p14:creationId xmlns:p14="http://schemas.microsoft.com/office/powerpoint/2010/main" val="138807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a:t>
            </a:fld>
            <a:endParaRPr kumimoji="1" lang="ja-JP" altLang="en-US"/>
          </a:p>
        </p:txBody>
      </p:sp>
    </p:spTree>
    <p:extLst>
      <p:ext uri="{BB962C8B-B14F-4D97-AF65-F5344CB8AC3E}">
        <p14:creationId xmlns:p14="http://schemas.microsoft.com/office/powerpoint/2010/main" val="42384550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106</a:t>
            </a:fld>
            <a:endParaRPr kumimoji="1" lang="ja-JP" altLang="en-US"/>
          </a:p>
        </p:txBody>
      </p:sp>
    </p:spTree>
    <p:extLst>
      <p:ext uri="{BB962C8B-B14F-4D97-AF65-F5344CB8AC3E}">
        <p14:creationId xmlns:p14="http://schemas.microsoft.com/office/powerpoint/2010/main" val="13880736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107</a:t>
            </a:fld>
            <a:endParaRPr kumimoji="1" lang="ja-JP" altLang="en-US"/>
          </a:p>
        </p:txBody>
      </p:sp>
    </p:spTree>
    <p:extLst>
      <p:ext uri="{BB962C8B-B14F-4D97-AF65-F5344CB8AC3E}">
        <p14:creationId xmlns:p14="http://schemas.microsoft.com/office/powerpoint/2010/main" val="13880736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109</a:t>
            </a:fld>
            <a:endParaRPr kumimoji="1" lang="ja-JP" altLang="en-US"/>
          </a:p>
        </p:txBody>
      </p:sp>
    </p:spTree>
    <p:extLst>
      <p:ext uri="{BB962C8B-B14F-4D97-AF65-F5344CB8AC3E}">
        <p14:creationId xmlns:p14="http://schemas.microsoft.com/office/powerpoint/2010/main" val="25116813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110</a:t>
            </a:fld>
            <a:endParaRPr kumimoji="1" lang="ja-JP" altLang="en-US"/>
          </a:p>
        </p:txBody>
      </p:sp>
    </p:spTree>
    <p:extLst>
      <p:ext uri="{BB962C8B-B14F-4D97-AF65-F5344CB8AC3E}">
        <p14:creationId xmlns:p14="http://schemas.microsoft.com/office/powerpoint/2010/main" val="26858750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111</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112</a:t>
            </a:fld>
            <a:endParaRPr kumimoji="1" lang="ja-JP" altLang="en-US"/>
          </a:p>
        </p:txBody>
      </p:sp>
    </p:spTree>
    <p:extLst>
      <p:ext uri="{BB962C8B-B14F-4D97-AF65-F5344CB8AC3E}">
        <p14:creationId xmlns:p14="http://schemas.microsoft.com/office/powerpoint/2010/main" val="32783859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113</a:t>
            </a:fld>
            <a:endParaRPr kumimoji="1" lang="ja-JP" altLang="en-US"/>
          </a:p>
        </p:txBody>
      </p:sp>
    </p:spTree>
    <p:extLst>
      <p:ext uri="{BB962C8B-B14F-4D97-AF65-F5344CB8AC3E}">
        <p14:creationId xmlns:p14="http://schemas.microsoft.com/office/powerpoint/2010/main" val="32783859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114</a:t>
            </a:fld>
            <a:endParaRPr kumimoji="1" lang="ja-JP" altLang="en-US"/>
          </a:p>
        </p:txBody>
      </p:sp>
    </p:spTree>
    <p:extLst>
      <p:ext uri="{BB962C8B-B14F-4D97-AF65-F5344CB8AC3E}">
        <p14:creationId xmlns:p14="http://schemas.microsoft.com/office/powerpoint/2010/main" val="10276812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115</a:t>
            </a:fld>
            <a:endParaRPr kumimoji="1" lang="ja-JP" altLang="en-US"/>
          </a:p>
        </p:txBody>
      </p:sp>
    </p:spTree>
    <p:extLst>
      <p:ext uri="{BB962C8B-B14F-4D97-AF65-F5344CB8AC3E}">
        <p14:creationId xmlns:p14="http://schemas.microsoft.com/office/powerpoint/2010/main" val="11094226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116</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35C9F95A-E47A-46A8-84C9-F9C750C38550}" type="datetime1">
              <a:rPr kumimoji="1" lang="ja-JP" altLang="en-US" smtClean="0"/>
              <a:t>2019/2/1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DC2AC3D-08C1-493B-BA65-474189045639}" type="datetime1">
              <a:rPr kumimoji="1" lang="ja-JP" altLang="en-US" smtClean="0"/>
              <a:t>2019/2/1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D00AFDF-CF6E-4B56-8F3B-7EBD1F545332}" type="datetime1">
              <a:rPr kumimoji="1" lang="ja-JP" altLang="en-US" smtClean="0"/>
              <a:t>2019/2/1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745C706-807A-47FB-8FAD-6587ABA8B663}"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35337588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A367594-44B7-4D3B-B3DD-0435CB7B7587}"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7988339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4398E32-F856-46C0-81FF-43B5FBC817FB}"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9509125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41FED41A-1FCB-4FDF-A811-2E9FA3AD6483}"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31315094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3C815F00-3A66-42ED-A5D6-36C43FDFF884}"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145719324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175DE8EF-1997-4D91-9E62-38226E9F82C0}"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367906669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A4A86ED-1BA1-48DC-A465-3B43B31B917E}"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5533739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87E6112-CFD5-4B09-91E5-86CE45147113}"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6595138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0D9ED56B-4C77-46F2-8E61-6EB395A2C803}" type="datetime1">
              <a:rPr kumimoji="1" lang="ja-JP" altLang="en-US" smtClean="0"/>
              <a:t>2019/2/1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948FCA0-1815-443E-BEF0-0189549464CA}"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12110064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4D914B7-4455-4AE6-BE9C-09FF1772EBC0}"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248106417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2D442C0-22A5-4EF5-A9E3-58BD91FBAAC7}"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6524044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65E8FD98-4B46-4042-B1F4-40BD132D0616}"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1972792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2D1C9BB-39C5-4E04-8DA1-246FD58B4958}"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1992530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082B167-66BF-45D2-AE82-33438F1740E8}"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2357614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0098EEDE-9B24-416D-8277-73739ADFD9F4}"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txBox="1">
            <a:spLocks/>
          </p:cNvSpPr>
          <p:nvPr userDrawn="1"/>
        </p:nvSpPr>
        <p:spPr>
          <a:xfrm>
            <a:off x="7071072" y="6487244"/>
            <a:ext cx="2133600" cy="365125"/>
          </a:xfrm>
          <a:prstGeom prst="rect">
            <a:avLst/>
          </a:prstGeom>
        </p:spPr>
        <p:txBody>
          <a:bodyPr anchor="b" anchorCtr="0"/>
          <a:lstStyle>
            <a:defPPr>
              <a:defRPr lang="ja-JP"/>
            </a:defPPr>
            <a:lvl1pPr marL="0" algn="r" defTabSz="914400" rtl="0" eaLnBrk="1" latinLnBrk="0" hangingPunct="1">
              <a:defRPr kumimoji="1" sz="1100" b="1" kern="1200">
                <a:solidFill>
                  <a:schemeClr val="bg1">
                    <a:lumMod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431888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D7956111-FF8A-46D8-A7AC-3FFC0AF2C4AF}"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3092384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2CAA9B1C-AD3D-4736-8BD0-550C8165C637}"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1510359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124F359-3CB6-4A0C-B880-BC97C75F80A6}"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355912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857E5A4-60E4-42C7-BEC3-94D9D7D941F6}" type="datetime1">
              <a:rPr kumimoji="1" lang="ja-JP" altLang="en-US" smtClean="0"/>
              <a:t>2019/2/1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72BE788-CA92-4267-82B9-52905F3791FE}"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2528888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99E5209E-6F03-4421-9E70-10BD0CFB57C2}"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2449396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D105D7A-DE10-441E-AC81-831454368E1E}"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3513643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A0FC9C4-C858-4971-B91F-D0DB01D4C18A}"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100" b="1"/>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83140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B2318E3-AFCD-41DF-BAA7-4AAF879996EA}" type="datetime1">
              <a:rPr kumimoji="1" lang="ja-JP" altLang="en-US" smtClean="0"/>
              <a:t>2019/2/1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txBox="1">
            <a:spLocks/>
          </p:cNvSpPr>
          <p:nvPr userDrawn="1"/>
        </p:nvSpPr>
        <p:spPr>
          <a:xfrm>
            <a:off x="7071072" y="6487244"/>
            <a:ext cx="2133600" cy="365125"/>
          </a:xfrm>
          <a:prstGeom prst="rect">
            <a:avLst/>
          </a:prstGeom>
        </p:spPr>
        <p:txBody>
          <a:bodyPr anchor="b" anchorCtr="0"/>
          <a:lstStyle>
            <a:defPPr>
              <a:defRPr lang="ja-JP"/>
            </a:defPPr>
            <a:lvl1pPr marL="0" algn="r" defTabSz="914400" rtl="0" eaLnBrk="1" latinLnBrk="0" hangingPunct="1">
              <a:defRPr kumimoji="1" sz="1100" b="1" kern="1200">
                <a:solidFill>
                  <a:schemeClr val="bg1">
                    <a:lumMod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z="1800" smtClean="0"/>
              <a:pPr>
                <a:defRPr/>
              </a:pPr>
              <a:t>‹#›</a:t>
            </a:fld>
            <a:endParaRPr lang="ja-JP" altLang="en-US" sz="1800"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3CBE4631-33E5-4672-BE61-A3A5FDFC03A3}" type="datetime1">
              <a:rPr kumimoji="1" lang="ja-JP" altLang="en-US" smtClean="0"/>
              <a:t>2019/2/1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50747FE-4FE0-4394-A33B-056824B9AA6B}" type="datetime1">
              <a:rPr kumimoji="1" lang="ja-JP" altLang="en-US" smtClean="0"/>
              <a:t>2019/2/1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A625CBC-B785-4C61-9722-6412691D7809}" type="datetime1">
              <a:rPr kumimoji="1" lang="ja-JP" altLang="en-US" smtClean="0"/>
              <a:t>2019/2/1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0">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A3AF8B2-91F3-4502-BC2B-B703F830284A}" type="datetime1">
              <a:rPr kumimoji="1" lang="ja-JP" altLang="en-US" smtClean="0"/>
              <a:t>2019/2/1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D460BBA-8DF4-4289-8F9A-56AC2CEB5611}" type="datetime1">
              <a:rPr kumimoji="1" lang="ja-JP" altLang="en-US" smtClean="0"/>
              <a:t>2019/2/1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6C3D8-39C2-4EE7-AB25-BA914D79550E}" type="datetime1">
              <a:rPr kumimoji="1" lang="ja-JP" altLang="en-US" smtClean="0"/>
              <a:t>2019/2/1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A1D41-1172-415C-AE0A-F272FA58BA27}"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bg1">
                    <a:lumMod val="50000"/>
                  </a:schemeClr>
                </a:solidFill>
              </a:defRPr>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41878426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4FA79-E2DA-4074-940F-AA2D737DF1A3}" type="datetime1">
              <a:rPr lang="ja-JP" altLang="en-US" smtClean="0">
                <a:solidFill>
                  <a:prstClr val="black">
                    <a:tint val="75000"/>
                  </a:prstClr>
                </a:solidFill>
              </a:rPr>
              <a:t>2019/2/1</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100" b="1">
                <a:solidFill>
                  <a:schemeClr val="bg1">
                    <a:lumMod val="50000"/>
                  </a:schemeClr>
                </a:solidFill>
              </a:defRPr>
            </a:lvl1pPr>
          </a:lstStyle>
          <a:p>
            <a:pPr>
              <a:defRPr/>
            </a:pPr>
            <a:fld id="{4AC9B83D-17C3-4F2E-B0BA-D155CD364A7C}" type="slidenum">
              <a:rPr lang="ja-JP" altLang="en-US" smtClean="0">
                <a:solidFill>
                  <a:prstClr val="white">
                    <a:lumMod val="50000"/>
                  </a:prstClr>
                </a:solidFill>
              </a:rPr>
              <a:pPr>
                <a:defRPr/>
              </a:pPr>
              <a:t>‹#›</a:t>
            </a:fld>
            <a:endParaRPr lang="ja-JP" altLang="en-US" dirty="0">
              <a:solidFill>
                <a:prstClr val="white">
                  <a:lumMod val="50000"/>
                </a:prstClr>
              </a:solidFill>
            </a:endParaRPr>
          </a:p>
        </p:txBody>
      </p:sp>
    </p:spTree>
    <p:extLst>
      <p:ext uri="{BB962C8B-B14F-4D97-AF65-F5344CB8AC3E}">
        <p14:creationId xmlns:p14="http://schemas.microsoft.com/office/powerpoint/2010/main" val="19812274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5.xml"/><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93.png"/><Relationship Id="rId4" Type="http://schemas.microsoft.com/office/2007/relationships/hdphoto" Target="../media/hdphoto5.wdp"/></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24.xml"/><Relationship Id="rId4" Type="http://schemas.openxmlformats.org/officeDocument/2006/relationships/image" Target="../media/image95.jpeg"/></Relationships>
</file>

<file path=ppt/slides/_rels/slide10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99.emf"/><Relationship Id="rId4" Type="http://schemas.openxmlformats.org/officeDocument/2006/relationships/image" Target="../media/image98.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19.png"/><Relationship Id="rId4" Type="http://schemas.microsoft.com/office/2007/relationships/hdphoto" Target="../media/hdphoto8.wdp"/></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141.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26.emf"/><Relationship Id="rId7" Type="http://schemas.openxmlformats.org/officeDocument/2006/relationships/image" Target="../media/image129.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28.png"/><Relationship Id="rId4" Type="http://schemas.openxmlformats.org/officeDocument/2006/relationships/image" Target="../media/image127.png"/></Relationships>
</file>

<file path=ppt/slides/_rels/slide1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eg"/></Relationships>
</file>

<file path=ppt/slides/_rels/slide14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140.jpeg"/><Relationship Id="rId4" Type="http://schemas.microsoft.com/office/2007/relationships/hdphoto" Target="../media/hdphoto14.wdp"/></Relationships>
</file>

<file path=ppt/slides/_rels/slide1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142.png"/><Relationship Id="rId4" Type="http://schemas.microsoft.com/office/2007/relationships/hdphoto" Target="../media/hdphoto16.wdp"/></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145.jpeg"/><Relationship Id="rId5" Type="http://schemas.microsoft.com/office/2007/relationships/hdphoto" Target="../media/hdphoto18.wdp"/><Relationship Id="rId4" Type="http://schemas.openxmlformats.org/officeDocument/2006/relationships/image" Target="../media/image14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5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5.png"/><Relationship Id="rId5" Type="http://schemas.microsoft.com/office/2007/relationships/hdphoto" Target="../media/hdphoto2.wdp"/><Relationship Id="rId4" Type="http://schemas.openxmlformats.org/officeDocument/2006/relationships/image" Target="../media/image84.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628800"/>
            <a:ext cx="9144000" cy="2880320"/>
          </a:xfrm>
        </p:spPr>
        <p:txBody>
          <a:bodyPr>
            <a:norm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データでみる「大阪の成長戦略</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371600" y="4941168"/>
            <a:ext cx="6400800" cy="792088"/>
          </a:xfrm>
        </p:spPr>
        <p:txBody>
          <a:bodyPr>
            <a:noAutofit/>
          </a:bodyPr>
          <a:lstStyle/>
          <a:p>
            <a:r>
              <a:rPr kumimoji="1"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kumimoji="1"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月版</a:t>
            </a:r>
            <a:endParaRPr kumimoji="1"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92382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35496" y="1315009"/>
            <a:ext cx="9036496" cy="104710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大阪府の景気動向指数の動きをみると、成長戦略策定の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年以降、景気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続いて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鉱工業生産指数（大阪は製造工業指数）は概ね全国と同程度で推移。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年は、災害の影響が見られるものの、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回復。</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0" y="6287730"/>
            <a:ext cx="9144000" cy="584775"/>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景気動向</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指数は、生産、雇用などの様々な経済活動での重要かつ契機に敏感に反応する指標の動きを統合することによって、景気の現状把握及び将来予測に資するために作成された指標。</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CI</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は主として景気変動の大きさやテンポ（量感）を測定することを目的としている。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年を</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として指数で算出している</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。作成にあたって採用している経済指標が異なるため、全国との比較には注意が</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必要。</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鉱工業生産指数</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生産動態統計調査などをもとに、月々の鉱業・製造工業の生産を</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年を基準（＝</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）として指数化したもの。大阪は製造工業指数を記載。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月は速報値）</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景気動向指数、鉱工業生産指数ともに、国のデータは</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月値以降</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基準年が</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年に変更されているため、本グラフには</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月までのデータを掲載。（</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月の鉱工業生産指数は速報値）</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a:t>
            </a:fld>
            <a:endParaRPr lang="ja-JP" altLang="en-US" dirty="0"/>
          </a:p>
        </p:txBody>
      </p:sp>
      <p:sp>
        <p:nvSpPr>
          <p:cNvPr id="23" name="正方形/長方形 22"/>
          <p:cNvSpPr/>
          <p:nvPr/>
        </p:nvSpPr>
        <p:spPr>
          <a:xfrm>
            <a:off x="251520" y="764704"/>
            <a:ext cx="9104640" cy="553998"/>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景気動向指数（一致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CI</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）と鉱工業生産指数の推移（</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としたときの比較）</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：大阪産業経済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リサーチセンター「景気動向指数」、内閣府「景気動向指数」」より作成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36183" y="2362110"/>
            <a:ext cx="9071634" cy="4029805"/>
          </a:xfrm>
          <a:prstGeom prst="rect">
            <a:avLst/>
          </a:prstGeom>
        </p:spPr>
      </p:pic>
    </p:spTree>
    <p:extLst>
      <p:ext uri="{BB962C8B-B14F-4D97-AF65-F5344CB8AC3E}">
        <p14:creationId xmlns:p14="http://schemas.microsoft.com/office/powerpoint/2010/main" val="39056664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3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10"/>
          <p:cNvSpPr>
            <a:spLocks noChangeArrowheads="1"/>
          </p:cNvSpPr>
          <p:nvPr/>
        </p:nvSpPr>
        <p:spPr bwMode="auto">
          <a:xfrm>
            <a:off x="106016" y="467094"/>
            <a:ext cx="7577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中小企業における</a:t>
            </a:r>
            <a:r>
              <a:rPr lang="ja-JP" altLang="en-US" sz="1600">
                <a:latin typeface="Meiryo UI" panose="020B0604030504040204" pitchFamily="50" charset="-128"/>
                <a:ea typeface="Meiryo UI" panose="020B0604030504040204" pitchFamily="50" charset="-128"/>
                <a:cs typeface="Meiryo UI" panose="020B0604030504040204" pitchFamily="50" charset="-128"/>
              </a:rPr>
              <a:t>先端技術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の利活用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出典：中小企業庁「中小企業白書</a:t>
            </a:r>
            <a:r>
              <a:rPr lang="en-US" altLang="ja-JP" sz="120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122229" y="852283"/>
            <a:ext cx="8928992" cy="12310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ts val="1700"/>
              </a:lnSpc>
              <a:buFont typeface="Wingdings" panose="05000000000000000000" pitchFamily="2" charset="2"/>
              <a:buChar char="p"/>
            </a:pP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と業績の関係を見ると、</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ている企業の方が、経常利益が</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、労働生産性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年前に比べて向上し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ている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700"/>
              </a:lnSpc>
              <a:buFont typeface="Wingdings" panose="05000000000000000000" pitchFamily="2" charset="2"/>
              <a:buChar char="p"/>
            </a:pP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活</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用率</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は、情報通信業で最も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ものの、業界全体の</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割程度にとどまっている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700"/>
              </a:lnSpc>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の導入・利用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進めよう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する際の課題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コストが負担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できない」（</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30.6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％）、「導入の効果が分からない、評価できない」（</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99</a:t>
            </a:fld>
            <a:endParaRPr lang="ja-JP" altLang="en-US" b="1" dirty="0"/>
          </a:p>
        </p:txBody>
      </p:sp>
      <p:sp>
        <p:nvSpPr>
          <p:cNvPr id="25" name="テキスト ボックス 63"/>
          <p:cNvSpPr txBox="1"/>
          <p:nvPr/>
        </p:nvSpPr>
        <p:spPr>
          <a:xfrm>
            <a:off x="11968" y="4215286"/>
            <a:ext cx="5256584"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RPA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）の活用率（業種別）</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65"/>
          <p:cNvSpPr txBox="1"/>
          <p:nvPr/>
        </p:nvSpPr>
        <p:spPr>
          <a:xfrm>
            <a:off x="170069" y="4428121"/>
            <a:ext cx="525335"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66"/>
          <p:cNvSpPr txBox="1"/>
          <p:nvPr/>
        </p:nvSpPr>
        <p:spPr>
          <a:xfrm>
            <a:off x="8200" y="2101792"/>
            <a:ext cx="447045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RPA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）の活用有無と経常利益</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68"/>
          <p:cNvSpPr txBox="1"/>
          <p:nvPr/>
        </p:nvSpPr>
        <p:spPr>
          <a:xfrm>
            <a:off x="4452454" y="2098024"/>
            <a:ext cx="4683346"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RPA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）の活用有無と労働生産性</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70"/>
          <p:cNvSpPr txBox="1"/>
          <p:nvPr/>
        </p:nvSpPr>
        <p:spPr>
          <a:xfrm>
            <a:off x="4455280" y="4202479"/>
            <a:ext cx="4683346"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の導入・利用を進めようとする際の課題</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72"/>
          <p:cNvSpPr txBox="1"/>
          <p:nvPr/>
        </p:nvSpPr>
        <p:spPr>
          <a:xfrm>
            <a:off x="4636377" y="4404855"/>
            <a:ext cx="525335"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74"/>
          <p:cNvSpPr txBox="1"/>
          <p:nvPr/>
        </p:nvSpPr>
        <p:spPr>
          <a:xfrm>
            <a:off x="-9216" y="6504078"/>
            <a:ext cx="6165392" cy="33855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資料：三菱</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UFJ</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リサーチ</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&amp;</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コンサルティング（株）「人手不足対応に向けた生産性向上の取組に関する調査」（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を活用している」とは、</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のうち少なくとも</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つ以上を活用していると回答した者である。</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118849" y="2299299"/>
            <a:ext cx="9035055" cy="4298053"/>
          </a:xfrm>
          <a:prstGeom prst="rect">
            <a:avLst/>
          </a:prstGeom>
        </p:spPr>
      </p:pic>
    </p:spTree>
    <p:extLst>
      <p:ext uri="{BB962C8B-B14F-4D97-AF65-F5344CB8AC3E}">
        <p14:creationId xmlns:p14="http://schemas.microsoft.com/office/powerpoint/2010/main" val="25978080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100</a:t>
            </a:fld>
            <a:endParaRPr lang="ja-JP" altLang="en-US" dirty="0"/>
          </a:p>
        </p:txBody>
      </p:sp>
      <p:sp>
        <p:nvSpPr>
          <p:cNvPr id="21" name="正方形/長方形 10"/>
          <p:cNvSpPr>
            <a:spLocks noChangeArrowheads="1"/>
          </p:cNvSpPr>
          <p:nvPr/>
        </p:nvSpPr>
        <p:spPr bwMode="auto">
          <a:xfrm>
            <a:off x="179514"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ロボットの社会実装の進展に対応した学び直し（リカレント教育）の必要性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836712"/>
            <a:ext cx="8928992" cy="8327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ロボットの社会実装の進展に伴う学び直しの必要性について、年代別の意識調査では、男女ともに若年層で高く、高齢層で低い傾向にある。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学び直しの障害要因をみると、費用や時間を工面することに困難を感じる割合が高い。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3" y="1669468"/>
            <a:ext cx="4554253" cy="1046440"/>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ロボットの社会実装の進展に伴う</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学び直しの必要性に関する意識（年代別比較）</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年版　情報通信白書」内</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によるインクルージョンの実現に関する調査研究</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48472" y="1669468"/>
            <a:ext cx="4895528" cy="615553"/>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学び直しの障害要因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：イノベーション・デザイン＆テクノロジーズ株式会社</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「社会人の大学等における学び直しの実態把握に関する調査研究</a:t>
            </a:r>
            <a:r>
              <a:rPr kumimoji="1"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7016" y="2260004"/>
            <a:ext cx="9589839" cy="4627265"/>
          </a:xfrm>
          <a:prstGeom prst="rect">
            <a:avLst/>
          </a:prstGeom>
        </p:spPr>
      </p:pic>
    </p:spTree>
    <p:extLst>
      <p:ext uri="{BB962C8B-B14F-4D97-AF65-F5344CB8AC3E}">
        <p14:creationId xmlns:p14="http://schemas.microsoft.com/office/powerpoint/2010/main" val="6466702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570166"/>
            <a:ext cx="93610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大阪の開業数（率）、廃業率の推移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労働省「雇用保険事業年報･月報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近年、大阪の開業数は増加傾向で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あったが、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件と微減（前年度比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事業所の減少）。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廃業率も戦略策定以降、概ね減少傾向であったが、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％と微増（前年比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101</a:t>
            </a:fld>
            <a:endParaRPr lang="ja-JP" altLang="en-US" sz="1800" dirty="0">
              <a:solidFill>
                <a:schemeClr val="tx1"/>
              </a:solidFill>
            </a:endParaRPr>
          </a:p>
        </p:txBody>
      </p:sp>
      <p:graphicFrame>
        <p:nvGraphicFramePr>
          <p:cNvPr id="9" name="グラフ 8"/>
          <p:cNvGraphicFramePr>
            <a:graphicFrameLocks/>
          </p:cNvGraphicFramePr>
          <p:nvPr>
            <p:extLst>
              <p:ext uri="{D42A27DB-BD31-4B8C-83A1-F6EECF244321}">
                <p14:modId xmlns:p14="http://schemas.microsoft.com/office/powerpoint/2010/main" val="1426000676"/>
              </p:ext>
            </p:extLst>
          </p:nvPr>
        </p:nvGraphicFramePr>
        <p:xfrm>
          <a:off x="35496" y="6957392"/>
          <a:ext cx="8928992" cy="4800601"/>
        </p:xfrm>
        <a:graphic>
          <a:graphicData uri="http://schemas.openxmlformats.org/drawingml/2006/chart">
            <c:chart xmlns:c="http://schemas.openxmlformats.org/drawingml/2006/chart" xmlns:r="http://schemas.openxmlformats.org/officeDocument/2006/relationships" r:id="rId3"/>
          </a:graphicData>
        </a:graphic>
      </p:graphicFrame>
      <p:pic>
        <p:nvPicPr>
          <p:cNvPr id="3" name="図 2"/>
          <p:cNvPicPr>
            <a:picLocks noChangeAspect="1"/>
          </p:cNvPicPr>
          <p:nvPr/>
        </p:nvPicPr>
        <p:blipFill>
          <a:blip r:embed="rId4"/>
          <a:stretch>
            <a:fillRect/>
          </a:stretch>
        </p:blipFill>
        <p:spPr>
          <a:xfrm>
            <a:off x="286140" y="2298142"/>
            <a:ext cx="8571719" cy="4462659"/>
          </a:xfrm>
          <a:prstGeom prst="rect">
            <a:avLst/>
          </a:prstGeom>
        </p:spPr>
      </p:pic>
    </p:spTree>
    <p:extLst>
      <p:ext uri="{BB962C8B-B14F-4D97-AF65-F5344CB8AC3E}">
        <p14:creationId xmlns:p14="http://schemas.microsoft.com/office/powerpoint/2010/main" val="7605505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98158"/>
            <a:ext cx="9217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都道府県別、開業数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開業率の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推移</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ベース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労働省「雇用保険事業年報･月報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008" y="1128068"/>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大阪府の開業数は対前年度比伸び率</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ポイント減となったが、依然として東京都に次いで２位。</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年度の開業率は</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％（対前年度比</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ポイント減）で、東京都や愛知県よりも高い。</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5642" y="1992662"/>
            <a:ext cx="2798165"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○開業数の推移（他府県比較）</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211960" y="1992662"/>
            <a:ext cx="2808312"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○開業率の推移（他府県比較）</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102</a:t>
            </a:fld>
            <a:endParaRPr lang="ja-JP" altLang="en-US" sz="1800" dirty="0">
              <a:solidFill>
                <a:schemeClr val="tx1"/>
              </a:solidFill>
            </a:endParaRPr>
          </a:p>
        </p:txBody>
      </p:sp>
      <p:pic>
        <p:nvPicPr>
          <p:cNvPr id="4" name="図 3"/>
          <p:cNvPicPr>
            <a:picLocks noChangeAspect="1"/>
          </p:cNvPicPr>
          <p:nvPr/>
        </p:nvPicPr>
        <p:blipFill>
          <a:blip r:embed="rId3"/>
          <a:stretch>
            <a:fillRect/>
          </a:stretch>
        </p:blipFill>
        <p:spPr>
          <a:xfrm>
            <a:off x="50213" y="2271462"/>
            <a:ext cx="8986283" cy="4541914"/>
          </a:xfrm>
          <a:prstGeom prst="rect">
            <a:avLst/>
          </a:prstGeom>
        </p:spPr>
      </p:pic>
    </p:spTree>
    <p:extLst>
      <p:ext uri="{BB962C8B-B14F-4D97-AF65-F5344CB8AC3E}">
        <p14:creationId xmlns:p14="http://schemas.microsoft.com/office/powerpoint/2010/main" val="313820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179514" y="529516"/>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業種別総事業所数</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（大阪府、年度末時点）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厚生労働省「雇用保険事業年報･月報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業種別に、大阪の総事業所数をみると、「建設業」の伸びが顕著。また、「小売業」と「宿泊業、飲食サービス業」についてもインバウンドの増加等を背景に増加傾向が続いている。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一方で、「製造業」や「卸売業」の事業所数は減少傾向となっている。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103</a:t>
            </a:fld>
            <a:endParaRPr lang="ja-JP" altLang="en-US" sz="1800" dirty="0">
              <a:solidFill>
                <a:schemeClr val="tx1"/>
              </a:solidFill>
            </a:endParaRPr>
          </a:p>
        </p:txBody>
      </p:sp>
      <p:pic>
        <p:nvPicPr>
          <p:cNvPr id="3" name="図 2"/>
          <p:cNvPicPr>
            <a:picLocks noChangeAspect="1"/>
          </p:cNvPicPr>
          <p:nvPr/>
        </p:nvPicPr>
        <p:blipFill>
          <a:blip r:embed="rId3"/>
          <a:stretch>
            <a:fillRect/>
          </a:stretch>
        </p:blipFill>
        <p:spPr>
          <a:xfrm>
            <a:off x="251520" y="1916832"/>
            <a:ext cx="8705843" cy="4791871"/>
          </a:xfrm>
          <a:prstGeom prst="rect">
            <a:avLst/>
          </a:prstGeom>
        </p:spPr>
      </p:pic>
    </p:spTree>
    <p:extLst>
      <p:ext uri="{BB962C8B-B14F-4D97-AF65-F5344CB8AC3E}">
        <p14:creationId xmlns:p14="http://schemas.microsoft.com/office/powerpoint/2010/main" val="152258789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98158"/>
            <a:ext cx="92170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中小企業の経営者の高齢化①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出典：中小企業庁「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年版 中小企業白書」</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中小企業の経営者の年齢分布</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（全国ベース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）をみると、</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1995</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年にかけ、経営者の高齢化が顕著となっている。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また、中小企業の経営者年齢の高齢化は、従業員規模の小さな企業ほど進む傾向にある。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345454" y="2302632"/>
            <a:ext cx="4299223"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○経営者年齢の高齢化比率の推移（従業員規模別）</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34587" y="2276872"/>
            <a:ext cx="3816424"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○中小企業の経営者年齢の分布（年代別）</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104</a:t>
            </a:fld>
            <a:endParaRPr lang="ja-JP" altLang="en-US" sz="1800" dirty="0">
              <a:solidFill>
                <a:schemeClr val="tx1"/>
              </a:solidFill>
            </a:endParaRPr>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2564904"/>
            <a:ext cx="3941141" cy="383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97498" y="2815214"/>
            <a:ext cx="4666990" cy="2380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6103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105</a:t>
            </a:fld>
            <a:endParaRPr lang="ja-JP" altLang="en-US" sz="1800" dirty="0">
              <a:solidFill>
                <a:schemeClr val="tx1"/>
              </a:solidFill>
            </a:endParaRPr>
          </a:p>
        </p:txBody>
      </p:sp>
      <p:sp>
        <p:nvSpPr>
          <p:cNvPr id="21" name="正方形/長方形 10"/>
          <p:cNvSpPr>
            <a:spLocks noChangeArrowheads="1"/>
          </p:cNvSpPr>
          <p:nvPr/>
        </p:nvSpPr>
        <p:spPr bwMode="auto">
          <a:xfrm>
            <a:off x="179514" y="548679"/>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中小企業の経営者の高齢化②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出典：東京商工リサーチ「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　全国社長の年齢調査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44624"/>
            <a:ext cx="8928992" cy="10860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東京商工リサーチの調査によると、大阪府の社長の平均年齢（</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歳と、全国で最も低い水準。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また、社長の年齢が上がるにつれ、業績が減収となっている企業の割合が高くなっている。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81" b="-441"/>
          <a:stretch/>
        </p:blipFill>
        <p:spPr bwMode="auto">
          <a:xfrm>
            <a:off x="80232" y="2800349"/>
            <a:ext cx="4347751" cy="343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7503" y="2348881"/>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社長の平均年齢</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07504" y="2030651"/>
            <a:ext cx="8928992"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東京商工リサーチの企業データベース（</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万社）から代表者の年齢データを抽出、分析した（</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059832" y="5805265"/>
            <a:ext cx="1368151" cy="21602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028" name="Picture 4" descr="ç¤¾é·å¹´é½¢å¥ãå¢æ¸å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327" y="2852937"/>
            <a:ext cx="4286250" cy="2847976"/>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4482243" y="2348881"/>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○社長年齢別、増減収率（全国）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356987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17951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の新規上場動向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取引所</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08719"/>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年の大阪府の新規上場企業数は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社。東京都の差が大きい。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東京都の新規上場企業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社のうち、代表者の出身地が大阪府の企業は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社、代表者の出身大学所在地が大阪府の企業は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社となっている。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657653321"/>
              </p:ext>
            </p:extLst>
          </p:nvPr>
        </p:nvGraphicFramePr>
        <p:xfrm>
          <a:off x="179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6" name="テキスト ボックス 5"/>
          <p:cNvSpPr txBox="1"/>
          <p:nvPr/>
        </p:nvSpPr>
        <p:spPr>
          <a:xfrm>
            <a:off x="105308" y="4489375"/>
            <a:ext cx="3528392"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年に上場した大阪企業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1969095"/>
            <a:ext cx="3528392"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○本社所在地別の新規上場企業数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947288621"/>
              </p:ext>
            </p:extLst>
          </p:nvPr>
        </p:nvGraphicFramePr>
        <p:xfrm>
          <a:off x="179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25" name="テキスト ボックス 24"/>
          <p:cNvSpPr txBox="1"/>
          <p:nvPr/>
        </p:nvSpPr>
        <p:spPr>
          <a:xfrm>
            <a:off x="4572000" y="2103239"/>
            <a:ext cx="4536504"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東京に本社を置く新規上場企業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社における、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代表者の出身地・出身大学所在地別の企業数</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表 3"/>
          <p:cNvGraphicFramePr>
            <a:graphicFrameLocks noGrp="1"/>
          </p:cNvGraphicFramePr>
          <p:nvPr>
            <p:extLst>
              <p:ext uri="{D42A27DB-BD31-4B8C-83A1-F6EECF244321}">
                <p14:modId xmlns:p14="http://schemas.microsoft.com/office/powerpoint/2010/main" val="1903596039"/>
              </p:ext>
            </p:extLst>
          </p:nvPr>
        </p:nvGraphicFramePr>
        <p:xfrm>
          <a:off x="4661757" y="2564904"/>
          <a:ext cx="4230723" cy="2006352"/>
        </p:xfrm>
        <a:graphic>
          <a:graphicData uri="http://schemas.openxmlformats.org/drawingml/2006/table">
            <a:tbl>
              <a:tblPr firstRow="1" bandRow="1">
                <a:tableStyleId>{5C22544A-7EE6-4342-B048-85BDC9FD1C3A}</a:tableStyleId>
              </a:tblPr>
              <a:tblGrid>
                <a:gridCol w="414299">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tblGrid>
              <a:tr h="334392">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代表者の出身大学所在地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2"/>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神奈川県（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千葉県、兵庫県（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北海道ほか</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106</a:t>
            </a:fld>
            <a:endParaRPr lang="ja-JP" altLang="en-US" dirty="0"/>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79512" y="2174667"/>
            <a:ext cx="68407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4230554769"/>
              </p:ext>
            </p:extLst>
          </p:nvPr>
        </p:nvGraphicFramePr>
        <p:xfrm>
          <a:off x="100868" y="2276871"/>
          <a:ext cx="4255108" cy="2366392"/>
        </p:xfrm>
        <a:graphic>
          <a:graphicData uri="http://schemas.openxmlformats.org/drawingml/2006/chart">
            <c:chart xmlns:c="http://schemas.openxmlformats.org/drawingml/2006/chart" xmlns:r="http://schemas.openxmlformats.org/officeDocument/2006/relationships" r:id="rId3"/>
          </a:graphicData>
        </a:graphic>
      </p:graphicFrame>
      <p:sp>
        <p:nvSpPr>
          <p:cNvPr id="20" name="四角形吹き出し 19"/>
          <p:cNvSpPr/>
          <p:nvPr/>
        </p:nvSpPr>
        <p:spPr>
          <a:xfrm>
            <a:off x="4499992" y="2070720"/>
            <a:ext cx="4536504" cy="2572543"/>
          </a:xfrm>
          <a:prstGeom prst="wedgeRectCallout">
            <a:avLst>
              <a:gd name="adj1" fmla="val -114395"/>
              <a:gd name="adj2" fmla="val -15089"/>
            </a:avLst>
          </a:prstGeom>
          <a:noFill/>
          <a:ln w="952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2884435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金融機関提案型融資の実績（年度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ベース）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「制度融資の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実績」より作成</a:t>
            </a:r>
            <a:endParaRPr lang="ja-JP" altLang="en-US" sz="1600" b="1" dirty="0"/>
          </a:p>
        </p:txBody>
      </p:sp>
      <p:sp>
        <p:nvSpPr>
          <p:cNvPr id="23" name="正方形/長方形 22"/>
          <p:cNvSpPr/>
          <p:nvPr/>
        </p:nvSpPr>
        <p:spPr>
          <a:xfrm>
            <a:off x="107504" y="1124744"/>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金融機関等とも連携しながら、挑戦する中小企業への支援を展開。</a:t>
            </a:r>
          </a:p>
          <a:p>
            <a:pPr marL="285750" indent="-285750">
              <a:buFont typeface="Wingdings" panose="05000000000000000000" pitchFamily="2" charset="2"/>
              <a:buChar char="p"/>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年度、金融機関提案型融資の実績は伸びており、金融機関による支援体制も根付いている。</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107</a:t>
            </a:fld>
            <a:endParaRPr lang="ja-JP" altLang="en-US" dirty="0"/>
          </a:p>
        </p:txBody>
      </p:sp>
      <p:pic>
        <p:nvPicPr>
          <p:cNvPr id="3" name="図 2"/>
          <p:cNvPicPr>
            <a:picLocks noChangeAspect="1"/>
          </p:cNvPicPr>
          <p:nvPr/>
        </p:nvPicPr>
        <p:blipFill>
          <a:blip r:embed="rId3"/>
          <a:stretch>
            <a:fillRect/>
          </a:stretch>
        </p:blipFill>
        <p:spPr>
          <a:xfrm>
            <a:off x="-16396" y="2217842"/>
            <a:ext cx="10010500" cy="4346825"/>
          </a:xfrm>
          <a:prstGeom prst="rect">
            <a:avLst/>
          </a:prstGeom>
        </p:spPr>
      </p:pic>
    </p:spTree>
    <p:extLst>
      <p:ext uri="{BB962C8B-B14F-4D97-AF65-F5344CB8AC3E}">
        <p14:creationId xmlns:p14="http://schemas.microsoft.com/office/powerpoint/2010/main" val="39189518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72010" y="534063"/>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大学発</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ベンチャー</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企業数（地域別・大学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年度産業技術調査事業 報告書」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産業技術調査事業 報告書」 </a:t>
            </a:r>
          </a:p>
        </p:txBody>
      </p:sp>
      <p:sp>
        <p:nvSpPr>
          <p:cNvPr id="15" name="正方形/長方形 14"/>
          <p:cNvSpPr/>
          <p:nvPr/>
        </p:nvSpPr>
        <p:spPr>
          <a:xfrm>
            <a:off x="107504" y="1124744"/>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年度の地域別大学発ベンチャー創出数は、大阪府が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社と全国で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大学別では、京都大学（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位、大阪大学（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位と、関西圏の大学も上位に入っている。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943354232"/>
              </p:ext>
            </p:extLst>
          </p:nvPr>
        </p:nvGraphicFramePr>
        <p:xfrm>
          <a:off x="101332" y="2348880"/>
          <a:ext cx="4470667" cy="3960444"/>
        </p:xfrm>
        <a:graphic>
          <a:graphicData uri="http://schemas.openxmlformats.org/drawingml/2006/table">
            <a:tbl>
              <a:tblPr>
                <a:tableStyleId>{BC89EF96-8CEA-46FF-86C4-4CE0E7609802}</a:tableStyleId>
              </a:tblPr>
              <a:tblGrid>
                <a:gridCol w="397884">
                  <a:extLst>
                    <a:ext uri="{9D8B030D-6E8A-4147-A177-3AD203B41FA5}">
                      <a16:colId xmlns:a16="http://schemas.microsoft.com/office/drawing/2014/main" val="20000"/>
                    </a:ext>
                  </a:extLst>
                </a:gridCol>
                <a:gridCol w="1092339">
                  <a:extLst>
                    <a:ext uri="{9D8B030D-6E8A-4147-A177-3AD203B41FA5}">
                      <a16:colId xmlns:a16="http://schemas.microsoft.com/office/drawing/2014/main" val="20001"/>
                    </a:ext>
                  </a:extLst>
                </a:gridCol>
                <a:gridCol w="745111">
                  <a:extLst>
                    <a:ext uri="{9D8B030D-6E8A-4147-A177-3AD203B41FA5}">
                      <a16:colId xmlns:a16="http://schemas.microsoft.com/office/drawing/2014/main" val="20002"/>
                    </a:ext>
                  </a:extLst>
                </a:gridCol>
                <a:gridCol w="745111">
                  <a:extLst>
                    <a:ext uri="{9D8B030D-6E8A-4147-A177-3AD203B41FA5}">
                      <a16:colId xmlns:a16="http://schemas.microsoft.com/office/drawing/2014/main" val="20003"/>
                    </a:ext>
                  </a:extLst>
                </a:gridCol>
                <a:gridCol w="745111">
                  <a:extLst>
                    <a:ext uri="{9D8B030D-6E8A-4147-A177-3AD203B41FA5}">
                      <a16:colId xmlns:a16="http://schemas.microsoft.com/office/drawing/2014/main" val="20004"/>
                    </a:ext>
                  </a:extLst>
                </a:gridCol>
                <a:gridCol w="745111">
                  <a:extLst>
                    <a:ext uri="{9D8B030D-6E8A-4147-A177-3AD203B41FA5}">
                      <a16:colId xmlns:a16="http://schemas.microsoft.com/office/drawing/2014/main" val="20005"/>
                    </a:ext>
                  </a:extLst>
                </a:gridCol>
              </a:tblGrid>
              <a:tr h="330037">
                <a:tc gridSpan="2">
                  <a:txBody>
                    <a:bodyPr/>
                    <a:lstStyle/>
                    <a:p>
                      <a:pPr algn="l"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467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483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506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577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112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123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121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138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106</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110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135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105</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108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121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100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103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108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北海道</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67</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41</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宮城県</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41</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330037">
                <a:tc rowSpan="2">
                  <a:txBody>
                    <a:bodyPr/>
                    <a:lstStyle/>
                    <a:p>
                      <a:pPr algn="ct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滋賀県</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54</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330037">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bl>
          </a:graphicData>
        </a:graphic>
      </p:graphicFrame>
      <p:sp>
        <p:nvSpPr>
          <p:cNvPr id="21" name="テキスト ボックス 20"/>
          <p:cNvSpPr txBox="1"/>
          <p:nvPr/>
        </p:nvSpPr>
        <p:spPr>
          <a:xfrm>
            <a:off x="35496" y="2017925"/>
            <a:ext cx="331236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○地域別</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大学発ベンチャー創出数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07504" y="6381328"/>
            <a:ext cx="8568950" cy="461665"/>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大学公認の大学発ベンチャー創出数ではない。本調査で独自に規定した大学発ベンチャーの創出数を示すもの。</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地域別は、大学発ベンチャーの所在住所より大学発ベンチャー数を集計したもの。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1"/>
          <p:cNvGraphicFramePr>
            <a:graphicFrameLocks noGrp="1"/>
          </p:cNvGraphicFramePr>
          <p:nvPr>
            <p:extLst>
              <p:ext uri="{D42A27DB-BD31-4B8C-83A1-F6EECF244321}">
                <p14:modId xmlns:p14="http://schemas.microsoft.com/office/powerpoint/2010/main" val="2475790180"/>
              </p:ext>
            </p:extLst>
          </p:nvPr>
        </p:nvGraphicFramePr>
        <p:xfrm>
          <a:off x="4749908" y="2345535"/>
          <a:ext cx="4320480" cy="3963784"/>
        </p:xfrm>
        <a:graphic>
          <a:graphicData uri="http://schemas.openxmlformats.org/drawingml/2006/table">
            <a:tbl>
              <a:tblPr>
                <a:tableStyleId>{BC89EF96-8CEA-46FF-86C4-4CE0E7609802}</a:tableStyleId>
              </a:tblPr>
              <a:tblGrid>
                <a:gridCol w="454787">
                  <a:extLst>
                    <a:ext uri="{9D8B030D-6E8A-4147-A177-3AD203B41FA5}">
                      <a16:colId xmlns:a16="http://schemas.microsoft.com/office/drawing/2014/main" val="20000"/>
                    </a:ext>
                  </a:extLst>
                </a:gridCol>
                <a:gridCol w="985373">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tblGrid>
              <a:tr h="200987">
                <a:tc gridSpan="2">
                  <a:txBody>
                    <a:bodyPr/>
                    <a:lstStyle/>
                    <a:p>
                      <a:pPr algn="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20098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196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189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216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245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0098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140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0098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筑波大学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70</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0098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4"/>
                  </a:ext>
                </a:extLst>
              </a:tr>
              <a:tr h="20098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九州大学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62</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0098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早稲田大学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67</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0098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名古屋大学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33</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38</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0098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東北大学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53</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53</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0098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zh-TW"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東京工業大学</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53</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392024">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デジタルハリウッド大学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260315">
                <a:tc gridSpan="6">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位から</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位までの大阪・関西の大学</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r h="260315">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龍谷大学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2"/>
                  </a:ext>
                </a:extLst>
              </a:tr>
              <a:tr h="260315">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神戸大学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3"/>
                  </a:ext>
                </a:extLst>
              </a:tr>
              <a:tr h="260315">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立命館大学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29</a:t>
                      </a: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4"/>
                  </a:ext>
                </a:extLst>
              </a:tr>
              <a:tr h="260315">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同志社大学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5"/>
                  </a:ext>
                </a:extLst>
              </a:tr>
              <a:tr h="260315">
                <a:tc>
                  <a:txBody>
                    <a:bodyPr/>
                    <a:lstStyle/>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大阪府立大学</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6"/>
                  </a:ext>
                </a:extLst>
              </a:tr>
            </a:tbl>
          </a:graphicData>
        </a:graphic>
      </p:graphicFrame>
      <p:sp>
        <p:nvSpPr>
          <p:cNvPr id="24" name="テキスト ボックス 23"/>
          <p:cNvSpPr txBox="1"/>
          <p:nvPr/>
        </p:nvSpPr>
        <p:spPr>
          <a:xfrm>
            <a:off x="4677900" y="2014578"/>
            <a:ext cx="331236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○大学別大学発ベンチャー創出数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108</a:t>
            </a:fld>
            <a:endParaRPr lang="ja-JP" altLang="en-US" dirty="0"/>
          </a:p>
        </p:txBody>
      </p:sp>
    </p:spTree>
    <p:extLst>
      <p:ext uri="{BB962C8B-B14F-4D97-AF65-F5344CB8AC3E}">
        <p14:creationId xmlns:p14="http://schemas.microsoft.com/office/powerpoint/2010/main" val="8203838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51520" y="764704"/>
            <a:ext cx="6839744"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百貨店</a:t>
            </a:r>
            <a:r>
              <a:rPr lang="ja-JP" altLang="en-US" dirty="0">
                <a:latin typeface="Meiryo UI" panose="020B0604030504040204" pitchFamily="50" charset="-128"/>
                <a:ea typeface="Meiryo UI" panose="020B0604030504040204" pitchFamily="50" charset="-128"/>
                <a:cs typeface="Meiryo UI" panose="020B0604030504040204" pitchFamily="50" charset="-128"/>
              </a:rPr>
              <a:t>・スーパー販売</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：近畿経済産業局「百貨店・スーパー販売状況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12474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戦略策定以降、百貨店・スーパーの販売額は前年同月比、概ねプラスで</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円安進行を好感したインバウンドの増加や、国内富裕層の高額消費等が要因と</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なり、近年は堅調に増加、</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月は落ち込むも</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月には回復して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285442" y="6441618"/>
            <a:ext cx="8264238" cy="415498"/>
          </a:xfrm>
          <a:prstGeom prst="rect">
            <a:avLst/>
          </a:prstGeom>
        </p:spPr>
        <p:txBody>
          <a:bodyPr wrap="square">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月に百貨店・スーパーの</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販売額が</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大幅に減少したのは、前年同月の消費税増税前の駆け込み需要の反動であり、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月には持ち直している。</a:t>
            </a:r>
          </a:p>
        </p:txBody>
      </p:sp>
      <p:graphicFrame>
        <p:nvGraphicFramePr>
          <p:cNvPr id="7" name="表 2"/>
          <p:cNvGraphicFramePr>
            <a:graphicFrameLocks noGrp="1"/>
          </p:cNvGraphicFramePr>
          <p:nvPr>
            <p:extLst>
              <p:ext uri="{D42A27DB-BD31-4B8C-83A1-F6EECF244321}">
                <p14:modId xmlns:p14="http://schemas.microsoft.com/office/powerpoint/2010/main" val="2716498033"/>
              </p:ext>
            </p:extLst>
          </p:nvPr>
        </p:nvGraphicFramePr>
        <p:xfrm>
          <a:off x="251520" y="2276872"/>
          <a:ext cx="5544614" cy="1183463"/>
        </p:xfrm>
        <a:graphic>
          <a:graphicData uri="http://schemas.openxmlformats.org/drawingml/2006/table">
            <a:tbl>
              <a:tblPr>
                <a:tableStyleId>{5C22544A-7EE6-4342-B048-85BDC9FD1C3A}</a:tableStyleId>
              </a:tblPr>
              <a:tblGrid>
                <a:gridCol w="1452378">
                  <a:extLst>
                    <a:ext uri="{9D8B030D-6E8A-4147-A177-3AD203B41FA5}">
                      <a16:colId xmlns:a16="http://schemas.microsoft.com/office/drawing/2014/main" val="20000"/>
                    </a:ext>
                  </a:extLst>
                </a:gridCol>
                <a:gridCol w="986521">
                  <a:extLst>
                    <a:ext uri="{9D8B030D-6E8A-4147-A177-3AD203B41FA5}">
                      <a16:colId xmlns:a16="http://schemas.microsoft.com/office/drawing/2014/main" val="20001"/>
                    </a:ext>
                  </a:extLst>
                </a:gridCol>
                <a:gridCol w="1132673">
                  <a:extLst>
                    <a:ext uri="{9D8B030D-6E8A-4147-A177-3AD203B41FA5}">
                      <a16:colId xmlns:a16="http://schemas.microsoft.com/office/drawing/2014/main" val="20002"/>
                    </a:ext>
                  </a:extLst>
                </a:gridCol>
                <a:gridCol w="986521">
                  <a:extLst>
                    <a:ext uri="{9D8B030D-6E8A-4147-A177-3AD203B41FA5}">
                      <a16:colId xmlns:a16="http://schemas.microsoft.com/office/drawing/2014/main" val="20003"/>
                    </a:ext>
                  </a:extLst>
                </a:gridCol>
                <a:gridCol w="986521">
                  <a:extLst>
                    <a:ext uri="{9D8B030D-6E8A-4147-A177-3AD203B41FA5}">
                      <a16:colId xmlns:a16="http://schemas.microsoft.com/office/drawing/2014/main" val="20004"/>
                    </a:ext>
                  </a:extLst>
                </a:gridCol>
              </a:tblGrid>
              <a:tr h="336575">
                <a:tc gridSpan="2">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11722">
                <a:tc rowSpan="2">
                  <a:txBody>
                    <a:bodyPr/>
                    <a:lstStyle/>
                    <a:p>
                      <a:pPr algn="l"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販売額（百万円</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142,134</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136,694</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150,072</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211722">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1,575,108</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1,513,593</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1,586,181</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1722">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前年同月比</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3"/>
                  </a:ext>
                </a:extLst>
              </a:tr>
              <a:tr h="211722">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+0.6</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0.2</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6" name="テキスト ボックス 15"/>
          <p:cNvSpPr txBox="1"/>
          <p:nvPr/>
        </p:nvSpPr>
        <p:spPr>
          <a:xfrm>
            <a:off x="101001" y="3392963"/>
            <a:ext cx="1872208" cy="253916"/>
          </a:xfrm>
          <a:prstGeom prst="rect">
            <a:avLst/>
          </a:prstGeom>
          <a:noFill/>
          <a:ln>
            <a:noFill/>
          </a:ln>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（前年同月比、％）</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10</a:t>
            </a:fld>
            <a:endParaRPr lang="ja-JP" altLang="en-US" dirty="0"/>
          </a:p>
        </p:txBody>
      </p:sp>
      <p:pic>
        <p:nvPicPr>
          <p:cNvPr id="3" name="図 2"/>
          <p:cNvPicPr>
            <a:picLocks noChangeAspect="1"/>
          </p:cNvPicPr>
          <p:nvPr/>
        </p:nvPicPr>
        <p:blipFill>
          <a:blip r:embed="rId3"/>
          <a:stretch>
            <a:fillRect/>
          </a:stretch>
        </p:blipFill>
        <p:spPr>
          <a:xfrm>
            <a:off x="188596" y="3620149"/>
            <a:ext cx="8766808" cy="2780017"/>
          </a:xfrm>
          <a:prstGeom prst="rect">
            <a:avLst/>
          </a:prstGeom>
        </p:spPr>
      </p:pic>
    </p:spTree>
    <p:extLst>
      <p:ext uri="{BB962C8B-B14F-4D97-AF65-F5344CB8AC3E}">
        <p14:creationId xmlns:p14="http://schemas.microsoft.com/office/powerpoint/2010/main" val="33882125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743" y="2301642"/>
            <a:ext cx="3705161" cy="276999"/>
          </a:xfrm>
          <a:prstGeom prst="rect">
            <a:avLst/>
          </a:prstGeom>
        </p:spPr>
        <p:txBody>
          <a:bodyPr wrap="square">
            <a:spAutoFit/>
          </a:bodyPr>
          <a:lstStyle/>
          <a:p>
            <a:pPr marL="177800" indent="-177800"/>
            <a:r>
              <a:rPr lang="en-US" altLang="ja-JP" sz="1200" dirty="0" smtClean="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大阪</a:t>
            </a:r>
            <a:r>
              <a:rPr lang="ja-JP" altLang="en-US" sz="1200" dirty="0" smtClean="0">
                <a:latin typeface="HGPｺﾞｼｯｸE" pitchFamily="50" charset="-128"/>
                <a:ea typeface="HGPｺﾞｼｯｸE" pitchFamily="50" charset="-128"/>
              </a:rPr>
              <a:t>起業家スタートアップ事業</a:t>
            </a:r>
            <a:r>
              <a:rPr lang="en-US" altLang="ja-JP"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36912"/>
            <a:ext cx="2857634" cy="243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5688632" y="2312844"/>
            <a:ext cx="3131840" cy="276999"/>
          </a:xfrm>
          <a:prstGeom prst="rect">
            <a:avLst/>
          </a:prstGeom>
        </p:spPr>
        <p:txBody>
          <a:bodyPr wrap="square">
            <a:spAutoFit/>
          </a:bodyPr>
          <a:lstStyle/>
          <a:p>
            <a:pPr marL="177800" indent="-177800"/>
            <a:r>
              <a:rPr lang="en-US" altLang="ja-JP" sz="1200" dirty="0" smtClean="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成長志向</a:t>
            </a:r>
            <a:r>
              <a:rPr lang="ja-JP" altLang="en-US" sz="1200" dirty="0" smtClean="0">
                <a:latin typeface="HGPｺﾞｼｯｸE" pitchFamily="50" charset="-128"/>
                <a:ea typeface="HGPｺﾞｼｯｸE" pitchFamily="50" charset="-128"/>
              </a:rPr>
              <a:t>創業者支援事業（Ｂｏｏｍｉｎｇ！）</a:t>
            </a:r>
            <a:r>
              <a:rPr lang="en-US" altLang="ja-JP"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123728" y="3587420"/>
            <a:ext cx="1169388" cy="369332"/>
          </a:xfrm>
          <a:prstGeom prst="rect">
            <a:avLst/>
          </a:prstGeom>
          <a:noFill/>
        </p:spPr>
        <p:txBody>
          <a:bodyPr wrap="square" rtlCol="0">
            <a:spAutoFit/>
          </a:bodyPr>
          <a:lstStyle/>
          <a:p>
            <a:r>
              <a:rPr kumimoji="1" lang="en-US" altLang="ja-JP" sz="600" dirty="0" smtClean="0"/>
              <a:t>&lt;</a:t>
            </a:r>
            <a:r>
              <a:rPr kumimoji="1" lang="ja-JP" altLang="en-US" sz="600" dirty="0" smtClean="0"/>
              <a:t>応募部門</a:t>
            </a:r>
            <a:r>
              <a:rPr kumimoji="1" lang="en-US" altLang="ja-JP" sz="600" dirty="0" smtClean="0"/>
              <a:t>&gt;</a:t>
            </a:r>
          </a:p>
          <a:p>
            <a:r>
              <a:rPr lang="ja-JP" altLang="en-US" sz="600" dirty="0" smtClean="0"/>
              <a:t>・グローバル成長部門</a:t>
            </a:r>
          </a:p>
          <a:p>
            <a:r>
              <a:rPr lang="ja-JP" altLang="en-US" sz="600" dirty="0" smtClean="0"/>
              <a:t>・</a:t>
            </a:r>
            <a:r>
              <a:rPr lang="en-US" altLang="ja-JP" sz="600" dirty="0" smtClean="0"/>
              <a:t>AI/</a:t>
            </a:r>
            <a:r>
              <a:rPr lang="en-US" altLang="ja-JP" sz="600" dirty="0" err="1" smtClean="0"/>
              <a:t>IoT</a:t>
            </a:r>
            <a:r>
              <a:rPr lang="ja-JP" altLang="en-US" sz="600" dirty="0" smtClean="0"/>
              <a:t>関連ビジネス部門</a:t>
            </a:r>
            <a:endParaRPr lang="en-US" altLang="ja-JP" sz="600" dirty="0" smtClean="0"/>
          </a:p>
        </p:txBody>
      </p:sp>
      <p:sp>
        <p:nvSpPr>
          <p:cNvPr id="15" name="テキスト ボックス 14"/>
          <p:cNvSpPr txBox="1"/>
          <p:nvPr/>
        </p:nvSpPr>
        <p:spPr>
          <a:xfrm>
            <a:off x="5940152" y="5066600"/>
            <a:ext cx="3168352" cy="900246"/>
          </a:xfrm>
          <a:prstGeom prst="rect">
            <a:avLst/>
          </a:prstGeom>
          <a:noFill/>
        </p:spPr>
        <p:txBody>
          <a:bodyPr wrap="square" rtlCol="0">
            <a:spAutoFit/>
          </a:bodyPr>
          <a:lstStyle/>
          <a:p>
            <a:r>
              <a:rPr lang="ja-JP" altLang="en-US" sz="1050" dirty="0" smtClean="0">
                <a:latin typeface="+mj-ea"/>
                <a:ea typeface="+mj-ea"/>
              </a:rPr>
              <a:t>＜実績＞</a:t>
            </a:r>
            <a:endParaRPr lang="en-US" altLang="ja-JP" sz="1050" dirty="0" smtClean="0">
              <a:latin typeface="+mj-ea"/>
              <a:ea typeface="+mj-ea"/>
            </a:endParaRPr>
          </a:p>
          <a:p>
            <a:pPr marL="85725" indent="-85725"/>
            <a:r>
              <a:rPr lang="ja-JP" altLang="en-US" sz="1050" dirty="0">
                <a:latin typeface="+mj-ea"/>
                <a:ea typeface="+mj-ea"/>
              </a:rPr>
              <a:t>・</a:t>
            </a:r>
            <a:r>
              <a:rPr lang="ja-JP" altLang="en-US" sz="1050" dirty="0" smtClean="0">
                <a:latin typeface="+mj-ea"/>
                <a:ea typeface="+mj-ea"/>
              </a:rPr>
              <a:t>平成</a:t>
            </a:r>
            <a:r>
              <a:rPr lang="en-US" altLang="ja-JP" sz="1050" dirty="0" smtClean="0">
                <a:latin typeface="+mj-ea"/>
                <a:ea typeface="+mj-ea"/>
              </a:rPr>
              <a:t>27</a:t>
            </a:r>
            <a:r>
              <a:rPr lang="ja-JP" altLang="en-US" sz="1050" dirty="0" smtClean="0">
                <a:latin typeface="+mj-ea"/>
                <a:ea typeface="+mj-ea"/>
              </a:rPr>
              <a:t>年度以降、公募選定による</a:t>
            </a:r>
            <a:r>
              <a:rPr lang="en-US" altLang="ja-JP" sz="1050" dirty="0">
                <a:latin typeface="+mj-ea"/>
              </a:rPr>
              <a:t>63</a:t>
            </a:r>
            <a:r>
              <a:rPr lang="ja-JP" altLang="en-US" sz="1050" dirty="0" smtClean="0">
                <a:latin typeface="+mj-ea"/>
                <a:ea typeface="+mj-ea"/>
              </a:rPr>
              <a:t>社を支援し、</a:t>
            </a:r>
            <a:endParaRPr lang="en-US" altLang="ja-JP" sz="1050" dirty="0" smtClean="0">
              <a:latin typeface="+mj-ea"/>
              <a:ea typeface="+mj-ea"/>
            </a:endParaRPr>
          </a:p>
          <a:p>
            <a:pPr marL="85725" indent="-85725"/>
            <a:r>
              <a:rPr lang="ja-JP" altLang="en-US" sz="1050" dirty="0" smtClean="0">
                <a:latin typeface="+mj-ea"/>
                <a:ea typeface="+mj-ea"/>
              </a:rPr>
              <a:t>　うち４社が上場準備に至る。</a:t>
            </a:r>
            <a:endParaRPr lang="en-US" altLang="ja-JP" sz="1050" dirty="0" smtClean="0">
              <a:latin typeface="+mj-ea"/>
              <a:ea typeface="+mj-ea"/>
            </a:endParaRPr>
          </a:p>
          <a:p>
            <a:r>
              <a:rPr lang="ja-JP" altLang="en-US" sz="1050" dirty="0" smtClean="0">
                <a:latin typeface="+mj-ea"/>
                <a:ea typeface="+mj-ea"/>
              </a:rPr>
              <a:t>・府外から応募の３社が大阪に本社を移転し、</a:t>
            </a:r>
            <a:endParaRPr lang="en-US" altLang="ja-JP" sz="1050" dirty="0" smtClean="0">
              <a:latin typeface="+mj-ea"/>
              <a:ea typeface="+mj-ea"/>
            </a:endParaRPr>
          </a:p>
          <a:p>
            <a:r>
              <a:rPr lang="ja-JP" altLang="en-US" sz="1050" dirty="0">
                <a:latin typeface="+mj-ea"/>
                <a:ea typeface="+mj-ea"/>
              </a:rPr>
              <a:t>　</a:t>
            </a:r>
            <a:r>
              <a:rPr lang="ja-JP" altLang="en-US" sz="1050" dirty="0" smtClean="0">
                <a:latin typeface="+mj-ea"/>
                <a:ea typeface="+mj-ea"/>
              </a:rPr>
              <a:t>府内企業１社が東京への移転を中止。</a:t>
            </a:r>
            <a:endParaRPr lang="en-US" altLang="ja-JP" sz="1050" dirty="0" smtClean="0">
              <a:latin typeface="+mj-ea"/>
              <a:ea typeface="+mj-ea"/>
            </a:endParaRPr>
          </a:p>
        </p:txBody>
      </p:sp>
      <p:sp>
        <p:nvSpPr>
          <p:cNvPr id="17" name="正方形/長方形 16"/>
          <p:cNvSpPr/>
          <p:nvPr/>
        </p:nvSpPr>
        <p:spPr>
          <a:xfrm>
            <a:off x="80692" y="5085184"/>
            <a:ext cx="3005951" cy="276999"/>
          </a:xfrm>
          <a:prstGeom prst="rect">
            <a:avLst/>
          </a:prstGeom>
        </p:spPr>
        <p:txBody>
          <a:bodyPr wrap="none">
            <a:spAutoFit/>
          </a:bodyPr>
          <a:lstStyle/>
          <a:p>
            <a:pPr marL="177800" indent="-177800" algn="dist"/>
            <a:r>
              <a:rPr lang="en-US" altLang="ja-JP" sz="1200" spc="-150" dirty="0" smtClean="0">
                <a:latin typeface="HGPｺﾞｼｯｸE" pitchFamily="50" charset="-128"/>
                <a:ea typeface="HGPｺﾞｼｯｸE" pitchFamily="50" charset="-128"/>
              </a:rPr>
              <a:t>【</a:t>
            </a:r>
            <a:r>
              <a:rPr lang="ja-JP" altLang="en-US" sz="1200" spc="-150" dirty="0" smtClean="0">
                <a:latin typeface="HGPｺﾞｼｯｸE" pitchFamily="50" charset="-128"/>
                <a:ea typeface="HGPｺﾞｼｯｸE" pitchFamily="50" charset="-128"/>
              </a:rPr>
              <a:t>ＯＩＨシードアクセラレーションプログラム（ＯＳＡＰ）</a:t>
            </a:r>
            <a:r>
              <a:rPr lang="en-US" altLang="ja-JP" sz="1200" spc="-150" dirty="0" smtClean="0">
                <a:latin typeface="HGPｺﾞｼｯｸE" pitchFamily="50" charset="-128"/>
                <a:ea typeface="HGPｺﾞｼｯｸE" pitchFamily="50" charset="-128"/>
              </a:rPr>
              <a:t>】</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2861212"/>
            <a:ext cx="2957835" cy="236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3131840" y="4942329"/>
            <a:ext cx="2304257" cy="430887"/>
          </a:xfrm>
          <a:prstGeom prst="rect">
            <a:avLst/>
          </a:prstGeom>
          <a:noFill/>
        </p:spPr>
        <p:txBody>
          <a:bodyPr wrap="square" rtlCol="0">
            <a:spAutoFit/>
          </a:bodyPr>
          <a:lstStyle/>
          <a:p>
            <a:r>
              <a:rPr kumimoji="1" lang="ja-JP" altLang="en-US" sz="1100" dirty="0" smtClean="0"/>
              <a:t>・雇用者数：</a:t>
            </a:r>
            <a:r>
              <a:rPr lang="en-US" altLang="ja-JP" sz="1100" dirty="0" smtClean="0"/>
              <a:t>338</a:t>
            </a:r>
            <a:r>
              <a:rPr kumimoji="1" lang="ja-JP" altLang="en-US" sz="1100" dirty="0" smtClean="0"/>
              <a:t>名増加</a:t>
            </a:r>
            <a:endParaRPr kumimoji="1" lang="en-US" altLang="ja-JP" sz="1100" strike="sngStrike" dirty="0" smtClean="0"/>
          </a:p>
          <a:p>
            <a:r>
              <a:rPr lang="ja-JP" altLang="en-US" sz="1100" dirty="0" smtClean="0"/>
              <a:t>　（</a:t>
            </a:r>
            <a:r>
              <a:rPr kumimoji="1" lang="ja-JP" altLang="en-US" sz="1100" dirty="0" smtClean="0"/>
              <a:t>正社員</a:t>
            </a:r>
            <a:r>
              <a:rPr lang="en-US" altLang="ja-JP" sz="1100" dirty="0" smtClean="0"/>
              <a:t>168</a:t>
            </a:r>
            <a:r>
              <a:rPr kumimoji="1" lang="ja-JP" altLang="en-US" sz="1100" dirty="0" smtClean="0"/>
              <a:t>名</a:t>
            </a:r>
            <a:r>
              <a:rPr lang="ja-JP" altLang="en-US" sz="1100" dirty="0"/>
              <a:t>、</a:t>
            </a:r>
            <a:r>
              <a:rPr kumimoji="1" lang="ja-JP" altLang="en-US" sz="1100" dirty="0" smtClean="0"/>
              <a:t>パート等</a:t>
            </a:r>
            <a:r>
              <a:rPr lang="en-US" altLang="ja-JP" sz="1100" dirty="0" smtClean="0"/>
              <a:t>170</a:t>
            </a:r>
            <a:r>
              <a:rPr kumimoji="1" lang="ja-JP" altLang="en-US" sz="1100" dirty="0" smtClean="0"/>
              <a:t>名）</a:t>
            </a:r>
            <a:endParaRPr kumimoji="1" lang="ja-JP" altLang="en-US" sz="1100" dirty="0"/>
          </a:p>
        </p:txBody>
      </p:sp>
      <p:sp>
        <p:nvSpPr>
          <p:cNvPr id="19" name="テキスト ボックス 18"/>
          <p:cNvSpPr txBox="1"/>
          <p:nvPr/>
        </p:nvSpPr>
        <p:spPr>
          <a:xfrm>
            <a:off x="3131840" y="2692852"/>
            <a:ext cx="1728192" cy="261610"/>
          </a:xfrm>
          <a:prstGeom prst="rect">
            <a:avLst/>
          </a:prstGeom>
          <a:noFill/>
        </p:spPr>
        <p:txBody>
          <a:bodyPr wrap="square" rtlCol="0">
            <a:spAutoFit/>
          </a:bodyPr>
          <a:lstStyle/>
          <a:p>
            <a:r>
              <a:rPr lang="ja-JP" altLang="en-US" sz="1100" dirty="0" smtClean="0"/>
              <a:t>・</a:t>
            </a:r>
            <a:r>
              <a:rPr kumimoji="1" lang="ja-JP" altLang="en-US" sz="1100" dirty="0" smtClean="0"/>
              <a:t>売上げ推移　（</a:t>
            </a:r>
            <a:r>
              <a:rPr lang="ja-JP" altLang="en-US" sz="1100" dirty="0"/>
              <a:t>１４</a:t>
            </a:r>
            <a:r>
              <a:rPr lang="ja-JP" altLang="en-US" sz="1100" dirty="0" smtClean="0"/>
              <a:t>者</a:t>
            </a:r>
            <a:r>
              <a:rPr kumimoji="1" lang="ja-JP" altLang="en-US" sz="1100" dirty="0" smtClean="0"/>
              <a:t>）</a:t>
            </a:r>
            <a:endParaRPr kumimoji="1" lang="en-US" altLang="ja-JP" sz="1100" dirty="0" smtClean="0"/>
          </a:p>
        </p:txBody>
      </p:sp>
      <p:sp>
        <p:nvSpPr>
          <p:cNvPr id="25" name="タイトル 1"/>
          <p:cNvSpPr txBox="1">
            <a:spLocks/>
          </p:cNvSpPr>
          <p:nvPr/>
        </p:nvSpPr>
        <p:spPr>
          <a:xfrm>
            <a:off x="107504" y="5731128"/>
            <a:ext cx="864097" cy="104414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1100" dirty="0" smtClean="0">
                <a:solidFill>
                  <a:schemeClr val="tx1"/>
                </a:solidFill>
                <a:latin typeface="+mn-ea"/>
              </a:rPr>
              <a:t>創業前後（シード期）</a:t>
            </a:r>
            <a:r>
              <a:rPr lang="en-US" altLang="ja-JP" sz="1100" dirty="0" smtClean="0">
                <a:solidFill>
                  <a:schemeClr val="tx1"/>
                </a:solidFill>
                <a:latin typeface="+mn-ea"/>
              </a:rPr>
              <a:t/>
            </a:r>
            <a:br>
              <a:rPr lang="en-US" altLang="ja-JP" sz="1100" dirty="0" smtClean="0">
                <a:solidFill>
                  <a:schemeClr val="tx1"/>
                </a:solidFill>
                <a:latin typeface="+mn-ea"/>
              </a:rPr>
            </a:br>
            <a:r>
              <a:rPr lang="ja-JP" altLang="en-US" sz="1100" dirty="0" smtClean="0">
                <a:solidFill>
                  <a:schemeClr val="tx1"/>
                </a:solidFill>
                <a:latin typeface="+mn-ea"/>
              </a:rPr>
              <a:t>ベンチャー企業の</a:t>
            </a:r>
            <a:r>
              <a:rPr lang="en-US" altLang="ja-JP" sz="1100" dirty="0" smtClean="0">
                <a:solidFill>
                  <a:schemeClr val="tx1"/>
                </a:solidFill>
                <a:latin typeface="+mn-ea"/>
              </a:rPr>
              <a:t/>
            </a:r>
            <a:br>
              <a:rPr lang="en-US" altLang="ja-JP" sz="1100" dirty="0" smtClean="0">
                <a:solidFill>
                  <a:schemeClr val="tx1"/>
                </a:solidFill>
                <a:latin typeface="+mn-ea"/>
              </a:rPr>
            </a:br>
            <a:r>
              <a:rPr lang="ja-JP" altLang="en-US" sz="1100" dirty="0" smtClean="0">
                <a:solidFill>
                  <a:schemeClr val="tx1"/>
                </a:solidFill>
                <a:latin typeface="+mn-ea"/>
              </a:rPr>
              <a:t>募集・選定</a:t>
            </a:r>
            <a:endParaRPr lang="ja-JP" altLang="en-US" sz="1100" dirty="0">
              <a:solidFill>
                <a:schemeClr val="tx1"/>
              </a:solidFill>
              <a:latin typeface="+mn-ea"/>
            </a:endParaRPr>
          </a:p>
        </p:txBody>
      </p:sp>
      <p:sp>
        <p:nvSpPr>
          <p:cNvPr id="28" name="サブタイトル 2"/>
          <p:cNvSpPr txBox="1">
            <a:spLocks/>
          </p:cNvSpPr>
          <p:nvPr/>
        </p:nvSpPr>
        <p:spPr>
          <a:xfrm>
            <a:off x="1187624" y="5731128"/>
            <a:ext cx="3456384" cy="103185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9pPr>
          </a:lstStyle>
          <a:p>
            <a:pPr marL="0" indent="0">
              <a:buNone/>
            </a:pPr>
            <a:r>
              <a:rPr lang="ja-JP" altLang="en-US" sz="1100" dirty="0" smtClean="0">
                <a:solidFill>
                  <a:schemeClr val="tx1"/>
                </a:solidFill>
                <a:latin typeface="+mn-ea"/>
              </a:rPr>
              <a:t>関西を中心に約</a:t>
            </a:r>
            <a:r>
              <a:rPr lang="en-US" altLang="ja-JP" sz="1100" dirty="0" smtClean="0">
                <a:solidFill>
                  <a:schemeClr val="tx1"/>
                </a:solidFill>
                <a:latin typeface="+mn-ea"/>
              </a:rPr>
              <a:t>100</a:t>
            </a:r>
            <a:r>
              <a:rPr lang="ja-JP" altLang="en-US" sz="1100" dirty="0" smtClean="0">
                <a:solidFill>
                  <a:schemeClr val="tx1"/>
                </a:solidFill>
                <a:latin typeface="+mn-ea"/>
              </a:rPr>
              <a:t>名の支援者（メンター）　が集結 </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起業経験者等</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による</a:t>
            </a:r>
            <a:r>
              <a:rPr lang="ja-JP" altLang="en-US" sz="1100" dirty="0" smtClean="0">
                <a:solidFill>
                  <a:schemeClr val="tx1"/>
                </a:solidFill>
                <a:latin typeface="+mn-ea"/>
              </a:rPr>
              <a:t>メンタリング</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・大企業との連携支援</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・資金獲得支援</a:t>
            </a:r>
            <a:r>
              <a:rPr lang="ja-JP" altLang="en-US" sz="1100" dirty="0">
                <a:solidFill>
                  <a:schemeClr val="tx1"/>
                </a:solidFill>
                <a:latin typeface="+mn-ea"/>
              </a:rPr>
              <a:t>　</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　など、４か月間の集中支援</a:t>
            </a:r>
            <a:endParaRPr lang="en-US" altLang="ja-JP" sz="1100" dirty="0" smtClean="0">
              <a:solidFill>
                <a:schemeClr val="tx1"/>
              </a:solidFill>
              <a:latin typeface="+mn-ea"/>
            </a:endParaRPr>
          </a:p>
        </p:txBody>
      </p:sp>
      <p:sp>
        <p:nvSpPr>
          <p:cNvPr id="31" name="テキスト ボックス 30"/>
          <p:cNvSpPr txBox="1"/>
          <p:nvPr/>
        </p:nvSpPr>
        <p:spPr>
          <a:xfrm>
            <a:off x="107504" y="5301208"/>
            <a:ext cx="5112568" cy="415498"/>
          </a:xfrm>
          <a:prstGeom prst="rect">
            <a:avLst/>
          </a:prstGeom>
          <a:noFill/>
        </p:spPr>
        <p:txBody>
          <a:bodyPr wrap="square" rtlCol="0">
            <a:spAutoFit/>
          </a:bodyPr>
          <a:lstStyle/>
          <a:p>
            <a:r>
              <a:rPr lang="ja-JP" altLang="en-US" sz="1050" dirty="0" smtClean="0">
                <a:latin typeface="+mn-ea"/>
              </a:rPr>
              <a:t>大阪市</a:t>
            </a:r>
            <a:r>
              <a:rPr lang="ja-JP" altLang="en-US" sz="1050" dirty="0">
                <a:latin typeface="+mn-ea"/>
              </a:rPr>
              <a:t>が開設</a:t>
            </a:r>
            <a:r>
              <a:rPr lang="ja-JP" altLang="en-US" sz="1050" dirty="0" smtClean="0">
                <a:latin typeface="+mn-ea"/>
              </a:rPr>
              <a:t>して</a:t>
            </a:r>
            <a:r>
              <a:rPr lang="ja-JP" altLang="en-US" sz="1050" dirty="0">
                <a:latin typeface="+mn-ea"/>
              </a:rPr>
              <a:t>いる大阪</a:t>
            </a:r>
            <a:r>
              <a:rPr lang="ja-JP" altLang="en-US" sz="1050" dirty="0" smtClean="0">
                <a:latin typeface="+mn-ea"/>
              </a:rPr>
              <a:t>イノベーションハブ（ＯＩＨ）に</a:t>
            </a:r>
            <a:r>
              <a:rPr lang="ja-JP" altLang="en-US" sz="1050" dirty="0">
                <a:latin typeface="+mn-ea"/>
              </a:rPr>
              <a:t>おいて、</a:t>
            </a:r>
            <a:endParaRPr lang="en-US" altLang="ja-JP" sz="1050" dirty="0">
              <a:latin typeface="+mn-ea"/>
            </a:endParaRPr>
          </a:p>
          <a:p>
            <a:r>
              <a:rPr lang="ja-JP" altLang="en-US" sz="1050" dirty="0">
                <a:latin typeface="+mn-ea"/>
              </a:rPr>
              <a:t>有望なシード期ベンチャー企業を発掘し、短期間での集中支援により成長を加速</a:t>
            </a:r>
          </a:p>
        </p:txBody>
      </p:sp>
      <p:sp>
        <p:nvSpPr>
          <p:cNvPr id="23" name="右矢印 22"/>
          <p:cNvSpPr/>
          <p:nvPr/>
        </p:nvSpPr>
        <p:spPr>
          <a:xfrm>
            <a:off x="5292080" y="2996952"/>
            <a:ext cx="504056" cy="3086793"/>
          </a:xfrm>
          <a:prstGeom prst="rightArrow">
            <a:avLst>
              <a:gd name="adj1" fmla="val 65362"/>
              <a:gd name="adj2" fmla="val 45555"/>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rPr>
              <a:t>次</a:t>
            </a:r>
            <a:endParaRPr kumimoji="1" lang="en-US" altLang="ja-JP"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endParaRPr>
          </a:p>
          <a:p>
            <a:r>
              <a:rPr kumimoji="1" lang="ja-JP" altLang="en-US"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rPr>
              <a:t>の</a:t>
            </a:r>
            <a:endParaRPr kumimoji="1" lang="en-US" altLang="ja-JP"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endParaRPr>
          </a:p>
          <a:p>
            <a:r>
              <a:rPr kumimoji="1" lang="ja-JP" altLang="en-US"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rPr>
              <a:t>成</a:t>
            </a:r>
            <a:endParaRPr kumimoji="1" lang="en-US" altLang="ja-JP"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endParaRPr>
          </a:p>
          <a:p>
            <a:r>
              <a:rPr kumimoji="1" lang="ja-JP" altLang="en-US"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rPr>
              <a:t>長</a:t>
            </a:r>
            <a:endParaRPr kumimoji="1" lang="en-US" altLang="ja-JP"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endParaRPr>
          </a:p>
          <a:p>
            <a:r>
              <a:rPr kumimoji="1" lang="ja-JP" altLang="en-US"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rPr>
              <a:t>段</a:t>
            </a:r>
            <a:endParaRPr kumimoji="1" lang="en-US" altLang="ja-JP"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endParaRPr>
          </a:p>
          <a:p>
            <a:r>
              <a:rPr kumimoji="1" lang="ja-JP" altLang="en-US"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rPr>
              <a:t>階</a:t>
            </a:r>
            <a:endParaRPr kumimoji="1" lang="en-US" altLang="ja-JP"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endParaRPr>
          </a:p>
          <a:p>
            <a:r>
              <a:rPr kumimoji="1" lang="ja-JP" altLang="en-US"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rPr>
              <a:t>へ</a:t>
            </a:r>
            <a:endParaRPr kumimoji="1" lang="en-US" altLang="ja-JP"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endParaRPr>
          </a:p>
          <a:p>
            <a:r>
              <a:rPr kumimoji="1" lang="ja-JP" altLang="en-US" sz="1200" dirty="0" smtClean="0">
                <a:solidFill>
                  <a:schemeClr val="tx1">
                    <a:lumMod val="95000"/>
                    <a:lumOff val="5000"/>
                  </a:schemeClr>
                </a:solidFill>
                <a:latin typeface="HGPｺﾞｼｯｸE" panose="020B0900000000000000" pitchFamily="50" charset="-128"/>
                <a:ea typeface="HGPｺﾞｼｯｸE" panose="020B0900000000000000" pitchFamily="50" charset="-128"/>
              </a:rPr>
              <a:t>！</a:t>
            </a:r>
            <a:endParaRPr kumimoji="1" lang="ja-JP" altLang="en-US" sz="1200" dirty="0">
              <a:solidFill>
                <a:schemeClr val="tx1">
                  <a:lumMod val="95000"/>
                  <a:lumOff val="5000"/>
                </a:schemeClr>
              </a:solidFill>
              <a:latin typeface="HGPｺﾞｼｯｸE" panose="020B0900000000000000" pitchFamily="50" charset="-128"/>
              <a:ea typeface="HGPｺﾞｼｯｸE" panose="020B0900000000000000" pitchFamily="50" charset="-128"/>
            </a:endParaRPr>
          </a:p>
        </p:txBody>
      </p:sp>
      <p:sp>
        <p:nvSpPr>
          <p:cNvPr id="24" name="二等辺三角形 23"/>
          <p:cNvSpPr/>
          <p:nvPr/>
        </p:nvSpPr>
        <p:spPr>
          <a:xfrm rot="5400000">
            <a:off x="731871"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bwMode="white">
          <a:xfrm>
            <a:off x="251520" y="2636912"/>
            <a:ext cx="1392813"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15938" y="2552958"/>
            <a:ext cx="2448272" cy="577081"/>
          </a:xfrm>
          <a:prstGeom prst="rect">
            <a:avLst/>
          </a:prstGeom>
          <a:noFill/>
        </p:spPr>
        <p:txBody>
          <a:bodyPr wrap="square" rtlCol="0">
            <a:spAutoFit/>
          </a:bodyPr>
          <a:lstStyle/>
          <a:p>
            <a:r>
              <a:rPr lang="ja-JP" altLang="en-US" sz="1050" dirty="0" smtClean="0">
                <a:latin typeface="+mn-ea"/>
              </a:rPr>
              <a:t>ビジネスプランの発掘から成長過程に</a:t>
            </a:r>
            <a:endParaRPr lang="en-US" altLang="ja-JP" sz="1050" dirty="0">
              <a:latin typeface="+mn-ea"/>
            </a:endParaRPr>
          </a:p>
          <a:p>
            <a:r>
              <a:rPr lang="ja-JP" altLang="en-US" sz="1050" dirty="0" smtClean="0">
                <a:latin typeface="+mn-ea"/>
              </a:rPr>
              <a:t>至るまで、創業者の着実な</a:t>
            </a:r>
            <a:endParaRPr lang="en-US" altLang="ja-JP" sz="1050" dirty="0" smtClean="0">
              <a:latin typeface="+mn-ea"/>
            </a:endParaRPr>
          </a:p>
          <a:p>
            <a:r>
              <a:rPr lang="ja-JP" altLang="en-US" sz="1050" dirty="0" smtClean="0">
                <a:latin typeface="+mn-ea"/>
              </a:rPr>
              <a:t>成長を支援</a:t>
            </a:r>
          </a:p>
        </p:txBody>
      </p:sp>
      <p:sp>
        <p:nvSpPr>
          <p:cNvPr id="27" name="テキスト ボックス 26"/>
          <p:cNvSpPr txBox="1"/>
          <p:nvPr/>
        </p:nvSpPr>
        <p:spPr>
          <a:xfrm>
            <a:off x="5868144" y="2564904"/>
            <a:ext cx="3346530" cy="253916"/>
          </a:xfrm>
          <a:prstGeom prst="rect">
            <a:avLst/>
          </a:prstGeom>
          <a:noFill/>
        </p:spPr>
        <p:txBody>
          <a:bodyPr wrap="square" rtlCol="0">
            <a:spAutoFit/>
          </a:bodyPr>
          <a:lstStyle/>
          <a:p>
            <a:r>
              <a:rPr lang="ja-JP" altLang="en-US" sz="1050" dirty="0" smtClean="0"/>
              <a:t>成功経験のある先輩起業家が指導し上場をめざす</a:t>
            </a:r>
            <a:endParaRPr lang="en-US" altLang="ja-JP" sz="1050" dirty="0" smtClean="0"/>
          </a:p>
        </p:txBody>
      </p:sp>
      <p:sp>
        <p:nvSpPr>
          <p:cNvPr id="29" name="テキスト ボックス 28"/>
          <p:cNvSpPr txBox="1"/>
          <p:nvPr/>
        </p:nvSpPr>
        <p:spPr>
          <a:xfrm>
            <a:off x="3095836" y="2334652"/>
            <a:ext cx="2268252" cy="446276"/>
          </a:xfrm>
          <a:prstGeom prst="rect">
            <a:avLst/>
          </a:prstGeom>
          <a:noFill/>
        </p:spPr>
        <p:txBody>
          <a:bodyPr wrap="square" rtlCol="0">
            <a:spAutoFit/>
          </a:bodyPr>
          <a:lstStyle/>
          <a:p>
            <a:r>
              <a:rPr kumimoji="1" lang="ja-JP" altLang="en-US" sz="1100" dirty="0" smtClean="0"/>
              <a:t>＜</a:t>
            </a:r>
            <a:r>
              <a:rPr kumimoji="1" lang="ja-JP" altLang="en-US" sz="1200" dirty="0" smtClean="0"/>
              <a:t>実績</a:t>
            </a:r>
            <a:r>
              <a:rPr lang="ja-JP" altLang="en-US" sz="1100" dirty="0"/>
              <a:t>＞第１回～</a:t>
            </a:r>
            <a:r>
              <a:rPr lang="ja-JP" altLang="en-US" sz="1100" dirty="0" smtClean="0"/>
              <a:t>第７回</a:t>
            </a:r>
            <a:r>
              <a:rPr lang="ja-JP" altLang="en-US" sz="1100" dirty="0"/>
              <a:t>受賞者</a:t>
            </a:r>
            <a:endParaRPr lang="en-US" altLang="ja-JP" sz="1100" dirty="0"/>
          </a:p>
          <a:p>
            <a:r>
              <a:rPr lang="ja-JP" altLang="en-US" sz="1100" dirty="0"/>
              <a:t>　</a:t>
            </a:r>
            <a:r>
              <a:rPr lang="ja-JP" altLang="en-US" sz="1050" dirty="0"/>
              <a:t>売上げ推移</a:t>
            </a:r>
            <a:r>
              <a:rPr lang="ja-JP" altLang="en-US" sz="1050" dirty="0" smtClean="0"/>
              <a:t>（２０</a:t>
            </a:r>
            <a:r>
              <a:rPr lang="ja-JP" altLang="en-US" sz="1050" dirty="0"/>
              <a:t>者</a:t>
            </a:r>
            <a:r>
              <a:rPr lang="ja-JP" altLang="en-US" sz="1050" dirty="0" smtClean="0"/>
              <a:t>）</a:t>
            </a:r>
            <a:endParaRPr lang="ja-JP" altLang="en-US" sz="1050" dirty="0"/>
          </a:p>
        </p:txBody>
      </p:sp>
      <p:sp>
        <p:nvSpPr>
          <p:cNvPr id="32" name="角丸四角形 31"/>
          <p:cNvSpPr/>
          <p:nvPr/>
        </p:nvSpPr>
        <p:spPr>
          <a:xfrm>
            <a:off x="5796136" y="5949360"/>
            <a:ext cx="3312368" cy="720000"/>
          </a:xfrm>
          <a:prstGeom prst="roundRect">
            <a:avLst/>
          </a:pr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r>
              <a:rPr lang="ja-JP" altLang="en-US" sz="1050" dirty="0" smtClean="0">
                <a:solidFill>
                  <a:schemeClr val="tx1"/>
                </a:solidFill>
              </a:rPr>
              <a:t>　大阪イノベーションハブ（ＯＩＨ）においても、ベンチャー</a:t>
            </a:r>
            <a:r>
              <a:rPr lang="ja-JP" altLang="en-US" sz="1050" dirty="0">
                <a:solidFill>
                  <a:schemeClr val="tx1"/>
                </a:solidFill>
              </a:rPr>
              <a:t>企業のさらなる</a:t>
            </a:r>
            <a:r>
              <a:rPr lang="ja-JP" altLang="en-US" sz="1050" dirty="0" smtClean="0">
                <a:solidFill>
                  <a:schemeClr val="tx1"/>
                </a:solidFill>
              </a:rPr>
              <a:t>成長</a:t>
            </a:r>
            <a:r>
              <a:rPr lang="ja-JP" altLang="en-US" sz="1050" dirty="0">
                <a:solidFill>
                  <a:schemeClr val="tx1"/>
                </a:solidFill>
              </a:rPr>
              <a:t>に</a:t>
            </a:r>
            <a:r>
              <a:rPr lang="ja-JP" altLang="en-US" sz="1050" dirty="0" smtClean="0">
                <a:solidFill>
                  <a:schemeClr val="tx1"/>
                </a:solidFill>
              </a:rPr>
              <a:t>向け、</a:t>
            </a:r>
            <a:r>
              <a:rPr lang="ja-JP" altLang="en-US" sz="1050" dirty="0">
                <a:solidFill>
                  <a:schemeClr val="tx1"/>
                </a:solidFill>
              </a:rPr>
              <a:t>グローバルイノベーション創出支援事業を展開</a:t>
            </a:r>
            <a:r>
              <a:rPr lang="ja-JP" altLang="en-US" sz="1050" dirty="0" smtClean="0">
                <a:solidFill>
                  <a:schemeClr val="tx1"/>
                </a:solidFill>
              </a:rPr>
              <a:t>し、起業家</a:t>
            </a:r>
            <a:r>
              <a:rPr lang="ja-JP" altLang="en-US" sz="1050" dirty="0">
                <a:solidFill>
                  <a:schemeClr val="tx1"/>
                </a:solidFill>
              </a:rPr>
              <a:t>と支援者を</a:t>
            </a:r>
            <a:r>
              <a:rPr lang="ja-JP" altLang="en-US" sz="1050" dirty="0" smtClean="0">
                <a:solidFill>
                  <a:schemeClr val="tx1"/>
                </a:solidFill>
              </a:rPr>
              <a:t>繋ぐイベントをはじめとした様々な支援を実施している。</a:t>
            </a:r>
            <a:endParaRPr lang="en-US" altLang="ja-JP" sz="1050" dirty="0">
              <a:solidFill>
                <a:schemeClr val="tx1"/>
              </a:solidFill>
            </a:endParaRPr>
          </a:p>
        </p:txBody>
      </p:sp>
      <p:sp>
        <p:nvSpPr>
          <p:cNvPr id="33" name="テキスト ボックス 32"/>
          <p:cNvSpPr txBox="1"/>
          <p:nvPr/>
        </p:nvSpPr>
        <p:spPr>
          <a:xfrm>
            <a:off x="3104218" y="4459178"/>
            <a:ext cx="2195737" cy="553998"/>
          </a:xfrm>
          <a:prstGeom prst="rect">
            <a:avLst/>
          </a:prstGeom>
          <a:noFill/>
        </p:spPr>
        <p:txBody>
          <a:bodyPr wrap="square" rtlCol="0">
            <a:spAutoFit/>
          </a:bodyPr>
          <a:lstStyle/>
          <a:p>
            <a:pPr algn="just"/>
            <a:r>
              <a:rPr kumimoji="1" lang="ja-JP" altLang="en-US" sz="1000" dirty="0" smtClean="0"/>
              <a:t>→事業継続するとともに全体的に</a:t>
            </a:r>
            <a:r>
              <a:rPr lang="ja-JP" altLang="en-US" sz="1000" dirty="0" smtClean="0"/>
              <a:t>売上</a:t>
            </a:r>
            <a:r>
              <a:rPr lang="ja-JP" altLang="en-US" sz="1000" dirty="0"/>
              <a:t>も</a:t>
            </a:r>
            <a:r>
              <a:rPr lang="ja-JP" altLang="en-US" sz="1000" dirty="0" smtClean="0"/>
              <a:t>増加するなど、着実に成長。売上が１億円を超える受賞者も出現。</a:t>
            </a:r>
            <a:endParaRPr kumimoji="1" lang="ja-JP" altLang="en-US" sz="1000" dirty="0"/>
          </a:p>
        </p:txBody>
      </p:sp>
      <p:sp>
        <p:nvSpPr>
          <p:cNvPr id="34" name="テキスト ボックス 33"/>
          <p:cNvSpPr txBox="1"/>
          <p:nvPr/>
        </p:nvSpPr>
        <p:spPr>
          <a:xfrm>
            <a:off x="2123728" y="4163717"/>
            <a:ext cx="305984" cy="520132"/>
          </a:xfrm>
          <a:prstGeom prst="rect">
            <a:avLst/>
          </a:prstGeom>
          <a:solidFill>
            <a:schemeClr val="accent6">
              <a:lumMod val="60000"/>
              <a:lumOff val="40000"/>
            </a:schemeClr>
          </a:solidFill>
        </p:spPr>
        <p:txBody>
          <a:bodyPr wrap="square" rtlCol="0">
            <a:spAutoFit/>
          </a:bodyPr>
          <a:lstStyle/>
          <a:p>
            <a:endParaRPr kumimoji="1" lang="en-US" altLang="ja-JP" sz="800" dirty="0" smtClean="0"/>
          </a:p>
        </p:txBody>
      </p:sp>
      <p:sp>
        <p:nvSpPr>
          <p:cNvPr id="30" name="テキスト ボックス 29"/>
          <p:cNvSpPr txBox="1"/>
          <p:nvPr/>
        </p:nvSpPr>
        <p:spPr>
          <a:xfrm>
            <a:off x="2173050" y="3999848"/>
            <a:ext cx="914400" cy="200055"/>
          </a:xfrm>
          <a:prstGeom prst="rect">
            <a:avLst/>
          </a:prstGeom>
          <a:solidFill>
            <a:schemeClr val="accent6">
              <a:lumMod val="60000"/>
              <a:lumOff val="40000"/>
            </a:schemeClr>
          </a:solidFill>
        </p:spPr>
        <p:txBody>
          <a:bodyPr wrap="square" lIns="72000" rIns="0" rtlCol="0">
            <a:spAutoFit/>
          </a:bodyPr>
          <a:lstStyle/>
          <a:p>
            <a:endParaRPr kumimoji="1" lang="en-US" altLang="ja-JP" sz="700" dirty="0" smtClean="0"/>
          </a:p>
        </p:txBody>
      </p:sp>
      <p:sp>
        <p:nvSpPr>
          <p:cNvPr id="37" name="正方形/長方形 10"/>
          <p:cNvSpPr>
            <a:spLocks noChangeArrowheads="1"/>
          </p:cNvSpPr>
          <p:nvPr/>
        </p:nvSpPr>
        <p:spPr bwMode="auto">
          <a:xfrm>
            <a:off x="14141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創業・ベンチャー支援</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8" name="正方形/長方形 37"/>
          <p:cNvSpPr/>
          <p:nvPr/>
        </p:nvSpPr>
        <p:spPr>
          <a:xfrm>
            <a:off x="69404" y="95329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創業者の成長に向けた各種取組みを強化しているほか、創業支援環境の整備を図っている。特に、高い技術力やイノベーティブなアイデアで成長</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ベンチャー</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や中小企業については、大阪全体の経済成長のけん引役となりうることから、その創業・成長に向けて、府市で一体的なバリューチェーンを提供するよう、支援の取組みを強化している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円/楕円 3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109</a:t>
            </a:fld>
            <a:endParaRPr lang="ja-JP" altLang="en-US" dirty="0"/>
          </a:p>
        </p:txBody>
      </p:sp>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2758257"/>
            <a:ext cx="1835392" cy="167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4544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404" y="1844824"/>
            <a:ext cx="46856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大阪府におけるクラウド・ファンディング活用事例</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4"/>
          <p:cNvSpPr>
            <a:spLocks noChangeArrowheads="1"/>
          </p:cNvSpPr>
          <p:nvPr/>
        </p:nvSpPr>
        <p:spPr bwMode="auto">
          <a:xfrm>
            <a:off x="4719726" y="1844824"/>
            <a:ext cx="4388778" cy="338554"/>
          </a:xfrm>
          <a:prstGeom prst="rect">
            <a:avLst/>
          </a:prstGeom>
          <a:noFill/>
          <a:ln w="9525">
            <a:noFill/>
            <a:miter lim="800000"/>
            <a:headEnd/>
            <a:tailEnd/>
          </a:ln>
        </p:spPr>
        <p:txBody>
          <a:bodyPr wrap="square">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グローバルイノベーションファンドの概要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82055" y="2132856"/>
            <a:ext cx="3938417" cy="830997"/>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ハック大阪投資事業有限責任組合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組成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億円（一次募集段階）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35978" y="51771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挑戦する企業（創業・ベンチャー等）への支援における新たな潮流</a:t>
            </a:r>
          </a:p>
        </p:txBody>
      </p:sp>
      <p:sp>
        <p:nvSpPr>
          <p:cNvPr id="15" name="正方形/長方形 14"/>
          <p:cNvSpPr/>
          <p:nvPr/>
        </p:nvSpPr>
        <p:spPr>
          <a:xfrm>
            <a:off x="107504" y="98072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クラウド・ファンディング、新ファンド（大阪市等出資）など、資金調達の多様化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をめざす動き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が進みつつある。</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110</a:t>
            </a:fld>
            <a:endParaRPr lang="ja-JP" altLang="en-US" b="1" dirty="0"/>
          </a:p>
        </p:txBody>
      </p:sp>
      <p:sp>
        <p:nvSpPr>
          <p:cNvPr id="17" name="テキスト ボックス 16"/>
          <p:cNvSpPr txBox="1"/>
          <p:nvPr/>
        </p:nvSpPr>
        <p:spPr>
          <a:xfrm>
            <a:off x="309310" y="2204864"/>
            <a:ext cx="4317680" cy="3293209"/>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商工労働部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◆府内中小企業のクラウド・ファンディングサイト掲</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載を支援（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年度末実績）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サイトへのプロジェクト掲載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調達金額　１億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8,788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◆クラウド・ファンディング事業者、商工会・商工会</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議所等支援機関と連携したセミナーの実施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374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747539" y="3212976"/>
            <a:ext cx="4288957" cy="2554545"/>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○社会課題解決ビジネス成長支援に関する</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ファンドの活用促進</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◆「おおさか社会課題解決ファンド」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大阪信用金庫、フューチャーベンチャー</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キャピタル株式会社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５億円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◆「社会課題解決ビジネス成長ファンド」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燦キャピタルマネージメント株式会社、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ANEWHoldings</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３億円</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567019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79512" y="441929"/>
            <a:ext cx="8565184" cy="6371447"/>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（１）関西国際空港の国際ハブ化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アジアを中心とする就航ネットワークの拡大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伴い、旅客便数も増加し、関西国際空港の国際拠点空港としての機能が向上。アジアからのリピーター獲得や欧米等の新たな市場開拓など、観光に加え、ビジネス需要を大きく伸ばす取組みが重要。また、貨物に関しては、関西の産業特性に着目した高付加価値商品の取扱いについて、更なる機能強化を図る必要。</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（２）阪神港の国際ハブ化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阪神港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においては、各種インセンティブ制度等により西日本から貨物を集める「集貨」や産業の立地促進等により新たな貨物を生み出す「創貨」、港湾施設の機能強化など「競争力強化」といった様々な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を実施。今後も引き続き「国際コンテナ戦略港湾」としての機能強化を図って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いくことが必要。</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（３）物流を支える高速道路機能の強化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左岸線や大和川線の整備が進むなど、環状道路ネットワークの確保に向けた取組みが進んでいる。物流関係の投資が活性化していることなどを踏まえ、引き続き、高速道路機能の充実・強化に取組む必要。</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（４）人流を支える鉄道アクセス・ネットワーク強化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鉄道ネットワークについては、関空から国土軸や都心部へのアクセス強化に向けた取組みが進んでいる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二極を結ぶ広域交通インフラを複数ルート確保できるよう、リニア中央新幹線や北陸新幹線の早期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全線開業に向け、引き続き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取組みを進めていく。</a:t>
            </a:r>
            <a:endPar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（５）官民連携等による戦略インフラの強化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厳しい財政状況の中、インフラ整備・維持に関する民間資金やノウハウの活用が進んでいる。引き続き、コンセッションや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などの幅広い活用手法の検討などに引き続き取り組むことが重要。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111</a:t>
            </a:fld>
            <a:endParaRPr lang="ja-JP" altLang="en-US" b="1" dirty="0"/>
          </a:p>
        </p:txBody>
      </p:sp>
    </p:spTree>
    <p:extLst>
      <p:ext uri="{BB962C8B-B14F-4D97-AF65-F5344CB8AC3E}">
        <p14:creationId xmlns:p14="http://schemas.microsoft.com/office/powerpoint/2010/main" val="372555067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712546402"/>
              </p:ext>
            </p:extLst>
          </p:nvPr>
        </p:nvGraphicFramePr>
        <p:xfrm>
          <a:off x="179512" y="2157222"/>
          <a:ext cx="8784979" cy="3071978"/>
        </p:xfrm>
        <a:graphic>
          <a:graphicData uri="http://schemas.openxmlformats.org/drawingml/2006/table">
            <a:tbl>
              <a:tblPr firstRow="1" bandRow="1">
                <a:tableStyleId>{5940675A-B579-460E-94D1-54222C63F5DA}</a:tableStyleId>
              </a:tblPr>
              <a:tblGrid>
                <a:gridCol w="211707">
                  <a:extLst>
                    <a:ext uri="{9D8B030D-6E8A-4147-A177-3AD203B41FA5}">
                      <a16:colId xmlns:a16="http://schemas.microsoft.com/office/drawing/2014/main" val="20000"/>
                    </a:ext>
                  </a:extLst>
                </a:gridCol>
                <a:gridCol w="620543">
                  <a:extLst>
                    <a:ext uri="{9D8B030D-6E8A-4147-A177-3AD203B41FA5}">
                      <a16:colId xmlns:a16="http://schemas.microsoft.com/office/drawing/2014/main" val="20001"/>
                    </a:ext>
                  </a:extLst>
                </a:gridCol>
                <a:gridCol w="877986">
                  <a:extLst>
                    <a:ext uri="{9D8B030D-6E8A-4147-A177-3AD203B41FA5}">
                      <a16:colId xmlns:a16="http://schemas.microsoft.com/office/drawing/2014/main" val="20002"/>
                    </a:ext>
                  </a:extLst>
                </a:gridCol>
                <a:gridCol w="877986">
                  <a:extLst>
                    <a:ext uri="{9D8B030D-6E8A-4147-A177-3AD203B41FA5}">
                      <a16:colId xmlns:a16="http://schemas.microsoft.com/office/drawing/2014/main" val="20003"/>
                    </a:ext>
                  </a:extLst>
                </a:gridCol>
                <a:gridCol w="877986">
                  <a:extLst>
                    <a:ext uri="{9D8B030D-6E8A-4147-A177-3AD203B41FA5}">
                      <a16:colId xmlns:a16="http://schemas.microsoft.com/office/drawing/2014/main" val="20004"/>
                    </a:ext>
                  </a:extLst>
                </a:gridCol>
                <a:gridCol w="877986">
                  <a:extLst>
                    <a:ext uri="{9D8B030D-6E8A-4147-A177-3AD203B41FA5}">
                      <a16:colId xmlns:a16="http://schemas.microsoft.com/office/drawing/2014/main" val="20005"/>
                    </a:ext>
                  </a:extLst>
                </a:gridCol>
                <a:gridCol w="877986">
                  <a:extLst>
                    <a:ext uri="{9D8B030D-6E8A-4147-A177-3AD203B41FA5}">
                      <a16:colId xmlns:a16="http://schemas.microsoft.com/office/drawing/2014/main" val="20006"/>
                    </a:ext>
                  </a:extLst>
                </a:gridCol>
                <a:gridCol w="877986">
                  <a:extLst>
                    <a:ext uri="{9D8B030D-6E8A-4147-A177-3AD203B41FA5}">
                      <a16:colId xmlns:a16="http://schemas.microsoft.com/office/drawing/2014/main" val="20007"/>
                    </a:ext>
                  </a:extLst>
                </a:gridCol>
                <a:gridCol w="877986">
                  <a:extLst>
                    <a:ext uri="{9D8B030D-6E8A-4147-A177-3AD203B41FA5}">
                      <a16:colId xmlns:a16="http://schemas.microsoft.com/office/drawing/2014/main" val="20008"/>
                    </a:ext>
                  </a:extLst>
                </a:gridCol>
                <a:gridCol w="932555">
                  <a:extLst>
                    <a:ext uri="{9D8B030D-6E8A-4147-A177-3AD203B41FA5}">
                      <a16:colId xmlns:a16="http://schemas.microsoft.com/office/drawing/2014/main" val="20009"/>
                    </a:ext>
                  </a:extLst>
                </a:gridCol>
                <a:gridCol w="874272">
                  <a:extLst>
                    <a:ext uri="{9D8B030D-6E8A-4147-A177-3AD203B41FA5}">
                      <a16:colId xmlns:a16="http://schemas.microsoft.com/office/drawing/2014/main" val="20010"/>
                    </a:ext>
                  </a:extLst>
                </a:gridCol>
              </a:tblGrid>
              <a:tr h="688398">
                <a:tc gridSpan="2">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774449">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関空輸出入貿易額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9,662</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8,515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7,374</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2,125</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大阪税関「貿易統計」</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8513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関空旅客数</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14,181</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13,863</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16,804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18,126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20,049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24,060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25,721</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28,803</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rowSpan="3">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関西エアポート株式会社</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11996">
                <a:tc rowSpan="2">
                  <a:txBody>
                    <a:bodyPr/>
                    <a:lstStyle/>
                    <a:p>
                      <a:endParaRPr kumimoji="1" lang="ja-JP" altLang="en-US" dirty="0">
                        <a:solidFill>
                          <a:schemeClr val="tx1"/>
                        </a:solidFill>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3,773</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3,749</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5,375</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6,074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6,525</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6,784</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6,570</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6,901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vMerge="1">
                  <a:txBody>
                    <a:bodyPr/>
                    <a:lstStyle/>
                    <a:p>
                      <a:endParaRPr kumimoji="1" lang="ja-JP" altLang="en-US"/>
                    </a:p>
                  </a:txBody>
                  <a:tcPr/>
                </a:tc>
                <a:extLst>
                  <a:ext uri="{0D108BD9-81ED-4DB2-BD59-A6C34878D82A}">
                    <a16:rowId xmlns:a16="http://schemas.microsoft.com/office/drawing/2014/main" val="10003"/>
                  </a:ext>
                </a:extLst>
              </a:tr>
              <a:tr h="511996">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10,408</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10,114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11,429</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12,052</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13,524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17,276</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19,152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21,901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vMerge="1">
                  <a:txBody>
                    <a:bodyPr/>
                    <a:lstStyle/>
                    <a:p>
                      <a:endParaRPr kumimoji="1" lang="ja-JP" altLang="en-US"/>
                    </a:p>
                  </a:txBody>
                  <a:tcPr/>
                </a:tc>
                <a:extLst>
                  <a:ext uri="{0D108BD9-81ED-4DB2-BD59-A6C34878D82A}">
                    <a16:rowId xmlns:a16="http://schemas.microsoft.com/office/drawing/2014/main" val="10004"/>
                  </a:ext>
                </a:extLst>
              </a:tr>
            </a:tbl>
          </a:graphicData>
        </a:graphic>
      </p:graphicFrame>
      <p:sp>
        <p:nvSpPr>
          <p:cNvPr id="10" name="正方形/長方形 4"/>
          <p:cNvSpPr>
            <a:spLocks noChangeArrowheads="1"/>
          </p:cNvSpPr>
          <p:nvPr/>
        </p:nvSpPr>
        <p:spPr bwMode="auto">
          <a:xfrm>
            <a:off x="107504" y="43929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solidFill>
                  <a:prstClr val="black"/>
                </a:solidFill>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12" name="正方形/長方形 11"/>
          <p:cNvSpPr/>
          <p:nvPr/>
        </p:nvSpPr>
        <p:spPr>
          <a:xfrm>
            <a:off x="107504" y="908719"/>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年の関西国際空港における輸出入貿易額は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5,846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億円と、前年比</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a:latin typeface="Meiryo UI" panose="020B0604030504040204" pitchFamily="50" charset="-128"/>
                <a:ea typeface="Meiryo UI" panose="020B0604030504040204" pitchFamily="50" charset="-128"/>
                <a:cs typeface="Meiryo UI" panose="020B0604030504040204" pitchFamily="50" charset="-128"/>
              </a:rPr>
              <a:t>関西国際空港の旅客数は、国内</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線・</a:t>
            </a:r>
            <a:r>
              <a:rPr lang="ja-JP" altLang="en-US" sz="1600">
                <a:latin typeface="Meiryo UI" panose="020B0604030504040204" pitchFamily="50" charset="-128"/>
                <a:ea typeface="Meiryo UI" panose="020B0604030504040204" pitchFamily="50" charset="-128"/>
                <a:cs typeface="Meiryo UI" panose="020B0604030504040204" pitchFamily="50" charset="-128"/>
              </a:rPr>
              <a:t>国際線ともに増加し、合計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の旅客数は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2,880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万人と、前年比</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112</a:t>
            </a:fld>
            <a:endParaRPr lang="ja-JP" altLang="en-US" dirty="0"/>
          </a:p>
        </p:txBody>
      </p:sp>
    </p:spTree>
    <p:extLst>
      <p:ext uri="{BB962C8B-B14F-4D97-AF65-F5344CB8AC3E}">
        <p14:creationId xmlns:p14="http://schemas.microsoft.com/office/powerpoint/2010/main" val="39775192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4"/>
          <p:cNvSpPr>
            <a:spLocks noChangeArrowheads="1"/>
          </p:cNvSpPr>
          <p:nvPr/>
        </p:nvSpPr>
        <p:spPr bwMode="auto">
          <a:xfrm>
            <a:off x="107504" y="43929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solidFill>
                  <a:prstClr val="black"/>
                </a:solidFill>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12" name="正方形/長方形 11"/>
          <p:cNvSpPr/>
          <p:nvPr/>
        </p:nvSpPr>
        <p:spPr>
          <a:xfrm>
            <a:off x="107504" y="908719"/>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年の阪神港外貿定期コンテナ航路便数は、基幹航路（北米・欧州）で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週（前年比</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週の減少）、近海・東南アジアで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139.5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週（前年比</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週の増加）であった。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阪神港の輸出入貿易額は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2,968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億円と、前年比</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11.6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79512" y="4941168"/>
            <a:ext cx="6480720" cy="461665"/>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年は、毎年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月現在の数値を記載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113</a:t>
            </a:fld>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387960913"/>
              </p:ext>
            </p:extLst>
          </p:nvPr>
        </p:nvGraphicFramePr>
        <p:xfrm>
          <a:off x="107506" y="2060849"/>
          <a:ext cx="8928994" cy="2808311"/>
        </p:xfrm>
        <a:graphic>
          <a:graphicData uri="http://schemas.openxmlformats.org/drawingml/2006/table">
            <a:tbl>
              <a:tblPr firstRow="1" bandRow="1">
                <a:tableStyleId>{5940675A-B579-460E-94D1-54222C63F5DA}</a:tableStyleId>
              </a:tblPr>
              <a:tblGrid>
                <a:gridCol w="936102">
                  <a:extLst>
                    <a:ext uri="{9D8B030D-6E8A-4147-A177-3AD203B41FA5}">
                      <a16:colId xmlns:a16="http://schemas.microsoft.com/office/drawing/2014/main" val="20000"/>
                    </a:ext>
                  </a:extLst>
                </a:gridCol>
                <a:gridCol w="888036">
                  <a:extLst>
                    <a:ext uri="{9D8B030D-6E8A-4147-A177-3AD203B41FA5}">
                      <a16:colId xmlns:a16="http://schemas.microsoft.com/office/drawing/2014/main" val="20001"/>
                    </a:ext>
                  </a:extLst>
                </a:gridCol>
                <a:gridCol w="888036">
                  <a:extLst>
                    <a:ext uri="{9D8B030D-6E8A-4147-A177-3AD203B41FA5}">
                      <a16:colId xmlns:a16="http://schemas.microsoft.com/office/drawing/2014/main" val="20002"/>
                    </a:ext>
                  </a:extLst>
                </a:gridCol>
                <a:gridCol w="888036">
                  <a:extLst>
                    <a:ext uri="{9D8B030D-6E8A-4147-A177-3AD203B41FA5}">
                      <a16:colId xmlns:a16="http://schemas.microsoft.com/office/drawing/2014/main" val="20003"/>
                    </a:ext>
                  </a:extLst>
                </a:gridCol>
                <a:gridCol w="888036">
                  <a:extLst>
                    <a:ext uri="{9D8B030D-6E8A-4147-A177-3AD203B41FA5}">
                      <a16:colId xmlns:a16="http://schemas.microsoft.com/office/drawing/2014/main" val="20004"/>
                    </a:ext>
                  </a:extLst>
                </a:gridCol>
                <a:gridCol w="888036">
                  <a:extLst>
                    <a:ext uri="{9D8B030D-6E8A-4147-A177-3AD203B41FA5}">
                      <a16:colId xmlns:a16="http://schemas.microsoft.com/office/drawing/2014/main" val="20005"/>
                    </a:ext>
                  </a:extLst>
                </a:gridCol>
                <a:gridCol w="888036">
                  <a:extLst>
                    <a:ext uri="{9D8B030D-6E8A-4147-A177-3AD203B41FA5}">
                      <a16:colId xmlns:a16="http://schemas.microsoft.com/office/drawing/2014/main" val="20006"/>
                    </a:ext>
                  </a:extLst>
                </a:gridCol>
                <a:gridCol w="888036">
                  <a:extLst>
                    <a:ext uri="{9D8B030D-6E8A-4147-A177-3AD203B41FA5}">
                      <a16:colId xmlns:a16="http://schemas.microsoft.com/office/drawing/2014/main" val="20007"/>
                    </a:ext>
                  </a:extLst>
                </a:gridCol>
                <a:gridCol w="888036">
                  <a:extLst>
                    <a:ext uri="{9D8B030D-6E8A-4147-A177-3AD203B41FA5}">
                      <a16:colId xmlns:a16="http://schemas.microsoft.com/office/drawing/2014/main" val="20008"/>
                    </a:ext>
                  </a:extLst>
                </a:gridCol>
                <a:gridCol w="888604">
                  <a:extLst>
                    <a:ext uri="{9D8B030D-6E8A-4147-A177-3AD203B41FA5}">
                      <a16:colId xmlns:a16="http://schemas.microsoft.com/office/drawing/2014/main" val="20009"/>
                    </a:ext>
                  </a:extLst>
                </a:gridCol>
              </a:tblGrid>
              <a:tr h="635643">
                <a:tc>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1086334">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阪神港外貿定期コンテナ</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航路便数</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便／週</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p>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131.9</a:t>
                      </a:r>
                      <a:endPar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marL="0" indent="0" algn="ctr">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p>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143</a:t>
                      </a:r>
                      <a:endPar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p>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142.5</a:t>
                      </a:r>
                      <a:endPar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p>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　</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142.7</a:t>
                      </a:r>
                    </a:p>
                  </a:txBody>
                  <a:tcPr anchor="ctr"/>
                </a:tc>
                <a:tc>
                  <a:txBody>
                    <a:bodyPr/>
                    <a:lstStyle/>
                    <a:p>
                      <a:pPr marL="0" indent="0" algn="ctr">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p>
                    <a:p>
                      <a:pPr marL="0" indent="0" algn="ctr">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125.2</a:t>
                      </a:r>
                    </a:p>
                  </a:txBody>
                  <a:tcPr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134.7</a:t>
                      </a:r>
                    </a:p>
                  </a:txBody>
                  <a:tcPr marL="91452" marR="91452" marT="45724" marB="45724"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p>
                    <a:p>
                      <a:pPr marL="0" indent="0" algn="ctr">
                        <a:tabLst>
                          <a:tab pos="0"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137.5</a:t>
                      </a:r>
                    </a:p>
                  </a:txBody>
                  <a:tcPr marL="91452" marR="91452" marT="45724" marB="45724"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p>
                    <a:p>
                      <a:pPr marL="0" indent="0" algn="ctr">
                        <a:tabLst>
                          <a:tab pos="0"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139.5</a:t>
                      </a:r>
                    </a:p>
                  </a:txBody>
                  <a:tcPr marL="91452" marR="91452" marT="45724" marB="45724"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国土交通省</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「港湾統計」</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1086334">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阪神港輸出入貿易額</a:t>
                      </a:r>
                    </a:p>
                  </a:txBody>
                  <a:tcPr anchor="ctr">
                    <a:lnB w="12700" cap="flat" cmpd="sng" algn="ctr">
                      <a:solidFill>
                        <a:schemeClr val="tx1"/>
                      </a:solidFill>
                      <a:prstDash val="solid"/>
                      <a:round/>
                      <a:headEnd type="none" w="med" len="med"/>
                      <a:tailEnd type="none" w="med" len="med"/>
                    </a:lnB>
                  </a:tcP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4,966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大阪税関「貿易統計表」</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638837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397520851"/>
              </p:ext>
            </p:extLst>
          </p:nvPr>
        </p:nvGraphicFramePr>
        <p:xfrm>
          <a:off x="170807" y="2204869"/>
          <a:ext cx="8664751" cy="2016223"/>
        </p:xfrm>
        <a:graphic>
          <a:graphicData uri="http://schemas.openxmlformats.org/drawingml/2006/table">
            <a:tbl>
              <a:tblPr/>
              <a:tblGrid>
                <a:gridCol w="224521">
                  <a:extLst>
                    <a:ext uri="{9D8B030D-6E8A-4147-A177-3AD203B41FA5}">
                      <a16:colId xmlns:a16="http://schemas.microsoft.com/office/drawing/2014/main" val="20000"/>
                    </a:ext>
                  </a:extLst>
                </a:gridCol>
                <a:gridCol w="586600">
                  <a:extLst>
                    <a:ext uri="{9D8B030D-6E8A-4147-A177-3AD203B41FA5}">
                      <a16:colId xmlns:a16="http://schemas.microsoft.com/office/drawing/2014/main" val="20001"/>
                    </a:ext>
                  </a:extLst>
                </a:gridCol>
                <a:gridCol w="448022">
                  <a:extLst>
                    <a:ext uri="{9D8B030D-6E8A-4147-A177-3AD203B41FA5}">
                      <a16:colId xmlns:a16="http://schemas.microsoft.com/office/drawing/2014/main" val="20002"/>
                    </a:ext>
                  </a:extLst>
                </a:gridCol>
                <a:gridCol w="925701">
                  <a:extLst>
                    <a:ext uri="{9D8B030D-6E8A-4147-A177-3AD203B41FA5}">
                      <a16:colId xmlns:a16="http://schemas.microsoft.com/office/drawing/2014/main" val="20003"/>
                    </a:ext>
                  </a:extLst>
                </a:gridCol>
                <a:gridCol w="925701">
                  <a:extLst>
                    <a:ext uri="{9D8B030D-6E8A-4147-A177-3AD203B41FA5}">
                      <a16:colId xmlns:a16="http://schemas.microsoft.com/office/drawing/2014/main" val="20004"/>
                    </a:ext>
                  </a:extLst>
                </a:gridCol>
                <a:gridCol w="925701">
                  <a:extLst>
                    <a:ext uri="{9D8B030D-6E8A-4147-A177-3AD203B41FA5}">
                      <a16:colId xmlns:a16="http://schemas.microsoft.com/office/drawing/2014/main" val="20005"/>
                    </a:ext>
                  </a:extLst>
                </a:gridCol>
                <a:gridCol w="925701">
                  <a:extLst>
                    <a:ext uri="{9D8B030D-6E8A-4147-A177-3AD203B41FA5}">
                      <a16:colId xmlns:a16="http://schemas.microsoft.com/office/drawing/2014/main" val="20006"/>
                    </a:ext>
                  </a:extLst>
                </a:gridCol>
                <a:gridCol w="925701">
                  <a:extLst>
                    <a:ext uri="{9D8B030D-6E8A-4147-A177-3AD203B41FA5}">
                      <a16:colId xmlns:a16="http://schemas.microsoft.com/office/drawing/2014/main" val="20007"/>
                    </a:ext>
                  </a:extLst>
                </a:gridCol>
                <a:gridCol w="925701">
                  <a:extLst>
                    <a:ext uri="{9D8B030D-6E8A-4147-A177-3AD203B41FA5}">
                      <a16:colId xmlns:a16="http://schemas.microsoft.com/office/drawing/2014/main" val="20008"/>
                    </a:ext>
                  </a:extLst>
                </a:gridCol>
                <a:gridCol w="925701">
                  <a:extLst>
                    <a:ext uri="{9D8B030D-6E8A-4147-A177-3AD203B41FA5}">
                      <a16:colId xmlns:a16="http://schemas.microsoft.com/office/drawing/2014/main" val="20009"/>
                    </a:ext>
                  </a:extLst>
                </a:gridCol>
                <a:gridCol w="925701">
                  <a:extLst>
                    <a:ext uri="{9D8B030D-6E8A-4147-A177-3AD203B41FA5}">
                      <a16:colId xmlns:a16="http://schemas.microsoft.com/office/drawing/2014/main" val="20010"/>
                    </a:ext>
                  </a:extLst>
                </a:gridCol>
              </a:tblGrid>
              <a:tr h="193972">
                <a:tc gridSpan="3">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164,642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186,048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196,723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177,280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196,885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78,567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88,433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87,489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79,334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90,906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18,315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16,715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18,742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ASEAN</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43,839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44,493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49,563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43,457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47,313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33,313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38,291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33,770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35,922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193972">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44,845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41,591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総額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298,910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312,578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278,810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312,690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8"/>
                  </a:ext>
                </a:extLst>
              </a:tr>
              <a:tr h="270475">
                <a:tc gridSpan="3">
                  <a:txBody>
                    <a:bodyPr/>
                    <a:lstStyle/>
                    <a:p>
                      <a:pPr algn="l" fontAlgn="ctr"/>
                      <a:r>
                        <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1,281,646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1,344,362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1,510,293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1,590,021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1,540,195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1,360,777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1,536,657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7" name="正方形/長方形 10"/>
          <p:cNvSpPr>
            <a:spLocks noChangeArrowheads="1"/>
          </p:cNvSpPr>
          <p:nvPr/>
        </p:nvSpPr>
        <p:spPr bwMode="auto">
          <a:xfrm>
            <a:off x="179514" y="62068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貿易動向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出典：大阪税関「貿易統計」等より作成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03259"/>
            <a:ext cx="8928992" cy="8135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年の近畿圏の輸出入通関額は、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2,690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近畿圏は、アジア地域との地理的経済的つながりが強く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、輸出入に占めるアジアの割合が総額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割を占める状況にあり、全国比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割ほど高い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1916833"/>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4345359"/>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114</a:t>
            </a:fld>
            <a:endParaRPr lang="ja-JP" altLang="en-US" b="1" dirty="0"/>
          </a:p>
        </p:txBody>
      </p:sp>
      <p:sp>
        <p:nvSpPr>
          <p:cNvPr id="3" name="テキスト ボックス 2"/>
          <p:cNvSpPr txBox="1"/>
          <p:nvPr/>
        </p:nvSpPr>
        <p:spPr>
          <a:xfrm>
            <a:off x="107504" y="4581128"/>
            <a:ext cx="122413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161161" y="4581128"/>
            <a:ext cx="8821677" cy="2164268"/>
          </a:xfrm>
          <a:prstGeom prst="rect">
            <a:avLst/>
          </a:prstGeom>
        </p:spPr>
      </p:pic>
    </p:spTree>
    <p:extLst>
      <p:ext uri="{BB962C8B-B14F-4D97-AF65-F5344CB8AC3E}">
        <p14:creationId xmlns:p14="http://schemas.microsoft.com/office/powerpoint/2010/main" val="13130654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79512" y="548680"/>
            <a:ext cx="7488832"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空港別、外国貨物取扱量・輸出入貿易額の推移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
          <p:cNvSpPr txBox="1"/>
          <p:nvPr/>
        </p:nvSpPr>
        <p:spPr>
          <a:xfrm>
            <a:off x="107504" y="2348880"/>
            <a:ext cx="839190" cy="39023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60032" y="1916832"/>
            <a:ext cx="4736429" cy="369332"/>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○輸出入貿易額</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出典：税関資料より作成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44016" y="1916832"/>
            <a:ext cx="4572000" cy="492443"/>
          </a:xfrm>
          <a:prstGeom prst="rect">
            <a:avLst/>
          </a:prstGeom>
        </p:spPr>
        <p:txBody>
          <a:bodyPr>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：各社プレスリリース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p>
        </p:txBody>
      </p:sp>
      <p:sp>
        <p:nvSpPr>
          <p:cNvPr id="19" name="正方形/長方形 18"/>
          <p:cNvSpPr/>
          <p:nvPr/>
        </p:nvSpPr>
        <p:spPr>
          <a:xfrm>
            <a:off x="179512" y="959242"/>
            <a:ext cx="8784976" cy="88558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年度の外国貨物取扱量は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83.2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年度以降で最高値。一方で、成田空港とは、依然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倍近くの差がある状況。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また、輸出入貿易額も右肩上がりで推移しているが、成田空港とは大きな開きがある。</a:t>
            </a:r>
          </a:p>
        </p:txBody>
      </p:sp>
      <p:sp>
        <p:nvSpPr>
          <p:cNvPr id="3" name="テキスト ボックス 2"/>
          <p:cNvSpPr txBox="1"/>
          <p:nvPr/>
        </p:nvSpPr>
        <p:spPr>
          <a:xfrm>
            <a:off x="4395973" y="2225933"/>
            <a:ext cx="936104"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115</a:t>
            </a:fld>
            <a:endParaRPr lang="ja-JP" altLang="en-US" b="1" dirty="0"/>
          </a:p>
        </p:txBody>
      </p:sp>
      <p:pic>
        <p:nvPicPr>
          <p:cNvPr id="4" name="図 3"/>
          <p:cNvPicPr>
            <a:picLocks noChangeAspect="1"/>
          </p:cNvPicPr>
          <p:nvPr/>
        </p:nvPicPr>
        <p:blipFill>
          <a:blip r:embed="rId3"/>
          <a:stretch>
            <a:fillRect/>
          </a:stretch>
        </p:blipFill>
        <p:spPr>
          <a:xfrm>
            <a:off x="107504" y="2508077"/>
            <a:ext cx="8779001" cy="4377307"/>
          </a:xfrm>
          <a:prstGeom prst="rect">
            <a:avLst/>
          </a:prstGeom>
        </p:spPr>
      </p:pic>
    </p:spTree>
    <p:extLst>
      <p:ext uri="{BB962C8B-B14F-4D97-AF65-F5344CB8AC3E}">
        <p14:creationId xmlns:p14="http://schemas.microsoft.com/office/powerpoint/2010/main" val="393880573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07504" y="53676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年、空港</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輸出品目構成比（金額ベース）</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980728"/>
            <a:ext cx="8928992" cy="13268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主要空港別に金額ベースで輸出品目を見ると、いずれの空港でも「電気機器（半導体などの電子部品等）」と「一般機械（原動機など）」の占める割合が</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中でも関西空港は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、電気機器の割合が全品目の約５割</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を占め、成田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空港では「その他（</a:t>
            </a:r>
            <a:r>
              <a:rPr lang="zh-CN"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科学光学機器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など）」が、中部空港では「輸送用機器（自動車部品など）」の割合が他の空港</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いった特徴がある。</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116</a:t>
            </a:fld>
            <a:endParaRPr lang="ja-JP" altLang="en-US" dirty="0"/>
          </a:p>
        </p:txBody>
      </p:sp>
      <p:pic>
        <p:nvPicPr>
          <p:cNvPr id="3" name="図 2"/>
          <p:cNvPicPr>
            <a:picLocks noChangeAspect="1"/>
          </p:cNvPicPr>
          <p:nvPr/>
        </p:nvPicPr>
        <p:blipFill>
          <a:blip r:embed="rId3"/>
          <a:stretch>
            <a:fillRect/>
          </a:stretch>
        </p:blipFill>
        <p:spPr>
          <a:xfrm>
            <a:off x="179512" y="2348880"/>
            <a:ext cx="8644877" cy="4432176"/>
          </a:xfrm>
          <a:prstGeom prst="rect">
            <a:avLst/>
          </a:prstGeom>
        </p:spPr>
      </p:pic>
    </p:spTree>
    <p:extLst>
      <p:ext uri="{BB962C8B-B14F-4D97-AF65-F5344CB8AC3E}">
        <p14:creationId xmlns:p14="http://schemas.microsoft.com/office/powerpoint/2010/main" val="2462455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79514" y="62068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関西国際空港の輸出品目について、細目別に構成比をみると、半導体等電子部品が全体の約５分の１を占める。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他、科学光学機器、電気回路等の機器、通信機、半導体等製造装置が上位を占め、いずれの品目も輸出額は増加傾向で推移。</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4189818061"/>
              </p:ext>
            </p:extLst>
          </p:nvPr>
        </p:nvGraphicFramePr>
        <p:xfrm>
          <a:off x="251518" y="2718790"/>
          <a:ext cx="3528393" cy="3950569"/>
        </p:xfrm>
        <a:graphic>
          <a:graphicData uri="http://schemas.openxmlformats.org/drawingml/2006/table">
            <a:tbl>
              <a:tblPr>
                <a:tableStyleId>{BC89EF96-8CEA-46FF-86C4-4CE0E7609802}</a:tableStyleId>
              </a:tblPr>
              <a:tblGrid>
                <a:gridCol w="285318">
                  <a:extLst>
                    <a:ext uri="{9D8B030D-6E8A-4147-A177-3AD203B41FA5}">
                      <a16:colId xmlns:a16="http://schemas.microsoft.com/office/drawing/2014/main" val="20000"/>
                    </a:ext>
                  </a:extLst>
                </a:gridCol>
                <a:gridCol w="1245871">
                  <a:extLst>
                    <a:ext uri="{9D8B030D-6E8A-4147-A177-3AD203B41FA5}">
                      <a16:colId xmlns:a16="http://schemas.microsoft.com/office/drawing/2014/main" val="20001"/>
                    </a:ext>
                  </a:extLst>
                </a:gridCol>
                <a:gridCol w="1128777">
                  <a:extLst>
                    <a:ext uri="{9D8B030D-6E8A-4147-A177-3AD203B41FA5}">
                      <a16:colId xmlns:a16="http://schemas.microsoft.com/office/drawing/2014/main" val="20002"/>
                    </a:ext>
                  </a:extLst>
                </a:gridCol>
                <a:gridCol w="868427">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1,294,041</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22.93%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CN"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科学光学機器</a:t>
                      </a:r>
                      <a:endParaRPr lang="zh-CN"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430,375</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7.63%</a:t>
                      </a:r>
                      <a:endParaRPr lang="en-US" altLang="ja-JP" sz="12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電気回路等の機器</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341,559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6.05%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通信機</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300,094</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5.32%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半導体等製造装置</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233,958</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4.15%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20" name="テキスト ボックス 19"/>
          <p:cNvSpPr txBox="1"/>
          <p:nvPr/>
        </p:nvSpPr>
        <p:spPr>
          <a:xfrm>
            <a:off x="4211960" y="2348880"/>
            <a:ext cx="49320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07504" y="2348880"/>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117</a:t>
            </a:fld>
            <a:endParaRPr lang="ja-JP" altLang="en-US" dirty="0"/>
          </a:p>
        </p:txBody>
      </p:sp>
      <p:pic>
        <p:nvPicPr>
          <p:cNvPr id="3" name="図 2"/>
          <p:cNvPicPr>
            <a:picLocks noChangeAspect="1"/>
          </p:cNvPicPr>
          <p:nvPr/>
        </p:nvPicPr>
        <p:blipFill>
          <a:blip r:embed="rId3"/>
          <a:stretch>
            <a:fillRect/>
          </a:stretch>
        </p:blipFill>
        <p:spPr>
          <a:xfrm>
            <a:off x="3811983" y="2520270"/>
            <a:ext cx="5108891" cy="4365114"/>
          </a:xfrm>
          <a:prstGeom prst="rect">
            <a:avLst/>
          </a:prstGeom>
        </p:spPr>
      </p:pic>
    </p:spTree>
    <p:extLst>
      <p:ext uri="{BB962C8B-B14F-4D97-AF65-F5344CB8AC3E}">
        <p14:creationId xmlns:p14="http://schemas.microsoft.com/office/powerpoint/2010/main" val="32753385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07504" y="59542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年、空港</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の輸入品目構成比（金額ベース）</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08012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空港別に金額ベースで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を見ると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、いずれの空港でも「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電気機器（半導体などの電子部品等）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」、「化学製品（医薬品など）」の占める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関西空港と成田空港では「その他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科学光学機器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中部空港では「輸送用機器（自動車部品など）」の割合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が他の空港より高い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といった特徴がある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118</a:t>
            </a:fld>
            <a:endParaRPr lang="ja-JP" altLang="en-US" dirty="0"/>
          </a:p>
        </p:txBody>
      </p:sp>
      <p:pic>
        <p:nvPicPr>
          <p:cNvPr id="3" name="図 2"/>
          <p:cNvPicPr>
            <a:picLocks noChangeAspect="1"/>
          </p:cNvPicPr>
          <p:nvPr/>
        </p:nvPicPr>
        <p:blipFill>
          <a:blip r:embed="rId3"/>
          <a:stretch>
            <a:fillRect/>
          </a:stretch>
        </p:blipFill>
        <p:spPr>
          <a:xfrm>
            <a:off x="-2108" y="2238093"/>
            <a:ext cx="8858256" cy="4645555"/>
          </a:xfrm>
          <a:prstGeom prst="rect">
            <a:avLst/>
          </a:prstGeom>
        </p:spPr>
      </p:pic>
    </p:spTree>
    <p:extLst>
      <p:ext uri="{BB962C8B-B14F-4D97-AF65-F5344CB8AC3E}">
        <p14:creationId xmlns:p14="http://schemas.microsoft.com/office/powerpoint/2010/main" val="1139466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1520" y="764704"/>
            <a:ext cx="3096344"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大阪府内の設備</a:t>
            </a:r>
            <a:r>
              <a:rPr lang="ja-JP" altLang="en-US" dirty="0">
                <a:latin typeface="Meiryo UI" panose="020B0604030504040204" pitchFamily="50" charset="-128"/>
                <a:ea typeface="Meiryo UI" panose="020B0604030504040204" pitchFamily="50" charset="-128"/>
                <a:cs typeface="Meiryo UI" panose="020B0604030504040204" pitchFamily="50" charset="-128"/>
              </a:rPr>
              <a:t>投資</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動向</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1124743"/>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府内企業の設備投資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は概ね上昇。大企業は概ねプラスで推移。中小企業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直近はプラスで推移。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産業別、設備投資の主な目的をみると、「新商品・高度化」や「研究開発」の割合が全産業で低い。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a:t>
            </a:fld>
            <a:endParaRPr lang="ja-JP" altLang="en-US" dirty="0"/>
          </a:p>
        </p:txBody>
      </p:sp>
      <p:sp>
        <p:nvSpPr>
          <p:cNvPr id="13" name="テキスト ボックス 12"/>
          <p:cNvSpPr txBox="1"/>
          <p:nvPr/>
        </p:nvSpPr>
        <p:spPr>
          <a:xfrm>
            <a:off x="35496" y="1897087"/>
            <a:ext cx="900100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DI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、調査回答企業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のうち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、前年度実績と比べ、計画が増加の企業割合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減少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企業割合）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nvPr>
        </p:nvGraphicFramePr>
        <p:xfrm>
          <a:off x="3995936" y="4364353"/>
          <a:ext cx="4916598" cy="2417306"/>
        </p:xfrm>
        <a:graphic>
          <a:graphicData uri="http://schemas.openxmlformats.org/drawingml/2006/table">
            <a:tbl>
              <a:tblPr firstRow="1" bandRow="1">
                <a:tableStyleId>{5C22544A-7EE6-4342-B048-85BDC9FD1C3A}</a:tableStyleId>
              </a:tblPr>
              <a:tblGrid>
                <a:gridCol w="727897">
                  <a:extLst>
                    <a:ext uri="{9D8B030D-6E8A-4147-A177-3AD203B41FA5}">
                      <a16:colId xmlns:a16="http://schemas.microsoft.com/office/drawing/2014/main" val="20000"/>
                    </a:ext>
                  </a:extLst>
                </a:gridCol>
                <a:gridCol w="592980">
                  <a:extLst>
                    <a:ext uri="{9D8B030D-6E8A-4147-A177-3AD203B41FA5}">
                      <a16:colId xmlns:a16="http://schemas.microsoft.com/office/drawing/2014/main" val="20001"/>
                    </a:ext>
                  </a:extLst>
                </a:gridCol>
                <a:gridCol w="862813">
                  <a:extLst>
                    <a:ext uri="{9D8B030D-6E8A-4147-A177-3AD203B41FA5}">
                      <a16:colId xmlns:a16="http://schemas.microsoft.com/office/drawing/2014/main" val="20002"/>
                    </a:ext>
                  </a:extLst>
                </a:gridCol>
                <a:gridCol w="898356">
                  <a:extLst>
                    <a:ext uri="{9D8B030D-6E8A-4147-A177-3AD203B41FA5}">
                      <a16:colId xmlns:a16="http://schemas.microsoft.com/office/drawing/2014/main" val="20003"/>
                    </a:ext>
                  </a:extLst>
                </a:gridCol>
                <a:gridCol w="660439">
                  <a:extLst>
                    <a:ext uri="{9D8B030D-6E8A-4147-A177-3AD203B41FA5}">
                      <a16:colId xmlns:a16="http://schemas.microsoft.com/office/drawing/2014/main" val="20004"/>
                    </a:ext>
                  </a:extLst>
                </a:gridCol>
                <a:gridCol w="624895">
                  <a:extLst>
                    <a:ext uri="{9D8B030D-6E8A-4147-A177-3AD203B41FA5}">
                      <a16:colId xmlns:a16="http://schemas.microsoft.com/office/drawing/2014/main" val="20005"/>
                    </a:ext>
                  </a:extLst>
                </a:gridCol>
                <a:gridCol w="549218">
                  <a:extLst>
                    <a:ext uri="{9D8B030D-6E8A-4147-A177-3AD203B41FA5}">
                      <a16:colId xmlns:a16="http://schemas.microsoft.com/office/drawing/2014/main" val="20006"/>
                    </a:ext>
                  </a:extLst>
                </a:gridCol>
              </a:tblGrid>
              <a:tr h="294253">
                <a:tc>
                  <a:txBody>
                    <a:bodyPr/>
                    <a:lstStyle/>
                    <a:p>
                      <a:pPr algn="l"/>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能力増強</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新製品・高度化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合理化・省力化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研究開発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維持更新</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その他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39.4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19.7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37.1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56.3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建設業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23.6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7.3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27.3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60.9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12.7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294253">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情報通信業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40.6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15.6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18.8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43.8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運輸業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19.6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15.2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67.4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8.7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卸売業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6.4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32.9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57.9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小売業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57.8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19.3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不動産業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83.7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11.6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7"/>
                  </a:ext>
                </a:extLst>
              </a:tr>
              <a:tr h="294253">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飲食店・</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宿泊業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8"/>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サービス業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16.2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66.2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14.7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9"/>
                  </a:ext>
                </a:extLst>
              </a:tr>
            </a:tbl>
          </a:graphicData>
        </a:graphic>
      </p:graphicFrame>
      <p:sp>
        <p:nvSpPr>
          <p:cNvPr id="15" name="テキスト ボックス 14"/>
          <p:cNvSpPr txBox="1"/>
          <p:nvPr/>
        </p:nvSpPr>
        <p:spPr>
          <a:xfrm>
            <a:off x="3903874" y="4057327"/>
            <a:ext cx="547260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産業別、設備投資の主な目的（複数回答・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つ以内）</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0" y="4057327"/>
            <a:ext cx="3419872" cy="73866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設備投資の主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目的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複数回答・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以内、前年比較）</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059832" y="703149"/>
            <a:ext cx="4752528" cy="430887"/>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出典：大阪産業経済リサーチセンター「</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大阪府景気観測調査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「おおさか経済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の動き別冊　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）年の大阪経済」より作成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35496" y="2175117"/>
            <a:ext cx="8876545" cy="1926503"/>
          </a:xfrm>
          <a:prstGeom prst="rect">
            <a:avLst/>
          </a:prstGeom>
        </p:spPr>
      </p:pic>
      <p:pic>
        <p:nvPicPr>
          <p:cNvPr id="4" name="図 3"/>
          <p:cNvPicPr>
            <a:picLocks noChangeAspect="1"/>
          </p:cNvPicPr>
          <p:nvPr/>
        </p:nvPicPr>
        <p:blipFill>
          <a:blip r:embed="rId4"/>
          <a:stretch>
            <a:fillRect/>
          </a:stretch>
        </p:blipFill>
        <p:spPr>
          <a:xfrm>
            <a:off x="58729" y="4437112"/>
            <a:ext cx="3865199" cy="2487384"/>
          </a:xfrm>
          <a:prstGeom prst="rect">
            <a:avLst/>
          </a:prstGeom>
        </p:spPr>
      </p:pic>
    </p:spTree>
    <p:extLst>
      <p:ext uri="{BB962C8B-B14F-4D97-AF65-F5344CB8AC3E}">
        <p14:creationId xmlns:p14="http://schemas.microsoft.com/office/powerpoint/2010/main" val="28414619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89757" y="53406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1572415567"/>
              </p:ext>
            </p:extLst>
          </p:nvPr>
        </p:nvGraphicFramePr>
        <p:xfrm>
          <a:off x="195662" y="2564904"/>
          <a:ext cx="3643436" cy="3950569"/>
        </p:xfrm>
        <a:graphic>
          <a:graphicData uri="http://schemas.openxmlformats.org/drawingml/2006/table">
            <a:tbl>
              <a:tblPr>
                <a:tableStyleId>{BC89EF96-8CEA-46FF-86C4-4CE0E7609802}</a:tableStyleId>
              </a:tblPr>
              <a:tblGrid>
                <a:gridCol w="284935">
                  <a:extLst>
                    <a:ext uri="{9D8B030D-6E8A-4147-A177-3AD203B41FA5}">
                      <a16:colId xmlns:a16="http://schemas.microsoft.com/office/drawing/2014/main" val="20000"/>
                    </a:ext>
                  </a:extLst>
                </a:gridCol>
                <a:gridCol w="1364438">
                  <a:extLst>
                    <a:ext uri="{9D8B030D-6E8A-4147-A177-3AD203B41FA5}">
                      <a16:colId xmlns:a16="http://schemas.microsoft.com/office/drawing/2014/main" val="20001"/>
                    </a:ext>
                  </a:extLst>
                </a:gridCol>
                <a:gridCol w="1199543">
                  <a:extLst>
                    <a:ext uri="{9D8B030D-6E8A-4147-A177-3AD203B41FA5}">
                      <a16:colId xmlns:a16="http://schemas.microsoft.com/office/drawing/2014/main" val="20002"/>
                    </a:ext>
                  </a:extLst>
                </a:gridCol>
                <a:gridCol w="794520">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医薬品</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692,750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17.58%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通信機</a:t>
                      </a:r>
                      <a:endParaRPr lang="zh-CN"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668,126</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16.95%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356,234</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9.04%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科学光学機器</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208,815</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5.30%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事務用機器</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143,701</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3.65%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107504" y="2132856"/>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○輸入額に占める構成比（上位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211960" y="2132856"/>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119</a:t>
            </a:fld>
            <a:endParaRPr lang="ja-JP" altLang="en-US" dirty="0"/>
          </a:p>
        </p:txBody>
      </p:sp>
      <p:sp>
        <p:nvSpPr>
          <p:cNvPr id="11" name="テキスト ボックス 14"/>
          <p:cNvSpPr txBox="1"/>
          <p:nvPr/>
        </p:nvSpPr>
        <p:spPr>
          <a:xfrm>
            <a:off x="4644008" y="2406080"/>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124743"/>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について、細目別に構成比をみると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、医薬品と通信機の占める割合が高い。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、半導体等電子部品、科学光学機器、事務用機器が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上位を占め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、通信機、半導体等電子部品、科学光学機器、事務用機器の輸入額は、直近では増加。</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3923928" y="2570192"/>
            <a:ext cx="4968671" cy="4243184"/>
          </a:xfrm>
          <a:prstGeom prst="rect">
            <a:avLst/>
          </a:prstGeom>
        </p:spPr>
      </p:pic>
    </p:spTree>
    <p:extLst>
      <p:ext uri="{BB962C8B-B14F-4D97-AF65-F5344CB8AC3E}">
        <p14:creationId xmlns:p14="http://schemas.microsoft.com/office/powerpoint/2010/main" val="4966680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79514"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線</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旅客便・貨物便数の動向</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836712"/>
            <a:ext cx="8928992" cy="13797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関西空港の国際線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年冬期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スケジュールでは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、東南アジア路線の新規就航や増便に加え、中国方面のネットワークのさらなる拡充もあり、開港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以来過去最高となる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週を計画。国際貨物便数は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年連続で増加。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年冬の国際線旅客便数は成田空港に次ぐ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番目の便数となっており、中でもアジアへの直行便・経由便の合計は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週と、全国の空港で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最も多い。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2288485"/>
            <a:ext cx="4320480" cy="49244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年冬　空港別の国際線旅客便数（地域別）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出典：国土交通省・国際線就航状況（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年）より作成</a:t>
            </a:r>
          </a:p>
        </p:txBody>
      </p:sp>
      <p:sp>
        <p:nvSpPr>
          <p:cNvPr id="3" name="テキスト ボックス 2"/>
          <p:cNvSpPr txBox="1"/>
          <p:nvPr/>
        </p:nvSpPr>
        <p:spPr>
          <a:xfrm>
            <a:off x="4572000" y="2708920"/>
            <a:ext cx="129614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8520" y="2791961"/>
            <a:ext cx="129614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0"/>
          <p:cNvSpPr>
            <a:spLocks noChangeArrowheads="1"/>
          </p:cNvSpPr>
          <p:nvPr/>
        </p:nvSpPr>
        <p:spPr bwMode="auto">
          <a:xfrm>
            <a:off x="35496" y="2288485"/>
            <a:ext cx="48245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旅客便・貨物便数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出典：関西エアポート「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年国際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線冬</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スケジュール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1"/>
          <p:cNvSpPr>
            <a:spLocks noGrp="1"/>
          </p:cNvSpPr>
          <p:nvPr>
            <p:ph type="sldNum" sz="quarter" idx="12"/>
          </p:nvPr>
        </p:nvSpPr>
        <p:spPr>
          <a:xfrm>
            <a:off x="7071072" y="6487244"/>
            <a:ext cx="2133600" cy="365125"/>
          </a:xfrm>
        </p:spPr>
        <p:txBody>
          <a:bodyPr/>
          <a:lstStyle/>
          <a:p>
            <a:pPr>
              <a:defRPr/>
            </a:pPr>
            <a:r>
              <a:rPr lang="en-US" altLang="ja-JP" dirty="0" smtClean="0"/>
              <a:t>120</a:t>
            </a:r>
            <a:endParaRPr lang="ja-JP" altLang="en-US" dirty="0"/>
          </a:p>
        </p:txBody>
      </p:sp>
      <p:pic>
        <p:nvPicPr>
          <p:cNvPr id="2" name="図 1"/>
          <p:cNvPicPr>
            <a:picLocks noChangeAspect="1"/>
          </p:cNvPicPr>
          <p:nvPr/>
        </p:nvPicPr>
        <p:blipFill>
          <a:blip r:embed="rId3"/>
          <a:stretch>
            <a:fillRect/>
          </a:stretch>
        </p:blipFill>
        <p:spPr>
          <a:xfrm>
            <a:off x="51424" y="2581235"/>
            <a:ext cx="9041152" cy="4304149"/>
          </a:xfrm>
          <a:prstGeom prst="rect">
            <a:avLst/>
          </a:prstGeom>
        </p:spPr>
      </p:pic>
    </p:spTree>
    <p:extLst>
      <p:ext uri="{BB962C8B-B14F-4D97-AF65-F5344CB8AC3E}">
        <p14:creationId xmlns:p14="http://schemas.microsoft.com/office/powerpoint/2010/main" val="3383343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p:nvPr/>
        </p:nvPicPr>
        <p:blipFill>
          <a:blip r:embed="rId3">
            <a:extLst>
              <a:ext uri="{28A0092B-C50C-407E-A947-70E740481C1C}">
                <a14:useLocalDpi xmlns:a14="http://schemas.microsoft.com/office/drawing/2010/main" val="0"/>
              </a:ext>
            </a:extLst>
          </a:blip>
          <a:srcRect/>
          <a:stretch>
            <a:fillRect/>
          </a:stretch>
        </p:blipFill>
        <p:spPr bwMode="auto">
          <a:xfrm>
            <a:off x="683568" y="5283836"/>
            <a:ext cx="2817700" cy="1457532"/>
          </a:xfrm>
          <a:prstGeom prst="rect">
            <a:avLst/>
          </a:prstGeom>
          <a:noFill/>
          <a:ln>
            <a:noFill/>
          </a:ln>
        </p:spPr>
      </p:pic>
      <p:sp>
        <p:nvSpPr>
          <p:cNvPr id="5" name="テキスト ボックス 4"/>
          <p:cNvSpPr txBox="1"/>
          <p:nvPr/>
        </p:nvSpPr>
        <p:spPr>
          <a:xfrm>
            <a:off x="501370" y="4821727"/>
            <a:ext cx="5678751"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フェデックス北太平洋地区ハブ拠点</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10"/>
          <p:cNvSpPr>
            <a:spLocks noChangeArrowheads="1"/>
          </p:cNvSpPr>
          <p:nvPr/>
        </p:nvSpPr>
        <p:spPr bwMode="auto">
          <a:xfrm>
            <a:off x="155719" y="447904"/>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関西国際空港における国際中継貨物取扱量</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905899"/>
            <a:ext cx="8928992" cy="108390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フェデックス</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の北太平洋地区ハブ拠点が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月に稼働し、国際中継貨物は開設前と比べて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国内初となる医薬品専用定温庫や、全国に先駆けた医薬品輸入手続きの電子化など、医薬品の物流拠点形成に取り組んでいる。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121</a:t>
            </a:fld>
            <a:endParaRPr lang="ja-JP" altLang="en-US" dirty="0"/>
          </a:p>
        </p:txBody>
      </p:sp>
      <p:sp>
        <p:nvSpPr>
          <p:cNvPr id="18" name="テキスト ボックス 17"/>
          <p:cNvSpPr txBox="1"/>
          <p:nvPr/>
        </p:nvSpPr>
        <p:spPr>
          <a:xfrm>
            <a:off x="664940" y="2112915"/>
            <a:ext cx="1638484" cy="246221"/>
          </a:xfrm>
          <a:prstGeom prst="rect">
            <a:avLst/>
          </a:prstGeom>
          <a:noFill/>
          <a:ln>
            <a:noFill/>
          </a:ln>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310073" y="4852505"/>
            <a:ext cx="2352037" cy="276999"/>
          </a:xfrm>
          <a:prstGeom prst="rect">
            <a:avLst/>
          </a:prstGeom>
          <a:noFill/>
          <a:ln>
            <a:noFill/>
          </a:ln>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出典：大阪税関「貿易統計」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2" descr="C:\Users\HongoYukiko\AppData\Local\Microsoft\Windows\Temporary Internet Files\Content.Outlook\X2FHDYU9\ebb127aaa83f4ae8f507ab7149e62643.jpg"/>
          <p:cNvPicPr>
            <a:picLocks noChangeAspect="1" noChangeArrowheads="1"/>
          </p:cNvPicPr>
          <p:nvPr/>
        </p:nvPicPr>
        <p:blipFill rotWithShape="1">
          <a:blip r:embed="rId4">
            <a:extLst>
              <a:ext uri="{28A0092B-C50C-407E-A947-70E740481C1C}">
                <a14:useLocalDpi xmlns:a14="http://schemas.microsoft.com/office/drawing/2010/main" val="0"/>
              </a:ext>
            </a:extLst>
          </a:blip>
          <a:srcRect t="1" b="31174"/>
          <a:stretch/>
        </p:blipFill>
        <p:spPr bwMode="auto">
          <a:xfrm>
            <a:off x="3693503" y="4971270"/>
            <a:ext cx="1697288" cy="1750353"/>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5"/>
          <a:stretch>
            <a:fillRect/>
          </a:stretch>
        </p:blipFill>
        <p:spPr>
          <a:xfrm>
            <a:off x="430154" y="2191634"/>
            <a:ext cx="8102286" cy="2660871"/>
          </a:xfrm>
          <a:prstGeom prst="rect">
            <a:avLst/>
          </a:prstGeom>
        </p:spPr>
      </p:pic>
    </p:spTree>
    <p:extLst>
      <p:ext uri="{BB962C8B-B14F-4D97-AF65-F5344CB8AC3E}">
        <p14:creationId xmlns:p14="http://schemas.microsoft.com/office/powerpoint/2010/main" val="1200950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516091" y="1988840"/>
            <a:ext cx="4736429"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出典：税関資料より作成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2000453"/>
            <a:ext cx="4734270" cy="492443"/>
          </a:xfrm>
          <a:prstGeom prst="rect">
            <a:avLst/>
          </a:prstGeom>
        </p:spPr>
        <p:txBody>
          <a:bodyPr wrap="square" anchor="t">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出典：港湾統計より作成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77280" y="563692"/>
            <a:ext cx="748883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港湾</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別、外国貨物取扱量・輸出入貿易額の推移</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79512" y="1124744"/>
            <a:ext cx="8784976"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％増。また、神戸港の外貿コンテナ取扱個数は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％増と、阪神</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大震災以降最高</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の輸出入貿易額は、前年比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122</a:t>
            </a:fld>
            <a:endParaRPr lang="ja-JP" altLang="en-US" b="1" dirty="0"/>
          </a:p>
        </p:txBody>
      </p:sp>
      <p:sp>
        <p:nvSpPr>
          <p:cNvPr id="16" name="テキスト ボックス 15"/>
          <p:cNvSpPr txBox="1"/>
          <p:nvPr/>
        </p:nvSpPr>
        <p:spPr>
          <a:xfrm>
            <a:off x="4067944" y="2420888"/>
            <a:ext cx="792088"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（兆円）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496" y="2420888"/>
            <a:ext cx="864096"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50403" y="2611718"/>
            <a:ext cx="9102117" cy="4273666"/>
          </a:xfrm>
          <a:prstGeom prst="rect">
            <a:avLst/>
          </a:prstGeom>
        </p:spPr>
      </p:pic>
    </p:spTree>
    <p:extLst>
      <p:ext uri="{BB962C8B-B14F-4D97-AF65-F5344CB8AC3E}">
        <p14:creationId xmlns:p14="http://schemas.microsoft.com/office/powerpoint/2010/main" val="157398801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43143" y="53676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港湾</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輸出品目構成比（金額ベース）</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30299" y="1124742"/>
            <a:ext cx="8928992" cy="108012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に金額ベースで輸出品目を見ると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、阪神港と東京港では「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電気機器（半導体などの電子部品等）」と「一般機械（原動機など）」の占める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割合が高く、名古屋港では、「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輸送用機器（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自動車など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が他の港湾より高い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といった特徴がある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123</a:t>
            </a:fld>
            <a:endParaRPr lang="ja-JP" altLang="en-US" dirty="0"/>
          </a:p>
        </p:txBody>
      </p:sp>
      <p:pic>
        <p:nvPicPr>
          <p:cNvPr id="3" name="図 2"/>
          <p:cNvPicPr>
            <a:picLocks noChangeAspect="1"/>
          </p:cNvPicPr>
          <p:nvPr/>
        </p:nvPicPr>
        <p:blipFill>
          <a:blip r:embed="rId3"/>
          <a:stretch>
            <a:fillRect/>
          </a:stretch>
        </p:blipFill>
        <p:spPr>
          <a:xfrm>
            <a:off x="107383" y="2347035"/>
            <a:ext cx="8785097" cy="4505334"/>
          </a:xfrm>
          <a:prstGeom prst="rect">
            <a:avLst/>
          </a:prstGeom>
        </p:spPr>
      </p:pic>
    </p:spTree>
    <p:extLst>
      <p:ext uri="{BB962C8B-B14F-4D97-AF65-F5344CB8AC3E}">
        <p14:creationId xmlns:p14="http://schemas.microsoft.com/office/powerpoint/2010/main" val="42197042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07504" y="59542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税関・神戸税関「貿易統計」より作成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36815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輸出品目について、細目別に構成比をみると、半導体等電子</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部品、プラスチック、建設用・鉱山用機械、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光学機器、織物用糸及び繊維製品が上位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占める。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このうち、半導体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等電子</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部品と、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プラスチック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、科学光学機器は、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年に輸出額が落ち込んだものの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年に増加。建設用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・鉱山用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年連続で増加。</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07504" y="2545159"/>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211960" y="2545159"/>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５品目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124</a:t>
            </a:fld>
            <a:endParaRPr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810071166"/>
              </p:ext>
            </p:extLst>
          </p:nvPr>
        </p:nvGraphicFramePr>
        <p:xfrm>
          <a:off x="251519" y="2924943"/>
          <a:ext cx="3816425" cy="3744416"/>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382671">
                <a:tc gridSpan="2">
                  <a:txBody>
                    <a:bodyPr/>
                    <a:lstStyle/>
                    <a:p>
                      <a:pPr algn="ctr" fontAlgn="b"/>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672349">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624,786</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6.71%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672349">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プラスチック</a:t>
                      </a:r>
                      <a:endParaRPr lang="zh-CN"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556,026</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5.97%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672349">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建設用・鉱山用機械</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439,256</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4.72%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72349">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科学光学機器</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375,665</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4.04%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72349">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織物用糸及び</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繊維製品</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370,516</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3.98%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8" name="テキスト ボックス 14"/>
          <p:cNvSpPr txBox="1"/>
          <p:nvPr/>
        </p:nvSpPr>
        <p:spPr>
          <a:xfrm>
            <a:off x="5148064" y="2752571"/>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4088416" y="2879965"/>
            <a:ext cx="4804064" cy="4005419"/>
          </a:xfrm>
          <a:prstGeom prst="rect">
            <a:avLst/>
          </a:prstGeom>
        </p:spPr>
      </p:pic>
    </p:spTree>
    <p:extLst>
      <p:ext uri="{BB962C8B-B14F-4D97-AF65-F5344CB8AC3E}">
        <p14:creationId xmlns:p14="http://schemas.microsoft.com/office/powerpoint/2010/main" val="11283490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55719" y="55581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年、港湾別の輸入品目構成比（金額ベース）</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31603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港湾別に金額ベースで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を見ると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電気機器（半導体などの電子部品等）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」と「原料別製品（アルミニウム及び銅合金など）」、「その他（衣類など）」はいずれの港湾でも割合が高い。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、阪神港と東京港では「食料品」が、名古屋港では「鉱物性燃料（石油ガス類など）」の割合が他の港湾より高いといった特徴がある。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125</a:t>
            </a:fld>
            <a:endParaRPr lang="ja-JP" altLang="en-US" dirty="0"/>
          </a:p>
        </p:txBody>
      </p:sp>
      <p:pic>
        <p:nvPicPr>
          <p:cNvPr id="3" name="図 2"/>
          <p:cNvPicPr>
            <a:picLocks noChangeAspect="1"/>
          </p:cNvPicPr>
          <p:nvPr/>
        </p:nvPicPr>
        <p:blipFill>
          <a:blip r:embed="rId3"/>
          <a:stretch>
            <a:fillRect/>
          </a:stretch>
        </p:blipFill>
        <p:spPr>
          <a:xfrm>
            <a:off x="323528" y="2607922"/>
            <a:ext cx="8364437" cy="4133446"/>
          </a:xfrm>
          <a:prstGeom prst="rect">
            <a:avLst/>
          </a:prstGeom>
        </p:spPr>
      </p:pic>
    </p:spTree>
    <p:extLst>
      <p:ext uri="{BB962C8B-B14F-4D97-AF65-F5344CB8AC3E}">
        <p14:creationId xmlns:p14="http://schemas.microsoft.com/office/powerpoint/2010/main" val="38155951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42578" y="579081"/>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税関・神戸税関「貿易統計」より作成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2764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について、細目別に構成比をみると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、衣類及び同附属品の割合が高いが、輸入額の推移では、近年減少傾向にある。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この他、肉類及び同調製品、織物用糸及び繊維製品、非鉄金属、魚介類及び同調整品が輸入品目の上位を占める。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574340151"/>
              </p:ext>
            </p:extLst>
          </p:nvPr>
        </p:nvGraphicFramePr>
        <p:xfrm>
          <a:off x="251519" y="2718790"/>
          <a:ext cx="3816425" cy="3950569"/>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衣類及び同附属品</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928,080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11.61%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肉類及び同調製品</a:t>
                      </a:r>
                      <a:endParaRPr lang="zh-CN"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381,217</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4.77%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織物用糸及び</a:t>
                      </a:r>
                      <a:endPar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繊維製品</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289,004</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3.62%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非鉄金属</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243,408</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3.05%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魚介類及び</a:t>
                      </a:r>
                      <a:endPar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同調製品</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228,055</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2.85%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5" name="テキスト ボックス 14"/>
          <p:cNvSpPr txBox="1"/>
          <p:nvPr/>
        </p:nvSpPr>
        <p:spPr>
          <a:xfrm>
            <a:off x="4211960" y="2401143"/>
            <a:ext cx="49320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○輸入額の推移（左記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07504" y="2401143"/>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126</a:t>
            </a:fld>
            <a:endParaRPr lang="ja-JP" altLang="en-US" dirty="0"/>
          </a:p>
        </p:txBody>
      </p:sp>
      <p:sp>
        <p:nvSpPr>
          <p:cNvPr id="11" name="テキスト ボックス 14"/>
          <p:cNvSpPr txBox="1"/>
          <p:nvPr/>
        </p:nvSpPr>
        <p:spPr>
          <a:xfrm>
            <a:off x="5004048" y="2636912"/>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4067944" y="2843386"/>
            <a:ext cx="4779678" cy="4041998"/>
          </a:xfrm>
          <a:prstGeom prst="rect">
            <a:avLst/>
          </a:prstGeom>
        </p:spPr>
      </p:pic>
    </p:spTree>
    <p:extLst>
      <p:ext uri="{BB962C8B-B14F-4D97-AF65-F5344CB8AC3E}">
        <p14:creationId xmlns:p14="http://schemas.microsoft.com/office/powerpoint/2010/main" val="234671474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40489" y="529516"/>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港湾別、外貿定期コンテナ航路</a:t>
            </a:r>
            <a:r>
              <a:rPr lang="ja-JP" altLang="en-US" sz="1600" kern="100" dirty="0">
                <a:latin typeface="Meiryo UI" panose="020B0604030504040204" pitchFamily="50" charset="-128"/>
                <a:ea typeface="Meiryo UI" panose="020B0604030504040204" pitchFamily="50" charset="-128"/>
                <a:cs typeface="Meiryo UI" panose="020B0604030504040204" pitchFamily="50" charset="-128"/>
              </a:rPr>
              <a:t>（近海・東南アジア）</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便数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出典：国土交通省「我が国港湾への外貿定期コンテナ航路便数（便</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週）より作成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1124744"/>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大阪港と神戸港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の外貿定期コンテナ</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航路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の推移は、これまでに増減</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を繰り返し</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ながら、近年は増加傾向。</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07504" y="1772816"/>
            <a:ext cx="892899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日時点。ただし、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a:t>
            </a:r>
            <a:r>
              <a:rPr lang="en-US" altLang="ja-JP" sz="120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a:latin typeface="Meiryo UI" panose="020B0604030504040204" pitchFamily="50" charset="-128"/>
                <a:ea typeface="Meiryo UI" panose="020B0604030504040204" pitchFamily="50" charset="-128"/>
                <a:cs typeface="Meiryo UI" panose="020B0604030504040204" pitchFamily="50" charset="-128"/>
              </a:rPr>
              <a:t>年・</a:t>
            </a:r>
            <a:r>
              <a:rPr lang="en-US" altLang="ja-JP" sz="120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a:latin typeface="Meiryo UI" panose="020B0604030504040204" pitchFamily="50" charset="-128"/>
                <a:ea typeface="Meiryo UI" panose="020B0604030504040204" pitchFamily="50" charset="-128"/>
                <a:cs typeface="Meiryo UI" panose="020B0604030504040204" pitchFamily="50" charset="-128"/>
              </a:rPr>
              <a:t>年は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日時点の数値を記載。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127</a:t>
            </a:fld>
            <a:endParaRPr lang="ja-JP" altLang="en-US" dirty="0"/>
          </a:p>
        </p:txBody>
      </p:sp>
      <p:pic>
        <p:nvPicPr>
          <p:cNvPr id="4" name="図 3"/>
          <p:cNvPicPr>
            <a:picLocks noChangeAspect="1"/>
          </p:cNvPicPr>
          <p:nvPr/>
        </p:nvPicPr>
        <p:blipFill>
          <a:blip r:embed="rId3"/>
          <a:stretch>
            <a:fillRect/>
          </a:stretch>
        </p:blipFill>
        <p:spPr>
          <a:xfrm>
            <a:off x="-8451" y="2089717"/>
            <a:ext cx="8900931" cy="4651651"/>
          </a:xfrm>
          <a:prstGeom prst="rect">
            <a:avLst/>
          </a:prstGeom>
        </p:spPr>
      </p:pic>
    </p:spTree>
    <p:extLst>
      <p:ext uri="{BB962C8B-B14F-4D97-AF65-F5344CB8AC3E}">
        <p14:creationId xmlns:p14="http://schemas.microsoft.com/office/powerpoint/2010/main" val="14717521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716016" y="2617166"/>
            <a:ext cx="4137162"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度）</a:t>
            </a:r>
            <a:endParaRPr lang="ja-JP" altLang="en-US" sz="1400" dirty="0">
              <a:solidFill>
                <a:prstClr val="black"/>
              </a:solidFill>
              <a:latin typeface="HGPｺﾞｼｯｸE" pitchFamily="50" charset="-128"/>
              <a:ea typeface="HGPｺﾞｼｯｸE"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950366629"/>
              </p:ext>
            </p:extLst>
          </p:nvPr>
        </p:nvGraphicFramePr>
        <p:xfrm>
          <a:off x="4885075" y="2944393"/>
          <a:ext cx="3533198" cy="3744415"/>
        </p:xfrm>
        <a:graphic>
          <a:graphicData uri="http://schemas.openxmlformats.org/drawingml/2006/table">
            <a:tbl>
              <a:tblPr firstRow="1" firstCol="1" bandRow="1"/>
              <a:tblGrid>
                <a:gridCol w="3533198">
                  <a:extLst>
                    <a:ext uri="{9D8B030D-6E8A-4147-A177-3AD203B41FA5}">
                      <a16:colId xmlns:a16="http://schemas.microsoft.com/office/drawing/2014/main" val="20000"/>
                    </a:ext>
                  </a:extLst>
                </a:gridCol>
              </a:tblGrid>
              <a:tr h="37444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国際フィーダー（</a:t>
                      </a:r>
                      <a:r>
                        <a:rPr lang="ja-JP"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）利用促進事業</a:t>
                      </a:r>
                      <a:endPar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indent="0" algn="l" defTabSz="914400" rtl="0" eaLnBrk="1" fontAlgn="auto" latinLnBrk="0" hangingPunct="1">
                        <a:lnSpc>
                          <a:spcPct val="100000"/>
                        </a:lnSpc>
                        <a:spcBef>
                          <a:spcPts val="0"/>
                        </a:spcBef>
                        <a:spcAft>
                          <a:spcPts val="600"/>
                        </a:spcAft>
                        <a:buClrTx/>
                        <a:buSzTx/>
                        <a:buFontTx/>
                        <a:buNone/>
                        <a:tabLst/>
                        <a:defRPr/>
                      </a:pP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瀬戸内・九州等西日本から阪神港への集貨</a:t>
                      </a:r>
                      <a:r>
                        <a:rPr lang="ja-JP" altLang="en-US" sz="1200" b="0" strike="noStrike"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を図る</a:t>
                      </a: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ため、国際フィーダー航路の強化を促進。</a:t>
                      </a:r>
                      <a:endPar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海外フィーダー貨物等誘致事業</a:t>
                      </a:r>
                      <a:endPar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indent="0" algn="l" defTabSz="914400" rtl="0" eaLnBrk="1" fontAlgn="auto" latinLnBrk="0" hangingPunct="1">
                        <a:lnSpc>
                          <a:spcPct val="100000"/>
                        </a:lnSpc>
                        <a:spcBef>
                          <a:spcPts val="0"/>
                        </a:spcBef>
                        <a:spcAft>
                          <a:spcPts val="600"/>
                        </a:spcAft>
                        <a:buClrTx/>
                        <a:buSzTx/>
                        <a:buFontTx/>
                        <a:buNone/>
                        <a:tabLst/>
                        <a:defRPr/>
                      </a:pP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東アジア主要港に流れている海外フィーダー貨物を、海上ルートや鉄道等の陸上輸送などを利用して阪神港へ転換を図る。</a:t>
                      </a:r>
                      <a:endPar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600"/>
                        </a:spcAft>
                        <a:buClrTx/>
                        <a:buSzTx/>
                        <a:buFontTx/>
                        <a:buNone/>
                        <a:tabLst/>
                        <a:defRPr/>
                      </a:pPr>
                      <a:r>
                        <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アジア広域集貨事業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indent="0" algn="l" defTabSz="914400" rtl="0" eaLnBrk="1" fontAlgn="auto" latinLnBrk="0" hangingPunct="1">
                        <a:lnSpc>
                          <a:spcPct val="100000"/>
                        </a:lnSpc>
                        <a:spcBef>
                          <a:spcPts val="0"/>
                        </a:spcBef>
                        <a:spcAft>
                          <a:spcPts val="60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阪神港における外貿トランシップ</a:t>
                      </a: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貨物の誘致を図る。</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新規基幹航路誘致事業</a:t>
                      </a:r>
                      <a:endPar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indent="177800" algn="l" defTabSz="914400" rtl="0" eaLnBrk="1" fontAlgn="auto" latinLnBrk="0" hangingPunct="1">
                        <a:lnSpc>
                          <a:spcPct val="100000"/>
                        </a:lnSpc>
                        <a:spcBef>
                          <a:spcPts val="0"/>
                        </a:spcBef>
                        <a:spcAft>
                          <a:spcPts val="600"/>
                        </a:spcAft>
                        <a:buClrTx/>
                        <a:buSzTx/>
                        <a:buFontTx/>
                        <a:buNone/>
                        <a:tabLst/>
                        <a:defRPr/>
                      </a:pP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新規コンテナ船の誘致や、阪神港に寄港している投入船舶の大型化などのサービス拡充。</a:t>
                      </a:r>
                      <a:endParaRPr lang="en-US" altLang="ja-JP" sz="12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メインポートから、隣接港への支線航路（フィーダー航路）を運送するサービス</a:t>
                      </a:r>
                      <a:endParaRPr lang="en-US"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）トランシップ：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積荷港から荷卸港まで、同一船舶で運送されずに、途中港で積み替えされること</a:t>
                      </a:r>
                      <a:endParaRPr lang="en-US"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9" name="正方形/長方形 8"/>
          <p:cNvSpPr/>
          <p:nvPr/>
        </p:nvSpPr>
        <p:spPr>
          <a:xfrm>
            <a:off x="240697" y="2617167"/>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512" y="2883970"/>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0"/>
          <p:cNvSpPr>
            <a:spLocks noChangeArrowheads="1"/>
          </p:cNvSpPr>
          <p:nvPr/>
        </p:nvSpPr>
        <p:spPr bwMode="auto">
          <a:xfrm>
            <a:off x="125438"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民間ノウハウによる空港・港湾経営の進展</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94371"/>
            <a:ext cx="8928992" cy="1722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月に大阪国際空港との経営統合を実施。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月より、関西エアポート株式会社による空港運営（コンセッション方式）が開始。また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月より、関西エアポート神戸株式会社（関西エアポートの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％出資会社）による神戸空港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の運営が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開始され、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空港の一体運営により、サービスと効率性の向上を図る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月、大阪港と神戸港を一体的に運営する「阪神国際港湾株式会社」を設立。国際コンテナ戦略港湾として、国際競争力強化を図っている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b="1" smtClean="0"/>
              <a:pPr>
                <a:defRPr/>
              </a:pPr>
              <a:t>128</a:t>
            </a:fld>
            <a:endParaRPr lang="ja-JP" altLang="en-US" b="1" dirty="0"/>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1984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329640" y="1017904"/>
            <a:ext cx="8280920" cy="1152128"/>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年の府内就業者は、前年比</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戦略策定以降の年平均は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万人と、成長目標の</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万人以上を上回る状況。</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完全失業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率は、低下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基調にあるが、全国に比べて高めに推移。有効求人倍率は、全国とほぼ同水準で推移し、一貫して改善。</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「雇用創出」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912488"/>
            <a:ext cx="8928992" cy="143639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12</a:t>
            </a:fld>
            <a:endParaRPr lang="ja-JP" altLang="en-US" b="1" dirty="0"/>
          </a:p>
        </p:txBody>
      </p:sp>
      <p:graphicFrame>
        <p:nvGraphicFramePr>
          <p:cNvPr id="9" name="表 8"/>
          <p:cNvGraphicFramePr>
            <a:graphicFrameLocks noGrp="1"/>
          </p:cNvGraphicFramePr>
          <p:nvPr>
            <p:extLst>
              <p:ext uri="{D42A27DB-BD31-4B8C-83A1-F6EECF244321}">
                <p14:modId xmlns:p14="http://schemas.microsoft.com/office/powerpoint/2010/main" val="3065307220"/>
              </p:ext>
            </p:extLst>
          </p:nvPr>
        </p:nvGraphicFramePr>
        <p:xfrm>
          <a:off x="251522" y="2563369"/>
          <a:ext cx="8698153" cy="2330025"/>
        </p:xfrm>
        <a:graphic>
          <a:graphicData uri="http://schemas.openxmlformats.org/drawingml/2006/table">
            <a:tbl>
              <a:tblPr firstRow="1" bandRow="1">
                <a:tableStyleId>{5940675A-B579-460E-94D1-54222C63F5DA}</a:tableStyleId>
              </a:tblPr>
              <a:tblGrid>
                <a:gridCol w="1502092">
                  <a:extLst>
                    <a:ext uri="{9D8B030D-6E8A-4147-A177-3AD203B41FA5}">
                      <a16:colId xmlns:a16="http://schemas.microsoft.com/office/drawing/2014/main" val="20000"/>
                    </a:ext>
                  </a:extLst>
                </a:gridCol>
                <a:gridCol w="810075">
                  <a:extLst>
                    <a:ext uri="{9D8B030D-6E8A-4147-A177-3AD203B41FA5}">
                      <a16:colId xmlns:a16="http://schemas.microsoft.com/office/drawing/2014/main" val="20001"/>
                    </a:ext>
                  </a:extLst>
                </a:gridCol>
                <a:gridCol w="796812">
                  <a:extLst>
                    <a:ext uri="{9D8B030D-6E8A-4147-A177-3AD203B41FA5}">
                      <a16:colId xmlns:a16="http://schemas.microsoft.com/office/drawing/2014/main" val="20002"/>
                    </a:ext>
                  </a:extLst>
                </a:gridCol>
                <a:gridCol w="831256">
                  <a:extLst>
                    <a:ext uri="{9D8B030D-6E8A-4147-A177-3AD203B41FA5}">
                      <a16:colId xmlns:a16="http://schemas.microsoft.com/office/drawing/2014/main" val="20003"/>
                    </a:ext>
                  </a:extLst>
                </a:gridCol>
                <a:gridCol w="842993">
                  <a:extLst>
                    <a:ext uri="{9D8B030D-6E8A-4147-A177-3AD203B41FA5}">
                      <a16:colId xmlns:a16="http://schemas.microsoft.com/office/drawing/2014/main" val="20004"/>
                    </a:ext>
                  </a:extLst>
                </a:gridCol>
                <a:gridCol w="840881">
                  <a:extLst>
                    <a:ext uri="{9D8B030D-6E8A-4147-A177-3AD203B41FA5}">
                      <a16:colId xmlns:a16="http://schemas.microsoft.com/office/drawing/2014/main" val="20005"/>
                    </a:ext>
                  </a:extLst>
                </a:gridCol>
                <a:gridCol w="768511">
                  <a:extLst>
                    <a:ext uri="{9D8B030D-6E8A-4147-A177-3AD203B41FA5}">
                      <a16:colId xmlns:a16="http://schemas.microsoft.com/office/drawing/2014/main" val="20006"/>
                    </a:ext>
                  </a:extLst>
                </a:gridCol>
                <a:gridCol w="768511">
                  <a:extLst>
                    <a:ext uri="{9D8B030D-6E8A-4147-A177-3AD203B41FA5}">
                      <a16:colId xmlns:a16="http://schemas.microsoft.com/office/drawing/2014/main" val="20007"/>
                    </a:ext>
                  </a:extLst>
                </a:gridCol>
                <a:gridCol w="768511">
                  <a:extLst>
                    <a:ext uri="{9D8B030D-6E8A-4147-A177-3AD203B41FA5}">
                      <a16:colId xmlns:a16="http://schemas.microsoft.com/office/drawing/2014/main" val="20008"/>
                    </a:ext>
                  </a:extLst>
                </a:gridCol>
                <a:gridCol w="768511">
                  <a:extLst>
                    <a:ext uri="{9D8B030D-6E8A-4147-A177-3AD203B41FA5}">
                      <a16:colId xmlns:a16="http://schemas.microsoft.com/office/drawing/2014/main" val="20009"/>
                    </a:ext>
                  </a:extLst>
                </a:gridCol>
              </a:tblGrid>
              <a:tr h="562185">
                <a:tc>
                  <a:txBody>
                    <a:bodyP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年平均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10000"/>
                  </a:ext>
                </a:extLst>
              </a:tr>
              <a:tr h="661950">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雇用創出数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府内就業者の変化）　</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solidFill>
                      <a:schemeClr val="bg1"/>
                    </a:solidFill>
                  </a:tcPr>
                </a:tc>
                <a:tc>
                  <a:txBody>
                    <a:bodyPr/>
                    <a:lstStyle/>
                    <a:p>
                      <a:pPr algn="ctr">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980219">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補足指標</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府内就業者生産年齢人口急減の影響を一定取り除いた推計値</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0.4</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4" name="テキスト ボックス 13"/>
          <p:cNvSpPr txBox="1"/>
          <p:nvPr/>
        </p:nvSpPr>
        <p:spPr>
          <a:xfrm>
            <a:off x="318606" y="4970304"/>
            <a:ext cx="8496945" cy="1887696"/>
          </a:xfrm>
          <a:prstGeom prst="rect">
            <a:avLst/>
          </a:prstGeom>
          <a:noFill/>
        </p:spPr>
        <p:txBody>
          <a:bodyPr wrap="square" rtlCol="0">
            <a:spAutoFit/>
          </a:bodyPr>
          <a:lstStyle/>
          <a:p>
            <a:pPr>
              <a:lnSpc>
                <a:spcPts val="2000"/>
              </a:lnSpc>
            </a:pPr>
            <a:r>
              <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ja-JP" sz="11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府内就業者数の変化は、「労働力調査地方集計結果（年平均）」（大阪府統計課）で計算。</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ただし</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年の数値</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17</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国勢調査</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結果を基準とする推計人口</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年までは</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kern="1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人口、</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年の数値は</a:t>
            </a:r>
            <a:endPar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年国勢調査結果を基準とする推計で集計したもの。　　　　　　　　　</a:t>
            </a:r>
            <a:endPar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以下の文献を参考にして推計。</a:t>
            </a:r>
            <a:endPar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6350">
              <a:lnSpc>
                <a:spcPts val="2000"/>
              </a:lnSpc>
            </a:pP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「少子高齢化が就業者数に与える影響～就業者数の変化を分析するために～」（総務省統計局「労働力調査の結果を見る際のポイント№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日）、「「団塊の世代」の動きを含む人口構造の変化が就業状態に与える影響～就業者数と非労働力人口の変化を分析するために～」（</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総務省統計局労働力調査の結果を見る際のポイント№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802716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004048" y="3212976"/>
            <a:ext cx="4387259"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都市再生環状道路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849939578"/>
              </p:ext>
            </p:extLst>
          </p:nvPr>
        </p:nvGraphicFramePr>
        <p:xfrm>
          <a:off x="417167" y="3789040"/>
          <a:ext cx="4290561" cy="1125659"/>
        </p:xfrm>
        <a:graphic>
          <a:graphicData uri="http://schemas.openxmlformats.org/drawingml/2006/table">
            <a:tbl>
              <a:tblPr firstRow="1" firstCol="1" bandRow="1"/>
              <a:tblGrid>
                <a:gridCol w="4290561">
                  <a:extLst>
                    <a:ext uri="{9D8B030D-6E8A-4147-A177-3AD203B41FA5}">
                      <a16:colId xmlns:a16="http://schemas.microsoft.com/office/drawing/2014/main" val="20000"/>
                    </a:ext>
                  </a:extLst>
                </a:gridCol>
              </a:tblGrid>
              <a:tr h="1125659">
                <a:tc>
                  <a:txBody>
                    <a:bodyPr/>
                    <a:lstStyle/>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大都市圏の料金については、環状道路整備の進捗を踏まえ、道路ネットワークの稼働率を最適化するため、ＩＴＳ技術を活用しつつ、「世界一効率的な利用」を実現する</a:t>
                      </a:r>
                      <a:r>
                        <a:rPr lang="ja-JP" altLang="en-US" sz="1400" b="0"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シームレスな料金体系の構築</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を目指す。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7" name="正方形/長方形 16"/>
          <p:cNvSpPr/>
          <p:nvPr/>
        </p:nvSpPr>
        <p:spPr>
          <a:xfrm>
            <a:off x="204270" y="3212976"/>
            <a:ext cx="4525089" cy="523220"/>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国土交通省「新たな高速道路料金に関する基本方針」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5032854" y="3645024"/>
            <a:ext cx="3916202" cy="2376264"/>
            <a:chOff x="5032854" y="3645024"/>
            <a:chExt cx="3916202" cy="2376264"/>
          </a:xfrm>
        </p:grpSpPr>
        <p:grpSp>
          <p:nvGrpSpPr>
            <p:cNvPr id="13" name="グループ化 12"/>
            <p:cNvGrpSpPr/>
            <p:nvPr/>
          </p:nvGrpSpPr>
          <p:grpSpPr>
            <a:xfrm>
              <a:off x="5032854" y="3645024"/>
              <a:ext cx="3916202" cy="2376264"/>
              <a:chOff x="5002017" y="3415256"/>
              <a:chExt cx="3916202" cy="2016224"/>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017" y="3415256"/>
                <a:ext cx="3916202"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フリーフォーム 18"/>
              <p:cNvSpPr/>
              <p:nvPr/>
            </p:nvSpPr>
            <p:spPr>
              <a:xfrm>
                <a:off x="6376987" y="4762501"/>
                <a:ext cx="147637" cy="73818"/>
              </a:xfrm>
              <a:custGeom>
                <a:avLst/>
                <a:gdLst>
                  <a:gd name="connsiteX0" fmla="*/ 0 w 126206"/>
                  <a:gd name="connsiteY0" fmla="*/ 0 h 61912"/>
                  <a:gd name="connsiteX1" fmla="*/ 83343 w 126206"/>
                  <a:gd name="connsiteY1" fmla="*/ 23812 h 61912"/>
                  <a:gd name="connsiteX2" fmla="*/ 123825 w 126206"/>
                  <a:gd name="connsiteY2" fmla="*/ 50006 h 61912"/>
                  <a:gd name="connsiteX3" fmla="*/ 126206 w 126206"/>
                  <a:gd name="connsiteY3" fmla="*/ 61912 h 61912"/>
                  <a:gd name="connsiteX0" fmla="*/ 0 w 147637"/>
                  <a:gd name="connsiteY0" fmla="*/ 0 h 73818"/>
                  <a:gd name="connsiteX1" fmla="*/ 104774 w 147637"/>
                  <a:gd name="connsiteY1" fmla="*/ 35718 h 73818"/>
                  <a:gd name="connsiteX2" fmla="*/ 145256 w 147637"/>
                  <a:gd name="connsiteY2" fmla="*/ 61912 h 73818"/>
                  <a:gd name="connsiteX3" fmla="*/ 147637 w 147637"/>
                  <a:gd name="connsiteY3" fmla="*/ 73818 h 73818"/>
                </a:gdLst>
                <a:ahLst/>
                <a:cxnLst>
                  <a:cxn ang="0">
                    <a:pos x="connsiteX0" y="connsiteY0"/>
                  </a:cxn>
                  <a:cxn ang="0">
                    <a:pos x="connsiteX1" y="connsiteY1"/>
                  </a:cxn>
                  <a:cxn ang="0">
                    <a:pos x="connsiteX2" y="connsiteY2"/>
                  </a:cxn>
                  <a:cxn ang="0">
                    <a:pos x="connsiteX3" y="connsiteY3"/>
                  </a:cxn>
                </a:cxnLst>
                <a:rect l="l" t="t" r="r" b="b"/>
                <a:pathLst>
                  <a:path w="147637" h="73818">
                    <a:moveTo>
                      <a:pt x="0" y="0"/>
                    </a:moveTo>
                    <a:lnTo>
                      <a:pt x="104774" y="35718"/>
                    </a:lnTo>
                    <a:lnTo>
                      <a:pt x="145256" y="61912"/>
                    </a:lnTo>
                    <a:lnTo>
                      <a:pt x="147637" y="73818"/>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フリーフォーム 14"/>
            <p:cNvSpPr/>
            <p:nvPr/>
          </p:nvSpPr>
          <p:spPr>
            <a:xfrm>
              <a:off x="7310316" y="5342300"/>
              <a:ext cx="61913" cy="0"/>
            </a:xfrm>
            <a:custGeom>
              <a:avLst/>
              <a:gdLst>
                <a:gd name="connsiteX0" fmla="*/ 0 w 61913"/>
                <a:gd name="connsiteY0" fmla="*/ 0 h 0"/>
                <a:gd name="connsiteX1" fmla="*/ 61913 w 61913"/>
                <a:gd name="connsiteY1" fmla="*/ 0 h 0"/>
              </a:gdLst>
              <a:ahLst/>
              <a:cxnLst>
                <a:cxn ang="0">
                  <a:pos x="connsiteX0" y="connsiteY0"/>
                </a:cxn>
                <a:cxn ang="0">
                  <a:pos x="connsiteX1" y="connsiteY1"/>
                </a:cxn>
              </a:cxnLst>
              <a:rect l="l" t="t" r="r" b="b"/>
              <a:pathLst>
                <a:path w="61913">
                  <a:moveTo>
                    <a:pt x="0" y="0"/>
                  </a:moveTo>
                  <a:lnTo>
                    <a:pt x="61913"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p:cNvGrpSpPr/>
          <p:nvPr/>
        </p:nvGrpSpPr>
        <p:grpSpPr>
          <a:xfrm>
            <a:off x="5136783" y="5282111"/>
            <a:ext cx="945915" cy="510753"/>
            <a:chOff x="4115419" y="3185112"/>
            <a:chExt cx="908581" cy="545610"/>
          </a:xfrm>
        </p:grpSpPr>
        <p:grpSp>
          <p:nvGrpSpPr>
            <p:cNvPr id="21" name="Group 806"/>
            <p:cNvGrpSpPr>
              <a:grpSpLocks/>
            </p:cNvGrpSpPr>
            <p:nvPr/>
          </p:nvGrpSpPr>
          <p:grpSpPr bwMode="auto">
            <a:xfrm>
              <a:off x="4115419" y="3185112"/>
              <a:ext cx="908581" cy="545610"/>
              <a:chOff x="1231" y="6286"/>
              <a:chExt cx="1587" cy="1132"/>
            </a:xfrm>
          </p:grpSpPr>
          <p:sp>
            <p:nvSpPr>
              <p:cNvPr id="28" name="Rectangle 807"/>
              <p:cNvSpPr>
                <a:spLocks noChangeArrowheads="1"/>
              </p:cNvSpPr>
              <p:nvPr/>
            </p:nvSpPr>
            <p:spPr bwMode="auto">
              <a:xfrm>
                <a:off x="1231" y="6286"/>
                <a:ext cx="1506" cy="1117"/>
              </a:xfrm>
              <a:prstGeom prst="rect">
                <a:avLst/>
              </a:prstGeom>
              <a:solidFill>
                <a:srgbClr val="FFFFFF"/>
              </a:solidFill>
              <a:ln w="9525">
                <a:solidFill>
                  <a:srgbClr val="000000"/>
                </a:solidFill>
                <a:miter lim="800000"/>
                <a:headEnd/>
                <a:tailEnd/>
              </a:ln>
            </p:spPr>
            <p:txBody>
              <a:bodyPr rot="0" vert="horz" wrap="square" lIns="74295" tIns="8890" rIns="74295" bIns="8890" anchor="t" anchorCtr="0" upright="1">
                <a:noAutofit/>
              </a:bodyPr>
              <a:lstStyle/>
              <a:p>
                <a:endParaRPr lang="ja-JP" altLang="en-US"/>
              </a:p>
            </p:txBody>
          </p:sp>
          <p:sp>
            <p:nvSpPr>
              <p:cNvPr id="29" name="Rectangle 808"/>
              <p:cNvSpPr>
                <a:spLocks noChangeArrowheads="1"/>
              </p:cNvSpPr>
              <p:nvPr/>
            </p:nvSpPr>
            <p:spPr bwMode="auto">
              <a:xfrm>
                <a:off x="1253" y="6286"/>
                <a:ext cx="1565" cy="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ts val="900"/>
                  </a:lnSpc>
                  <a:spcAft>
                    <a:spcPts val="0"/>
                  </a:spcAft>
                </a:pPr>
                <a:r>
                  <a:rPr lang="ja-JP" sz="700" kern="100" dirty="0">
                    <a:solidFill>
                      <a:srgbClr val="000000"/>
                    </a:solidFill>
                    <a:effectLst/>
                    <a:latin typeface="Arial"/>
                    <a:ea typeface="ＭＳ Ｐゴシック"/>
                    <a:cs typeface="Times New Roman"/>
                  </a:rPr>
                  <a:t>凡例</a:t>
                </a:r>
                <a:endParaRPr lang="ja-JP" sz="1050" kern="100" dirty="0">
                  <a:effectLst/>
                  <a:latin typeface="Century"/>
                  <a:ea typeface="ＭＳ 明朝"/>
                  <a:cs typeface="Times New Roman"/>
                </a:endParaRPr>
              </a:p>
              <a:p>
                <a:pPr algn="l">
                  <a:lnSpc>
                    <a:spcPts val="900"/>
                  </a:lnSpc>
                  <a:spcAft>
                    <a:spcPts val="0"/>
                  </a:spcAft>
                </a:pPr>
                <a:r>
                  <a:rPr lang="ja-JP" sz="700" kern="100" dirty="0">
                    <a:solidFill>
                      <a:srgbClr val="000000"/>
                    </a:solidFill>
                    <a:effectLst/>
                    <a:latin typeface="Arial"/>
                    <a:ea typeface="ＭＳ Ｐゴシック"/>
                    <a:cs typeface="Times New Roman"/>
                  </a:rPr>
                  <a:t>　　　　　　：供用中</a:t>
                </a:r>
                <a:endParaRPr lang="ja-JP" sz="1050" kern="100" dirty="0">
                  <a:effectLst/>
                  <a:latin typeface="Century"/>
                  <a:ea typeface="ＭＳ 明朝"/>
                  <a:cs typeface="Times New Roman"/>
                </a:endParaRPr>
              </a:p>
              <a:p>
                <a:pPr algn="l">
                  <a:lnSpc>
                    <a:spcPts val="900"/>
                  </a:lnSpc>
                  <a:spcAft>
                    <a:spcPts val="0"/>
                  </a:spcAft>
                </a:pPr>
                <a:r>
                  <a:rPr lang="ja-JP" sz="700" kern="100" dirty="0">
                    <a:solidFill>
                      <a:srgbClr val="000000"/>
                    </a:solidFill>
                    <a:effectLst/>
                    <a:latin typeface="Arial"/>
                    <a:ea typeface="ＭＳ Ｐゴシック"/>
                    <a:cs typeface="Times New Roman"/>
                  </a:rPr>
                  <a:t>　　　　　　：事業中</a:t>
                </a:r>
                <a:endParaRPr lang="ja-JP" sz="1050" kern="100" dirty="0">
                  <a:effectLst/>
                  <a:latin typeface="Century"/>
                  <a:ea typeface="ＭＳ 明朝"/>
                  <a:cs typeface="Times New Roman"/>
                </a:endParaRPr>
              </a:p>
              <a:p>
                <a:pPr marL="17145" algn="l">
                  <a:lnSpc>
                    <a:spcPts val="900"/>
                  </a:lnSpc>
                  <a:spcAft>
                    <a:spcPts val="0"/>
                  </a:spcAft>
                </a:pPr>
                <a:r>
                  <a:rPr lang="ja-JP" sz="700" kern="100" dirty="0">
                    <a:solidFill>
                      <a:srgbClr val="000000"/>
                    </a:solidFill>
                    <a:effectLst/>
                    <a:latin typeface="Arial"/>
                    <a:ea typeface="ＭＳ Ｐゴシック"/>
                    <a:cs typeface="Times New Roman"/>
                  </a:rPr>
                  <a:t>　</a:t>
                </a:r>
                <a:r>
                  <a:rPr lang="ja-JP" sz="700" kern="100" dirty="0">
                    <a:solidFill>
                      <a:srgbClr val="000000"/>
                    </a:solidFill>
                    <a:effectLst/>
                    <a:latin typeface="Century"/>
                    <a:ea typeface="Arial"/>
                    <a:cs typeface="Times New Roman"/>
                  </a:rPr>
                  <a:t> </a:t>
                </a:r>
                <a:r>
                  <a:rPr lang="ja-JP" sz="700" kern="100" dirty="0">
                    <a:solidFill>
                      <a:srgbClr val="000000"/>
                    </a:solidFill>
                    <a:effectLst/>
                    <a:latin typeface="Arial"/>
                    <a:ea typeface="ＭＳ Ｐゴシック"/>
                    <a:cs typeface="Times New Roman"/>
                  </a:rPr>
                  <a:t>　　　　：新規事業化</a:t>
                </a:r>
                <a:endParaRPr lang="ja-JP" sz="1050" kern="100" dirty="0">
                  <a:effectLst/>
                  <a:latin typeface="Century"/>
                  <a:ea typeface="ＭＳ 明朝"/>
                  <a:cs typeface="Times New Roman"/>
                </a:endParaRPr>
              </a:p>
            </p:txBody>
          </p:sp>
        </p:grpSp>
        <p:grpSp>
          <p:nvGrpSpPr>
            <p:cNvPr id="22" name="Group 811"/>
            <p:cNvGrpSpPr>
              <a:grpSpLocks/>
            </p:cNvGrpSpPr>
            <p:nvPr/>
          </p:nvGrpSpPr>
          <p:grpSpPr bwMode="auto">
            <a:xfrm>
              <a:off x="4191317" y="3536950"/>
              <a:ext cx="238125" cy="85725"/>
              <a:chOff x="1470" y="8100"/>
              <a:chExt cx="429" cy="143"/>
            </a:xfrm>
          </p:grpSpPr>
          <p:sp>
            <p:nvSpPr>
              <p:cNvPr id="25" name="Oval 812"/>
              <p:cNvSpPr>
                <a:spLocks noChangeArrowheads="1"/>
              </p:cNvSpPr>
              <p:nvPr/>
            </p:nvSpPr>
            <p:spPr bwMode="auto">
              <a:xfrm>
                <a:off x="1470" y="8100"/>
                <a:ext cx="143" cy="143"/>
              </a:xfrm>
              <a:prstGeom prst="ellipse">
                <a:avLst/>
              </a:prstGeom>
              <a:solidFill>
                <a:srgbClr val="FFFFFF"/>
              </a:solidFill>
              <a:ln w="19050">
                <a:solidFill>
                  <a:srgbClr val="FF0000"/>
                </a:solidFill>
                <a:round/>
                <a:headEnd/>
                <a:tailEnd/>
              </a:ln>
            </p:spPr>
            <p:txBody>
              <a:bodyPr rot="0" vert="horz" wrap="square" lIns="74295" tIns="8890" rIns="74295" bIns="8890" anchor="t" anchorCtr="0" upright="1">
                <a:noAutofit/>
              </a:bodyPr>
              <a:lstStyle/>
              <a:p>
                <a:endParaRPr lang="ja-JP" altLang="en-US"/>
              </a:p>
            </p:txBody>
          </p:sp>
          <p:sp>
            <p:nvSpPr>
              <p:cNvPr id="26" name="Oval 813"/>
              <p:cNvSpPr>
                <a:spLocks noChangeArrowheads="1"/>
              </p:cNvSpPr>
              <p:nvPr/>
            </p:nvSpPr>
            <p:spPr bwMode="auto">
              <a:xfrm>
                <a:off x="1613" y="8100"/>
                <a:ext cx="143" cy="143"/>
              </a:xfrm>
              <a:prstGeom prst="ellipse">
                <a:avLst/>
              </a:prstGeom>
              <a:solidFill>
                <a:srgbClr val="FFFFFF"/>
              </a:solidFill>
              <a:ln w="19050">
                <a:solidFill>
                  <a:srgbClr val="FF0000"/>
                </a:solidFill>
                <a:round/>
                <a:headEnd/>
                <a:tailEnd/>
              </a:ln>
            </p:spPr>
            <p:txBody>
              <a:bodyPr rot="0" vert="horz" wrap="square" lIns="74295" tIns="8890" rIns="74295" bIns="8890" anchor="t" anchorCtr="0" upright="1">
                <a:noAutofit/>
              </a:bodyPr>
              <a:lstStyle/>
              <a:p>
                <a:endParaRPr lang="ja-JP" altLang="en-US"/>
              </a:p>
            </p:txBody>
          </p:sp>
          <p:sp>
            <p:nvSpPr>
              <p:cNvPr id="27" name="Oval 814"/>
              <p:cNvSpPr>
                <a:spLocks noChangeArrowheads="1"/>
              </p:cNvSpPr>
              <p:nvPr/>
            </p:nvSpPr>
            <p:spPr bwMode="auto">
              <a:xfrm>
                <a:off x="1756" y="8100"/>
                <a:ext cx="143" cy="143"/>
              </a:xfrm>
              <a:prstGeom prst="ellipse">
                <a:avLst/>
              </a:prstGeom>
              <a:solidFill>
                <a:srgbClr val="FFFFFF"/>
              </a:solidFill>
              <a:ln w="19050">
                <a:solidFill>
                  <a:srgbClr val="FF0000"/>
                </a:solidFill>
                <a:round/>
                <a:headEnd/>
                <a:tailEnd/>
              </a:ln>
            </p:spPr>
            <p:txBody>
              <a:bodyPr rot="0" vert="horz" wrap="square" lIns="74295" tIns="8890" rIns="74295" bIns="8890" anchor="t" anchorCtr="0" upright="1">
                <a:noAutofit/>
              </a:bodyPr>
              <a:lstStyle/>
              <a:p>
                <a:endParaRPr lang="ja-JP" altLang="en-US"/>
              </a:p>
            </p:txBody>
          </p:sp>
        </p:grpSp>
        <p:cxnSp>
          <p:nvCxnSpPr>
            <p:cNvPr id="23" name="AutoShape 809"/>
            <p:cNvCxnSpPr>
              <a:cxnSpLocks noChangeShapeType="1"/>
            </p:cNvCxnSpPr>
            <p:nvPr/>
          </p:nvCxnSpPr>
          <p:spPr bwMode="auto">
            <a:xfrm>
              <a:off x="4192860" y="3369821"/>
              <a:ext cx="277495" cy="0"/>
            </a:xfrm>
            <a:prstGeom prst="straightConnector1">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24" name="AutoShape 810"/>
            <p:cNvCxnSpPr>
              <a:cxnSpLocks noChangeShapeType="1"/>
            </p:cNvCxnSpPr>
            <p:nvPr/>
          </p:nvCxnSpPr>
          <p:spPr bwMode="auto">
            <a:xfrm>
              <a:off x="4185602" y="3478530"/>
              <a:ext cx="277495" cy="0"/>
            </a:xfrm>
            <a:prstGeom prst="straightConnector1">
              <a:avLst/>
            </a:prstGeom>
            <a:noFill/>
            <a:ln w="28575">
              <a:solidFill>
                <a:srgbClr val="FF0000"/>
              </a:solidFill>
              <a:prstDash val="sysDot"/>
              <a:round/>
              <a:headEnd/>
              <a:tailEnd/>
            </a:ln>
            <a:extLst>
              <a:ext uri="{909E8E84-426E-40DD-AFC4-6F175D3DCCD1}">
                <a14:hiddenFill xmlns:a14="http://schemas.microsoft.com/office/drawing/2010/main">
                  <a:noFill/>
                </a14:hiddenFill>
              </a:ext>
            </a:extLst>
          </p:spPr>
        </p:cxnSp>
      </p:grpSp>
      <p:sp>
        <p:nvSpPr>
          <p:cNvPr id="30" name="正方形/長方形 29"/>
          <p:cNvSpPr/>
          <p:nvPr/>
        </p:nvSpPr>
        <p:spPr>
          <a:xfrm>
            <a:off x="262935" y="5013176"/>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近畿圏の高速道路料金一元化の動き</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p:cNvGraphicFramePr>
            <a:graphicFrameLocks noGrp="1"/>
          </p:cNvGraphicFramePr>
          <p:nvPr>
            <p:extLst>
              <p:ext uri="{D42A27DB-BD31-4B8C-83A1-F6EECF244321}">
                <p14:modId xmlns:p14="http://schemas.microsoft.com/office/powerpoint/2010/main" val="593492751"/>
              </p:ext>
            </p:extLst>
          </p:nvPr>
        </p:nvGraphicFramePr>
        <p:xfrm>
          <a:off x="382020" y="5373216"/>
          <a:ext cx="4347340" cy="864097"/>
        </p:xfrm>
        <a:graphic>
          <a:graphicData uri="http://schemas.openxmlformats.org/drawingml/2006/table">
            <a:tbl>
              <a:tblPr firstRow="1" firstCol="1" bandRow="1"/>
              <a:tblGrid>
                <a:gridCol w="4347340">
                  <a:extLst>
                    <a:ext uri="{9D8B030D-6E8A-4147-A177-3AD203B41FA5}">
                      <a16:colId xmlns:a16="http://schemas.microsoft.com/office/drawing/2014/main" val="20000"/>
                    </a:ext>
                  </a:extLst>
                </a:gridCol>
              </a:tblGrid>
              <a:tr h="864097">
                <a:tc>
                  <a:txBody>
                    <a:bodyPr/>
                    <a:lstStyle/>
                    <a:p>
                      <a:pPr algn="l">
                        <a:lnSpc>
                          <a:spcPct val="100000"/>
                        </a:lnSpc>
                        <a:spcAft>
                          <a:spcPts val="0"/>
                        </a:spcAft>
                      </a:pP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・対距離料金を基本とした料金体系に整理・統一</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・道路公社路線は、接続する高速道路に移管</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4" name="正方形/長方形 10"/>
          <p:cNvSpPr>
            <a:spLocks noChangeArrowheads="1"/>
          </p:cNvSpPr>
          <p:nvPr/>
        </p:nvSpPr>
        <p:spPr bwMode="auto">
          <a:xfrm>
            <a:off x="198590"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35" name="正方形/長方形 34"/>
          <p:cNvSpPr/>
          <p:nvPr/>
        </p:nvSpPr>
        <p:spPr>
          <a:xfrm>
            <a:off x="107504" y="991925"/>
            <a:ext cx="8928992" cy="20162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月に阪神高速淀川</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月に守口ジャンクション開通、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月に松原ジャンクションの北西渡り線、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月に新名神神戸区間（高槻～神戸）が開通するなど、利便性の向上が進む</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高速大和川線の三宅西～三宅中区間が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月、三宝～鉄砲区間が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開通、</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全線開通は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月に本体工事に着手。淀川左岸線延伸部が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月に事業化するなど、ミッシングリンク解消に向けた動きも進んでいる。</a:t>
            </a:r>
          </a:p>
        </p:txBody>
      </p:sp>
      <p:sp>
        <p:nvSpPr>
          <p:cNvPr id="3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6"/>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129</a:t>
            </a:fld>
            <a:endParaRPr lang="ja-JP" altLang="en-US" dirty="0"/>
          </a:p>
        </p:txBody>
      </p:sp>
    </p:spTree>
    <p:extLst>
      <p:ext uri="{BB962C8B-B14F-4D97-AF65-F5344CB8AC3E}">
        <p14:creationId xmlns:p14="http://schemas.microsoft.com/office/powerpoint/2010/main" val="425776657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4361205" y="4869160"/>
            <a:ext cx="4801871"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高槻</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所要時間［ピーク時］）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6911" y="2132856"/>
            <a:ext cx="718938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○新名神神戸区間（高槻～神戸）の開通に伴う整備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効果（開通区間の本線交通量）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5496" y="4869160"/>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開通区間周辺の渋滞）</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198590" y="476672"/>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NEXCO</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E1A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新名神高速道路（川西</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間）開通後</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カ月間の交通状況に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07504" y="1063933"/>
            <a:ext cx="8928992" cy="9249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高槻</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間の新名神開通により、「新名神」と「名神・中国道」で交通が分散、「名神・中国道」の渋滞回数は約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割減、最大渋滞長は約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割減となった。</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また、「名神・中国道ルート」のピーク時の所要時間の短縮にもつながっている。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85174" y="2440633"/>
            <a:ext cx="6408712" cy="2068487"/>
          </a:xfrm>
          <a:prstGeom prst="rect">
            <a:avLst/>
          </a:prstGeom>
        </p:spPr>
      </p:pic>
      <p:sp>
        <p:nvSpPr>
          <p:cNvPr id="33" name="正方形/長方形 32"/>
          <p:cNvSpPr/>
          <p:nvPr/>
        </p:nvSpPr>
        <p:spPr>
          <a:xfrm>
            <a:off x="251520" y="4509120"/>
            <a:ext cx="7920880" cy="430887"/>
          </a:xfrm>
          <a:prstGeom prst="rect">
            <a:avLst/>
          </a:prstGeom>
        </p:spPr>
        <p:txBody>
          <a:bodyPr wrap="square">
            <a:spAutoFit/>
          </a:bodyPr>
          <a:lstStyle/>
          <a:p>
            <a:pPr marL="177800" indent="-177800"/>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本線交通量は、交通量計測装置による速報値（加重平均）</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開通前：</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H29.3.20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（月・祝）～</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H29.4.19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（水）および開通後：</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H30.3.19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H30.4.18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（水）で集計</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51520" y="5176937"/>
            <a:ext cx="3960440" cy="1584079"/>
          </a:xfrm>
          <a:prstGeom prst="rect">
            <a:avLst/>
          </a:prstGeom>
        </p:spPr>
      </p:pic>
      <p:pic>
        <p:nvPicPr>
          <p:cNvPr id="6" name="図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4550761" y="5176937"/>
            <a:ext cx="3811955" cy="1584079"/>
          </a:xfrm>
          <a:prstGeom prst="rect">
            <a:avLst/>
          </a:prstGeom>
        </p:spPr>
      </p:pic>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6"/>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130</a:t>
            </a:fld>
            <a:endParaRPr lang="ja-JP" altLang="en-US" dirty="0"/>
          </a:p>
        </p:txBody>
      </p:sp>
    </p:spTree>
    <p:extLst>
      <p:ext uri="{BB962C8B-B14F-4D97-AF65-F5344CB8AC3E}">
        <p14:creationId xmlns:p14="http://schemas.microsoft.com/office/powerpoint/2010/main" val="171448176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9780" y="2401143"/>
            <a:ext cx="8344668"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交通戦略における「戦略４路線」の概要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戦略本部会議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資料</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一部加工</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00126" y="5373216"/>
            <a:ext cx="816030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公共交通の利便性向上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公共交通の利用促進」の取組みイメージ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Group 39"/>
          <p:cNvGraphicFramePr>
            <a:graphicFrameLocks noGrp="1"/>
          </p:cNvGraphicFramePr>
          <p:nvPr>
            <p:extLst>
              <p:ext uri="{D42A27DB-BD31-4B8C-83A1-F6EECF244321}">
                <p14:modId xmlns:p14="http://schemas.microsoft.com/office/powerpoint/2010/main" val="4277386465"/>
              </p:ext>
            </p:extLst>
          </p:nvPr>
        </p:nvGraphicFramePr>
        <p:xfrm>
          <a:off x="395537" y="5701042"/>
          <a:ext cx="8352928" cy="1112334"/>
        </p:xfrm>
        <a:graphic>
          <a:graphicData uri="http://schemas.openxmlformats.org/drawingml/2006/table">
            <a:tbl>
              <a:tblPr/>
              <a:tblGrid>
                <a:gridCol w="1597460">
                  <a:extLst>
                    <a:ext uri="{9D8B030D-6E8A-4147-A177-3AD203B41FA5}">
                      <a16:colId xmlns:a16="http://schemas.microsoft.com/office/drawing/2014/main" val="20000"/>
                    </a:ext>
                  </a:extLst>
                </a:gridCol>
                <a:gridCol w="6755468">
                  <a:extLst>
                    <a:ext uri="{9D8B030D-6E8A-4147-A177-3AD203B41FA5}">
                      <a16:colId xmlns:a16="http://schemas.microsoft.com/office/drawing/2014/main" val="20001"/>
                    </a:ext>
                  </a:extLst>
                </a:gridCol>
              </a:tblGrid>
              <a:tr h="46346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中⻑期的な対策として検討を⾏</a:t>
                      </a:r>
                      <a:r>
                        <a:rPr kumimoji="1" lang="ja-JP" altLang="en-US" sz="1200" b="0" i="0" u="none" strike="noStrike" cap="none" normalizeH="0" baseline="0" dirty="0" err="1" smtClean="0">
                          <a:ln>
                            <a:noFill/>
                          </a:ln>
                          <a:solidFill>
                            <a:srgbClr val="000000"/>
                          </a:solidFill>
                          <a:effectLst/>
                          <a:latin typeface="Meiryo UI" pitchFamily="50" charset="-128"/>
                          <a:ea typeface="Meiryo UI" pitchFamily="50" charset="-128"/>
                          <a:cs typeface="Meiryo UI" pitchFamily="50" charset="-128"/>
                        </a:rPr>
                        <a:t>う</a:t>
                      </a: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＊相互直通運転の実施（部分的な改良など）</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＊乗継駅における駅機能の充実　　　　　　 　　　　 　＊料⾦負担の軽減             など</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0"/>
                  </a:ext>
                </a:extLst>
              </a:tr>
              <a:tr h="648870">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引き続き取組むもの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＊鉄道の連続⽴体交差の整備　　　　　　　　　　　 　＊駅前広場の整備、駅へのアクセスの充実</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＊乗継案内情報の充実　　　　　　　　　　　　　　  　 ＊交通環境学習や利⽤促進キャンペーンの実施</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＊観光や地域のにぎわいづくりと連携した利⽤促進</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＊鉄道駅耐震補強、可動式ホーム柵設置        など</a:t>
                      </a:r>
                      <a:endParaRPr kumimoji="1" lang="zh-TW"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bl>
          </a:graphicData>
        </a:graphic>
      </p:graphicFrame>
      <p:sp>
        <p:nvSpPr>
          <p:cNvPr id="15" name="正方形/長方形 10"/>
          <p:cNvSpPr>
            <a:spLocks noChangeArrowheads="1"/>
          </p:cNvSpPr>
          <p:nvPr/>
        </p:nvSpPr>
        <p:spPr bwMode="auto">
          <a:xfrm>
            <a:off x="179514" y="62068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大阪都市圏における鉄道ネットワークの充実</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1052736"/>
            <a:ext cx="8928992" cy="12241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については、公共交通戦略（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月策定）に基づく戦略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路線において、北大阪急行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延伸、</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モノレール延伸の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事業化が決定。なにわ筋線は事業化に向け関係者が合意。</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また、鉄道事業者に対し、乗</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継改善等の府検討案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を提案</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するなど、公共交通の利便性向上に向けた取組みを進めている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131</a:t>
            </a:fld>
            <a:endParaRPr lang="ja-JP" altLang="en-US" dirty="0"/>
          </a:p>
        </p:txBody>
      </p:sp>
      <p:graphicFrame>
        <p:nvGraphicFramePr>
          <p:cNvPr id="11" name="Group 39"/>
          <p:cNvGraphicFramePr>
            <a:graphicFrameLocks noGrp="1"/>
          </p:cNvGraphicFramePr>
          <p:nvPr>
            <p:extLst>
              <p:ext uri="{D42A27DB-BD31-4B8C-83A1-F6EECF244321}">
                <p14:modId xmlns:p14="http://schemas.microsoft.com/office/powerpoint/2010/main" val="3538288813"/>
              </p:ext>
            </p:extLst>
          </p:nvPr>
        </p:nvGraphicFramePr>
        <p:xfrm>
          <a:off x="323528" y="2791060"/>
          <a:ext cx="8640960" cy="2461000"/>
        </p:xfrm>
        <a:graphic>
          <a:graphicData uri="http://schemas.openxmlformats.org/drawingml/2006/table">
            <a:tbl>
              <a:tblPr/>
              <a:tblGrid>
                <a:gridCol w="1296144">
                  <a:extLst>
                    <a:ext uri="{9D8B030D-6E8A-4147-A177-3AD203B41FA5}">
                      <a16:colId xmlns:a16="http://schemas.microsoft.com/office/drawing/2014/main" val="20000"/>
                    </a:ext>
                  </a:extLst>
                </a:gridCol>
                <a:gridCol w="2596121">
                  <a:extLst>
                    <a:ext uri="{9D8B030D-6E8A-4147-A177-3AD203B41FA5}">
                      <a16:colId xmlns:a16="http://schemas.microsoft.com/office/drawing/2014/main" val="20001"/>
                    </a:ext>
                  </a:extLst>
                </a:gridCol>
                <a:gridCol w="4748695">
                  <a:extLst>
                    <a:ext uri="{9D8B030D-6E8A-4147-A177-3AD203B41FA5}">
                      <a16:colId xmlns:a16="http://schemas.microsoft.com/office/drawing/2014/main" val="20002"/>
                    </a:ext>
                  </a:extLst>
                </a:gridCol>
              </a:tblGrid>
              <a:tr h="21602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rgbClr val="FFFFFF"/>
                        </a:solidFill>
                        <a:effectLst/>
                        <a:latin typeface="Meiryo UI" pitchFamily="50" charset="-128"/>
                        <a:ea typeface="Meiryo UI" pitchFamily="50" charset="-128"/>
                        <a:cs typeface="Meiryo UI" pitchFamily="50" charset="-128"/>
                      </a:endParaRP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rgbClr val="FFFFFF"/>
                          </a:solidFill>
                          <a:effectLst/>
                          <a:latin typeface="Meiryo UI" pitchFamily="50" charset="-128"/>
                          <a:ea typeface="Meiryo UI" pitchFamily="50" charset="-128"/>
                          <a:cs typeface="Meiryo UI" pitchFamily="50" charset="-128"/>
                        </a:rPr>
                        <a:t>概要（</a:t>
                      </a:r>
                      <a:r>
                        <a:rPr kumimoji="1" lang="ja-JP" altLang="en-US" sz="1200" b="1" i="0" u="none" strike="noStrike" cap="none" normalizeH="0" baseline="0" dirty="0" smtClean="0">
                          <a:ln>
                            <a:noFill/>
                          </a:ln>
                          <a:solidFill>
                            <a:srgbClr val="FFFFFF"/>
                          </a:solidFill>
                          <a:effectLst/>
                          <a:latin typeface="Meiryo UI" pitchFamily="50" charset="-128"/>
                          <a:ea typeface="ＭＳ Ｐゴシック" pitchFamily="50" charset="-128"/>
                        </a:rPr>
                        <a:t>数値は概数</a:t>
                      </a:r>
                      <a:r>
                        <a:rPr kumimoji="1" lang="ja-JP" altLang="en-US" sz="1200" b="1" i="0" u="none" strike="noStrike" cap="none" normalizeH="0" baseline="0" dirty="0" smtClean="0">
                          <a:ln>
                            <a:noFill/>
                          </a:ln>
                          <a:solidFill>
                            <a:srgbClr val="FFFFFF"/>
                          </a:solidFill>
                          <a:effectLst/>
                          <a:latin typeface="Meiryo UI" pitchFamily="50" charset="-128"/>
                          <a:ea typeface="Meiryo UI" pitchFamily="50" charset="-128"/>
                          <a:cs typeface="Meiryo UI" pitchFamily="50" charset="-128"/>
                        </a:rPr>
                        <a:t>）</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rgbClr val="FFFFFF"/>
                          </a:solidFill>
                          <a:effectLst/>
                          <a:latin typeface="Meiryo UI" pitchFamily="50" charset="-128"/>
                          <a:ea typeface="Meiryo UI" pitchFamily="50" charset="-128"/>
                          <a:cs typeface="Meiryo UI" pitchFamily="50" charset="-128"/>
                        </a:rPr>
                        <a:t>効果</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387122">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北大阪急行</a:t>
                      </a:r>
                      <a:endParaRPr kumimoji="1" lang="en-US" altLang="ja-JP"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2.5㎞</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（千里中央～箕面萱野）</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600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＊北大阪地域と大阪都心との直結</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＊拠点形成とセットによる北大阪地域の活性化</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578046">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大阪モノレール</a:t>
                      </a:r>
                      <a:endParaRPr kumimoji="1" lang="en-US" altLang="ja-JP"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9.0㎞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門真市～瓜生堂</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1,050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（インフラ：</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740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億、インフラ外：</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310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＊環状型鉄道ネットワークの形成</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（新たに4路線を加え</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10</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路線の放射鉄道と結節）</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＊交通結節点の形成、都市構造を変革</a:t>
                      </a:r>
                      <a:endParaRPr kumimoji="1" lang="zh-TW"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420059">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なにわ筋線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7.4㎞</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（北梅田</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en-US" altLang="zh-TW"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JR</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難波／</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南海</a:t>
                      </a:r>
                      <a:endParaRPr kumimoji="1" lang="en-US" altLang="zh-TW"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新今宮）</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3,300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＊関空アクセスの強化（</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JR</a:t>
                      </a:r>
                      <a:r>
                        <a:rPr kumimoji="1" lang="ja-JP" altLang="en-US" sz="1200" b="0" i="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南海の梅田直結）</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＊大阪都心・国土軸にアクセスし、大阪・関西全体への広がりをもった路線</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394959">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西梅田十三</a:t>
                      </a:r>
                      <a:endParaRPr kumimoji="1" lang="en-US" altLang="ja-JP"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新大阪連絡線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5.2㎞</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（西梅田～十三～新大阪）</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1,350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＊神戸・宝塚方面などから新大阪・なんばへアクセス</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5347723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371169" y="5900990"/>
            <a:ext cx="199908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solidFill>
                <a:schemeClr val="tx1"/>
              </a:solidFill>
              <a:latin typeface="HGSｺﾞｼｯｸM" panose="020B0600000000000000" pitchFamily="50" charset="-128"/>
              <a:ea typeface="HGSｺﾞｼｯｸM" panose="020B0600000000000000" pitchFamily="50" charset="-128"/>
            </a:endParaRPr>
          </a:p>
        </p:txBody>
      </p:sp>
      <p:sp>
        <p:nvSpPr>
          <p:cNvPr id="16" name="正方形/長方形 10"/>
          <p:cNvSpPr>
            <a:spLocks noChangeArrowheads="1"/>
          </p:cNvSpPr>
          <p:nvPr/>
        </p:nvSpPr>
        <p:spPr bwMode="auto">
          <a:xfrm>
            <a:off x="149054" y="570166"/>
            <a:ext cx="61511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■リニア・北陸新幹線などの広域交通ネットワークの強化</a:t>
            </a: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円/楕円 2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p:cNvGraphicFramePr>
            <a:graphicFrameLocks noGrp="1"/>
          </p:cNvGraphicFramePr>
          <p:nvPr>
            <p:extLst>
              <p:ext uri="{D42A27DB-BD31-4B8C-83A1-F6EECF244321}">
                <p14:modId xmlns:p14="http://schemas.microsoft.com/office/powerpoint/2010/main" val="4007071102"/>
              </p:ext>
            </p:extLst>
          </p:nvPr>
        </p:nvGraphicFramePr>
        <p:xfrm>
          <a:off x="5148064" y="2348880"/>
          <a:ext cx="3813902" cy="3024336"/>
        </p:xfrm>
        <a:graphic>
          <a:graphicData uri="http://schemas.openxmlformats.org/drawingml/2006/table">
            <a:tbl>
              <a:tblPr firstRow="1" firstCol="1" bandRow="1"/>
              <a:tblGrid>
                <a:gridCol w="3813902">
                  <a:extLst>
                    <a:ext uri="{9D8B030D-6E8A-4147-A177-3AD203B41FA5}">
                      <a16:colId xmlns:a16="http://schemas.microsoft.com/office/drawing/2014/main" val="20000"/>
                    </a:ext>
                  </a:extLst>
                </a:gridCol>
              </a:tblGrid>
              <a:tr h="3024336">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リニア中央新幹線については、財政投融資の活用により、全線開業の最大８年間前倒しを図ることとなった。建設主体が全線の駅・ルートの公表に向けた準備を進められるよう、必要な連携、協力を行う。また、新大阪駅について、リニア中央新幹線、北陸新幹線（詳細ルート調査中）等との乗継利便性の観点から、結節機能強化や容量制約の解消を図るため、民間プロジェクトの組成など事業スキームを検討し、新幹線ネットワークの充実を図る。</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2" name="テキスト ボックス 31"/>
          <p:cNvSpPr txBox="1"/>
          <p:nvPr/>
        </p:nvSpPr>
        <p:spPr>
          <a:xfrm>
            <a:off x="107504" y="1844824"/>
            <a:ext cx="507309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リニア・北陸新幹線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の全線開業に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より形成される新幹線ネットワーク</a:t>
            </a:r>
            <a:endParaRPr kumimoji="1" lang="ja-JP" altLang="en-US" sz="1400" dirty="0"/>
          </a:p>
        </p:txBody>
      </p:sp>
      <p:sp>
        <p:nvSpPr>
          <p:cNvPr id="33" name="テキスト ボックス 32"/>
          <p:cNvSpPr txBox="1"/>
          <p:nvPr/>
        </p:nvSpPr>
        <p:spPr>
          <a:xfrm>
            <a:off x="166061" y="6021288"/>
            <a:ext cx="4837987" cy="430887"/>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出典：平成</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日、九州</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新幹線（西九州ルート）</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の整備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のあり方について（比較検討結果</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）（国土交通省）より</a:t>
            </a:r>
            <a:endParaRPr kumimoji="1" lang="ja-JP" altLang="en-US" sz="1050" dirty="0"/>
          </a:p>
        </p:txBody>
      </p:sp>
      <p:sp>
        <p:nvSpPr>
          <p:cNvPr id="13" name="正方形/長方形 12"/>
          <p:cNvSpPr/>
          <p:nvPr/>
        </p:nvSpPr>
        <p:spPr>
          <a:xfrm>
            <a:off x="124050" y="1052736"/>
            <a:ext cx="8928992" cy="5760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広域交通ネットワーク強化に資するリニア</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新幹線と北陸新幹線につ</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、国等への働きかけを行うなど、</a:t>
            </a:r>
            <a:r>
              <a:rPr lang="ja-JP" altLang="en-US" sz="1600" kern="1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新大阪駅までの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１日も早い全線開業に向けた取組みを進めている。</a:t>
            </a:r>
          </a:p>
          <a:p>
            <a:pPr algn="just">
              <a:lnSpc>
                <a:spcPts val="2000"/>
              </a:lnSpc>
            </a:pP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5076056" y="1825660"/>
            <a:ext cx="5865183"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latin typeface="Meiryo UI" panose="020B0604030504040204" pitchFamily="50" charset="-128"/>
                <a:ea typeface="Meiryo UI" panose="020B0604030504040204" pitchFamily="50" charset="-128"/>
                <a:cs typeface="Meiryo UI" panose="020B0604030504040204" pitchFamily="50" charset="-128"/>
              </a:rPr>
              <a:t>経済財政運営と改革の基本</a:t>
            </a:r>
            <a:r>
              <a:rPr lang="ja-JP" altLang="en-US" sz="1400" kern="100" dirty="0" smtClean="0">
                <a:latin typeface="Meiryo UI" panose="020B0604030504040204" pitchFamily="50" charset="-128"/>
                <a:ea typeface="Meiryo UI" panose="020B0604030504040204" pitchFamily="50" charset="-128"/>
                <a:cs typeface="Meiryo UI" panose="020B0604030504040204" pitchFamily="50" charset="-128"/>
              </a:rPr>
              <a:t>方針 抜粋</a:t>
            </a:r>
            <a:endParaRPr lang="en-US" altLang="ja-JP" sz="14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a:latin typeface="Meiryo UI" panose="020B0604030504040204" pitchFamily="50" charset="-128"/>
                <a:ea typeface="Meiryo UI" panose="020B0604030504040204" pitchFamily="50" charset="-128"/>
                <a:cs typeface="Meiryo UI" panose="020B0604030504040204" pitchFamily="50" charset="-128"/>
              </a:rPr>
              <a:t>骨太の方針</a:t>
            </a:r>
            <a:r>
              <a:rPr lang="en-US" altLang="ja-JP" sz="1400" kern="100" dirty="0">
                <a:latin typeface="Meiryo UI" panose="020B0604030504040204" pitchFamily="50" charset="-128"/>
                <a:ea typeface="Meiryo UI" panose="020B0604030504040204" pitchFamily="50" charset="-128"/>
                <a:cs typeface="Meiryo UI" panose="020B0604030504040204" pitchFamily="50" charset="-128"/>
              </a:rPr>
              <a:t>H30.6</a:t>
            </a:r>
            <a:r>
              <a:rPr lang="ja-JP" altLang="en-US" sz="1400" kern="100" dirty="0">
                <a:latin typeface="Meiryo UI" panose="020B0604030504040204" pitchFamily="50" charset="-128"/>
                <a:ea typeface="Meiryo UI" panose="020B0604030504040204" pitchFamily="50" charset="-128"/>
                <a:cs typeface="Meiryo UI" panose="020B0604030504040204" pitchFamily="50" charset="-128"/>
              </a:rPr>
              <a:t>閣議決定）</a:t>
            </a:r>
            <a:endParaRPr kumimoji="1" lang="ja-JP" altLang="en-US" sz="1400" dirty="0"/>
          </a:p>
        </p:txBody>
      </p:sp>
      <p:pic>
        <p:nvPicPr>
          <p:cNvPr id="15" name="図 1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62" t="1912" r="748" b="1993"/>
          <a:stretch/>
        </p:blipFill>
        <p:spPr>
          <a:xfrm>
            <a:off x="285819" y="2328689"/>
            <a:ext cx="4718229" cy="3620591"/>
          </a:xfrm>
          <a:prstGeom prst="rect">
            <a:avLst/>
          </a:prstGeom>
        </p:spPr>
      </p:pic>
      <p:sp>
        <p:nvSpPr>
          <p:cNvPr id="17" name="スライド番号プレースホルダー 1"/>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smtClean="0"/>
              <a:pPr>
                <a:defRPr/>
              </a:pPr>
              <a:t>132</a:t>
            </a:fld>
            <a:endParaRPr lang="ja-JP" altLang="en-US" dirty="0"/>
          </a:p>
        </p:txBody>
      </p:sp>
    </p:spTree>
    <p:extLst>
      <p:ext uri="{BB962C8B-B14F-4D97-AF65-F5344CB8AC3E}">
        <p14:creationId xmlns:p14="http://schemas.microsoft.com/office/powerpoint/2010/main" val="246111422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79514" y="3096026"/>
            <a:ext cx="4491833"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促進制度（大阪版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p:cNvGrpSpPr/>
          <p:nvPr/>
        </p:nvGrpSpPr>
        <p:grpSpPr>
          <a:xfrm>
            <a:off x="4690855" y="3556123"/>
            <a:ext cx="4063742" cy="2249141"/>
            <a:chOff x="4722004" y="2402782"/>
            <a:chExt cx="4063742" cy="2460389"/>
          </a:xfrm>
        </p:grpSpPr>
        <p:sp>
          <p:nvSpPr>
            <p:cNvPr id="29" name="角丸四角形 28"/>
            <p:cNvSpPr/>
            <p:nvPr/>
          </p:nvSpPr>
          <p:spPr>
            <a:xfrm>
              <a:off x="4932040" y="3140968"/>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新たな魅力</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企画・実施</a:t>
              </a:r>
            </a:p>
          </p:txBody>
        </p:sp>
        <p:sp>
          <p:nvSpPr>
            <p:cNvPr id="30" name="角丸四角形 29"/>
            <p:cNvSpPr/>
            <p:nvPr/>
          </p:nvSpPr>
          <p:spPr>
            <a:xfrm>
              <a:off x="4932040" y="4037167"/>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来園者サービス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6948264" y="4046702"/>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観光客</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利用者の増加</a:t>
              </a:r>
            </a:p>
          </p:txBody>
        </p:sp>
        <p:sp>
          <p:nvSpPr>
            <p:cNvPr id="32" name="角丸四角形 31"/>
            <p:cNvSpPr/>
            <p:nvPr/>
          </p:nvSpPr>
          <p:spPr>
            <a:xfrm>
              <a:off x="6948264" y="3140968"/>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園内</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事業収益の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a:t>
              </a:r>
            </a:p>
          </p:txBody>
        </p:sp>
        <p:sp>
          <p:nvSpPr>
            <p:cNvPr id="33" name="環状矢印 32"/>
            <p:cNvSpPr/>
            <p:nvPr/>
          </p:nvSpPr>
          <p:spPr>
            <a:xfrm flipH="1">
              <a:off x="6228184" y="2848657"/>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4" name="環状矢印 33"/>
            <p:cNvSpPr/>
            <p:nvPr/>
          </p:nvSpPr>
          <p:spPr>
            <a:xfrm rot="16200000" flipH="1">
              <a:off x="4610998" y="3464186"/>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5" name="環状矢印 34"/>
            <p:cNvSpPr/>
            <p:nvPr/>
          </p:nvSpPr>
          <p:spPr>
            <a:xfrm rot="10800000" flipH="1">
              <a:off x="6228184" y="4077072"/>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7" name="環状矢印 36"/>
            <p:cNvSpPr/>
            <p:nvPr/>
          </p:nvSpPr>
          <p:spPr>
            <a:xfrm rot="5400000" flipH="1">
              <a:off x="7888641" y="3467998"/>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40" name="角丸四角形 39"/>
            <p:cNvSpPr/>
            <p:nvPr/>
          </p:nvSpPr>
          <p:spPr>
            <a:xfrm>
              <a:off x="5652120" y="2402782"/>
              <a:ext cx="2088232" cy="2769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事業者によるマネジメント</a:t>
              </a:r>
            </a:p>
          </p:txBody>
        </p:sp>
      </p:grpSp>
      <p:sp>
        <p:nvSpPr>
          <p:cNvPr id="41" name="二等辺三角形 40"/>
          <p:cNvSpPr/>
          <p:nvPr/>
        </p:nvSpPr>
        <p:spPr>
          <a:xfrm rot="10800000">
            <a:off x="6294119" y="3855490"/>
            <a:ext cx="864096" cy="145726"/>
          </a:xfrm>
          <a:prstGeom prst="triangl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角丸四角形 41"/>
          <p:cNvSpPr/>
          <p:nvPr/>
        </p:nvSpPr>
        <p:spPr>
          <a:xfrm>
            <a:off x="4539362" y="3462403"/>
            <a:ext cx="4233002" cy="23428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 name="グループ化 1"/>
          <p:cNvGrpSpPr/>
          <p:nvPr/>
        </p:nvGrpSpPr>
        <p:grpSpPr>
          <a:xfrm>
            <a:off x="122974" y="3418901"/>
            <a:ext cx="4233002" cy="2561510"/>
            <a:chOff x="266990" y="2841323"/>
            <a:chExt cx="4233002" cy="2747917"/>
          </a:xfrm>
        </p:grpSpPr>
        <p:sp>
          <p:nvSpPr>
            <p:cNvPr id="4" name="テキスト ボックス 3"/>
            <p:cNvSpPr txBox="1"/>
            <p:nvPr/>
          </p:nvSpPr>
          <p:spPr>
            <a:xfrm>
              <a:off x="1268138" y="2996952"/>
              <a:ext cx="10081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地権者等</a:t>
              </a:r>
            </a:p>
          </p:txBody>
        </p:sp>
        <p:sp>
          <p:nvSpPr>
            <p:cNvPr id="8" name="テキスト ボックス 7"/>
            <p:cNvSpPr txBox="1"/>
            <p:nvPr/>
          </p:nvSpPr>
          <p:spPr>
            <a:xfrm>
              <a:off x="1628178" y="3501008"/>
              <a:ext cx="10081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a:t>
              </a:r>
            </a:p>
          </p:txBody>
        </p:sp>
        <p:sp>
          <p:nvSpPr>
            <p:cNvPr id="9" name="テキスト ボックス 8"/>
            <p:cNvSpPr txBox="1"/>
            <p:nvPr/>
          </p:nvSpPr>
          <p:spPr>
            <a:xfrm>
              <a:off x="908098" y="4038689"/>
              <a:ext cx="172819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民間団体</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（都市再生推進法人）</a:t>
              </a:r>
            </a:p>
          </p:txBody>
        </p:sp>
        <p:sp>
          <p:nvSpPr>
            <p:cNvPr id="10" name="テキスト ボックス 9"/>
            <p:cNvSpPr txBox="1"/>
            <p:nvPr/>
          </p:nvSpPr>
          <p:spPr>
            <a:xfrm>
              <a:off x="360456" y="4939946"/>
              <a:ext cx="133495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自主財源による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収益イベント等</a:t>
              </a:r>
            </a:p>
          </p:txBody>
        </p:sp>
        <p:sp>
          <p:nvSpPr>
            <p:cNvPr id="12" name="テキスト ボックス 11"/>
            <p:cNvSpPr txBox="1"/>
            <p:nvPr/>
          </p:nvSpPr>
          <p:spPr>
            <a:xfrm>
              <a:off x="1936360" y="4941168"/>
              <a:ext cx="127121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公共施設の</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高質な管理等</a:t>
              </a:r>
            </a:p>
          </p:txBody>
        </p:sp>
        <p:sp>
          <p:nvSpPr>
            <p:cNvPr id="13" name="テキスト ボックス 12"/>
            <p:cNvSpPr txBox="1"/>
            <p:nvPr/>
          </p:nvSpPr>
          <p:spPr>
            <a:xfrm>
              <a:off x="3423602" y="4038689"/>
              <a:ext cx="10081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公物管理者</a:t>
              </a:r>
            </a:p>
          </p:txBody>
        </p:sp>
        <p:cxnSp>
          <p:nvCxnSpPr>
            <p:cNvPr id="14" name="直線矢印コネクタ 13"/>
            <p:cNvCxnSpPr/>
            <p:nvPr/>
          </p:nvCxnSpPr>
          <p:spPr>
            <a:xfrm>
              <a:off x="1407378" y="4500354"/>
              <a:ext cx="0" cy="439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flipV="1">
              <a:off x="1177221" y="4500354"/>
              <a:ext cx="0" cy="439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直線矢印コネクタ 17"/>
            <p:cNvCxnSpPr/>
            <p:nvPr/>
          </p:nvCxnSpPr>
          <p:spPr>
            <a:xfrm>
              <a:off x="2343482" y="4500354"/>
              <a:ext cx="0" cy="439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テキスト ボックス 18"/>
            <p:cNvSpPr txBox="1"/>
            <p:nvPr/>
          </p:nvSpPr>
          <p:spPr>
            <a:xfrm>
              <a:off x="2293576" y="4581128"/>
              <a:ext cx="587574"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補助金</a:t>
              </a:r>
            </a:p>
          </p:txBody>
        </p:sp>
        <p:sp>
          <p:nvSpPr>
            <p:cNvPr id="20" name="テキスト ボックス 19"/>
            <p:cNvSpPr txBox="1"/>
            <p:nvPr/>
          </p:nvSpPr>
          <p:spPr>
            <a:xfrm>
              <a:off x="1335370" y="4581127"/>
              <a:ext cx="800219"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自主財源</a:t>
              </a:r>
            </a:p>
          </p:txBody>
        </p:sp>
        <p:sp>
          <p:nvSpPr>
            <p:cNvPr id="22" name="テキスト ボックス 21"/>
            <p:cNvSpPr txBox="1"/>
            <p:nvPr/>
          </p:nvSpPr>
          <p:spPr>
            <a:xfrm>
              <a:off x="687298" y="4581126"/>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収益</a:t>
              </a:r>
            </a:p>
          </p:txBody>
        </p:sp>
        <p:sp>
          <p:nvSpPr>
            <p:cNvPr id="23" name="左右矢印 22"/>
            <p:cNvSpPr/>
            <p:nvPr/>
          </p:nvSpPr>
          <p:spPr>
            <a:xfrm>
              <a:off x="2703522" y="4038689"/>
              <a:ext cx="648072" cy="2308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ボックス 24"/>
            <p:cNvSpPr txBox="1"/>
            <p:nvPr/>
          </p:nvSpPr>
          <p:spPr>
            <a:xfrm>
              <a:off x="2584490" y="4269946"/>
              <a:ext cx="92525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法定の協定</a:t>
              </a:r>
            </a:p>
          </p:txBody>
        </p:sp>
        <p:sp>
          <p:nvSpPr>
            <p:cNvPr id="26" name="角丸四角形 25"/>
            <p:cNvSpPr/>
            <p:nvPr/>
          </p:nvSpPr>
          <p:spPr>
            <a:xfrm>
              <a:off x="266990" y="2841323"/>
              <a:ext cx="4233002" cy="27479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36" name="直線矢印コネクタ 35"/>
            <p:cNvCxnSpPr/>
            <p:nvPr/>
          </p:nvCxnSpPr>
          <p:spPr>
            <a:xfrm>
              <a:off x="1813594" y="3284984"/>
              <a:ext cx="0" cy="2160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a:xfrm>
              <a:off x="1813594" y="3773054"/>
              <a:ext cx="0" cy="2520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1824186" y="3779135"/>
              <a:ext cx="646331"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補助金</a:t>
              </a:r>
            </a:p>
          </p:txBody>
        </p:sp>
      </p:grpSp>
      <p:sp>
        <p:nvSpPr>
          <p:cNvPr id="45" name="テキスト ボックス 44"/>
          <p:cNvSpPr txBox="1"/>
          <p:nvPr/>
        </p:nvSpPr>
        <p:spPr>
          <a:xfrm>
            <a:off x="1691680" y="3800073"/>
            <a:ext cx="646331"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分担金</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152443" y="6021288"/>
            <a:ext cx="4203533" cy="646331"/>
          </a:xfrm>
          <a:prstGeom prst="rect">
            <a:avLst/>
          </a:prstGeom>
        </p:spPr>
        <p:txBody>
          <a:bodyPr wrap="square">
            <a:spAutoFit/>
          </a:bodyPr>
          <a:lstStyle/>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エリアマネジメント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における良好な環境や地域の価値を維持・向上させるための、住民・事業主・地権者等による主体的な取り組み</a:t>
            </a:r>
          </a:p>
        </p:txBody>
      </p:sp>
      <p:sp>
        <p:nvSpPr>
          <p:cNvPr id="47" name="正方形/長方形 46"/>
          <p:cNvSpPr/>
          <p:nvPr/>
        </p:nvSpPr>
        <p:spPr>
          <a:xfrm>
            <a:off x="4671347" y="5802799"/>
            <a:ext cx="4365149" cy="1015663"/>
          </a:xfrm>
          <a:prstGeom prst="rect">
            <a:avLst/>
          </a:prstGeom>
        </p:spPr>
        <p:txBody>
          <a:bodyPr wrap="square">
            <a:spAutoFit/>
          </a:bodyPr>
          <a:lstStyle/>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大阪城公園パークマネジメント（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民間事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業者が総合的かつ戦略的に公園全体と公園施設の一体管理を行う仕組みを導入し、民間事業者の柔軟かつ優れたアイデアや活力により、世界的な歴史観光の拠点に相応しいサービスの提供や、新たな魅力の創出を図るもの</a:t>
            </a:r>
          </a:p>
        </p:txBody>
      </p:sp>
      <p:sp>
        <p:nvSpPr>
          <p:cNvPr id="49" name="正方形/長方形 10"/>
          <p:cNvSpPr>
            <a:spLocks noChangeArrowheads="1"/>
          </p:cNvSpPr>
          <p:nvPr/>
        </p:nvSpPr>
        <p:spPr bwMode="auto">
          <a:xfrm>
            <a:off x="122974"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まちづくりにおける民間活力を活用した新たな手法の導入</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107504" y="980728"/>
            <a:ext cx="8928992" cy="20162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月、民間主体の持続的なまちづくりに向けて「エリアマネジメント活動促進条例」を施行（大阪版</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グランフロント大阪</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を都市再生推進法人に指定し、</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月、うめきた先行開発地区の地区運営計画を認定、同年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月には分担金条例を施行。民間団体による公共空間での継続的で自由度の高い活動や質の高い維持</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公共空間を活用した事業収益の確保が可能となった。</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公園では、指定管理者制度を活用</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した大阪城公園パークマネジメント（</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）事業を</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年間を指定期間として、指定管理者による管理運営がスタート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円/楕円 5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133</a:t>
            </a:fld>
            <a:endParaRPr lang="ja-JP" altLang="en-US" b="1" dirty="0"/>
          </a:p>
        </p:txBody>
      </p:sp>
      <p:sp>
        <p:nvSpPr>
          <p:cNvPr id="50" name="正方形/長方形 49"/>
          <p:cNvSpPr/>
          <p:nvPr/>
        </p:nvSpPr>
        <p:spPr>
          <a:xfrm>
            <a:off x="5331809" y="4716676"/>
            <a:ext cx="2781837" cy="283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rPr>
              <a:t>魅力向上の好循環スパイラルの構築</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53" name="正方形/長方形 52"/>
          <p:cNvSpPr/>
          <p:nvPr/>
        </p:nvSpPr>
        <p:spPr>
          <a:xfrm>
            <a:off x="4397338" y="3096026"/>
            <a:ext cx="492719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○大阪城公園パークマネジメント（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の概念図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3816551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441929"/>
            <a:ext cx="8524240" cy="6371447"/>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（１）企業・人材・情報が集い、イノベーションが生まれる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うめきたを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はじめとする「大阪の顔」となる都市空間の実現や民間都市開発事業の進展、地価の上昇など、国内外から企業や人材、情報が集う都市形成が進んでいる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。引き続き、国際的なビジネス環境や文化・芸術の充実など、国際競争力の高い一体的地域形成に向けた取組みを進める必要。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２）安全・安心を確保し、持続的に発展する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防潮堤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の液状化対策や密集市街地対策など、南海トラフ巨大地震をはじめとした災害対策への取組みが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進んでいる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、大阪の成長の基盤となる内外から信頼される最高水準の安全・安心の実現に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向け、取組みの充実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・強化が求められる。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（３）新たなエネルギー社会の構築と環境先進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太陽光発電設備の増加や大型蓄電システムの実証が進むなど、再生可能エネルギーの利用に向けた取組みが進んでいる。エネルギー問題を地方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公共団体自らの課題と位置づけ、安全かつ安定的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に適正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な価格で提供される新たな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エネルギー社会</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の構築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をめざすこと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が重要。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（４）みどりを活かした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の緑被率は全国で最低水準であり、都市の景観向上や定住魅力を図るためにも、都市緑化の推進は大きな課題。森林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適正</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や周辺山系の保全・整備、身近に感じるみどりの創出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などを進めなければ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ならない。</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５）農空間の多面的な機能を活かした都市づくり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農業の推進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大阪府の農業産出額は一定の増加傾向。多様な担い手の確保や農地の集約化、流動化等により、大消費地に近いポテンシャルが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更に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活かされるよう、農業の生産性向上やブランド力の向上、６次産業化による付加価値の向上等への取組みが重要となる。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134</a:t>
            </a:fld>
            <a:endParaRPr lang="ja-JP" altLang="en-US" b="1" dirty="0"/>
          </a:p>
        </p:txBody>
      </p:sp>
    </p:spTree>
    <p:extLst>
      <p:ext uri="{BB962C8B-B14F-4D97-AF65-F5344CB8AC3E}">
        <p14:creationId xmlns:p14="http://schemas.microsoft.com/office/powerpoint/2010/main" val="19858963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2"/>
          <p:cNvGraphicFramePr>
            <a:graphicFrameLocks noGrp="1"/>
          </p:cNvGraphicFramePr>
          <p:nvPr>
            <p:extLst>
              <p:ext uri="{D42A27DB-BD31-4B8C-83A1-F6EECF244321}">
                <p14:modId xmlns:p14="http://schemas.microsoft.com/office/powerpoint/2010/main" val="1756241210"/>
              </p:ext>
            </p:extLst>
          </p:nvPr>
        </p:nvGraphicFramePr>
        <p:xfrm>
          <a:off x="107505" y="2627802"/>
          <a:ext cx="8785224" cy="4160297"/>
        </p:xfrm>
        <a:graphic>
          <a:graphicData uri="http://schemas.openxmlformats.org/drawingml/2006/table">
            <a:tbl>
              <a:tblPr firstRow="1" bandRow="1">
                <a:tableStyleId>{5940675A-B579-460E-94D1-54222C63F5DA}</a:tableStyleId>
              </a:tblPr>
              <a:tblGrid>
                <a:gridCol w="1319141">
                  <a:extLst>
                    <a:ext uri="{9D8B030D-6E8A-4147-A177-3AD203B41FA5}">
                      <a16:colId xmlns:a16="http://schemas.microsoft.com/office/drawing/2014/main" val="20000"/>
                    </a:ext>
                  </a:extLst>
                </a:gridCol>
                <a:gridCol w="807562">
                  <a:extLst>
                    <a:ext uri="{9D8B030D-6E8A-4147-A177-3AD203B41FA5}">
                      <a16:colId xmlns:a16="http://schemas.microsoft.com/office/drawing/2014/main" val="20001"/>
                    </a:ext>
                  </a:extLst>
                </a:gridCol>
                <a:gridCol w="807562">
                  <a:extLst>
                    <a:ext uri="{9D8B030D-6E8A-4147-A177-3AD203B41FA5}">
                      <a16:colId xmlns:a16="http://schemas.microsoft.com/office/drawing/2014/main" val="20002"/>
                    </a:ext>
                  </a:extLst>
                </a:gridCol>
                <a:gridCol w="807562">
                  <a:extLst>
                    <a:ext uri="{9D8B030D-6E8A-4147-A177-3AD203B41FA5}">
                      <a16:colId xmlns:a16="http://schemas.microsoft.com/office/drawing/2014/main" val="20003"/>
                    </a:ext>
                  </a:extLst>
                </a:gridCol>
                <a:gridCol w="807562">
                  <a:extLst>
                    <a:ext uri="{9D8B030D-6E8A-4147-A177-3AD203B41FA5}">
                      <a16:colId xmlns:a16="http://schemas.microsoft.com/office/drawing/2014/main" val="20004"/>
                    </a:ext>
                  </a:extLst>
                </a:gridCol>
                <a:gridCol w="807562">
                  <a:extLst>
                    <a:ext uri="{9D8B030D-6E8A-4147-A177-3AD203B41FA5}">
                      <a16:colId xmlns:a16="http://schemas.microsoft.com/office/drawing/2014/main" val="20005"/>
                    </a:ext>
                  </a:extLst>
                </a:gridCol>
                <a:gridCol w="807562">
                  <a:extLst>
                    <a:ext uri="{9D8B030D-6E8A-4147-A177-3AD203B41FA5}">
                      <a16:colId xmlns:a16="http://schemas.microsoft.com/office/drawing/2014/main" val="20006"/>
                    </a:ext>
                  </a:extLst>
                </a:gridCol>
                <a:gridCol w="807562">
                  <a:extLst>
                    <a:ext uri="{9D8B030D-6E8A-4147-A177-3AD203B41FA5}">
                      <a16:colId xmlns:a16="http://schemas.microsoft.com/office/drawing/2014/main" val="20007"/>
                    </a:ext>
                  </a:extLst>
                </a:gridCol>
                <a:gridCol w="807562">
                  <a:extLst>
                    <a:ext uri="{9D8B030D-6E8A-4147-A177-3AD203B41FA5}">
                      <a16:colId xmlns:a16="http://schemas.microsoft.com/office/drawing/2014/main" val="20008"/>
                    </a:ext>
                  </a:extLst>
                </a:gridCol>
                <a:gridCol w="1005587">
                  <a:extLst>
                    <a:ext uri="{9D8B030D-6E8A-4147-A177-3AD203B41FA5}">
                      <a16:colId xmlns:a16="http://schemas.microsoft.com/office/drawing/2014/main" val="20009"/>
                    </a:ext>
                  </a:extLst>
                </a:gridCol>
              </a:tblGrid>
              <a:tr h="457649">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794516">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民間建設・土木工事費</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大阪府・着工ベース</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5,057</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4,445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5,128</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6,712</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7,299</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142</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9,415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8,609</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国土交通省「建設総合統計」</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654658">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太陽光発電設備導入状況</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発電量ベース</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14.3</a:t>
                      </a: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Ｗ</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大阪府「再生可能エネルギー等の導入状況」</a:t>
                      </a:r>
                    </a:p>
                  </a:txBody>
                  <a:tcPr marL="91444" marR="91444" marT="45715" marB="45715" anchor="ctr"/>
                </a:tc>
                <a:extLst>
                  <a:ext uri="{0D108BD9-81ED-4DB2-BD59-A6C34878D82A}">
                    <a16:rowId xmlns:a16="http://schemas.microsoft.com/office/drawing/2014/main" val="10002"/>
                  </a:ext>
                </a:extLst>
              </a:tr>
              <a:tr h="654658">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農業産出額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未公表</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農林水産省「生産農業所得統計」</a:t>
                      </a:r>
                    </a:p>
                  </a:txBody>
                  <a:tcPr anchor="ctr"/>
                </a:tc>
                <a:extLst>
                  <a:ext uri="{0D108BD9-81ED-4DB2-BD59-A6C34878D82A}">
                    <a16:rowId xmlns:a16="http://schemas.microsoft.com/office/drawing/2014/main" val="10003"/>
                  </a:ext>
                </a:extLst>
              </a:tr>
              <a:tr h="794516">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民間住宅耐震改修等補助件数</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除却含む（</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351</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大阪府住宅まちづくり部</a:t>
                      </a:r>
                    </a:p>
                  </a:txBody>
                  <a:tcPr anchor="ctr"/>
                </a:tc>
                <a:extLst>
                  <a:ext uri="{0D108BD9-81ED-4DB2-BD59-A6C34878D82A}">
                    <a16:rowId xmlns:a16="http://schemas.microsoft.com/office/drawing/2014/main" val="10004"/>
                  </a:ext>
                </a:extLst>
              </a:tr>
              <a:tr h="676810">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自主防災組織</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活動カバー率</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82.0%</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86.0%</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各年</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４月１日現在</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消防庁</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「消防白書」</a:t>
                      </a:r>
                    </a:p>
                  </a:txBody>
                  <a:tcPr anchor="ctr"/>
                </a:tc>
                <a:extLst>
                  <a:ext uri="{0D108BD9-81ED-4DB2-BD59-A6C34878D82A}">
                    <a16:rowId xmlns:a16="http://schemas.microsoft.com/office/drawing/2014/main" val="10005"/>
                  </a:ext>
                </a:extLst>
              </a:tr>
            </a:tbl>
          </a:graphicData>
        </a:graphic>
      </p:graphicFrame>
      <p:sp>
        <p:nvSpPr>
          <p:cNvPr id="8" name="正方形/長方形 4"/>
          <p:cNvSpPr>
            <a:spLocks noChangeArrowheads="1"/>
          </p:cNvSpPr>
          <p:nvPr/>
        </p:nvSpPr>
        <p:spPr bwMode="auto">
          <a:xfrm>
            <a:off x="107504" y="43929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solidFill>
                  <a:prstClr val="black"/>
                </a:solidFill>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9" name="正方形/長方形 8"/>
          <p:cNvSpPr/>
          <p:nvPr/>
        </p:nvSpPr>
        <p:spPr>
          <a:xfrm>
            <a:off x="107504" y="836712"/>
            <a:ext cx="8928992" cy="172819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年度の大阪府の民間建設・土木工事費（着工ベース）は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8,609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億円で前年度比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％の減少。２年連続の減額となっている。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の太陽光発電設備導入状況（発電量ベース）</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90.5</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で前年度比</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8.8</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の増加。成長戦略策定時から増加傾向にある。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年の農業産出額は、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年度の民間住宅耐震改修等補助件数は、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年度の自主防災組織の活動カバー率は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％と、戦略策定時から上昇し続けている。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135</a:t>
            </a:fld>
            <a:endParaRPr lang="ja-JP" altLang="en-US" dirty="0"/>
          </a:p>
        </p:txBody>
      </p:sp>
    </p:spTree>
    <p:extLst>
      <p:ext uri="{BB962C8B-B14F-4D97-AF65-F5344CB8AC3E}">
        <p14:creationId xmlns:p14="http://schemas.microsoft.com/office/powerpoint/2010/main" val="26982770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0"/>
          <p:cNvSpPr>
            <a:spLocks noChangeArrowheads="1"/>
          </p:cNvSpPr>
          <p:nvPr/>
        </p:nvSpPr>
        <p:spPr bwMode="auto">
          <a:xfrm>
            <a:off x="17951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a:latin typeface="Meiryo UI" panose="020B0604030504040204" pitchFamily="50" charset="-128"/>
                <a:ea typeface="Meiryo UI" panose="020B0604030504040204" pitchFamily="50" charset="-128"/>
                <a:cs typeface="Meiryo UI" panose="020B0604030504040204" pitchFamily="50" charset="-128"/>
              </a:rPr>
              <a:t>■</a:t>
            </a:r>
            <a:r>
              <a:rPr lang="en-US" altLang="ja-JP" sz="160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世界の都市総合力ランキング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出典：一般財団法人森記念財団「世界の都市</a:t>
            </a:r>
            <a:r>
              <a:rPr lang="ja-JP" altLang="en-US" sz="1200">
                <a:latin typeface="Meiryo UI" panose="020B0604030504040204" pitchFamily="50" charset="-128"/>
                <a:ea typeface="Meiryo UI" panose="020B0604030504040204" pitchFamily="50" charset="-128"/>
                <a:cs typeface="Meiryo UI" panose="020B0604030504040204" pitchFamily="50" charset="-128"/>
              </a:rPr>
              <a:t>総合力ランキング</a:t>
            </a:r>
            <a:r>
              <a:rPr lang="en-US" altLang="ja-JP" sz="120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04" y="936685"/>
            <a:ext cx="8928992" cy="11961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世界の都市総合力ランキングにおける大阪の順位は、世界の主要</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a:t>
            </a:r>
            <a:r>
              <a:rPr lang="ja-JP" altLang="en-US"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a:t>
            </a:r>
            <a:r>
              <a:rPr lang="en-US" altLang="ja-JP"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ランクの低下となったが、総合スコアは</a:t>
            </a:r>
            <a:r>
              <a:rPr lang="en-US" altLang="ja-JP"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31.2pt</a:t>
            </a:r>
            <a:r>
              <a:rPr lang="ja-JP" altLang="en-US"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上昇。</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分野別でみると、「</a:t>
            </a:r>
            <a:r>
              <a:rPr lang="ja-JP" altLang="en-US"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経済」「文化・交流」「居住」「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a:t>
            </a:r>
            <a:r>
              <a:rPr lang="ja-JP" altLang="en-US"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アクセス」では順位を伸ばしている一方、「研究・開発」「環境」では低下。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1"/>
          <p:cNvGraphicFramePr>
            <a:graphicFrameLocks noGrp="1"/>
          </p:cNvGraphicFramePr>
          <p:nvPr>
            <p:extLst>
              <p:ext uri="{D42A27DB-BD31-4B8C-83A1-F6EECF244321}">
                <p14:modId xmlns:p14="http://schemas.microsoft.com/office/powerpoint/2010/main" val="1867973551"/>
              </p:ext>
            </p:extLst>
          </p:nvPr>
        </p:nvGraphicFramePr>
        <p:xfrm>
          <a:off x="107502" y="2564906"/>
          <a:ext cx="4896547" cy="4148151"/>
        </p:xfrm>
        <a:graphic>
          <a:graphicData uri="http://schemas.openxmlformats.org/drawingml/2006/table">
            <a:tbl>
              <a:tblPr>
                <a:tableStyleId>{BC89EF96-8CEA-46FF-86C4-4CE0E7609802}</a:tableStyleId>
              </a:tblPr>
              <a:tblGrid>
                <a:gridCol w="554693">
                  <a:extLst>
                    <a:ext uri="{9D8B030D-6E8A-4147-A177-3AD203B41FA5}">
                      <a16:colId xmlns:a16="http://schemas.microsoft.com/office/drawing/2014/main" val="20000"/>
                    </a:ext>
                  </a:extLst>
                </a:gridCol>
                <a:gridCol w="394714">
                  <a:extLst>
                    <a:ext uri="{9D8B030D-6E8A-4147-A177-3AD203B41FA5}">
                      <a16:colId xmlns:a16="http://schemas.microsoft.com/office/drawing/2014/main" val="20001"/>
                    </a:ext>
                  </a:extLst>
                </a:gridCol>
                <a:gridCol w="394714">
                  <a:extLst>
                    <a:ext uri="{9D8B030D-6E8A-4147-A177-3AD203B41FA5}">
                      <a16:colId xmlns:a16="http://schemas.microsoft.com/office/drawing/2014/main" val="20002"/>
                    </a:ext>
                  </a:extLst>
                </a:gridCol>
                <a:gridCol w="394714">
                  <a:extLst>
                    <a:ext uri="{9D8B030D-6E8A-4147-A177-3AD203B41FA5}">
                      <a16:colId xmlns:a16="http://schemas.microsoft.com/office/drawing/2014/main" val="20003"/>
                    </a:ext>
                  </a:extLst>
                </a:gridCol>
                <a:gridCol w="394714">
                  <a:extLst>
                    <a:ext uri="{9D8B030D-6E8A-4147-A177-3AD203B41FA5}">
                      <a16:colId xmlns:a16="http://schemas.microsoft.com/office/drawing/2014/main" val="20004"/>
                    </a:ext>
                  </a:extLst>
                </a:gridCol>
                <a:gridCol w="394714">
                  <a:extLst>
                    <a:ext uri="{9D8B030D-6E8A-4147-A177-3AD203B41FA5}">
                      <a16:colId xmlns:a16="http://schemas.microsoft.com/office/drawing/2014/main" val="20005"/>
                    </a:ext>
                  </a:extLst>
                </a:gridCol>
                <a:gridCol w="394714">
                  <a:extLst>
                    <a:ext uri="{9D8B030D-6E8A-4147-A177-3AD203B41FA5}">
                      <a16:colId xmlns:a16="http://schemas.microsoft.com/office/drawing/2014/main" val="20006"/>
                    </a:ext>
                  </a:extLst>
                </a:gridCol>
                <a:gridCol w="394714">
                  <a:extLst>
                    <a:ext uri="{9D8B030D-6E8A-4147-A177-3AD203B41FA5}">
                      <a16:colId xmlns:a16="http://schemas.microsoft.com/office/drawing/2014/main" val="20007"/>
                    </a:ext>
                  </a:extLst>
                </a:gridCol>
                <a:gridCol w="394714">
                  <a:extLst>
                    <a:ext uri="{9D8B030D-6E8A-4147-A177-3AD203B41FA5}">
                      <a16:colId xmlns:a16="http://schemas.microsoft.com/office/drawing/2014/main" val="20008"/>
                    </a:ext>
                  </a:extLst>
                </a:gridCol>
                <a:gridCol w="394714">
                  <a:extLst>
                    <a:ext uri="{9D8B030D-6E8A-4147-A177-3AD203B41FA5}">
                      <a16:colId xmlns:a16="http://schemas.microsoft.com/office/drawing/2014/main" val="20009"/>
                    </a:ext>
                  </a:extLst>
                </a:gridCol>
                <a:gridCol w="394714">
                  <a:extLst>
                    <a:ext uri="{9D8B030D-6E8A-4147-A177-3AD203B41FA5}">
                      <a16:colId xmlns:a16="http://schemas.microsoft.com/office/drawing/2014/main" val="20010"/>
                    </a:ext>
                  </a:extLst>
                </a:gridCol>
                <a:gridCol w="394714">
                  <a:extLst>
                    <a:ext uri="{9D8B030D-6E8A-4147-A177-3AD203B41FA5}">
                      <a16:colId xmlns:a16="http://schemas.microsoft.com/office/drawing/2014/main" val="1402591857"/>
                    </a:ext>
                  </a:extLst>
                </a:gridCol>
              </a:tblGrid>
              <a:tr h="484918">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9525" marR="9525" marT="9525" marB="0" anchor="ctr">
                    <a:solidFill>
                      <a:schemeClr val="tx2">
                        <a:lumMod val="20000"/>
                        <a:lumOff val="80000"/>
                      </a:schemeClr>
                    </a:solidFill>
                  </a:tcPr>
                </a:tc>
                <a:tc>
                  <a:txBody>
                    <a:bodyPr/>
                    <a:lstStyle/>
                    <a:p>
                      <a:pPr algn="ct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9525" marR="9525" marT="9525" marB="0" anchor="ctr">
                    <a:solidFill>
                      <a:schemeClr val="tx2">
                        <a:lumMod val="20000"/>
                        <a:lumOff val="80000"/>
                      </a:schemeClr>
                    </a:solidFill>
                  </a:tcPr>
                </a:tc>
                <a:tc>
                  <a:txBody>
                    <a:bodyPr/>
                    <a:lstStyle/>
                    <a:p>
                      <a:pPr algn="ct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2016</a:t>
                      </a: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1"/>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福岡</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ロンドン</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ミラノ</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ボストン</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ソウル</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bl>
          </a:graphicData>
        </a:graphic>
      </p:graphicFrame>
      <p:sp>
        <p:nvSpPr>
          <p:cNvPr id="12" name="テキスト ボックス 11"/>
          <p:cNvSpPr txBox="1"/>
          <p:nvPr/>
        </p:nvSpPr>
        <p:spPr>
          <a:xfrm>
            <a:off x="107504" y="2190049"/>
            <a:ext cx="352839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都市の都市総合ランキングの推移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136</a:t>
            </a:fld>
            <a:endParaRPr lang="ja-JP" altLang="en-US" dirty="0"/>
          </a:p>
        </p:txBody>
      </p:sp>
      <p:sp>
        <p:nvSpPr>
          <p:cNvPr id="11" name="テキスト ボックス 10"/>
          <p:cNvSpPr txBox="1"/>
          <p:nvPr/>
        </p:nvSpPr>
        <p:spPr>
          <a:xfrm>
            <a:off x="5004050" y="2185119"/>
            <a:ext cx="352839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○分野別ランキングと直近の推移（大阪府）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7"/>
          <p:cNvGraphicFramePr>
            <a:graphicFrameLocks noGrp="1"/>
          </p:cNvGraphicFramePr>
          <p:nvPr>
            <p:extLst>
              <p:ext uri="{D42A27DB-BD31-4B8C-83A1-F6EECF244321}">
                <p14:modId xmlns:p14="http://schemas.microsoft.com/office/powerpoint/2010/main" val="1640219688"/>
              </p:ext>
            </p:extLst>
          </p:nvPr>
        </p:nvGraphicFramePr>
        <p:xfrm>
          <a:off x="5148064" y="2564904"/>
          <a:ext cx="3837241" cy="4032450"/>
        </p:xfrm>
        <a:graphic>
          <a:graphicData uri="http://schemas.openxmlformats.org/drawingml/2006/table">
            <a:tbl>
              <a:tblPr firstRow="1" bandRow="1">
                <a:tableStyleId>{BC89EF96-8CEA-46FF-86C4-4CE0E7609802}</a:tableStyleId>
              </a:tblPr>
              <a:tblGrid>
                <a:gridCol w="1080120">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028929">
                  <a:extLst>
                    <a:ext uri="{9D8B030D-6E8A-4147-A177-3AD203B41FA5}">
                      <a16:colId xmlns:a16="http://schemas.microsoft.com/office/drawing/2014/main" val="20002"/>
                    </a:ext>
                  </a:extLst>
                </a:gridCol>
              </a:tblGrid>
              <a:tr h="441930">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参考：東京</a:t>
                      </a:r>
                      <a:endPar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9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総合ランキング</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総合スコア</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1055.5</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1024.3</a:t>
                      </a: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31.2pt</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上昇）</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1462.0</a:t>
                      </a: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1447.5</a:t>
                      </a:r>
                    </a:p>
                    <a:p>
                      <a:pPr algn="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14.5pt</a:t>
                      </a: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4971584"/>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経済</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ランク上昇）</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448815">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研究・開発</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文化・交流</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ランク上昇）</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居住</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ランク上昇）</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448815">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環境</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交通・アクセス</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ランク上昇）</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912067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テキスト ボックス 119"/>
          <p:cNvSpPr txBox="1"/>
          <p:nvPr/>
        </p:nvSpPr>
        <p:spPr>
          <a:xfrm>
            <a:off x="4427984" y="2276872"/>
            <a:ext cx="475695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大阪市における地価変動率の推移（用途別・地価公示）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出典：大阪市都市計画局「地価情報」</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9" name="表 3"/>
          <p:cNvGraphicFramePr>
            <a:graphicFrameLocks noGrp="1"/>
          </p:cNvGraphicFramePr>
          <p:nvPr>
            <p:extLst>
              <p:ext uri="{D42A27DB-BD31-4B8C-83A1-F6EECF244321}">
                <p14:modId xmlns:p14="http://schemas.microsoft.com/office/powerpoint/2010/main" val="3618901394"/>
              </p:ext>
            </p:extLst>
          </p:nvPr>
        </p:nvGraphicFramePr>
        <p:xfrm>
          <a:off x="179512" y="3023572"/>
          <a:ext cx="4032448" cy="3717799"/>
        </p:xfrm>
        <a:graphic>
          <a:graphicData uri="http://schemas.openxmlformats.org/drawingml/2006/table">
            <a:tbl>
              <a:tblPr/>
              <a:tblGrid>
                <a:gridCol w="2434686">
                  <a:extLst>
                    <a:ext uri="{9D8B030D-6E8A-4147-A177-3AD203B41FA5}">
                      <a16:colId xmlns:a16="http://schemas.microsoft.com/office/drawing/2014/main" val="20000"/>
                    </a:ext>
                  </a:extLst>
                </a:gridCol>
                <a:gridCol w="1597762">
                  <a:extLst>
                    <a:ext uri="{9D8B030D-6E8A-4147-A177-3AD203B41FA5}">
                      <a16:colId xmlns:a16="http://schemas.microsoft.com/office/drawing/2014/main" val="20001"/>
                    </a:ext>
                  </a:extLst>
                </a:gridCol>
              </a:tblGrid>
              <a:tr h="211919">
                <a:tc>
                  <a:txBody>
                    <a:bodyPr/>
                    <a:lstStyle/>
                    <a:p>
                      <a:pPr algn="ctr" fontAlgn="ctr"/>
                      <a:r>
                        <a:rPr lang="zh-TW" altLang="en-US" sz="1100" b="1" i="0" u="none" strike="noStrike" dirty="0">
                          <a:solidFill>
                            <a:schemeClr val="tx1"/>
                          </a:solidFill>
                          <a:effectLst/>
                          <a:latin typeface="Meiryo UI" panose="020B0604030504040204" pitchFamily="50" charset="-128"/>
                          <a:ea typeface="Meiryo UI" panose="020B0604030504040204" pitchFamily="50" charset="-128"/>
                        </a:rPr>
                        <a:t>民間都市開発事業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竣工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0000"/>
                  </a:ext>
                </a:extLst>
              </a:tr>
              <a:tr h="25042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オリックス本町ビル</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2011</a:t>
                      </a: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大阪ステーションシティ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2011.3</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梅田阪急ビル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2012.9</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中之島フェスティバルタワー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2012.10</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グランフロント大阪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2013.4</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あべのハルカス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2014.3</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0420">
                <a:tc>
                  <a:txBody>
                    <a:bodyPr/>
                    <a:lstStyle/>
                    <a:p>
                      <a:pPr algn="ctr" fontAlgn="ctr"/>
                      <a:r>
                        <a:rPr lang="zh-TW" altLang="en-US" sz="1100" b="0" i="0" u="none" strike="noStrike">
                          <a:solidFill>
                            <a:schemeClr val="tx1"/>
                          </a:solidFill>
                          <a:effectLst/>
                          <a:latin typeface="Meiryo UI" panose="020B0604030504040204" pitchFamily="50" charset="-128"/>
                          <a:ea typeface="Meiryo UI" panose="020B0604030504040204" pitchFamily="50" charset="-128"/>
                        </a:rPr>
                        <a:t>日本生命本店東館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2015.1</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中之島フェスティバルタワーウエスト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2017.4</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三菱東京</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UFJ</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銀行大阪ビル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2018</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042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なんばスカイオ</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2018.9</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大丸心斎橋店本館建替え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秋</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（仮称）ヨドバシ梅田タワー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秋</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大阪中央郵便局建替え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2022（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5042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阪神百貨店・新阪急ビル建替え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2022</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春</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頃（予定）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12" name="正方形/長方形 10"/>
          <p:cNvSpPr>
            <a:spLocks noChangeArrowheads="1"/>
          </p:cNvSpPr>
          <p:nvPr/>
        </p:nvSpPr>
        <p:spPr bwMode="auto">
          <a:xfrm>
            <a:off x="179514" y="570166"/>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都心部の動き</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都市再生緊急整備地域及び特定都市再生緊急整備地域の指定等により、規制緩和・税制優遇等を活用した民間都市開発事業が進展</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の地価は、住宅地・商業地ともに上昇しており、オフィス稼働貸室面積は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年以降増加基調で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年も高水準を維持</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6512" y="2276872"/>
            <a:ext cx="4554253" cy="707886"/>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○都市再生緊急整備地域及び特定都市再生緊急整備</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地域内における主な民間都市開発事業の進展状況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内閣府</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137</a:t>
            </a:fld>
            <a:endParaRPr lang="ja-JP" altLang="en-US" dirty="0"/>
          </a:p>
        </p:txBody>
      </p:sp>
      <p:pic>
        <p:nvPicPr>
          <p:cNvPr id="10" name="図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211960" y="3068960"/>
            <a:ext cx="4909269" cy="2885908"/>
          </a:xfrm>
          <a:prstGeom prst="rect">
            <a:avLst/>
          </a:prstGeom>
        </p:spPr>
      </p:pic>
    </p:spTree>
    <p:extLst>
      <p:ext uri="{BB962C8B-B14F-4D97-AF65-F5344CB8AC3E}">
        <p14:creationId xmlns:p14="http://schemas.microsoft.com/office/powerpoint/2010/main" val="381766561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4788024" y="2780928"/>
            <a:ext cx="3888465"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グランフロントの医薬・医療関係入居者</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5496" y="2780928"/>
            <a:ext cx="4431431"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○「グランフロント大阪」開業後の実績（</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5496" y="4849415"/>
            <a:ext cx="4285561"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○「ナレッジキャピタル」開業後の実績（</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4932040" y="5099119"/>
            <a:ext cx="4073683" cy="1384995"/>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その他大学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・研究機関</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大阪大学工学研究科</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オープンイノベーションオフィス</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大阪大学（</a:t>
            </a:r>
            <a:r>
              <a:rPr lang="en-US" altLang="ja-JP" sz="1000" dirty="0" err="1">
                <a:latin typeface="Meiryo UI" panose="020B0604030504040204" pitchFamily="50" charset="-128"/>
                <a:ea typeface="Meiryo UI" panose="020B0604030504040204" pitchFamily="50" charset="-128"/>
                <a:cs typeface="Meiryo UI" panose="020B0604030504040204" pitchFamily="50" charset="-128"/>
              </a:rPr>
              <a:t>VisLab</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関西大学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慶應</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義塾</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大学</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一般財団法人アジア太平洋研究所</a:t>
            </a: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国立研究開発法人科学技術振興</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機構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zh-TW" sz="1000" dirty="0" smtClean="0">
                <a:latin typeface="Meiryo UI" panose="020B0604030504040204" pitchFamily="50" charset="-128"/>
                <a:ea typeface="Meiryo UI" panose="020B0604030504040204" pitchFamily="50" charset="-128"/>
                <a:cs typeface="Meiryo UI" panose="020B0604030504040204" pitchFamily="50" charset="-128"/>
              </a:rPr>
              <a:t>JST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　</a:t>
            </a: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国立研究開発法人情報通信研究</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機構</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公益財団法人都市活力研究所</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グローバルベンチャーハビタット大阪</a:t>
            </a: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独立行政法人工業所有権情報・研修館（</a:t>
            </a:r>
            <a:r>
              <a:rPr lang="en-US" altLang="zh-TW" sz="1000" dirty="0" smtClean="0">
                <a:latin typeface="Meiryo UI" panose="020B0604030504040204" pitchFamily="50" charset="-128"/>
                <a:ea typeface="Meiryo UI" panose="020B0604030504040204" pitchFamily="50" charset="-128"/>
                <a:cs typeface="Meiryo UI" panose="020B0604030504040204" pitchFamily="50" charset="-128"/>
              </a:rPr>
              <a:t>INPIT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）近畿統括本部</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正方形/長方形 10"/>
          <p:cNvSpPr>
            <a:spLocks noChangeArrowheads="1"/>
          </p:cNvSpPr>
          <p:nvPr/>
        </p:nvSpPr>
        <p:spPr bwMode="auto">
          <a:xfrm>
            <a:off x="179514"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きた先行開発地域</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正方形/長方形 168"/>
          <p:cNvSpPr/>
          <p:nvPr/>
        </p:nvSpPr>
        <p:spPr>
          <a:xfrm>
            <a:off x="107504" y="1010444"/>
            <a:ext cx="8928992" cy="172819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「うめきた先行開発区域」のグランフロント大阪は、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らき</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を迎え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、来場者は２</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を突破</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連携拠点「ナレッジキャピタル」も会員制サロンの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会員数は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知的交流拠点として定着</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 </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の設置など、医療関連産業のビジネス基盤が整い、企業や研究機関、大学の関連施設など「知の集積」が進んでいる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446473189"/>
              </p:ext>
            </p:extLst>
          </p:nvPr>
        </p:nvGraphicFramePr>
        <p:xfrm>
          <a:off x="179511" y="5210500"/>
          <a:ext cx="4608479" cy="1386852"/>
        </p:xfrm>
        <a:graphic>
          <a:graphicData uri="http://schemas.openxmlformats.org/drawingml/2006/table">
            <a:tbl>
              <a:tblPr>
                <a:tableStyleId>{616DA210-FB5B-4158-B5E0-FEB733F419BA}</a:tableStyleId>
              </a:tblPr>
              <a:tblGrid>
                <a:gridCol w="1812420">
                  <a:extLst>
                    <a:ext uri="{9D8B030D-6E8A-4147-A177-3AD203B41FA5}">
                      <a16:colId xmlns:a16="http://schemas.microsoft.com/office/drawing/2014/main" val="20000"/>
                    </a:ext>
                  </a:extLst>
                </a:gridCol>
                <a:gridCol w="2796059">
                  <a:extLst>
                    <a:ext uri="{9D8B030D-6E8A-4147-A177-3AD203B41FA5}">
                      <a16:colId xmlns:a16="http://schemas.microsoft.com/office/drawing/2014/main" val="20001"/>
                    </a:ext>
                  </a:extLst>
                </a:gridCol>
              </a:tblGrid>
              <a:tr h="346713">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346713">
                <a:tc>
                  <a:txBody>
                    <a:bodyPr/>
                    <a:lstStyle/>
                    <a:p>
                      <a:pPr algn="l" fontAlgn="ctr"/>
                      <a:r>
                        <a:rPr lang="zh-CN"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一般来場者数</a:t>
                      </a:r>
                      <a:endParaRPr lang="zh-CN"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2,700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月末累計）</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46713">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ナレッジサロン会員数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4,700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月末時点）</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346713">
                <a:tc>
                  <a:txBody>
                    <a:bodyPr/>
                    <a:lstStyle/>
                    <a:p>
                      <a:pPr algn="l" fontAlgn="ctr"/>
                      <a:r>
                        <a:rPr lang="ja-JP" altLang="en-US" sz="1100" u="none" strike="noStrike">
                          <a:effectLst/>
                          <a:latin typeface="Meiryo UI" panose="020B0604030504040204" pitchFamily="50" charset="-128"/>
                          <a:ea typeface="Meiryo UI" panose="020B0604030504040204" pitchFamily="50" charset="-128"/>
                          <a:cs typeface="Meiryo UI" panose="020B0604030504040204" pitchFamily="50" charset="-128"/>
                        </a:rPr>
                        <a:t>海外からの視察・来訪者数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78</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ヵ国</a:t>
                      </a: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366</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団体（</a:t>
                      </a: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月末累計）</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3191718601"/>
              </p:ext>
            </p:extLst>
          </p:nvPr>
        </p:nvGraphicFramePr>
        <p:xfrm>
          <a:off x="4922472" y="3135511"/>
          <a:ext cx="4031981" cy="1743520"/>
        </p:xfrm>
        <a:graphic>
          <a:graphicData uri="http://schemas.openxmlformats.org/drawingml/2006/table">
            <a:tbl>
              <a:tblPr>
                <a:tableStyleId>{616DA210-FB5B-4158-B5E0-FEB733F419BA}</a:tableStyleId>
              </a:tblPr>
              <a:tblGrid>
                <a:gridCol w="4031981">
                  <a:extLst>
                    <a:ext uri="{9D8B030D-6E8A-4147-A177-3AD203B41FA5}">
                      <a16:colId xmlns:a16="http://schemas.microsoft.com/office/drawing/2014/main" val="20000"/>
                    </a:ext>
                  </a:extLst>
                </a:gridCol>
              </a:tblGrid>
              <a:tr h="217940">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名称</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solidFill>
                      <a:schemeClr val="tx2">
                        <a:lumMod val="20000"/>
                        <a:lumOff val="80000"/>
                      </a:schemeClr>
                    </a:solidFill>
                  </a:tcPr>
                </a:tc>
                <a:extLst>
                  <a:ext uri="{0D108BD9-81ED-4DB2-BD59-A6C34878D82A}">
                    <a16:rowId xmlns:a16="http://schemas.microsoft.com/office/drawing/2014/main" val="10000"/>
                  </a:ext>
                </a:extLst>
              </a:tr>
              <a:tr h="217940">
                <a:tc>
                  <a:txBody>
                    <a:bodyPr/>
                    <a:lstStyle/>
                    <a:p>
                      <a:pPr algn="l" fontAlgn="ctr"/>
                      <a:r>
                        <a:rPr lang="zh-TW"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zh-TW" sz="1200" u="none" strike="noStrike">
                          <a:effectLst/>
                          <a:latin typeface="Meiryo UI" panose="020B0604030504040204" pitchFamily="50" charset="-128"/>
                          <a:ea typeface="Meiryo UI" panose="020B0604030504040204" pitchFamily="50" charset="-128"/>
                          <a:cs typeface="Meiryo UI" panose="020B0604030504040204" pitchFamily="50" charset="-128"/>
                        </a:rPr>
                        <a:t>PMDA</a:t>
                      </a:r>
                      <a:r>
                        <a:rPr lang="zh-TW"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）関西支部</a:t>
                      </a:r>
                      <a:endParaRPr lang="zh-TW"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1"/>
                  </a:ext>
                </a:extLst>
              </a:tr>
              <a:tr h="217940">
                <a:tc>
                  <a:txBody>
                    <a:bodyPr/>
                    <a:lstStyle/>
                    <a:p>
                      <a:pPr algn="l" fontAlgn="ctr"/>
                      <a:r>
                        <a:rPr lang="zh-TW"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zh-TW" sz="1200" u="none" strike="noStrike">
                          <a:effectLst/>
                          <a:latin typeface="Meiryo UI" panose="020B0604030504040204" pitchFamily="50" charset="-128"/>
                          <a:ea typeface="Meiryo UI" panose="020B0604030504040204" pitchFamily="50" charset="-128"/>
                          <a:cs typeface="Meiryo UI" panose="020B0604030504040204" pitchFamily="50" charset="-128"/>
                        </a:rPr>
                        <a:t>AMED</a:t>
                      </a:r>
                      <a:r>
                        <a:rPr lang="zh-TW"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）創薬戦略部西日本統括部</a:t>
                      </a:r>
                      <a:endParaRPr lang="zh-TW"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2"/>
                  </a:ext>
                </a:extLst>
              </a:tr>
              <a:tr h="217940">
                <a:tc>
                  <a:txBody>
                    <a:bodyPr/>
                    <a:lstStyle/>
                    <a:p>
                      <a:pPr algn="l"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大阪市立大学健康科学イノベーションセンター</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3"/>
                  </a:ext>
                </a:extLst>
              </a:tr>
              <a:tr h="217940">
                <a:tc>
                  <a:txBody>
                    <a:bodyPr/>
                    <a:lstStyle/>
                    <a:p>
                      <a:pPr algn="l"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アストラゼネカ　本社</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4"/>
                  </a:ext>
                </a:extLst>
              </a:tr>
              <a:tr h="217940">
                <a:tc>
                  <a:txBody>
                    <a:bodyPr/>
                    <a:lstStyle/>
                    <a:p>
                      <a:pPr algn="l"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参天製薬　本社</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5"/>
                  </a:ext>
                </a:extLst>
              </a:tr>
              <a:tr h="21794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日本ベーリンガーインゲルハイム　関西支店</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6"/>
                  </a:ext>
                </a:extLst>
              </a:tr>
              <a:tr h="21794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ロート製薬　グランフロント大阪オフィス</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7"/>
                  </a:ext>
                </a:extLst>
              </a:tr>
            </a:tbl>
          </a:graphicData>
        </a:graphic>
      </p:graphicFrame>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smtClean="0"/>
              <a:pPr>
                <a:defRPr/>
              </a:pPr>
              <a:t>138</a:t>
            </a:fld>
            <a:endParaRPr lang="ja-JP" altLang="en-US" dirty="0"/>
          </a:p>
        </p:txBody>
      </p:sp>
      <p:graphicFrame>
        <p:nvGraphicFramePr>
          <p:cNvPr id="18" name="表 17"/>
          <p:cNvGraphicFramePr>
            <a:graphicFrameLocks noGrp="1"/>
          </p:cNvGraphicFramePr>
          <p:nvPr>
            <p:extLst>
              <p:ext uri="{D42A27DB-BD31-4B8C-83A1-F6EECF244321}">
                <p14:modId xmlns:p14="http://schemas.microsoft.com/office/powerpoint/2010/main" val="4190826273"/>
              </p:ext>
            </p:extLst>
          </p:nvPr>
        </p:nvGraphicFramePr>
        <p:xfrm>
          <a:off x="179513" y="3075218"/>
          <a:ext cx="4608478" cy="1759029"/>
        </p:xfrm>
        <a:graphic>
          <a:graphicData uri="http://schemas.openxmlformats.org/drawingml/2006/table">
            <a:tbl>
              <a:tblPr>
                <a:tableStyleId>{616DA210-FB5B-4158-B5E0-FEB733F419BA}</a:tableStyleId>
              </a:tblPr>
              <a:tblGrid>
                <a:gridCol w="1780207">
                  <a:extLst>
                    <a:ext uri="{9D8B030D-6E8A-4147-A177-3AD203B41FA5}">
                      <a16:colId xmlns:a16="http://schemas.microsoft.com/office/drawing/2014/main" val="20000"/>
                    </a:ext>
                  </a:extLst>
                </a:gridCol>
                <a:gridCol w="2828271">
                  <a:extLst>
                    <a:ext uri="{9D8B030D-6E8A-4147-A177-3AD203B41FA5}">
                      <a16:colId xmlns:a16="http://schemas.microsoft.com/office/drawing/2014/main" val="20001"/>
                    </a:ext>
                  </a:extLst>
                </a:gridCol>
              </a:tblGrid>
              <a:tr h="235704">
                <a:tc>
                  <a:txBody>
                    <a:bodyPr/>
                    <a:lstStyle/>
                    <a:p>
                      <a:pPr algn="ctr" fontAlgn="ctr"/>
                      <a:r>
                        <a:rPr lang="ja-JP" altLang="en-US" sz="1200" b="1"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ctr"/>
                      <a:r>
                        <a:rPr lang="ja-JP" altLang="en-US" sz="1200" b="1"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6,321</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2018</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月時点）</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5,300</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4,930</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万人</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5,255</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5,353</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5,483</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5704">
                <a:tc>
                  <a:txBody>
                    <a:bodyPr/>
                    <a:lstStyle/>
                    <a:p>
                      <a:pPr algn="l" fontAlgn="ct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商業施設売上高</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2017.4</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2018.3</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436</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444</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458</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465</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29557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836712"/>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完全失業者数・完全失業率の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：総務省「労働力調査」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、大阪府統計課「</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調査地方集計結果（年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平均</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79512" y="1534726"/>
            <a:ext cx="8784976"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年の大阪府の完全失業者数は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15.1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万人、完全失業率は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年から改善傾向がみられるものの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全国平均（</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％）より高い状況が続いている。</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四角形吹き出し 11"/>
          <p:cNvSpPr/>
          <p:nvPr/>
        </p:nvSpPr>
        <p:spPr>
          <a:xfrm>
            <a:off x="7308304" y="4133641"/>
            <a:ext cx="1800201" cy="549088"/>
          </a:xfrm>
          <a:prstGeom prst="wedgeRectCallout">
            <a:avLst>
              <a:gd name="adj1" fmla="val -99334"/>
              <a:gd name="adj2" fmla="val 85991"/>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全国＞完全失業率</a:t>
            </a:r>
            <a:endParaRPr kumimoji="1" lang="en-US" altLang="ja-JP" sz="1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（年平均）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四角形吹き出し 10"/>
          <p:cNvSpPr/>
          <p:nvPr/>
        </p:nvSpPr>
        <p:spPr>
          <a:xfrm>
            <a:off x="7308304" y="3190910"/>
            <a:ext cx="1800199" cy="549088"/>
          </a:xfrm>
          <a:prstGeom prst="wedgeRectCallout">
            <a:avLst>
              <a:gd name="adj1" fmla="val -100978"/>
              <a:gd name="adj2" fmla="val 20999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大阪府＞完全失業率</a:t>
            </a:r>
            <a:endParaRPr kumimoji="1" lang="en-US" altLang="ja-JP" sz="1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1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1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（年平均）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「雇用創出」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13</a:t>
            </a:fld>
            <a:endParaRPr lang="ja-JP" altLang="en-US" b="1" dirty="0"/>
          </a:p>
        </p:txBody>
      </p:sp>
      <p:pic>
        <p:nvPicPr>
          <p:cNvPr id="3" name="図 2"/>
          <p:cNvPicPr>
            <a:picLocks noChangeAspect="1"/>
          </p:cNvPicPr>
          <p:nvPr/>
        </p:nvPicPr>
        <p:blipFill>
          <a:blip r:embed="rId3"/>
          <a:stretch>
            <a:fillRect/>
          </a:stretch>
        </p:blipFill>
        <p:spPr>
          <a:xfrm>
            <a:off x="9468" y="2194919"/>
            <a:ext cx="9144793" cy="4535817"/>
          </a:xfrm>
          <a:prstGeom prst="rect">
            <a:avLst/>
          </a:prstGeom>
        </p:spPr>
      </p:pic>
    </p:spTree>
    <p:extLst>
      <p:ext uri="{BB962C8B-B14F-4D97-AF65-F5344CB8AC3E}">
        <p14:creationId xmlns:p14="http://schemas.microsoft.com/office/powerpoint/2010/main" val="40658544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107504" y="1817053"/>
            <a:ext cx="8946740" cy="120032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場所</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うめきた・グランフロント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 ナレッジキャピタル内</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新製品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・新サービスにつながるプロジェクトの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創出・推進支援を行う「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仕組み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くりに取り組む。</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国際展開・人材発掘、ビジネスプラン発表、製品開発（ハッカソン）、ビジネスマッチング等の各種イベントを通じて人々を集積、交流させ、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イノベーション創出を支援。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起業経験者、大企業、ベンチャーキャピタル等との連携によるベンチャー支援事業（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OIH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シードアクセラレーションプログラム（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OSAP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AutoShape 3"/>
          <p:cNvSpPr>
            <a:spLocks noChangeAspect="1" noChangeArrowheads="1" noTextEdit="1"/>
          </p:cNvSpPr>
          <p:nvPr/>
        </p:nvSpPr>
        <p:spPr bwMode="auto">
          <a:xfrm>
            <a:off x="3867756" y="4482109"/>
            <a:ext cx="4711082" cy="24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5" name="Line 44"/>
          <p:cNvSpPr>
            <a:spLocks noChangeShapeType="1"/>
          </p:cNvSpPr>
          <p:nvPr/>
        </p:nvSpPr>
        <p:spPr bwMode="auto">
          <a:xfrm>
            <a:off x="4150421"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6" name="Rectangle 45"/>
          <p:cNvSpPr>
            <a:spLocks noChangeArrowheads="1"/>
          </p:cNvSpPr>
          <p:nvPr/>
        </p:nvSpPr>
        <p:spPr bwMode="auto">
          <a:xfrm>
            <a:off x="4150421"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7" name="Line 46"/>
          <p:cNvSpPr>
            <a:spLocks noChangeShapeType="1"/>
          </p:cNvSpPr>
          <p:nvPr/>
        </p:nvSpPr>
        <p:spPr bwMode="auto">
          <a:xfrm>
            <a:off x="5741720"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8" name="Rectangle 47"/>
          <p:cNvSpPr>
            <a:spLocks noChangeArrowheads="1"/>
          </p:cNvSpPr>
          <p:nvPr/>
        </p:nvSpPr>
        <p:spPr bwMode="auto">
          <a:xfrm>
            <a:off x="5741720"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9" name="Line 48"/>
          <p:cNvSpPr>
            <a:spLocks noChangeShapeType="1"/>
          </p:cNvSpPr>
          <p:nvPr/>
        </p:nvSpPr>
        <p:spPr bwMode="auto">
          <a:xfrm>
            <a:off x="6432679"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0" name="Rectangle 49"/>
          <p:cNvSpPr>
            <a:spLocks noChangeArrowheads="1"/>
          </p:cNvSpPr>
          <p:nvPr/>
        </p:nvSpPr>
        <p:spPr bwMode="auto">
          <a:xfrm>
            <a:off x="6432679"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1" name="Line 50"/>
          <p:cNvSpPr>
            <a:spLocks noChangeShapeType="1"/>
          </p:cNvSpPr>
          <p:nvPr/>
        </p:nvSpPr>
        <p:spPr bwMode="auto">
          <a:xfrm>
            <a:off x="8851034"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2" name="Rectangle 51"/>
          <p:cNvSpPr>
            <a:spLocks noChangeArrowheads="1"/>
          </p:cNvSpPr>
          <p:nvPr/>
        </p:nvSpPr>
        <p:spPr bwMode="auto">
          <a:xfrm>
            <a:off x="8851034"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4" name="Line 62"/>
          <p:cNvSpPr>
            <a:spLocks noChangeShapeType="1"/>
          </p:cNvSpPr>
          <p:nvPr/>
        </p:nvSpPr>
        <p:spPr bwMode="auto">
          <a:xfrm>
            <a:off x="8861503" y="3621684"/>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5" name="Rectangle 63"/>
          <p:cNvSpPr>
            <a:spLocks noChangeArrowheads="1"/>
          </p:cNvSpPr>
          <p:nvPr/>
        </p:nvSpPr>
        <p:spPr bwMode="auto">
          <a:xfrm>
            <a:off x="8861503" y="3621684"/>
            <a:ext cx="10469"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6" name="Line 64"/>
          <p:cNvSpPr>
            <a:spLocks noChangeShapeType="1"/>
          </p:cNvSpPr>
          <p:nvPr/>
        </p:nvSpPr>
        <p:spPr bwMode="auto">
          <a:xfrm>
            <a:off x="8861503" y="4183659"/>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7" name="Rectangle 65"/>
          <p:cNvSpPr>
            <a:spLocks noChangeArrowheads="1"/>
          </p:cNvSpPr>
          <p:nvPr/>
        </p:nvSpPr>
        <p:spPr bwMode="auto">
          <a:xfrm>
            <a:off x="8861503" y="4183659"/>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1" name="正方形/長方形 10"/>
          <p:cNvSpPr>
            <a:spLocks noChangeArrowheads="1"/>
          </p:cNvSpPr>
          <p:nvPr/>
        </p:nvSpPr>
        <p:spPr bwMode="auto">
          <a:xfrm>
            <a:off x="179514" y="570166"/>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）の整備</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p:cNvSpPr/>
          <p:nvPr/>
        </p:nvSpPr>
        <p:spPr>
          <a:xfrm>
            <a:off x="125252" y="972344"/>
            <a:ext cx="8928992" cy="7284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イノベーションハブ（</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）は、起業をめざす人々、投資家等が集まり、交流することにより新たな価値を生み出す源泉としての機能を発揮。イノベーションが次々とおこる環境（エコシステム）の形成に取り組む。</a:t>
            </a:r>
          </a:p>
        </p:txBody>
      </p:sp>
      <p:graphicFrame>
        <p:nvGraphicFramePr>
          <p:cNvPr id="2" name="表 1"/>
          <p:cNvGraphicFramePr>
            <a:graphicFrameLocks noGrp="1"/>
          </p:cNvGraphicFramePr>
          <p:nvPr>
            <p:extLst>
              <p:ext uri="{D42A27DB-BD31-4B8C-83A1-F6EECF244321}">
                <p14:modId xmlns:p14="http://schemas.microsoft.com/office/powerpoint/2010/main" val="1262155639"/>
              </p:ext>
            </p:extLst>
          </p:nvPr>
        </p:nvGraphicFramePr>
        <p:xfrm>
          <a:off x="107504" y="3078419"/>
          <a:ext cx="4464497" cy="3414445"/>
        </p:xfrm>
        <a:graphic>
          <a:graphicData uri="http://schemas.openxmlformats.org/drawingml/2006/table">
            <a:tbl>
              <a:tblPr>
                <a:tableStyleId>{616DA210-FB5B-4158-B5E0-FEB733F419BA}</a:tableStyleId>
              </a:tblPr>
              <a:tblGrid>
                <a:gridCol w="1296143">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376266">
                  <a:extLst>
                    <a:ext uri="{9D8B030D-6E8A-4147-A177-3AD203B41FA5}">
                      <a16:colId xmlns:a16="http://schemas.microsoft.com/office/drawing/2014/main" val="20002"/>
                    </a:ext>
                  </a:extLst>
                </a:gridCol>
              </a:tblGrid>
              <a:tr h="615226">
                <a:tc gridSpan="3">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OIH</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）」に</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グローバルイノベーション</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創出支援事業 </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）～の</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年間</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65669">
                <a:tc gridSpan="2">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70,000</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以上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1"/>
                  </a:ext>
                </a:extLst>
              </a:tr>
              <a:tr h="465669">
                <a:tc gridSpan="2">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プロジェクト創出</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支援件数</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件</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（例・ウェアラブルトイ「</a:t>
                      </a:r>
                      <a:r>
                        <a:rPr lang="en-US" altLang="ja-JP" sz="12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Moff</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2"/>
                  </a:ext>
                </a:extLst>
              </a:tr>
              <a:tr h="622627">
                <a:tc rowSpan="3">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会議 </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Hack </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Osaka</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開催実績</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毎年度</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累計</a:t>
                      </a:r>
                      <a:r>
                        <a:rPr lang="en-US" altLang="zh-TW"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22627">
                <a:tc vMerge="1">
                  <a:txBody>
                    <a:bodyPr/>
                    <a:lstStyle/>
                    <a:p>
                      <a:endParaRPr kumimoji="1" lang="ja-JP" altLang="en-US"/>
                    </a:p>
                  </a:txBody>
                  <a:tcP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趣旨</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世界中から人材・情報・資金を誘引し、グローバルにイノベーション創出をめざす実践的取組みの一環として開催</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22627">
                <a:tc vMerge="1">
                  <a:txBody>
                    <a:bodyPr/>
                    <a:lstStyle/>
                    <a:p>
                      <a:endParaRPr kumimoji="1" lang="ja-JP" altLang="en-US"/>
                    </a:p>
                  </a:txBody>
                  <a:tcPr/>
                </a:tc>
                <a:tc>
                  <a:txBody>
                    <a:bodyPr/>
                    <a:lstStyle/>
                    <a:p>
                      <a:pPr algn="l"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参加者</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(2018.2)</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684</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（うち</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外国人</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5"/>
                  </a:ext>
                </a:extLst>
              </a:tr>
            </a:tbl>
          </a:graphicData>
        </a:graphic>
      </p:graphicFrame>
      <p:sp>
        <p:nvSpPr>
          <p:cNvPr id="95" name="テキスト ボックス 3"/>
          <p:cNvSpPr txBox="1">
            <a:spLocks noChangeArrowheads="1"/>
          </p:cNvSpPr>
          <p:nvPr/>
        </p:nvSpPr>
        <p:spPr bwMode="auto">
          <a:xfrm>
            <a:off x="4725275" y="4642787"/>
            <a:ext cx="2181964" cy="400110"/>
          </a:xfrm>
          <a:prstGeom prst="rect">
            <a:avLst/>
          </a:prstGeom>
          <a:noFill/>
          <a:ln w="9525">
            <a:noFill/>
            <a:miter lim="800000"/>
            <a:headEnd/>
            <a:tailEnd/>
          </a:ln>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国際イノベーション会議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Hack</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H30.2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3"/>
          <p:cNvSpPr txBox="1">
            <a:spLocks noChangeArrowheads="1"/>
          </p:cNvSpPr>
          <p:nvPr/>
        </p:nvSpPr>
        <p:spPr bwMode="auto">
          <a:xfrm>
            <a:off x="6732240" y="5618961"/>
            <a:ext cx="2520280" cy="861774"/>
          </a:xfrm>
          <a:prstGeom prst="rect">
            <a:avLst/>
          </a:prstGeom>
          <a:noFill/>
          <a:ln w="9525">
            <a:noFill/>
            <a:miter lim="800000"/>
            <a:headEnd/>
            <a:tailEnd/>
          </a:ln>
        </p:spPr>
        <p:txBody>
          <a:bodyPr wrap="square">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Morning Meet Up</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00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投資家が参加しやすい早朝に起業家のピッチ（事業プレゼン）を行う取組みに毎回</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70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人が参加</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7" name="Picture 2" descr="C:\Users\i9650713\Desktop\11781674_766509063458285_97993128256902084_n.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14526" y="5419375"/>
            <a:ext cx="1917713" cy="1177977"/>
          </a:xfrm>
          <a:prstGeom prst="rect">
            <a:avLst/>
          </a:prstGeom>
          <a:noFill/>
        </p:spPr>
      </p:pic>
      <p:pic>
        <p:nvPicPr>
          <p:cNvPr id="99" name="Picture 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757" y="2998676"/>
            <a:ext cx="2070483" cy="132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テキスト ボックス 3"/>
          <p:cNvSpPr txBox="1">
            <a:spLocks noChangeArrowheads="1"/>
          </p:cNvSpPr>
          <p:nvPr/>
        </p:nvSpPr>
        <p:spPr bwMode="auto">
          <a:xfrm>
            <a:off x="6660232" y="3065289"/>
            <a:ext cx="2411760" cy="969496"/>
          </a:xfrm>
          <a:prstGeom prst="rect">
            <a:avLst/>
          </a:prstGeom>
          <a:noFill/>
          <a:ln w="9525">
            <a:noFill/>
            <a:miter lim="800000"/>
            <a:headEnd/>
            <a:tailEnd/>
          </a:ln>
        </p:spPr>
        <p:txBody>
          <a:bodyPr wrap="square">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当該事業がきっかけで起業に至った事例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リストバンド型の「ウェアラブルトイ」を製造・販売。欧米の大規模見本市に出展、米国のクラウドファンディングからの資金調達にも成功するなど国内外で躍進</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139</a:t>
            </a:fld>
            <a:endParaRPr lang="ja-JP" altLang="en-US" dirty="0"/>
          </a:p>
        </p:txBody>
      </p:sp>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2577" y="4160290"/>
            <a:ext cx="1800900" cy="1213628"/>
          </a:xfrm>
          <a:prstGeom prst="rect">
            <a:avLst/>
          </a:prstGeom>
        </p:spPr>
      </p:pic>
    </p:spTree>
    <p:extLst>
      <p:ext uri="{BB962C8B-B14F-4D97-AF65-F5344CB8AC3E}">
        <p14:creationId xmlns:p14="http://schemas.microsoft.com/office/powerpoint/2010/main" val="9063400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6109848" y="4725144"/>
            <a:ext cx="3031467" cy="2132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5145188" y="3060298"/>
            <a:ext cx="3998812" cy="3724319"/>
            <a:chOff x="5076056" y="2996952"/>
            <a:chExt cx="4176464" cy="3836398"/>
          </a:xfrm>
        </p:grpSpPr>
        <p:grpSp>
          <p:nvGrpSpPr>
            <p:cNvPr id="28" name="グループ化 141"/>
            <p:cNvGrpSpPr>
              <a:grpSpLocks/>
            </p:cNvGrpSpPr>
            <p:nvPr/>
          </p:nvGrpSpPr>
          <p:grpSpPr bwMode="auto">
            <a:xfrm>
              <a:off x="5076056" y="2996952"/>
              <a:ext cx="2173332" cy="2245897"/>
              <a:chOff x="5574864" y="1467338"/>
              <a:chExt cx="3317617" cy="4097130"/>
            </a:xfrm>
          </p:grpSpPr>
          <p:pic>
            <p:nvPicPr>
              <p:cNvPr id="29" name="Picture 1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864" y="1467338"/>
                <a:ext cx="3312367" cy="409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21"/>
              <p:cNvSpPr txBox="1">
                <a:spLocks noChangeArrowheads="1"/>
              </p:cNvSpPr>
              <p:nvPr/>
            </p:nvSpPr>
            <p:spPr bwMode="auto">
              <a:xfrm>
                <a:off x="5830414" y="1499178"/>
                <a:ext cx="685800"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ja-JP" sz="900" dirty="0">
                    <a:solidFill>
                      <a:srgbClr val="000000"/>
                    </a:solidFill>
                  </a:rPr>
                  <a:t>淀川</a:t>
                </a:r>
                <a:endParaRPr lang="ja-JP" altLang="ja-JP" sz="900" dirty="0">
                  <a:solidFill>
                    <a:prstClr val="black"/>
                  </a:solidFill>
                </a:endParaRPr>
              </a:p>
            </p:txBody>
          </p:sp>
          <p:sp>
            <p:nvSpPr>
              <p:cNvPr id="31" name="Text Box 121"/>
              <p:cNvSpPr txBox="1">
                <a:spLocks noChangeArrowheads="1"/>
              </p:cNvSpPr>
              <p:nvPr/>
            </p:nvSpPr>
            <p:spPr bwMode="auto">
              <a:xfrm>
                <a:off x="5724128" y="3155360"/>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なにわ筋</a:t>
                </a:r>
                <a:endParaRPr lang="ja-JP" altLang="ja-JP" sz="900" dirty="0">
                  <a:solidFill>
                    <a:prstClr val="black"/>
                  </a:solidFill>
                </a:endParaRPr>
              </a:p>
            </p:txBody>
          </p:sp>
          <p:sp>
            <p:nvSpPr>
              <p:cNvPr id="32" name="Text Box 121"/>
              <p:cNvSpPr txBox="1">
                <a:spLocks noChangeArrowheads="1"/>
              </p:cNvSpPr>
              <p:nvPr/>
            </p:nvSpPr>
            <p:spPr bwMode="auto">
              <a:xfrm>
                <a:off x="7956375" y="3483057"/>
                <a:ext cx="79208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800" dirty="0">
                    <a:solidFill>
                      <a:srgbClr val="000000"/>
                    </a:solidFill>
                  </a:rPr>
                  <a:t>阪急</a:t>
                </a:r>
                <a:endParaRPr lang="en-US" altLang="ja-JP" sz="800" dirty="0">
                  <a:solidFill>
                    <a:srgbClr val="000000"/>
                  </a:solidFill>
                </a:endParaRPr>
              </a:p>
              <a:p>
                <a:pPr algn="just" eaLnBrk="1" hangingPunct="1">
                  <a:spcBef>
                    <a:spcPct val="0"/>
                  </a:spcBef>
                  <a:buFontTx/>
                  <a:buNone/>
                </a:pPr>
                <a:r>
                  <a:rPr lang="ja-JP" altLang="en-US" sz="800" dirty="0">
                    <a:solidFill>
                      <a:srgbClr val="000000"/>
                    </a:solidFill>
                  </a:rPr>
                  <a:t>梅田駅</a:t>
                </a:r>
                <a:endParaRPr lang="ja-JP" altLang="ja-JP" sz="800" dirty="0">
                  <a:solidFill>
                    <a:prstClr val="black"/>
                  </a:solidFill>
                </a:endParaRPr>
              </a:p>
            </p:txBody>
          </p:sp>
          <p:sp>
            <p:nvSpPr>
              <p:cNvPr id="33" name="Text Box 121"/>
              <p:cNvSpPr txBox="1">
                <a:spLocks noChangeArrowheads="1"/>
              </p:cNvSpPr>
              <p:nvPr/>
            </p:nvSpPr>
            <p:spPr bwMode="auto">
              <a:xfrm>
                <a:off x="8460433" y="1859218"/>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新御堂筋</a:t>
                </a:r>
                <a:endParaRPr lang="ja-JP" altLang="ja-JP" sz="900" dirty="0">
                  <a:solidFill>
                    <a:prstClr val="black"/>
                  </a:solidFill>
                </a:endParaRPr>
              </a:p>
            </p:txBody>
          </p:sp>
          <p:sp>
            <p:nvSpPr>
              <p:cNvPr id="34" name="Text Box 121"/>
              <p:cNvSpPr txBox="1">
                <a:spLocks noChangeArrowheads="1"/>
              </p:cNvSpPr>
              <p:nvPr/>
            </p:nvSpPr>
            <p:spPr bwMode="auto">
              <a:xfrm>
                <a:off x="6444209" y="2147250"/>
                <a:ext cx="79208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spc="-150" dirty="0">
                    <a:solidFill>
                      <a:srgbClr val="000000"/>
                    </a:solidFill>
                  </a:rPr>
                  <a:t>阪急</a:t>
                </a:r>
                <a:endParaRPr lang="en-US" altLang="ja-JP" sz="900" spc="-150" dirty="0">
                  <a:solidFill>
                    <a:srgbClr val="000000"/>
                  </a:solidFill>
                </a:endParaRPr>
              </a:p>
              <a:p>
                <a:pPr algn="just" eaLnBrk="1" hangingPunct="1">
                  <a:spcBef>
                    <a:spcPct val="0"/>
                  </a:spcBef>
                  <a:buFontTx/>
                  <a:buNone/>
                </a:pPr>
                <a:r>
                  <a:rPr lang="ja-JP" altLang="en-US" sz="900" spc="-150" dirty="0">
                    <a:solidFill>
                      <a:srgbClr val="000000"/>
                    </a:solidFill>
                  </a:rPr>
                  <a:t>中津駅</a:t>
                </a:r>
                <a:endParaRPr lang="ja-JP" altLang="ja-JP" sz="900" spc="-150" dirty="0">
                  <a:solidFill>
                    <a:prstClr val="black"/>
                  </a:solidFill>
                </a:endParaRPr>
              </a:p>
            </p:txBody>
          </p:sp>
          <p:sp>
            <p:nvSpPr>
              <p:cNvPr id="35" name="Text Box 121"/>
              <p:cNvSpPr txBox="1">
                <a:spLocks noChangeArrowheads="1"/>
              </p:cNvSpPr>
              <p:nvPr/>
            </p:nvSpPr>
            <p:spPr bwMode="auto">
              <a:xfrm>
                <a:off x="7343594" y="4277073"/>
                <a:ext cx="1116839" cy="49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smtClean="0">
                    <a:solidFill>
                      <a:srgbClr val="000000"/>
                    </a:solidFill>
                  </a:rPr>
                  <a:t>ＪＲ大阪駅</a:t>
                </a:r>
                <a:endParaRPr lang="ja-JP" altLang="ja-JP" sz="900" dirty="0">
                  <a:solidFill>
                    <a:prstClr val="black"/>
                  </a:solidFill>
                </a:endParaRPr>
              </a:p>
            </p:txBody>
          </p:sp>
          <p:sp>
            <p:nvSpPr>
              <p:cNvPr id="36" name="Text Box 121"/>
              <p:cNvSpPr txBox="1">
                <a:spLocks noChangeArrowheads="1"/>
              </p:cNvSpPr>
              <p:nvPr/>
            </p:nvSpPr>
            <p:spPr bwMode="auto">
              <a:xfrm>
                <a:off x="6156178" y="3640640"/>
                <a:ext cx="1080121"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b="1" dirty="0" smtClean="0">
                    <a:solidFill>
                      <a:prstClr val="black"/>
                    </a:solidFill>
                  </a:rPr>
                  <a:t>２期区域</a:t>
                </a:r>
                <a:endParaRPr lang="en-US" altLang="ja-JP" sz="1000" b="1" dirty="0">
                  <a:solidFill>
                    <a:prstClr val="black"/>
                  </a:solidFill>
                </a:endParaRPr>
              </a:p>
            </p:txBody>
          </p:sp>
          <p:sp>
            <p:nvSpPr>
              <p:cNvPr id="37" name="Text Box 121"/>
              <p:cNvSpPr txBox="1">
                <a:spLocks noChangeArrowheads="1"/>
              </p:cNvSpPr>
              <p:nvPr/>
            </p:nvSpPr>
            <p:spPr bwMode="auto">
              <a:xfrm>
                <a:off x="7112849" y="3299379"/>
                <a:ext cx="792089" cy="89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b="1" dirty="0">
                    <a:solidFill>
                      <a:srgbClr val="000000"/>
                    </a:solidFill>
                  </a:rPr>
                  <a:t>先行</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開発</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区域</a:t>
                </a:r>
                <a:endParaRPr lang="en-US" altLang="ja-JP" sz="900" b="1" dirty="0">
                  <a:solidFill>
                    <a:srgbClr val="000000"/>
                  </a:solidFill>
                </a:endParaRPr>
              </a:p>
            </p:txBody>
          </p:sp>
        </p:grpSp>
        <p:sp>
          <p:nvSpPr>
            <p:cNvPr id="41" name="Text Box 131"/>
            <p:cNvSpPr txBox="1">
              <a:spLocks noChangeArrowheads="1"/>
            </p:cNvSpPr>
            <p:nvPr/>
          </p:nvSpPr>
          <p:spPr bwMode="auto">
            <a:xfrm>
              <a:off x="7772910" y="3442649"/>
              <a:ext cx="1479610" cy="16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２期区域面積 約</a:t>
              </a:r>
              <a:r>
                <a:rPr lang="en-US"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131"/>
            <p:cNvSpPr txBox="1">
              <a:spLocks noChangeArrowheads="1"/>
            </p:cNvSpPr>
            <p:nvPr/>
          </p:nvSpPr>
          <p:spPr bwMode="auto">
            <a:xfrm>
              <a:off x="7778184" y="3626733"/>
              <a:ext cx="1186304" cy="16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対象</a:t>
              </a: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面積　約</a:t>
              </a:r>
              <a:r>
                <a:rPr lang="en-US" altLang="ja-JP" sz="100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16.2ha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7380312" y="3465953"/>
              <a:ext cx="303703" cy="118065"/>
            </a:xfrm>
            <a:prstGeom prst="rect">
              <a:avLst/>
            </a:prstGeom>
            <a:pattFill prst="pct30">
              <a:fgClr>
                <a:srgbClr val="FF0000"/>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4" name="正方形/長方形 43"/>
            <p:cNvSpPr/>
            <p:nvPr/>
          </p:nvSpPr>
          <p:spPr>
            <a:xfrm>
              <a:off x="7380312" y="3649151"/>
              <a:ext cx="303817" cy="118800"/>
            </a:xfrm>
            <a:prstGeom prst="rect">
              <a:avLst/>
            </a:pr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cxnSp>
          <p:nvCxnSpPr>
            <p:cNvPr id="45" name="AutoShape 129"/>
            <p:cNvCxnSpPr>
              <a:cxnSpLocks noChangeShapeType="1"/>
            </p:cNvCxnSpPr>
            <p:nvPr/>
          </p:nvCxnSpPr>
          <p:spPr bwMode="auto">
            <a:xfrm flipV="1">
              <a:off x="7308304" y="3992364"/>
              <a:ext cx="447833" cy="1"/>
            </a:xfrm>
            <a:prstGeom prst="straightConnector1">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cxnSp>
        <p:sp>
          <p:nvSpPr>
            <p:cNvPr id="46" name="Rectangle 130"/>
            <p:cNvSpPr>
              <a:spLocks noChangeAspect="1" noChangeArrowheads="1"/>
            </p:cNvSpPr>
            <p:nvPr/>
          </p:nvSpPr>
          <p:spPr bwMode="auto">
            <a:xfrm rot="5400000">
              <a:off x="7475638" y="3851379"/>
              <a:ext cx="97348" cy="288000"/>
            </a:xfrm>
            <a:prstGeom prst="rect">
              <a:avLst/>
            </a:prstGeom>
            <a:solidFill>
              <a:srgbClr val="FFFF00"/>
            </a:solidFill>
            <a:ln w="19050">
              <a:solidFill>
                <a:srgbClr val="FF0000"/>
              </a:solidFill>
              <a:prstDash val="sysDot"/>
              <a:miter lim="800000"/>
              <a:headEnd/>
              <a:tailEnd/>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prstClr val="black"/>
                </a:solidFill>
              </a:endParaRPr>
            </a:p>
          </p:txBody>
        </p:sp>
        <p:sp>
          <p:nvSpPr>
            <p:cNvPr id="47" name="Text Box 131"/>
            <p:cNvSpPr txBox="1">
              <a:spLocks noChangeArrowheads="1"/>
            </p:cNvSpPr>
            <p:nvPr/>
          </p:nvSpPr>
          <p:spPr bwMode="auto">
            <a:xfrm>
              <a:off x="7812361" y="3877338"/>
              <a:ext cx="1224135" cy="4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en-US" altLang="ja-JP"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東海道線</a:t>
              </a:r>
              <a:r>
                <a:rPr lang="ja-JP" altLang="en-US"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支線</a:t>
              </a:r>
              <a:endParaRPr lang="en-US" altLang="ja-JP"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eaLnBrk="1" hangingPunct="1">
                <a:spcBef>
                  <a:spcPct val="0"/>
                </a:spcBef>
                <a:buFontTx/>
                <a:buNone/>
              </a:pPr>
              <a:r>
                <a:rPr lang="en-US"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地下化及び新駅</a:t>
              </a:r>
              <a:endParaRPr lang="ja-JP"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7236296" y="3109031"/>
              <a:ext cx="720080" cy="261610"/>
            </a:xfrm>
            <a:prstGeom prst="rect">
              <a:avLst/>
            </a:prstGeom>
            <a:noFill/>
          </p:spPr>
          <p:txBody>
            <a:bodyPr wrap="square" rtlCol="0">
              <a:spAutoFit/>
            </a:bodyPr>
            <a:lstStyle/>
            <a:p>
              <a:r>
                <a:rPr lang="ja-JP" altLang="en-US" sz="1100" dirty="0" smtClean="0">
                  <a:solidFill>
                    <a:prstClr val="black"/>
                  </a:solidFill>
                </a:rPr>
                <a:t>（凡例）</a:t>
              </a:r>
              <a:endParaRPr lang="ja-JP" altLang="en-US" sz="1100" dirty="0">
                <a:solidFill>
                  <a:prstClr val="black"/>
                </a:solidFill>
              </a:endParaRPr>
            </a:p>
          </p:txBody>
        </p:sp>
        <p:pic>
          <p:nvPicPr>
            <p:cNvPr id="5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332" y="4718353"/>
              <a:ext cx="2927877" cy="58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34730" y="5373216"/>
              <a:ext cx="2816622" cy="146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6605" y="5224107"/>
              <a:ext cx="2736303" cy="25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正方形/長方形 10"/>
          <p:cNvSpPr>
            <a:spLocks noChangeArrowheads="1"/>
          </p:cNvSpPr>
          <p:nvPr/>
        </p:nvSpPr>
        <p:spPr bwMode="auto">
          <a:xfrm>
            <a:off x="210198" y="54311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期区域の開発</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25252" y="881671"/>
            <a:ext cx="8928992" cy="212301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期区域」は、「みどり」を中心とした、世界に強く印象づける「大阪の顔」となる都市空間の実現などをめざし、</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月にまちづくりの基本的な考え方をまとめた「うめきた２期区域まちづくりの方針」を決定した。このまちづくりの実現に向けて、</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都市機構により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月から開発事業者募集が開始され、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月に決定された。</a:t>
            </a: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東海道線支線の地下化や新駅設置等の基盤整備事業</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を引き続き進める</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とともに、開発事業者の提案内容について関係者と協議、調整を行い、国際競争力を高め、世界の都市をリードするまちづくりを実現する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3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フリーフォーム 38"/>
          <p:cNvSpPr/>
          <p:nvPr/>
        </p:nvSpPr>
        <p:spPr>
          <a:xfrm>
            <a:off x="5616242" y="3883041"/>
            <a:ext cx="532420" cy="1069224"/>
          </a:xfrm>
          <a:custGeom>
            <a:avLst/>
            <a:gdLst>
              <a:gd name="connsiteX0" fmla="*/ 61708 w 746106"/>
              <a:gd name="connsiteY0" fmla="*/ 1464162 h 1464162"/>
              <a:gd name="connsiteX1" fmla="*/ 0 w 746106"/>
              <a:gd name="connsiteY1" fmla="*/ 1436113 h 1464162"/>
              <a:gd name="connsiteX2" fmla="*/ 78538 w 746106"/>
              <a:gd name="connsiteY2" fmla="*/ 1290258 h 1464162"/>
              <a:gd name="connsiteX3" fmla="*/ 280491 w 746106"/>
              <a:gd name="connsiteY3" fmla="*/ 684398 h 1464162"/>
              <a:gd name="connsiteX4" fmla="*/ 426346 w 746106"/>
              <a:gd name="connsiteY4" fmla="*/ 218783 h 1464162"/>
              <a:gd name="connsiteX5" fmla="*/ 555372 w 746106"/>
              <a:gd name="connsiteY5" fmla="*/ 0 h 1464162"/>
              <a:gd name="connsiteX6" fmla="*/ 678788 w 746106"/>
              <a:gd name="connsiteY6" fmla="*/ 56098 h 1464162"/>
              <a:gd name="connsiteX7" fmla="*/ 684398 w 746106"/>
              <a:gd name="connsiteY7" fmla="*/ 117806 h 1464162"/>
              <a:gd name="connsiteX8" fmla="*/ 740496 w 746106"/>
              <a:gd name="connsiteY8" fmla="*/ 628299 h 1464162"/>
              <a:gd name="connsiteX9" fmla="*/ 746106 w 746106"/>
              <a:gd name="connsiteY9" fmla="*/ 1077085 h 1464162"/>
              <a:gd name="connsiteX10" fmla="*/ 516103 w 746106"/>
              <a:gd name="connsiteY10" fmla="*/ 1206110 h 1464162"/>
              <a:gd name="connsiteX11" fmla="*/ 319760 w 746106"/>
              <a:gd name="connsiteY11" fmla="*/ 1318307 h 1464162"/>
              <a:gd name="connsiteX12" fmla="*/ 61708 w 746106"/>
              <a:gd name="connsiteY12" fmla="*/ 1464162 h 14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106" h="1464162">
                <a:moveTo>
                  <a:pt x="61708" y="1464162"/>
                </a:moveTo>
                <a:lnTo>
                  <a:pt x="0" y="1436113"/>
                </a:lnTo>
                <a:lnTo>
                  <a:pt x="78538" y="1290258"/>
                </a:lnTo>
                <a:lnTo>
                  <a:pt x="280491" y="684398"/>
                </a:lnTo>
                <a:lnTo>
                  <a:pt x="426346" y="218783"/>
                </a:lnTo>
                <a:lnTo>
                  <a:pt x="555372" y="0"/>
                </a:lnTo>
                <a:lnTo>
                  <a:pt x="678788" y="56098"/>
                </a:lnTo>
                <a:lnTo>
                  <a:pt x="684398" y="117806"/>
                </a:lnTo>
                <a:lnTo>
                  <a:pt x="740496" y="628299"/>
                </a:lnTo>
                <a:lnTo>
                  <a:pt x="746106" y="1077085"/>
                </a:lnTo>
                <a:lnTo>
                  <a:pt x="516103" y="1206110"/>
                </a:lnTo>
                <a:lnTo>
                  <a:pt x="319760" y="1318307"/>
                </a:lnTo>
                <a:lnTo>
                  <a:pt x="61708" y="1464162"/>
                </a:lnTo>
                <a:close/>
              </a:path>
            </a:pathLst>
          </a:cu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6" name="スライド番号プレースホルダー 3"/>
          <p:cNvSpPr txBox="1">
            <a:spLocks/>
          </p:cNvSpPr>
          <p:nvPr/>
        </p:nvSpPr>
        <p:spPr>
          <a:xfrm>
            <a:off x="7041084" y="6487244"/>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t>140</a:t>
            </a:r>
            <a:endParaRPr lang="ja-JP" altLang="en-US" dirty="0"/>
          </a:p>
        </p:txBody>
      </p:sp>
      <p:pic>
        <p:nvPicPr>
          <p:cNvPr id="4" name="図 3"/>
          <p:cNvPicPr>
            <a:picLocks noChangeAspect="1"/>
          </p:cNvPicPr>
          <p:nvPr/>
        </p:nvPicPr>
        <p:blipFill rotWithShape="1">
          <a:blip r:embed="rId8"/>
          <a:srcRect t="684" r="1951" b="1"/>
          <a:stretch/>
        </p:blipFill>
        <p:spPr>
          <a:xfrm>
            <a:off x="101110" y="3055551"/>
            <a:ext cx="4979621" cy="3305493"/>
          </a:xfrm>
          <a:prstGeom prst="rect">
            <a:avLst/>
          </a:prstGeom>
        </p:spPr>
      </p:pic>
    </p:spTree>
    <p:extLst>
      <p:ext uri="{BB962C8B-B14F-4D97-AF65-F5344CB8AC3E}">
        <p14:creationId xmlns:p14="http://schemas.microsoft.com/office/powerpoint/2010/main" val="158178683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8" name="正方形/長方形 14"/>
          <p:cNvSpPr>
            <a:spLocks noChangeArrowheads="1"/>
          </p:cNvSpPr>
          <p:nvPr/>
        </p:nvSpPr>
        <p:spPr bwMode="auto">
          <a:xfrm>
            <a:off x="106635" y="3016421"/>
            <a:ext cx="4465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天王寺</a:t>
            </a:r>
            <a:r>
              <a:rPr lang="ja-JP" altLang="en-US" sz="1400" dirty="0">
                <a:latin typeface="Meiryo UI" pitchFamily="50" charset="-128"/>
                <a:ea typeface="Meiryo UI" pitchFamily="50" charset="-128"/>
                <a:cs typeface="Meiryo UI" pitchFamily="50" charset="-128"/>
              </a:rPr>
              <a:t>動物園　入園者数の</a:t>
            </a:r>
            <a:r>
              <a:rPr lang="ja-JP" altLang="en-US" sz="1400" dirty="0" smtClean="0">
                <a:latin typeface="Meiryo UI" pitchFamily="50" charset="-128"/>
                <a:ea typeface="Meiryo UI" pitchFamily="50" charset="-128"/>
                <a:cs typeface="Meiryo UI" pitchFamily="50" charset="-128"/>
              </a:rPr>
              <a:t>推移</a:t>
            </a:r>
            <a:endParaRPr lang="en-US" altLang="ja-JP" sz="14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出典：大阪市</a:t>
            </a:r>
            <a:r>
              <a:rPr lang="en-US" altLang="ja-JP" sz="1000" dirty="0" smtClean="0">
                <a:latin typeface="Meiryo UI" pitchFamily="50" charset="-128"/>
                <a:ea typeface="Meiryo UI" pitchFamily="50" charset="-128"/>
                <a:cs typeface="Meiryo UI" pitchFamily="50" charset="-128"/>
              </a:rPr>
              <a:t>HP</a:t>
            </a:r>
            <a:r>
              <a:rPr lang="ja-JP" altLang="en-US" sz="1000" dirty="0">
                <a:latin typeface="Meiryo UI" pitchFamily="50" charset="-128"/>
                <a:ea typeface="Meiryo UI" pitchFamily="50" charset="-128"/>
                <a:cs typeface="Meiryo UI" pitchFamily="50" charset="-128"/>
              </a:rPr>
              <a:t>「天王寺動物園入園者数 直近</a:t>
            </a:r>
            <a:r>
              <a:rPr lang="en-US" altLang="ja-JP" sz="1000" dirty="0">
                <a:latin typeface="Meiryo UI" pitchFamily="50" charset="-128"/>
                <a:ea typeface="Meiryo UI" pitchFamily="50" charset="-128"/>
                <a:cs typeface="Meiryo UI" pitchFamily="50" charset="-128"/>
              </a:rPr>
              <a:t>10</a:t>
            </a:r>
            <a:r>
              <a:rPr lang="ja-JP" altLang="en-US" sz="1000" dirty="0">
                <a:latin typeface="Meiryo UI" pitchFamily="50" charset="-128"/>
                <a:ea typeface="Meiryo UI" pitchFamily="50" charset="-128"/>
                <a:cs typeface="Meiryo UI" pitchFamily="50" charset="-128"/>
              </a:rPr>
              <a:t>年間の</a:t>
            </a:r>
            <a:r>
              <a:rPr lang="ja-JP" altLang="en-US" sz="1000" dirty="0" smtClean="0">
                <a:latin typeface="Meiryo UI" pitchFamily="50" charset="-128"/>
                <a:ea typeface="Meiryo UI" pitchFamily="50" charset="-128"/>
                <a:cs typeface="Meiryo UI" pitchFamily="50" charset="-128"/>
              </a:rPr>
              <a:t>推移」より作成</a:t>
            </a:r>
            <a:endParaRPr lang="en-US" altLang="ja-JP" sz="1400" dirty="0">
              <a:latin typeface="Meiryo UI" pitchFamily="50" charset="-128"/>
              <a:ea typeface="Meiryo UI" pitchFamily="50" charset="-128"/>
              <a:cs typeface="Meiryo UI" pitchFamily="50" charset="-128"/>
            </a:endParaRPr>
          </a:p>
        </p:txBody>
      </p:sp>
      <p:sp>
        <p:nvSpPr>
          <p:cNvPr id="95239" name="正方形/長方形 14"/>
          <p:cNvSpPr>
            <a:spLocks noChangeArrowheads="1"/>
          </p:cNvSpPr>
          <p:nvPr/>
        </p:nvSpPr>
        <p:spPr bwMode="auto">
          <a:xfrm>
            <a:off x="4572322" y="2996952"/>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天王寺</a:t>
            </a:r>
            <a:r>
              <a:rPr lang="ja-JP" altLang="en-US" sz="1400" dirty="0">
                <a:latin typeface="Meiryo UI" pitchFamily="50" charset="-128"/>
                <a:ea typeface="Meiryo UI" pitchFamily="50" charset="-128"/>
                <a:cs typeface="Meiryo UI" pitchFamily="50" charset="-128"/>
              </a:rPr>
              <a:t>公園エントランスエリア魅力創造・管理運営事業</a:t>
            </a:r>
            <a:endParaRPr lang="en-US" altLang="ja-JP" sz="1400" dirty="0">
              <a:latin typeface="Meiryo UI" pitchFamily="50" charset="-128"/>
              <a:ea typeface="Meiryo UI" pitchFamily="50" charset="-128"/>
              <a:cs typeface="Meiryo UI" pitchFamily="50" charset="-128"/>
            </a:endParaRPr>
          </a:p>
        </p:txBody>
      </p:sp>
      <p:sp>
        <p:nvSpPr>
          <p:cNvPr id="17" name="正方形/長方形 16"/>
          <p:cNvSpPr/>
          <p:nvPr/>
        </p:nvSpPr>
        <p:spPr>
          <a:xfrm>
            <a:off x="4795941" y="3382253"/>
            <a:ext cx="4221630" cy="1678671"/>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事業期間</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近鉄不動産株式会社</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事業対象区域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・エントランスエリア（約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25,000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・茶</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臼山北東部エリア（約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8106" y="4056385"/>
            <a:ext cx="1739465" cy="101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7"/>
          <p:cNvSpPr>
            <a:spLocks noChangeArrowheads="1"/>
          </p:cNvSpPr>
          <p:nvPr/>
        </p:nvSpPr>
        <p:spPr bwMode="auto">
          <a:xfrm>
            <a:off x="7166359" y="3810164"/>
            <a:ext cx="1442199" cy="246221"/>
          </a:xfrm>
          <a:prstGeom prst="rect">
            <a:avLst/>
          </a:prstGeom>
          <a:noFill/>
          <a:ln w="9525">
            <a:noFill/>
            <a:miter lim="800000"/>
            <a:headEnd/>
            <a:tailEnd/>
          </a:ln>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00" dirty="0" smtClean="0">
                <a:solidFill>
                  <a:srgbClr val="000000"/>
                </a:solidFill>
                <a:latin typeface="Meiryo UI" pitchFamily="50" charset="-128"/>
                <a:ea typeface="Meiryo UI" pitchFamily="50" charset="-128"/>
                <a:cs typeface="Meiryo UI" pitchFamily="50" charset="-128"/>
              </a:rPr>
              <a:t>てんしば（芝生広場</a:t>
            </a:r>
            <a:r>
              <a:rPr lang="ja-JP" altLang="en-US" sz="1000" dirty="0">
                <a:solidFill>
                  <a:srgbClr val="000000"/>
                </a:solidFill>
                <a:latin typeface="Meiryo UI" pitchFamily="50" charset="-128"/>
                <a:ea typeface="Meiryo UI" pitchFamily="50" charset="-128"/>
                <a:cs typeface="Meiryo UI" pitchFamily="50" charset="-128"/>
              </a:rPr>
              <a:t>）</a:t>
            </a:r>
            <a:endParaRPr lang="en-US" altLang="ja-JP" sz="1000" dirty="0" smtClean="0">
              <a:solidFill>
                <a:srgbClr val="000000"/>
              </a:solidFill>
              <a:latin typeface="Meiryo UI" pitchFamily="50" charset="-128"/>
              <a:ea typeface="Meiryo UI" pitchFamily="50" charset="-128"/>
              <a:cs typeface="Meiryo UI" pitchFamily="50" charset="-128"/>
            </a:endParaRPr>
          </a:p>
        </p:txBody>
      </p:sp>
      <p:graphicFrame>
        <p:nvGraphicFramePr>
          <p:cNvPr id="95280" name="表 95279"/>
          <p:cNvGraphicFramePr>
            <a:graphicFrameLocks noGrp="1"/>
          </p:cNvGraphicFramePr>
          <p:nvPr>
            <p:extLst>
              <p:ext uri="{D42A27DB-BD31-4B8C-83A1-F6EECF244321}">
                <p14:modId xmlns:p14="http://schemas.microsoft.com/office/powerpoint/2010/main" val="146037776"/>
              </p:ext>
            </p:extLst>
          </p:nvPr>
        </p:nvGraphicFramePr>
        <p:xfrm>
          <a:off x="4785939" y="5378303"/>
          <a:ext cx="4221629" cy="1363065"/>
        </p:xfrm>
        <a:graphic>
          <a:graphicData uri="http://schemas.openxmlformats.org/drawingml/2006/table">
            <a:tbl>
              <a:tblPr/>
              <a:tblGrid>
                <a:gridCol w="938189">
                  <a:extLst>
                    <a:ext uri="{9D8B030D-6E8A-4147-A177-3AD203B41FA5}">
                      <a16:colId xmlns:a16="http://schemas.microsoft.com/office/drawing/2014/main" val="20000"/>
                    </a:ext>
                  </a:extLst>
                </a:gridCol>
                <a:gridCol w="1411239">
                  <a:extLst>
                    <a:ext uri="{9D8B030D-6E8A-4147-A177-3AD203B41FA5}">
                      <a16:colId xmlns:a16="http://schemas.microsoft.com/office/drawing/2014/main" val="20001"/>
                    </a:ext>
                  </a:extLst>
                </a:gridCol>
                <a:gridCol w="1872201">
                  <a:extLst>
                    <a:ext uri="{9D8B030D-6E8A-4147-A177-3AD203B41FA5}">
                      <a16:colId xmlns:a16="http://schemas.microsoft.com/office/drawing/2014/main" val="20002"/>
                    </a:ext>
                  </a:extLst>
                </a:gridCol>
              </a:tblGrid>
              <a:tr h="185280">
                <a:tc>
                  <a:txBody>
                    <a:bodyPr/>
                    <a:lstStyle/>
                    <a:p>
                      <a:pPr algn="ctr"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項目</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gridSpan="2">
                  <a:txBody>
                    <a:bodyPr/>
                    <a:lstStyle/>
                    <a:p>
                      <a:pPr algn="ctr"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概要</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hMerge="1">
                  <a:txBody>
                    <a:bodyPr/>
                    <a:lstStyle/>
                    <a:p>
                      <a:endParaRPr kumimoji="1" lang="ja-JP" altLang="en-US"/>
                    </a:p>
                  </a:txBody>
                  <a:tcPr/>
                </a:tc>
                <a:extLst>
                  <a:ext uri="{0D108BD9-81ED-4DB2-BD59-A6C34878D82A}">
                    <a16:rowId xmlns:a16="http://schemas.microsoft.com/office/drawing/2014/main" val="10000"/>
                  </a:ext>
                </a:extLst>
              </a:tr>
              <a:tr h="176858">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来場者数</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l" fontAlgn="ctr"/>
                      <a:r>
                        <a:rPr lang="zh-TW" altLang="en-US" sz="1000" b="0" i="0" u="none" strike="noStrike" dirty="0">
                          <a:solidFill>
                            <a:schemeClr val="tx1"/>
                          </a:solidFill>
                          <a:effectLst/>
                          <a:latin typeface="Meiryo UI" panose="020B0604030504040204" pitchFamily="50" charset="-128"/>
                          <a:ea typeface="Meiryo UI" panose="020B0604030504040204" pitchFamily="50" charset="-128"/>
                        </a:rPr>
                        <a:t>約</a:t>
                      </a:r>
                      <a:r>
                        <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rPr>
                        <a:t>1</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億</a:t>
                      </a:r>
                      <a:r>
                        <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rPr>
                        <a:t>6,287</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rPr>
                        <a:t>2018</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zh-TW" sz="1000" b="0" i="0" u="none" strike="noStrike" dirty="0">
                          <a:solidFill>
                            <a:schemeClr val="tx1"/>
                          </a:solidFill>
                          <a:effectLst/>
                          <a:latin typeface="Meiryo UI" panose="020B0604030504040204" pitchFamily="50" charset="-128"/>
                          <a:ea typeface="Meiryo UI" panose="020B0604030504040204" pitchFamily="50" charset="-128"/>
                        </a:rPr>
                        <a:t>3</a:t>
                      </a:r>
                      <a:r>
                        <a:rPr lang="zh-TW" altLang="en-US" sz="1000" b="0" i="0" u="none" strike="noStrike" dirty="0">
                          <a:solidFill>
                            <a:schemeClr val="tx1"/>
                          </a:solidFill>
                          <a:effectLst/>
                          <a:latin typeface="Meiryo UI" panose="020B0604030504040204" pitchFamily="50" charset="-128"/>
                          <a:ea typeface="Meiryo UI" panose="020B0604030504040204" pitchFamily="50" charset="-128"/>
                        </a:rPr>
                        <a:t>月時点）</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10001"/>
                  </a:ext>
                </a:extLst>
              </a:tr>
              <a:tr h="256008">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ct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1</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4,273</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万人、</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2</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3,924</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万人</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zh-TW"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a:t>
                      </a:r>
                      <a:r>
                        <a:rPr lang="en-US" altLang="zh-TW" sz="900" b="0" i="0" u="none" strike="noStrike" dirty="0" smtClean="0">
                          <a:solidFill>
                            <a:schemeClr val="tx1"/>
                          </a:solidFill>
                          <a:effectLst/>
                          <a:latin typeface="Meiryo UI" panose="020B0604030504040204" pitchFamily="50" charset="-128"/>
                          <a:ea typeface="Meiryo UI" panose="020B0604030504040204" pitchFamily="50" charset="-128"/>
                        </a:rPr>
                        <a:t>3</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smtClean="0">
                          <a:solidFill>
                            <a:schemeClr val="tx1"/>
                          </a:solidFill>
                          <a:effectLst/>
                          <a:latin typeface="Meiryo UI" panose="020B0604030504040204" pitchFamily="50" charset="-128"/>
                          <a:ea typeface="Meiryo UI" panose="020B0604030504040204" pitchFamily="50" charset="-128"/>
                        </a:rPr>
                        <a:t>3,881</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ja-JP" altLang="en-US" sz="900" b="0" i="0" u="none" strike="noStrike" dirty="0" err="1" smtClean="0">
                          <a:solidFill>
                            <a:schemeClr val="tx1"/>
                          </a:solidFill>
                          <a:effectLst/>
                          <a:latin typeface="Meiryo UI" panose="020B0604030504040204" pitchFamily="50" charset="-128"/>
                          <a:ea typeface="Meiryo UI" panose="020B0604030504040204" pitchFamily="50" charset="-128"/>
                        </a:rPr>
                        <a:t>、</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年目約</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4,200</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2"/>
                  </a:ext>
                </a:extLst>
              </a:tr>
              <a:tr h="176858">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最高路線価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5</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年</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連続上昇</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76858">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ctr"/>
                      <a:r>
                        <a:rPr lang="pt-BR" sz="1000" b="0" i="0" u="none" strike="noStrike" dirty="0">
                          <a:solidFill>
                            <a:schemeClr val="tx1"/>
                          </a:solidFill>
                          <a:effectLst/>
                          <a:latin typeface="Meiryo UI" panose="020B0604030504040204" pitchFamily="50" charset="-128"/>
                          <a:ea typeface="Meiryo UI" panose="020B0604030504040204" pitchFamily="50" charset="-128"/>
                        </a:rPr>
                        <a:t>H25：1,540千円⇒H26：1,860千円⇒</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kumimoji="1" lang="ja-JP" altLang="en-US"/>
                    </a:p>
                  </a:txBody>
                  <a:tcPr/>
                </a:tc>
                <a:extLst>
                  <a:ext uri="{0D108BD9-81ED-4DB2-BD59-A6C34878D82A}">
                    <a16:rowId xmlns:a16="http://schemas.microsoft.com/office/drawing/2014/main" val="10004"/>
                  </a:ext>
                </a:extLst>
              </a:tr>
              <a:tr h="17685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ctr"/>
                      <a:r>
                        <a:rPr lang="pt-BR" sz="1000" b="0" i="0" u="none" strike="noStrike" dirty="0">
                          <a:solidFill>
                            <a:schemeClr val="tx1"/>
                          </a:solidFill>
                          <a:effectLst/>
                          <a:latin typeface="Meiryo UI" panose="020B0604030504040204" pitchFamily="50" charset="-128"/>
                          <a:ea typeface="Meiryo UI" panose="020B0604030504040204" pitchFamily="50" charset="-128"/>
                        </a:rPr>
                        <a:t>H27：2,050千円⇒H28：2,360千円⇒</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kumimoji="1" lang="ja-JP" altLang="en-US"/>
                    </a:p>
                  </a:txBody>
                  <a:tcPr/>
                </a:tc>
                <a:extLst>
                  <a:ext uri="{0D108BD9-81ED-4DB2-BD59-A6C34878D82A}">
                    <a16:rowId xmlns:a16="http://schemas.microsoft.com/office/drawing/2014/main" val="10005"/>
                  </a:ext>
                </a:extLst>
              </a:tr>
              <a:tr h="185280">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l" fontAlgn="ctr"/>
                      <a:r>
                        <a:rPr lang="en-US" sz="1000" b="0" i="0" u="none" strike="noStrike" dirty="0">
                          <a:solidFill>
                            <a:schemeClr val="tx1"/>
                          </a:solidFill>
                          <a:effectLst/>
                          <a:latin typeface="Meiryo UI" panose="020B0604030504040204" pitchFamily="50" charset="-128"/>
                          <a:ea typeface="Meiryo UI" panose="020B0604030504040204" pitchFamily="50" charset="-128"/>
                        </a:rPr>
                        <a:t>H</a:t>
                      </a:r>
                      <a:r>
                        <a:rPr lang="en-US" sz="1000" b="0" i="0" u="none" strike="noStrike" dirty="0" smtClean="0">
                          <a:solidFill>
                            <a:schemeClr val="tx1"/>
                          </a:solidFill>
                          <a:effectLst/>
                          <a:latin typeface="Meiryo UI" panose="020B0604030504040204" pitchFamily="50" charset="-128"/>
                          <a:ea typeface="Meiryo UI" panose="020B0604030504040204" pitchFamily="50" charset="-128"/>
                        </a:rPr>
                        <a:t>29：2,720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H30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3,160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
        <p:nvSpPr>
          <p:cNvPr id="12" name="正方形/長方形 14"/>
          <p:cNvSpPr>
            <a:spLocks noChangeArrowheads="1"/>
          </p:cNvSpPr>
          <p:nvPr/>
        </p:nvSpPr>
        <p:spPr bwMode="auto">
          <a:xfrm>
            <a:off x="4573041" y="5054292"/>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あべのハルカス等の現況</a:t>
            </a:r>
            <a:endParaRPr lang="en-US" altLang="ja-JP" sz="1400" dirty="0">
              <a:latin typeface="Meiryo UI" pitchFamily="50" charset="-128"/>
              <a:ea typeface="Meiryo UI" pitchFamily="50" charset="-128"/>
              <a:cs typeface="Meiryo UI" pitchFamily="50" charset="-128"/>
            </a:endParaRPr>
          </a:p>
        </p:txBody>
      </p:sp>
      <p:sp>
        <p:nvSpPr>
          <p:cNvPr id="15" name="正方形/長方形 10"/>
          <p:cNvSpPr>
            <a:spLocks noChangeArrowheads="1"/>
          </p:cNvSpPr>
          <p:nvPr/>
        </p:nvSpPr>
        <p:spPr bwMode="auto">
          <a:xfrm>
            <a:off x="155719"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天王寺・阿倍野エリア</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141</a:t>
            </a:fld>
            <a:endParaRPr lang="ja-JP" altLang="en-US" dirty="0"/>
          </a:p>
        </p:txBody>
      </p:sp>
      <p:sp>
        <p:nvSpPr>
          <p:cNvPr id="22" name="正方形/長方形 21"/>
          <p:cNvSpPr/>
          <p:nvPr/>
        </p:nvSpPr>
        <p:spPr>
          <a:xfrm>
            <a:off x="125252" y="980728"/>
            <a:ext cx="8928992" cy="192474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月に「あべのハルカス」が全館オープンし、周辺地域の活性化も大きく進展</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全館オープンから</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来場者数が</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に到達した。</a:t>
            </a: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天王寺公園エントランスエリアは、新たな民間活力の導入等により、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の多目的芝生広場を有する「てんしば」がオープン。公園の魅力向上とともに、エリア全体の回遊性及び集客力の向上に取り組んでいる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入園者数が約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万人を突破。</a:t>
            </a: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2015(H27)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年に開園</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周年を迎えた天王寺動物園では、ナイトズーや様々な記念事業を実施。「てんしば」との相乗効果により入園者数が大幅に増加している。</a:t>
            </a:r>
          </a:p>
        </p:txBody>
      </p:sp>
      <p:pic>
        <p:nvPicPr>
          <p:cNvPr id="4" name="図 3"/>
          <p:cNvPicPr>
            <a:picLocks noChangeAspect="1"/>
          </p:cNvPicPr>
          <p:nvPr/>
        </p:nvPicPr>
        <p:blipFill>
          <a:blip r:embed="rId4"/>
          <a:stretch>
            <a:fillRect/>
          </a:stretch>
        </p:blipFill>
        <p:spPr>
          <a:xfrm>
            <a:off x="155719" y="3437846"/>
            <a:ext cx="4572396" cy="3261643"/>
          </a:xfrm>
          <a:prstGeom prst="rect">
            <a:avLst/>
          </a:prstGeom>
        </p:spPr>
      </p:pic>
    </p:spTree>
    <p:extLst>
      <p:ext uri="{BB962C8B-B14F-4D97-AF65-F5344CB8AC3E}">
        <p14:creationId xmlns:p14="http://schemas.microsoft.com/office/powerpoint/2010/main" val="225897195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email"/>
          <a:srcRect/>
          <a:stretch>
            <a:fillRect/>
          </a:stretch>
        </p:blipFill>
        <p:spPr bwMode="auto">
          <a:xfrm>
            <a:off x="3749447" y="4869160"/>
            <a:ext cx="2139238" cy="1656184"/>
          </a:xfrm>
          <a:prstGeom prst="rect">
            <a:avLst/>
          </a:prstGeom>
          <a:noFill/>
          <a:ln w="9525">
            <a:noFill/>
            <a:miter lim="800000"/>
            <a:headEnd/>
            <a:tailEnd/>
          </a:ln>
        </p:spPr>
      </p:pic>
      <p:pic>
        <p:nvPicPr>
          <p:cNvPr id="114690" name="Picture 2" descr="C:\Users\i5323479\AppData\Local\Microsoft\Windows\Temporary Internet Files\Content.Outlook\IGOBLTW4\_B2E0069 (3).jpg"/>
          <p:cNvPicPr>
            <a:picLocks noChangeAspect="1" noChangeArrowheads="1"/>
          </p:cNvPicPr>
          <p:nvPr/>
        </p:nvPicPr>
        <p:blipFill>
          <a:blip r:embed="rId4" cstate="print"/>
          <a:srcRect/>
          <a:stretch>
            <a:fillRect/>
          </a:stretch>
        </p:blipFill>
        <p:spPr bwMode="auto">
          <a:xfrm>
            <a:off x="535314" y="4786074"/>
            <a:ext cx="2549017" cy="1883286"/>
          </a:xfrm>
          <a:prstGeom prst="rect">
            <a:avLst/>
          </a:prstGeom>
          <a:noFill/>
        </p:spPr>
      </p:pic>
      <p:grpSp>
        <p:nvGrpSpPr>
          <p:cNvPr id="28" name="グループ化 27"/>
          <p:cNvGrpSpPr/>
          <p:nvPr/>
        </p:nvGrpSpPr>
        <p:grpSpPr>
          <a:xfrm>
            <a:off x="6238323" y="4897769"/>
            <a:ext cx="2150101" cy="1627575"/>
            <a:chOff x="4427984" y="5301208"/>
            <a:chExt cx="1802867" cy="1512168"/>
          </a:xfrm>
        </p:grpSpPr>
        <p:pic>
          <p:nvPicPr>
            <p:cNvPr id="29" name="Picture 2" descr="asset-1.jpg"/>
            <p:cNvPicPr>
              <a:picLocks noChangeAspect="1"/>
            </p:cNvPicPr>
            <p:nvPr/>
          </p:nvPicPr>
          <p:blipFill>
            <a:blip r:embed="rId5" cstate="email"/>
            <a:srcRect/>
            <a:stretch>
              <a:fillRect/>
            </a:stretch>
          </p:blipFill>
          <p:spPr bwMode="auto">
            <a:xfrm>
              <a:off x="5698306" y="6503733"/>
              <a:ext cx="513293" cy="254109"/>
            </a:xfrm>
            <a:prstGeom prst="rect">
              <a:avLst/>
            </a:prstGeom>
            <a:noFill/>
            <a:ln w="12700">
              <a:noFill/>
              <a:miter lim="0"/>
              <a:headEnd/>
              <a:tailEnd/>
            </a:ln>
          </p:spPr>
        </p:pic>
        <p:pic>
          <p:nvPicPr>
            <p:cNvPr id="30" name="Picture 1" descr="0000004044.jpg"/>
            <p:cNvPicPr>
              <a:picLocks noChangeAspect="1"/>
            </p:cNvPicPr>
            <p:nvPr/>
          </p:nvPicPr>
          <p:blipFill>
            <a:blip r:embed="rId6" cstate="email"/>
            <a:srcRect/>
            <a:stretch>
              <a:fillRect/>
            </a:stretch>
          </p:blipFill>
          <p:spPr bwMode="auto">
            <a:xfrm>
              <a:off x="4499992" y="6310205"/>
              <a:ext cx="856746" cy="503171"/>
            </a:xfrm>
            <a:prstGeom prst="rect">
              <a:avLst/>
            </a:prstGeom>
            <a:noFill/>
            <a:ln w="12700">
              <a:noFill/>
              <a:miter lim="0"/>
              <a:headEnd/>
              <a:tailEnd/>
            </a:ln>
          </p:spPr>
        </p:pic>
        <p:sp>
          <p:nvSpPr>
            <p:cNvPr id="31" name="右矢印 30"/>
            <p:cNvSpPr/>
            <p:nvPr/>
          </p:nvSpPr>
          <p:spPr bwMode="auto">
            <a:xfrm>
              <a:off x="5424676" y="6579054"/>
              <a:ext cx="169840" cy="773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sp>
          <p:nvSpPr>
            <p:cNvPr id="32" name="下矢印 31"/>
            <p:cNvSpPr/>
            <p:nvPr/>
          </p:nvSpPr>
          <p:spPr bwMode="auto">
            <a:xfrm flipV="1">
              <a:off x="5890194" y="6302368"/>
              <a:ext cx="54725" cy="1509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pic>
          <p:nvPicPr>
            <p:cNvPr id="33" name="Picture 2" descr="C:\Users\203978\Temporary Internet Files\Content.Outlook\IY9A5U71\IMG_1778.JPG"/>
            <p:cNvPicPr>
              <a:picLocks noChangeAspect="1" noChangeArrowheads="1"/>
            </p:cNvPicPr>
            <p:nvPr/>
          </p:nvPicPr>
          <p:blipFill>
            <a:blip r:embed="rId7" cstate="print">
              <a:clrChange>
                <a:clrFrom>
                  <a:srgbClr val="D1B19C"/>
                </a:clrFrom>
                <a:clrTo>
                  <a:srgbClr val="D1B19C">
                    <a:alpha val="0"/>
                  </a:srgbClr>
                </a:clrTo>
              </a:clrChange>
            </a:blip>
            <a:srcRect l="29525" t="48544" r="29525" b="12152"/>
            <a:stretch>
              <a:fillRect/>
            </a:stretch>
          </p:blipFill>
          <p:spPr bwMode="auto">
            <a:xfrm>
              <a:off x="4427984" y="5301208"/>
              <a:ext cx="1802867" cy="936104"/>
            </a:xfrm>
            <a:prstGeom prst="rect">
              <a:avLst/>
            </a:prstGeom>
            <a:noFill/>
          </p:spPr>
        </p:pic>
      </p:grpSp>
      <p:sp>
        <p:nvSpPr>
          <p:cNvPr id="15" name="正方形/長方形 10"/>
          <p:cNvSpPr>
            <a:spLocks noChangeArrowheads="1"/>
          </p:cNvSpPr>
          <p:nvPr/>
        </p:nvSpPr>
        <p:spPr bwMode="auto">
          <a:xfrm>
            <a:off x="179514" y="64110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咲洲・夢洲における民間事業者と協働するエネルギー関連の取組み</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25252" y="1124745"/>
            <a:ext cx="8928992" cy="6480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咲洲・夢洲では、再生可能エネルギーの発電や大型蓄電システムの実証・評価が可能となる整備が進んでいる。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5536" y="4417367"/>
            <a:ext cx="21602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491880" y="4417367"/>
            <a:ext cx="21602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リユース蓄電池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142</a:t>
            </a:fld>
            <a:endParaRPr lang="ja-JP" altLang="en-US" b="1" dirty="0"/>
          </a:p>
        </p:txBody>
      </p:sp>
      <p:graphicFrame>
        <p:nvGraphicFramePr>
          <p:cNvPr id="18" name="表 17"/>
          <p:cNvGraphicFramePr>
            <a:graphicFrameLocks noGrp="1"/>
          </p:cNvGraphicFramePr>
          <p:nvPr>
            <p:extLst>
              <p:ext uri="{D42A27DB-BD31-4B8C-83A1-F6EECF244321}">
                <p14:modId xmlns:p14="http://schemas.microsoft.com/office/powerpoint/2010/main" val="3603286440"/>
              </p:ext>
            </p:extLst>
          </p:nvPr>
        </p:nvGraphicFramePr>
        <p:xfrm>
          <a:off x="179512" y="1903208"/>
          <a:ext cx="8874732" cy="2460639"/>
        </p:xfrm>
        <a:graphic>
          <a:graphicData uri="http://schemas.openxmlformats.org/drawingml/2006/table">
            <a:tbl>
              <a:tblPr firstRow="1" bandRow="1">
                <a:tableStyleId>{5C22544A-7EE6-4342-B048-85BDC9FD1C3A}</a:tableStyleId>
              </a:tblPr>
              <a:tblGrid>
                <a:gridCol w="2772941">
                  <a:extLst>
                    <a:ext uri="{9D8B030D-6E8A-4147-A177-3AD203B41FA5}">
                      <a16:colId xmlns:a16="http://schemas.microsoft.com/office/drawing/2014/main" val="20000"/>
                    </a:ext>
                  </a:extLst>
                </a:gridCol>
                <a:gridCol w="6101791">
                  <a:extLst>
                    <a:ext uri="{9D8B030D-6E8A-4147-A177-3AD203B41FA5}">
                      <a16:colId xmlns:a16="http://schemas.microsoft.com/office/drawing/2014/main" val="20001"/>
                    </a:ext>
                  </a:extLst>
                </a:gridCol>
              </a:tblGrid>
              <a:tr h="339466">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取組み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進捗状況など</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75253">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「大阪ひかりの森」プロジェクト</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区の一般廃棄物埋立処分場に大規模太陽光発電（メガソーラー）を設置し、</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月から本格稼働。</a:t>
                      </a:r>
                    </a:p>
                  </a:txBody>
                  <a:tcPr anchor="ctr"/>
                </a:tc>
                <a:extLst>
                  <a:ext uri="{0D108BD9-81ED-4DB2-BD59-A6C34878D82A}">
                    <a16:rowId xmlns:a16="http://schemas.microsoft.com/office/drawing/2014/main" val="10001"/>
                  </a:ext>
                </a:extLst>
              </a:tr>
              <a:tr h="775934">
                <a:tc>
                  <a:txBody>
                    <a:bodyPr/>
                    <a:lstStyle/>
                    <a:p>
                      <a:pPr algn="l"/>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の中古蓄電池を活用した経済性の高い大型蓄電池システム実証事業</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夢洲地区において、ＥＶから回収した中古蓄電池を安全に運用する技術を確立し、経済性の高い大型リユース蓄電池システムとして世界初の実証事業を</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月より実施。隣接する夢洲メガソーラーの出力安定化を検証。この技術をもとに蓄電池を活用した新たなエネルギーマネージメントシステム確立に向けて実証事業を継続中。</a:t>
                      </a:r>
                    </a:p>
                  </a:txBody>
                  <a:tcPr anchor="ctr"/>
                </a:tc>
                <a:extLst>
                  <a:ext uri="{0D108BD9-81ED-4DB2-BD59-A6C34878D82A}">
                    <a16:rowId xmlns:a16="http://schemas.microsoft.com/office/drawing/2014/main" val="10002"/>
                  </a:ext>
                </a:extLst>
              </a:tr>
              <a:tr h="785611">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大型蓄電システム試験・評価施設（</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月に、世界最大級となる大型蓄電システム等の性能に関する試験評価施設が咲洲に開所し、同年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月から運用開始。今まで国内では不可能であった、大型蓄電池・蓄電システムの性能の優位性・安全性に関するグローバルな試験評価施設であり、国内産業の国際競争力の強化に貢献。</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0100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08" y="3291036"/>
            <a:ext cx="30289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132114" y="2998693"/>
            <a:ext cx="392396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東西二極の一極としての大阪・関西</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95536" y="4341004"/>
            <a:ext cx="1584176" cy="600164"/>
          </a:xfrm>
          <a:prstGeom prst="rect">
            <a:avLst/>
          </a:prstGeom>
          <a:noFill/>
        </p:spPr>
        <p:txBody>
          <a:bodyPr wrap="square" rtlCol="0">
            <a:spAutoFit/>
          </a:bodyPr>
          <a:lstStyle/>
          <a:p>
            <a:pPr algn="ctr"/>
            <a:r>
              <a:rPr kumimoji="1" lang="ja-JP" altLang="en-US" sz="1100" b="1" dirty="0" smtClean="0">
                <a:latin typeface="HGPｺﾞｼｯｸM" panose="020B0600000000000000" pitchFamily="50" charset="-128"/>
                <a:ea typeface="HGPｺﾞｼｯｸM" panose="020B0600000000000000" pitchFamily="50" charset="-128"/>
              </a:rPr>
              <a:t>西日本</a:t>
            </a:r>
            <a:endParaRPr kumimoji="1" lang="en-US" altLang="ja-JP" sz="1100" b="1" dirty="0" smtClean="0">
              <a:latin typeface="HGPｺﾞｼｯｸM" panose="020B0600000000000000" pitchFamily="50" charset="-128"/>
              <a:ea typeface="HGPｺﾞｼｯｸM" panose="020B0600000000000000" pitchFamily="50" charset="-128"/>
            </a:endParaRPr>
          </a:p>
          <a:p>
            <a:pPr algn="ctr"/>
            <a:r>
              <a:rPr kumimoji="1" lang="ja-JP" altLang="en-US" sz="1100" b="1" dirty="0" smtClean="0">
                <a:latin typeface="HGPｺﾞｼｯｸM" panose="020B0600000000000000" pitchFamily="50" charset="-128"/>
                <a:ea typeface="HGPｺﾞｼｯｸM" panose="020B0600000000000000" pitchFamily="50" charset="-128"/>
              </a:rPr>
              <a:t>人口</a:t>
            </a:r>
            <a:r>
              <a:rPr kumimoji="1" lang="en-US" altLang="ja-JP" sz="1100" b="1" dirty="0" smtClean="0">
                <a:latin typeface="HGPｺﾞｼｯｸM" panose="020B0600000000000000" pitchFamily="50" charset="-128"/>
                <a:ea typeface="HGPｺﾞｼｯｸM" panose="020B0600000000000000" pitchFamily="50" charset="-128"/>
              </a:rPr>
              <a:t>5,771</a:t>
            </a:r>
            <a:r>
              <a:rPr kumimoji="1" lang="ja-JP" altLang="en-US" sz="1100" b="1" dirty="0" smtClean="0">
                <a:latin typeface="HGPｺﾞｼｯｸM" panose="020B0600000000000000" pitchFamily="50" charset="-128"/>
                <a:ea typeface="HGPｺﾞｼｯｸM" panose="020B0600000000000000" pitchFamily="50" charset="-128"/>
              </a:rPr>
              <a:t>万人</a:t>
            </a:r>
            <a:endParaRPr kumimoji="1" lang="en-US" altLang="ja-JP" sz="1100" b="1" dirty="0" smtClean="0">
              <a:latin typeface="HGPｺﾞｼｯｸM" panose="020B0600000000000000" pitchFamily="50" charset="-128"/>
              <a:ea typeface="HGPｺﾞｼｯｸM" panose="020B0600000000000000" pitchFamily="50" charset="-128"/>
            </a:endParaRPr>
          </a:p>
          <a:p>
            <a:pPr algn="ctr"/>
            <a:r>
              <a:rPr lang="ja-JP" altLang="en-US" sz="1100" b="1" dirty="0" smtClean="0">
                <a:latin typeface="HGPｺﾞｼｯｸM" panose="020B0600000000000000" pitchFamily="50" charset="-128"/>
                <a:ea typeface="HGPｺﾞｼｯｸM" panose="020B0600000000000000" pitchFamily="50" charset="-128"/>
              </a:rPr>
              <a:t>実質</a:t>
            </a:r>
            <a:r>
              <a:rPr lang="en-US" altLang="ja-JP" sz="1100" b="1" dirty="0" smtClean="0">
                <a:latin typeface="HGPｺﾞｼｯｸM" panose="020B0600000000000000" pitchFamily="50" charset="-128"/>
                <a:ea typeface="HGPｺﾞｼｯｸM" panose="020B0600000000000000" pitchFamily="50" charset="-128"/>
              </a:rPr>
              <a:t>GDP235</a:t>
            </a:r>
            <a:r>
              <a:rPr lang="ja-JP" altLang="en-US" sz="1100" b="1" dirty="0" smtClean="0">
                <a:latin typeface="HGPｺﾞｼｯｸM" panose="020B0600000000000000" pitchFamily="50" charset="-128"/>
                <a:ea typeface="HGPｺﾞｼｯｸM" panose="020B0600000000000000" pitchFamily="50" charset="-128"/>
              </a:rPr>
              <a:t>兆円</a:t>
            </a:r>
            <a:endParaRPr kumimoji="1" lang="ja-JP" altLang="en-US" sz="1100" b="1" dirty="0">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2699792" y="4341004"/>
            <a:ext cx="1584176" cy="600164"/>
          </a:xfrm>
          <a:prstGeom prst="rect">
            <a:avLst/>
          </a:prstGeom>
          <a:noFill/>
        </p:spPr>
        <p:txBody>
          <a:bodyPr wrap="square" rtlCol="0">
            <a:spAutoFit/>
          </a:bodyPr>
          <a:lstStyle/>
          <a:p>
            <a:pPr algn="ctr"/>
            <a:r>
              <a:rPr kumimoji="1" lang="ja-JP" altLang="en-US" sz="1100" dirty="0" smtClean="0">
                <a:latin typeface="HGPｺﾞｼｯｸM" panose="020B0600000000000000" pitchFamily="50" charset="-128"/>
                <a:ea typeface="HGPｺﾞｼｯｸM" panose="020B0600000000000000" pitchFamily="50" charset="-128"/>
              </a:rPr>
              <a:t>東日本</a:t>
            </a:r>
            <a:endParaRPr kumimoji="1" lang="en-US" altLang="ja-JP" sz="1100" dirty="0" smtClean="0">
              <a:latin typeface="HGPｺﾞｼｯｸM" panose="020B0600000000000000" pitchFamily="50" charset="-128"/>
              <a:ea typeface="HGPｺﾞｼｯｸM" panose="020B0600000000000000" pitchFamily="50" charset="-128"/>
            </a:endParaRPr>
          </a:p>
          <a:p>
            <a:pPr algn="ctr"/>
            <a:r>
              <a:rPr kumimoji="1" lang="ja-JP" altLang="en-US" sz="1100" dirty="0" smtClean="0">
                <a:latin typeface="HGPｺﾞｼｯｸM" panose="020B0600000000000000" pitchFamily="50" charset="-128"/>
                <a:ea typeface="HGPｺﾞｼｯｸM" panose="020B0600000000000000" pitchFamily="50" charset="-128"/>
              </a:rPr>
              <a:t>人口</a:t>
            </a:r>
            <a:r>
              <a:rPr kumimoji="1" lang="en-US" altLang="ja-JP" sz="1100" dirty="0" smtClean="0">
                <a:latin typeface="HGPｺﾞｼｯｸM" panose="020B0600000000000000" pitchFamily="50" charset="-128"/>
                <a:ea typeface="HGPｺﾞｼｯｸM" panose="020B0600000000000000" pitchFamily="50" charset="-128"/>
              </a:rPr>
              <a:t>6,630</a:t>
            </a:r>
            <a:r>
              <a:rPr kumimoji="1" lang="ja-JP" altLang="en-US" sz="1100" dirty="0" smtClean="0">
                <a:latin typeface="HGPｺﾞｼｯｸM" panose="020B0600000000000000" pitchFamily="50" charset="-128"/>
                <a:ea typeface="HGPｺﾞｼｯｸM" panose="020B0600000000000000" pitchFamily="50" charset="-128"/>
              </a:rPr>
              <a:t>万人</a:t>
            </a:r>
            <a:endParaRPr kumimoji="1" lang="en-US" altLang="ja-JP" sz="1100" dirty="0" smtClean="0">
              <a:latin typeface="HGPｺﾞｼｯｸM" panose="020B0600000000000000" pitchFamily="50" charset="-128"/>
              <a:ea typeface="HGPｺﾞｼｯｸM" panose="020B0600000000000000" pitchFamily="50" charset="-128"/>
            </a:endParaRPr>
          </a:p>
          <a:p>
            <a:pPr algn="ctr"/>
            <a:r>
              <a:rPr lang="ja-JP" altLang="en-US" sz="1100" dirty="0" smtClean="0">
                <a:latin typeface="HGPｺﾞｼｯｸM" panose="020B0600000000000000" pitchFamily="50" charset="-128"/>
                <a:ea typeface="HGPｺﾞｼｯｸM" panose="020B0600000000000000" pitchFamily="50" charset="-128"/>
              </a:rPr>
              <a:t>実質</a:t>
            </a:r>
            <a:r>
              <a:rPr lang="en-US" altLang="ja-JP" sz="1100" dirty="0" smtClean="0">
                <a:latin typeface="HGPｺﾞｼｯｸM" panose="020B0600000000000000" pitchFamily="50" charset="-128"/>
                <a:ea typeface="HGPｺﾞｼｯｸM" panose="020B0600000000000000" pitchFamily="50" charset="-128"/>
              </a:rPr>
              <a:t>GDP295</a:t>
            </a:r>
            <a:r>
              <a:rPr lang="ja-JP" altLang="en-US" sz="1100" dirty="0" smtClean="0">
                <a:latin typeface="HGPｺﾞｼｯｸM" panose="020B0600000000000000" pitchFamily="50" charset="-128"/>
                <a:ea typeface="HGPｺﾞｼｯｸM" panose="020B0600000000000000" pitchFamily="50" charset="-128"/>
              </a:rPr>
              <a:t>兆円</a:t>
            </a:r>
            <a:endParaRPr kumimoji="1" lang="ja-JP" altLang="en-US" sz="1100" dirty="0">
              <a:latin typeface="HGPｺﾞｼｯｸM" panose="020B0600000000000000" pitchFamily="50" charset="-128"/>
              <a:ea typeface="HGPｺﾞｼｯｸM" panose="020B0600000000000000" pitchFamily="50" charset="-128"/>
            </a:endParaRPr>
          </a:p>
        </p:txBody>
      </p:sp>
      <p:sp>
        <p:nvSpPr>
          <p:cNvPr id="20" name="正方形/長方形 19"/>
          <p:cNvSpPr>
            <a:spLocks noChangeArrowheads="1"/>
          </p:cNvSpPr>
          <p:nvPr/>
        </p:nvSpPr>
        <p:spPr bwMode="auto">
          <a:xfrm>
            <a:off x="4427984" y="3473713"/>
            <a:ext cx="4464496" cy="1528624"/>
          </a:xfrm>
          <a:prstGeom prst="rect">
            <a:avLst/>
          </a:prstGeom>
          <a:solidFill>
            <a:schemeClr val="tx2">
              <a:lumMod val="20000"/>
              <a:lumOff val="80000"/>
            </a:schemeClr>
          </a:solidFill>
          <a:ln w="9525" algn="ctr">
            <a:solidFill>
              <a:srgbClr val="000000"/>
            </a:solidFill>
            <a:miter lim="800000"/>
            <a:headEnd/>
            <a:tailEnd/>
          </a:ln>
          <a:effectLst/>
          <a:extLst/>
        </p:spPr>
        <p:txBody>
          <a:bodyPr wrap="square" upright="1">
            <a:spAutoFit/>
          </a:bodyPr>
          <a:lstStyle/>
          <a:p>
            <a:pPr marL="114300" indent="-114300" fontAlgn="auto">
              <a:lnSpc>
                <a:spcPts val="1600"/>
              </a:lnSpc>
              <a:spcBef>
                <a:spcPts val="0"/>
              </a:spcBef>
              <a:spcAft>
                <a:spcPts val="0"/>
              </a:spcAft>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・さいたま新都心等の東京圏内の地区のほか</a:t>
            </a:r>
            <a:r>
              <a:rPr lang="ja-JP" altLang="en-US" sz="1300" kern="100" dirty="0" smtClean="0">
                <a:latin typeface="Meiryo UI" panose="020B0604030504040204" pitchFamily="50" charset="-128"/>
                <a:ea typeface="Meiryo UI" panose="020B0604030504040204" pitchFamily="50" charset="-128"/>
                <a:cs typeface="Meiryo UI" panose="020B0604030504040204" pitchFamily="50" charset="-128"/>
              </a:rPr>
              <a:t>、大規模</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地震に係る現地対策本部の設置予定箇所、各府省等の地方支分部局が集積する都市（札幌市、仙台市、名古屋市、大阪市、広島市、福岡市等）等代替拠点と成り得る地域を対象に、代替拠点への職員の移動手段、既存の庁舎、設備及び資機材の活用、宿泊施設等の確保等に係る具体的なオペレーションについても検討するものとする。</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4"/>
          <p:cNvSpPr>
            <a:spLocks noChangeArrowheads="1"/>
          </p:cNvSpPr>
          <p:nvPr/>
        </p:nvSpPr>
        <p:spPr bwMode="auto">
          <a:xfrm>
            <a:off x="198614" y="6485274"/>
            <a:ext cx="3741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000" dirty="0" smtClean="0">
                <a:latin typeface="Meiryo UI" pitchFamily="50" charset="-128"/>
                <a:ea typeface="Meiryo UI" pitchFamily="50" charset="-128"/>
                <a:cs typeface="Meiryo UI" pitchFamily="50" charset="-128"/>
              </a:rPr>
              <a:t>出典：内閣府「県民経済計算」</a:t>
            </a:r>
            <a:r>
              <a:rPr lang="en-US" altLang="ja-JP" sz="1000" dirty="0" smtClean="0">
                <a:latin typeface="Meiryo UI" pitchFamily="50" charset="-128"/>
                <a:ea typeface="Meiryo UI" pitchFamily="50" charset="-128"/>
                <a:cs typeface="Meiryo UI" pitchFamily="50" charset="-128"/>
              </a:rPr>
              <a:t>(H27</a:t>
            </a:r>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統計局「人口推計（Ｈ</a:t>
            </a:r>
            <a:r>
              <a:rPr lang="en-US" altLang="ja-JP" sz="1000" dirty="0" smtClean="0">
                <a:latin typeface="Meiryo UI" pitchFamily="50" charset="-128"/>
                <a:ea typeface="Meiryo UI" pitchFamily="50" charset="-128"/>
                <a:cs typeface="Meiryo UI" pitchFamily="50" charset="-128"/>
              </a:rPr>
              <a:t>27</a:t>
            </a:r>
            <a:r>
              <a:rPr lang="ja-JP" altLang="en-US" sz="1000" dirty="0" smtClean="0">
                <a:latin typeface="Meiryo UI" pitchFamily="50" charset="-128"/>
                <a:ea typeface="Meiryo UI" pitchFamily="50" charset="-128"/>
                <a:cs typeface="Meiryo UI" pitchFamily="50" charset="-128"/>
              </a:rPr>
              <a:t>年</a:t>
            </a:r>
            <a:r>
              <a:rPr lang="en-US" altLang="ja-JP" sz="1000" dirty="0" smtClean="0">
                <a:latin typeface="Meiryo UI" pitchFamily="50" charset="-128"/>
                <a:ea typeface="Meiryo UI" pitchFamily="50" charset="-128"/>
                <a:cs typeface="Meiryo UI" pitchFamily="50" charset="-128"/>
              </a:rPr>
              <a:t>10</a:t>
            </a:r>
            <a:r>
              <a:rPr lang="ja-JP" altLang="en-US" sz="1000" dirty="0" smtClean="0">
                <a:latin typeface="Meiryo UI" pitchFamily="50" charset="-128"/>
                <a:ea typeface="Meiryo UI" pitchFamily="50" charset="-128"/>
                <a:cs typeface="Meiryo UI" pitchFamily="50" charset="-128"/>
              </a:rPr>
              <a:t>月</a:t>
            </a:r>
            <a:r>
              <a:rPr lang="en-US" altLang="ja-JP" sz="1000" dirty="0" smtClean="0">
                <a:latin typeface="Meiryo UI" pitchFamily="50" charset="-128"/>
                <a:ea typeface="Meiryo UI" pitchFamily="50" charset="-128"/>
                <a:cs typeface="Meiryo UI" pitchFamily="50" charset="-128"/>
              </a:rPr>
              <a:t>1</a:t>
            </a:r>
            <a:r>
              <a:rPr lang="ja-JP" altLang="en-US" sz="1000" dirty="0" smtClean="0">
                <a:latin typeface="Meiryo UI" pitchFamily="50" charset="-128"/>
                <a:ea typeface="Meiryo UI" pitchFamily="50" charset="-128"/>
                <a:cs typeface="Meiryo UI" pitchFamily="50" charset="-128"/>
              </a:rPr>
              <a:t>日付）」より作成</a:t>
            </a:r>
            <a:endParaRPr lang="ja-JP" altLang="en-US" sz="1000" dirty="0">
              <a:latin typeface="Meiryo UI" pitchFamily="50" charset="-128"/>
              <a:ea typeface="Meiryo UI" pitchFamily="50" charset="-128"/>
              <a:cs typeface="Meiryo UI" pitchFamily="50" charset="-128"/>
            </a:endParaRPr>
          </a:p>
        </p:txBody>
      </p:sp>
      <p:sp>
        <p:nvSpPr>
          <p:cNvPr id="16" name="正方形/長方形 10"/>
          <p:cNvSpPr>
            <a:spLocks noChangeArrowheads="1"/>
          </p:cNvSpPr>
          <p:nvPr/>
        </p:nvSpPr>
        <p:spPr bwMode="auto">
          <a:xfrm>
            <a:off x="125252" y="498158"/>
            <a:ext cx="90187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solidFill>
                  <a:schemeClr val="tx1"/>
                </a:solidFill>
              </a:rPr>
              <a:pPr>
                <a:defRPr/>
              </a:pPr>
              <a:t>143</a:t>
            </a:fld>
            <a:endParaRPr lang="ja-JP" altLang="en-US" dirty="0">
              <a:solidFill>
                <a:schemeClr val="tx1"/>
              </a:solidFill>
            </a:endParaRPr>
          </a:p>
        </p:txBody>
      </p:sp>
      <p:sp>
        <p:nvSpPr>
          <p:cNvPr id="15" name="正方形/長方形 14"/>
          <p:cNvSpPr>
            <a:spLocks noChangeArrowheads="1"/>
          </p:cNvSpPr>
          <p:nvPr/>
        </p:nvSpPr>
        <p:spPr bwMode="auto">
          <a:xfrm>
            <a:off x="4283968" y="5157192"/>
            <a:ext cx="433499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smtClean="0">
                <a:latin typeface="Meiryo UI" pitchFamily="50" charset="-128"/>
                <a:ea typeface="Meiryo UI" pitchFamily="50" charset="-128"/>
                <a:cs typeface="Meiryo UI" pitchFamily="50" charset="-128"/>
              </a:rPr>
              <a:t>○企業における機能分散・バックアップに関する取組みの例</a:t>
            </a:r>
            <a:endParaRPr lang="en-US" altLang="ja-JP" sz="1400" dirty="0" smtClean="0">
              <a:latin typeface="Meiryo UI" pitchFamily="50" charset="-128"/>
              <a:ea typeface="Meiryo UI" pitchFamily="50" charset="-128"/>
              <a:cs typeface="Meiryo UI" pitchFamily="50" charset="-128"/>
            </a:endParaRPr>
          </a:p>
          <a:p>
            <a:pPr marL="0" indent="0">
              <a:spcBef>
                <a:spcPts val="600"/>
              </a:spcBef>
              <a:buNone/>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AIG</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ジャパンホールディングス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が第二の拠点</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新設</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spcBef>
                <a:spcPts val="600"/>
              </a:spcBef>
              <a:buNone/>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・日本取引所グループ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が首都圏・関東圏でのバックアップ態勢を見直し、大阪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拠点を活用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したバックアップ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態勢を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spcBef>
                <a:spcPts val="600"/>
              </a:spcBef>
              <a:buNone/>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・大手旅行会社が災害時に首都圏企業の中枢機能の大阪への移動等を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サポート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するサービスを開始　　等</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4"/>
          <p:cNvSpPr>
            <a:spLocks noChangeArrowheads="1"/>
          </p:cNvSpPr>
          <p:nvPr/>
        </p:nvSpPr>
        <p:spPr bwMode="auto">
          <a:xfrm>
            <a:off x="4219334" y="2998693"/>
            <a:ext cx="4961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smtClean="0">
                <a:latin typeface="Meiryo UI" pitchFamily="50" charset="-128"/>
                <a:ea typeface="Meiryo UI" pitchFamily="50" charset="-128"/>
                <a:cs typeface="Meiryo UI" pitchFamily="50" charset="-128"/>
              </a:rPr>
              <a:t>○政府の今後の検討課題　</a:t>
            </a:r>
            <a:r>
              <a:rPr lang="ja-JP" altLang="en-US" sz="1000" dirty="0" smtClean="0">
                <a:latin typeface="Meiryo UI" pitchFamily="50" charset="-128"/>
                <a:ea typeface="Meiryo UI" pitchFamily="50" charset="-128"/>
                <a:cs typeface="Meiryo UI" pitchFamily="50" charset="-128"/>
              </a:rPr>
              <a:t>（出典：</a:t>
            </a:r>
            <a:r>
              <a:rPr lang="ja-JP" altLang="en-US" sz="1000" dirty="0">
                <a:latin typeface="Meiryo UI" pitchFamily="50" charset="-128"/>
                <a:ea typeface="Meiryo UI" pitchFamily="50" charset="-128"/>
                <a:cs typeface="Meiryo UI" pitchFamily="50" charset="-128"/>
              </a:rPr>
              <a:t>内閣府「政府業務継続計画（</a:t>
            </a:r>
            <a:r>
              <a:rPr lang="ja-JP" altLang="en-US" sz="1000" dirty="0" smtClean="0">
                <a:latin typeface="Meiryo UI" pitchFamily="50" charset="-128"/>
                <a:ea typeface="Meiryo UI" pitchFamily="50" charset="-128"/>
                <a:cs typeface="Meiryo UI" pitchFamily="50" charset="-128"/>
              </a:rPr>
              <a:t>首都</a:t>
            </a:r>
            <a:endParaRPr lang="en-US" altLang="ja-JP" sz="10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直下</a:t>
            </a:r>
            <a:r>
              <a:rPr lang="ja-JP" altLang="en-US" sz="1000" dirty="0">
                <a:latin typeface="Meiryo UI" pitchFamily="50" charset="-128"/>
                <a:ea typeface="Meiryo UI" pitchFamily="50" charset="-128"/>
                <a:cs typeface="Meiryo UI" pitchFamily="50" charset="-128"/>
              </a:rPr>
              <a:t>地震対策</a:t>
            </a:r>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2014</a:t>
            </a:r>
            <a:r>
              <a:rPr lang="ja-JP" altLang="en-US" sz="1000" dirty="0" smtClean="0">
                <a:latin typeface="Meiryo UI" pitchFamily="50" charset="-128"/>
                <a:ea typeface="Meiryo UI" pitchFamily="50" charset="-128"/>
                <a:cs typeface="Meiryo UI" pitchFamily="50" charset="-128"/>
              </a:rPr>
              <a:t>年</a:t>
            </a:r>
            <a:r>
              <a:rPr lang="en-US" altLang="ja-JP" sz="1000" dirty="0" smtClean="0">
                <a:latin typeface="Meiryo UI" pitchFamily="50" charset="-128"/>
                <a:ea typeface="Meiryo UI" pitchFamily="50" charset="-128"/>
                <a:cs typeface="Meiryo UI" pitchFamily="50" charset="-128"/>
              </a:rPr>
              <a:t>3</a:t>
            </a:r>
            <a:r>
              <a:rPr lang="ja-JP" altLang="en-US" sz="1000" dirty="0" smtClean="0">
                <a:latin typeface="Meiryo UI" pitchFamily="50" charset="-128"/>
                <a:ea typeface="Meiryo UI" pitchFamily="50" charset="-128"/>
                <a:cs typeface="Meiryo UI" pitchFamily="50" charset="-128"/>
              </a:rPr>
              <a:t>月）」から抜粋）</a:t>
            </a:r>
            <a:endParaRPr lang="ja-JP" altLang="en-US" sz="1000" dirty="0">
              <a:latin typeface="Meiryo UI" pitchFamily="50" charset="-128"/>
              <a:ea typeface="Meiryo UI" pitchFamily="50" charset="-128"/>
              <a:cs typeface="Meiryo UI" pitchFamily="50" charset="-128"/>
            </a:endParaRPr>
          </a:p>
        </p:txBody>
      </p:sp>
      <p:sp>
        <p:nvSpPr>
          <p:cNvPr id="22" name="正方形/長方形 21"/>
          <p:cNvSpPr/>
          <p:nvPr/>
        </p:nvSpPr>
        <p:spPr>
          <a:xfrm>
            <a:off x="125252" y="818613"/>
            <a:ext cx="8892000" cy="216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国家の危機管理の観点</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から、首都圏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で大災害が発生した場合などを想定し、集中型から双眼型へと国土構造の転換を促進していくことが重要</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以外で最も機能が集積する大阪・関西を、首都機能バックアップエリアとすることが求められる。</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首都圏に本社がある大企業等では、大阪・関西をバックアップエリアとする仕組みの構築がみられる一方、政府では、東京</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圏外の代替</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拠点を今後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の検討課題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とされているものの、具体化は進んでいない。</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市では、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月に「大阪・関西による首都</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機能バックアップ</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に向けた取組みの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方向性」をとりまとめ、行政分野・経済分野について取組みを進める。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0645781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7951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南海トラフ巨大地震対策</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25252" y="836713"/>
            <a:ext cx="8928992" cy="151216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南海トラフ巨大地震</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の被害軽減を図るため、「</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新・大阪府地震防災アクションプラン」に基づき、防潮堤の液状化対策や密集市街地</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対策など、ハード・ソフト両面から取組みを進めている。</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結果、津波による人的被害は、約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人に、経済被害は、約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兆円に被害軽減効果があらわれる見込み。</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144</a:t>
            </a:fld>
            <a:endParaRPr lang="ja-JP" altLang="en-US" dirty="0"/>
          </a:p>
        </p:txBody>
      </p:sp>
      <p:pic>
        <p:nvPicPr>
          <p:cNvPr id="9" name="図 8"/>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5496" y="3007196"/>
            <a:ext cx="4457700" cy="3086100"/>
          </a:xfrm>
          <a:prstGeom prst="rect">
            <a:avLst/>
          </a:prstGeom>
        </p:spPr>
      </p:pic>
      <p:pic>
        <p:nvPicPr>
          <p:cNvPr id="10" name="図 9"/>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650804" y="3007196"/>
            <a:ext cx="4457700" cy="3086100"/>
          </a:xfrm>
          <a:prstGeom prst="rect">
            <a:avLst/>
          </a:prstGeom>
        </p:spPr>
      </p:pic>
    </p:spTree>
    <p:extLst>
      <p:ext uri="{BB962C8B-B14F-4D97-AF65-F5344CB8AC3E}">
        <p14:creationId xmlns:p14="http://schemas.microsoft.com/office/powerpoint/2010/main" val="420603222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79514" y="498158"/>
            <a:ext cx="5079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大阪府内建築物の耐震化率</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25252" y="836713"/>
            <a:ext cx="8928992" cy="11521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民間建築物（民間住宅及び多数の者が利用する建築物（民間））と</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府有</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建築物のそれぞれの耐震化率が増加傾向。</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中でも、府</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有建築物の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耐震化率が大きく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増加している。</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145</a:t>
            </a:fld>
            <a:endParaRPr lang="ja-JP" altLang="en-US" dirty="0"/>
          </a:p>
        </p:txBody>
      </p:sp>
      <p:sp>
        <p:nvSpPr>
          <p:cNvPr id="11" name="正方形/長方形 10"/>
          <p:cNvSpPr>
            <a:spLocks noChangeArrowheads="1"/>
          </p:cNvSpPr>
          <p:nvPr/>
        </p:nvSpPr>
        <p:spPr bwMode="auto">
          <a:xfrm>
            <a:off x="2987824" y="548680"/>
            <a:ext cx="41764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出典：大阪府「住宅建築物耐震</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カ年戦略・大阪」</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5376" y="2884351"/>
            <a:ext cx="4212122"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105748" y="2538821"/>
            <a:ext cx="392396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民間建築物と府有建築物の耐震化率の推移</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67959" y="2884351"/>
            <a:ext cx="4621041" cy="259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4395952" y="2545220"/>
            <a:ext cx="46210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○大阪府の多数の者が利用する建築物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の耐震化率</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7480818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7951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応</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力</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の強化</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25252" y="908720"/>
            <a:ext cx="8928992" cy="9163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６月に発生した大阪府北部を震源とする地震等の度重なる災害における対応を踏まえ、南海トラフ巨大地震対応を強化するため、「南海トラフ地震対応強化策検討委員会」を設置。今後の強化策について、報告がとりまとめられた。（</a:t>
            </a:r>
            <a:r>
              <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年１月）。</a:t>
            </a:r>
            <a:endPar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正方形/長方形 7"/>
          <p:cNvSpPr/>
          <p:nvPr/>
        </p:nvSpPr>
        <p:spPr>
          <a:xfrm>
            <a:off x="29243" y="1969095"/>
            <a:ext cx="5166828"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○「南海トラフ地震対応の強化策について（提言）」の主な概要</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68415" y="2329134"/>
            <a:ext cx="8753951" cy="4347344"/>
          </a:xfrm>
          <a:prstGeom prst="rect">
            <a:avLst/>
          </a:prstGeom>
          <a:noFill/>
          <a:ln w="25400">
            <a:solidFill>
              <a:schemeClr val="tx1"/>
            </a:solidFill>
          </a:ln>
        </p:spPr>
        <p:txBody>
          <a:bodyPr wrap="square" rtlCol="0">
            <a:spAutoFit/>
          </a:bodyPr>
          <a:lstStyle/>
          <a:p>
            <a:pPr>
              <a:lnSpc>
                <a:spcPct val="150000"/>
              </a:lnSpc>
            </a:pPr>
            <a:r>
              <a:rPr lang="ja-JP" altLang="en-US" sz="1400" dirty="0" smtClean="0">
                <a:latin typeface="Meiryo UI" panose="020B0604030504040204" pitchFamily="50" charset="-128"/>
                <a:ea typeface="Meiryo UI" panose="020B0604030504040204" pitchFamily="50" charset="-128"/>
              </a:rPr>
              <a:t>■府の初動体制と市町村支援のあり方</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&lt;</a:t>
            </a:r>
            <a:r>
              <a:rPr lang="ja-JP" altLang="en-US" sz="1400" dirty="0">
                <a:latin typeface="Meiryo UI" panose="020B0604030504040204" pitchFamily="50" charset="-128"/>
                <a:ea typeface="Meiryo UI" panose="020B0604030504040204" pitchFamily="50" charset="-128"/>
              </a:rPr>
              <a:t>府の初動体制＞</a:t>
            </a: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全庁職員の防災拠点までの参集可能時間や安否確認などを行い、応急災害</a:t>
            </a:r>
            <a:r>
              <a:rPr lang="ja-JP" altLang="en-US" sz="1200" dirty="0" smtClean="0">
                <a:latin typeface="Meiryo UI" panose="020B0604030504040204" pitchFamily="50" charset="-128"/>
                <a:ea typeface="Meiryo UI" panose="020B0604030504040204" pitchFamily="50" charset="-128"/>
              </a:rPr>
              <a:t>対策業務</a:t>
            </a:r>
            <a:r>
              <a:rPr lang="ja-JP" altLang="en-US" sz="1200" dirty="0">
                <a:latin typeface="Meiryo UI" panose="020B0604030504040204" pitchFamily="50" charset="-128"/>
                <a:ea typeface="Meiryo UI" panose="020B0604030504040204" pitchFamily="50" charset="-128"/>
              </a:rPr>
              <a:t>の割振り等、全庁体制による初動体制を強化</a:t>
            </a: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府民自らが判断し行動できるよう</a:t>
            </a:r>
            <a:r>
              <a:rPr lang="ja-JP" altLang="en-US" sz="1200" dirty="0" smtClean="0">
                <a:latin typeface="Meiryo UI" panose="020B0604030504040204" pitchFamily="50" charset="-128"/>
                <a:ea typeface="Meiryo UI" panose="020B0604030504040204" pitchFamily="50" charset="-128"/>
              </a:rPr>
              <a:t>、ライフライン事</a:t>
            </a:r>
            <a:r>
              <a:rPr lang="ja-JP" altLang="en-US" sz="1200" dirty="0">
                <a:latin typeface="Meiryo UI" panose="020B0604030504040204" pitchFamily="50" charset="-128"/>
                <a:ea typeface="Meiryo UI" panose="020B0604030504040204" pitchFamily="50" charset="-128"/>
              </a:rPr>
              <a:t>業者や鉄道事業者等と連携・</a:t>
            </a:r>
            <a:r>
              <a:rPr lang="ja-JP" altLang="en-US" sz="1200" dirty="0" smtClean="0">
                <a:latin typeface="Meiryo UI" panose="020B0604030504040204" pitchFamily="50" charset="-128"/>
                <a:ea typeface="Meiryo UI" panose="020B0604030504040204" pitchFamily="50" charset="-128"/>
              </a:rPr>
              <a:t>協力の</a:t>
            </a:r>
            <a:r>
              <a:rPr lang="ja-JP" altLang="en-US" sz="1200" dirty="0">
                <a:latin typeface="Meiryo UI" panose="020B0604030504040204" pitchFamily="50" charset="-128"/>
                <a:ea typeface="Meiryo UI" panose="020B0604030504040204" pitchFamily="50" charset="-128"/>
              </a:rPr>
              <a:t>うえ様々</a:t>
            </a:r>
            <a:r>
              <a:rPr lang="ja-JP" altLang="en-US" sz="1200" dirty="0" smtClean="0">
                <a:latin typeface="Meiryo UI" panose="020B0604030504040204" pitchFamily="50" charset="-128"/>
                <a:ea typeface="Meiryo UI" panose="020B0604030504040204" pitchFamily="50" charset="-128"/>
              </a:rPr>
              <a:t>なツールを</a:t>
            </a:r>
            <a:r>
              <a:rPr lang="ja-JP" altLang="en-US" sz="1200" dirty="0">
                <a:latin typeface="Meiryo UI" panose="020B0604030504040204" pitchFamily="50" charset="-128"/>
                <a:ea typeface="Meiryo UI" panose="020B0604030504040204" pitchFamily="50" charset="-128"/>
              </a:rPr>
              <a:t>活用し、情報発信を強化</a:t>
            </a: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市町村支援＞</a:t>
            </a: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市町村受援計画の策定を支援</a:t>
            </a: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危機管理部局</a:t>
            </a:r>
            <a:r>
              <a:rPr lang="ja-JP" altLang="en-US" sz="1200" dirty="0" smtClean="0">
                <a:latin typeface="Meiryo UI" panose="020B0604030504040204" pitchFamily="50" charset="-128"/>
                <a:ea typeface="Meiryo UI" panose="020B0604030504040204" pitchFamily="50" charset="-128"/>
              </a:rPr>
              <a:t>職員向けマネジメント研修、トップセミナー等</a:t>
            </a:r>
            <a:r>
              <a:rPr lang="ja-JP" altLang="en-US" sz="1200" dirty="0">
                <a:latin typeface="Meiryo UI" panose="020B0604030504040204" pitchFamily="50" charset="-128"/>
                <a:ea typeface="Meiryo UI" panose="020B0604030504040204" pitchFamily="50" charset="-128"/>
              </a:rPr>
              <a:t>による市町村職員の資質向上</a:t>
            </a: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避難行動要支援者支援に</a:t>
            </a:r>
            <a:r>
              <a:rPr lang="ja-JP" altLang="en-US" sz="1200" dirty="0" smtClean="0">
                <a:latin typeface="Meiryo UI" panose="020B0604030504040204" pitchFamily="50" charset="-128"/>
                <a:ea typeface="Meiryo UI" panose="020B0604030504040204" pitchFamily="50" charset="-128"/>
              </a:rPr>
              <a:t>ついてボランティア団体</a:t>
            </a:r>
            <a:r>
              <a:rPr lang="ja-JP" altLang="en-US" sz="1200" dirty="0">
                <a:latin typeface="Meiryo UI" panose="020B0604030504040204" pitchFamily="50" charset="-128"/>
                <a:ea typeface="Meiryo UI" panose="020B0604030504040204" pitchFamily="50" charset="-128"/>
              </a:rPr>
              <a:t>等との</a:t>
            </a:r>
            <a:r>
              <a:rPr lang="ja-JP" altLang="en-US" sz="1200" dirty="0" smtClean="0">
                <a:latin typeface="Meiryo UI" panose="020B0604030504040204" pitchFamily="50" charset="-128"/>
                <a:ea typeface="Meiryo UI" panose="020B0604030504040204" pitchFamily="50" charset="-128"/>
              </a:rPr>
              <a:t>支援ネットワーク強化</a:t>
            </a:r>
            <a:endParaRPr lang="ja-JP" altLang="en-US" sz="1200" dirty="0">
              <a:latin typeface="Meiryo UI" panose="020B0604030504040204" pitchFamily="50" charset="-128"/>
              <a:ea typeface="Meiryo UI" panose="020B0604030504040204" pitchFamily="50" charset="-128"/>
            </a:endParaRPr>
          </a:p>
          <a:p>
            <a:pPr>
              <a:lnSpc>
                <a:spcPct val="150000"/>
              </a:lnSpc>
            </a:pPr>
            <a:r>
              <a:rPr kumimoji="1" lang="ja-JP" altLang="en-US" sz="1400" dirty="0" smtClean="0">
                <a:latin typeface="Meiryo UI" panose="020B0604030504040204" pitchFamily="50" charset="-128"/>
                <a:ea typeface="Meiryo UI" panose="020B0604030504040204" pitchFamily="50" charset="-128"/>
              </a:rPr>
              <a:t>■出勤及び帰宅困難者への対応</a:t>
            </a:r>
            <a:endParaRPr kumimoji="1" lang="en-US" altLang="ja-JP" sz="14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発災時間帯別の</a:t>
            </a:r>
            <a:r>
              <a:rPr lang="ja-JP" altLang="en-US" sz="1200" dirty="0" smtClean="0">
                <a:latin typeface="Meiryo UI" panose="020B0604030504040204" pitchFamily="50" charset="-128"/>
                <a:ea typeface="Meiryo UI" panose="020B0604030504040204" pitchFamily="50" charset="-128"/>
              </a:rPr>
              <a:t>行動ルールを策定</a:t>
            </a:r>
            <a:r>
              <a:rPr lang="ja-JP" altLang="en-US" sz="1200" dirty="0">
                <a:latin typeface="Meiryo UI" panose="020B0604030504040204" pitchFamily="50" charset="-128"/>
                <a:ea typeface="Meiryo UI" panose="020B0604030504040204" pitchFamily="50" charset="-128"/>
              </a:rPr>
              <a:t>し</a:t>
            </a:r>
            <a:r>
              <a:rPr lang="ja-JP" altLang="en-US" sz="1200" dirty="0" smtClean="0">
                <a:latin typeface="Meiryo UI" panose="020B0604030504040204" pitchFamily="50" charset="-128"/>
                <a:ea typeface="Meiryo UI" panose="020B0604030504040204" pitchFamily="50" charset="-128"/>
              </a:rPr>
              <a:t>、ガイドラインに反映</a:t>
            </a:r>
            <a:endParaRPr lang="ja-JP" altLang="en-US" sz="120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経済団体等と連携し、企業に対し一斉帰宅抑制と</a:t>
            </a:r>
            <a:r>
              <a:rPr lang="en-US" altLang="ja-JP" sz="1200" dirty="0">
                <a:latin typeface="Meiryo UI" panose="020B0604030504040204" pitchFamily="50" charset="-128"/>
                <a:ea typeface="Meiryo UI" panose="020B0604030504040204" pitchFamily="50" charset="-128"/>
              </a:rPr>
              <a:t>BCP</a:t>
            </a:r>
            <a:r>
              <a:rPr lang="ja-JP" altLang="en-US" sz="1200" dirty="0">
                <a:latin typeface="Meiryo UI" panose="020B0604030504040204" pitchFamily="50" charset="-128"/>
                <a:ea typeface="Meiryo UI" panose="020B0604030504040204" pitchFamily="50" charset="-128"/>
              </a:rPr>
              <a:t>策定を働きかけ</a:t>
            </a:r>
          </a:p>
          <a:p>
            <a:r>
              <a:rPr lang="ja-JP" altLang="en-US" sz="1200" dirty="0" smtClean="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SNS</a:t>
            </a:r>
            <a:r>
              <a:rPr lang="ja-JP" altLang="en-US" sz="1200" dirty="0">
                <a:latin typeface="Meiryo UI" panose="020B0604030504040204" pitchFamily="50" charset="-128"/>
                <a:ea typeface="Meiryo UI" panose="020B0604030504040204" pitchFamily="50" charset="-128"/>
              </a:rPr>
              <a:t>等を活用し、自らが次の行動を判断できるような利用者視点での情報発信</a:t>
            </a:r>
          </a:p>
          <a:p>
            <a:pPr>
              <a:lnSpc>
                <a:spcPct val="150000"/>
              </a:lnSpc>
            </a:pPr>
            <a:r>
              <a:rPr lang="ja-JP" altLang="en-US" sz="1400" dirty="0" smtClean="0">
                <a:latin typeface="Meiryo UI" panose="020B0604030504040204" pitchFamily="50" charset="-128"/>
                <a:ea typeface="Meiryo UI" panose="020B0604030504040204" pitchFamily="50" charset="-128"/>
              </a:rPr>
              <a:t>■訪日外国人等への対応</a:t>
            </a:r>
            <a:endParaRPr lang="en-US" altLang="ja-JP" sz="14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多様な機関と連携した外国人支援策の検討・推進</a:t>
            </a: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訪日外国人旅行者等が必要とする情報を、</a:t>
            </a:r>
            <a:r>
              <a:rPr lang="en-US" altLang="ja-JP" sz="1200" dirty="0">
                <a:latin typeface="Meiryo UI" panose="020B0604030504040204" pitchFamily="50" charset="-128"/>
                <a:ea typeface="Meiryo UI" panose="020B0604030504040204" pitchFamily="50" charset="-128"/>
              </a:rPr>
              <a:t>SNS</a:t>
            </a:r>
            <a:r>
              <a:rPr lang="ja-JP" altLang="en-US" sz="1200" dirty="0">
                <a:latin typeface="Meiryo UI" panose="020B0604030504040204" pitchFamily="50" charset="-128"/>
                <a:ea typeface="Meiryo UI" panose="020B0604030504040204" pitchFamily="50" charset="-128"/>
              </a:rPr>
              <a:t>等様々</a:t>
            </a:r>
            <a:r>
              <a:rPr lang="ja-JP" altLang="en-US" sz="1200" dirty="0" smtClean="0">
                <a:latin typeface="Meiryo UI" panose="020B0604030504040204" pitchFamily="50" charset="-128"/>
                <a:ea typeface="Meiryo UI" panose="020B0604030504040204" pitchFamily="50" charset="-128"/>
              </a:rPr>
              <a:t>なツールを活用</a:t>
            </a:r>
            <a:r>
              <a:rPr lang="ja-JP" altLang="en-US" sz="1200" dirty="0">
                <a:latin typeface="Meiryo UI" panose="020B0604030504040204" pitchFamily="50" charset="-128"/>
                <a:ea typeface="Meiryo UI" panose="020B0604030504040204" pitchFamily="50" charset="-128"/>
              </a:rPr>
              <a:t>した</a:t>
            </a:r>
            <a:r>
              <a:rPr lang="ja-JP" altLang="en-US" sz="1200" dirty="0" smtClean="0">
                <a:latin typeface="Meiryo UI" panose="020B0604030504040204" pitchFamily="50" charset="-128"/>
                <a:ea typeface="Meiryo UI" panose="020B0604030504040204" pitchFamily="50" charset="-128"/>
              </a:rPr>
              <a:t>多言語対応</a:t>
            </a:r>
            <a:r>
              <a:rPr lang="ja-JP" altLang="en-US" sz="1200" dirty="0">
                <a:latin typeface="Meiryo UI" panose="020B0604030504040204" pitchFamily="50" charset="-128"/>
                <a:ea typeface="Meiryo UI" panose="020B0604030504040204" pitchFamily="50" charset="-128"/>
              </a:rPr>
              <a:t>による情報発信</a:t>
            </a: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多言語支援の必要な避難者等の情報収集を強化</a:t>
            </a:r>
          </a:p>
          <a:p>
            <a:pPr>
              <a:lnSpc>
                <a:spcPct val="150000"/>
              </a:lnSpc>
            </a:pPr>
            <a:r>
              <a:rPr kumimoji="1" lang="ja-JP" altLang="en-US" sz="1400" dirty="0" smtClean="0">
                <a:latin typeface="Meiryo UI" panose="020B0604030504040204" pitchFamily="50" charset="-128"/>
                <a:ea typeface="Meiryo UI" panose="020B0604030504040204" pitchFamily="50" charset="-128"/>
              </a:rPr>
              <a:t>■自助・共助の推進</a:t>
            </a:r>
            <a:endParaRPr kumimoji="1" lang="en-US" altLang="ja-JP" sz="14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自助・共助推進のため、様々な取組みを実施</a:t>
            </a:r>
          </a:p>
          <a:p>
            <a:r>
              <a:rPr lang="en-US" altLang="ja-JP" sz="1050" dirty="0" smtClean="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自主</a:t>
            </a:r>
            <a:r>
              <a:rPr lang="ja-JP" altLang="en-US" sz="1050" dirty="0">
                <a:latin typeface="Meiryo UI" panose="020B0604030504040204" pitchFamily="50" charset="-128"/>
                <a:ea typeface="Meiryo UI" panose="020B0604030504040204" pitchFamily="50" charset="-128"/>
              </a:rPr>
              <a:t>防災組織</a:t>
            </a:r>
            <a:r>
              <a:rPr lang="ja-JP" altLang="en-US" sz="1050" dirty="0" smtClean="0">
                <a:latin typeface="Meiryo UI" panose="020B0604030504040204" pitchFamily="50" charset="-128"/>
                <a:ea typeface="Meiryo UI" panose="020B0604030504040204" pitchFamily="50" charset="-128"/>
              </a:rPr>
              <a:t>のﾘｰﾀﾞｰ育成</a:t>
            </a:r>
            <a:r>
              <a:rPr lang="ja-JP" altLang="en-US" sz="1050" dirty="0">
                <a:latin typeface="Meiryo UI" panose="020B0604030504040204" pitchFamily="50" charset="-128"/>
                <a:ea typeface="Meiryo UI" panose="020B0604030504040204" pitchFamily="50" charset="-128"/>
              </a:rPr>
              <a:t>研修の充実・</a:t>
            </a:r>
            <a:r>
              <a:rPr lang="ja-JP" altLang="en-US" sz="1050" dirty="0" smtClean="0">
                <a:latin typeface="Meiryo UI" panose="020B0604030504040204" pitchFamily="50" charset="-128"/>
                <a:ea typeface="Meiryo UI" panose="020B0604030504040204" pitchFamily="50" charset="-128"/>
              </a:rPr>
              <a:t>強化／大阪</a:t>
            </a:r>
            <a:r>
              <a:rPr lang="ja-JP" altLang="en-US" sz="1050" dirty="0">
                <a:latin typeface="Meiryo UI" panose="020B0604030504040204" pitchFamily="50" charset="-128"/>
                <a:ea typeface="Meiryo UI" panose="020B0604030504040204" pitchFamily="50" charset="-128"/>
              </a:rPr>
              <a:t>の防災を担う人材育成のため、学校における防災教育の</a:t>
            </a:r>
            <a:r>
              <a:rPr lang="ja-JP" altLang="en-US" sz="1050" dirty="0" smtClean="0">
                <a:latin typeface="Meiryo UI" panose="020B0604030504040204" pitchFamily="50" charset="-128"/>
                <a:ea typeface="Meiryo UI" panose="020B0604030504040204" pitchFamily="50" charset="-128"/>
              </a:rPr>
              <a:t>充実　など</a:t>
            </a:r>
            <a:endParaRPr lang="ja-JP" altLang="en-US" sz="105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多様な支援の担い手と顔を見える関係を構築し、</a:t>
            </a:r>
            <a:r>
              <a:rPr lang="en-US" altLang="ja-JP" sz="1200" dirty="0">
                <a:latin typeface="Meiryo UI" panose="020B0604030504040204" pitchFamily="50" charset="-128"/>
                <a:ea typeface="Meiryo UI" panose="020B0604030504040204" pitchFamily="50" charset="-128"/>
              </a:rPr>
              <a:t>NPO</a:t>
            </a:r>
            <a:r>
              <a:rPr lang="ja-JP" altLang="en-US" sz="1200" dirty="0" smtClean="0">
                <a:latin typeface="Meiryo UI" panose="020B0604030504040204" pitchFamily="50" charset="-128"/>
                <a:ea typeface="Meiryo UI" panose="020B0604030504040204" pitchFamily="50" charset="-128"/>
              </a:rPr>
              <a:t>・ボランティア団体</a:t>
            </a:r>
            <a:r>
              <a:rPr lang="ja-JP" altLang="en-US" sz="1200" dirty="0">
                <a:latin typeface="Meiryo UI" panose="020B0604030504040204" pitchFamily="50" charset="-128"/>
                <a:ea typeface="Meiryo UI" panose="020B0604030504040204" pitchFamily="50" charset="-128"/>
              </a:rPr>
              <a:t>・地域の</a:t>
            </a:r>
            <a:r>
              <a:rPr lang="ja-JP" altLang="en-US" sz="1200" dirty="0" smtClean="0">
                <a:latin typeface="Meiryo UI" panose="020B0604030504040204" pitchFamily="50" charset="-128"/>
                <a:ea typeface="Meiryo UI" panose="020B0604030504040204" pitchFamily="50" charset="-128"/>
              </a:rPr>
              <a:t>担い手等とのネットワーク強化を推進</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585890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正方形/長方形 7"/>
          <p:cNvSpPr>
            <a:spLocks noChangeArrowheads="1"/>
          </p:cNvSpPr>
          <p:nvPr/>
        </p:nvSpPr>
        <p:spPr bwMode="auto">
          <a:xfrm>
            <a:off x="258132" y="2852936"/>
            <a:ext cx="532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おおさかエネルギー地産地消推進プラン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2014.3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策定）</a:t>
            </a:r>
          </a:p>
        </p:txBody>
      </p:sp>
      <p:graphicFrame>
        <p:nvGraphicFramePr>
          <p:cNvPr id="9" name="表 8"/>
          <p:cNvGraphicFramePr>
            <a:graphicFrameLocks noGrp="1"/>
          </p:cNvGraphicFramePr>
          <p:nvPr>
            <p:extLst>
              <p:ext uri="{D42A27DB-BD31-4B8C-83A1-F6EECF244321}">
                <p14:modId xmlns:p14="http://schemas.microsoft.com/office/powerpoint/2010/main" val="943243595"/>
              </p:ext>
            </p:extLst>
          </p:nvPr>
        </p:nvGraphicFramePr>
        <p:xfrm>
          <a:off x="554831" y="3236936"/>
          <a:ext cx="7961312" cy="3000375"/>
        </p:xfrm>
        <a:graphic>
          <a:graphicData uri="http://schemas.openxmlformats.org/drawingml/2006/table">
            <a:tbl>
              <a:tblPr firstRow="1" firstCol="1" bandRow="1"/>
              <a:tblGrid>
                <a:gridCol w="7961312">
                  <a:extLst>
                    <a:ext uri="{9D8B030D-6E8A-4147-A177-3AD203B41FA5}">
                      <a16:colId xmlns:a16="http://schemas.microsoft.com/office/drawing/2014/main" val="20000"/>
                    </a:ext>
                  </a:extLst>
                </a:gridCol>
              </a:tblGrid>
              <a:tr h="3000375">
                <a:tc>
                  <a:txBody>
                    <a:bodyPr/>
                    <a:lstStyle/>
                    <a:p>
                      <a:pPr algn="l">
                        <a:lnSpc>
                          <a:spcPct val="100000"/>
                        </a:lnSpc>
                        <a:spcAft>
                          <a:spcPts val="0"/>
                        </a:spcAft>
                      </a:pP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○期間　～</a:t>
                      </a:r>
                      <a:r>
                        <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年度まで（</a:t>
                      </a:r>
                      <a:r>
                        <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国のエネルギー政策の動向により期間中にあっても適宜見直しを行う）</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（１）再生可能エネルギーの普及拡大</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大阪の地域特性を考慮し、太陽光発電の普及促進に力点を置き、</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年度までに府域で</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の太陽光発電の増加をめざします！</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（２）エネルギー消費の抑制　（省エネ型ライフスタイルへの転換等）</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省エネ機器・設備の導入促進等を図り、エネルギーを有効活用して無理なくエネルギー使用量を削減で</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きる省エネルギー社会の構築をめざします！</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（３）電力需要の平準化と電力供給の安定化</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ガス冷暖房等の導入により</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の電力需要を削減するとともに、分散型電源等（コージェネレーショ</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ン等）の導入により新たに</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の供給力を確保します！</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正方形/長方形 10"/>
          <p:cNvSpPr>
            <a:spLocks noChangeArrowheads="1"/>
          </p:cNvSpPr>
          <p:nvPr/>
        </p:nvSpPr>
        <p:spPr bwMode="auto">
          <a:xfrm>
            <a:off x="125252" y="61691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エネルギー地産地消推進プラン</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25252" y="1124746"/>
            <a:ext cx="8928992" cy="14401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東日本大震災により我が国のエネルギー供給の脆弱さが露呈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も持続的な経済成長を図るためには、エネルギー需給構造の転換が必要。</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市では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月、「おおさかエネルギー地産地消推進プラン」を策定し</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再生可能エネルギーの普及拡大、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エネルギー消費の抑制、</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電力需要の平準化と電力供給の安定化について、「おおさかスマートエネルギーセンター」を拠点として取組みを進めている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147</a:t>
            </a:fld>
            <a:endParaRPr lang="ja-JP" altLang="en-US" dirty="0"/>
          </a:p>
        </p:txBody>
      </p:sp>
    </p:spTree>
    <p:extLst>
      <p:ext uri="{BB962C8B-B14F-4D97-AF65-F5344CB8AC3E}">
        <p14:creationId xmlns:p14="http://schemas.microsoft.com/office/powerpoint/2010/main" val="71302339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テキスト ボックス 11"/>
          <p:cNvSpPr txBox="1">
            <a:spLocks noChangeArrowheads="1"/>
          </p:cNvSpPr>
          <p:nvPr/>
        </p:nvSpPr>
        <p:spPr bwMode="auto">
          <a:xfrm>
            <a:off x="4716016" y="3993940"/>
            <a:ext cx="4338227"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○水素ステーションの整備状況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None/>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出典：（一社）次世代自動車振興センター（</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211" name="テキスト ボックス 10"/>
          <p:cNvSpPr txBox="1">
            <a:spLocks noChangeArrowheads="1"/>
          </p:cNvSpPr>
          <p:nvPr/>
        </p:nvSpPr>
        <p:spPr bwMode="auto">
          <a:xfrm>
            <a:off x="0" y="4005064"/>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中央</a:t>
            </a:r>
            <a:r>
              <a:rPr lang="ja-JP" altLang="en-US" sz="1400" dirty="0">
                <a:latin typeface="Meiryo UI" pitchFamily="50" charset="-128"/>
                <a:ea typeface="Meiryo UI" pitchFamily="50" charset="-128"/>
                <a:cs typeface="Meiryo UI" pitchFamily="50" charset="-128"/>
              </a:rPr>
              <a:t>卸売市場の燃料</a:t>
            </a:r>
            <a:r>
              <a:rPr lang="ja-JP" altLang="en-US" sz="1400" dirty="0" smtClean="0">
                <a:latin typeface="Meiryo UI" pitchFamily="50" charset="-128"/>
                <a:ea typeface="Meiryo UI" pitchFamily="50" charset="-128"/>
                <a:cs typeface="Meiryo UI" pitchFamily="50" charset="-128"/>
              </a:rPr>
              <a:t>電池</a:t>
            </a:r>
            <a:endParaRPr lang="ja-JP" altLang="en-US" sz="1400" dirty="0">
              <a:latin typeface="Meiryo UI" pitchFamily="50" charset="-128"/>
              <a:ea typeface="Meiryo UI" pitchFamily="50" charset="-128"/>
              <a:cs typeface="Meiryo UI" pitchFamily="50" charset="-128"/>
            </a:endParaRPr>
          </a:p>
        </p:txBody>
      </p:sp>
      <p:pic>
        <p:nvPicPr>
          <p:cNvPr id="94213" name="Picture 3" descr="C:\Users\ShimaguchiS\AppData\Local\Microsoft\Windows\Temporary Internet Files\Content.Outlook\ONLP7RQS\３BGM0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76" y="4312841"/>
            <a:ext cx="1581503" cy="1262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10"/>
          <p:cNvSpPr>
            <a:spLocks noChangeArrowheads="1"/>
          </p:cNvSpPr>
          <p:nvPr/>
        </p:nvSpPr>
        <p:spPr bwMode="auto">
          <a:xfrm>
            <a:off x="16046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新たなエネルギーインフラの構築</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5252" y="841618"/>
            <a:ext cx="8928992" cy="314634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機器等の公共施設での先導的な導入・活用事例の創出・</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通じて、さら</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なる新エネルギー関連ビジネスの普及・市場拡大に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つとめており、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ステーション整備に取り組む民間事業者に、大阪の都心部に位置する府有地の貸し付けを実施。また、大阪府中央卸売市場に国内最大級の燃料電池を設置し、新エネルギー等を利用した安定的電源の導入実証を実施。</a:t>
            </a: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月には、新たな製品・サービスの実用化により水素利用の幅の拡大を図るため、水素関連事業の取組みの方向性を示した「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ビジョン」を策定。同年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月に大阪府市連携のもと設置した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ビジョン推進会議により、新たな実証事業等のプロジェクト創出を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水素グリッドプロジェクト事業を開始。</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に、関空</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島に「イワタニ水素ステーション関西国際空港」が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開所。</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期島に「大規模産業車両用水素インフラ」が開所。</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また、地中熱</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利用の促進や建物間で電気や熱の融通を行うエネルギー面的利用の促進などの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取組みも進めて</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511173731"/>
              </p:ext>
            </p:extLst>
          </p:nvPr>
        </p:nvGraphicFramePr>
        <p:xfrm>
          <a:off x="4991451" y="4498663"/>
          <a:ext cx="4027115" cy="2091175"/>
        </p:xfrm>
        <a:graphic>
          <a:graphicData uri="http://schemas.openxmlformats.org/drawingml/2006/table">
            <a:tbl>
              <a:tblPr firstRow="1" bandRow="1">
                <a:tableStyleId>{5C22544A-7EE6-4342-B048-85BDC9FD1C3A}</a:tableStyleId>
              </a:tblPr>
              <a:tblGrid>
                <a:gridCol w="1666212">
                  <a:extLst>
                    <a:ext uri="{9D8B030D-6E8A-4147-A177-3AD203B41FA5}">
                      <a16:colId xmlns:a16="http://schemas.microsoft.com/office/drawing/2014/main" val="20000"/>
                    </a:ext>
                  </a:extLst>
                </a:gridCol>
                <a:gridCol w="2360903">
                  <a:extLst>
                    <a:ext uri="{9D8B030D-6E8A-4147-A177-3AD203B41FA5}">
                      <a16:colId xmlns:a16="http://schemas.microsoft.com/office/drawing/2014/main" val="20001"/>
                    </a:ext>
                  </a:extLst>
                </a:gridCol>
              </a:tblGrid>
              <a:tr h="277615">
                <a:tc>
                  <a:txBody>
                    <a:bodyP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地域</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都道府県設置数</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016">
                <a:tc rowSpan="2">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首都圏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うち東京都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2968">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うち神奈川県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912">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中京圏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うち愛知県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関西圏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うち大阪府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北部九州圏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うち福岡県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4760">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その他の地域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直近、北海道、福島、岡山で増加</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全国</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合計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46912" y="6525344"/>
            <a:ext cx="2133600" cy="365125"/>
          </a:xfrm>
        </p:spPr>
        <p:txBody>
          <a:bodyPr/>
          <a:lstStyle/>
          <a:p>
            <a:pPr>
              <a:defRPr/>
            </a:pPr>
            <a:fld id="{4AC9B83D-17C3-4F2E-B0BA-D155CD364A7C}" type="slidenum">
              <a:rPr lang="ja-JP" altLang="en-US" b="1" smtClean="0"/>
              <a:pPr>
                <a:defRPr/>
              </a:pPr>
              <a:t>148</a:t>
            </a:fld>
            <a:endParaRPr lang="ja-JP" altLang="en-US" b="1" dirty="0"/>
          </a:p>
        </p:txBody>
      </p:sp>
      <p:pic>
        <p:nvPicPr>
          <p:cNvPr id="94215"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43784" y="4343544"/>
            <a:ext cx="2224366" cy="14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04559" y="4005064"/>
            <a:ext cx="2574539" cy="307777"/>
          </a:xfrm>
          <a:prstGeom prst="rect">
            <a:avLst/>
          </a:prstGeom>
          <a:noFill/>
        </p:spPr>
        <p:txBody>
          <a:bodyPr wrap="square" rtlCol="0">
            <a:spAutoFit/>
          </a:bodyPr>
          <a:lstStyle/>
          <a:p>
            <a:pPr>
              <a:spcBef>
                <a:spcPct val="0"/>
              </a:spcBef>
            </a:pPr>
            <a:r>
              <a:rPr lang="ja-JP" altLang="en-US" sz="1400" dirty="0" smtClean="0">
                <a:latin typeface="Meiryo UI" pitchFamily="50" charset="-128"/>
                <a:ea typeface="Meiryo UI" pitchFamily="50" charset="-128"/>
                <a:cs typeface="Meiryo UI" pitchFamily="50" charset="-128"/>
              </a:rPr>
              <a:t>○</a:t>
            </a:r>
            <a:r>
              <a:rPr lang="en-US" altLang="ja-JP" sz="1400" dirty="0" smtClean="0">
                <a:latin typeface="Meiryo UI" pitchFamily="50" charset="-128"/>
                <a:ea typeface="Meiryo UI" pitchFamily="50" charset="-128"/>
                <a:cs typeface="Meiryo UI" pitchFamily="50" charset="-128"/>
              </a:rPr>
              <a:t>KIX</a:t>
            </a:r>
            <a:r>
              <a:rPr lang="ja-JP" altLang="en-US" sz="1400" dirty="0" smtClean="0">
                <a:latin typeface="Meiryo UI" pitchFamily="50" charset="-128"/>
                <a:ea typeface="Meiryo UI" pitchFamily="50" charset="-128"/>
                <a:cs typeface="Meiryo UI" pitchFamily="50" charset="-128"/>
              </a:rPr>
              <a:t>水素グリッド</a:t>
            </a:r>
            <a:r>
              <a:rPr lang="en-US" altLang="ja-JP" sz="1400" dirty="0" smtClean="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イメージ図）</a:t>
            </a:r>
            <a:endParaRPr lang="ja-JP" altLang="en-US" sz="1400" dirty="0">
              <a:latin typeface="Meiryo UI" pitchFamily="50" charset="-128"/>
              <a:ea typeface="Meiryo UI" pitchFamily="50" charset="-128"/>
              <a:cs typeface="Meiryo UI" pitchFamily="50" charset="-128"/>
            </a:endParaRPr>
          </a:p>
        </p:txBody>
      </p:sp>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26" y="5727415"/>
            <a:ext cx="1942531" cy="102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245024" y="6240072"/>
            <a:ext cx="1894928"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産業</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車両用</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大規模</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水素</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供給施設</a:t>
            </a:r>
          </a:p>
        </p:txBody>
      </p:sp>
    </p:spTree>
    <p:extLst>
      <p:ext uri="{BB962C8B-B14F-4D97-AF65-F5344CB8AC3E}">
        <p14:creationId xmlns:p14="http://schemas.microsoft.com/office/powerpoint/2010/main" val="1570517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251520" y="755412"/>
            <a:ext cx="7095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有効求人倍率・新規求人</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倍率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：厚生労働省「職業安定業務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79512" y="1124744"/>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大阪府の有効求人倍率、新規求人倍率はともに右肩上がりに推移。（</a:t>
            </a:r>
            <a:r>
              <a:rPr lang="en-US" altLang="ja-JP" sz="160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a:latin typeface="Meiryo UI" panose="020B0604030504040204" pitchFamily="50" charset="-128"/>
                <a:ea typeface="Meiryo UI" panose="020B0604030504040204" pitchFamily="50" charset="-128"/>
                <a:cs typeface="Meiryo UI" panose="020B0604030504040204" pitchFamily="50" charset="-128"/>
              </a:rPr>
              <a:t>年</a:t>
            </a:r>
            <a:r>
              <a:rPr lang="en-US" altLang="ja-JP" sz="1600">
                <a:latin typeface="Meiryo UI" panose="020B0604030504040204" pitchFamily="50" charset="-128"/>
                <a:ea typeface="Meiryo UI" panose="020B0604030504040204" pitchFamily="50" charset="-128"/>
                <a:cs typeface="Meiryo UI" panose="020B0604030504040204" pitchFamily="50" charset="-128"/>
              </a:rPr>
              <a:t>11</a:t>
            </a:r>
            <a:r>
              <a:rPr lang="ja-JP" altLang="en-US" sz="1600">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現在、大阪府有効求人</a:t>
            </a:r>
            <a:r>
              <a:rPr lang="ja-JP" altLang="en-US" sz="1600">
                <a:latin typeface="Meiryo UI" panose="020B0604030504040204" pitchFamily="50" charset="-128"/>
                <a:ea typeface="Meiryo UI" panose="020B0604030504040204" pitchFamily="50" charset="-128"/>
                <a:cs typeface="Meiryo UI" panose="020B0604030504040204" pitchFamily="50" charset="-128"/>
              </a:rPr>
              <a:t>倍率：</a:t>
            </a:r>
            <a:r>
              <a:rPr lang="en-US" altLang="ja-JP" sz="1600">
                <a:latin typeface="Meiryo UI" panose="020B0604030504040204" pitchFamily="50" charset="-128"/>
                <a:ea typeface="Meiryo UI" panose="020B0604030504040204" pitchFamily="50" charset="-128"/>
                <a:cs typeface="Meiryo UI" panose="020B0604030504040204" pitchFamily="50" charset="-128"/>
              </a:rPr>
              <a:t>1.78</a:t>
            </a:r>
            <a:r>
              <a:rPr lang="ja-JP" altLang="en-US" sz="1600">
                <a:latin typeface="Meiryo UI" panose="020B0604030504040204" pitchFamily="50" charset="-128"/>
                <a:ea typeface="Meiryo UI" panose="020B0604030504040204" pitchFamily="50" charset="-128"/>
                <a:cs typeface="Meiryo UI" panose="020B0604030504040204" pitchFamily="50" charset="-128"/>
              </a:rPr>
              <a:t>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、新規求人</a:t>
            </a:r>
            <a:r>
              <a:rPr lang="ja-JP" altLang="en-US" sz="1600">
                <a:latin typeface="Meiryo UI" panose="020B0604030504040204" pitchFamily="50" charset="-128"/>
                <a:ea typeface="Meiryo UI" panose="020B0604030504040204" pitchFamily="50" charset="-128"/>
                <a:cs typeface="Meiryo UI" panose="020B0604030504040204" pitchFamily="50" charset="-128"/>
              </a:rPr>
              <a:t>倍率：</a:t>
            </a:r>
            <a:r>
              <a:rPr lang="en-US" altLang="ja-JP" sz="1600">
                <a:latin typeface="Meiryo UI" panose="020B0604030504040204" pitchFamily="50" charset="-128"/>
                <a:ea typeface="Meiryo UI" panose="020B0604030504040204" pitchFamily="50" charset="-128"/>
                <a:cs typeface="Meiryo UI" panose="020B0604030504040204" pitchFamily="50" charset="-128"/>
              </a:rPr>
              <a:t>2.83</a:t>
            </a:r>
            <a:r>
              <a:rPr lang="ja-JP" altLang="en-US" sz="1600">
                <a:latin typeface="Meiryo UI" panose="020B0604030504040204" pitchFamily="50" charset="-128"/>
                <a:ea typeface="Meiryo UI" panose="020B0604030504040204" pitchFamily="50" charset="-128"/>
                <a:cs typeface="Meiryo UI" panose="020B0604030504040204" pitchFamily="50" charset="-128"/>
              </a:rPr>
              <a:t>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有効求人倍率は、全国平均とほぼ同水準にあるが、新規求人倍率は概ね全国平均を上回る。</a:t>
            </a:r>
          </a:p>
        </p:txBody>
      </p:sp>
      <p:cxnSp>
        <p:nvCxnSpPr>
          <p:cNvPr id="21" name="直線コネクタ 2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「雇用創出」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14</a:t>
            </a:fld>
            <a:endParaRPr lang="ja-JP" altLang="en-US" b="1" dirty="0"/>
          </a:p>
        </p:txBody>
      </p:sp>
      <p:pic>
        <p:nvPicPr>
          <p:cNvPr id="3" name="図 2"/>
          <p:cNvPicPr>
            <a:picLocks noChangeAspect="1"/>
          </p:cNvPicPr>
          <p:nvPr/>
        </p:nvPicPr>
        <p:blipFill>
          <a:blip r:embed="rId3"/>
          <a:stretch>
            <a:fillRect/>
          </a:stretch>
        </p:blipFill>
        <p:spPr>
          <a:xfrm>
            <a:off x="19791" y="2265366"/>
            <a:ext cx="9248434" cy="4548010"/>
          </a:xfrm>
          <a:prstGeom prst="rect">
            <a:avLst/>
          </a:prstGeom>
        </p:spPr>
      </p:pic>
    </p:spTree>
    <p:extLst>
      <p:ext uri="{BB962C8B-B14F-4D97-AF65-F5344CB8AC3E}">
        <p14:creationId xmlns:p14="http://schemas.microsoft.com/office/powerpoint/2010/main" val="166827779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6512" y="1939478"/>
            <a:ext cx="5124327"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当たり公園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：国土交通省「都市公園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データベース」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日時点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621996" y="1908701"/>
            <a:ext cx="4414499"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都市ランキング（都心部の緑被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841604412"/>
              </p:ext>
            </p:extLst>
          </p:nvPr>
        </p:nvGraphicFramePr>
        <p:xfrm>
          <a:off x="4800002" y="2492896"/>
          <a:ext cx="3444406" cy="3486393"/>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87377">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ランク</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87377">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チューリッヒ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87377">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87377">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ジュネーブ</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387377">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ストックホルム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387377">
                <a:tc>
                  <a:txBody>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87377">
                <a:tc>
                  <a:txBody>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(39)</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シカゴ</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6"/>
                  </a:ext>
                </a:extLst>
              </a:tr>
              <a:tr h="387377">
                <a:tc>
                  <a:txBody>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上海</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7"/>
                  </a:ext>
                </a:extLst>
              </a:tr>
              <a:tr h="387377">
                <a:tc>
                  <a:txBody>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(42)</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8"/>
                  </a:ext>
                </a:extLst>
              </a:tr>
            </a:tbl>
          </a:graphicData>
        </a:graphic>
      </p:graphicFrame>
      <p:sp>
        <p:nvSpPr>
          <p:cNvPr id="20" name="正方形/長方形 10"/>
          <p:cNvSpPr>
            <a:spLocks noChangeArrowheads="1"/>
          </p:cNvSpPr>
          <p:nvPr/>
        </p:nvSpPr>
        <p:spPr bwMode="auto">
          <a:xfrm>
            <a:off x="179514" y="570166"/>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の都市緑化の現状</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大阪府は一人あたり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公園面積が他の都道府県と比べて低い</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水準。また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（都心部）の緑被状況も世界主要都市と比較して低水準</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に留まっている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149</a:t>
            </a:fld>
            <a:endParaRPr lang="ja-JP" altLang="en-US" b="1" dirty="0"/>
          </a:p>
        </p:txBody>
      </p:sp>
      <p:sp>
        <p:nvSpPr>
          <p:cNvPr id="3" name="テキスト ボックス 2"/>
          <p:cNvSpPr txBox="1"/>
          <p:nvPr/>
        </p:nvSpPr>
        <p:spPr>
          <a:xfrm>
            <a:off x="35496" y="2375302"/>
            <a:ext cx="970794"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644008" y="2132856"/>
            <a:ext cx="5052319"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森</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記念</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財団</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752528" y="6021288"/>
            <a:ext cx="2843808" cy="25391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（）内の数字は昨年のランキング</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323528" y="2703707"/>
            <a:ext cx="4182218" cy="3444539"/>
          </a:xfrm>
          <a:prstGeom prst="rect">
            <a:avLst/>
          </a:prstGeom>
        </p:spPr>
      </p:pic>
    </p:spTree>
    <p:extLst>
      <p:ext uri="{BB962C8B-B14F-4D97-AF65-F5344CB8AC3E}">
        <p14:creationId xmlns:p14="http://schemas.microsoft.com/office/powerpoint/2010/main" val="28795180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1926953065"/>
              </p:ext>
            </p:extLst>
          </p:nvPr>
        </p:nvGraphicFramePr>
        <p:xfrm>
          <a:off x="196080" y="3542595"/>
          <a:ext cx="3007768" cy="2718351"/>
        </p:xfrm>
        <a:graphic>
          <a:graphicData uri="http://schemas.openxmlformats.org/drawingml/2006/table">
            <a:tbl>
              <a:tblPr/>
              <a:tblGrid>
                <a:gridCol w="845460">
                  <a:extLst>
                    <a:ext uri="{9D8B030D-6E8A-4147-A177-3AD203B41FA5}">
                      <a16:colId xmlns:a16="http://schemas.microsoft.com/office/drawing/2014/main" val="20000"/>
                    </a:ext>
                  </a:extLst>
                </a:gridCol>
                <a:gridCol w="74598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24234">
                  <a:extLst>
                    <a:ext uri="{9D8B030D-6E8A-4147-A177-3AD203B41FA5}">
                      <a16:colId xmlns:a16="http://schemas.microsoft.com/office/drawing/2014/main" val="20003"/>
                    </a:ext>
                  </a:extLst>
                </a:gridCol>
              </a:tblGrid>
              <a:tr h="656957">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道</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府県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国土</a:t>
                      </a:r>
                      <a:endPar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57,220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190,514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78,927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219,100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119,779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379,775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1182">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94,695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241,592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218,153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517,290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正方形/長方形 5"/>
          <p:cNvSpPr/>
          <p:nvPr/>
        </p:nvSpPr>
        <p:spPr>
          <a:xfrm>
            <a:off x="155674" y="2650617"/>
            <a:ext cx="2952328" cy="70788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○大阪府と他都県の森林面積等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（出典：林野庁「都道府県別森林率・</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人工林率」（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年３月末現在））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239200" y="2670563"/>
            <a:ext cx="2916976" cy="15465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○自然災害から暮らしを守る取組み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「危険渓流の流木対策事業」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局地的</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な集中豪雨が頻繁に発生し、土石流の発生時に渓流沿いの木を巻き込んで流れ出すことで、河川や水路等をふさぎ</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冠水や交通遮断など市街地における被害を拡大させる流木災害を未然に防止する。</a:t>
            </a: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178024" y="62205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の森林環境の現状</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25252"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大阪府の森林率は、他の都市部</a:t>
            </a:r>
            <a:r>
              <a:rPr lang="ja-JP" altLang="en-US" sz="1600" kern="10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より低く、３０％に</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留まっている。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周辺部において、森林の適正な維持管理や周辺山系の保全等を進めることは、自然あふれる魅力ある地域づくりになるとともに、災害に強い森林の再生につながる。そのため、「自然災害から暮らしを守る」、「健全な森林を次世代へつなぐ」ための取組みを緊急かつ集中的に実施するため、</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年間、森林環境税を導入して対応。</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150</a:t>
            </a:fld>
            <a:endParaRPr lang="ja-JP" altLang="en-US" b="1" dirty="0"/>
          </a:p>
        </p:txBody>
      </p:sp>
      <p:pic>
        <p:nvPicPr>
          <p:cNvPr id="13" name="Picture 100" descr="Z:\泉州農緑\07森林課\H30年度\00 Ｈ29実績・完成写真\H29 完成写真\04治山\01仏並\P41900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4293097"/>
            <a:ext cx="2794969" cy="196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6124898" y="2670563"/>
            <a:ext cx="2955855" cy="1392689"/>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○健全な森林を次世代へつなぐ取組み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子育て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施設木のぬくもり推進事業」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40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健全</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な森づくりのために森林で生産された</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木材を利用することが重要なため、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子育て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施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設における内装木質化を支援することにより、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木材利用を促進。併せて、</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森林</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の大切さや</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木</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材</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に対する理解を深める「木育</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促進</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E:\LIB\森づくり支援G\H29年度\00　森林環境税\04_子育て施設木のぬくもり推進事業\14　検査\291130_みどり丘幼稚園\検査写真\IMG_15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3474" y="4293096"/>
            <a:ext cx="2715578" cy="196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43725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2883" y="1916832"/>
            <a:ext cx="86575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大阪府と他都県の農業産出額推移</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農林水産省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生産</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農業所得</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618023389"/>
              </p:ext>
            </p:extLst>
          </p:nvPr>
        </p:nvGraphicFramePr>
        <p:xfrm>
          <a:off x="539552" y="2226523"/>
          <a:ext cx="7896655" cy="1634524"/>
        </p:xfrm>
        <a:graphic>
          <a:graphicData uri="http://schemas.openxmlformats.org/drawingml/2006/table">
            <a:tbl>
              <a:tblPr/>
              <a:tblGrid>
                <a:gridCol w="979850">
                  <a:extLst>
                    <a:ext uri="{9D8B030D-6E8A-4147-A177-3AD203B41FA5}">
                      <a16:colId xmlns:a16="http://schemas.microsoft.com/office/drawing/2014/main" val="20000"/>
                    </a:ext>
                  </a:extLst>
                </a:gridCol>
                <a:gridCol w="988115">
                  <a:extLst>
                    <a:ext uri="{9D8B030D-6E8A-4147-A177-3AD203B41FA5}">
                      <a16:colId xmlns:a16="http://schemas.microsoft.com/office/drawing/2014/main" val="20001"/>
                    </a:ext>
                  </a:extLst>
                </a:gridCol>
                <a:gridCol w="988115">
                  <a:extLst>
                    <a:ext uri="{9D8B030D-6E8A-4147-A177-3AD203B41FA5}">
                      <a16:colId xmlns:a16="http://schemas.microsoft.com/office/drawing/2014/main" val="20002"/>
                    </a:ext>
                  </a:extLst>
                </a:gridCol>
                <a:gridCol w="988115">
                  <a:extLst>
                    <a:ext uri="{9D8B030D-6E8A-4147-A177-3AD203B41FA5}">
                      <a16:colId xmlns:a16="http://schemas.microsoft.com/office/drawing/2014/main" val="20003"/>
                    </a:ext>
                  </a:extLst>
                </a:gridCol>
                <a:gridCol w="988115">
                  <a:extLst>
                    <a:ext uri="{9D8B030D-6E8A-4147-A177-3AD203B41FA5}">
                      <a16:colId xmlns:a16="http://schemas.microsoft.com/office/drawing/2014/main" val="20004"/>
                    </a:ext>
                  </a:extLst>
                </a:gridCol>
                <a:gridCol w="988115">
                  <a:extLst>
                    <a:ext uri="{9D8B030D-6E8A-4147-A177-3AD203B41FA5}">
                      <a16:colId xmlns:a16="http://schemas.microsoft.com/office/drawing/2014/main" val="20005"/>
                    </a:ext>
                  </a:extLst>
                </a:gridCol>
                <a:gridCol w="988115">
                  <a:extLst>
                    <a:ext uri="{9D8B030D-6E8A-4147-A177-3AD203B41FA5}">
                      <a16:colId xmlns:a16="http://schemas.microsoft.com/office/drawing/2014/main" val="20006"/>
                    </a:ext>
                  </a:extLst>
                </a:gridCol>
                <a:gridCol w="988115">
                  <a:extLst>
                    <a:ext uri="{9D8B030D-6E8A-4147-A177-3AD203B41FA5}">
                      <a16:colId xmlns:a16="http://schemas.microsoft.com/office/drawing/2014/main" val="20007"/>
                    </a:ext>
                  </a:extLst>
                </a:gridCol>
              </a:tblGrid>
              <a:tr h="535776">
                <a:tc>
                  <a:txBody>
                    <a:bodyPr/>
                    <a:lstStyle/>
                    <a:p>
                      <a:pPr algn="ctr" fontAlgn="b"/>
                      <a:r>
                        <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 name="正方形/長方形 10"/>
          <p:cNvSpPr>
            <a:spLocks noChangeArrowheads="1"/>
          </p:cNvSpPr>
          <p:nvPr/>
        </p:nvSpPr>
        <p:spPr bwMode="auto">
          <a:xfrm>
            <a:off x="125252" y="61691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産業としての都市農業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5252" y="955467"/>
            <a:ext cx="8928992" cy="9613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の農業</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産出</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額は、全国的にみて東京に次いで規模</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小さい。成長戦略策定以降、一定の増加傾向にはあるが、大消費地</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に近く、付加価値の高い都市型農業の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ポテンシャルを活かすため、農業者の経営能力の向上や農業でのＩｏＴ導入の検討等を進めている。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6588224" y="1947610"/>
            <a:ext cx="1440160" cy="276999"/>
          </a:xfrm>
          <a:prstGeom prst="rect">
            <a:avLst/>
          </a:prstGeom>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494501"/>
            <a:ext cx="2133600" cy="365125"/>
          </a:xfrm>
        </p:spPr>
        <p:txBody>
          <a:bodyPr/>
          <a:lstStyle/>
          <a:p>
            <a:pPr>
              <a:defRPr/>
            </a:pPr>
            <a:fld id="{4AC9B83D-17C3-4F2E-B0BA-D155CD364A7C}" type="slidenum">
              <a:rPr lang="ja-JP" altLang="en-US" b="1" smtClean="0"/>
              <a:pPr>
                <a:defRPr/>
              </a:pPr>
              <a:t>151</a:t>
            </a:fld>
            <a:endParaRPr lang="ja-JP" altLang="en-US" b="1" dirty="0"/>
          </a:p>
        </p:txBody>
      </p:sp>
      <p:sp>
        <p:nvSpPr>
          <p:cNvPr id="5" name="正方形/長方形 4"/>
          <p:cNvSpPr/>
          <p:nvPr/>
        </p:nvSpPr>
        <p:spPr>
          <a:xfrm>
            <a:off x="323527" y="3972929"/>
            <a:ext cx="3561547" cy="271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○農業ビジネススクール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大阪アグリアカデミア」</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67544" y="4244351"/>
            <a:ext cx="3711261" cy="577081"/>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ビジネスマインドの醸成から、最先端の生産技術、販売戦略まで、トップレベルの能力を習得するための農業ビジネススクールを開設し、経営感覚に優れた農業者を育成して農業の成長産業化を推進。</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587820" y="3985443"/>
            <a:ext cx="3828710" cy="22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○水なす栽培における複合環境制御の現地実証</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701975" y="4214790"/>
            <a:ext cx="3600400" cy="630942"/>
          </a:xfrm>
          <a:prstGeom prst="rect">
            <a:avLst/>
          </a:prstGeom>
        </p:spPr>
        <p:txBody>
          <a:bodyPr wrap="square">
            <a:spAutoFit/>
          </a:bodyPr>
          <a:lstStyle/>
          <a:p>
            <a:pPr>
              <a:lnSpc>
                <a:spcPts val="14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スマートフォン等を活用した複合環境制御システムの構築に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より、生産コスト削減、省力化、高付加価値化、高品質化等の課題を</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解決をめざす。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491676" y="4854231"/>
            <a:ext cx="4184779" cy="1807157"/>
            <a:chOff x="10784087" y="7086078"/>
            <a:chExt cx="4204120" cy="2514912"/>
          </a:xfrm>
        </p:grpSpPr>
        <p:pic>
          <p:nvPicPr>
            <p:cNvPr id="25" name="Picture 2" descr="C:\Users\1-SuzukiM\Pictures\307_0412\RIMG9266.JPG"/>
            <p:cNvPicPr>
              <a:picLocks noChangeAspect="1" noChangeArrowheads="1"/>
            </p:cNvPicPr>
            <p:nvPr/>
          </p:nvPicPr>
          <p:blipFill>
            <a:blip r:embed="rId3">
              <a:extLst>
                <a:ext uri="{28A0092B-C50C-407E-A947-70E740481C1C}">
                  <a14:useLocalDpi xmlns:a14="http://schemas.microsoft.com/office/drawing/2010/main" val="0"/>
                </a:ext>
              </a:extLst>
            </a:blip>
            <a:srcRect r="25345"/>
            <a:stretch>
              <a:fillRect/>
            </a:stretch>
          </p:blipFill>
          <p:spPr bwMode="auto">
            <a:xfrm>
              <a:off x="10784087" y="7174037"/>
              <a:ext cx="1511791" cy="11400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C:\Users\1-SuzukiM\Pictures\178_0606\RIMG5769.JPG"/>
            <p:cNvPicPr>
              <a:picLocks noChangeAspect="1" noChangeArrowheads="1"/>
            </p:cNvPicPr>
            <p:nvPr/>
          </p:nvPicPr>
          <p:blipFill>
            <a:blip r:embed="rId4" cstate="print">
              <a:extLst>
                <a:ext uri="{28A0092B-C50C-407E-A947-70E740481C1C}">
                  <a14:useLocalDpi xmlns:a14="http://schemas.microsoft.com/office/drawing/2010/main" val="0"/>
                </a:ext>
              </a:extLst>
            </a:blip>
            <a:srcRect l="45354" t="47121" r="35728" b="32716"/>
            <a:stretch>
              <a:fillRect/>
            </a:stretch>
          </p:blipFill>
          <p:spPr bwMode="auto">
            <a:xfrm>
              <a:off x="12242725" y="7215667"/>
              <a:ext cx="1640452" cy="1084561"/>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グループ化 5"/>
            <p:cNvGrpSpPr>
              <a:grpSpLocks noChangeAspect="1"/>
            </p:cNvGrpSpPr>
            <p:nvPr/>
          </p:nvGrpSpPr>
          <p:grpSpPr bwMode="auto">
            <a:xfrm>
              <a:off x="13802416" y="7086078"/>
              <a:ext cx="1082618" cy="1315997"/>
              <a:chOff x="5986261" y="1666081"/>
              <a:chExt cx="1164609" cy="1658255"/>
            </a:xfrm>
          </p:grpSpPr>
          <p:pic>
            <p:nvPicPr>
              <p:cNvPr id="46" name="Picture 2" descr="\\109601sv106\研究所\120食の安全研究部\園芸G\土壌\4 事業・課題別\ＪＡ肥料試験（ナス）・ヤケ果対策　金剛\焼け果\160411-自動換気装置設置\IMG_168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488" b="7959"/>
              <a:stretch/>
            </p:blipFill>
            <p:spPr bwMode="auto">
              <a:xfrm>
                <a:off x="5986261" y="1666081"/>
                <a:ext cx="1164609" cy="1658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bwMode="auto">
              <a:xfrm>
                <a:off x="6993085" y="2448798"/>
                <a:ext cx="0" cy="78271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135"/>
            <p:cNvGrpSpPr>
              <a:grpSpLocks/>
            </p:cNvGrpSpPr>
            <p:nvPr/>
          </p:nvGrpSpPr>
          <p:grpSpPr bwMode="auto">
            <a:xfrm>
              <a:off x="12803878" y="9054890"/>
              <a:ext cx="714375" cy="546100"/>
              <a:chOff x="3312927" y="3502483"/>
              <a:chExt cx="1512168" cy="970633"/>
            </a:xfrm>
          </p:grpSpPr>
          <p:sp>
            <p:nvSpPr>
              <p:cNvPr id="35" name="正方形/長方形 34"/>
              <p:cNvSpPr/>
              <p:nvPr/>
            </p:nvSpPr>
            <p:spPr>
              <a:xfrm>
                <a:off x="3494387" y="3502483"/>
                <a:ext cx="1149248" cy="61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台形 35"/>
              <p:cNvSpPr/>
              <p:nvPr/>
            </p:nvSpPr>
            <p:spPr>
              <a:xfrm>
                <a:off x="3312927" y="4148632"/>
                <a:ext cx="1512168" cy="324484"/>
              </a:xfrm>
              <a:prstGeom prst="trapezoid">
                <a:avLst>
                  <a:gd name="adj" fmla="val 612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36"/>
              <p:cNvSpPr/>
              <p:nvPr/>
            </p:nvSpPr>
            <p:spPr>
              <a:xfrm>
                <a:off x="3598558" y="3584311"/>
                <a:ext cx="947625" cy="4571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8" name="グループ化 139"/>
              <p:cNvGrpSpPr>
                <a:grpSpLocks/>
              </p:cNvGrpSpPr>
              <p:nvPr/>
            </p:nvGrpSpPr>
            <p:grpSpPr bwMode="auto">
              <a:xfrm>
                <a:off x="3484598" y="4232998"/>
                <a:ext cx="1152128" cy="175544"/>
                <a:chOff x="683568" y="3933056"/>
                <a:chExt cx="1152128" cy="175544"/>
              </a:xfrm>
            </p:grpSpPr>
            <p:sp>
              <p:nvSpPr>
                <p:cNvPr id="39" name="台形 38"/>
                <p:cNvSpPr/>
                <p:nvPr/>
              </p:nvSpPr>
              <p:spPr>
                <a:xfrm>
                  <a:off x="683276" y="3938982"/>
                  <a:ext cx="1152609" cy="160831"/>
                </a:xfrm>
                <a:prstGeom prst="trapezoid">
                  <a:avLst>
                    <a:gd name="adj" fmla="val 593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0" name="直線コネクタ 39"/>
                <p:cNvCxnSpPr/>
                <p:nvPr/>
              </p:nvCxnSpPr>
              <p:spPr>
                <a:xfrm flipH="1">
                  <a:off x="827773" y="3938982"/>
                  <a:ext cx="73928"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9" idx="0"/>
                  <a:endCxn id="39" idx="2"/>
                </p:cNvCxnSpPr>
                <p:nvPr/>
              </p:nvCxnSpPr>
              <p:spPr>
                <a:xfrm>
                  <a:off x="1261260" y="3938982"/>
                  <a:ext cx="0"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620821" y="3944625"/>
                  <a:ext cx="70567"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1029395"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439361"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9" idx="1"/>
                  <a:endCxn id="39" idx="3"/>
                </p:cNvCxnSpPr>
                <p:nvPr/>
              </p:nvCxnSpPr>
              <p:spPr>
                <a:xfrm>
                  <a:off x="730321" y="4020808"/>
                  <a:ext cx="1058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9" name="直線コネクタ 28"/>
            <p:cNvCxnSpPr/>
            <p:nvPr/>
          </p:nvCxnSpPr>
          <p:spPr>
            <a:xfrm>
              <a:off x="11953750" y="8620509"/>
              <a:ext cx="927571" cy="423863"/>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p:cNvCxnSpPr/>
            <p:nvPr/>
          </p:nvCxnSpPr>
          <p:spPr>
            <a:xfrm flipH="1">
              <a:off x="13141976" y="8651068"/>
              <a:ext cx="0" cy="3794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直線コネクタ 30"/>
            <p:cNvCxnSpPr/>
            <p:nvPr/>
          </p:nvCxnSpPr>
          <p:spPr>
            <a:xfrm flipH="1">
              <a:off x="13429353" y="8696099"/>
              <a:ext cx="746125" cy="365517"/>
            </a:xfrm>
            <a:prstGeom prst="line">
              <a:avLst/>
            </a:prstGeom>
          </p:spPr>
          <p:style>
            <a:lnRef idx="2">
              <a:schemeClr val="accent2"/>
            </a:lnRef>
            <a:fillRef idx="0">
              <a:schemeClr val="accent2"/>
            </a:fillRef>
            <a:effectRef idx="1">
              <a:schemeClr val="accent2"/>
            </a:effectRef>
            <a:fontRef idx="minor">
              <a:schemeClr val="tx1"/>
            </a:fontRef>
          </p:style>
        </p:cxnSp>
        <p:sp>
          <p:nvSpPr>
            <p:cNvPr id="32" name="テキスト ボックス 31"/>
            <p:cNvSpPr txBox="1"/>
            <p:nvPr/>
          </p:nvSpPr>
          <p:spPr>
            <a:xfrm>
              <a:off x="11029204" y="8287528"/>
              <a:ext cx="1153071" cy="276999"/>
            </a:xfrm>
            <a:prstGeom prst="rect">
              <a:avLst/>
            </a:prstGeom>
            <a:noFill/>
          </p:spPr>
          <p:txBody>
            <a:bodyPr wrap="square" rtlCol="0">
              <a:spAutoFit/>
            </a:bodyPr>
            <a:lstStyle/>
            <a:p>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CO</a:t>
              </a:r>
              <a:r>
                <a:rPr kumimoji="1" lang="en-US" altLang="ja-JP" sz="1200" b="1" baseline="-25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局所施用</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12718651" y="8300228"/>
              <a:ext cx="837702"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細霧冷房</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048533" y="8328412"/>
              <a:ext cx="939674"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自動換気</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026" name="Picture 2" descr="D:\FujiwaraRy\Desktop\新しいフォルダー\アカデミア講義風景２.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769" y="4880994"/>
            <a:ext cx="2396096" cy="179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81860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933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8637" y="2990253"/>
            <a:ext cx="1895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その他　</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658309" y="2978251"/>
            <a:ext cx="7242344"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本年度発生した自然災害の大阪</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経済への影響について</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4413527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251520" y="710857"/>
            <a:ext cx="8524240" cy="5831610"/>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本年度発生した大阪府北部地震</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や西日本豪雨</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、台風第</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号（</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月）などの自然災害により、大阪経済は一部でマイナスの影響が見られたものの、</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月の関連指標において、概ね自然災害前の水準まで回復。</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）景気動向指数</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大阪府北部地震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が発生した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月、台風第</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号が発生した</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月の景気動向指数はやや低下したものの、</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月に回復。</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採用指標別では、「鉱工業生産指数」「生産財出荷指数」「百貨店・スーパー販売額」について、自然災害の影響などにより一部落ち込みが見られたものの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月に回復。「所定外労働時間指数（製造業）」「有効求人倍率・新規求人倍率」に関しては、自然災害による大きな影響は見られなかった。</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（２）府内企業の景況感</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営業利益判断</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600" b="0" i="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は、府内の大企業・中小企業ともに自然災害に伴う大きな変動はなく、プラスで推移。</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（３）人流・物流への影響</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近畿圏の輸出入額は、台風第</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号が発生した</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月に大きく減少（前年同月比▲</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超）したものの、</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月以降は回復。また、関西国際空港の貨物取扱量も、</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月に大きく減少したものの、</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月には概ね災害前の水準まで回復。</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人流面では、台風</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号が発生した</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月に訪日外客数が落ち込み、</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か月ぶりに前年同月比を割り込んだが、</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月には回復。関西国際空港の航空旅客数も、</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月に大きく減少したものの、</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月には回復。</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本年度発生した自然災害の大阪経済への影響について</a:t>
            </a:r>
          </a:p>
        </p:txBody>
      </p:sp>
    </p:spTree>
    <p:extLst>
      <p:ext uri="{BB962C8B-B14F-4D97-AF65-F5344CB8AC3E}">
        <p14:creationId xmlns:p14="http://schemas.microsoft.com/office/powerpoint/2010/main" val="143389639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35496" y="955433"/>
            <a:ext cx="9036496" cy="63953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大阪府の景気動向指数（一致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）は、大阪府北部地震が発生した</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月、台風第</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号が発生した</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月にやや低下したものの、</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月に回復。</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0" y="6165304"/>
            <a:ext cx="914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景気動向</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指数は、生産、雇用などの様々な経済活動での重要かつ契機に敏感に反応する指標の動きを統合することによって、景気の現状把握及び将来予測に資するために作成された指標。</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は主として景気変動の大きさやテンポ（量感）を測定することを目的としている。</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年を</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として指数で算出している。</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については、作成に</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あたって</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採用している経済指標が異なるため、全国との比較には注意が</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必要</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国</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のデータは</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月値以降、基準年が</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年に変更されているため、本グラフには</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月までのデータを掲載。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4314" y="1786359"/>
            <a:ext cx="16194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244048" y="116632"/>
            <a:ext cx="6488192" cy="55399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）の推移</a:t>
            </a:r>
            <a:endPar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：大阪産業経済</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リサーチセンター「景気動向指数」、内閣府「景気動向指数」」より作成</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283092" y="1916832"/>
            <a:ext cx="8577815" cy="4346825"/>
          </a:xfrm>
          <a:prstGeom prst="rect">
            <a:avLst/>
          </a:prstGeom>
        </p:spPr>
      </p:pic>
    </p:spTree>
    <p:extLst>
      <p:ext uri="{BB962C8B-B14F-4D97-AF65-F5344CB8AC3E}">
        <p14:creationId xmlns:p14="http://schemas.microsoft.com/office/powerpoint/2010/main" val="40936039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35496" y="849591"/>
            <a:ext cx="9036496" cy="77920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大阪府の鉱工業生産指数は、大阪府北部地震が発生した影響などにより、</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月に大きく落ち込んでいるものの、</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は回復。</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月に発生した台風第</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号の影響は限定的で、</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月に回復している。</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0" y="6525924"/>
            <a:ext cx="9144000" cy="338554"/>
          </a:xfrm>
          <a:prstGeom prst="rect">
            <a:avLst/>
          </a:prstGeom>
          <a:noFill/>
        </p:spPr>
        <p:txBody>
          <a:bodyPr wrap="square" rtlCol="0">
            <a:spAutoFit/>
          </a:bodyPr>
          <a:lstStyle/>
          <a:p>
            <a:pPr lvl="0">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鉱工業生産指数</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生産動態統計調査などをもとに、月々の鉱業・製造工業の生産を</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年を基準（＝</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）として指数化したもの。大阪は製造工業指数を記載。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月は速報値）</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国</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のデータは</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月値以降、基準年が</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年に変更されているため、本グラフには</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月までのデータを掲載</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月は速報値）</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8818" y="1786359"/>
            <a:ext cx="16194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244048" y="116632"/>
            <a:ext cx="7119772" cy="523220"/>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鉱工業生産指数の推移（「景気動向指数」の主な採用指標の</a:t>
            </a:r>
            <a:r>
              <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つ）</a:t>
            </a:r>
            <a:r>
              <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：大阪府統計課「大阪府工業指数</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」、経済産業省「鉱工業指数」」より作成</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113742" y="2014493"/>
            <a:ext cx="8961897" cy="4511431"/>
          </a:xfrm>
          <a:prstGeom prst="rect">
            <a:avLst/>
          </a:prstGeom>
        </p:spPr>
      </p:pic>
    </p:spTree>
    <p:extLst>
      <p:ext uri="{BB962C8B-B14F-4D97-AF65-F5344CB8AC3E}">
        <p14:creationId xmlns:p14="http://schemas.microsoft.com/office/powerpoint/2010/main" val="44677055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35496" y="895304"/>
            <a:ext cx="9036496" cy="87751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大阪府の生産財出荷指数は、大阪府北部地震・西日本豪雨が発生した</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月にかけ大きく低下し、台風第</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号が発生した</a:t>
            </a:r>
            <a:r>
              <a:rPr lang="en-US" altLang="ja-JP" sz="1600" noProof="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noProof="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月までそのまま横ばいとなったが、</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月に回復傾向が見られる。</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80528" y="6381328"/>
            <a:ext cx="8279904" cy="338554"/>
          </a:xfrm>
          <a:prstGeom prst="rect">
            <a:avLst/>
          </a:prstGeom>
          <a:noFill/>
        </p:spPr>
        <p:txBody>
          <a:bodyPr wrap="square" rtlCol="0">
            <a:spAutoFit/>
          </a:bodyPr>
          <a:lstStyle/>
          <a:p>
            <a:pPr>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生産財</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鉱工業及び</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他</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の産業に原材料等として投入される製品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（大阪府の生産財主化指数・・・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は速報値</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国</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のデータは</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月値以降、基準年が</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年に変更されているため、本グラフには</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月までのデータを掲載</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月は速報値）</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3633" y="1871246"/>
            <a:ext cx="16194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244048" y="116632"/>
            <a:ext cx="6488192" cy="523220"/>
          </a:xfrm>
          <a:prstGeom prst="rect">
            <a:avLst/>
          </a:prstGeom>
        </p:spPr>
        <p:txBody>
          <a:bodyPr wrap="square">
            <a:spAutoFit/>
          </a:bodyPr>
          <a:lstStyle/>
          <a:p>
            <a:pPr marL="177800" lvl="0" indent="-177800">
              <a:defRPr/>
            </a:pPr>
            <a:r>
              <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生産財出荷指数の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推移（「景気動向指数」の主な採用指標の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つ</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大阪府統計課「大阪府工業指数」、経済産業省「鉱工業指数」より作成</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180528" y="2209392"/>
            <a:ext cx="8590008" cy="4224894"/>
          </a:xfrm>
          <a:prstGeom prst="rect">
            <a:avLst/>
          </a:prstGeom>
        </p:spPr>
      </p:pic>
    </p:spTree>
    <p:extLst>
      <p:ext uri="{BB962C8B-B14F-4D97-AF65-F5344CB8AC3E}">
        <p14:creationId xmlns:p14="http://schemas.microsoft.com/office/powerpoint/2010/main" val="223430417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07504" y="864007"/>
            <a:ext cx="8928992" cy="70721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大阪府の百貨店・スーパー販売額については、</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月に発生した西日本豪雨や猛暑などにより一部マイナスの影響が生じたものと考えられる。その後、</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月には回復が見られる。</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01001" y="3061347"/>
            <a:ext cx="1872208" cy="25391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（前年同月比、％）</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5" name="直線コネクタ 14"/>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244047" y="116632"/>
            <a:ext cx="8881423" cy="523220"/>
          </a:xfrm>
          <a:prstGeom prst="rect">
            <a:avLst/>
          </a:prstGeom>
        </p:spPr>
        <p:txBody>
          <a:bodyPr wrap="square">
            <a:spAutoFit/>
          </a:bodyPr>
          <a:lstStyle/>
          <a:p>
            <a:pPr marL="177800" lvl="0" indent="-177800">
              <a:defRPr/>
            </a:pPr>
            <a:r>
              <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百貨店</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・スーパー販売</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額（「景気動向指数」の主な採用指標の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つ</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：近畿経済産業局「百貨店・スーパー販売状況」より作成</a:t>
            </a:r>
          </a:p>
        </p:txBody>
      </p:sp>
      <p:graphicFrame>
        <p:nvGraphicFramePr>
          <p:cNvPr id="13" name="表 12"/>
          <p:cNvGraphicFramePr>
            <a:graphicFrameLocks noGrp="1"/>
          </p:cNvGraphicFramePr>
          <p:nvPr>
            <p:extLst/>
          </p:nvPr>
        </p:nvGraphicFramePr>
        <p:xfrm>
          <a:off x="251520" y="1817986"/>
          <a:ext cx="5544614" cy="1183463"/>
        </p:xfrm>
        <a:graphic>
          <a:graphicData uri="http://schemas.openxmlformats.org/drawingml/2006/table">
            <a:tbl>
              <a:tblPr>
                <a:tableStyleId>{5C22544A-7EE6-4342-B048-85BDC9FD1C3A}</a:tableStyleId>
              </a:tblPr>
              <a:tblGrid>
                <a:gridCol w="1452378">
                  <a:extLst>
                    <a:ext uri="{9D8B030D-6E8A-4147-A177-3AD203B41FA5}">
                      <a16:colId xmlns:a16="http://schemas.microsoft.com/office/drawing/2014/main" val="20000"/>
                    </a:ext>
                  </a:extLst>
                </a:gridCol>
                <a:gridCol w="986521">
                  <a:extLst>
                    <a:ext uri="{9D8B030D-6E8A-4147-A177-3AD203B41FA5}">
                      <a16:colId xmlns:a16="http://schemas.microsoft.com/office/drawing/2014/main" val="20001"/>
                    </a:ext>
                  </a:extLst>
                </a:gridCol>
                <a:gridCol w="1132673">
                  <a:extLst>
                    <a:ext uri="{9D8B030D-6E8A-4147-A177-3AD203B41FA5}">
                      <a16:colId xmlns:a16="http://schemas.microsoft.com/office/drawing/2014/main" val="20002"/>
                    </a:ext>
                  </a:extLst>
                </a:gridCol>
                <a:gridCol w="986521">
                  <a:extLst>
                    <a:ext uri="{9D8B030D-6E8A-4147-A177-3AD203B41FA5}">
                      <a16:colId xmlns:a16="http://schemas.microsoft.com/office/drawing/2014/main" val="20003"/>
                    </a:ext>
                  </a:extLst>
                </a:gridCol>
                <a:gridCol w="986521">
                  <a:extLst>
                    <a:ext uri="{9D8B030D-6E8A-4147-A177-3AD203B41FA5}">
                      <a16:colId xmlns:a16="http://schemas.microsoft.com/office/drawing/2014/main" val="20004"/>
                    </a:ext>
                  </a:extLst>
                </a:gridCol>
              </a:tblGrid>
              <a:tr h="336575">
                <a:tc gridSpan="2">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11722">
                <a:tc rowSpan="2">
                  <a:txBody>
                    <a:bodyPr/>
                    <a:lstStyle/>
                    <a:p>
                      <a:pPr algn="l"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販売額（百万円</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3"/>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142,134</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3"/>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136,694</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3"/>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150,072</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3"/>
                    </a:solidFill>
                  </a:tcPr>
                </a:tc>
                <a:extLst>
                  <a:ext uri="{0D108BD9-81ED-4DB2-BD59-A6C34878D82A}">
                    <a16:rowId xmlns:a16="http://schemas.microsoft.com/office/drawing/2014/main" val="10001"/>
                  </a:ext>
                </a:extLst>
              </a:tr>
              <a:tr h="211722">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1,575,108</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1,513,593</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1,586,181</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1722">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前年同月比</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3"/>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3"/>
                    </a:solidFill>
                  </a:tcPr>
                </a:tc>
                <a:tc>
                  <a:txBody>
                    <a:bodyPr/>
                    <a:lstStyle/>
                    <a:p>
                      <a:pPr algn="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3"/>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3"/>
                    </a:solidFill>
                  </a:tcPr>
                </a:tc>
                <a:extLst>
                  <a:ext uri="{0D108BD9-81ED-4DB2-BD59-A6C34878D82A}">
                    <a16:rowId xmlns:a16="http://schemas.microsoft.com/office/drawing/2014/main" val="10003"/>
                  </a:ext>
                </a:extLst>
              </a:tr>
              <a:tr h="211722">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+0.6</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0.2</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3" name="図 2"/>
          <p:cNvPicPr>
            <a:picLocks noChangeAspect="1"/>
          </p:cNvPicPr>
          <p:nvPr/>
        </p:nvPicPr>
        <p:blipFill>
          <a:blip r:embed="rId3"/>
          <a:stretch>
            <a:fillRect/>
          </a:stretch>
        </p:blipFill>
        <p:spPr>
          <a:xfrm>
            <a:off x="179512" y="3339505"/>
            <a:ext cx="8718036" cy="3401863"/>
          </a:xfrm>
          <a:prstGeom prst="rect">
            <a:avLst/>
          </a:prstGeom>
        </p:spPr>
      </p:pic>
    </p:spTree>
    <p:extLst>
      <p:ext uri="{BB962C8B-B14F-4D97-AF65-F5344CB8AC3E}">
        <p14:creationId xmlns:p14="http://schemas.microsoft.com/office/powerpoint/2010/main" val="4053849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27173" y="976536"/>
            <a:ext cx="8489654" cy="1246370"/>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年に大阪府を訪れた外国人旅行者数は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1,110</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と過去最高を更新。</a:t>
            </a:r>
          </a:p>
          <a:p>
            <a:pPr marL="285750" indent="-285750">
              <a:buFont typeface="Meiryo UI" panose="020B0604030504040204" pitchFamily="50" charset="-128"/>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年を境に飛躍的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増加傾向が続いている。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年は、関西</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の国際旅客便数が過去最高となったことや、円安基調が戻ったことなどを背景に、外国人旅行者は年間を通じて増加ペースが続いた。</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51520" y="188640"/>
            <a:ext cx="8064896"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「来</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旅行者数」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04" y="844248"/>
            <a:ext cx="8928992" cy="1454858"/>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15</a:t>
            </a:fld>
            <a:endParaRPr lang="ja-JP" altLang="en-US" b="1" dirty="0"/>
          </a:p>
        </p:txBody>
      </p:sp>
      <p:sp>
        <p:nvSpPr>
          <p:cNvPr id="9" name="正方形/長方形 8"/>
          <p:cNvSpPr/>
          <p:nvPr/>
        </p:nvSpPr>
        <p:spPr>
          <a:xfrm>
            <a:off x="278866" y="4005064"/>
            <a:ext cx="7847857" cy="276999"/>
          </a:xfrm>
          <a:prstGeom prst="rect">
            <a:avLst/>
          </a:prstGeom>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JNTO) </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訪日外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客統計</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、観光庁「訪日外国人 消費動向調査」より作成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90946" y="4352448"/>
            <a:ext cx="6621091" cy="246221"/>
          </a:xfrm>
          <a:prstGeom prst="rect">
            <a:avLst/>
          </a:prstGeom>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訪日外国人</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トランジット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、乗員、１年以上の滞在者等を除く日本を出国する訪日外国人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旅行者</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860032" y="3933056"/>
            <a:ext cx="402072" cy="215444"/>
          </a:xfrm>
          <a:prstGeom prst="rect">
            <a:avLst/>
          </a:prstGeom>
        </p:spPr>
        <p:txBody>
          <a:bodyPr wrap="square">
            <a:spAutoFit/>
          </a:bodyPr>
          <a:lstStyle/>
          <a:p>
            <a:pPr marL="177800" indent="-177800"/>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4167433298"/>
              </p:ext>
            </p:extLst>
          </p:nvPr>
        </p:nvGraphicFramePr>
        <p:xfrm>
          <a:off x="251512" y="2614336"/>
          <a:ext cx="8568959" cy="1270401"/>
        </p:xfrm>
        <a:graphic>
          <a:graphicData uri="http://schemas.openxmlformats.org/drawingml/2006/table">
            <a:tbl>
              <a:tblPr firstRow="1" bandRow="1">
                <a:tableStyleId>{5940675A-B579-460E-94D1-54222C63F5DA}</a:tableStyleId>
              </a:tblPr>
              <a:tblGrid>
                <a:gridCol w="1811534">
                  <a:extLst>
                    <a:ext uri="{9D8B030D-6E8A-4147-A177-3AD203B41FA5}">
                      <a16:colId xmlns:a16="http://schemas.microsoft.com/office/drawing/2014/main" val="20000"/>
                    </a:ext>
                  </a:extLst>
                </a:gridCol>
                <a:gridCol w="843230">
                  <a:extLst>
                    <a:ext uri="{9D8B030D-6E8A-4147-A177-3AD203B41FA5}">
                      <a16:colId xmlns:a16="http://schemas.microsoft.com/office/drawing/2014/main" val="20001"/>
                    </a:ext>
                  </a:extLst>
                </a:gridCol>
                <a:gridCol w="844885">
                  <a:extLst>
                    <a:ext uri="{9D8B030D-6E8A-4147-A177-3AD203B41FA5}">
                      <a16:colId xmlns:a16="http://schemas.microsoft.com/office/drawing/2014/main" val="20002"/>
                    </a:ext>
                  </a:extLst>
                </a:gridCol>
                <a:gridCol w="844885">
                  <a:extLst>
                    <a:ext uri="{9D8B030D-6E8A-4147-A177-3AD203B41FA5}">
                      <a16:colId xmlns:a16="http://schemas.microsoft.com/office/drawing/2014/main" val="20003"/>
                    </a:ext>
                  </a:extLst>
                </a:gridCol>
                <a:gridCol w="844885">
                  <a:extLst>
                    <a:ext uri="{9D8B030D-6E8A-4147-A177-3AD203B41FA5}">
                      <a16:colId xmlns:a16="http://schemas.microsoft.com/office/drawing/2014/main" val="20004"/>
                    </a:ext>
                  </a:extLst>
                </a:gridCol>
                <a:gridCol w="844885">
                  <a:extLst>
                    <a:ext uri="{9D8B030D-6E8A-4147-A177-3AD203B41FA5}">
                      <a16:colId xmlns:a16="http://schemas.microsoft.com/office/drawing/2014/main" val="20005"/>
                    </a:ext>
                  </a:extLst>
                </a:gridCol>
                <a:gridCol w="844885">
                  <a:extLst>
                    <a:ext uri="{9D8B030D-6E8A-4147-A177-3AD203B41FA5}">
                      <a16:colId xmlns:a16="http://schemas.microsoft.com/office/drawing/2014/main" val="20006"/>
                    </a:ext>
                  </a:extLst>
                </a:gridCol>
                <a:gridCol w="844885">
                  <a:extLst>
                    <a:ext uri="{9D8B030D-6E8A-4147-A177-3AD203B41FA5}">
                      <a16:colId xmlns:a16="http://schemas.microsoft.com/office/drawing/2014/main" val="20007"/>
                    </a:ext>
                  </a:extLst>
                </a:gridCol>
                <a:gridCol w="844885">
                  <a:extLst>
                    <a:ext uri="{9D8B030D-6E8A-4147-A177-3AD203B41FA5}">
                      <a16:colId xmlns:a16="http://schemas.microsoft.com/office/drawing/2014/main" val="20008"/>
                    </a:ext>
                  </a:extLst>
                </a:gridCol>
              </a:tblGrid>
              <a:tr h="636457">
                <a:tc>
                  <a:txBody>
                    <a:bodyPr/>
                    <a:lstStyle/>
                    <a:p>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633944">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376</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716</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940</a:t>
                      </a: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1,110</a:t>
                      </a:r>
                      <a:r>
                        <a:rPr kumimoji="1" lang="ja-JP" altLang="en-US"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0282299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35496" y="868008"/>
            <a:ext cx="9036496" cy="71609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大阪府の所定外労働時間指数は、前年同時期と同様の動きで推移。自然災害による大きな影響は見られなかった。</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244047" y="116632"/>
            <a:ext cx="8881423" cy="523220"/>
          </a:xfrm>
          <a:prstGeom prst="rect">
            <a:avLst/>
          </a:prstGeom>
        </p:spPr>
        <p:txBody>
          <a:bodyPr wrap="square">
            <a:spAutoFit/>
          </a:bodyPr>
          <a:lstStyle/>
          <a:p>
            <a:pPr marL="177800" lvl="0" indent="-177800">
              <a:defRPr/>
            </a:pPr>
            <a:r>
              <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所定外労働時間指数（製造業）の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推移（「景気動向指数」の主な採用指標の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つ</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大阪府統計課「毎月勤労統計」より作成</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71408" y="1892418"/>
            <a:ext cx="161946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71408" y="6255001"/>
            <a:ext cx="70557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人件費比率</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（常用雇用指数</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きまって支給する給与指数</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（製造工業生産指数</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国内企業物価指数）</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国の製造工業生産指数は</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月値以降、基準年が</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年に変更されているため、本グラフには</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月までのデータを掲載</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179512" y="1970892"/>
            <a:ext cx="8705843" cy="4194412"/>
          </a:xfrm>
          <a:prstGeom prst="rect">
            <a:avLst/>
          </a:prstGeom>
        </p:spPr>
      </p:pic>
    </p:spTree>
    <p:extLst>
      <p:ext uri="{BB962C8B-B14F-4D97-AF65-F5344CB8AC3E}">
        <p14:creationId xmlns:p14="http://schemas.microsoft.com/office/powerpoint/2010/main" val="100462501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35496" y="864008"/>
            <a:ext cx="9036496" cy="7346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大阪府の有効求人倍率、新規求人倍率はともに右肩</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上がりでの推移が続いており、災害による大きな影響は見られなかった。</a:t>
            </a:r>
            <a:endPar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244047" y="116632"/>
            <a:ext cx="8881423" cy="523220"/>
          </a:xfrm>
          <a:prstGeom prst="rect">
            <a:avLst/>
          </a:prstGeom>
        </p:spPr>
        <p:txBody>
          <a:bodyPr wrap="square">
            <a:spAutoFit/>
          </a:bodyPr>
          <a:lstStyle/>
          <a:p>
            <a:pPr marL="177800" lvl="0" indent="-177800">
              <a:defRPr/>
            </a:pPr>
            <a:r>
              <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有効</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求人倍率・新規求人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倍率（「景気動向指数」の主な採用指標の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つ</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：厚生労働省「職業安定業務統計」より作成</a:t>
            </a:r>
          </a:p>
        </p:txBody>
      </p:sp>
      <p:sp>
        <p:nvSpPr>
          <p:cNvPr id="19" name="テキスト ボックス 18"/>
          <p:cNvSpPr txBox="1"/>
          <p:nvPr/>
        </p:nvSpPr>
        <p:spPr>
          <a:xfrm>
            <a:off x="211083" y="1739642"/>
            <a:ext cx="1800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（季節調整済、倍）</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63617" y="2139639"/>
            <a:ext cx="9016765" cy="4529721"/>
          </a:xfrm>
          <a:prstGeom prst="rect">
            <a:avLst/>
          </a:prstGeom>
        </p:spPr>
      </p:pic>
    </p:spTree>
    <p:extLst>
      <p:ext uri="{BB962C8B-B14F-4D97-AF65-F5344CB8AC3E}">
        <p14:creationId xmlns:p14="http://schemas.microsoft.com/office/powerpoint/2010/main" val="45717278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35496" y="900457"/>
            <a:ext cx="9036496" cy="688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大阪府の営業利益判断</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600" b="0" i="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は、府内の大企業・中小企業ともに自然災害に伴う大きな変動はなく、プラスで推移。</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244048" y="116632"/>
            <a:ext cx="8899952" cy="55399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■府内</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企業</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の景況感（営業利益判断</a:t>
            </a:r>
            <a:r>
              <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800" b="0" i="0" u="none" strike="noStrike" kern="1200" cap="none" spc="0" normalizeH="0" baseline="0" noProof="0" dirty="0" err="1"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の推移）</a:t>
            </a:r>
            <a:endPar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：大阪産業経済</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リサーチセンター「大阪府景気観測調査」より作成</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62792" y="1721992"/>
            <a:ext cx="52292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〇営業利益判断</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の推移（前期比、営業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利益「黒字」</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「赤字」企業の割合</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2792" y="4363677"/>
            <a:ext cx="89330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〇設備投資</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の推移（前期実績比、設備投資計画が「増加」</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「減少」企業の割合）</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168003" y="1637423"/>
            <a:ext cx="8364437" cy="5175953"/>
          </a:xfrm>
          <a:prstGeom prst="rect">
            <a:avLst/>
          </a:prstGeom>
        </p:spPr>
      </p:pic>
    </p:spTree>
    <p:extLst>
      <p:ext uri="{BB962C8B-B14F-4D97-AF65-F5344CB8AC3E}">
        <p14:creationId xmlns:p14="http://schemas.microsoft.com/office/powerpoint/2010/main" val="411715595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07504" y="867776"/>
            <a:ext cx="8928992" cy="8567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近畿圏の輸出額は</a:t>
            </a:r>
            <a:r>
              <a:rPr lang="ja-JP" altLang="en-US" sz="1600" noProof="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、大阪府北部地震が発生した</a:t>
            </a:r>
            <a:r>
              <a:rPr lang="en-US" altLang="ja-JP" sz="1600" noProof="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noProof="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noProof="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noProof="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月と、西日本豪雨が発生した</a:t>
            </a:r>
            <a:r>
              <a:rPr lang="en-US" altLang="ja-JP" sz="1600" noProof="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noProof="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月は軽微な落ち込みであったが、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台風第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号が発生した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月に大幅なマイナスとなり、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月に回復。</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月は概ね前年並みで推移。</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15"/>
          <p:cNvSpPr txBox="1"/>
          <p:nvPr/>
        </p:nvSpPr>
        <p:spPr>
          <a:xfrm>
            <a:off x="8196071" y="1746080"/>
            <a:ext cx="1214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（円</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ドル）</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1848" y="1732450"/>
            <a:ext cx="1646161" cy="2769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（前年同月比、</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244047" y="116632"/>
            <a:ext cx="8881423" cy="55399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■近畿圏</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輸出</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額</a:t>
            </a:r>
            <a:endPar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：大阪税関「貿易統計」、日本銀行「時系列統計」より作成</a:t>
            </a:r>
          </a:p>
        </p:txBody>
      </p:sp>
      <p:pic>
        <p:nvPicPr>
          <p:cNvPr id="2" name="図 1"/>
          <p:cNvPicPr>
            <a:picLocks noChangeAspect="1"/>
          </p:cNvPicPr>
          <p:nvPr/>
        </p:nvPicPr>
        <p:blipFill>
          <a:blip r:embed="rId3"/>
          <a:stretch>
            <a:fillRect/>
          </a:stretch>
        </p:blipFill>
        <p:spPr>
          <a:xfrm>
            <a:off x="216030" y="1942250"/>
            <a:ext cx="8711939" cy="4871126"/>
          </a:xfrm>
          <a:prstGeom prst="rect">
            <a:avLst/>
          </a:prstGeom>
        </p:spPr>
      </p:pic>
    </p:spTree>
    <p:extLst>
      <p:ext uri="{BB962C8B-B14F-4D97-AF65-F5344CB8AC3E}">
        <p14:creationId xmlns:p14="http://schemas.microsoft.com/office/powerpoint/2010/main" val="162102096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07504" y="850360"/>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近畿圏の輸入額は</a:t>
            </a:r>
            <a:r>
              <a:rPr lang="ja-JP" altLang="en-US" sz="1600" noProof="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月以降増減を繰り返すが、台風第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号が発生した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月は大幅なマイナスとなり、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月に回復。</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月も前年同月比プラスで推移している。</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15"/>
          <p:cNvSpPr txBox="1"/>
          <p:nvPr/>
        </p:nvSpPr>
        <p:spPr>
          <a:xfrm>
            <a:off x="8182423" y="1628800"/>
            <a:ext cx="1214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（円</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ドル）</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29559" y="1662072"/>
            <a:ext cx="1646161" cy="2769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（前年同月比、</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244047" y="116632"/>
            <a:ext cx="8881423" cy="55399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■近畿圏</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輸入</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額</a:t>
            </a:r>
            <a:endPar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：大阪税関「貿易統計」、日本銀行「時系列統計」より作成</a:t>
            </a:r>
          </a:p>
        </p:txBody>
      </p:sp>
      <p:pic>
        <p:nvPicPr>
          <p:cNvPr id="2" name="図 1"/>
          <p:cNvPicPr>
            <a:picLocks noChangeAspect="1"/>
          </p:cNvPicPr>
          <p:nvPr/>
        </p:nvPicPr>
        <p:blipFill>
          <a:blip r:embed="rId3"/>
          <a:stretch>
            <a:fillRect/>
          </a:stretch>
        </p:blipFill>
        <p:spPr>
          <a:xfrm>
            <a:off x="225175" y="1908450"/>
            <a:ext cx="8693649" cy="5005250"/>
          </a:xfrm>
          <a:prstGeom prst="rect">
            <a:avLst/>
          </a:prstGeom>
        </p:spPr>
      </p:pic>
    </p:spTree>
    <p:extLst>
      <p:ext uri="{BB962C8B-B14F-4D97-AF65-F5344CB8AC3E}">
        <p14:creationId xmlns:p14="http://schemas.microsoft.com/office/powerpoint/2010/main" val="187722906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2504" y="1495059"/>
            <a:ext cx="40799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〇航空機発着回数の推移</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（単位：回）</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2792" y="4259244"/>
            <a:ext cx="40799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〇貨物扱量の推移</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（単位：トン）</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452492" y="1496659"/>
            <a:ext cx="40799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〇航空旅客数の推移</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（単位：万人）</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244047" y="116632"/>
            <a:ext cx="8881423" cy="55399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関西国際空港の利用状況</a:t>
            </a:r>
            <a:endPar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出典：関西エアポート社ニュースリリースより作成　</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Meiryo UI" panose="020B0604030504040204" pitchFamily="50" charset="-128"/>
              </a:rPr>
              <a:t>は</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速報値</a:t>
            </a:r>
          </a:p>
        </p:txBody>
      </p:sp>
      <p:sp>
        <p:nvSpPr>
          <p:cNvPr id="38" name="正方形/長方形 37"/>
          <p:cNvSpPr/>
          <p:nvPr/>
        </p:nvSpPr>
        <p:spPr>
          <a:xfrm>
            <a:off x="107504" y="840480"/>
            <a:ext cx="8928992" cy="6747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a:t>
            </a:r>
            <a:r>
              <a:rPr kumimoji="1" lang="ja-JP" altLang="en-US" sz="15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の航空機発着回数、航空旅客数、貨物扱量を見ると</a:t>
            </a:r>
            <a:r>
              <a:rPr kumimoji="1" lang="ja-JP" altLang="en-US"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、台風第</a:t>
            </a:r>
            <a:r>
              <a:rPr kumimoji="1" lang="en-US" altLang="ja-JP"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号が発生した</a:t>
            </a:r>
            <a:r>
              <a:rPr kumimoji="1" lang="en-US" altLang="ja-JP"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月に大きなマイナスの影響</a:t>
            </a:r>
            <a:r>
              <a:rPr kumimoji="1" lang="ja-JP" altLang="en-US" sz="15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a:t>
            </a:r>
            <a:r>
              <a:rPr kumimoji="1" lang="ja-JP" altLang="en-US"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出たものの、</a:t>
            </a:r>
            <a:r>
              <a:rPr kumimoji="1" lang="en-US" altLang="ja-JP"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月以降いずれも発災前の水準に</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回復している。</a:t>
            </a:r>
            <a:endParaRPr kumimoji="1" lang="en-US" altLang="ja-JP" sz="15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スライド番号プレースホルダー 1"/>
          <p:cNvSpPr>
            <a:spLocks noGrp="1"/>
          </p:cNvSpPr>
          <p:nvPr>
            <p:ph type="sldNum" sz="quarter" idx="12"/>
          </p:nvPr>
        </p:nvSpPr>
        <p:spPr>
          <a:xfrm>
            <a:off x="7010400" y="64817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164</a:t>
            </a:r>
            <a:endPar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a:blip r:embed="rId3"/>
          <a:stretch>
            <a:fillRect/>
          </a:stretch>
        </p:blipFill>
        <p:spPr>
          <a:xfrm>
            <a:off x="8748" y="1594748"/>
            <a:ext cx="9126503" cy="5218628"/>
          </a:xfrm>
          <a:prstGeom prst="rect">
            <a:avLst/>
          </a:prstGeom>
        </p:spPr>
      </p:pic>
    </p:spTree>
    <p:extLst>
      <p:ext uri="{BB962C8B-B14F-4D97-AF65-F5344CB8AC3E}">
        <p14:creationId xmlns:p14="http://schemas.microsoft.com/office/powerpoint/2010/main" val="419955072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スライド番号プレースホルダー 1"/>
          <p:cNvSpPr>
            <a:spLocks noGrp="1"/>
          </p:cNvSpPr>
          <p:nvPr>
            <p:ph type="sldNum" sz="quarter" idx="12"/>
          </p:nvPr>
        </p:nvSpPr>
        <p:spPr>
          <a:xfrm>
            <a:off x="7010400" y="64817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55AB0-517E-45E9-AD97-C5666CC9835F}" type="slidenum">
              <a:rPr kumimoji="1" lang="ja-JP" altLang="en-US" sz="20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テキスト ボックス 20"/>
          <p:cNvSpPr txBox="1"/>
          <p:nvPr/>
        </p:nvSpPr>
        <p:spPr>
          <a:xfrm>
            <a:off x="60004" y="1633999"/>
            <a:ext cx="74626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〇訪日外客数の推移</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（単位：万人）</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251520" y="73894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244047" y="116632"/>
            <a:ext cx="8881423" cy="55399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訪日外客数の推移</a:t>
            </a:r>
            <a:endParaRPr kumimoji="1" lang="en-US" altLang="ja-JP" sz="1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出典：日本政府観光局</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(JNTO)</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「訪日外客統計」より作成　</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10-11</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は推計値</a:t>
            </a:r>
          </a:p>
        </p:txBody>
      </p:sp>
      <p:sp>
        <p:nvSpPr>
          <p:cNvPr id="20" name="正方形/長方形 19"/>
          <p:cNvSpPr/>
          <p:nvPr/>
        </p:nvSpPr>
        <p:spPr>
          <a:xfrm>
            <a:off x="107504" y="840480"/>
            <a:ext cx="8928992" cy="7307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訪日外客数は</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、台風第</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号が発生した</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月に対前年同月比▲</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ヶ月ぶり（</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月以来）</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に前年</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同月比でマイナスに</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転じたが、</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月に回復して推移している。</a:t>
            </a:r>
            <a:endPar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09341" y="1916832"/>
            <a:ext cx="8925318" cy="4895512"/>
          </a:xfrm>
          <a:prstGeom prst="rect">
            <a:avLst/>
          </a:prstGeom>
        </p:spPr>
      </p:pic>
    </p:spTree>
    <p:extLst>
      <p:ext uri="{BB962C8B-B14F-4D97-AF65-F5344CB8AC3E}">
        <p14:creationId xmlns:p14="http://schemas.microsoft.com/office/powerpoint/2010/main" val="2523052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5352" y="6453336"/>
            <a:ext cx="6912768"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訪問率</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日本国内</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海</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港</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から出国する外国人客の内、大阪府を訪問したと回答した人数の割合</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6803" y="2132856"/>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○来阪外国人旅行者数の推移（実数）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51520" y="188640"/>
            <a:ext cx="8064896"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「来</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旅行者数」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686470" y="2132856"/>
            <a:ext cx="3917977"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○来阪外国人旅行者数と</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主要都市訪問率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16</a:t>
            </a:fld>
            <a:endParaRPr lang="ja-JP" altLang="en-US" b="1" dirty="0"/>
          </a:p>
        </p:txBody>
      </p:sp>
      <p:sp>
        <p:nvSpPr>
          <p:cNvPr id="15" name="テキスト ボックス 14"/>
          <p:cNvSpPr txBox="1"/>
          <p:nvPr/>
        </p:nvSpPr>
        <p:spPr>
          <a:xfrm>
            <a:off x="35496" y="6605736"/>
            <a:ext cx="6912768"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訪日外国人消費動向調査</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訪日外国人旅行者の消費実態等を調査したもの（留学生等を除く）</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79512" y="764704"/>
            <a:ext cx="8677199" cy="338554"/>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来阪外国人旅行者数と訪問率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出典：観光庁</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訪日</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外国人消費</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動向</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080034"/>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旅行者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年を境に中国や韓国からの旅行者が飛躍的に増加。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大阪府への訪問率を国別にみると、韓国や台湾、アメリカが増加基調にある一方、中国や香港は一服感がみられる。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主要都市別の訪問率では、大阪、京都が増加。東京は減少しており、福岡が横ばいの傾向。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53428" y="2276872"/>
            <a:ext cx="9089924" cy="4359018"/>
          </a:xfrm>
          <a:prstGeom prst="rect">
            <a:avLst/>
          </a:prstGeom>
        </p:spPr>
      </p:pic>
    </p:spTree>
    <p:extLst>
      <p:ext uri="{BB962C8B-B14F-4D97-AF65-F5344CB8AC3E}">
        <p14:creationId xmlns:p14="http://schemas.microsoft.com/office/powerpoint/2010/main" val="3190547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0" y="764704"/>
            <a:ext cx="8906035"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2420888"/>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出典：法務省入国管理局「出入国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管理統計表」より作成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0" name="直線コネクタ 29"/>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51520" y="188640"/>
            <a:ext cx="8064896"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「来</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旅行者数」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17</a:t>
            </a:fld>
            <a:endParaRPr lang="ja-JP" altLang="en-US" b="1" dirty="0"/>
          </a:p>
        </p:txBody>
      </p:sp>
      <p:sp>
        <p:nvSpPr>
          <p:cNvPr id="33" name="正方形/長方形 32"/>
          <p:cNvSpPr/>
          <p:nvPr/>
        </p:nvSpPr>
        <p:spPr>
          <a:xfrm>
            <a:off x="107504" y="1124744"/>
            <a:ext cx="8928992" cy="12961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年、関西国際空港での外国人入国者数が、アジアを中心に、過去最高の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万人を記録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背景には、アジア方面をはじめとする新規路線の就航や増便等が考えられる。特に、国際線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就航便数は、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年冬計画において、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週と過去最高を更新。日本有数の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拠点として機能している（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107504" y="4797152"/>
            <a:ext cx="8856984"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便数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出典：関西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エアポート株式会社「関西エアポート“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TODAY</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2018.3.20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35496" y="2623911"/>
            <a:ext cx="9035055" cy="4261473"/>
          </a:xfrm>
          <a:prstGeom prst="rect">
            <a:avLst/>
          </a:prstGeom>
        </p:spPr>
      </p:pic>
    </p:spTree>
    <p:extLst>
      <p:ext uri="{BB962C8B-B14F-4D97-AF65-F5344CB8AC3E}">
        <p14:creationId xmlns:p14="http://schemas.microsoft.com/office/powerpoint/2010/main" val="1437002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4"/>
          <p:cNvSpPr>
            <a:spLocks noChangeArrowheads="1"/>
          </p:cNvSpPr>
          <p:nvPr/>
        </p:nvSpPr>
        <p:spPr bwMode="auto">
          <a:xfrm>
            <a:off x="284249" y="4396495"/>
            <a:ext cx="82923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TEU</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フィートコンテナ換算個数。</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フィートコンテナ</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個は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2TEU</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となる。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　関空及び阪神港の貿易額総額は以下のとおり。</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1137258416"/>
              </p:ext>
            </p:extLst>
          </p:nvPr>
        </p:nvGraphicFramePr>
        <p:xfrm>
          <a:off x="330234" y="2450763"/>
          <a:ext cx="8322019" cy="1944216"/>
        </p:xfrm>
        <a:graphic>
          <a:graphicData uri="http://schemas.openxmlformats.org/drawingml/2006/table">
            <a:tbl>
              <a:tblPr firstRow="1" bandRow="1">
                <a:tableStyleId>{5940675A-B579-460E-94D1-54222C63F5DA}</a:tableStyleId>
              </a:tblPr>
              <a:tblGrid>
                <a:gridCol w="1728191">
                  <a:extLst>
                    <a:ext uri="{9D8B030D-6E8A-4147-A177-3AD203B41FA5}">
                      <a16:colId xmlns:a16="http://schemas.microsoft.com/office/drawing/2014/main" val="20000"/>
                    </a:ext>
                  </a:extLst>
                </a:gridCol>
                <a:gridCol w="824218">
                  <a:extLst>
                    <a:ext uri="{9D8B030D-6E8A-4147-A177-3AD203B41FA5}">
                      <a16:colId xmlns:a16="http://schemas.microsoft.com/office/drawing/2014/main" val="20001"/>
                    </a:ext>
                  </a:extLst>
                </a:gridCol>
                <a:gridCol w="824230">
                  <a:extLst>
                    <a:ext uri="{9D8B030D-6E8A-4147-A177-3AD203B41FA5}">
                      <a16:colId xmlns:a16="http://schemas.microsoft.com/office/drawing/2014/main" val="20002"/>
                    </a:ext>
                  </a:extLst>
                </a:gridCol>
                <a:gridCol w="824230">
                  <a:extLst>
                    <a:ext uri="{9D8B030D-6E8A-4147-A177-3AD203B41FA5}">
                      <a16:colId xmlns:a16="http://schemas.microsoft.com/office/drawing/2014/main" val="20003"/>
                    </a:ext>
                  </a:extLst>
                </a:gridCol>
                <a:gridCol w="824230">
                  <a:extLst>
                    <a:ext uri="{9D8B030D-6E8A-4147-A177-3AD203B41FA5}">
                      <a16:colId xmlns:a16="http://schemas.microsoft.com/office/drawing/2014/main" val="20004"/>
                    </a:ext>
                  </a:extLst>
                </a:gridCol>
                <a:gridCol w="824230">
                  <a:extLst>
                    <a:ext uri="{9D8B030D-6E8A-4147-A177-3AD203B41FA5}">
                      <a16:colId xmlns:a16="http://schemas.microsoft.com/office/drawing/2014/main" val="20005"/>
                    </a:ext>
                  </a:extLst>
                </a:gridCol>
                <a:gridCol w="824230">
                  <a:extLst>
                    <a:ext uri="{9D8B030D-6E8A-4147-A177-3AD203B41FA5}">
                      <a16:colId xmlns:a16="http://schemas.microsoft.com/office/drawing/2014/main" val="20006"/>
                    </a:ext>
                  </a:extLst>
                </a:gridCol>
                <a:gridCol w="824230">
                  <a:extLst>
                    <a:ext uri="{9D8B030D-6E8A-4147-A177-3AD203B41FA5}">
                      <a16:colId xmlns:a16="http://schemas.microsoft.com/office/drawing/2014/main" val="20007"/>
                    </a:ext>
                  </a:extLst>
                </a:gridCol>
                <a:gridCol w="824230">
                  <a:extLst>
                    <a:ext uri="{9D8B030D-6E8A-4147-A177-3AD203B41FA5}">
                      <a16:colId xmlns:a16="http://schemas.microsoft.com/office/drawing/2014/main" val="20008"/>
                    </a:ext>
                  </a:extLst>
                </a:gridCol>
              </a:tblGrid>
              <a:tr h="480806">
                <a:tc>
                  <a:txBody>
                    <a:bodyPr/>
                    <a:lstStyle/>
                    <a:p>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618706">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関空貨物取扱量</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0" lang="en-US" altLang="ja-JP" sz="10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447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阪神港貨物取扱量</a:t>
                      </a:r>
                      <a:endParaRPr kumimoji="0"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（外貿コンテナ貨物取扱個数）</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0" lang="en-US" altLang="ja-JP" sz="10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3359406967"/>
              </p:ext>
            </p:extLst>
          </p:nvPr>
        </p:nvGraphicFramePr>
        <p:xfrm>
          <a:off x="299144" y="4821312"/>
          <a:ext cx="8277476" cy="1786705"/>
        </p:xfrm>
        <a:graphic>
          <a:graphicData uri="http://schemas.openxmlformats.org/drawingml/2006/table">
            <a:tbl>
              <a:tblPr firstRow="1" bandRow="1">
                <a:tableStyleId>{5C22544A-7EE6-4342-B048-85BDC9FD1C3A}</a:tableStyleId>
              </a:tblPr>
              <a:tblGrid>
                <a:gridCol w="672997">
                  <a:extLst>
                    <a:ext uri="{9D8B030D-6E8A-4147-A177-3AD203B41FA5}">
                      <a16:colId xmlns:a16="http://schemas.microsoft.com/office/drawing/2014/main" val="20000"/>
                    </a:ext>
                  </a:extLst>
                </a:gridCol>
                <a:gridCol w="959517">
                  <a:extLst>
                    <a:ext uri="{9D8B030D-6E8A-4147-A177-3AD203B41FA5}">
                      <a16:colId xmlns:a16="http://schemas.microsoft.com/office/drawing/2014/main" val="20001"/>
                    </a:ext>
                  </a:extLst>
                </a:gridCol>
                <a:gridCol w="959517">
                  <a:extLst>
                    <a:ext uri="{9D8B030D-6E8A-4147-A177-3AD203B41FA5}">
                      <a16:colId xmlns:a16="http://schemas.microsoft.com/office/drawing/2014/main" val="20002"/>
                    </a:ext>
                  </a:extLst>
                </a:gridCol>
                <a:gridCol w="959517">
                  <a:extLst>
                    <a:ext uri="{9D8B030D-6E8A-4147-A177-3AD203B41FA5}">
                      <a16:colId xmlns:a16="http://schemas.microsoft.com/office/drawing/2014/main" val="20003"/>
                    </a:ext>
                  </a:extLst>
                </a:gridCol>
                <a:gridCol w="885118">
                  <a:extLst>
                    <a:ext uri="{9D8B030D-6E8A-4147-A177-3AD203B41FA5}">
                      <a16:colId xmlns:a16="http://schemas.microsoft.com/office/drawing/2014/main" val="20004"/>
                    </a:ext>
                  </a:extLst>
                </a:gridCol>
                <a:gridCol w="885118">
                  <a:extLst>
                    <a:ext uri="{9D8B030D-6E8A-4147-A177-3AD203B41FA5}">
                      <a16:colId xmlns:a16="http://schemas.microsoft.com/office/drawing/2014/main" val="20005"/>
                    </a:ext>
                  </a:extLst>
                </a:gridCol>
                <a:gridCol w="959517">
                  <a:extLst>
                    <a:ext uri="{9D8B030D-6E8A-4147-A177-3AD203B41FA5}">
                      <a16:colId xmlns:a16="http://schemas.microsoft.com/office/drawing/2014/main" val="20006"/>
                    </a:ext>
                  </a:extLst>
                </a:gridCol>
                <a:gridCol w="959517">
                  <a:extLst>
                    <a:ext uri="{9D8B030D-6E8A-4147-A177-3AD203B41FA5}">
                      <a16:colId xmlns:a16="http://schemas.microsoft.com/office/drawing/2014/main" val="20007"/>
                    </a:ext>
                  </a:extLst>
                </a:gridCol>
                <a:gridCol w="1036658">
                  <a:extLst>
                    <a:ext uri="{9D8B030D-6E8A-4147-A177-3AD203B41FA5}">
                      <a16:colId xmlns:a16="http://schemas.microsoft.com/office/drawing/2014/main" val="20008"/>
                    </a:ext>
                  </a:extLst>
                </a:gridCol>
              </a:tblGrid>
              <a:tr h="699886">
                <a:tc>
                  <a:txBody>
                    <a:bodyPr/>
                    <a:lstStyle/>
                    <a:p>
                      <a:endParaRPr kumimoji="1" lang="ja-JP" altLang="en-US" sz="110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2251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9,662</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465</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8,515</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7,374</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4,719</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2,125</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6,344</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5,846</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4309">
                <a:tc>
                  <a:txBody>
                    <a:bodyP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5,768</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4,092</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5,535</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375</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2,382</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4,966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2,968</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3" name="正方形/長方形 12"/>
          <p:cNvSpPr/>
          <p:nvPr/>
        </p:nvSpPr>
        <p:spPr>
          <a:xfrm>
            <a:off x="316585" y="981253"/>
            <a:ext cx="8352928" cy="1728192"/>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年度の関西国際空港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貨物取扱量は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トンで前年度比</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13.3</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％の増加。戦略策定以降、概ね横ばいで推移していたが、近年は２年連続の増加となっている。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年の阪神港の貨物取扱個数は</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％の増加。港湾貨物は、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年に落ち込んだものの、近年</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は２年連続の増加となっている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13420" y="716980"/>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13420" y="212924"/>
            <a:ext cx="8712968"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「貨物取扱量」 に関して</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9404" y="868532"/>
            <a:ext cx="8928992" cy="1432624"/>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a:xfrm>
            <a:off x="7032972" y="6511528"/>
            <a:ext cx="2133600" cy="365125"/>
          </a:xfrm>
        </p:spPr>
        <p:txBody>
          <a:bodyPr/>
          <a:lstStyle/>
          <a:p>
            <a:pPr>
              <a:defRPr/>
            </a:pPr>
            <a:fld id="{4AC9B83D-17C3-4F2E-B0BA-D155CD364A7C}" type="slidenum">
              <a:rPr lang="ja-JP" altLang="en-US" b="1" smtClean="0"/>
              <a:pPr>
                <a:defRPr/>
              </a:pPr>
              <a:t>18</a:t>
            </a:fld>
            <a:endParaRPr lang="ja-JP" altLang="en-US" b="1" dirty="0"/>
          </a:p>
        </p:txBody>
      </p:sp>
      <p:sp>
        <p:nvSpPr>
          <p:cNvPr id="16" name="正方形/長方形 4"/>
          <p:cNvSpPr>
            <a:spLocks noChangeArrowheads="1"/>
          </p:cNvSpPr>
          <p:nvPr/>
        </p:nvSpPr>
        <p:spPr bwMode="auto">
          <a:xfrm>
            <a:off x="213420" y="6597352"/>
            <a:ext cx="82923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：関西エアポート株式会社「数字で見る関西空港」</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38190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2953055724"/>
              </p:ext>
            </p:extLst>
          </p:nvPr>
        </p:nvGraphicFramePr>
        <p:xfrm>
          <a:off x="179512" y="967849"/>
          <a:ext cx="8784976" cy="5539534"/>
        </p:xfrm>
        <a:graphic>
          <a:graphicData uri="http://schemas.openxmlformats.org/drawingml/2006/table">
            <a:tbl>
              <a:tblPr>
                <a:tableStyleId>{5C22544A-7EE6-4342-B048-85BDC9FD1C3A}</a:tableStyleId>
              </a:tblPr>
              <a:tblGrid>
                <a:gridCol w="80648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tblGrid>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06210">
                <a:tc>
                  <a:txBody>
                    <a:bodyPr/>
                    <a:lstStyle/>
                    <a:p>
                      <a:pPr algn="l" fontAlgn="ctr">
                        <a:lnSpc>
                          <a:spcPts val="2100"/>
                        </a:lnSpc>
                      </a:pP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○第１章　　成長目標の</a:t>
                      </a:r>
                      <a:r>
                        <a:rPr lang="ja-JP" altLang="en-US" sz="18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達成</a:t>
                      </a:r>
                      <a:r>
                        <a:rPr lang="ja-JP" altLang="en-US" sz="1800" u="none" strike="noStrike"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１．成長目標</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「実質成長率」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２．成長目標 「雇用創出」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１２</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３．成長目標 「来阪外国人旅行者数」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１５</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４．成長目標 「貨物取扱量」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１８</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97989">
                <a:tc>
                  <a:txBody>
                    <a:bodyPr/>
                    <a:lstStyle/>
                    <a:p>
                      <a:pPr>
                        <a:lnSpc>
                          <a:spcPts val="2100"/>
                        </a:lnSpc>
                      </a:pP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7989">
                <a:tc>
                  <a:txBody>
                    <a:bodyPr/>
                    <a:lstStyle/>
                    <a:p>
                      <a:pPr>
                        <a:lnSpc>
                          <a:spcPts val="2100"/>
                        </a:lnSpc>
                      </a:pP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○第２章　　成長のための５つの源泉ごとの状況</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97989">
                <a:tc>
                  <a:txBody>
                    <a:bodyPr/>
                    <a:lstStyle/>
                    <a:p>
                      <a:pPr>
                        <a:lnSpc>
                          <a:spcPts val="2100"/>
                        </a:lnSpc>
                      </a:pP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80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内外の集客力強化・・・・・・・・・・・・・・・・・・・・・・・・・・・・・・・・・・・・・・・・・・・・・・・・　</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２２</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97989">
                <a:tc>
                  <a:txBody>
                    <a:bodyPr/>
                    <a:lstStyle/>
                    <a:p>
                      <a:pPr>
                        <a:lnSpc>
                          <a:spcPts val="2100"/>
                        </a:lnSpc>
                      </a:pP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2</a:t>
                      </a:r>
                      <a:r>
                        <a:rPr lang="ja-JP" altLang="en-US" sz="1800"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人口減少・少子高齢化に対応した人材力強化・活躍の場づくり・・・・・・・・・・・・・</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４０</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97989">
                <a:tc>
                  <a:txBody>
                    <a:bodyPr/>
                    <a:lstStyle/>
                    <a:p>
                      <a:pPr>
                        <a:lnSpc>
                          <a:spcPts val="2100"/>
                        </a:lnSpc>
                      </a:pP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3</a:t>
                      </a:r>
                      <a:r>
                        <a:rPr lang="ja-JP" altLang="en-US" sz="1800"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強みを活かす産業・技術の強化・・・・・・・・・・・・・・・・・・・・・・・・・・・・・・・・・・・・・・</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６７</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アジア活力の取り込み強化・物流人流インフラの活用・・・・・・・・・・・・・・・・・・・・・・</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１１１</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都市の再生・・・・・・・・・・・・・・・・・・・・・・・・・・・・・・・・・・・・・・・・・・・・・・・・・・・・・・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１３４</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97989">
                <a:tc>
                  <a:txBody>
                    <a:bodyPr/>
                    <a:lstStyle/>
                    <a:p>
                      <a:pPr>
                        <a:lnSpc>
                          <a:spcPts val="2100"/>
                        </a:lnSpc>
                      </a:pP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「具体的取組状況」は別冊</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　　本年度発生した自然災害の大阪経済への影響について・・・・・・・・・・・・・・・</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１５３</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cxnSp>
        <p:nvCxnSpPr>
          <p:cNvPr id="6" name="直線コネクタ 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4284476" cy="461665"/>
          </a:xfrm>
          <a:prstGeom prst="rect">
            <a:avLst/>
          </a:prstGeom>
          <a:noFill/>
        </p:spPr>
        <p:txBody>
          <a:bodyPr wrap="square" rtlCol="0">
            <a:spAutoFit/>
          </a:bodyPr>
          <a:lstStyle/>
          <a:p>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目次</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a:t>
            </a:fld>
            <a:endParaRPr lang="ja-JP" altLang="en-US" b="1" dirty="0"/>
          </a:p>
        </p:txBody>
      </p:sp>
    </p:spTree>
    <p:extLst>
      <p:ext uri="{BB962C8B-B14F-4D97-AF65-F5344CB8AC3E}">
        <p14:creationId xmlns:p14="http://schemas.microsoft.com/office/powerpoint/2010/main" val="1690949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764704"/>
            <a:ext cx="6264696"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近畿圏</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輸出額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：大阪税関「貿易統計」、日本銀行「時系列統計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1134036"/>
            <a:ext cx="8928992" cy="81241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年の年初以降、円高の進行に伴い輸出額の減少が続いたが、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年末から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年にかけてプラスで</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月は台風第</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号などの影響により大幅にマイナスとなったが、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月には回復。</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188640"/>
            <a:ext cx="8712968"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「貨物取扱量」 に関して</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19</a:t>
            </a:fld>
            <a:endParaRPr lang="ja-JP" altLang="en-US" dirty="0"/>
          </a:p>
        </p:txBody>
      </p:sp>
      <p:sp>
        <p:nvSpPr>
          <p:cNvPr id="16" name="テキスト ボックス 3"/>
          <p:cNvSpPr txBox="1"/>
          <p:nvPr/>
        </p:nvSpPr>
        <p:spPr>
          <a:xfrm>
            <a:off x="7943213" y="2105252"/>
            <a:ext cx="1214113"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（円</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ドル）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89535" y="2073727"/>
            <a:ext cx="1646161" cy="276982"/>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前年同月比、</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07504" y="1988840"/>
            <a:ext cx="8931414" cy="4840644"/>
          </a:xfrm>
          <a:prstGeom prst="rect">
            <a:avLst/>
          </a:prstGeom>
        </p:spPr>
      </p:pic>
    </p:spTree>
    <p:extLst>
      <p:ext uri="{BB962C8B-B14F-4D97-AF65-F5344CB8AC3E}">
        <p14:creationId xmlns:p14="http://schemas.microsoft.com/office/powerpoint/2010/main" val="2443014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764704"/>
            <a:ext cx="604867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近畿圏輸入</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：大阪税関「貿易統計」、日本銀行「時系列統計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1124744"/>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近畿圏の輸入額は、輸出額とほぼ同様の動きで</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月は台風第</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号の影響もあり、大幅にマイナスとなったが、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月には回復。</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188640"/>
            <a:ext cx="8712968"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「貨物取扱量」 に関して</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20</a:t>
            </a:fld>
            <a:endParaRPr lang="ja-JP" altLang="en-US" dirty="0"/>
          </a:p>
        </p:txBody>
      </p:sp>
      <p:sp>
        <p:nvSpPr>
          <p:cNvPr id="16" name="テキスト ボックス 1"/>
          <p:cNvSpPr txBox="1"/>
          <p:nvPr/>
        </p:nvSpPr>
        <p:spPr>
          <a:xfrm>
            <a:off x="7883237" y="1875409"/>
            <a:ext cx="1214113"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（円</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ドル）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29559" y="1875427"/>
            <a:ext cx="1646161" cy="276982"/>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前年同月比、</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93524" y="1987339"/>
            <a:ext cx="9028959" cy="4865030"/>
          </a:xfrm>
          <a:prstGeom prst="rect">
            <a:avLst/>
          </a:prstGeom>
        </p:spPr>
      </p:pic>
    </p:spTree>
    <p:extLst>
      <p:ext uri="{BB962C8B-B14F-4D97-AF65-F5344CB8AC3E}">
        <p14:creationId xmlns:p14="http://schemas.microsoft.com/office/powerpoint/2010/main" val="1582990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章　</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成長のための５源泉ごと</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の動き</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105885" cy="307777"/>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（年度ベース）と書いていないものは全て（暦年）の統計を示す。</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21</a:t>
            </a:fld>
            <a:endParaRPr lang="ja-JP" altLang="en-US" b="1" dirty="0"/>
          </a:p>
        </p:txBody>
      </p:sp>
    </p:spTree>
    <p:extLst>
      <p:ext uri="{BB962C8B-B14F-4D97-AF65-F5344CB8AC3E}">
        <p14:creationId xmlns:p14="http://schemas.microsoft.com/office/powerpoint/2010/main" val="4083338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smtClean="0"/>
              <a:t>22</a:t>
            </a:r>
            <a:endParaRPr lang="ja-JP" altLang="en-US" b="1" dirty="0"/>
          </a:p>
        </p:txBody>
      </p:sp>
      <p:sp>
        <p:nvSpPr>
          <p:cNvPr id="6" name="正方形/長方形 5"/>
          <p:cNvSpPr/>
          <p:nvPr/>
        </p:nvSpPr>
        <p:spPr>
          <a:xfrm>
            <a:off x="206808" y="548680"/>
            <a:ext cx="8541656" cy="6192688"/>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180000" tIns="360000" rIns="288000" bIns="360000" rtlCol="0" anchor="ctr" anchorCtr="0"/>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（１）世界的な創造都市、国際エンターテイメント都市の創出に関して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年、大阪の集客力は、大きく高まっている。アジアを中心に急増するインバウンドの消費効果が、ＧＲＰの押し上げにも寄与。この好調を維持すべく、大阪観光局や経済界と連携しながら、引き続き都市魅力の向上を図る必要。また、外国人観光客の意識が、いわゆる「コト消費」へと変化しつつあることや、ビジネス目的の訪日外客数が増加傾向にあることなどを踏まえ、欧米富裕層の取り込み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ASEAN</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諸国・インドなどアジア全体の市場の取り込みを視野に、観光需要の多様化や高度化に対応できるコンテンツの充実が求められる。また、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年に開催される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大阪サミットを契機に、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誘致の更なる強化を進めていかなければならない。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（２）文化・スポーツを活かした都市魅力の創出に関して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年のラグビーワールドカップや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年の東京オリンピック・パラリンピック、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年のワールドマスターズゲームズ関西といった大規模イベントの開催を控え、更なる機運醸成が必要。また、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開催、さらにはＩＲの実現に際し、大阪の文化や歴史、食の魅力を伝える取組みが求められる。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（３）世界有数の国際都市をめざした受入環境の整備に関して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多言語化対応の進展や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の促進など、旅行者の利便性が向上。一方で、府内宿泊施設の稼働率高止まりなどにより、日本人観光客の宿泊者数が伸び悩むといった課題もみられる。民泊を含めた宿泊施設の充実や更なる利便性の向上など、多様でバランスの良い内外受入環境の充実が求め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（４）関西が一体となった観光ポータル化の推進に関して</a:t>
            </a: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関西には、特色ある観光魅力を有する都市が集積。関西圏で連携を更に進め、関西全体としての国際的認知度の向上、エリア全体での交流人口の増加、受入環境の整備等に取組む必要。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37406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3"/>
          <p:cNvGraphicFramePr>
            <a:graphicFrameLocks noGrp="1"/>
          </p:cNvGraphicFramePr>
          <p:nvPr>
            <p:extLst>
              <p:ext uri="{D42A27DB-BD31-4B8C-83A1-F6EECF244321}">
                <p14:modId xmlns:p14="http://schemas.microsoft.com/office/powerpoint/2010/main" val="2104704851"/>
              </p:ext>
            </p:extLst>
          </p:nvPr>
        </p:nvGraphicFramePr>
        <p:xfrm>
          <a:off x="35496" y="2492896"/>
          <a:ext cx="9145016" cy="3726078"/>
        </p:xfrm>
        <a:graphic>
          <a:graphicData uri="http://schemas.openxmlformats.org/drawingml/2006/table">
            <a:tbl>
              <a:tblPr firstRow="1" bandRow="1">
                <a:tableStyleId>{5940675A-B579-460E-94D1-54222C63F5DA}</a:tableStyleId>
              </a:tblPr>
              <a:tblGrid>
                <a:gridCol w="208535">
                  <a:extLst>
                    <a:ext uri="{9D8B030D-6E8A-4147-A177-3AD203B41FA5}">
                      <a16:colId xmlns:a16="http://schemas.microsoft.com/office/drawing/2014/main" val="20000"/>
                    </a:ext>
                  </a:extLst>
                </a:gridCol>
                <a:gridCol w="1177643">
                  <a:extLst>
                    <a:ext uri="{9D8B030D-6E8A-4147-A177-3AD203B41FA5}">
                      <a16:colId xmlns:a16="http://schemas.microsoft.com/office/drawing/2014/main" val="20001"/>
                    </a:ext>
                  </a:extLst>
                </a:gridCol>
                <a:gridCol w="810176">
                  <a:extLst>
                    <a:ext uri="{9D8B030D-6E8A-4147-A177-3AD203B41FA5}">
                      <a16:colId xmlns:a16="http://schemas.microsoft.com/office/drawing/2014/main" val="20002"/>
                    </a:ext>
                  </a:extLst>
                </a:gridCol>
                <a:gridCol w="810176">
                  <a:extLst>
                    <a:ext uri="{9D8B030D-6E8A-4147-A177-3AD203B41FA5}">
                      <a16:colId xmlns:a16="http://schemas.microsoft.com/office/drawing/2014/main" val="20003"/>
                    </a:ext>
                  </a:extLst>
                </a:gridCol>
                <a:gridCol w="810176">
                  <a:extLst>
                    <a:ext uri="{9D8B030D-6E8A-4147-A177-3AD203B41FA5}">
                      <a16:colId xmlns:a16="http://schemas.microsoft.com/office/drawing/2014/main" val="20004"/>
                    </a:ext>
                  </a:extLst>
                </a:gridCol>
                <a:gridCol w="810176">
                  <a:extLst>
                    <a:ext uri="{9D8B030D-6E8A-4147-A177-3AD203B41FA5}">
                      <a16:colId xmlns:a16="http://schemas.microsoft.com/office/drawing/2014/main" val="20005"/>
                    </a:ext>
                  </a:extLst>
                </a:gridCol>
                <a:gridCol w="810176">
                  <a:extLst>
                    <a:ext uri="{9D8B030D-6E8A-4147-A177-3AD203B41FA5}">
                      <a16:colId xmlns:a16="http://schemas.microsoft.com/office/drawing/2014/main" val="20006"/>
                    </a:ext>
                  </a:extLst>
                </a:gridCol>
                <a:gridCol w="810176">
                  <a:extLst>
                    <a:ext uri="{9D8B030D-6E8A-4147-A177-3AD203B41FA5}">
                      <a16:colId xmlns:a16="http://schemas.microsoft.com/office/drawing/2014/main" val="20007"/>
                    </a:ext>
                  </a:extLst>
                </a:gridCol>
                <a:gridCol w="810176">
                  <a:extLst>
                    <a:ext uri="{9D8B030D-6E8A-4147-A177-3AD203B41FA5}">
                      <a16:colId xmlns:a16="http://schemas.microsoft.com/office/drawing/2014/main" val="20008"/>
                    </a:ext>
                  </a:extLst>
                </a:gridCol>
                <a:gridCol w="810176">
                  <a:extLst>
                    <a:ext uri="{9D8B030D-6E8A-4147-A177-3AD203B41FA5}">
                      <a16:colId xmlns:a16="http://schemas.microsoft.com/office/drawing/2014/main" val="20009"/>
                    </a:ext>
                  </a:extLst>
                </a:gridCol>
                <a:gridCol w="1277430">
                  <a:extLst>
                    <a:ext uri="{9D8B030D-6E8A-4147-A177-3AD203B41FA5}">
                      <a16:colId xmlns:a16="http://schemas.microsoft.com/office/drawing/2014/main" val="20010"/>
                    </a:ext>
                  </a:extLst>
                </a:gridCol>
              </a:tblGrid>
              <a:tr h="392671">
                <a:tc gridSpan="2">
                  <a:txBody>
                    <a:bodyPr/>
                    <a:lstStyle/>
                    <a:p>
                      <a:pPr algn="ctr"/>
                      <a:r>
                        <a:rPr kumimoji="1" lang="ja-JP" altLang="en-US" sz="14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　</a:t>
                      </a:r>
                      <a:endParaRPr kumimoji="1" lang="ja-JP" altLang="en-US" sz="14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545344">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mpd="sng">
                      <a:noFill/>
                    </a:lnB>
                  </a:tcPr>
                </a:tc>
                <a:tc hMerge="1">
                  <a:txBody>
                    <a:bodyPr/>
                    <a:lstStyle/>
                    <a:p>
                      <a:endParaRPr kumimoji="1" lang="ja-JP" altLang="en-US"/>
                    </a:p>
                  </a:txBody>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1,962</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a:txBody>
                  <a:tcPr marT="45703" marB="45703"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2,176</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2,334</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2,388</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2,837</a:t>
                      </a:r>
                    </a:p>
                    <a:p>
                      <a:pPr marL="182563" indent="-182563" algn="ctr" defTabSz="914400" rtl="0" eaLnBrk="1" latinLnBrk="0" hangingPunct="1">
                        <a:tabLst>
                          <a:tab pos="92075" algn="l"/>
                        </a:tabLst>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3,037</a:t>
                      </a:r>
                    </a:p>
                    <a:p>
                      <a:pPr marL="182563" indent="-182563" algn="ctr" defTabSz="914400" rtl="0" eaLnBrk="1" latinLnBrk="0" hangingPunct="1">
                        <a:tabLst>
                          <a:tab pos="92075" algn="l"/>
                        </a:tabLst>
                      </a:pPr>
                      <a:r>
                        <a:rPr kumimoji="1" lang="ja-JP" altLang="en-US"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3,101</a:t>
                      </a:r>
                    </a:p>
                    <a:p>
                      <a:pPr marL="182563" lvl="0"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3,321</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lvl="0"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l">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0" indent="0" algn="l">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「宿泊旅行統計調査」</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45344">
                <a:tc rowSpan="2">
                  <a:txBody>
                    <a:bodyPr/>
                    <a:lstStyle/>
                    <a:p>
                      <a:pPr algn="l"/>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うち外国人延べ宿泊者数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309</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237</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306</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431</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897</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strike="sng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1,001</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1,167</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0"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「宿泊旅行統計調査」</a:t>
                      </a:r>
                    </a:p>
                  </a:txBody>
                  <a:tcPr anchor="ctr"/>
                </a:tc>
                <a:extLst>
                  <a:ext uri="{0D108BD9-81ED-4DB2-BD59-A6C34878D82A}">
                    <a16:rowId xmlns:a16="http://schemas.microsoft.com/office/drawing/2014/main" val="10002"/>
                  </a:ext>
                </a:extLst>
              </a:tr>
              <a:tr h="545344">
                <a:tc vMerge="1">
                  <a:txBody>
                    <a:bodyPr/>
                    <a:lstStyle/>
                    <a:p>
                      <a:endParaRPr kumimoji="1" lang="ja-JP" altLang="en-US" sz="1200" dirty="0">
                        <a:latin typeface="HGPｺﾞｼｯｸE" pitchFamily="50" charset="-128"/>
                        <a:ea typeface="HGPｺﾞｼｯｸE"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うち日本人延べ宿泊者数</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1,653</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1,940</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2,028</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1,957</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2,217</a:t>
                      </a:r>
                    </a:p>
                    <a:p>
                      <a:pPr marL="182563" indent="-182563" algn="ctr" defTabSz="914400" rtl="0" eaLnBrk="1" latinLnBrk="0" hangingPunct="1">
                        <a:tabLst>
                          <a:tab pos="92075" algn="l"/>
                        </a:tabLst>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2,140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2,154</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観光庁「宿泊旅行統計調査」より推計</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100349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外国人訪問率</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27.9</a:t>
                      </a: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36.3</a:t>
                      </a: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38.7</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l">
                        <a:tabLst/>
                      </a:pPr>
                      <a:r>
                        <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年：日本政府観光局</a:t>
                      </a:r>
                      <a:r>
                        <a:rPr kumimoji="1" lang="en-US" altLang="ja-JP" sz="7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p>
                    <a:p>
                      <a:pPr marL="0" indent="0" algn="l">
                        <a:tabLst/>
                      </a:pP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「訪日外客訪問地調査」</a:t>
                      </a:r>
                    </a:p>
                    <a:p>
                      <a:pPr marL="0" indent="0" algn="l">
                        <a:tabLst/>
                      </a:pPr>
                      <a:r>
                        <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以降：観光庁</a:t>
                      </a:r>
                    </a:p>
                    <a:p>
                      <a:pPr marL="0" indent="0" algn="l">
                        <a:tabLst/>
                      </a:pP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endPar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523562">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国際会議開催件数</a:t>
                      </a:r>
                    </a:p>
                  </a:txBody>
                  <a:tcPr anchor="ctr">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314</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253</a:t>
                      </a: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280</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日本政府観光局（</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b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「国際会議統計」</a:t>
                      </a:r>
                    </a:p>
                  </a:txBody>
                  <a:tcPr anchor="ctr"/>
                </a:tc>
                <a:extLst>
                  <a:ext uri="{0D108BD9-81ED-4DB2-BD59-A6C34878D82A}">
                    <a16:rowId xmlns:a16="http://schemas.microsoft.com/office/drawing/2014/main" val="10005"/>
                  </a:ext>
                </a:extLst>
              </a:tr>
            </a:tbl>
          </a:graphicData>
        </a:graphic>
      </p:graphicFrame>
      <p:sp>
        <p:nvSpPr>
          <p:cNvPr id="8" name="正方形/長方形 4"/>
          <p:cNvSpPr>
            <a:spLocks noChangeArrowheads="1"/>
          </p:cNvSpPr>
          <p:nvPr/>
        </p:nvSpPr>
        <p:spPr bwMode="auto">
          <a:xfrm>
            <a:off x="107504" y="6305545"/>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　訪日外国人のうち大阪を訪問</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した割合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）年の宿泊者数は、従業員数</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人以下の施設が調査対象外となっている。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　延べ宿泊者数から外国人宿泊者数を引いて算出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71486"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2813">
              <a:lnSpc>
                <a:spcPts val="2000"/>
              </a:lnSpc>
              <a:spcBef>
                <a:spcPct val="20000"/>
              </a:spcBef>
              <a:buFont typeface="Wingdings" panose="05000000000000000000" pitchFamily="2" charset="2"/>
              <a:buChar char="u"/>
            </a:pPr>
            <a:r>
              <a:rPr lang="ja-JP" altLang="en-US" sz="2000" b="1" u="sng" dirty="0" smtClean="0">
                <a:latin typeface="+mj-ea"/>
                <a:ea typeface="+mj-ea"/>
                <a:cs typeface="Meiryo UI" pitchFamily="50" charset="-128"/>
              </a:rPr>
              <a:t>「成長目標」の進捗を把握するための指標</a:t>
            </a:r>
            <a:endParaRPr lang="ja-JP" altLang="en-US" sz="2000" b="1" u="sng" dirty="0">
              <a:latin typeface="+mj-ea"/>
              <a:ea typeface="+mj-ea"/>
              <a:cs typeface="Meiryo UI" pitchFamily="50" charset="-128"/>
            </a:endParaRPr>
          </a:p>
        </p:txBody>
      </p:sp>
      <p:sp>
        <p:nvSpPr>
          <p:cNvPr id="2" name="正方形/長方形 1"/>
          <p:cNvSpPr/>
          <p:nvPr/>
        </p:nvSpPr>
        <p:spPr>
          <a:xfrm>
            <a:off x="107504" y="836712"/>
            <a:ext cx="8928992" cy="15233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年の延べ宿泊者数（大阪府）は、</a:t>
            </a:r>
            <a:r>
              <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3,321</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万人と前年比</a:t>
            </a:r>
            <a:r>
              <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。外国人延べ宿泊者数が伸びをけん引する一方、日本人延べ</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宿泊者数はほぼ横ばいの状況。</a:t>
            </a:r>
            <a:endPar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年の外国人訪問率</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ポイントの微減となったが、成長戦略策定時と比べると、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ポイント以上の増加となっている。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の国際会議開催件数</a:t>
            </a:r>
            <a:r>
              <a:rPr kumimoji="1"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kumimoji="1"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件と前年比</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kumimoji="1"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23</a:t>
            </a:fld>
            <a:endParaRPr lang="ja-JP" altLang="en-US" b="1" dirty="0"/>
          </a:p>
        </p:txBody>
      </p:sp>
    </p:spTree>
    <p:extLst>
      <p:ext uri="{BB962C8B-B14F-4D97-AF65-F5344CB8AC3E}">
        <p14:creationId xmlns:p14="http://schemas.microsoft.com/office/powerpoint/2010/main" val="946607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548680"/>
            <a:ext cx="9001000" cy="52322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訪日外国人の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回あたりの旅行消費</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単価</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052736"/>
            <a:ext cx="8928992" cy="11366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年に大阪を訪問した訪日外国人の旅行消費単価は</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42,171</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円と上昇。戦略策定時から約２倍に増加。一方で、東京とは大きく開きがある状況。</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国別では、中国や香港の旅行消費単価が上昇基調にある一方、韓国は、ほぼ横ばいの傾向が続いている。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8686" y="2204864"/>
            <a:ext cx="4019258" cy="310726"/>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○訪問地別、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4272268" y="2204864"/>
            <a:ext cx="505226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○国・地域別、訪日外国人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回あたりの旅行消費単価の推移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7" name="円/楕円 16"/>
          <p:cNvSpPr/>
          <p:nvPr/>
        </p:nvSpPr>
        <p:spPr>
          <a:xfrm>
            <a:off x="7752205" y="-27384"/>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24</a:t>
            </a:fld>
            <a:endParaRPr lang="ja-JP" altLang="en-US" b="1" dirty="0"/>
          </a:p>
        </p:txBody>
      </p:sp>
      <p:sp>
        <p:nvSpPr>
          <p:cNvPr id="14" name="正方形/長方形 4"/>
          <p:cNvSpPr>
            <a:spLocks noChangeArrowheads="1"/>
          </p:cNvSpPr>
          <p:nvPr/>
        </p:nvSpPr>
        <p:spPr bwMode="auto">
          <a:xfrm>
            <a:off x="107504" y="6525344"/>
            <a:ext cx="55446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トランジット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、乗員、１年以上の滞在者等を除く日本を出国する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訪日外国人旅行者</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117275" y="2492896"/>
            <a:ext cx="8919221" cy="4096867"/>
          </a:xfrm>
          <a:prstGeom prst="rect">
            <a:avLst/>
          </a:prstGeom>
        </p:spPr>
      </p:pic>
    </p:spTree>
    <p:extLst>
      <p:ext uri="{BB962C8B-B14F-4D97-AF65-F5344CB8AC3E}">
        <p14:creationId xmlns:p14="http://schemas.microsoft.com/office/powerpoint/2010/main" val="2607228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4694" y="503285"/>
            <a:ext cx="8716160" cy="369332"/>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訪日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外国人消費の動向と効果</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8686" y="2257127"/>
            <a:ext cx="869977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国籍・地域別、訪日外国人の旅行費支出内訳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出典：観光庁「訪日外国人消費動向調査」より作成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正方形/長方形 22"/>
          <p:cNvSpPr/>
          <p:nvPr/>
        </p:nvSpPr>
        <p:spPr>
          <a:xfrm>
            <a:off x="264710" y="4417367"/>
            <a:ext cx="8699778" cy="307777"/>
          </a:xfrm>
          <a:prstGeom prst="rect">
            <a:avLst/>
          </a:prstGeom>
        </p:spPr>
        <p:txBody>
          <a:bodyPr wrap="square">
            <a:spAutoFit/>
          </a:bodyPr>
          <a:lstStyle/>
          <a:p>
            <a:pPr marL="177800" indent="-177800"/>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パッケージツアー参加費に含まれる国内収入分を含むため、前ページの「国・地域別、</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回あたりの旅行消費単価の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推移」グラフとは数値が異なる。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3332303072"/>
              </p:ext>
            </p:extLst>
          </p:nvPr>
        </p:nvGraphicFramePr>
        <p:xfrm>
          <a:off x="265113" y="2565400"/>
          <a:ext cx="8170862" cy="1852613"/>
        </p:xfrm>
        <a:graphic>
          <a:graphicData uri="http://schemas.openxmlformats.org/presentationml/2006/ole">
            <mc:AlternateContent xmlns:mc="http://schemas.openxmlformats.org/markup-compatibility/2006">
              <mc:Choice xmlns:v="urn:schemas-microsoft-com:vml" Requires="v">
                <p:oleObj spid="_x0000_s1561" name="ワークシート" r:id="rId3" imgW="9382065" imgH="2238289" progId="Excel.Sheet.12">
                  <p:embed/>
                </p:oleObj>
              </mc:Choice>
              <mc:Fallback>
                <p:oleObj name="ワークシート" r:id="rId3" imgW="9382065" imgH="2238289" progId="Excel.Sheet.12">
                  <p:embed/>
                  <p:pic>
                    <p:nvPicPr>
                      <p:cNvPr id="0" name=""/>
                      <p:cNvPicPr/>
                      <p:nvPr/>
                    </p:nvPicPr>
                    <p:blipFill>
                      <a:blip r:embed="rId4"/>
                      <a:stretch>
                        <a:fillRect/>
                      </a:stretch>
                    </p:blipFill>
                    <p:spPr>
                      <a:xfrm>
                        <a:off x="265113" y="2565400"/>
                        <a:ext cx="8170862" cy="1852613"/>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25</a:t>
            </a:fld>
            <a:endParaRPr lang="ja-JP" altLang="en-US" b="1" dirty="0"/>
          </a:p>
        </p:txBody>
      </p:sp>
      <p:sp>
        <p:nvSpPr>
          <p:cNvPr id="12" name="正方形/長方形 11"/>
          <p:cNvSpPr/>
          <p:nvPr/>
        </p:nvSpPr>
        <p:spPr>
          <a:xfrm>
            <a:off x="35496" y="4653136"/>
            <a:ext cx="9108504" cy="523220"/>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○訪日外国人消費の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波及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効果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一社</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アジア太平洋研究所</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APIR)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Trend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Watch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No.48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訪日外国人消費の経済</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効果」より作成</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pic>
        <p:nvPicPr>
          <p:cNvPr id="17" name="Picture 2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938927"/>
            <a:ext cx="8239125" cy="187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p:cNvSpPr/>
          <p:nvPr/>
        </p:nvSpPr>
        <p:spPr>
          <a:xfrm>
            <a:off x="117659" y="949370"/>
            <a:ext cx="8928992" cy="1307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訪日外国人の消費動向をみると、いずれの国も宿泊料金や買い物代の割合が高い。このうち、中国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台湾、香港では、買い物代の方が構成比が高く、韓国とアメリカは宿泊料金の構成比が高いといった、それぞれの特徴が窺える。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外国人の関西での消費は、</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年に急激に拡大した局面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年も継続。</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年は大阪の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GRP</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％押し上げ。</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9346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03859" y="505017"/>
            <a:ext cx="5519292"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訪日外客数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におけるビジネス客数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63989" y="1147832"/>
            <a:ext cx="8928992" cy="6249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訪日外客数のうち、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客数は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178.3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年以降、増加傾向にある。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26</a:t>
            </a:fld>
            <a:endParaRPr lang="ja-JP" altLang="en-US" dirty="0"/>
          </a:p>
        </p:txBody>
      </p:sp>
      <p:sp>
        <p:nvSpPr>
          <p:cNvPr id="19" name="テキスト ボックス 18"/>
          <p:cNvSpPr txBox="1"/>
          <p:nvPr/>
        </p:nvSpPr>
        <p:spPr>
          <a:xfrm>
            <a:off x="395536" y="775737"/>
            <a:ext cx="6336704"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「国籍</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別／目的別 訪日外客数（確定値）」</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 name="テキスト ボックス 1"/>
          <p:cNvSpPr txBox="1"/>
          <p:nvPr/>
        </p:nvSpPr>
        <p:spPr>
          <a:xfrm>
            <a:off x="125252" y="1772816"/>
            <a:ext cx="1062372"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60512" y="6231978"/>
            <a:ext cx="8659960" cy="600164"/>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訪日外客数</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国籍</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に基づく法務省集計による外国人正規入国者から、日本を主たる居住国とする永住者等の外国人を除き、</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これに外国人一時上陸客等を加えた入国外国人旅行者数のこと。駐在員やその家族、留学生等の入国者・再入国者を含む。</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２：ビジネス客数</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日本政府観光局「国籍別／目的別　訪日外客数（確定値）」の商用客の数。</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234320" y="1981935"/>
            <a:ext cx="8675360" cy="4255377"/>
          </a:xfrm>
          <a:prstGeom prst="rect">
            <a:avLst/>
          </a:prstGeom>
        </p:spPr>
      </p:pic>
    </p:spTree>
    <p:extLst>
      <p:ext uri="{BB962C8B-B14F-4D97-AF65-F5344CB8AC3E}">
        <p14:creationId xmlns:p14="http://schemas.microsoft.com/office/powerpoint/2010/main" val="30239078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476672"/>
            <a:ext cx="9001000" cy="52322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別（ビジネス・観光）にみる訪日外国人１人あたり旅行消費額</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052736"/>
            <a:ext cx="8928992" cy="11366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観光・レジャー目的の消費</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額、旅行消費</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額全体（</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１）に</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占める構成比はともに増加傾向。</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２）目的については、消費額は微増であるものの、全体に占める構成比は、縮小傾向。</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観光・レジャー目的の訪日外国人１人あたり旅行消費額は概ね増加傾向にある（</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53,731</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円増）。</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目的の消費額も戦略策定時よりやや増加</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している（</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17,471</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円増</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87181" y="2551708"/>
            <a:ext cx="704741" cy="246221"/>
          </a:xfrm>
          <a:prstGeom prst="rect">
            <a:avLst/>
          </a:prstGeom>
          <a:noFill/>
          <a:ln>
            <a:noFill/>
          </a:ln>
        </p:spPr>
        <p:txBody>
          <a:bodyPr wrap="square" rtlCol="0">
            <a:spAutoFit/>
          </a:bodyPr>
          <a:lstStyle/>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4"/>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Ⅱ</a:t>
            </a:r>
            <a:endParaRPr lang="en-US" altLang="ja-JP"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関連データ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42968" y="6492875"/>
            <a:ext cx="2133600" cy="365125"/>
          </a:xfrm>
        </p:spPr>
        <p:txBody>
          <a:bodyPr/>
          <a:lstStyle/>
          <a:p>
            <a:pPr>
              <a:defRPr/>
            </a:pPr>
            <a:r>
              <a:rPr lang="en-US" altLang="ja-JP" b="1" dirty="0" smtClean="0">
                <a:solidFill>
                  <a:prstClr val="black"/>
                </a:solidFill>
              </a:rPr>
              <a:t>27</a:t>
            </a:r>
            <a:endParaRPr lang="ja-JP" altLang="en-US" b="1" dirty="0">
              <a:solidFill>
                <a:prstClr val="black"/>
              </a:solidFill>
            </a:endParaRPr>
          </a:p>
        </p:txBody>
      </p:sp>
      <p:sp>
        <p:nvSpPr>
          <p:cNvPr id="11" name="正方形/長方形 10"/>
          <p:cNvSpPr/>
          <p:nvPr/>
        </p:nvSpPr>
        <p:spPr>
          <a:xfrm>
            <a:off x="35496" y="2257127"/>
            <a:ext cx="4032448"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○来訪目的別旅行消費額（推計値）の推移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55860" y="2257127"/>
            <a:ext cx="4380635"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○来訪目的別１人当たり旅行消費額の推移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0" y="5949280"/>
            <a:ext cx="9144000" cy="861774"/>
          </a:xfrm>
          <a:prstGeom prst="rect">
            <a:avLst/>
          </a:prstGeom>
          <a:noFill/>
          <a:ln>
            <a:noFill/>
          </a:ln>
        </p:spPr>
        <p:txBody>
          <a:bodyPr wrap="square" rtlCol="0">
            <a:spAutoFit/>
          </a:bodyPr>
          <a:lstStyle/>
          <a:p>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年は、旅行中支出のみの額であり、</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年はパッケージツアー参加費に含まれる国内収入分を含まない額。</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（旅行総支出＝①個別手配者の旅行前支出（航空船舶会社に支払われる国際旅客運賃）</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②団体ツアー参加者及び個人旅行向けパッケージ商品利用者の旅行前　</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支出（パッケージツアー参加費）</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③日本滞在中の支出（旅行中支出））</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２：ビジネスは、訪日外国人消費動向調査における来訪目的別の「業務」に該当。「業務」とは、展示会・見本市、国際会議、企業ミーティング、研修、その他ビジネスの合計。</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の調査における「商用客」とは、調査手法等が異なるため、母数は異なる。</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004048" y="2594193"/>
            <a:ext cx="704741" cy="246221"/>
          </a:xfrm>
          <a:prstGeom prst="rect">
            <a:avLst/>
          </a:prstGeom>
          <a:noFill/>
          <a:ln>
            <a:noFill/>
          </a:ln>
        </p:spPr>
        <p:txBody>
          <a:bodyPr wrap="square" rtlCol="0">
            <a:spAutoFit/>
          </a:bodyPr>
          <a:lstStyle/>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87181" y="2742403"/>
            <a:ext cx="4419983" cy="3261643"/>
          </a:xfrm>
          <a:prstGeom prst="rect">
            <a:avLst/>
          </a:prstGeom>
        </p:spPr>
      </p:pic>
      <p:pic>
        <p:nvPicPr>
          <p:cNvPr id="4" name="図 3"/>
          <p:cNvPicPr>
            <a:picLocks noChangeAspect="1"/>
          </p:cNvPicPr>
          <p:nvPr/>
        </p:nvPicPr>
        <p:blipFill>
          <a:blip r:embed="rId4"/>
          <a:stretch>
            <a:fillRect/>
          </a:stretch>
        </p:blipFill>
        <p:spPr>
          <a:xfrm>
            <a:off x="4427984" y="2906073"/>
            <a:ext cx="4462659" cy="3127519"/>
          </a:xfrm>
          <a:prstGeom prst="rect">
            <a:avLst/>
          </a:prstGeom>
        </p:spPr>
      </p:pic>
    </p:spTree>
    <p:extLst>
      <p:ext uri="{BB962C8B-B14F-4D97-AF65-F5344CB8AC3E}">
        <p14:creationId xmlns:p14="http://schemas.microsoft.com/office/powerpoint/2010/main" val="3823372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06511" y="2310223"/>
            <a:ext cx="4980128"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○大阪に行ってみたいと思う理由</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DBJ</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関西「関西のインバウンド観光動向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アンケート調査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（複数回答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本問回答者数　アジア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1,483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ext uri="{D42A27DB-BD31-4B8C-83A1-F6EECF244321}">
                <p14:modId xmlns:p14="http://schemas.microsoft.com/office/powerpoint/2010/main" val="2003246442"/>
              </p:ext>
            </p:extLst>
          </p:nvPr>
        </p:nvGraphicFramePr>
        <p:xfrm>
          <a:off x="4706511" y="2987331"/>
          <a:ext cx="4320132" cy="3249981"/>
        </p:xfrm>
        <a:graphic>
          <a:graphicData uri="http://schemas.openxmlformats.org/drawingml/2006/table">
            <a:tbl>
              <a:tblPr firstRow="1" bandRow="1">
                <a:tableStyleId>{5C22544A-7EE6-4342-B048-85BDC9FD1C3A}</a:tableStyleId>
              </a:tblPr>
              <a:tblGrid>
                <a:gridCol w="551906">
                  <a:extLst>
                    <a:ext uri="{9D8B030D-6E8A-4147-A177-3AD203B41FA5}">
                      <a16:colId xmlns:a16="http://schemas.microsoft.com/office/drawing/2014/main" val="20000"/>
                    </a:ext>
                  </a:extLst>
                </a:gridCol>
                <a:gridCol w="2932528">
                  <a:extLst>
                    <a:ext uri="{9D8B030D-6E8A-4147-A177-3AD203B41FA5}">
                      <a16:colId xmlns:a16="http://schemas.microsoft.com/office/drawing/2014/main" val="20001"/>
                    </a:ext>
                  </a:extLst>
                </a:gridCol>
                <a:gridCol w="835698">
                  <a:extLst>
                    <a:ext uri="{9D8B030D-6E8A-4147-A177-3AD203B41FA5}">
                      <a16:colId xmlns:a16="http://schemas.microsoft.com/office/drawing/2014/main" val="20002"/>
                    </a:ext>
                  </a:extLst>
                </a:gridCol>
              </a:tblGrid>
              <a:tr h="464283">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伝統的日本料理を食べる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56.2</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現地の人が普段利用している安価な食事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有名な史跡や歴史的な建築物の見物</a:t>
                      </a: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47.0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46.1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自然や風景の見物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リーズナブルで清潔な施設での宿泊</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正方形/長方形 5"/>
          <p:cNvSpPr/>
          <p:nvPr/>
        </p:nvSpPr>
        <p:spPr>
          <a:xfrm>
            <a:off x="35496" y="2319844"/>
            <a:ext cx="4722152"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○次回の訪日旅行の目的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複数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全体回答者数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40,213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人、うち本問回答者数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32,273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248328" y="688504"/>
            <a:ext cx="8716160"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訪日旅行に対する意向調査結果</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6309320"/>
            <a:ext cx="4358080" cy="461665"/>
          </a:xfrm>
          <a:prstGeom prst="rect">
            <a:avLst/>
          </a:prstGeom>
          <a:noFill/>
          <a:ln>
            <a:noFill/>
          </a:ln>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地域・・・中国、台湾、香港、韓国、タイ、インドネシア、</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マレーシア、シンガポール</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048543"/>
            <a:ext cx="8928992" cy="11854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年の訪日外国人消費動向調査による旅行目的では、食事や文化、歴史、自然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への関心など、いわゆる「コト消費」に関連する理由が大半を示す。</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た、大阪に行ってみたいと考えているアジア旅行者においても、伝統的な日本の風物のみならず、現地の人々の生活文化の体験を望む傾向にある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28</a:t>
            </a:fld>
            <a:endParaRPr lang="ja-JP" altLang="en-US" b="1" dirty="0"/>
          </a:p>
        </p:txBody>
      </p:sp>
      <p:graphicFrame>
        <p:nvGraphicFramePr>
          <p:cNvPr id="12" name="表 17"/>
          <p:cNvGraphicFramePr>
            <a:graphicFrameLocks noGrp="1"/>
          </p:cNvGraphicFramePr>
          <p:nvPr>
            <p:extLst>
              <p:ext uri="{D42A27DB-BD31-4B8C-83A1-F6EECF244321}">
                <p14:modId xmlns:p14="http://schemas.microsoft.com/office/powerpoint/2010/main" val="4266375505"/>
              </p:ext>
            </p:extLst>
          </p:nvPr>
        </p:nvGraphicFramePr>
        <p:xfrm>
          <a:off x="173754" y="2996953"/>
          <a:ext cx="4254230" cy="3262277"/>
        </p:xfrm>
        <a:graphic>
          <a:graphicData uri="http://schemas.openxmlformats.org/drawingml/2006/table">
            <a:tbl>
              <a:tblPr firstRow="1" bandRow="1">
                <a:tableStyleId>{5C22544A-7EE6-4342-B048-85BDC9FD1C3A}</a:tableStyleId>
              </a:tblPr>
              <a:tblGrid>
                <a:gridCol w="542403">
                  <a:extLst>
                    <a:ext uri="{9D8B030D-6E8A-4147-A177-3AD203B41FA5}">
                      <a16:colId xmlns:a16="http://schemas.microsoft.com/office/drawing/2014/main" val="20000"/>
                    </a:ext>
                  </a:extLst>
                </a:gridCol>
                <a:gridCol w="2806672">
                  <a:extLst>
                    <a:ext uri="{9D8B030D-6E8A-4147-A177-3AD203B41FA5}">
                      <a16:colId xmlns:a16="http://schemas.microsoft.com/office/drawing/2014/main" val="20001"/>
                    </a:ext>
                  </a:extLst>
                </a:gridCol>
                <a:gridCol w="905155">
                  <a:extLst>
                    <a:ext uri="{9D8B030D-6E8A-4147-A177-3AD203B41FA5}">
                      <a16:colId xmlns:a16="http://schemas.microsoft.com/office/drawing/2014/main" val="20002"/>
                    </a:ext>
                  </a:extLst>
                </a:gridCol>
              </a:tblGrid>
              <a:tr h="590763">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87800">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日本食を食べる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56.1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87800">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温泉入浴</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43.5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87800">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ショッピング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42.0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87800">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自然・景勝地観光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87800">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繁華街の街歩き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366257">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四季の体感（花見・紅葉・雪等）</a:t>
                      </a:r>
                    </a:p>
                  </a:txBody>
                  <a:tcPr marL="9525" marR="9525" marT="9525" marB="0" anchor="ctr">
                    <a:solidFill>
                      <a:schemeClr val="accent1">
                        <a:lumMod val="20000"/>
                        <a:lumOff val="80000"/>
                      </a:schemeClr>
                    </a:solidFill>
                  </a:tcPr>
                </a:tc>
                <a:tc>
                  <a:txBody>
                    <a:bodyPr/>
                    <a:lstStyle/>
                    <a:p>
                      <a:pPr marL="0" indent="0" algn="ct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27.3</a:t>
                      </a: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r h="366257">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日本の歴史・伝統文化体験</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25.7</a:t>
                      </a: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19148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51520" y="188640"/>
            <a:ext cx="4284476" cy="461665"/>
          </a:xfrm>
          <a:prstGeom prst="rect">
            <a:avLst/>
          </a:prstGeom>
          <a:noFill/>
        </p:spPr>
        <p:txBody>
          <a:bodyPr wrap="square" rtlCol="0">
            <a:spAutoFit/>
          </a:bodyPr>
          <a:lstStyle/>
          <a:p>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はじめに</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47159" y="725499"/>
            <a:ext cx="5148064"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smtClean="0">
                <a:solidFill>
                  <a:schemeClr val="tx1"/>
                </a:solidFill>
                <a:latin typeface="+mj-ea"/>
                <a:ea typeface="+mj-ea"/>
              </a:rPr>
              <a:t>■データでみる「大阪の成長戦略」について</a:t>
            </a:r>
            <a:endParaRPr kumimoji="1" lang="ja-JP" altLang="en-US" sz="2000" b="1" dirty="0">
              <a:solidFill>
                <a:schemeClr val="tx1"/>
              </a:solidFill>
              <a:latin typeface="+mj-ea"/>
              <a:ea typeface="+mj-ea"/>
            </a:endParaRPr>
          </a:p>
        </p:txBody>
      </p:sp>
      <p:sp>
        <p:nvSpPr>
          <p:cNvPr id="6" name="正方形/長方形 5"/>
          <p:cNvSpPr/>
          <p:nvPr/>
        </p:nvSpPr>
        <p:spPr>
          <a:xfrm>
            <a:off x="297456" y="1131970"/>
            <a:ext cx="8748464" cy="861774"/>
          </a:xfrm>
          <a:prstGeom prst="rect">
            <a:avLst/>
          </a:prstGeom>
        </p:spPr>
        <p:txBody>
          <a:bodyPr wrap="square">
            <a:spAutoFit/>
          </a:bodyPr>
          <a:lstStyle/>
          <a:p>
            <a:pPr>
              <a:lnSpc>
                <a:spcPts val="2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データでみる「大阪の成長戦略」は、「大阪の成長戦略」に掲げる成長目標や具体的取組みに関連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するデータ等の動きをみることで、何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が進んでいて、何が進んでいないのかを確認し、今後の取組みへと活かしていくための資料。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二等辺三角形 17"/>
          <p:cNvSpPr/>
          <p:nvPr/>
        </p:nvSpPr>
        <p:spPr>
          <a:xfrm rot="10800000">
            <a:off x="3158688" y="1961294"/>
            <a:ext cx="2736305" cy="180020"/>
          </a:xfrm>
          <a:prstGeom prst="triangl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solidFill>
                <a:schemeClr val="tx1"/>
              </a:solidFill>
            </a:endParaRPr>
          </a:p>
        </p:txBody>
      </p:sp>
      <p:sp>
        <p:nvSpPr>
          <p:cNvPr id="19" name="テキスト ボックス 18"/>
          <p:cNvSpPr txBox="1"/>
          <p:nvPr/>
        </p:nvSpPr>
        <p:spPr>
          <a:xfrm>
            <a:off x="323528" y="2195223"/>
            <a:ext cx="8344063" cy="401887"/>
          </a:xfrm>
          <a:prstGeom prst="rect">
            <a:avLst/>
          </a:prstGeom>
        </p:spPr>
        <p:style>
          <a:lnRef idx="1">
            <a:schemeClr val="accent1"/>
          </a:lnRef>
          <a:fillRef idx="2">
            <a:schemeClr val="accent1"/>
          </a:fillRef>
          <a:effectRef idx="1">
            <a:schemeClr val="accent1"/>
          </a:effectRef>
          <a:fontRef idx="minor">
            <a:schemeClr val="dk1"/>
          </a:fontRef>
        </p:style>
        <p:txBody>
          <a:bodyPr wrap="square" lIns="36000" tIns="72000" rIns="72000" bIns="72000" rtlCol="0">
            <a:spAutoFit/>
          </a:bodyPr>
          <a:lstStyle/>
          <a:p>
            <a:pPr algn="ctr">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明らかとなった課題等について更に取組みを強化することで、大阪の成長を確実なものへとつなげていく</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61701" y="3933056"/>
            <a:ext cx="8702787" cy="2756667"/>
          </a:xfrm>
          <a:prstGeom prst="rect">
            <a:avLst/>
          </a:prstGeom>
          <a:noFill/>
          <a:ln>
            <a:solidFill>
              <a:schemeClr val="accent1">
                <a:shade val="50000"/>
              </a:schemeClr>
            </a:solidFill>
          </a:ln>
        </p:spPr>
        <p:txBody>
          <a:bodyPr wrap="none" rtlCol="0">
            <a:noAutofit/>
          </a:bodyPr>
          <a:lstStyle/>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○実質成長率　　年平均２％以上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269875">
              <a:lnSpc>
                <a:spcPts val="15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◇成長戦略の主な取組み（観光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振興、産業振興、総合特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区等）による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（域内総生産）押し上げ効果などをもとに目標として設定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雇用創出　　　年平均１万人以上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449263" indent="-174625">
              <a:lnSpc>
                <a:spcPts val="15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成長戦略の主な取組み（観光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振興、産業振興、総合特区等）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による直接雇用創出効果などをもとに目標として設定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○来阪外国人</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旅行者数</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年に年間</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1,300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万人が大阪に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536575" indent="-266700">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万人へ倍増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にあわせ、これまでの目標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倍に設定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大阪都市魅力創造戦略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○貨物取扱量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年に関空</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123</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万トン</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年度比</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万トン増）</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阪神港</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590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TEU</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年比</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TEU</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増）</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536575" indent="-266700">
              <a:lnSpc>
                <a:spcPts val="2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関空は関空３空港懇談会需要予測を参考に独自設定、阪神港は国際コンテナ戦略港湾の計画書より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61701" y="3594503"/>
            <a:ext cx="1872208" cy="338554"/>
          </a:xfrm>
          <a:prstGeom prst="rect">
            <a:avLst/>
          </a:prstGeom>
          <a:solidFill>
            <a:schemeClr val="accent1"/>
          </a:solidFill>
        </p:spPr>
        <p:txBody>
          <a:bodyPr wrap="square" rtlCol="0">
            <a:spAutoFit/>
          </a:bodyPr>
          <a:lstStyle/>
          <a:p>
            <a:pPr algn="ctr"/>
            <a:r>
              <a:rPr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成長目標</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055499" y="3565993"/>
            <a:ext cx="2520242"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（概ね</a:t>
            </a:r>
            <a:r>
              <a:rPr lang="en-US" altLang="ja-JP" dirty="0">
                <a:latin typeface="Meiryo UI" panose="020B0604030504040204" pitchFamily="50" charset="-128"/>
                <a:ea typeface="Meiryo UI" panose="020B0604030504040204" pitchFamily="50" charset="-128"/>
                <a:cs typeface="Meiryo UI" panose="020B0604030504040204" pitchFamily="50" charset="-128"/>
              </a:rPr>
              <a:t>2020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年を</a:t>
            </a:r>
            <a:r>
              <a:rPr lang="ja-JP" altLang="en-US" dirty="0">
                <a:latin typeface="Meiryo UI" panose="020B0604030504040204" pitchFamily="50" charset="-128"/>
                <a:ea typeface="Meiryo UI" panose="020B0604030504040204" pitchFamily="50" charset="-128"/>
                <a:cs typeface="Meiryo UI" panose="020B0604030504040204" pitchFamily="50" charset="-128"/>
              </a:rPr>
              <a:t>目途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47159" y="3092023"/>
            <a:ext cx="5148064"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smtClean="0">
                <a:solidFill>
                  <a:schemeClr val="tx1"/>
                </a:solidFill>
                <a:latin typeface="+mj-ea"/>
                <a:ea typeface="+mj-ea"/>
              </a:rPr>
              <a:t>■「大阪の成長戦略」に掲げる成長目標</a:t>
            </a:r>
            <a:endParaRPr kumimoji="1" lang="ja-JP" altLang="en-US" sz="2000" b="1" dirty="0">
              <a:solidFill>
                <a:schemeClr val="tx1"/>
              </a:solidFill>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a:t>
            </a:fld>
            <a:endParaRPr lang="ja-JP" altLang="en-US" b="1" dirty="0"/>
          </a:p>
        </p:txBody>
      </p:sp>
    </p:spTree>
    <p:extLst>
      <p:ext uri="{BB962C8B-B14F-4D97-AF65-F5344CB8AC3E}">
        <p14:creationId xmlns:p14="http://schemas.microsoft.com/office/powerpoint/2010/main" val="35070693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19" y="654532"/>
            <a:ext cx="8605191"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大阪府の宿泊者数動向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観光庁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「宿泊旅行統計調査」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5496" y="6221487"/>
            <a:ext cx="6756160" cy="577081"/>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「日本人」は、延べ宿泊者数全体から「外国人」を引いて算出している。</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各都市の「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「日本人延べ宿泊者数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全国シェア</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の「外国人延べ宿泊者数」「日本人延べ宿泊者数」に占めるもの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851920" y="2492896"/>
            <a:ext cx="1549077" cy="253916"/>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単位：千</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人泊</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010443"/>
            <a:ext cx="8928992" cy="12764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年の全国の外国人延べ宿泊者数に占める大阪府での宿泊者数の割合は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％と、東京に次ぐ</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番目の値。日本人に比べ、外国人は東京や大阪、北海道といった観光都市に宿泊する割合が高い。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中でも、大阪府内の延べ宿泊者数に占める外国人の割合は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位の数値。インバウンド効果を上手く取り込めていると言える。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401143"/>
            <a:ext cx="496855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○宿泊者数（延べ日本人、外国人）の推移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860032" y="2401143"/>
            <a:ext cx="496855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都道府県別、延べ宿泊者数のシェアなど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ext uri="{D42A27DB-BD31-4B8C-83A1-F6EECF244321}">
                <p14:modId xmlns:p14="http://schemas.microsoft.com/office/powerpoint/2010/main" val="1349823697"/>
              </p:ext>
            </p:extLst>
          </p:nvPr>
        </p:nvGraphicFramePr>
        <p:xfrm>
          <a:off x="5156908" y="2708918"/>
          <a:ext cx="3879588" cy="3950800"/>
        </p:xfrm>
        <a:graphic>
          <a:graphicData uri="http://schemas.openxmlformats.org/drawingml/2006/table">
            <a:tbl>
              <a:tblPr firstRow="1" bandRow="1">
                <a:tableStyleId>{5C22544A-7EE6-4342-B048-85BDC9FD1C3A}</a:tableStyleId>
              </a:tblPr>
              <a:tblGrid>
                <a:gridCol w="504057">
                  <a:extLst>
                    <a:ext uri="{9D8B030D-6E8A-4147-A177-3AD203B41FA5}">
                      <a16:colId xmlns:a16="http://schemas.microsoft.com/office/drawing/2014/main" val="20000"/>
                    </a:ext>
                  </a:extLst>
                </a:gridCol>
                <a:gridCol w="1125177">
                  <a:extLst>
                    <a:ext uri="{9D8B030D-6E8A-4147-A177-3AD203B41FA5}">
                      <a16:colId xmlns:a16="http://schemas.microsoft.com/office/drawing/2014/main" val="20001"/>
                    </a:ext>
                  </a:extLst>
                </a:gridCol>
                <a:gridCol w="1125177">
                  <a:extLst>
                    <a:ext uri="{9D8B030D-6E8A-4147-A177-3AD203B41FA5}">
                      <a16:colId xmlns:a16="http://schemas.microsoft.com/office/drawing/2014/main" val="20002"/>
                    </a:ext>
                  </a:extLst>
                </a:gridCol>
                <a:gridCol w="1125177">
                  <a:extLst>
                    <a:ext uri="{9D8B030D-6E8A-4147-A177-3AD203B41FA5}">
                      <a16:colId xmlns:a16="http://schemas.microsoft.com/office/drawing/2014/main" val="20003"/>
                    </a:ext>
                  </a:extLst>
                </a:gridCol>
              </a:tblGrid>
              <a:tr h="788685">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日本人延べ宿泊者数の全国シェア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都道府県別、延べ宿泊者数に占める外国人の割合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1"/>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静岡県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29</a:t>
            </a:fld>
            <a:endParaRPr lang="ja-JP" altLang="en-US" b="1" dirty="0"/>
          </a:p>
        </p:txBody>
      </p:sp>
      <p:pic>
        <p:nvPicPr>
          <p:cNvPr id="2" name="図 1"/>
          <p:cNvPicPr>
            <a:picLocks noChangeAspect="1"/>
          </p:cNvPicPr>
          <p:nvPr/>
        </p:nvPicPr>
        <p:blipFill>
          <a:blip r:embed="rId3"/>
          <a:stretch>
            <a:fillRect/>
          </a:stretch>
        </p:blipFill>
        <p:spPr>
          <a:xfrm>
            <a:off x="98936" y="2780977"/>
            <a:ext cx="5005250" cy="3517697"/>
          </a:xfrm>
          <a:prstGeom prst="rect">
            <a:avLst/>
          </a:prstGeom>
        </p:spPr>
      </p:pic>
    </p:spTree>
    <p:extLst>
      <p:ext uri="{BB962C8B-B14F-4D97-AF65-F5344CB8AC3E}">
        <p14:creationId xmlns:p14="http://schemas.microsoft.com/office/powerpoint/2010/main" val="2303166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620688"/>
            <a:ext cx="8640960" cy="369332"/>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■都道府県別、タイプ別客室稼働率</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出典：観光庁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「宿泊旅行統計調査」（</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283968" y="995586"/>
            <a:ext cx="430074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（注）従業員数</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以下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の施設については抽出調査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5496" y="5985138"/>
            <a:ext cx="8784468" cy="90024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旅館：和式の構造及び設備を主とする施設を設け、宿泊料を受けて、人を宿泊させるもの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ホテル：洋式の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構造及び設備を主とする施設を設け</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、宿泊料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を受けて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、人を宿泊させるもの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①リゾートホテル：ホテルのうち、行楽地や保養地に建てられた、主に観光客を対象とするもの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②ビジネスホテル：ホテルのうち、主に出張ビジネスマンを対象とするもの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③シティホテル　：ホテルのうち、リゾートホテル、ビジネスホテル以外の都市部に立地するもの</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1283618"/>
            <a:ext cx="8928992" cy="113727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年の大阪府の宿泊施設稼働率（全体）は、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位。タイプ別の稼働率では、「会社・団体の宿泊所」を除く施設で全国トップとなっている。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施設タイプ別の外国人の割合をみると、大阪はリゾートホテル利用者の割合が低い一方、ビジネスホテルや簡易宿所といったリーズナブルな宿泊施設の利用割合が高い傾向にある。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ext uri="{D42A27DB-BD31-4B8C-83A1-F6EECF244321}">
                <p14:modId xmlns:p14="http://schemas.microsoft.com/office/powerpoint/2010/main" val="3379128518"/>
              </p:ext>
            </p:extLst>
          </p:nvPr>
        </p:nvGraphicFramePr>
        <p:xfrm>
          <a:off x="107501" y="2636912"/>
          <a:ext cx="8784979" cy="2083845"/>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1182989">
                  <a:extLst>
                    <a:ext uri="{9D8B030D-6E8A-4147-A177-3AD203B41FA5}">
                      <a16:colId xmlns:a16="http://schemas.microsoft.com/office/drawing/2014/main" val="20001"/>
                    </a:ext>
                  </a:extLst>
                </a:gridCol>
                <a:gridCol w="1182989">
                  <a:extLst>
                    <a:ext uri="{9D8B030D-6E8A-4147-A177-3AD203B41FA5}">
                      <a16:colId xmlns:a16="http://schemas.microsoft.com/office/drawing/2014/main" val="20002"/>
                    </a:ext>
                  </a:extLst>
                </a:gridCol>
                <a:gridCol w="1182989">
                  <a:extLst>
                    <a:ext uri="{9D8B030D-6E8A-4147-A177-3AD203B41FA5}">
                      <a16:colId xmlns:a16="http://schemas.microsoft.com/office/drawing/2014/main" val="20003"/>
                    </a:ext>
                  </a:extLst>
                </a:gridCol>
                <a:gridCol w="1182989">
                  <a:extLst>
                    <a:ext uri="{9D8B030D-6E8A-4147-A177-3AD203B41FA5}">
                      <a16:colId xmlns:a16="http://schemas.microsoft.com/office/drawing/2014/main" val="20004"/>
                    </a:ext>
                  </a:extLst>
                </a:gridCol>
                <a:gridCol w="1182989">
                  <a:extLst>
                    <a:ext uri="{9D8B030D-6E8A-4147-A177-3AD203B41FA5}">
                      <a16:colId xmlns:a16="http://schemas.microsoft.com/office/drawing/2014/main" val="20005"/>
                    </a:ext>
                  </a:extLst>
                </a:gridCol>
                <a:gridCol w="1182989">
                  <a:extLst>
                    <a:ext uri="{9D8B030D-6E8A-4147-A177-3AD203B41FA5}">
                      <a16:colId xmlns:a16="http://schemas.microsoft.com/office/drawing/2014/main" val="20006"/>
                    </a:ext>
                  </a:extLst>
                </a:gridCol>
                <a:gridCol w="1182989">
                  <a:extLst>
                    <a:ext uri="{9D8B030D-6E8A-4147-A177-3AD203B41FA5}">
                      <a16:colId xmlns:a16="http://schemas.microsoft.com/office/drawing/2014/main" val="20007"/>
                    </a:ext>
                  </a:extLst>
                </a:gridCol>
              </a:tblGrid>
              <a:tr h="313900">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旅館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リゾートホテル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ビジネスホテル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シティホテル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簡易宿所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会社・団体の</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宿泊所</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82.4</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92.4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88.7</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57.7%</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広島県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56.7%</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石川県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愛媛県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愛媛県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71.3</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79.7%</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石川県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54.0%</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67.3</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大分県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r>
                        <a:rPr kumimoji="1" lang="ja-JP" altLang="en-US"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79.0%</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宮城県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9" name="表 17"/>
          <p:cNvGraphicFramePr>
            <a:graphicFrameLocks noGrp="1"/>
          </p:cNvGraphicFramePr>
          <p:nvPr>
            <p:extLst>
              <p:ext uri="{D42A27DB-BD31-4B8C-83A1-F6EECF244321}">
                <p14:modId xmlns:p14="http://schemas.microsoft.com/office/powerpoint/2010/main" val="338304796"/>
              </p:ext>
            </p:extLst>
          </p:nvPr>
        </p:nvGraphicFramePr>
        <p:xfrm>
          <a:off x="107504" y="5005286"/>
          <a:ext cx="8784976" cy="92964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188132">
                  <a:extLst>
                    <a:ext uri="{9D8B030D-6E8A-4147-A177-3AD203B41FA5}">
                      <a16:colId xmlns:a16="http://schemas.microsoft.com/office/drawing/2014/main" val="20002"/>
                    </a:ext>
                  </a:extLst>
                </a:gridCol>
                <a:gridCol w="1188132">
                  <a:extLst>
                    <a:ext uri="{9D8B030D-6E8A-4147-A177-3AD203B41FA5}">
                      <a16:colId xmlns:a16="http://schemas.microsoft.com/office/drawing/2014/main" val="20003"/>
                    </a:ext>
                  </a:extLst>
                </a:gridCol>
                <a:gridCol w="1188132">
                  <a:extLst>
                    <a:ext uri="{9D8B030D-6E8A-4147-A177-3AD203B41FA5}">
                      <a16:colId xmlns:a16="http://schemas.microsoft.com/office/drawing/2014/main" val="20004"/>
                    </a:ext>
                  </a:extLst>
                </a:gridCol>
                <a:gridCol w="1188132">
                  <a:extLst>
                    <a:ext uri="{9D8B030D-6E8A-4147-A177-3AD203B41FA5}">
                      <a16:colId xmlns:a16="http://schemas.microsoft.com/office/drawing/2014/main" val="20005"/>
                    </a:ext>
                  </a:extLst>
                </a:gridCol>
                <a:gridCol w="1188132">
                  <a:extLst>
                    <a:ext uri="{9D8B030D-6E8A-4147-A177-3AD203B41FA5}">
                      <a16:colId xmlns:a16="http://schemas.microsoft.com/office/drawing/2014/main" val="20006"/>
                    </a:ext>
                  </a:extLst>
                </a:gridCol>
                <a:gridCol w="1188132">
                  <a:extLst>
                    <a:ext uri="{9D8B030D-6E8A-4147-A177-3AD203B41FA5}">
                      <a16:colId xmlns:a16="http://schemas.microsoft.com/office/drawing/2014/main" val="20007"/>
                    </a:ext>
                  </a:extLst>
                </a:gridCol>
              </a:tblGrid>
              <a:tr h="309880">
                <a:tc rowSpan="3">
                  <a:txBody>
                    <a:bodyPr/>
                    <a:lstStyle/>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施設タイプ別、各都道府県の</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延べ宿泊者数に占める</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外国人の割合</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43.1</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30.5</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49.5</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0"/>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26.5</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12.7</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10" name="テキスト ボックス 9"/>
          <p:cNvSpPr txBox="1"/>
          <p:nvPr/>
        </p:nvSpPr>
        <p:spPr>
          <a:xfrm>
            <a:off x="7704856" y="4725144"/>
            <a:ext cx="1979712"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42.9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30</a:t>
            </a:fld>
            <a:endParaRPr lang="ja-JP" altLang="en-US" b="1" dirty="0"/>
          </a:p>
        </p:txBody>
      </p:sp>
    </p:spTree>
    <p:extLst>
      <p:ext uri="{BB962C8B-B14F-4D97-AF65-F5344CB8AC3E}">
        <p14:creationId xmlns:p14="http://schemas.microsoft.com/office/powerpoint/2010/main" val="823073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612967"/>
            <a:ext cx="8842104"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■大阪府の宿泊施設の整備状況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nvPr>
        </p:nvGraphicFramePr>
        <p:xfrm>
          <a:off x="323526" y="2420889"/>
          <a:ext cx="8626080" cy="2448271"/>
        </p:xfrm>
        <a:graphic>
          <a:graphicData uri="http://schemas.openxmlformats.org/drawingml/2006/table">
            <a:tbl>
              <a:tblPr>
                <a:tableStyleId>{5C22544A-7EE6-4342-B048-85BDC9FD1C3A}</a:tableStyleId>
              </a:tblPr>
              <a:tblGrid>
                <a:gridCol w="296975">
                  <a:extLst>
                    <a:ext uri="{9D8B030D-6E8A-4147-A177-3AD203B41FA5}">
                      <a16:colId xmlns:a16="http://schemas.microsoft.com/office/drawing/2014/main" val="20000"/>
                    </a:ext>
                  </a:extLst>
                </a:gridCol>
                <a:gridCol w="1150318">
                  <a:extLst>
                    <a:ext uri="{9D8B030D-6E8A-4147-A177-3AD203B41FA5}">
                      <a16:colId xmlns:a16="http://schemas.microsoft.com/office/drawing/2014/main" val="20001"/>
                    </a:ext>
                  </a:extLst>
                </a:gridCol>
                <a:gridCol w="1025541">
                  <a:extLst>
                    <a:ext uri="{9D8B030D-6E8A-4147-A177-3AD203B41FA5}">
                      <a16:colId xmlns:a16="http://schemas.microsoft.com/office/drawing/2014/main" val="20002"/>
                    </a:ext>
                  </a:extLst>
                </a:gridCol>
                <a:gridCol w="1025541">
                  <a:extLst>
                    <a:ext uri="{9D8B030D-6E8A-4147-A177-3AD203B41FA5}">
                      <a16:colId xmlns:a16="http://schemas.microsoft.com/office/drawing/2014/main" val="20003"/>
                    </a:ext>
                  </a:extLst>
                </a:gridCol>
                <a:gridCol w="1025541">
                  <a:extLst>
                    <a:ext uri="{9D8B030D-6E8A-4147-A177-3AD203B41FA5}">
                      <a16:colId xmlns:a16="http://schemas.microsoft.com/office/drawing/2014/main" val="20004"/>
                    </a:ext>
                  </a:extLst>
                </a:gridCol>
                <a:gridCol w="1025541">
                  <a:extLst>
                    <a:ext uri="{9D8B030D-6E8A-4147-A177-3AD203B41FA5}">
                      <a16:colId xmlns:a16="http://schemas.microsoft.com/office/drawing/2014/main" val="20005"/>
                    </a:ext>
                  </a:extLst>
                </a:gridCol>
                <a:gridCol w="1025541">
                  <a:extLst>
                    <a:ext uri="{9D8B030D-6E8A-4147-A177-3AD203B41FA5}">
                      <a16:colId xmlns:a16="http://schemas.microsoft.com/office/drawing/2014/main" val="20006"/>
                    </a:ext>
                  </a:extLst>
                </a:gridCol>
                <a:gridCol w="1025541">
                  <a:extLst>
                    <a:ext uri="{9D8B030D-6E8A-4147-A177-3AD203B41FA5}">
                      <a16:colId xmlns:a16="http://schemas.microsoft.com/office/drawing/2014/main" val="20007"/>
                    </a:ext>
                  </a:extLst>
                </a:gridCol>
                <a:gridCol w="1025541">
                  <a:extLst>
                    <a:ext uri="{9D8B030D-6E8A-4147-A177-3AD203B41FA5}">
                      <a16:colId xmlns:a16="http://schemas.microsoft.com/office/drawing/2014/main" val="977273192"/>
                    </a:ext>
                  </a:extLst>
                </a:gridCol>
              </a:tblGrid>
              <a:tr h="349753">
                <a:tc gridSpan="2">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9753">
                <a:tc gridSpan="2">
                  <a:txBody>
                    <a:bodyPr/>
                    <a:lstStyle/>
                    <a:p>
                      <a:pPr algn="l" fontAlgn="ct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ホテルの施設数</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356</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359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374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371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387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34975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54,733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55,367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56,992</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57,147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59,284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62,306</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71,193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9753">
                <a:tc gridSpan="2">
                  <a:txBody>
                    <a:bodyPr/>
                    <a:lstStyle/>
                    <a:p>
                      <a:pPr algn="l" fontAlgn="ctr"/>
                      <a:r>
                        <a:rPr lang="zh-TW"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旅館</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zh-TW"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施設数</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829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808</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783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759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750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739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349753">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19,874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19,624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19,319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18,981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18,610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18,563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18,405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9753">
                <a:tc gridSpan="2">
                  <a:txBody>
                    <a:bodyPr/>
                    <a:lstStyle/>
                    <a:p>
                      <a:pPr algn="l" fontAlgn="ct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合計の施設数</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1,167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1,157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1,130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1,137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1,160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349753">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客室数</a:t>
                      </a: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74,607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74,991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76,311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76,128</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77,894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80,869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89,598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7" name="正方形/長方形 16"/>
          <p:cNvSpPr/>
          <p:nvPr/>
        </p:nvSpPr>
        <p:spPr>
          <a:xfrm>
            <a:off x="107504" y="1052736"/>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の大阪府に届け出のあるホテル・旅館の</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施設数は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1,230</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客室数は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89,405</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ホテルの施設数、客室数の増加が続いている一方で、旅館の施設数、客室数が</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また、特区民泊を含めた民泊の認定数・</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届出数は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3,000</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を突破。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5495" y="2060848"/>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ホテル・旅館営業の施設数・客室数の推移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：厚生労働省「衛生行政報告例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7"/>
          <p:cNvGraphicFramePr>
            <a:graphicFrameLocks noGrp="1"/>
          </p:cNvGraphicFramePr>
          <p:nvPr>
            <p:extLst>
              <p:ext uri="{D42A27DB-BD31-4B8C-83A1-F6EECF244321}">
                <p14:modId xmlns:p14="http://schemas.microsoft.com/office/powerpoint/2010/main" val="4133736627"/>
              </p:ext>
            </p:extLst>
          </p:nvPr>
        </p:nvGraphicFramePr>
        <p:xfrm>
          <a:off x="294964" y="5301208"/>
          <a:ext cx="4205028" cy="1152128"/>
        </p:xfrm>
        <a:graphic>
          <a:graphicData uri="http://schemas.openxmlformats.org/drawingml/2006/table">
            <a:tbl>
              <a:tblPr>
                <a:tableStyleId>{616DA210-FB5B-4158-B5E0-FEB733F419BA}</a:tableStyleId>
              </a:tblPr>
              <a:tblGrid>
                <a:gridCol w="2761511">
                  <a:extLst>
                    <a:ext uri="{9D8B030D-6E8A-4147-A177-3AD203B41FA5}">
                      <a16:colId xmlns:a16="http://schemas.microsoft.com/office/drawing/2014/main" val="20000"/>
                    </a:ext>
                  </a:extLst>
                </a:gridCol>
                <a:gridCol w="1443517">
                  <a:extLst>
                    <a:ext uri="{9D8B030D-6E8A-4147-A177-3AD203B41FA5}">
                      <a16:colId xmlns:a16="http://schemas.microsoft.com/office/drawing/2014/main" val="20001"/>
                    </a:ext>
                  </a:extLst>
                </a:gridCol>
              </a:tblGrid>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1,817</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住宅宿泊事業届出施設数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1,426</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bl>
          </a:graphicData>
        </a:graphic>
      </p:graphicFrame>
      <p:sp>
        <p:nvSpPr>
          <p:cNvPr id="15" name="正方形/長方形 14"/>
          <p:cNvSpPr/>
          <p:nvPr/>
        </p:nvSpPr>
        <p:spPr>
          <a:xfrm>
            <a:off x="35496" y="4921423"/>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民泊施設の認定数・届出数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出典：府内市町村</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などより作成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644008" y="5229200"/>
            <a:ext cx="3744416" cy="1384995"/>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大阪市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2018/12/31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現在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…2018/12/31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現在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住宅宿泊事業届出施設数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大阪市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2018/11/30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堺市　　　　　　　</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2018/12/26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枚方市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2018/11/29</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…2018/12/28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smtClean="0"/>
              <a:t>31</a:t>
            </a:r>
            <a:endParaRPr lang="ja-JP" altLang="en-US" b="1" dirty="0"/>
          </a:p>
        </p:txBody>
      </p:sp>
    </p:spTree>
    <p:extLst>
      <p:ext uri="{BB962C8B-B14F-4D97-AF65-F5344CB8AC3E}">
        <p14:creationId xmlns:p14="http://schemas.microsoft.com/office/powerpoint/2010/main" val="7184322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4519" y="548680"/>
            <a:ext cx="7848872"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国際会議の開催</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JNTO)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「国際会議統計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15621177"/>
              </p:ext>
            </p:extLst>
          </p:nvPr>
        </p:nvGraphicFramePr>
        <p:xfrm>
          <a:off x="317508" y="5556839"/>
          <a:ext cx="4824536" cy="1184529"/>
        </p:xfrm>
        <a:graphic>
          <a:graphicData uri="http://schemas.openxmlformats.org/drawingml/2006/table">
            <a:tbl>
              <a:tblPr firstRow="1" bandRow="1">
                <a:tableStyleId>{5C22544A-7EE6-4342-B048-85BDC9FD1C3A}</a:tableStyleId>
              </a:tblPr>
              <a:tblGrid>
                <a:gridCol w="1356538">
                  <a:extLst>
                    <a:ext uri="{9D8B030D-6E8A-4147-A177-3AD203B41FA5}">
                      <a16:colId xmlns:a16="http://schemas.microsoft.com/office/drawing/2014/main" val="20000"/>
                    </a:ext>
                  </a:extLst>
                </a:gridCol>
                <a:gridCol w="3467998">
                  <a:extLst>
                    <a:ext uri="{9D8B030D-6E8A-4147-A177-3AD203B41FA5}">
                      <a16:colId xmlns:a16="http://schemas.microsoft.com/office/drawing/2014/main" val="20001"/>
                    </a:ext>
                  </a:extLst>
                </a:gridCol>
              </a:tblGrid>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開催時期</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日の</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日間</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会議場</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インテックス大阪</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参加国数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ヵ国・機関</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6" name="正方形/長方形 15"/>
          <p:cNvSpPr/>
          <p:nvPr/>
        </p:nvSpPr>
        <p:spPr>
          <a:xfrm>
            <a:off x="94519" y="926664"/>
            <a:ext cx="8808627" cy="11067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年の国際会議開催件数は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件の減少。東京（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件）や福岡（</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件）、京都（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件）を下回る結果となり、伸び悩みがみられる。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大阪サミットの開催を契機に、今後の国際会議の増加が期待される。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32</a:t>
            </a:fld>
            <a:endParaRPr lang="ja-JP" altLang="en-US" dirty="0"/>
          </a:p>
        </p:txBody>
      </p:sp>
      <p:sp>
        <p:nvSpPr>
          <p:cNvPr id="11" name="正方形/長方形 10"/>
          <p:cNvSpPr/>
          <p:nvPr/>
        </p:nvSpPr>
        <p:spPr>
          <a:xfrm>
            <a:off x="35495" y="2060848"/>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○国際会議開催件数の推移</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5196799"/>
            <a:ext cx="517855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年Ｇ</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サミット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開催概要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138212" y="2368625"/>
            <a:ext cx="8590008" cy="2932430"/>
          </a:xfrm>
          <a:prstGeom prst="rect">
            <a:avLst/>
          </a:prstGeom>
        </p:spPr>
      </p:pic>
    </p:spTree>
    <p:extLst>
      <p:ext uri="{BB962C8B-B14F-4D97-AF65-F5344CB8AC3E}">
        <p14:creationId xmlns:p14="http://schemas.microsoft.com/office/powerpoint/2010/main" val="980976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7504" y="548680"/>
            <a:ext cx="8928992" cy="523220"/>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都市魅力向上のイベントにおける集客数（年度ベース）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報道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発表、大阪マラソン組織委員会（第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回）資料より作成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107504" y="4780746"/>
            <a:ext cx="8662262" cy="759182"/>
          </a:xfrm>
          <a:prstGeom prst="rect">
            <a:avLst/>
          </a:prstGeom>
          <a:noFill/>
        </p:spPr>
        <p:txBody>
          <a:bodyPr wrap="square" rtlCol="0">
            <a:spAutoFit/>
          </a:bodyPr>
          <a:lstStyle/>
          <a:p>
            <a:pPr marL="171450" indent="-171450">
              <a:lnSpc>
                <a:spcPts val="1300"/>
              </a:lnSpc>
              <a:buFont typeface="ＭＳ Ｐゴシック" panose="020B0600070205080204" pitchFamily="50" charset="-128"/>
              <a:buChar cha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光のルネサンス」と「御堂筋イルミネーション」を核に、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大阪府内各所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団体等が主催</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プログラム</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と連携して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、「大阪・光の饗宴」を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300"/>
              </a:lnSpc>
              <a:buFont typeface="ＭＳ Ｐゴシック" panose="020B0600070205080204" pitchFamily="50" charset="-128"/>
              <a:buChar cha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大阪・光の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饗宴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全体の来場者数は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1,367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、経済波及効果は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673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億円（</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2018.1.30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・光の饗宴実行委員会発表</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strike="dblStrike"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2409682472"/>
              </p:ext>
            </p:extLst>
          </p:nvPr>
        </p:nvGraphicFramePr>
        <p:xfrm>
          <a:off x="179512" y="2708919"/>
          <a:ext cx="8749206" cy="1944217"/>
        </p:xfrm>
        <a:graphic>
          <a:graphicData uri="http://schemas.openxmlformats.org/drawingml/2006/table">
            <a:tbl>
              <a:tblPr firstRow="1" firstCol="1" bandRow="1"/>
              <a:tblGrid>
                <a:gridCol w="1904534">
                  <a:extLst>
                    <a:ext uri="{9D8B030D-6E8A-4147-A177-3AD203B41FA5}">
                      <a16:colId xmlns:a16="http://schemas.microsoft.com/office/drawing/2014/main" val="20000"/>
                    </a:ext>
                  </a:extLst>
                </a:gridCol>
                <a:gridCol w="855584">
                  <a:extLst>
                    <a:ext uri="{9D8B030D-6E8A-4147-A177-3AD203B41FA5}">
                      <a16:colId xmlns:a16="http://schemas.microsoft.com/office/drawing/2014/main" val="20001"/>
                    </a:ext>
                  </a:extLst>
                </a:gridCol>
                <a:gridCol w="855584">
                  <a:extLst>
                    <a:ext uri="{9D8B030D-6E8A-4147-A177-3AD203B41FA5}">
                      <a16:colId xmlns:a16="http://schemas.microsoft.com/office/drawing/2014/main" val="20002"/>
                    </a:ext>
                  </a:extLst>
                </a:gridCol>
                <a:gridCol w="855584">
                  <a:extLst>
                    <a:ext uri="{9D8B030D-6E8A-4147-A177-3AD203B41FA5}">
                      <a16:colId xmlns:a16="http://schemas.microsoft.com/office/drawing/2014/main" val="20003"/>
                    </a:ext>
                  </a:extLst>
                </a:gridCol>
                <a:gridCol w="855584">
                  <a:extLst>
                    <a:ext uri="{9D8B030D-6E8A-4147-A177-3AD203B41FA5}">
                      <a16:colId xmlns:a16="http://schemas.microsoft.com/office/drawing/2014/main" val="20004"/>
                    </a:ext>
                  </a:extLst>
                </a:gridCol>
                <a:gridCol w="855584">
                  <a:extLst>
                    <a:ext uri="{9D8B030D-6E8A-4147-A177-3AD203B41FA5}">
                      <a16:colId xmlns:a16="http://schemas.microsoft.com/office/drawing/2014/main" val="20005"/>
                    </a:ext>
                  </a:extLst>
                </a:gridCol>
                <a:gridCol w="855584">
                  <a:extLst>
                    <a:ext uri="{9D8B030D-6E8A-4147-A177-3AD203B41FA5}">
                      <a16:colId xmlns:a16="http://schemas.microsoft.com/office/drawing/2014/main" val="20006"/>
                    </a:ext>
                  </a:extLst>
                </a:gridCol>
                <a:gridCol w="855584">
                  <a:extLst>
                    <a:ext uri="{9D8B030D-6E8A-4147-A177-3AD203B41FA5}">
                      <a16:colId xmlns:a16="http://schemas.microsoft.com/office/drawing/2014/main" val="20007"/>
                    </a:ext>
                  </a:extLst>
                </a:gridCol>
                <a:gridCol w="855584">
                  <a:extLst>
                    <a:ext uri="{9D8B030D-6E8A-4147-A177-3AD203B41FA5}">
                      <a16:colId xmlns:a16="http://schemas.microsoft.com/office/drawing/2014/main" val="20008"/>
                    </a:ext>
                  </a:extLst>
                </a:gridCol>
              </a:tblGrid>
              <a:tr h="478888">
                <a:tc>
                  <a:txBody>
                    <a:bodyPr/>
                    <a:lstStyle/>
                    <a:p>
                      <a:pPr algn="just">
                        <a:lnSpc>
                          <a:spcPct val="100000"/>
                        </a:lnSpc>
                        <a:spcAft>
                          <a:spcPts val="0"/>
                        </a:spcAft>
                      </a:pPr>
                      <a:r>
                        <a:rPr lang="en-US"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7593">
                <a:tc>
                  <a:txBody>
                    <a:bodyPr/>
                    <a:lstStyle/>
                    <a:p>
                      <a:pPr algn="just">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光のルネサンス</a:t>
                      </a:r>
                      <a:endPar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329</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0536">
                <a:tc>
                  <a:txBody>
                    <a:bodyPr/>
                    <a:lstStyle/>
                    <a:p>
                      <a:pPr algn="just">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御堂筋イルミネーション</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168</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188</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147</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269</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7200">
                <a:tc>
                  <a:txBody>
                    <a:bodyPr/>
                    <a:lstStyle/>
                    <a:p>
                      <a:pPr algn="just">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大阪マラソン</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144</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 name="正方形/長方形 15"/>
          <p:cNvSpPr/>
          <p:nvPr/>
        </p:nvSpPr>
        <p:spPr>
          <a:xfrm>
            <a:off x="107504" y="1124744"/>
            <a:ext cx="8928992" cy="132692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光のルネサンス、御堂筋イルミネーションともに、前年度の集客数を大幅に上回り、「大阪・光の饗宴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」のイベントを通した経済波及効果は、前年比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億円増の約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億円となった。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マラソン（関連イベントを含む）における集客状況も、前年同水準の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万人を記録。また、フルマラソンランナーの申込者数も定員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万人を大きく上回る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万人超と、府内外から人を集める大きなイベントとして機能している。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33</a:t>
            </a:fld>
            <a:endParaRPr lang="ja-JP" altLang="en-US" dirty="0"/>
          </a:p>
        </p:txBody>
      </p:sp>
    </p:spTree>
    <p:extLst>
      <p:ext uri="{BB962C8B-B14F-4D97-AF65-F5344CB8AC3E}">
        <p14:creationId xmlns:p14="http://schemas.microsoft.com/office/powerpoint/2010/main" val="3414270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9512" y="548680"/>
            <a:ext cx="7272808" cy="523220"/>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公共空間の民間活用等（大阪城公園パークマネジメント（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出典：大阪市</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188355" y="2401143"/>
            <a:ext cx="3384376" cy="307777"/>
          </a:xfrm>
          <a:prstGeom prst="rect">
            <a:avLst/>
          </a:prstGeom>
          <a:noFill/>
          <a:ln>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○大阪城天守閣　年間入館者数の推移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439235805"/>
              </p:ext>
            </p:extLst>
          </p:nvPr>
        </p:nvGraphicFramePr>
        <p:xfrm>
          <a:off x="107506" y="2780928"/>
          <a:ext cx="4426396" cy="1008112"/>
        </p:xfrm>
        <a:graphic>
          <a:graphicData uri="http://schemas.openxmlformats.org/drawingml/2006/table">
            <a:tbl>
              <a:tblPr firstRow="1" bandRow="1">
                <a:tableStyleId>{5C22544A-7EE6-4342-B048-85BDC9FD1C3A}</a:tableStyleId>
              </a:tblPr>
              <a:tblGrid>
                <a:gridCol w="1106599">
                  <a:extLst>
                    <a:ext uri="{9D8B030D-6E8A-4147-A177-3AD203B41FA5}">
                      <a16:colId xmlns:a16="http://schemas.microsoft.com/office/drawing/2014/main" val="20000"/>
                    </a:ext>
                  </a:extLst>
                </a:gridCol>
                <a:gridCol w="1106599">
                  <a:extLst>
                    <a:ext uri="{9D8B030D-6E8A-4147-A177-3AD203B41FA5}">
                      <a16:colId xmlns:a16="http://schemas.microsoft.com/office/drawing/2014/main" val="20001"/>
                    </a:ext>
                  </a:extLst>
                </a:gridCol>
                <a:gridCol w="1106599">
                  <a:extLst>
                    <a:ext uri="{9D8B030D-6E8A-4147-A177-3AD203B41FA5}">
                      <a16:colId xmlns:a16="http://schemas.microsoft.com/office/drawing/2014/main" val="20002"/>
                    </a:ext>
                  </a:extLst>
                </a:gridCol>
                <a:gridCol w="1106599">
                  <a:extLst>
                    <a:ext uri="{9D8B030D-6E8A-4147-A177-3AD203B41FA5}">
                      <a16:colId xmlns:a16="http://schemas.microsoft.com/office/drawing/2014/main" val="20003"/>
                    </a:ext>
                  </a:extLst>
                </a:gridCol>
              </a:tblGrid>
              <a:tr h="556626">
                <a:tc>
                  <a:txBody>
                    <a:bodyPr/>
                    <a:lstStyle/>
                    <a:p>
                      <a:pPr algn="ctr"/>
                      <a:r>
                        <a:rPr kumimoji="1" lang="en-US" altLang="ja-JP" sz="1200" b="0" dirty="0" smtClean="0">
                          <a:solidFill>
                            <a:schemeClr val="tx1"/>
                          </a:solidFill>
                        </a:rPr>
                        <a:t>2014</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2015</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2016</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2017</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1486">
                <a:tc>
                  <a:txBody>
                    <a:bodyPr/>
                    <a:lstStyle/>
                    <a:p>
                      <a:pPr algn="ctr"/>
                      <a:r>
                        <a:rPr kumimoji="1" lang="en-US" altLang="ja-JP" sz="1200" b="0" dirty="0" smtClean="0">
                          <a:solidFill>
                            <a:schemeClr val="tx1"/>
                          </a:solidFill>
                        </a:rPr>
                        <a:t>183.8</a:t>
                      </a: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233.8</a:t>
                      </a: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255.7</a:t>
                      </a: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275.4</a:t>
                      </a: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テキスト ボックス 8"/>
          <p:cNvSpPr txBox="1"/>
          <p:nvPr/>
        </p:nvSpPr>
        <p:spPr>
          <a:xfrm>
            <a:off x="179512" y="3913311"/>
            <a:ext cx="4354388" cy="307777"/>
          </a:xfrm>
          <a:prstGeom prst="rect">
            <a:avLst/>
          </a:prstGeom>
          <a:noFill/>
          <a:ln>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導入前の収支と導入後の納付金の推移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3921175280"/>
              </p:ext>
            </p:extLst>
          </p:nvPr>
        </p:nvGraphicFramePr>
        <p:xfrm>
          <a:off x="107504" y="4293096"/>
          <a:ext cx="4426396" cy="1008112"/>
        </p:xfrm>
        <a:graphic>
          <a:graphicData uri="http://schemas.openxmlformats.org/drawingml/2006/table">
            <a:tbl>
              <a:tblPr firstRow="1" bandRow="1">
                <a:tableStyleId>{5C22544A-7EE6-4342-B048-85BDC9FD1C3A}</a:tableStyleId>
              </a:tblPr>
              <a:tblGrid>
                <a:gridCol w="975307">
                  <a:extLst>
                    <a:ext uri="{9D8B030D-6E8A-4147-A177-3AD203B41FA5}">
                      <a16:colId xmlns:a16="http://schemas.microsoft.com/office/drawing/2014/main" val="20000"/>
                    </a:ext>
                  </a:extLst>
                </a:gridCol>
                <a:gridCol w="1200379">
                  <a:extLst>
                    <a:ext uri="{9D8B030D-6E8A-4147-A177-3AD203B41FA5}">
                      <a16:colId xmlns:a16="http://schemas.microsoft.com/office/drawing/2014/main" val="20001"/>
                    </a:ext>
                  </a:extLst>
                </a:gridCol>
                <a:gridCol w="1125355">
                  <a:extLst>
                    <a:ext uri="{9D8B030D-6E8A-4147-A177-3AD203B41FA5}">
                      <a16:colId xmlns:a16="http://schemas.microsoft.com/office/drawing/2014/main" val="20002"/>
                    </a:ext>
                  </a:extLst>
                </a:gridCol>
                <a:gridCol w="1125355">
                  <a:extLst>
                    <a:ext uri="{9D8B030D-6E8A-4147-A177-3AD203B41FA5}">
                      <a16:colId xmlns:a16="http://schemas.microsoft.com/office/drawing/2014/main" val="20003"/>
                    </a:ext>
                  </a:extLst>
                </a:gridCol>
              </a:tblGrid>
              <a:tr h="504056">
                <a:tc>
                  <a:txBody>
                    <a:bodyPr/>
                    <a:lstStyle/>
                    <a:p>
                      <a:pPr algn="ctr"/>
                      <a:r>
                        <a:rPr kumimoji="1" lang="en-US" altLang="ja-JP" sz="1200" b="0" dirty="0" smtClean="0">
                          <a:solidFill>
                            <a:schemeClr val="tx1"/>
                          </a:solidFill>
                        </a:rPr>
                        <a:t>2014</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2015</a:t>
                      </a:r>
                      <a:r>
                        <a:rPr kumimoji="1" lang="ja-JP" altLang="en-US" sz="1200" b="0" dirty="0" smtClean="0">
                          <a:solidFill>
                            <a:schemeClr val="tx1"/>
                          </a:solidFill>
                        </a:rPr>
                        <a:t>年度</a:t>
                      </a:r>
                      <a:r>
                        <a:rPr kumimoji="1" lang="en-US" altLang="ja-JP" sz="1200" b="0" dirty="0" smtClean="0">
                          <a:solidFill>
                            <a:schemeClr val="tx1"/>
                          </a:solidFill>
                        </a:rPr>
                        <a:t>※</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2016</a:t>
                      </a:r>
                      <a:r>
                        <a:rPr kumimoji="1" lang="ja-JP" altLang="en-US" sz="1200" b="0" dirty="0" smtClean="0">
                          <a:solidFill>
                            <a:schemeClr val="tx1"/>
                          </a:solidFill>
                        </a:rPr>
                        <a:t>年度</a:t>
                      </a:r>
                      <a:r>
                        <a:rPr kumimoji="1" lang="en-US" altLang="ja-JP" sz="1200" b="0" dirty="0" smtClean="0">
                          <a:solidFill>
                            <a:schemeClr val="tx1"/>
                          </a:solidFill>
                        </a:rPr>
                        <a:t>※</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2017</a:t>
                      </a:r>
                      <a:r>
                        <a:rPr kumimoji="1" lang="ja-JP" altLang="en-US" sz="1200" b="0" dirty="0" smtClean="0">
                          <a:solidFill>
                            <a:schemeClr val="tx1"/>
                          </a:solidFill>
                        </a:rPr>
                        <a:t>年度</a:t>
                      </a:r>
                      <a:r>
                        <a:rPr kumimoji="1" lang="en-US" altLang="ja-JP" sz="1200" b="0" dirty="0" smtClean="0">
                          <a:solidFill>
                            <a:schemeClr val="tx1"/>
                          </a:solidFill>
                        </a:rPr>
                        <a:t>※</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04056">
                <a:tc>
                  <a:txBody>
                    <a:bodyPr/>
                    <a:lstStyle/>
                    <a:p>
                      <a:pPr algn="ctr"/>
                      <a:r>
                        <a:rPr kumimoji="1" lang="ja-JP" altLang="en-US" sz="1100" b="0" dirty="0" smtClean="0">
                          <a:solidFill>
                            <a:schemeClr val="tx1"/>
                          </a:solidFill>
                        </a:rPr>
                        <a:t>▲</a:t>
                      </a:r>
                      <a:r>
                        <a:rPr kumimoji="1" lang="en-US" altLang="ja-JP" sz="1100" b="0" dirty="0" smtClean="0">
                          <a:solidFill>
                            <a:schemeClr val="tx1"/>
                          </a:solidFill>
                        </a:rPr>
                        <a:t>4,000</a:t>
                      </a:r>
                      <a:r>
                        <a:rPr kumimoji="1" lang="ja-JP" altLang="en-US" sz="1100" b="0" dirty="0" smtClean="0">
                          <a:solidFill>
                            <a:schemeClr val="tx1"/>
                          </a:solidFill>
                        </a:rPr>
                        <a:t>万円</a:t>
                      </a:r>
                      <a:endParaRPr kumimoji="1" lang="ja-JP" altLang="en-US" sz="11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strike="noStrike" dirty="0" smtClean="0">
                          <a:solidFill>
                            <a:schemeClr val="tx1"/>
                          </a:solidFill>
                        </a:rPr>
                        <a:t>2</a:t>
                      </a:r>
                      <a:r>
                        <a:rPr kumimoji="1" lang="ja-JP" altLang="en-US" sz="1100" b="0" strike="noStrike" dirty="0" smtClean="0">
                          <a:solidFill>
                            <a:schemeClr val="tx1"/>
                          </a:solidFill>
                        </a:rPr>
                        <a:t>億</a:t>
                      </a:r>
                      <a:r>
                        <a:rPr kumimoji="1" lang="en-US" altLang="ja-JP" sz="1100" b="0" strike="noStrike" dirty="0" smtClean="0">
                          <a:solidFill>
                            <a:schemeClr val="tx1"/>
                          </a:solidFill>
                        </a:rPr>
                        <a:t>4,200</a:t>
                      </a:r>
                      <a:r>
                        <a:rPr kumimoji="1" lang="ja-JP" altLang="en-US" sz="1100" b="0" strike="noStrike" dirty="0" smtClean="0">
                          <a:solidFill>
                            <a:schemeClr val="tx1"/>
                          </a:solidFill>
                        </a:rPr>
                        <a:t>万円</a:t>
                      </a:r>
                      <a:endParaRPr kumimoji="1" lang="ja-JP" altLang="en-US" sz="11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strike="noStrike" dirty="0" smtClean="0">
                          <a:solidFill>
                            <a:schemeClr val="tx1"/>
                          </a:solidFill>
                        </a:rPr>
                        <a:t>2</a:t>
                      </a:r>
                      <a:r>
                        <a:rPr kumimoji="1" lang="ja-JP" altLang="en-US" sz="1100" b="0" strike="noStrike" dirty="0" smtClean="0">
                          <a:solidFill>
                            <a:schemeClr val="tx1"/>
                          </a:solidFill>
                        </a:rPr>
                        <a:t>億</a:t>
                      </a:r>
                      <a:r>
                        <a:rPr kumimoji="1" lang="en-US" altLang="ja-JP" sz="1100" b="0" strike="noStrike" dirty="0" smtClean="0">
                          <a:solidFill>
                            <a:schemeClr val="tx1"/>
                          </a:solidFill>
                        </a:rPr>
                        <a:t>5,300</a:t>
                      </a:r>
                      <a:r>
                        <a:rPr kumimoji="1" lang="ja-JP" altLang="en-US" sz="1100" b="0" strike="noStrike" dirty="0" smtClean="0">
                          <a:solidFill>
                            <a:schemeClr val="tx1"/>
                          </a:solidFill>
                        </a:rPr>
                        <a:t>万円</a:t>
                      </a:r>
                      <a:endParaRPr kumimoji="1" lang="ja-JP" altLang="en-US" sz="11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strike="noStrike" dirty="0" smtClean="0">
                          <a:solidFill>
                            <a:schemeClr val="tx1"/>
                          </a:solidFill>
                        </a:rPr>
                        <a:t>2</a:t>
                      </a:r>
                      <a:r>
                        <a:rPr kumimoji="1" lang="ja-JP" altLang="en-US" sz="1100" b="0" strike="noStrike" dirty="0" smtClean="0">
                          <a:solidFill>
                            <a:schemeClr val="tx1"/>
                          </a:solidFill>
                        </a:rPr>
                        <a:t>億</a:t>
                      </a:r>
                      <a:r>
                        <a:rPr kumimoji="1" lang="en-US" altLang="ja-JP" sz="1100" b="0" strike="noStrike" dirty="0" smtClean="0">
                          <a:solidFill>
                            <a:schemeClr val="tx1"/>
                          </a:solidFill>
                        </a:rPr>
                        <a:t>6,000</a:t>
                      </a:r>
                      <a:r>
                        <a:rPr kumimoji="1" lang="ja-JP" altLang="en-US" sz="1100" b="0" strike="noStrike" dirty="0" smtClean="0">
                          <a:solidFill>
                            <a:schemeClr val="tx1"/>
                          </a:solidFill>
                        </a:rPr>
                        <a:t>万円</a:t>
                      </a:r>
                      <a:endParaRPr kumimoji="1" lang="ja-JP" altLang="en-US" sz="11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 name="正方形/長方形 12"/>
          <p:cNvSpPr/>
          <p:nvPr/>
        </p:nvSpPr>
        <p:spPr>
          <a:xfrm>
            <a:off x="69404" y="1124744"/>
            <a:ext cx="8928992" cy="118290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年度より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業者で構成される大阪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城パークマネジメント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事業体（</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事業者）が指定管理者として管理運営を実施。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民間事業者による公園ストックの活用により、インバウンドをはじめとした観光客を呼び込み、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の大阪城天守閣入館者数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275.4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万人と過去最高を記録。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の年間収支も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円の納付金を受けるなど大幅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に改善している。</a:t>
            </a: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34</a:t>
            </a:fld>
            <a:endParaRPr lang="ja-JP" altLang="en-US" dirty="0"/>
          </a:p>
        </p:txBody>
      </p:sp>
      <p:pic>
        <p:nvPicPr>
          <p:cNvPr id="19" name="図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558275"/>
            <a:ext cx="1603717" cy="1069144"/>
          </a:xfrm>
          <a:prstGeom prst="rect">
            <a:avLst/>
          </a:prstGeom>
        </p:spPr>
      </p:pic>
      <p:sp>
        <p:nvSpPr>
          <p:cNvPr id="20" name="正方形/長方形 19"/>
          <p:cNvSpPr/>
          <p:nvPr/>
        </p:nvSpPr>
        <p:spPr>
          <a:xfrm>
            <a:off x="1820025" y="6073740"/>
            <a:ext cx="2286980" cy="400110"/>
          </a:xfrm>
          <a:prstGeom prst="rect">
            <a:avLst/>
          </a:prstGeom>
        </p:spPr>
        <p:txBody>
          <a:bodyPr wrap="square">
            <a:spAutoFit/>
          </a:bodyPr>
          <a:lstStyle/>
          <a:p>
            <a:pPr marL="88900" indent="-88900">
              <a:lnSpc>
                <a:spcPts val="1200"/>
              </a:lnSpc>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旧第四師団司令部庁舎</a:t>
            </a:r>
            <a:r>
              <a:rPr lang="ja-JP" altLang="en-US" sz="800" b="1" dirty="0" smtClean="0">
                <a:latin typeface="メイリオ" panose="020B0604030504040204" pitchFamily="50" charset="-128"/>
                <a:ea typeface="メイリオ" panose="020B0604030504040204" pitchFamily="50" charset="-128"/>
                <a:cs typeface="メイリオ" panose="020B0604030504040204" pitchFamily="50" charset="-128"/>
              </a:rPr>
              <a:t>がリニューアル</a:t>
            </a:r>
            <a:endParaRPr lang="en-US" altLang="ja-JP" sz="8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lnSpc>
                <a:spcPts val="1200"/>
              </a:lnSpc>
            </a:pPr>
            <a:r>
              <a:rPr lang="ja-JP" altLang="en-US" sz="8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1" dirty="0" smtClean="0">
                <a:latin typeface="メイリオ" panose="020B0604030504040204" pitchFamily="50" charset="-128"/>
                <a:ea typeface="メイリオ" panose="020B0604030504040204" pitchFamily="50" charset="-128"/>
                <a:cs typeface="メイリオ" panose="020B0604030504040204" pitchFamily="50" charset="-128"/>
              </a:rPr>
              <a:t>H29</a:t>
            </a:r>
            <a:r>
              <a:rPr lang="ja-JP" altLang="en-US" sz="800" b="1"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b="1" dirty="0" smtClean="0">
                <a:latin typeface="ＭＳ Ｐゴシック"/>
              </a:rPr>
              <a:t>10</a:t>
            </a:r>
            <a:r>
              <a:rPr lang="ja-JP" altLang="en-US" sz="800" b="1" dirty="0" smtClean="0">
                <a:latin typeface="ＭＳ Ｐゴシック"/>
              </a:rPr>
              <a:t>月</a:t>
            </a:r>
            <a:r>
              <a:rPr lang="en-US" altLang="ja-JP" sz="800" b="1" dirty="0" smtClean="0">
                <a:latin typeface="ＭＳ Ｐゴシック"/>
              </a:rPr>
              <a:t>MIRAIZA</a:t>
            </a:r>
            <a:r>
              <a:rPr lang="ja-JP" altLang="en-US" sz="800" b="1" dirty="0" smtClean="0">
                <a:latin typeface="ＭＳ Ｐゴシック"/>
              </a:rPr>
              <a:t>　</a:t>
            </a:r>
            <a:r>
              <a:rPr lang="en-US" altLang="ja-JP" sz="800" b="1" dirty="0" smtClean="0">
                <a:latin typeface="ＭＳ Ｐゴシック"/>
              </a:rPr>
              <a:t>OSAKA-JO</a:t>
            </a:r>
            <a:r>
              <a:rPr lang="ja-JP" altLang="en-US" sz="800" b="1" dirty="0" smtClean="0">
                <a:latin typeface="ＭＳ Ｐゴシック"/>
              </a:rPr>
              <a:t>　</a:t>
            </a:r>
            <a:r>
              <a:rPr lang="ja-JP" altLang="ja-JP" sz="800" b="1" dirty="0" smtClean="0">
                <a:latin typeface="ＭＳ Ｐゴシック"/>
              </a:rPr>
              <a:t>オープン</a:t>
            </a:r>
            <a:endParaRPr lang="en-US" altLang="ja-JP" sz="800" b="1" dirty="0">
              <a:latin typeface="ＭＳ Ｐゴシック"/>
              <a:cs typeface="メイリオ" panose="020B0604030504040204" pitchFamily="50" charset="-128"/>
            </a:endParaRPr>
          </a:p>
        </p:txBody>
      </p:sp>
      <p:sp>
        <p:nvSpPr>
          <p:cNvPr id="21" name="テキスト ボックス 20"/>
          <p:cNvSpPr txBox="1"/>
          <p:nvPr/>
        </p:nvSpPr>
        <p:spPr>
          <a:xfrm>
            <a:off x="4716015" y="2401143"/>
            <a:ext cx="4140695" cy="307777"/>
          </a:xfrm>
          <a:prstGeom prst="rect">
            <a:avLst/>
          </a:prstGeom>
          <a:noFill/>
          <a:ln>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○大阪城公園での新たな取組み例（抜粋）</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1422050043"/>
              </p:ext>
            </p:extLst>
          </p:nvPr>
        </p:nvGraphicFramePr>
        <p:xfrm>
          <a:off x="4788024" y="2708923"/>
          <a:ext cx="4248473" cy="3764926"/>
        </p:xfrm>
        <a:graphic>
          <a:graphicData uri="http://schemas.openxmlformats.org/drawingml/2006/table">
            <a:tbl>
              <a:tblPr firstRow="1" bandRow="1">
                <a:tableStyleId>{5C22544A-7EE6-4342-B048-85BDC9FD1C3A}</a:tableStyleId>
              </a:tblPr>
              <a:tblGrid>
                <a:gridCol w="1368153">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2016.3</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公園内売店を順次リニューアル</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2016.5</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大阪迎賓館リニューアルオープン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2016.7</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園内交通システム運行開始</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JO-TERRACE</a:t>
                      </a:r>
                      <a:r>
                        <a:rPr kumimoji="1" lang="en-US" altLang="ja-JP" sz="120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OSAKA </a:t>
                      </a:r>
                      <a:r>
                        <a:rPr kumimoji="1" lang="ja-JP" altLang="en-US" sz="120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7239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2017.10</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MIRAIZA</a:t>
                      </a:r>
                      <a:r>
                        <a:rPr kumimoji="1" lang="ja-JP" altLang="en-US"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OSAKA-JO</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森ノ宮噴水エリアにカフェ等オープン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クールジャパンパーク大阪　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6" name="テキスト ボックス 15"/>
          <p:cNvSpPr txBox="1"/>
          <p:nvPr/>
        </p:nvSpPr>
        <p:spPr>
          <a:xfrm>
            <a:off x="2699792" y="5301208"/>
            <a:ext cx="1853392" cy="261610"/>
          </a:xfrm>
          <a:prstGeom prst="rect">
            <a:avLst/>
          </a:prstGeom>
          <a:noFill/>
        </p:spPr>
        <p:txBody>
          <a:bodyPr wrap="non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※PMO</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事業者からの納付金</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854216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346939" y="2464966"/>
            <a:ext cx="39604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イベントスケジュール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473262490"/>
              </p:ext>
            </p:extLst>
          </p:nvPr>
        </p:nvGraphicFramePr>
        <p:xfrm>
          <a:off x="378029" y="2778847"/>
          <a:ext cx="5634131" cy="1138698"/>
        </p:xfrm>
        <a:graphic>
          <a:graphicData uri="http://schemas.openxmlformats.org/drawingml/2006/table">
            <a:tbl>
              <a:tblPr firstRow="1" bandRow="1">
                <a:tableStyleId>{5940675A-B579-460E-94D1-54222C63F5DA}</a:tableStyleId>
              </a:tblPr>
              <a:tblGrid>
                <a:gridCol w="1705065">
                  <a:extLst>
                    <a:ext uri="{9D8B030D-6E8A-4147-A177-3AD203B41FA5}">
                      <a16:colId xmlns:a16="http://schemas.microsoft.com/office/drawing/2014/main" val="20000"/>
                    </a:ext>
                  </a:extLst>
                </a:gridCol>
                <a:gridCol w="3929066">
                  <a:extLst>
                    <a:ext uri="{9D8B030D-6E8A-4147-A177-3AD203B41FA5}">
                      <a16:colId xmlns:a16="http://schemas.microsoft.com/office/drawing/2014/main" val="20001"/>
                    </a:ext>
                  </a:extLst>
                </a:gridCol>
              </a:tblGrid>
              <a:tr h="191690">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2019(H31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日本大会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5738">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1690">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1690">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年日本国際博覧会（略称：大阪・関西万博）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正方形/長方形 13"/>
          <p:cNvSpPr/>
          <p:nvPr/>
        </p:nvSpPr>
        <p:spPr>
          <a:xfrm>
            <a:off x="334060" y="3973468"/>
            <a:ext cx="39604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年日本国際博覧会の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nvPr>
        </p:nvGraphicFramePr>
        <p:xfrm>
          <a:off x="378029" y="4313013"/>
          <a:ext cx="3916471" cy="2369825"/>
        </p:xfrm>
        <a:graphic>
          <a:graphicData uri="http://schemas.openxmlformats.org/drawingml/2006/table">
            <a:tbl>
              <a:tblPr firstRow="1" bandRow="1">
                <a:tableStyleId>{5C22544A-7EE6-4342-B048-85BDC9FD1C3A}</a:tableStyleId>
              </a:tblPr>
              <a:tblGrid>
                <a:gridCol w="1785623">
                  <a:extLst>
                    <a:ext uri="{9D8B030D-6E8A-4147-A177-3AD203B41FA5}">
                      <a16:colId xmlns:a16="http://schemas.microsoft.com/office/drawing/2014/main" val="20000"/>
                    </a:ext>
                  </a:extLst>
                </a:gridCol>
                <a:gridCol w="2130848">
                  <a:extLst>
                    <a:ext uri="{9D8B030D-6E8A-4147-A177-3AD203B41FA5}">
                      <a16:colId xmlns:a16="http://schemas.microsoft.com/office/drawing/2014/main" val="20001"/>
                    </a:ext>
                  </a:extLst>
                </a:gridCol>
              </a:tblGrid>
              <a:tr h="322366">
                <a:tc>
                  <a:txBody>
                    <a:bodyPr/>
                    <a:lstStyle/>
                    <a:p>
                      <a:pPr algn="ctr">
                        <a:lnSpc>
                          <a:spcPts val="1500"/>
                        </a:lnSpc>
                      </a:pPr>
                      <a:r>
                        <a:rPr kumimoji="1" lang="ja-JP" altLang="en-US" sz="1200" dirty="0" smtClean="0">
                          <a:solidFill>
                            <a:schemeClr val="tx1"/>
                          </a:solidFill>
                        </a:rPr>
                        <a:t>項目</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pPr>
                      <a:r>
                        <a:rPr kumimoji="1" lang="ja-JP" altLang="en-US" sz="1200" dirty="0" smtClean="0">
                          <a:solidFill>
                            <a:schemeClr val="tx1"/>
                          </a:solidFill>
                        </a:rPr>
                        <a:t>内容</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57995">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テーマ</a:t>
                      </a:r>
                      <a:endParaRPr kumimoji="1" lang="ja-JP" altLang="en-US" sz="12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Designing Future </a:t>
                      </a:r>
                    </a:p>
                    <a:p>
                      <a:pPr marL="0" marR="0" indent="0" algn="l" defTabSz="914400" rtl="0" eaLnBrk="1" fontAlgn="auto" latinLnBrk="0" hangingPunct="1">
                        <a:lnSpc>
                          <a:spcPts val="15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Society for Our Lives</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2366">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開催予定地</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2366">
                <a:tc>
                  <a:txBody>
                    <a:bodyPr/>
                    <a:lstStyle/>
                    <a:p>
                      <a:pP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来場者目標数</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2,800</a:t>
                      </a: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2366">
                <a:tc>
                  <a:txBody>
                    <a:bodyPr/>
                    <a:lstStyle/>
                    <a:p>
                      <a:pP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経済波及効果</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見込み</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約２兆円</a:t>
                      </a:r>
                      <a:endParaRPr kumimoji="1" lang="ja-JP" altLang="en-US" sz="120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2366">
                <a:tc>
                  <a:txBody>
                    <a:bodyPr/>
                    <a:lstStyle/>
                    <a:p>
                      <a:pP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会場建設費</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見込み</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1,250</a:t>
                      </a: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1" name="正方形/長方形 10"/>
          <p:cNvSpPr/>
          <p:nvPr/>
        </p:nvSpPr>
        <p:spPr>
          <a:xfrm>
            <a:off x="107504" y="534063"/>
            <a:ext cx="5273392"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ビッグイベントを活用した観光集客</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899782"/>
            <a:ext cx="8928992" cy="149568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年にはラグビーワールドカップ日本大会、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年には東京オリンピック・パラリンピックなど、世界規模でのスポーツ大会の開催が予定されており、歴史、文化、食など大阪・関西の魅力を国際社会にアピールし、さらなる観光集客に繋げる絶好の機会。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また、成長・発展のインパクトとなる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年大阪・関西万博の開催が決定（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日から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日までの半年間の開催で、国内外合わせて約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万人の集客を見込む。</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35</a:t>
            </a:r>
            <a:endParaRPr lang="ja-JP" altLang="en-US" b="1"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785" y="4537150"/>
            <a:ext cx="3426269" cy="2113316"/>
          </a:xfrm>
          <a:prstGeom prst="rect">
            <a:avLst/>
          </a:prstGeom>
        </p:spPr>
      </p:pic>
      <p:sp>
        <p:nvSpPr>
          <p:cNvPr id="17" name="正方形/長方形 16"/>
          <p:cNvSpPr/>
          <p:nvPr/>
        </p:nvSpPr>
        <p:spPr>
          <a:xfrm>
            <a:off x="4325590" y="3980863"/>
            <a:ext cx="4745141" cy="523220"/>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○万博会場（夢洲）の鳥瞰イメージ図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出典：経済産業省提供資料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600942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07504" y="1942093"/>
            <a:ext cx="8928992" cy="2799355"/>
          </a:xfrm>
          <a:prstGeom prst="rect">
            <a:avLst/>
          </a:prstGeom>
          <a:solidFill>
            <a:schemeClr val="tx2">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5364088" y="2061102"/>
            <a:ext cx="3538404" cy="257433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1501" y="836713"/>
            <a:ext cx="8928992" cy="9361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71755">
              <a:defRPr/>
            </a:pPr>
            <a:r>
              <a:rPr lang="ja-JP" altLang="en-US" sz="1600" dirty="0" smtClean="0">
                <a:solidFill>
                  <a:prstClr val="black"/>
                </a:solidFill>
                <a:latin typeface="Meiryo UI" panose="020B0604030504040204" pitchFamily="50" charset="-128"/>
                <a:ea typeface="Meiryo UI" panose="020B0604030504040204" pitchFamily="50" charset="-128"/>
              </a:rPr>
              <a:t>○ＩＲ</a:t>
            </a:r>
            <a:r>
              <a:rPr lang="ja-JP" altLang="en-US" sz="1600" dirty="0">
                <a:solidFill>
                  <a:prstClr val="black"/>
                </a:solidFill>
                <a:latin typeface="Meiryo UI" panose="020B0604030504040204" pitchFamily="50" charset="-128"/>
                <a:ea typeface="Meiryo UI" panose="020B0604030504040204" pitchFamily="50" charset="-128"/>
              </a:rPr>
              <a:t>整備法等、国の動向に合わせ、府市が一体で事業化に向けた準備を推進</a:t>
            </a:r>
            <a:r>
              <a:rPr lang="ja-JP" altLang="en-US" sz="1600" dirty="0" smtClean="0">
                <a:solidFill>
                  <a:prstClr val="black"/>
                </a:solidFill>
                <a:latin typeface="Meiryo UI" panose="020B0604030504040204" pitchFamily="50" charset="-128"/>
                <a:ea typeface="Meiryo UI" panose="020B0604030504040204" pitchFamily="50" charset="-128"/>
              </a:rPr>
              <a:t>。新た</a:t>
            </a:r>
            <a:r>
              <a:rPr lang="ja-JP" altLang="en-US" sz="1600" dirty="0">
                <a:solidFill>
                  <a:prstClr val="black"/>
                </a:solidFill>
                <a:latin typeface="Meiryo UI" panose="020B0604030504040204" pitchFamily="50" charset="-128"/>
                <a:ea typeface="Meiryo UI" panose="020B0604030504040204" pitchFamily="50" charset="-128"/>
              </a:rPr>
              <a:t>な需要を創出し</a:t>
            </a:r>
            <a:r>
              <a:rPr lang="ja-JP" altLang="en-US" sz="1600" dirty="0" smtClean="0">
                <a:solidFill>
                  <a:prstClr val="black"/>
                </a:solidFill>
                <a:latin typeface="Meiryo UI" panose="020B0604030504040204" pitchFamily="50" charset="-128"/>
                <a:ea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71755">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大阪</a:t>
            </a:r>
            <a:r>
              <a:rPr lang="ja-JP" altLang="en-US" sz="1600" dirty="0">
                <a:solidFill>
                  <a:prstClr val="black"/>
                </a:solidFill>
                <a:latin typeface="Meiryo UI" panose="020B0604030504040204" pitchFamily="50" charset="-128"/>
                <a:ea typeface="Meiryo UI" panose="020B0604030504040204" pitchFamily="50" charset="-128"/>
              </a:rPr>
              <a:t>経済の成長に大きく貢献するＩＲの立地を実現する。</a:t>
            </a:r>
            <a:endParaRPr lang="en-US" altLang="ja-JP" sz="1600" dirty="0">
              <a:solidFill>
                <a:prstClr val="black"/>
              </a:solidFill>
              <a:latin typeface="Meiryo UI" panose="020B0604030504040204" pitchFamily="50" charset="-128"/>
              <a:ea typeface="Meiryo UI" panose="020B0604030504040204" pitchFamily="50" charset="-128"/>
            </a:endParaRPr>
          </a:p>
          <a:p>
            <a:pPr marL="71755">
              <a:spcAft>
                <a:spcPts val="1200"/>
              </a:spcAft>
              <a:defRPr/>
            </a:pPr>
            <a:r>
              <a:rPr lang="ja-JP" altLang="en-US" sz="1600" dirty="0" smtClean="0">
                <a:solidFill>
                  <a:prstClr val="black"/>
                </a:solidFill>
                <a:latin typeface="Meiryo UI" panose="020B0604030504040204" pitchFamily="50" charset="-128"/>
                <a:ea typeface="Meiryo UI" panose="020B0604030504040204" pitchFamily="50" charset="-128"/>
              </a:rPr>
              <a:t>○ギャンブル</a:t>
            </a:r>
            <a:r>
              <a:rPr lang="ja-JP" altLang="en-US" sz="1600" dirty="0">
                <a:solidFill>
                  <a:prstClr val="black"/>
                </a:solidFill>
                <a:latin typeface="Meiryo UI" panose="020B0604030504040204" pitchFamily="50" charset="-128"/>
                <a:ea typeface="Meiryo UI" panose="020B0604030504040204" pitchFamily="50" charset="-128"/>
              </a:rPr>
              <a:t>等依存症などＩＲ立地に伴う懸念事項の最小化に向けた対策を推進する。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0"/>
          <p:cNvSpPr>
            <a:spLocks noChangeArrowheads="1"/>
          </p:cNvSpPr>
          <p:nvPr/>
        </p:nvSpPr>
        <p:spPr bwMode="auto">
          <a:xfrm>
            <a:off x="134437"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ＩＲ（統合型リゾート）の立地推進　～実現に向けた取組み～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36</a:t>
            </a:r>
            <a:endParaRPr lang="ja-JP" altLang="en-US" b="1" dirty="0"/>
          </a:p>
        </p:txBody>
      </p:sp>
      <p:graphicFrame>
        <p:nvGraphicFramePr>
          <p:cNvPr id="72" name="表 71"/>
          <p:cNvGraphicFramePr>
            <a:graphicFrameLocks noGrp="1"/>
          </p:cNvGraphicFramePr>
          <p:nvPr>
            <p:extLst>
              <p:ext uri="{D42A27DB-BD31-4B8C-83A1-F6EECF244321}">
                <p14:modId xmlns:p14="http://schemas.microsoft.com/office/powerpoint/2010/main" val="227701458"/>
              </p:ext>
            </p:extLst>
          </p:nvPr>
        </p:nvGraphicFramePr>
        <p:xfrm>
          <a:off x="207096" y="2821547"/>
          <a:ext cx="4940315" cy="1860044"/>
        </p:xfrm>
        <a:graphic>
          <a:graphicData uri="http://schemas.openxmlformats.org/drawingml/2006/table">
            <a:tbl>
              <a:tblPr firstRow="1" bandRow="1">
                <a:tableStyleId>{16D9F66E-5EB9-4882-86FB-DCBF35E3C3E4}</a:tableStyleId>
              </a:tblPr>
              <a:tblGrid>
                <a:gridCol w="547827">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3744416">
                  <a:extLst>
                    <a:ext uri="{9D8B030D-6E8A-4147-A177-3AD203B41FA5}">
                      <a16:colId xmlns:a16="http://schemas.microsoft.com/office/drawing/2014/main" val="20002"/>
                    </a:ext>
                  </a:extLst>
                </a:gridCol>
              </a:tblGrid>
              <a:tr h="408858">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84416" marR="84416" marT="45703" marB="45703" anchor="ctr">
                    <a:lnT w="12700" cap="flat" cmpd="sng" algn="ctr">
                      <a:solidFill>
                        <a:schemeClr val="accent6"/>
                      </a:solidFill>
                      <a:prstDash val="solid"/>
                      <a:round/>
                      <a:headEnd type="none" w="med" len="med"/>
                      <a:tailEnd type="none" w="med" len="med"/>
                    </a:lnT>
                    <a:solidFill>
                      <a:schemeClr val="tx2">
                        <a:lumMod val="60000"/>
                        <a:lumOff val="4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84416" marR="84416" marT="45703" marB="45703" anchor="ctr">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solidFill>
                      <a:schemeClr val="tx2">
                        <a:lumMod val="60000"/>
                        <a:lumOff val="40000"/>
                      </a:schemeClr>
                    </a:solidFill>
                  </a:tcPr>
                </a:tc>
                <a:tc>
                  <a:txBody>
                    <a:bodyPr/>
                    <a:lstStyle/>
                    <a:p>
                      <a:pPr algn="l"/>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　　　　　　　　　　　　　　　　　　　　　　　　　　</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00" b="1"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16" marR="84416" marT="45703" marB="45703" anchor="ctr">
                    <a:lnL w="12700" cap="flat" cmpd="sng" algn="ctr">
                      <a:solidFill>
                        <a:schemeClr val="accent6"/>
                      </a:solidFill>
                      <a:prstDash val="solid"/>
                      <a:round/>
                      <a:headEnd type="none" w="med" len="med"/>
                      <a:tailEnd type="none" w="med" len="med"/>
                    </a:lnL>
                    <a:lnT w="12700" cap="flat" cmpd="sng" algn="ctr">
                      <a:solidFill>
                        <a:schemeClr val="accent6"/>
                      </a:solidFill>
                      <a:prstDash val="solid"/>
                      <a:round/>
                      <a:headEnd type="none" w="med" len="med"/>
                      <a:tailEnd type="none" w="med" len="med"/>
                    </a:lnT>
                    <a:solidFill>
                      <a:schemeClr val="tx2">
                        <a:lumMod val="60000"/>
                        <a:lumOff val="40000"/>
                      </a:schemeClr>
                    </a:solidFill>
                  </a:tcPr>
                </a:tc>
                <a:extLst>
                  <a:ext uri="{0D108BD9-81ED-4DB2-BD59-A6C34878D82A}">
                    <a16:rowId xmlns:a16="http://schemas.microsoft.com/office/drawing/2014/main" val="10000"/>
                  </a:ext>
                </a:extLst>
              </a:tr>
              <a:tr h="1451186">
                <a:tc>
                  <a:txBody>
                    <a:bodyPr/>
                    <a:lstStyle/>
                    <a:p>
                      <a:endParaRPr kumimoji="1" lang="ja-JP" altLang="en-US" sz="1600" dirty="0"/>
                    </a:p>
                  </a:txBody>
                  <a:tcPr marL="84416" marR="84416" marT="45703" marB="45703">
                    <a:solidFill>
                      <a:schemeClr val="accent1">
                        <a:lumMod val="60000"/>
                        <a:lumOff val="40000"/>
                      </a:schemeClr>
                    </a:solidFill>
                  </a:tcPr>
                </a:tc>
                <a:tc>
                  <a:txBody>
                    <a:bodyPr/>
                    <a:lstStyle/>
                    <a:p>
                      <a:endParaRPr kumimoji="1" lang="ja-JP" altLang="en-US" sz="1600" dirty="0"/>
                    </a:p>
                  </a:txBody>
                  <a:tcPr marL="84416" marR="84416" marT="45703" marB="45703">
                    <a:lnR w="12700" cap="flat" cmpd="sng" algn="ctr">
                      <a:solidFill>
                        <a:schemeClr val="accent6"/>
                      </a:solidFill>
                      <a:prstDash val="solid"/>
                      <a:round/>
                      <a:headEnd type="none" w="med" len="med"/>
                      <a:tailEnd type="none" w="med" len="med"/>
                    </a:lnR>
                    <a:solidFill>
                      <a:schemeClr val="accent1">
                        <a:lumMod val="60000"/>
                        <a:lumOff val="40000"/>
                      </a:schemeClr>
                    </a:solidFill>
                  </a:tcPr>
                </a:tc>
                <a:tc>
                  <a:txBody>
                    <a:bodyPr/>
                    <a:lstStyle/>
                    <a:p>
                      <a:endParaRPr kumimoji="1" lang="ja-JP" altLang="en-US" sz="1600" dirty="0"/>
                    </a:p>
                  </a:txBody>
                  <a:tcPr marL="84416" marR="84416" marT="45703" marB="45703">
                    <a:lnL w="12700" cap="flat" cmpd="sng" algn="ctr">
                      <a:solidFill>
                        <a:schemeClr val="accent6"/>
                      </a:solidFill>
                      <a:prstDash val="solid"/>
                      <a:round/>
                      <a:headEnd type="none" w="med" len="med"/>
                      <a:tailEnd type="none" w="med" len="med"/>
                    </a:lnL>
                    <a:solidFill>
                      <a:schemeClr val="accent1">
                        <a:lumMod val="60000"/>
                        <a:lumOff val="40000"/>
                      </a:schemeClr>
                    </a:solidFill>
                  </a:tcPr>
                </a:tc>
                <a:extLst>
                  <a:ext uri="{0D108BD9-81ED-4DB2-BD59-A6C34878D82A}">
                    <a16:rowId xmlns:a16="http://schemas.microsoft.com/office/drawing/2014/main" val="10001"/>
                  </a:ext>
                </a:extLst>
              </a:tr>
            </a:tbl>
          </a:graphicData>
        </a:graphic>
      </p:graphicFrame>
      <p:sp>
        <p:nvSpPr>
          <p:cNvPr id="73" name="テキスト ボックス 72"/>
          <p:cNvSpPr txBox="1"/>
          <p:nvPr/>
        </p:nvSpPr>
        <p:spPr bwMode="auto">
          <a:xfrm>
            <a:off x="2067109" y="3240000"/>
            <a:ext cx="507831" cy="1007930"/>
          </a:xfrm>
          <a:prstGeom prst="rect">
            <a:avLst/>
          </a:prstGeom>
          <a:solidFill>
            <a:srgbClr val="FFFFFF"/>
          </a:solidFill>
          <a:ln w="12700">
            <a:solidFill>
              <a:schemeClr val="bg1"/>
            </a:solidFill>
            <a:prstDash val="solid"/>
          </a:ln>
        </p:spPr>
        <p:txBody>
          <a:bodyPr vert="eaVert" wrap="square" tIns="72000" bIns="0" anchor="t">
            <a:spAutoFit/>
          </a:bodyP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基本方針策定</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ＩＲ整備法成立</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bwMode="auto">
          <a:xfrm>
            <a:off x="921293" y="4266093"/>
            <a:ext cx="1399731" cy="415498"/>
          </a:xfrm>
          <a:prstGeom prst="homePlate">
            <a:avLst>
              <a:gd name="adj" fmla="val 23550"/>
            </a:avLst>
          </a:prstGeom>
          <a:solidFill>
            <a:srgbClr val="FFFFFF"/>
          </a:solidFill>
          <a:ln w="12700">
            <a:solidFill>
              <a:schemeClr val="accent2">
                <a:lumMod val="50000"/>
              </a:schemeClr>
            </a:solidFill>
          </a:ln>
        </p:spPr>
        <p:txBody>
          <a:bodyPr wrap="square" lIns="36000" rIns="36000" anchor="ctr">
            <a:spAutoFit/>
          </a:bodyPr>
          <a:lstStyle/>
          <a:p>
            <a:pPr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大阪ＩＲ</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構想</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）策定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bwMode="auto">
          <a:xfrm>
            <a:off x="255367" y="3284984"/>
            <a:ext cx="346249" cy="1048741"/>
          </a:xfrm>
          <a:prstGeom prst="rect">
            <a:avLst/>
          </a:prstGeom>
          <a:solidFill>
            <a:srgbClr val="FFFFFF"/>
          </a:solidFill>
          <a:ln w="12700">
            <a:solidFill>
              <a:schemeClr val="bg1"/>
            </a:solidFill>
            <a:prstDash val="solid"/>
          </a:ln>
        </p:spPr>
        <p:txBody>
          <a:bodyPr vert="eaVert" wrap="square" tIns="72000" bIns="0" anchor="ctr">
            <a:spAutoFit/>
          </a:bodyP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ＩＲ推進法成立</a:t>
            </a:r>
            <a:endPar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bwMode="auto">
          <a:xfrm>
            <a:off x="4706724" y="3429000"/>
            <a:ext cx="369332" cy="904725"/>
          </a:xfrm>
          <a:prstGeom prst="rect">
            <a:avLst/>
          </a:prstGeom>
          <a:solidFill>
            <a:schemeClr val="bg2">
              <a:lumMod val="90000"/>
            </a:schemeClr>
          </a:solidFill>
          <a:ln w="12700">
            <a:solidFill>
              <a:schemeClr val="bg1"/>
            </a:solidFill>
            <a:prstDash val="solid"/>
          </a:ln>
        </p:spPr>
        <p:txBody>
          <a:bodyPr vert="eaVert" wrap="square" anchor="ctr">
            <a:spAutoFit/>
          </a:bodyPr>
          <a:lstStyle/>
          <a:p>
            <a:pPr algn="ct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　　業</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bwMode="auto">
          <a:xfrm>
            <a:off x="3851920" y="3429000"/>
            <a:ext cx="369332" cy="828001"/>
          </a:xfrm>
          <a:prstGeom prst="rect">
            <a:avLst/>
          </a:prstGeom>
          <a:solidFill>
            <a:schemeClr val="bg2">
              <a:lumMod val="90000"/>
            </a:schemeClr>
          </a:solidFill>
          <a:ln w="12700">
            <a:solidFill>
              <a:schemeClr val="bg1"/>
            </a:solidFill>
            <a:prstDash val="solid"/>
          </a:ln>
        </p:spPr>
        <p:txBody>
          <a:bodyPr vert="eaVert" wrap="square" anchor="ctr">
            <a:spAutoFit/>
          </a:bodyPr>
          <a:lstStyle/>
          <a:p>
            <a:pPr algn="ct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区域認定</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bwMode="auto">
          <a:xfrm>
            <a:off x="2627784" y="3272497"/>
            <a:ext cx="1224136" cy="1092607"/>
          </a:xfrm>
          <a:prstGeom prst="homePlate">
            <a:avLst>
              <a:gd name="adj" fmla="val 23550"/>
            </a:avLst>
          </a:prstGeom>
          <a:solidFill>
            <a:srgbClr val="FFFFFF">
              <a:alpha val="69804"/>
            </a:srgbClr>
          </a:solidFill>
          <a:ln w="12700">
            <a:solidFill>
              <a:schemeClr val="accent2">
                <a:lumMod val="50000"/>
              </a:schemeClr>
            </a:solidFill>
          </a:ln>
        </p:spPr>
        <p:txBody>
          <a:bodyPr wrap="square" lIns="36000" rIns="36000" anchor="ctr">
            <a:spAutoFit/>
          </a:bodyPr>
          <a:lstStyle/>
          <a:p>
            <a:pPr>
              <a:lnSpc>
                <a:spcPts val="1200"/>
              </a:lnSpc>
              <a:spcAft>
                <a:spcPts val="60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・実施指針の作成　</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spcAft>
                <a:spcPts val="60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業者公募、</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spcAft>
                <a:spcPts val="60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選定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・区域整備計画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の作成</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p:cNvSpPr txBox="1"/>
          <p:nvPr/>
        </p:nvSpPr>
        <p:spPr bwMode="auto">
          <a:xfrm>
            <a:off x="4283625" y="3308791"/>
            <a:ext cx="333055" cy="1200329"/>
          </a:xfrm>
          <a:prstGeom prst="homePlate">
            <a:avLst>
              <a:gd name="adj" fmla="val 23550"/>
            </a:avLst>
          </a:prstGeom>
          <a:solidFill>
            <a:srgbClr val="FFFFFF">
              <a:alpha val="69804"/>
            </a:srgbClr>
          </a:solidFill>
          <a:ln w="12700">
            <a:solidFill>
              <a:schemeClr val="accent2">
                <a:lumMod val="50000"/>
              </a:schemeClr>
            </a:solidFill>
            <a:prstDash val="dash"/>
          </a:ln>
        </p:spPr>
        <p:txBody>
          <a:bodyPr wrap="square" anchor="ctr">
            <a:spAutoFit/>
          </a:bodyPr>
          <a:lstStyle/>
          <a:p>
            <a:pPr algn="ctr">
              <a:defRPr/>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ＩＲ整備</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bwMode="auto">
          <a:xfrm>
            <a:off x="709234" y="3560506"/>
            <a:ext cx="936104" cy="430887"/>
          </a:xfrm>
          <a:prstGeom prst="homePlate">
            <a:avLst>
              <a:gd name="adj" fmla="val 23550"/>
            </a:avLst>
          </a:prstGeom>
          <a:solidFill>
            <a:srgbClr val="FFFFFF"/>
          </a:solidFill>
          <a:ln w="12700">
            <a:solidFill>
              <a:schemeClr val="accent2">
                <a:lumMod val="50000"/>
              </a:schemeClr>
            </a:solidFill>
          </a:ln>
        </p:spPr>
        <p:txBody>
          <a:bodyPr wrap="square" anchor="ctr">
            <a:spAutoFit/>
          </a:bodyPr>
          <a:lstStyle/>
          <a:p>
            <a:pPr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 ＩＲ</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推進会議</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D:\TatsutaK\Desktop\I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824986"/>
            <a:ext cx="2907572" cy="18165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TatsutaK\Desktop\IR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4824987"/>
            <a:ext cx="2576922" cy="1844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TatsutaK\Desktop\IR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9852" y="4824987"/>
            <a:ext cx="2662628" cy="1844373"/>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10"/>
          <p:cNvSpPr>
            <a:spLocks noChangeArrowheads="1"/>
          </p:cNvSpPr>
          <p:nvPr/>
        </p:nvSpPr>
        <p:spPr bwMode="auto">
          <a:xfrm>
            <a:off x="36007" y="1854758"/>
            <a:ext cx="1858071" cy="350106"/>
          </a:xfrm>
          <a:prstGeom prst="rect">
            <a:avLst/>
          </a:prstGeom>
          <a:pattFill prst="pct5">
            <a:fgClr>
              <a:schemeClr val="bg1"/>
            </a:fgClr>
            <a:bgClr>
              <a:schemeClr val="bg1"/>
            </a:bgClr>
          </a:pattFill>
          <a:ln>
            <a:solidFill>
              <a:schemeClr val="tx1"/>
            </a:solidFill>
          </a:ln>
          <a:extLst/>
        </p:spPr>
        <p:txBody>
          <a:bodyPr wrap="square" lIns="36000" rIns="36000">
            <a:spAutoFit/>
          </a:bodyPr>
          <a:lstStyle/>
          <a:p>
            <a:pPr marL="177800" indent="-177800" algn="ct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大阪ＩＲの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10"/>
          <p:cNvSpPr>
            <a:spLocks noChangeArrowheads="1"/>
          </p:cNvSpPr>
          <p:nvPr/>
        </p:nvSpPr>
        <p:spPr bwMode="auto">
          <a:xfrm>
            <a:off x="6948264" y="6546830"/>
            <a:ext cx="23302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イメージ（ＩＲ推進局ＨＰより）</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5364089" y="2013801"/>
            <a:ext cx="3528392" cy="335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ja-JP" altLang="en-US" sz="1100" b="1" dirty="0" smtClean="0">
                <a:latin typeface="+mj-ea"/>
              </a:rPr>
              <a:t>～世界</a:t>
            </a:r>
            <a:r>
              <a:rPr lang="ja-JP" altLang="en-US" sz="1100" b="1" dirty="0">
                <a:latin typeface="+mj-ea"/>
              </a:rPr>
              <a:t>最高水準の成長型</a:t>
            </a:r>
            <a:r>
              <a:rPr lang="en-US" altLang="ja-JP" sz="1100" b="1" dirty="0" smtClean="0">
                <a:latin typeface="+mj-ea"/>
              </a:rPr>
              <a:t>IR</a:t>
            </a:r>
            <a:r>
              <a:rPr lang="ja-JP" altLang="en-US" sz="1100" b="1" dirty="0" smtClean="0">
                <a:latin typeface="+mj-ea"/>
              </a:rPr>
              <a:t>　</a:t>
            </a:r>
            <a:r>
              <a:rPr lang="ja-JP" altLang="en-US" sz="1100" b="1" dirty="0" smtClean="0">
                <a:solidFill>
                  <a:schemeClr val="bg1"/>
                </a:solidFill>
                <a:latin typeface="+mj-ea"/>
              </a:rPr>
              <a:t>成長の方向性～</a:t>
            </a:r>
            <a:endParaRPr lang="en-US" altLang="ja-JP" sz="1100" b="1" dirty="0">
              <a:solidFill>
                <a:schemeClr val="bg1"/>
              </a:solidFill>
              <a:latin typeface="+mj-ea"/>
            </a:endParaRPr>
          </a:p>
        </p:txBody>
      </p:sp>
      <p:sp>
        <p:nvSpPr>
          <p:cNvPr id="28" name="テキスト ボックス 27"/>
          <p:cNvSpPr txBox="1"/>
          <p:nvPr/>
        </p:nvSpPr>
        <p:spPr>
          <a:xfrm>
            <a:off x="5364088" y="2420888"/>
            <a:ext cx="1684757" cy="253916"/>
          </a:xfrm>
          <a:prstGeom prst="rect">
            <a:avLst/>
          </a:prstGeom>
          <a:noFill/>
          <a:ln>
            <a:noFill/>
          </a:ln>
        </p:spPr>
        <p:txBody>
          <a:bodyPr wrap="none" lIns="0" rIns="0" rtlCol="0">
            <a:spAutoFit/>
          </a:bodyPr>
          <a:lstStyle/>
          <a:p>
            <a:pPr algn="ctr"/>
            <a:r>
              <a:rPr kumimoji="1" lang="ja-JP" altLang="en-US" sz="1050" dirty="0" smtClean="0"/>
              <a:t>１．時間軸に沿った成長・発展</a:t>
            </a:r>
            <a:endParaRPr kumimoji="1" lang="ja-JP" altLang="en-US" sz="1050" dirty="0"/>
          </a:p>
        </p:txBody>
      </p:sp>
      <p:sp>
        <p:nvSpPr>
          <p:cNvPr id="29" name="テキスト ボックス 28"/>
          <p:cNvSpPr txBox="1"/>
          <p:nvPr/>
        </p:nvSpPr>
        <p:spPr>
          <a:xfrm>
            <a:off x="6228184" y="4389729"/>
            <a:ext cx="2242922" cy="253916"/>
          </a:xfrm>
          <a:prstGeom prst="rect">
            <a:avLst/>
          </a:prstGeom>
          <a:noFill/>
          <a:ln>
            <a:noFill/>
          </a:ln>
        </p:spPr>
        <p:txBody>
          <a:bodyPr wrap="none" rtlCol="0">
            <a:spAutoFit/>
          </a:bodyPr>
          <a:lstStyle/>
          <a:p>
            <a:r>
              <a:rPr lang="ja-JP" altLang="en-US" sz="1050" dirty="0" smtClean="0"/>
              <a:t>３．ポテンシャルを活かした価値創出</a:t>
            </a:r>
            <a:endParaRPr kumimoji="1" lang="ja-JP" altLang="en-US" sz="1050" dirty="0"/>
          </a:p>
        </p:txBody>
      </p:sp>
      <p:sp>
        <p:nvSpPr>
          <p:cNvPr id="30" name="テキスト ボックス 29"/>
          <p:cNvSpPr txBox="1"/>
          <p:nvPr/>
        </p:nvSpPr>
        <p:spPr>
          <a:xfrm>
            <a:off x="7217735" y="2420888"/>
            <a:ext cx="1684757" cy="253916"/>
          </a:xfrm>
          <a:prstGeom prst="rect">
            <a:avLst/>
          </a:prstGeom>
          <a:noFill/>
          <a:ln>
            <a:noFill/>
          </a:ln>
        </p:spPr>
        <p:txBody>
          <a:bodyPr wrap="none" lIns="0" rIns="0" rtlCol="0">
            <a:spAutoFit/>
          </a:bodyPr>
          <a:lstStyle/>
          <a:p>
            <a:pPr algn="ctr"/>
            <a:r>
              <a:rPr lang="ja-JP" altLang="en-US" sz="1050" dirty="0" smtClean="0"/>
              <a:t>２．空間</a:t>
            </a:r>
            <a:r>
              <a:rPr kumimoji="1" lang="ja-JP" altLang="en-US" sz="1050" dirty="0" smtClean="0"/>
              <a:t>軸に沿った成長・波及</a:t>
            </a:r>
            <a:endParaRPr kumimoji="1" lang="ja-JP" altLang="en-US" sz="1050" dirty="0"/>
          </a:p>
        </p:txBody>
      </p:sp>
      <p:sp>
        <p:nvSpPr>
          <p:cNvPr id="32" name="テキスト ボックス 31"/>
          <p:cNvSpPr txBox="1"/>
          <p:nvPr/>
        </p:nvSpPr>
        <p:spPr>
          <a:xfrm>
            <a:off x="2123728" y="2276872"/>
            <a:ext cx="2880320" cy="407949"/>
          </a:xfrm>
          <a:prstGeom prst="rect">
            <a:avLst/>
          </a:prstGeom>
          <a:gradFill>
            <a:gsLst>
              <a:gs pos="0">
                <a:schemeClr val="accent5">
                  <a:lumMod val="60000"/>
                  <a:lumOff val="40000"/>
                </a:schemeClr>
              </a:gs>
              <a:gs pos="39999">
                <a:srgbClr val="0A128C"/>
              </a:gs>
              <a:gs pos="70000">
                <a:srgbClr val="181CC7"/>
              </a:gs>
              <a:gs pos="88000">
                <a:srgbClr val="7005D4"/>
              </a:gs>
              <a:gs pos="100000">
                <a:srgbClr val="8C3D91"/>
              </a:gs>
            </a:gsLst>
            <a:lin ang="5400000" scaled="0"/>
          </a:gradFill>
          <a:ln w="38100" cmpd="dbl">
            <a:solidFill>
              <a:schemeClr val="tx1"/>
            </a:solidFill>
          </a:ln>
        </p:spPr>
        <p:txBody>
          <a:bodyPr wrap="square" rtlCol="0" anchor="ctr">
            <a:noAutofit/>
          </a:bodyPr>
          <a:lstStyle/>
          <a:p>
            <a:pPr algn="ctr"/>
            <a:r>
              <a:rPr lang="ja-JP" altLang="en-US" dirty="0" smtClean="0">
                <a:solidFill>
                  <a:schemeClr val="bg1"/>
                </a:solidFill>
                <a:latin typeface="+mn-ea"/>
                <a:cs typeface="Meiryo UI" pitchFamily="50" charset="-128"/>
              </a:rPr>
              <a:t>世界最高水準の成長型ＩＲ</a:t>
            </a:r>
            <a:endParaRPr lang="en-US" altLang="ja-JP" dirty="0" smtClean="0">
              <a:solidFill>
                <a:schemeClr val="bg1"/>
              </a:solidFill>
              <a:latin typeface="+mn-ea"/>
              <a:cs typeface="Meiryo UI" pitchFamily="50" charset="-128"/>
            </a:endParaRPr>
          </a:p>
        </p:txBody>
      </p:sp>
      <p:sp>
        <p:nvSpPr>
          <p:cNvPr id="35" name="正方形/長方形 10"/>
          <p:cNvSpPr>
            <a:spLocks noChangeArrowheads="1"/>
          </p:cNvSpPr>
          <p:nvPr/>
        </p:nvSpPr>
        <p:spPr bwMode="auto">
          <a:xfrm>
            <a:off x="76644" y="2575937"/>
            <a:ext cx="16561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○想定スケジュール</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10"/>
          <p:cNvSpPr>
            <a:spLocks noChangeArrowheads="1"/>
          </p:cNvSpPr>
          <p:nvPr/>
        </p:nvSpPr>
        <p:spPr bwMode="auto">
          <a:xfrm>
            <a:off x="90637" y="2215897"/>
            <a:ext cx="2033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○大阪ＩＲの基本コンセプト</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5738779" y="2723061"/>
            <a:ext cx="1444756" cy="1020904"/>
          </a:xfrm>
          <a:prstGeom prst="ellipse">
            <a:avLst/>
          </a:prstGeom>
          <a:solidFill>
            <a:srgbClr val="0099FF">
              <a:alpha val="25000"/>
            </a:srgbClr>
          </a:solidFill>
          <a:ln w="12700" cmpd="sng">
            <a:solidFill>
              <a:schemeClr val="tx2">
                <a:lumMod val="75000"/>
              </a:schemeClr>
            </a:solidFill>
            <a:prstDash val="solid"/>
          </a:ln>
        </p:spPr>
        <p:txBody>
          <a:bodyPr wrap="none" tIns="36000" bIns="252000" rtlCol="0" anchor="t" anchorCtr="1">
            <a:noAutofit/>
          </a:bodyPr>
          <a:lstStyle/>
          <a:p>
            <a:pPr algn="ctr">
              <a:lnSpc>
                <a:spcPts val="1600"/>
              </a:lnSpc>
            </a:pPr>
            <a:r>
              <a:rPr lang="ja-JP" altLang="en-US" sz="1200" b="1" dirty="0" smtClean="0">
                <a:latin typeface="+mn-ea"/>
                <a:cs typeface="Meiryo UI" pitchFamily="50" charset="-128"/>
              </a:rPr>
              <a:t>夢</a:t>
            </a:r>
            <a:r>
              <a:rPr lang="ja-JP" altLang="en-US" sz="1200" b="1" dirty="0">
                <a:latin typeface="+mn-ea"/>
                <a:cs typeface="Meiryo UI" pitchFamily="50" charset="-128"/>
              </a:rPr>
              <a:t>と未来</a:t>
            </a:r>
            <a:r>
              <a:rPr lang="ja-JP" altLang="en-US" sz="1200" b="1" dirty="0" smtClean="0">
                <a:latin typeface="+mn-ea"/>
                <a:cs typeface="Meiryo UI" pitchFamily="50" charset="-128"/>
              </a:rPr>
              <a:t>を</a:t>
            </a:r>
            <a:endParaRPr lang="en-US" altLang="ja-JP" sz="1200" b="1" dirty="0" smtClean="0">
              <a:latin typeface="+mn-ea"/>
              <a:cs typeface="Meiryo UI" pitchFamily="50" charset="-128"/>
            </a:endParaRPr>
          </a:p>
          <a:p>
            <a:pPr algn="ctr">
              <a:lnSpc>
                <a:spcPts val="1600"/>
              </a:lnSpc>
            </a:pPr>
            <a:r>
              <a:rPr lang="ja-JP" altLang="en-US" sz="1200" b="1" dirty="0" smtClean="0">
                <a:latin typeface="+mn-ea"/>
                <a:cs typeface="Meiryo UI" pitchFamily="50" charset="-128"/>
              </a:rPr>
              <a:t>創造するＩＲ</a:t>
            </a:r>
            <a:endParaRPr lang="en-US" altLang="ja-JP" sz="1200" b="1" dirty="0">
              <a:latin typeface="+mn-ea"/>
              <a:cs typeface="Meiryo UI" pitchFamily="50" charset="-128"/>
            </a:endParaRPr>
          </a:p>
        </p:txBody>
      </p:sp>
      <p:sp>
        <p:nvSpPr>
          <p:cNvPr id="34" name="テキスト ボックス 33"/>
          <p:cNvSpPr txBox="1"/>
          <p:nvPr/>
        </p:nvSpPr>
        <p:spPr>
          <a:xfrm>
            <a:off x="6957661" y="2704502"/>
            <a:ext cx="1471170" cy="1047067"/>
          </a:xfrm>
          <a:prstGeom prst="ellipse">
            <a:avLst/>
          </a:prstGeom>
          <a:solidFill>
            <a:srgbClr val="0099FF">
              <a:alpha val="25000"/>
            </a:srgbClr>
          </a:solidFill>
          <a:ln w="12700" cmpd="sng">
            <a:solidFill>
              <a:schemeClr val="tx2">
                <a:lumMod val="75000"/>
              </a:schemeClr>
            </a:solidFill>
            <a:prstDash val="solid"/>
          </a:ln>
        </p:spPr>
        <p:txBody>
          <a:bodyPr wrap="none" tIns="0" bIns="252000" rtlCol="0" anchor="ctr" anchorCtr="1">
            <a:noAutofit/>
          </a:bodyPr>
          <a:lstStyle/>
          <a:p>
            <a:pPr algn="ctr">
              <a:lnSpc>
                <a:spcPts val="1600"/>
              </a:lnSpc>
            </a:pPr>
            <a:endParaRPr lang="en-US" altLang="ja-JP" sz="1200" b="1" dirty="0" smtClean="0">
              <a:latin typeface="+mn-ea"/>
              <a:cs typeface="Meiryo UI" pitchFamily="50" charset="-128"/>
            </a:endParaRPr>
          </a:p>
          <a:p>
            <a:pPr algn="ctr">
              <a:lnSpc>
                <a:spcPts val="1600"/>
              </a:lnSpc>
            </a:pPr>
            <a:r>
              <a:rPr lang="ja-JP" altLang="en-US" sz="1200" b="1" dirty="0" smtClean="0">
                <a:latin typeface="+mn-ea"/>
                <a:cs typeface="Meiryo UI" pitchFamily="50" charset="-128"/>
              </a:rPr>
              <a:t>ひろがり・</a:t>
            </a:r>
            <a:endParaRPr lang="en-US" altLang="ja-JP" sz="1200" b="1" dirty="0" smtClean="0">
              <a:latin typeface="+mn-ea"/>
              <a:cs typeface="Meiryo UI" pitchFamily="50" charset="-128"/>
            </a:endParaRPr>
          </a:p>
          <a:p>
            <a:pPr algn="ctr">
              <a:lnSpc>
                <a:spcPts val="1600"/>
              </a:lnSpc>
            </a:pPr>
            <a:r>
              <a:rPr lang="ja-JP" altLang="en-US" sz="1200" b="1" dirty="0" smtClean="0">
                <a:latin typeface="+mn-ea"/>
                <a:cs typeface="Meiryo UI" pitchFamily="50" charset="-128"/>
              </a:rPr>
              <a:t>つながりを</a:t>
            </a:r>
            <a:endParaRPr lang="en-US" altLang="ja-JP" sz="1200" b="1" dirty="0" smtClean="0">
              <a:latin typeface="+mn-ea"/>
              <a:cs typeface="Meiryo UI" pitchFamily="50" charset="-128"/>
            </a:endParaRPr>
          </a:p>
          <a:p>
            <a:pPr algn="ctr">
              <a:lnSpc>
                <a:spcPts val="1600"/>
              </a:lnSpc>
            </a:pPr>
            <a:r>
              <a:rPr lang="ja-JP" altLang="en-US" sz="1200" b="1" dirty="0" smtClean="0">
                <a:latin typeface="+mn-ea"/>
                <a:cs typeface="Meiryo UI" pitchFamily="50" charset="-128"/>
              </a:rPr>
              <a:t>生み出すＩ</a:t>
            </a:r>
            <a:r>
              <a:rPr lang="ja-JP" altLang="en-US" sz="1200" b="1" dirty="0">
                <a:latin typeface="+mn-ea"/>
                <a:cs typeface="Meiryo UI" pitchFamily="50" charset="-128"/>
              </a:rPr>
              <a:t>Ｒ</a:t>
            </a:r>
          </a:p>
        </p:txBody>
      </p:sp>
      <p:sp>
        <p:nvSpPr>
          <p:cNvPr id="36" name="テキスト ボックス 35"/>
          <p:cNvSpPr txBox="1"/>
          <p:nvPr/>
        </p:nvSpPr>
        <p:spPr>
          <a:xfrm>
            <a:off x="6311955" y="3428194"/>
            <a:ext cx="1473779" cy="1001827"/>
          </a:xfrm>
          <a:prstGeom prst="ellipse">
            <a:avLst/>
          </a:prstGeom>
          <a:solidFill>
            <a:srgbClr val="0099FF">
              <a:alpha val="25000"/>
            </a:srgbClr>
          </a:solidFill>
          <a:ln w="12700" cmpd="sng">
            <a:solidFill>
              <a:schemeClr val="tx2">
                <a:lumMod val="75000"/>
              </a:schemeClr>
            </a:solidFill>
            <a:prstDash val="solid"/>
          </a:ln>
        </p:spPr>
        <p:txBody>
          <a:bodyPr wrap="none" tIns="36000" rtlCol="0" anchor="ctr" anchorCtr="1">
            <a:noAutofit/>
          </a:bodyPr>
          <a:lstStyle/>
          <a:p>
            <a:pPr algn="ctr" defTabSz="1420813">
              <a:lnSpc>
                <a:spcPts val="1600"/>
              </a:lnSpc>
              <a:tabLst>
                <a:tab pos="7624763" algn="l"/>
                <a:tab pos="7988300" algn="l"/>
                <a:tab pos="8431213" algn="l"/>
              </a:tabLst>
            </a:pPr>
            <a:r>
              <a:rPr lang="ja-JP" altLang="en-US" sz="1200" b="1" dirty="0">
                <a:latin typeface="+mn-ea"/>
                <a:cs typeface="Meiryo UI" pitchFamily="50" charset="-128"/>
              </a:rPr>
              <a:t>「</a:t>
            </a:r>
            <a:r>
              <a:rPr lang="ja-JP" altLang="en-US" sz="1200" b="1" dirty="0" smtClean="0">
                <a:latin typeface="+mn-ea"/>
                <a:cs typeface="Meiryo UI" pitchFamily="50" charset="-128"/>
              </a:rPr>
              <a:t>夢洲」を</a:t>
            </a:r>
            <a:endParaRPr lang="en-US" altLang="ja-JP" sz="1200" b="1" dirty="0" smtClean="0">
              <a:latin typeface="+mn-ea"/>
              <a:cs typeface="Meiryo UI" pitchFamily="50" charset="-128"/>
            </a:endParaRPr>
          </a:p>
          <a:p>
            <a:pPr algn="ctr" defTabSz="1420813">
              <a:lnSpc>
                <a:spcPts val="1600"/>
              </a:lnSpc>
              <a:tabLst>
                <a:tab pos="7624763" algn="l"/>
                <a:tab pos="7988300" algn="l"/>
                <a:tab pos="8431213" algn="l"/>
              </a:tabLst>
            </a:pPr>
            <a:r>
              <a:rPr lang="ja-JP" altLang="en-US" sz="1200" b="1" dirty="0" smtClean="0">
                <a:latin typeface="+mn-ea"/>
                <a:cs typeface="Meiryo UI" pitchFamily="50" charset="-128"/>
              </a:rPr>
              <a:t>活かすＩＲ</a:t>
            </a:r>
            <a:endParaRPr lang="en-US" altLang="ja-JP" sz="1200" b="1" dirty="0">
              <a:latin typeface="+mn-ea"/>
              <a:cs typeface="Meiryo UI" pitchFamily="50" charset="-128"/>
            </a:endParaRPr>
          </a:p>
        </p:txBody>
      </p:sp>
      <p:sp>
        <p:nvSpPr>
          <p:cNvPr id="38" name="円/楕円 1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950393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7504" y="580790"/>
            <a:ext cx="7569321"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空港利用状況</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511481" y="2504509"/>
            <a:ext cx="4669032"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外国人入国者の空港別利用割合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出典：法務省入国管理局「</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出入国</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管理統計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91962" y="2492896"/>
            <a:ext cx="423602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空港別旅客数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出典：各社プレスリリース</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954626"/>
            <a:ext cx="8928992" cy="14188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年の関西国際空港における国内線・国際線を合わせた旅客数は、羽田、成田に次いで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2,799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万人であった。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関西国際空港における外国人の入国者割合は、成田に次いで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番目となる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％のシェアを確保。</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このうち</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、アジアからの入国者数は成田を上回る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万人。一方で、他地域からの入国者は約半数を成田が占めている状況。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1"/>
          <p:cNvGraphicFramePr>
            <a:graphicFrameLocks noGrp="1"/>
          </p:cNvGraphicFramePr>
          <p:nvPr>
            <p:extLst>
              <p:ext uri="{D42A27DB-BD31-4B8C-83A1-F6EECF244321}">
                <p14:modId xmlns:p14="http://schemas.microsoft.com/office/powerpoint/2010/main" val="940741847"/>
              </p:ext>
            </p:extLst>
          </p:nvPr>
        </p:nvGraphicFramePr>
        <p:xfrm>
          <a:off x="251520" y="2793541"/>
          <a:ext cx="4242649" cy="1715579"/>
        </p:xfrm>
        <a:graphic>
          <a:graphicData uri="http://schemas.openxmlformats.org/drawingml/2006/table">
            <a:tbl>
              <a:tblPr firstRow="1" bandRow="1">
                <a:tableStyleId>{5C22544A-7EE6-4342-B048-85BDC9FD1C3A}</a:tableStyleId>
              </a:tblPr>
              <a:tblGrid>
                <a:gridCol w="1218313">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tblGrid>
              <a:tr h="398057">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空港名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国内線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合計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3016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関西国際空港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6,848,636</a:t>
                      </a:r>
                      <a:endPar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21,138,928</a:t>
                      </a:r>
                      <a:endPar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27,987,564</a:t>
                      </a:r>
                      <a:endPar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43016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東京国際空港（羽田）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68,367,662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17,041,313</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85,408,975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3016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成田国際空港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7,540,249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33,146,791</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40,687,040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8" name="正方形/長方形 17"/>
          <p:cNvSpPr/>
          <p:nvPr/>
        </p:nvSpPr>
        <p:spPr>
          <a:xfrm>
            <a:off x="191000" y="4653136"/>
            <a:ext cx="841344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○国・地域別、外国人入国者利用割合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出典：法務省入国管理局「</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出入国</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管理統計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8532440" y="4679558"/>
            <a:ext cx="64807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0"/>
          <p:cNvGraphicFramePr>
            <a:graphicFrameLocks noGrp="1"/>
          </p:cNvGraphicFramePr>
          <p:nvPr>
            <p:extLst>
              <p:ext uri="{D42A27DB-BD31-4B8C-83A1-F6EECF244321}">
                <p14:modId xmlns:p14="http://schemas.microsoft.com/office/powerpoint/2010/main" val="632250821"/>
              </p:ext>
            </p:extLst>
          </p:nvPr>
        </p:nvGraphicFramePr>
        <p:xfrm>
          <a:off x="35496" y="4941168"/>
          <a:ext cx="9003963" cy="1665558"/>
        </p:xfrm>
        <a:graphic>
          <a:graphicData uri="http://schemas.openxmlformats.org/drawingml/2006/table">
            <a:tbl>
              <a:tblPr firstRow="1" bandRow="1">
                <a:tableStyleId>{5C22544A-7EE6-4342-B048-85BDC9FD1C3A}</a:tableStyleId>
              </a:tblPr>
              <a:tblGrid>
                <a:gridCol w="720086">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639398">
                  <a:extLst>
                    <a:ext uri="{9D8B030D-6E8A-4147-A177-3AD203B41FA5}">
                      <a16:colId xmlns:a16="http://schemas.microsoft.com/office/drawing/2014/main" val="20002"/>
                    </a:ext>
                  </a:extLst>
                </a:gridCol>
                <a:gridCol w="728754">
                  <a:extLst>
                    <a:ext uri="{9D8B030D-6E8A-4147-A177-3AD203B41FA5}">
                      <a16:colId xmlns:a16="http://schemas.microsoft.com/office/drawing/2014/main" val="20003"/>
                    </a:ext>
                  </a:extLst>
                </a:gridCol>
                <a:gridCol w="630724">
                  <a:extLst>
                    <a:ext uri="{9D8B030D-6E8A-4147-A177-3AD203B41FA5}">
                      <a16:colId xmlns:a16="http://schemas.microsoft.com/office/drawing/2014/main" val="20004"/>
                    </a:ext>
                  </a:extLst>
                </a:gridCol>
                <a:gridCol w="737428">
                  <a:extLst>
                    <a:ext uri="{9D8B030D-6E8A-4147-A177-3AD203B41FA5}">
                      <a16:colId xmlns:a16="http://schemas.microsoft.com/office/drawing/2014/main" val="20005"/>
                    </a:ext>
                  </a:extLst>
                </a:gridCol>
                <a:gridCol w="622050">
                  <a:extLst>
                    <a:ext uri="{9D8B030D-6E8A-4147-A177-3AD203B41FA5}">
                      <a16:colId xmlns:a16="http://schemas.microsoft.com/office/drawing/2014/main" val="20006"/>
                    </a:ext>
                  </a:extLst>
                </a:gridCol>
                <a:gridCol w="746102">
                  <a:extLst>
                    <a:ext uri="{9D8B030D-6E8A-4147-A177-3AD203B41FA5}">
                      <a16:colId xmlns:a16="http://schemas.microsoft.com/office/drawing/2014/main" val="20007"/>
                    </a:ext>
                  </a:extLst>
                </a:gridCol>
                <a:gridCol w="613376">
                  <a:extLst>
                    <a:ext uri="{9D8B030D-6E8A-4147-A177-3AD203B41FA5}">
                      <a16:colId xmlns:a16="http://schemas.microsoft.com/office/drawing/2014/main" val="20008"/>
                    </a:ext>
                  </a:extLst>
                </a:gridCol>
                <a:gridCol w="754776">
                  <a:extLst>
                    <a:ext uri="{9D8B030D-6E8A-4147-A177-3AD203B41FA5}">
                      <a16:colId xmlns:a16="http://schemas.microsoft.com/office/drawing/2014/main" val="20009"/>
                    </a:ext>
                  </a:extLst>
                </a:gridCol>
                <a:gridCol w="604702">
                  <a:extLst>
                    <a:ext uri="{9D8B030D-6E8A-4147-A177-3AD203B41FA5}">
                      <a16:colId xmlns:a16="http://schemas.microsoft.com/office/drawing/2014/main" val="20010"/>
                    </a:ext>
                  </a:extLst>
                </a:gridCol>
                <a:gridCol w="763450">
                  <a:extLst>
                    <a:ext uri="{9D8B030D-6E8A-4147-A177-3AD203B41FA5}">
                      <a16:colId xmlns:a16="http://schemas.microsoft.com/office/drawing/2014/main" val="20011"/>
                    </a:ext>
                  </a:extLst>
                </a:gridCol>
                <a:gridCol w="651029">
                  <a:extLst>
                    <a:ext uri="{9D8B030D-6E8A-4147-A177-3AD203B41FA5}">
                      <a16:colId xmlns:a16="http://schemas.microsoft.com/office/drawing/2014/main" val="20012"/>
                    </a:ext>
                  </a:extLst>
                </a:gridCol>
              </a:tblGrid>
              <a:tr h="277593">
                <a:tc rowSpan="2">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アジア</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ヨーロッパ</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アフリカ</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北米</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南米</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オセアニア</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77593">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23,277,547</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1,616,894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39,363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1,784,479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144,004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565,552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関西空港</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6,610,933</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28.4%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247,819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15.3%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5,517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201,869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18,108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12.6%</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75,594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3"/>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羽田空港</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2,645,233</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23.9%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472,539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29.2%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10,167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25.8%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454,994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25.5%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27,444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134,993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23.9%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成田空港</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5,557,576</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741,839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45.9%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20,578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52.3%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948,605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53.2%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80,540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55.9%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289,550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51.2%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3995936" y="2564904"/>
            <a:ext cx="64807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7"/>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37</a:t>
            </a:fld>
            <a:endParaRPr lang="ja-JP" altLang="en-US" b="1" dirty="0"/>
          </a:p>
        </p:txBody>
      </p:sp>
      <p:pic>
        <p:nvPicPr>
          <p:cNvPr id="2" name="図 1"/>
          <p:cNvPicPr>
            <a:picLocks noChangeAspect="1"/>
          </p:cNvPicPr>
          <p:nvPr/>
        </p:nvPicPr>
        <p:blipFill>
          <a:blip r:embed="rId2"/>
          <a:stretch>
            <a:fillRect/>
          </a:stretch>
        </p:blipFill>
        <p:spPr>
          <a:xfrm>
            <a:off x="4620267" y="2864259"/>
            <a:ext cx="4901609" cy="1737511"/>
          </a:xfrm>
          <a:prstGeom prst="rect">
            <a:avLst/>
          </a:prstGeom>
        </p:spPr>
      </p:pic>
    </p:spTree>
    <p:extLst>
      <p:ext uri="{BB962C8B-B14F-4D97-AF65-F5344CB8AC3E}">
        <p14:creationId xmlns:p14="http://schemas.microsoft.com/office/powerpoint/2010/main" val="2694197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4"/>
          <p:cNvGraphicFramePr>
            <a:graphicFrameLocks noGrp="1"/>
          </p:cNvGraphicFramePr>
          <p:nvPr>
            <p:extLst>
              <p:ext uri="{D42A27DB-BD31-4B8C-83A1-F6EECF244321}">
                <p14:modId xmlns:p14="http://schemas.microsoft.com/office/powerpoint/2010/main" val="2919131858"/>
              </p:ext>
            </p:extLst>
          </p:nvPr>
        </p:nvGraphicFramePr>
        <p:xfrm>
          <a:off x="4688082" y="2420888"/>
          <a:ext cx="3700342" cy="3159062"/>
        </p:xfrm>
        <a:graphic>
          <a:graphicData uri="http://schemas.openxmlformats.org/drawingml/2006/table">
            <a:tbl>
              <a:tblPr firstRow="1" bandRow="1">
                <a:tableStyleId>{5C22544A-7EE6-4342-B048-85BDC9FD1C3A}</a:tableStyleId>
              </a:tblPr>
              <a:tblGrid>
                <a:gridCol w="1600148">
                  <a:extLst>
                    <a:ext uri="{9D8B030D-6E8A-4147-A177-3AD203B41FA5}">
                      <a16:colId xmlns:a16="http://schemas.microsoft.com/office/drawing/2014/main" val="20000"/>
                    </a:ext>
                  </a:extLst>
                </a:gridCol>
                <a:gridCol w="1100102">
                  <a:extLst>
                    <a:ext uri="{9D8B030D-6E8A-4147-A177-3AD203B41FA5}">
                      <a16:colId xmlns:a16="http://schemas.microsoft.com/office/drawing/2014/main" val="20001"/>
                    </a:ext>
                  </a:extLst>
                </a:gridCol>
                <a:gridCol w="1000092">
                  <a:extLst>
                    <a:ext uri="{9D8B030D-6E8A-4147-A177-3AD203B41FA5}">
                      <a16:colId xmlns:a16="http://schemas.microsoft.com/office/drawing/2014/main" val="20002"/>
                    </a:ext>
                  </a:extLst>
                </a:gridCol>
              </a:tblGrid>
              <a:tr h="564118">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空港名</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鉄道</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バス</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1"/>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2"/>
                  </a:ext>
                </a:extLst>
              </a:tr>
              <a:tr h="564118">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浦東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ﾘﾆｱ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3"/>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仁川</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ソウル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4"/>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ドゴール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5"/>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ヒースロー</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ロンドン</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6"/>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JFK(</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15" name="正方形/長方形 14"/>
          <p:cNvSpPr/>
          <p:nvPr/>
        </p:nvSpPr>
        <p:spPr>
          <a:xfrm>
            <a:off x="4464098" y="2060848"/>
            <a:ext cx="4656107" cy="307777"/>
          </a:xfrm>
          <a:prstGeom prst="rect">
            <a:avLst/>
          </a:prstGeom>
        </p:spPr>
        <p:txBody>
          <a:bodyPr wrap="square">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主な国際空港における都市中心部からのアクセス</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534063"/>
            <a:ext cx="7344816" cy="338554"/>
          </a:xfrm>
          <a:prstGeom prst="rect">
            <a:avLst/>
          </a:prstGeom>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関空の利便性向上</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937883"/>
            <a:ext cx="8928992" cy="8948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関空の深夜早朝時間帯の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やインバウンドの急増に対応するため、リムジンバスの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時間化や案内表示の多言語化・記号化を進めた。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関空アクセスの向上につながる「なにわ筋線」は事業化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向け関係者合意に至った。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79512" y="2060848"/>
            <a:ext cx="4392488" cy="4616648"/>
          </a:xfrm>
          <a:prstGeom prst="rect">
            <a:avLst/>
          </a:prstGeom>
          <a:noFill/>
        </p:spPr>
        <p:txBody>
          <a:bodyPr wrap="square" rtlCol="0">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○リムジンバスの完全</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時間化・案内表示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の多言語化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関空から大阪駅前まで、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時間毎時運行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・停留所の案内板や路線図の多言語化等</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○関空・伊丹におけるファストトラベル（</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）の取組み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（関西エアポート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年度決算報告資料より）</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PFM(Passenger Flow Management System)</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搭乗口の混雑状況の一元管理システム</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・自動チェックイン機</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・スマートレーン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・フルフラットタイプ旅客搭乗橋（伊丹）</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・セルフバゲッジドロップ（関空にて導入予定）</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195" y="3068960"/>
            <a:ext cx="1292124" cy="1775913"/>
          </a:xfrm>
          <a:prstGeom prst="rect">
            <a:avLst/>
          </a:prstGeom>
          <a:noFill/>
          <a:ln>
            <a:noFill/>
          </a:ln>
        </p:spPr>
      </p:pic>
      <p:sp>
        <p:nvSpPr>
          <p:cNvPr id="3" name="テキスト ボックス 2"/>
          <p:cNvSpPr txBox="1"/>
          <p:nvPr/>
        </p:nvSpPr>
        <p:spPr>
          <a:xfrm>
            <a:off x="179512" y="6608385"/>
            <a:ext cx="6116699"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空港における手続き・待ち時間を短縮するため、空港での手続き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自動化を促進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15" descr="G:\DCIM\101MSDCF\DSC0044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436" y="3068960"/>
            <a:ext cx="2263516" cy="1260215"/>
          </a:xfrm>
          <a:prstGeom prst="rect">
            <a:avLst/>
          </a:prstGeom>
          <a:noFill/>
          <a:ln>
            <a:noFill/>
          </a:ln>
        </p:spPr>
      </p:pic>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smtClean="0"/>
              <a:pPr>
                <a:defRPr/>
              </a:pPr>
              <a:t>38</a:t>
            </a:fld>
            <a:endParaRPr lang="ja-JP" altLang="en-US" dirty="0"/>
          </a:p>
        </p:txBody>
      </p:sp>
    </p:spTree>
    <p:extLst>
      <p:ext uri="{BB962C8B-B14F-4D97-AF65-F5344CB8AC3E}">
        <p14:creationId xmlns:p14="http://schemas.microsoft.com/office/powerpoint/2010/main" val="4192031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99305" y="107615"/>
            <a:ext cx="9009199"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■「大阪の成長戦略」に掲げる、具体的取組みの全体イメージ（４つの重点分野）</a:t>
            </a:r>
            <a:endPar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テキスト ボックス 19"/>
          <p:cNvSpPr txBox="1"/>
          <p:nvPr/>
        </p:nvSpPr>
        <p:spPr>
          <a:xfrm>
            <a:off x="256843" y="721408"/>
            <a:ext cx="8604000" cy="324000"/>
          </a:xfrm>
          <a:prstGeom prst="rect">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72000" tIns="0" rIns="7200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日本</a:t>
            </a:r>
            <a:r>
              <a:rPr kumimoji="1" lang="ja-JP" altLang="en-US" sz="1600" b="0" i="0" u="none" strike="noStrike" kern="1200" cap="none" spc="-10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の成長をけん引する東西二極の</a:t>
            </a: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一極</a:t>
            </a:r>
            <a:r>
              <a:rPr kumimoji="1" lang="ja-JP" altLang="en-US" sz="16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副首都）</a:t>
            </a: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として世界</a:t>
            </a:r>
            <a:r>
              <a:rPr kumimoji="1" lang="ja-JP" altLang="en-US" sz="1600" b="0" i="0" u="none" strike="noStrike" kern="1200" cap="none" spc="-10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で存在感を発揮する</a:t>
            </a: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都</a:t>
            </a:r>
            <a:r>
              <a:rPr kumimoji="1" lang="ja-JP" altLang="en-US" sz="1600" b="0" i="0" u="none" strike="noStrike" kern="1200" cap="none" spc="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市</a:t>
            </a:r>
            <a:endParaRPr kumimoji="1" lang="ja-JP" altLang="en-US" sz="16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endParaRPr>
          </a:p>
        </p:txBody>
      </p:sp>
      <p:sp>
        <p:nvSpPr>
          <p:cNvPr id="29" name="テキスト ボックス 28"/>
          <p:cNvSpPr txBox="1"/>
          <p:nvPr/>
        </p:nvSpPr>
        <p:spPr>
          <a:xfrm>
            <a:off x="157076" y="5229200"/>
            <a:ext cx="8849335" cy="1559846"/>
          </a:xfrm>
          <a:prstGeom prst="rect">
            <a:avLst/>
          </a:prstGeom>
          <a:solidFill>
            <a:schemeClr val="tx2">
              <a:lumMod val="50000"/>
            </a:schemeClr>
          </a:solidFill>
        </p:spPr>
        <p:txBody>
          <a:bodyPr wrap="square" t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成長のための５つの源泉</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１．内外の集客力強化</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２．人口減少・少子高齢化に対応した人材力強化・活躍の場づくり</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３．強みを活かす産業・技術の強化</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４．アジア活力の取り込み強化・物流人流インフラの活用</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５．都市の再生</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p:txBody>
      </p:sp>
      <p:sp>
        <p:nvSpPr>
          <p:cNvPr id="14" name="台形 13"/>
          <p:cNvSpPr/>
          <p:nvPr/>
        </p:nvSpPr>
        <p:spPr>
          <a:xfrm>
            <a:off x="2345247" y="1491876"/>
            <a:ext cx="4457858" cy="3221567"/>
          </a:xfrm>
          <a:prstGeom prst="trapezoid">
            <a:avLst>
              <a:gd name="adj" fmla="val 13434"/>
            </a:avLst>
          </a:prstGeom>
          <a:solidFill>
            <a:srgbClr val="C96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台形 14"/>
          <p:cNvSpPr/>
          <p:nvPr/>
        </p:nvSpPr>
        <p:spPr>
          <a:xfrm>
            <a:off x="516046" y="4512768"/>
            <a:ext cx="8280920" cy="340976"/>
          </a:xfrm>
          <a:prstGeom prst="trapezoid">
            <a:avLst>
              <a:gd name="adj" fmla="val 583543"/>
            </a:avLst>
          </a:prstGeom>
          <a:solidFill>
            <a:srgbClr val="8841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2416259" y="3385251"/>
            <a:ext cx="3528392" cy="288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重点分野を中心に具体的取組みを集中的に実施</a:t>
            </a:r>
            <a:endParaRPr kumimoji="1" lang="ja-JP" altLang="en-US"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上矢印 27"/>
          <p:cNvSpPr/>
          <p:nvPr/>
        </p:nvSpPr>
        <p:spPr>
          <a:xfrm>
            <a:off x="1552214" y="3086914"/>
            <a:ext cx="5508000" cy="539411"/>
          </a:xfrm>
          <a:prstGeom prst="upArrow">
            <a:avLst>
              <a:gd name="adj1" fmla="val 56129"/>
              <a:gd name="adj2" fmla="val 10000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 name="正方形/長方形 29"/>
          <p:cNvSpPr/>
          <p:nvPr/>
        </p:nvSpPr>
        <p:spPr>
          <a:xfrm>
            <a:off x="331846" y="3822700"/>
            <a:ext cx="7875665" cy="612000"/>
          </a:xfrm>
          <a:prstGeom prst="rect">
            <a:avLst/>
          </a:prstGeom>
          <a:solidFill>
            <a:srgbClr val="FFCCFF"/>
          </a:solid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大かっこ 30"/>
          <p:cNvSpPr/>
          <p:nvPr/>
        </p:nvSpPr>
        <p:spPr>
          <a:xfrm>
            <a:off x="2688718" y="3876869"/>
            <a:ext cx="3815580" cy="488419"/>
          </a:xfrm>
          <a:prstGeom prst="bracketPair">
            <a:avLst>
              <a:gd name="adj" fmla="val 10903"/>
            </a:avLst>
          </a:prstGeom>
          <a:noFill/>
          <a:ln w="9525">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anchor="ctr" anchorCtr="1"/>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schemeClr val="tx1"/>
                </a:solidFill>
                <a:effectLst/>
                <a:uLnTx/>
                <a:uFillTx/>
                <a:latin typeface="Meiryo UI"/>
                <a:ea typeface="Meiryo UI"/>
                <a:cs typeface="Meiryo UI"/>
              </a:rPr>
              <a:t>2025</a:t>
            </a:r>
            <a:r>
              <a:rPr kumimoji="1" lang="ja-JP" altLang="en-US" sz="1200" b="0" i="0" u="none" strike="noStrike" kern="1200" cap="none" spc="0" normalizeH="0" baseline="0" noProof="0" dirty="0" smtClean="0">
                <a:ln>
                  <a:noFill/>
                </a:ln>
                <a:solidFill>
                  <a:schemeClr val="tx1"/>
                </a:solidFill>
                <a:effectLst/>
                <a:uLnTx/>
                <a:uFillTx/>
                <a:latin typeface="Meiryo UI"/>
                <a:ea typeface="Meiryo UI"/>
                <a:cs typeface="Meiryo UI"/>
              </a:rPr>
              <a:t>年大阪・関西万博やＩＲの実現に向けた取組みと併せて、重点分野の取組み</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eiryo UI"/>
              </a:rPr>
              <a:t>を加速</a:t>
            </a:r>
            <a:r>
              <a:rPr kumimoji="1" lang="ja-JP" altLang="en-US" sz="1200" b="0" i="0" u="none" strike="noStrike" kern="1200" cap="none" spc="0" normalizeH="0" baseline="0" noProof="0" dirty="0" smtClean="0">
                <a:ln>
                  <a:noFill/>
                </a:ln>
                <a:solidFill>
                  <a:schemeClr val="tx1"/>
                </a:solidFill>
                <a:effectLst/>
                <a:uLnTx/>
                <a:uFillTx/>
                <a:latin typeface="Meiryo UI"/>
                <a:ea typeface="Meiryo UI"/>
                <a:cs typeface="Meiryo UI"/>
              </a:rPr>
              <a:t>させるとともに、実現後は、それらをインパクト</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eiryo UI"/>
              </a:rPr>
              <a:t>と</a:t>
            </a:r>
            <a:r>
              <a:rPr kumimoji="1" lang="ja-JP" altLang="en-US" sz="1200" b="0" i="0" u="none" strike="noStrike" kern="1200" cap="none" spc="0" normalizeH="0" baseline="0" noProof="0" dirty="0" smtClean="0">
                <a:ln>
                  <a:noFill/>
                </a:ln>
                <a:solidFill>
                  <a:schemeClr val="tx1"/>
                </a:solidFill>
                <a:effectLst/>
                <a:uLnTx/>
                <a:uFillTx/>
                <a:latin typeface="Meiryo UI"/>
                <a:ea typeface="Meiryo UI"/>
                <a:cs typeface="Meiryo UI"/>
              </a:rPr>
              <a:t>して更なる大阪の成長・発展につなげていく</a:t>
            </a:r>
            <a:endParaRPr kumimoji="1" lang="ja-JP" altLang="en-US" sz="1200" b="0" i="0" u="none" strike="noStrike" kern="1200" cap="none" spc="0" normalizeH="0" baseline="0" noProof="0" dirty="0">
              <a:ln>
                <a:noFill/>
              </a:ln>
              <a:solidFill>
                <a:schemeClr val="tx1"/>
              </a:solidFill>
              <a:effectLst/>
              <a:uLnTx/>
              <a:uFillTx/>
              <a:latin typeface="Meiryo UI"/>
              <a:ea typeface="Meiryo UI"/>
              <a:cs typeface="Meiryo UI"/>
            </a:endParaRPr>
          </a:p>
        </p:txBody>
      </p:sp>
      <p:sp>
        <p:nvSpPr>
          <p:cNvPr id="32" name="円/楕円 31"/>
          <p:cNvSpPr/>
          <p:nvPr/>
        </p:nvSpPr>
        <p:spPr>
          <a:xfrm>
            <a:off x="512161" y="3900017"/>
            <a:ext cx="2101553" cy="450848"/>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anchor="ct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a:t>
            </a:r>
            <a:r>
              <a:rPr kumimoji="1" lang="zh-CN"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万博</a:t>
            </a:r>
            <a:endPar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32"/>
          <p:cNvSpPr/>
          <p:nvPr/>
        </p:nvSpPr>
        <p:spPr>
          <a:xfrm>
            <a:off x="6664988" y="3882378"/>
            <a:ext cx="1566841" cy="450848"/>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anchor="ct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852539" y="4533190"/>
            <a:ext cx="2014973" cy="320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知的</a:t>
            </a:r>
            <a:r>
              <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インフラ</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の充実</a:t>
            </a: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5" name="テキスト ボックス 34"/>
          <p:cNvSpPr txBox="1"/>
          <p:nvPr/>
        </p:nvSpPr>
        <p:spPr>
          <a:xfrm>
            <a:off x="5394968" y="4553166"/>
            <a:ext cx="1988450" cy="320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都市</a:t>
            </a:r>
            <a:r>
              <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インフラ</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の充実</a:t>
            </a: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正方形/長方形 35"/>
          <p:cNvSpPr/>
          <p:nvPr/>
        </p:nvSpPr>
        <p:spPr>
          <a:xfrm>
            <a:off x="331846" y="1824834"/>
            <a:ext cx="8496944" cy="1848915"/>
          </a:xfrm>
          <a:prstGeom prst="rect">
            <a:avLst/>
          </a:prstGeom>
          <a:solidFill>
            <a:schemeClr val="bg1">
              <a:lumMod val="75000"/>
            </a:schemeClr>
          </a:solidFill>
          <a:ln w="44450" cmpd="sng">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 name="角丸四角形 37"/>
          <p:cNvSpPr>
            <a:spLocks/>
          </p:cNvSpPr>
          <p:nvPr/>
        </p:nvSpPr>
        <p:spPr>
          <a:xfrm>
            <a:off x="484865" y="2265015"/>
            <a:ext cx="3960000" cy="540000"/>
          </a:xfrm>
          <a:prstGeom prst="roundRect">
            <a:avLst>
              <a:gd name="adj" fmla="val 0"/>
            </a:avLst>
          </a:prstGeom>
          <a:gradFill>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p:spPr>
        <p:style>
          <a:lnRef idx="0">
            <a:schemeClr val="accent4"/>
          </a:lnRef>
          <a:fillRef idx="3">
            <a:schemeClr val="accent4"/>
          </a:fillRef>
          <a:effectRef idx="3">
            <a:schemeClr val="accent4"/>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Ⅰ</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健康・医療</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関連産業の世界的なクラスター形成</a:t>
            </a:r>
            <a:endParaRPr kumimoji="1" lang="en-US" altLang="ja-JP" sz="1400" b="1" i="0" u="sng" strike="noStrike" kern="1200" cap="none" spc="0" normalizeH="0" baseline="0" noProof="0" dirty="0">
              <a:ln>
                <a:noFill/>
              </a:ln>
              <a:solidFill>
                <a:prstClr val="white"/>
              </a:solidFill>
              <a:effectLst/>
              <a:uLnTx/>
              <a:uFillTx/>
              <a:latin typeface="Meiryo UI"/>
              <a:ea typeface="Meiryo UI"/>
              <a:cs typeface="Meiryo UI"/>
            </a:endParaRPr>
          </a:p>
        </p:txBody>
      </p:sp>
      <p:sp>
        <p:nvSpPr>
          <p:cNvPr id="40" name="角丸四角形 39"/>
          <p:cNvSpPr>
            <a:spLocks/>
          </p:cNvSpPr>
          <p:nvPr/>
        </p:nvSpPr>
        <p:spPr>
          <a:xfrm>
            <a:off x="4730941" y="2252315"/>
            <a:ext cx="3960000" cy="540000"/>
          </a:xfrm>
          <a:prstGeom prst="roundRect">
            <a:avLst>
              <a:gd name="adj" fmla="val 0"/>
            </a:avLst>
          </a:prstGeom>
          <a:ln/>
        </p:spPr>
        <p:style>
          <a:lnRef idx="0">
            <a:schemeClr val="accent4"/>
          </a:lnRef>
          <a:fillRef idx="3">
            <a:schemeClr val="accent4"/>
          </a:fillRef>
          <a:effectRef idx="3">
            <a:schemeClr val="accent4"/>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Ⅱ</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インバウンド</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の</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増加を契機と</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したアジア市場の</a:t>
            </a:r>
            <a:endParaRPr kumimoji="1" lang="en-US" altLang="ja-JP" sz="1400" b="1" i="0" u="sng" strike="noStrike" kern="1200" cap="none" spc="0" normalizeH="0" baseline="0" noProof="0" dirty="0" smtClean="0">
              <a:ln>
                <a:noFill/>
              </a:ln>
              <a:solidFill>
                <a:prstClr val="white"/>
              </a:solidFill>
              <a:effectLst/>
              <a:uLnTx/>
              <a:uFillTx/>
              <a:latin typeface="Meiryo UI"/>
              <a:ea typeface="Meiryo UI"/>
              <a:cs typeface="Meiryo UI"/>
            </a:endParaRPr>
          </a:p>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en-US" altLang="ja-JP" sz="1400" b="1" i="0" u="none" strike="noStrike" kern="1200" cap="none" spc="0" normalizeH="0" baseline="0" noProof="0" dirty="0" smtClean="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取り込み</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強化</a:t>
            </a:r>
          </a:p>
        </p:txBody>
      </p:sp>
      <p:sp>
        <p:nvSpPr>
          <p:cNvPr id="47" name="角丸四角形 46"/>
          <p:cNvSpPr>
            <a:spLocks/>
          </p:cNvSpPr>
          <p:nvPr/>
        </p:nvSpPr>
        <p:spPr>
          <a:xfrm>
            <a:off x="512161" y="2895354"/>
            <a:ext cx="3960000" cy="540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Ⅲ</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第</a:t>
            </a:r>
            <a:r>
              <a:rPr kumimoji="1" lang="en-US" altLang="ja-JP" sz="1400" b="1" i="0" u="sng" strike="noStrike" kern="1200" cap="none" spc="0" normalizeH="0" baseline="0" noProof="0" dirty="0">
                <a:ln>
                  <a:noFill/>
                </a:ln>
                <a:solidFill>
                  <a:prstClr val="white"/>
                </a:solidFill>
                <a:effectLst/>
                <a:uLnTx/>
                <a:uFillTx/>
                <a:latin typeface="Meiryo UI"/>
                <a:ea typeface="Meiryo UI"/>
                <a:cs typeface="Meiryo UI"/>
              </a:rPr>
              <a:t>4</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次</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産業革命に対応</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したイノベーションの</a:t>
            </a:r>
            <a:endParaRPr kumimoji="1" lang="en-US" altLang="ja-JP" sz="1400" b="1" i="0" u="sng" strike="noStrike" kern="1200" cap="none" spc="0" normalizeH="0" baseline="0" noProof="0" dirty="0" smtClean="0">
              <a:ln>
                <a:noFill/>
              </a:ln>
              <a:solidFill>
                <a:prstClr val="white"/>
              </a:solidFill>
              <a:effectLst/>
              <a:uLnTx/>
              <a:uFillTx/>
              <a:latin typeface="Meiryo UI"/>
              <a:ea typeface="Meiryo UI"/>
              <a:cs typeface="Meiryo UI"/>
            </a:endParaRPr>
          </a:p>
          <a:p>
            <a:pPr marL="0" marR="0" lvl="0" indent="0" algn="l" defTabSz="128016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none" strike="noStrike" kern="1200" cap="none" spc="0" normalizeH="0" baseline="0" noProof="0" dirty="0" smtClean="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促進と生産性</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向上</a:t>
            </a:r>
          </a:p>
        </p:txBody>
      </p:sp>
      <p:sp>
        <p:nvSpPr>
          <p:cNvPr id="48" name="角丸四角形 47"/>
          <p:cNvSpPr>
            <a:spLocks/>
          </p:cNvSpPr>
          <p:nvPr/>
        </p:nvSpPr>
        <p:spPr>
          <a:xfrm>
            <a:off x="4720566" y="2908298"/>
            <a:ext cx="3960000" cy="540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Ⅳ</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人口の減少と産業構造</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の</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変化</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に</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対応</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した</a:t>
            </a:r>
            <a:endParaRPr kumimoji="1" lang="en-US" altLang="ja-JP" sz="1400" b="1" i="0" u="sng" strike="noStrike" kern="1200" cap="none" spc="0" normalizeH="0" baseline="0" noProof="0" dirty="0" smtClean="0">
              <a:ln>
                <a:noFill/>
              </a:ln>
              <a:solidFill>
                <a:prstClr val="white"/>
              </a:solidFill>
              <a:effectLst/>
              <a:uLnTx/>
              <a:uFillTx/>
              <a:latin typeface="Meiryo UI"/>
              <a:ea typeface="Meiryo UI"/>
              <a:cs typeface="Meiryo UI"/>
            </a:endParaRPr>
          </a:p>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en-US" altLang="ja-JP" sz="1400" b="1" i="0" u="none" strike="noStrike" kern="1200" cap="none" spc="0" normalizeH="0" baseline="0" noProof="0" dirty="0" smtClean="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人材力</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強化</a:t>
            </a:r>
          </a:p>
        </p:txBody>
      </p:sp>
      <p:sp>
        <p:nvSpPr>
          <p:cNvPr id="54" name="図形 53"/>
          <p:cNvSpPr/>
          <p:nvPr/>
        </p:nvSpPr>
        <p:spPr>
          <a:xfrm rot="5400000" flipH="1" flipV="1">
            <a:off x="270803" y="3512693"/>
            <a:ext cx="694435" cy="722356"/>
          </a:xfrm>
          <a:prstGeom prst="swooshArrow">
            <a:avLst>
              <a:gd name="adj1" fmla="val 37291"/>
              <a:gd name="adj2" fmla="val 38203"/>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5" name="上矢印 54"/>
          <p:cNvSpPr/>
          <p:nvPr/>
        </p:nvSpPr>
        <p:spPr>
          <a:xfrm>
            <a:off x="1820176" y="1096208"/>
            <a:ext cx="5508000" cy="511602"/>
          </a:xfrm>
          <a:prstGeom prst="upArrow">
            <a:avLst>
              <a:gd name="adj1" fmla="val 60589"/>
              <a:gd name="adj2" fmla="val 100000"/>
            </a:avLst>
          </a:prstGeom>
          <a:solidFill>
            <a:srgbClr val="C96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6" name="テキスト ボックス 55"/>
          <p:cNvSpPr txBox="1"/>
          <p:nvPr/>
        </p:nvSpPr>
        <p:spPr>
          <a:xfrm>
            <a:off x="2970803" y="1314594"/>
            <a:ext cx="4023040" cy="308265"/>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重点分野を中心に具体的取組みを集中的に実施</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447343" y="1909548"/>
            <a:ext cx="17641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４つの重点分野</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図形 57"/>
          <p:cNvSpPr/>
          <p:nvPr/>
        </p:nvSpPr>
        <p:spPr>
          <a:xfrm rot="5400000" flipH="1">
            <a:off x="8151044" y="3484896"/>
            <a:ext cx="577304" cy="697346"/>
          </a:xfrm>
          <a:prstGeom prst="swooshArrow">
            <a:avLst>
              <a:gd name="adj1" fmla="val 37291"/>
              <a:gd name="adj2" fmla="val 38203"/>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0" name="正方形/長方形 59"/>
          <p:cNvSpPr/>
          <p:nvPr/>
        </p:nvSpPr>
        <p:spPr>
          <a:xfrm>
            <a:off x="165314" y="1682956"/>
            <a:ext cx="8832861" cy="3348000"/>
          </a:xfrm>
          <a:prstGeom prst="rect">
            <a:avLst/>
          </a:prstGeom>
          <a:noFill/>
          <a:ln w="44450" cmpd="dbl">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92D050"/>
              </a:solidFill>
              <a:effectLst/>
              <a:uLnTx/>
              <a:uFillTx/>
              <a:latin typeface="Calibri"/>
              <a:ea typeface="ＭＳ Ｐゴシック" panose="020B0600070205080204" pitchFamily="50" charset="-128"/>
              <a:cs typeface="+mn-cs"/>
            </a:endParaRPr>
          </a:p>
        </p:txBody>
      </p:sp>
      <p:sp>
        <p:nvSpPr>
          <p:cNvPr id="59" name="テキスト ボックス 58"/>
          <p:cNvSpPr txBox="1"/>
          <p:nvPr/>
        </p:nvSpPr>
        <p:spPr>
          <a:xfrm>
            <a:off x="979199" y="4931812"/>
            <a:ext cx="7598480" cy="224388"/>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５源泉のもと、土壌となる知的ｲﾝﾌﾗや都市ｲﾝﾌﾗの更なる充実を図るとともに、４つの重点分野を設定</a:t>
            </a:r>
            <a:endParaRPr kumimoji="1" lang="ja-JP" altLang="en-US" sz="14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b="1" dirty="0">
                <a:solidFill>
                  <a:prstClr val="black"/>
                </a:solidFill>
                <a:latin typeface="Calibri"/>
                <a:ea typeface="ＭＳ Ｐゴシック" panose="020B0600070205080204" pitchFamily="50" charset="-128"/>
              </a:rPr>
              <a:t>3</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69755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093500991"/>
              </p:ext>
            </p:extLst>
          </p:nvPr>
        </p:nvGraphicFramePr>
        <p:xfrm>
          <a:off x="179512" y="4459346"/>
          <a:ext cx="4503223" cy="2232249"/>
        </p:xfrm>
        <a:graphic>
          <a:graphicData uri="http://schemas.openxmlformats.org/drawingml/2006/table">
            <a:tbl>
              <a:tblPr firstRow="1" bandRow="1">
                <a:tableStyleId>{9D7B26C5-4107-4FEC-AEDC-1716B250A1EF}</a:tableStyleId>
              </a:tblPr>
              <a:tblGrid>
                <a:gridCol w="2335005">
                  <a:extLst>
                    <a:ext uri="{9D8B030D-6E8A-4147-A177-3AD203B41FA5}">
                      <a16:colId xmlns:a16="http://schemas.microsoft.com/office/drawing/2014/main" val="20000"/>
                    </a:ext>
                  </a:extLst>
                </a:gridCol>
                <a:gridCol w="1084109">
                  <a:extLst>
                    <a:ext uri="{9D8B030D-6E8A-4147-A177-3AD203B41FA5}">
                      <a16:colId xmlns:a16="http://schemas.microsoft.com/office/drawing/2014/main" val="20001"/>
                    </a:ext>
                  </a:extLst>
                </a:gridCol>
                <a:gridCol w="1084109">
                  <a:extLst>
                    <a:ext uri="{9D8B030D-6E8A-4147-A177-3AD203B41FA5}">
                      <a16:colId xmlns:a16="http://schemas.microsoft.com/office/drawing/2014/main" val="20002"/>
                    </a:ext>
                  </a:extLst>
                </a:gridCol>
              </a:tblGrid>
              <a:tr h="374155">
                <a:tc>
                  <a:txBody>
                    <a:bodyPr/>
                    <a:lstStyle/>
                    <a:p>
                      <a:pPr>
                        <a:lnSpc>
                          <a:spcPts val="1100"/>
                        </a:lnSpc>
                      </a:pP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5433">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関西への訪日外国人訪問率</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33.3%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49036">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関西への訪日外国人旅行者数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345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1,800</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5433">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関西での外国人延べ宿泊者数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793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3,700</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58192">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関西での訪日外国人旅行消費額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4,700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正方形/長方形 8"/>
          <p:cNvSpPr/>
          <p:nvPr/>
        </p:nvSpPr>
        <p:spPr>
          <a:xfrm>
            <a:off x="91882" y="2060848"/>
            <a:ext cx="4873438" cy="2416046"/>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関西観光・文化振興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計画の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．計画期間：　概ね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までの期間</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２．基本方針と目標：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）基本方針</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①国際観光なくしてＫＡＮＳＡＩの発展なし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②文化観光資源の宝庫・強みを活かす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③関西ファンをつくる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④文化芸術の継承・創造を通じて観光を振興する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⑤「関西は一つ」になって国際観光振興と文化振興に取り組む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将来像</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アジアの文化観光首都・関西」としての地位の確立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）数値目標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5004048" y="2348880"/>
            <a:ext cx="3405399" cy="23444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広域観光周遊ルート「美の伝説」による誘客促進</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関西広域連合ＷＥＢを通じた情報発信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 Wi-Fi</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Official</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）の運用</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「ＫＡＮＳＡＩ国際観光ＹＥＡＲ」の実施（</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年は「関西の食」をテーマに情報発信やイベントなどを実施）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ベトナム・フィリピン・マレーシア・台湾・香港・オーストラリア・ニュージーランドにおけるトッププロモーション</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関西全域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とする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観光案内</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表示ガイドラインの改訂</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通訳案内士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の登録業務</a:t>
            </a:r>
            <a:endParaRPr kumimoji="1" lang="ja-JP" altLang="en-US" sz="1200" b="1" dirty="0">
              <a:solidFill>
                <a:schemeClr val="tx1"/>
              </a:solidFill>
            </a:endParaRPr>
          </a:p>
        </p:txBody>
      </p:sp>
      <p:sp>
        <p:nvSpPr>
          <p:cNvPr id="2" name="テキスト ボックス 1"/>
          <p:cNvSpPr txBox="1"/>
          <p:nvPr/>
        </p:nvSpPr>
        <p:spPr>
          <a:xfrm>
            <a:off x="4860032" y="2060848"/>
            <a:ext cx="2438488" cy="307777"/>
          </a:xfrm>
          <a:prstGeom prst="rect">
            <a:avLst/>
          </a:prstGeom>
          <a:noFill/>
        </p:spPr>
        <p:txBody>
          <a:bodyPr wrap="none" rtlCol="0">
            <a:spAutoFit/>
          </a:bodyPr>
          <a:lstStyle/>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関西広域連合の主な取組み</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5016054" y="4740542"/>
            <a:ext cx="1932209" cy="461665"/>
          </a:xfrm>
          <a:prstGeom prst="rect">
            <a:avLst/>
          </a:prstGeom>
          <a:noFill/>
        </p:spPr>
        <p:txBody>
          <a:bodyPr wrap="square" rtlCol="0">
            <a:spAutoFit/>
          </a:bodyPr>
          <a:lstStyle/>
          <a:p>
            <a:r>
              <a:rPr kumimoji="1" lang="ja-JP" altLang="en-US" sz="1200" dirty="0" smtClean="0"/>
              <a:t>統一交通パス</a:t>
            </a:r>
            <a:endParaRPr kumimoji="1" lang="en-US" altLang="ja-JP" sz="1200" dirty="0" smtClean="0"/>
          </a:p>
          <a:p>
            <a:r>
              <a:rPr kumimoji="1" lang="ja-JP" altLang="en-US" sz="1200" dirty="0" smtClean="0"/>
              <a:t>「</a:t>
            </a:r>
            <a:r>
              <a:rPr kumimoji="1" lang="en-US" altLang="ja-JP" sz="1200" dirty="0" smtClean="0"/>
              <a:t>KANSAI ONE PASS</a:t>
            </a:r>
            <a:r>
              <a:rPr kumimoji="1" lang="ja-JP" altLang="en-US" sz="1200" dirty="0" smtClean="0"/>
              <a:t>」</a:t>
            </a:r>
            <a:endParaRPr kumimoji="1" lang="ja-JP" altLang="en-US" sz="1200" dirty="0"/>
          </a:p>
        </p:txBody>
      </p:sp>
      <p:sp>
        <p:nvSpPr>
          <p:cNvPr id="16" name="正方形/長方形 15"/>
          <p:cNvSpPr/>
          <p:nvPr/>
        </p:nvSpPr>
        <p:spPr>
          <a:xfrm>
            <a:off x="179512" y="498158"/>
            <a:ext cx="7344816" cy="338554"/>
          </a:xfrm>
          <a:prstGeom prst="rect">
            <a:avLst/>
          </a:prstGeom>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関西観光ポータルの推進</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63989" y="931808"/>
            <a:ext cx="8928992" cy="102959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月に「関西観光・文化振興計画」を改訂。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年に関西への訪日外国人訪問率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％、訪日外国人旅行者数</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万人をめざして、一体的な事業に取り組んでいる。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KANSAI ONE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PASS</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（優待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特典付き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カード型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乗車券）」の発売や旅行消費拡大に向けた取組みを行っている。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rotWithShape="1">
          <a:blip r:embed="rId3" cstate="print">
            <a:extLst>
              <a:ext uri="{28A0092B-C50C-407E-A947-70E740481C1C}">
                <a14:useLocalDpi xmlns:a14="http://schemas.microsoft.com/office/drawing/2010/main" val="0"/>
              </a:ext>
            </a:extLst>
          </a:blip>
          <a:srcRect t="11504"/>
          <a:stretch/>
        </p:blipFill>
        <p:spPr>
          <a:xfrm>
            <a:off x="6635476" y="4762924"/>
            <a:ext cx="1826398" cy="1170953"/>
          </a:xfrm>
          <a:prstGeom prst="rect">
            <a:avLst/>
          </a:prstGeom>
        </p:spPr>
      </p:pic>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39</a:t>
            </a:fld>
            <a:endParaRPr lang="ja-JP" altLang="en-US" dirty="0"/>
          </a:p>
        </p:txBody>
      </p:sp>
    </p:spTree>
    <p:extLst>
      <p:ext uri="{BB962C8B-B14F-4D97-AF65-F5344CB8AC3E}">
        <p14:creationId xmlns:p14="http://schemas.microsoft.com/office/powerpoint/2010/main" val="3707495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620688"/>
            <a:ext cx="8541656" cy="6048672"/>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180000" tIns="360000" rIns="288000" bIns="360000" rtlCol="0" anchor="ctr" anchorCtr="0"/>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（１）女性や高齢者、若者など多様な人材が活躍し続ける仕組みづくりとｾｰﾌﾃｨﾈｯﾄの整備に関して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景気回復などを背景に、大阪の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雇用情勢は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きく改善。一方で、人手不足の深刻化や若い世代の首都圏への流出、女性や高齢者の就業率など課題もみられる。引き続き、働く意欲のある潜在的な人材の活躍につながる取組みをより一層強化する必要。とりわ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の能力を活かす取組みや、若い世代が安定的に就労し定着できる仕組みの構築や高齢者が長く活躍できる職域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の拡大など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について、大学や産業界との連携をより深めていくことが重要。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（２）国際競争を勝ち抜くハイエンド人材の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４次産業革命の進展や産業構造の変革に対応できる人材力の強化が新たな課題。また、成長するアジアとの接続強化、一体化を図れる人材の育成が不可欠。学校教育や職業能力開発、リカレント教育も含め、官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人材やグローバル人材の育成を進める必要。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（３）外国人高度専門人材等の受入</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拡大に関して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府内の外国人留学生や外国人高度専門人材は増加傾向。引き続き、外国人留学生の受入れ強化や就職支援に取組むとともに、すそ野の広い外国人人材の受入れの検討が必要。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（４）成長を支える基盤となる人材の育成力</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小中学校の学力調査の結果は全国平均に至らなかったものの、特に中学校では改善傾向がみられる。引き続き、市町村との連携のもと、基礎学力の徹底育成を進める必要。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５）地域の強みを活かす労働市場の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は非正規雇用の割合が高く、中間所得層も減少。雇用の質の改善や、教育・福祉などの施策と一体となった総合的な雇用対策、産業振興と一体となった人材育成などを進める必要。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40</a:t>
            </a:fld>
            <a:endParaRPr lang="ja-JP" altLang="en-US" b="1" dirty="0"/>
          </a:p>
        </p:txBody>
      </p:sp>
    </p:spTree>
    <p:extLst>
      <p:ext uri="{BB962C8B-B14F-4D97-AF65-F5344CB8AC3E}">
        <p14:creationId xmlns:p14="http://schemas.microsoft.com/office/powerpoint/2010/main" val="11462402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83039" y="836712"/>
            <a:ext cx="8928992" cy="13681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年の府内外国人留学生は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21,683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の増加。同様に、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年の「専門的・技術的分野」の在留資格を有し、府内事業所に勤務する外国人労働者数は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15,258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人と、対前年比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の増加。それぞれ、戦略策定時から２倍近く増加している。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年の就業率は、全体で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歳の女性では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ポイント増加）とそれぞれ上昇しているものの、全国平均を下回っている状況。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510119730"/>
              </p:ext>
            </p:extLst>
          </p:nvPr>
        </p:nvGraphicFramePr>
        <p:xfrm>
          <a:off x="107504" y="2348880"/>
          <a:ext cx="8845630" cy="3244591"/>
        </p:xfrm>
        <a:graphic>
          <a:graphicData uri="http://schemas.openxmlformats.org/drawingml/2006/table">
            <a:tbl>
              <a:tblPr firstRow="1" bandRow="1">
                <a:tableStyleId>{5940675A-B579-460E-94D1-54222C63F5DA}</a:tableStyleId>
              </a:tblPr>
              <a:tblGrid>
                <a:gridCol w="836347">
                  <a:extLst>
                    <a:ext uri="{9D8B030D-6E8A-4147-A177-3AD203B41FA5}">
                      <a16:colId xmlns:a16="http://schemas.microsoft.com/office/drawing/2014/main" val="20000"/>
                    </a:ext>
                  </a:extLst>
                </a:gridCol>
                <a:gridCol w="564732">
                  <a:extLst>
                    <a:ext uri="{9D8B030D-6E8A-4147-A177-3AD203B41FA5}">
                      <a16:colId xmlns:a16="http://schemas.microsoft.com/office/drawing/2014/main" val="20001"/>
                    </a:ext>
                  </a:extLst>
                </a:gridCol>
                <a:gridCol w="783637">
                  <a:extLst>
                    <a:ext uri="{9D8B030D-6E8A-4147-A177-3AD203B41FA5}">
                      <a16:colId xmlns:a16="http://schemas.microsoft.com/office/drawing/2014/main" val="20002"/>
                    </a:ext>
                  </a:extLst>
                </a:gridCol>
                <a:gridCol w="783637">
                  <a:extLst>
                    <a:ext uri="{9D8B030D-6E8A-4147-A177-3AD203B41FA5}">
                      <a16:colId xmlns:a16="http://schemas.microsoft.com/office/drawing/2014/main" val="20003"/>
                    </a:ext>
                  </a:extLst>
                </a:gridCol>
                <a:gridCol w="783637">
                  <a:extLst>
                    <a:ext uri="{9D8B030D-6E8A-4147-A177-3AD203B41FA5}">
                      <a16:colId xmlns:a16="http://schemas.microsoft.com/office/drawing/2014/main" val="20004"/>
                    </a:ext>
                  </a:extLst>
                </a:gridCol>
                <a:gridCol w="783637">
                  <a:extLst>
                    <a:ext uri="{9D8B030D-6E8A-4147-A177-3AD203B41FA5}">
                      <a16:colId xmlns:a16="http://schemas.microsoft.com/office/drawing/2014/main" val="20005"/>
                    </a:ext>
                  </a:extLst>
                </a:gridCol>
                <a:gridCol w="783637">
                  <a:extLst>
                    <a:ext uri="{9D8B030D-6E8A-4147-A177-3AD203B41FA5}">
                      <a16:colId xmlns:a16="http://schemas.microsoft.com/office/drawing/2014/main" val="20006"/>
                    </a:ext>
                  </a:extLst>
                </a:gridCol>
                <a:gridCol w="783637">
                  <a:extLst>
                    <a:ext uri="{9D8B030D-6E8A-4147-A177-3AD203B41FA5}">
                      <a16:colId xmlns:a16="http://schemas.microsoft.com/office/drawing/2014/main" val="20007"/>
                    </a:ext>
                  </a:extLst>
                </a:gridCol>
                <a:gridCol w="783637">
                  <a:extLst>
                    <a:ext uri="{9D8B030D-6E8A-4147-A177-3AD203B41FA5}">
                      <a16:colId xmlns:a16="http://schemas.microsoft.com/office/drawing/2014/main" val="20008"/>
                    </a:ext>
                  </a:extLst>
                </a:gridCol>
                <a:gridCol w="783637">
                  <a:extLst>
                    <a:ext uri="{9D8B030D-6E8A-4147-A177-3AD203B41FA5}">
                      <a16:colId xmlns:a16="http://schemas.microsoft.com/office/drawing/2014/main" val="20009"/>
                    </a:ext>
                  </a:extLst>
                </a:gridCol>
                <a:gridCol w="1175455">
                  <a:extLst>
                    <a:ext uri="{9D8B030D-6E8A-4147-A177-3AD203B41FA5}">
                      <a16:colId xmlns:a16="http://schemas.microsoft.com/office/drawing/2014/main" val="20010"/>
                    </a:ext>
                  </a:extLst>
                </a:gridCol>
              </a:tblGrid>
              <a:tr h="434842">
                <a:tc gridSpan="2">
                  <a:txBody>
                    <a:bodyPr/>
                    <a:lstStyle/>
                    <a:p>
                      <a:pPr algn="ct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936583">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大阪府内の留学生数</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（高等教育機関及び日本語学校）</a:t>
                      </a:r>
                      <a:endPar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11,982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11,841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12,133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12,513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13,588</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15,280</a:t>
                      </a:r>
                      <a:r>
                        <a:rPr kumimoji="1" lang="ja-JP" altLang="en-US"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18,411</a:t>
                      </a:r>
                      <a:r>
                        <a:rPr kumimoji="1" lang="ja-JP" altLang="en-US"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21,683</a:t>
                      </a:r>
                      <a:r>
                        <a:rPr kumimoji="1" lang="ja-JP" altLang="en-US"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５月１日時点</a:t>
                      </a:r>
                      <a:endParaRPr kumimoji="1" lang="en-US" altLang="ja-JP" sz="105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日本学生支援機構「外国人留学生在籍状況調査結果」</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769336">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「専門的・技術的分野」の在留資格を有し、府内事業所に勤務する外国人労働者数</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7,763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8,704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9,044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9,339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9,759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10,052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12,356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15,258</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842">
                <a:tc row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56.0%</a:t>
                      </a: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[58.8%]</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rowSpan="2">
                  <a:txBody>
                    <a:bodyPr/>
                    <a:lstStyle/>
                    <a:p>
                      <a:pPr marL="0" indent="0">
                        <a:tabLst/>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総務省「労働力調査」</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大阪府統計課「労働力調査地方集計結果（年平均）」</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668988">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[71.8</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69.4%</a:t>
                      </a: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[73.3%]</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vMerge="1">
                  <a:txBody>
                    <a:bodyPr/>
                    <a:lstStyle/>
                    <a:p>
                      <a:pPr marL="0" indent="0">
                        <a:tabLst/>
                      </a:pP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bl>
          </a:graphicData>
        </a:graphic>
      </p:graphicFrame>
      <p:sp>
        <p:nvSpPr>
          <p:cNvPr id="14" name="テキスト ボックス 13"/>
          <p:cNvSpPr txBox="1"/>
          <p:nvPr/>
        </p:nvSpPr>
        <p:spPr>
          <a:xfrm>
            <a:off x="89502" y="5703059"/>
            <a:ext cx="4626514" cy="261610"/>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就業率</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歳以上人口に占める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就業者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4"/>
          <p:cNvSpPr>
            <a:spLocks noChangeArrowheads="1"/>
          </p:cNvSpPr>
          <p:nvPr/>
        </p:nvSpPr>
        <p:spPr bwMode="auto">
          <a:xfrm>
            <a:off x="71486"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2813">
              <a:lnSpc>
                <a:spcPts val="2000"/>
              </a:lnSpc>
              <a:spcBef>
                <a:spcPct val="20000"/>
              </a:spcBef>
              <a:buFont typeface="Wingdings" panose="05000000000000000000" pitchFamily="2" charset="2"/>
              <a:buChar char="u"/>
            </a:pPr>
            <a:r>
              <a:rPr lang="ja-JP" altLang="en-US" sz="2000" b="1" u="sng" dirty="0" smtClean="0">
                <a:solidFill>
                  <a:prstClr val="black"/>
                </a:solidFill>
                <a:latin typeface="+mn-ea"/>
                <a:cs typeface="Meiryo UI" pitchFamily="50" charset="-128"/>
              </a:rPr>
              <a:t>「成長目標」の進捗を把握するための指標</a:t>
            </a:r>
            <a:endParaRPr lang="ja-JP" altLang="en-US" sz="2000" b="1" u="sng" dirty="0">
              <a:solidFill>
                <a:prstClr val="black"/>
              </a:solidFill>
              <a:latin typeface="+mn-ea"/>
              <a:cs typeface="Meiryo UI"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41</a:t>
            </a:fld>
            <a:endParaRPr lang="ja-JP" altLang="en-US" b="1" dirty="0"/>
          </a:p>
        </p:txBody>
      </p:sp>
    </p:spTree>
    <p:extLst>
      <p:ext uri="{BB962C8B-B14F-4D97-AF65-F5344CB8AC3E}">
        <p14:creationId xmlns:p14="http://schemas.microsoft.com/office/powerpoint/2010/main" val="34774135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107110821"/>
              </p:ext>
            </p:extLst>
          </p:nvPr>
        </p:nvGraphicFramePr>
        <p:xfrm>
          <a:off x="149185" y="2492896"/>
          <a:ext cx="8845630" cy="3070860"/>
        </p:xfrm>
        <a:graphic>
          <a:graphicData uri="http://schemas.openxmlformats.org/drawingml/2006/table">
            <a:tbl>
              <a:tblPr firstRow="1" bandRow="1">
                <a:tableStyleId>{5940675A-B579-460E-94D1-54222C63F5DA}</a:tableStyleId>
              </a:tblPr>
              <a:tblGrid>
                <a:gridCol w="836347">
                  <a:extLst>
                    <a:ext uri="{9D8B030D-6E8A-4147-A177-3AD203B41FA5}">
                      <a16:colId xmlns:a16="http://schemas.microsoft.com/office/drawing/2014/main" val="20000"/>
                    </a:ext>
                  </a:extLst>
                </a:gridCol>
                <a:gridCol w="564732">
                  <a:extLst>
                    <a:ext uri="{9D8B030D-6E8A-4147-A177-3AD203B41FA5}">
                      <a16:colId xmlns:a16="http://schemas.microsoft.com/office/drawing/2014/main" val="20001"/>
                    </a:ext>
                  </a:extLst>
                </a:gridCol>
                <a:gridCol w="783637">
                  <a:extLst>
                    <a:ext uri="{9D8B030D-6E8A-4147-A177-3AD203B41FA5}">
                      <a16:colId xmlns:a16="http://schemas.microsoft.com/office/drawing/2014/main" val="20002"/>
                    </a:ext>
                  </a:extLst>
                </a:gridCol>
                <a:gridCol w="783637">
                  <a:extLst>
                    <a:ext uri="{9D8B030D-6E8A-4147-A177-3AD203B41FA5}">
                      <a16:colId xmlns:a16="http://schemas.microsoft.com/office/drawing/2014/main" val="20003"/>
                    </a:ext>
                  </a:extLst>
                </a:gridCol>
                <a:gridCol w="783637">
                  <a:extLst>
                    <a:ext uri="{9D8B030D-6E8A-4147-A177-3AD203B41FA5}">
                      <a16:colId xmlns:a16="http://schemas.microsoft.com/office/drawing/2014/main" val="20004"/>
                    </a:ext>
                  </a:extLst>
                </a:gridCol>
                <a:gridCol w="783637">
                  <a:extLst>
                    <a:ext uri="{9D8B030D-6E8A-4147-A177-3AD203B41FA5}">
                      <a16:colId xmlns:a16="http://schemas.microsoft.com/office/drawing/2014/main" val="20005"/>
                    </a:ext>
                  </a:extLst>
                </a:gridCol>
                <a:gridCol w="783637">
                  <a:extLst>
                    <a:ext uri="{9D8B030D-6E8A-4147-A177-3AD203B41FA5}">
                      <a16:colId xmlns:a16="http://schemas.microsoft.com/office/drawing/2014/main" val="20006"/>
                    </a:ext>
                  </a:extLst>
                </a:gridCol>
                <a:gridCol w="783637">
                  <a:extLst>
                    <a:ext uri="{9D8B030D-6E8A-4147-A177-3AD203B41FA5}">
                      <a16:colId xmlns:a16="http://schemas.microsoft.com/office/drawing/2014/main" val="20007"/>
                    </a:ext>
                  </a:extLst>
                </a:gridCol>
                <a:gridCol w="783637">
                  <a:extLst>
                    <a:ext uri="{9D8B030D-6E8A-4147-A177-3AD203B41FA5}">
                      <a16:colId xmlns:a16="http://schemas.microsoft.com/office/drawing/2014/main" val="20008"/>
                    </a:ext>
                  </a:extLst>
                </a:gridCol>
                <a:gridCol w="783637">
                  <a:extLst>
                    <a:ext uri="{9D8B030D-6E8A-4147-A177-3AD203B41FA5}">
                      <a16:colId xmlns:a16="http://schemas.microsoft.com/office/drawing/2014/main" val="20009"/>
                    </a:ext>
                  </a:extLst>
                </a:gridCol>
                <a:gridCol w="1175455">
                  <a:extLst>
                    <a:ext uri="{9D8B030D-6E8A-4147-A177-3AD203B41FA5}">
                      <a16:colId xmlns:a16="http://schemas.microsoft.com/office/drawing/2014/main" val="20010"/>
                    </a:ext>
                  </a:extLst>
                </a:gridCol>
              </a:tblGrid>
              <a:tr h="227039">
                <a:tc gridSpan="2">
                  <a:txBody>
                    <a:bodyPr/>
                    <a:lstStyle/>
                    <a:p>
                      <a:pPr algn="ct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489007">
                <a:tc rowSpan="2">
                  <a:txBody>
                    <a:bodyPr/>
                    <a:lstStyle/>
                    <a:p>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学力調査結果</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正答率</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66.7</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67.4</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60.9</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62.4</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p>
                  </a:txBody>
                  <a:tcPr marL="91436" marR="91436" marT="45701" marB="45701"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「全国学力・学習状況調査」</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489007">
                <a:tc vMerge="1">
                  <a:txBody>
                    <a:bodyPr/>
                    <a:lstStyle/>
                    <a:p>
                      <a:endParaRPr kumimoji="1" lang="ja-JP" altLang="en-US" sz="1200" dirty="0">
                        <a:latin typeface="HGPｺﾞｼｯｸE" pitchFamily="50" charset="-128"/>
                        <a:ea typeface="HGPｺﾞｼｯｸE" pitchFamily="50" charset="-128"/>
                      </a:endParaRPr>
                    </a:p>
                  </a:txBody>
                  <a:tcPr/>
                </a:tc>
                <a:tc>
                  <a:txBody>
                    <a:bodyPr/>
                    <a:lstStyle/>
                    <a:p>
                      <a:pPr algn="ct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中学校</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58.5</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0"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62.5</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61.5</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[64.4</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61.2</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[62.1</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63.5</a:t>
                      </a:r>
                      <a:r>
                        <a:rPr kumimoji="1" lang="ja-JP" altLang="en-US" sz="105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[65.6%]</a:t>
                      </a:r>
                    </a:p>
                  </a:txBody>
                  <a:tcPr marL="91436" marR="91436" marT="45701" marB="45701"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「全国学力・学習状況調査」</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66365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府立高校</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年生の英検準</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級以上相当の英語力を有する割合 </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25.8</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28.2</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27.2</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[31.9</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31.2</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[34.3</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35.0</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[36.4</a:t>
                      </a:r>
                      <a:r>
                        <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[39.3%]</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日時点</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「公立高等学校・中等教育学校（後期課程）における英語教育実施状況調査」</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正方形/長方形 4"/>
          <p:cNvSpPr>
            <a:spLocks noChangeArrowheads="1"/>
          </p:cNvSpPr>
          <p:nvPr/>
        </p:nvSpPr>
        <p:spPr bwMode="auto">
          <a:xfrm>
            <a:off x="71486"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2813">
              <a:lnSpc>
                <a:spcPts val="2000"/>
              </a:lnSpc>
              <a:spcBef>
                <a:spcPct val="20000"/>
              </a:spcBef>
              <a:buFont typeface="Wingdings" panose="05000000000000000000" pitchFamily="2" charset="2"/>
              <a:buChar char="u"/>
            </a:pPr>
            <a:r>
              <a:rPr lang="ja-JP" altLang="en-US" sz="2000" b="1" u="sng" dirty="0" smtClean="0">
                <a:solidFill>
                  <a:prstClr val="black"/>
                </a:solidFill>
                <a:latin typeface="+mn-ea"/>
                <a:cs typeface="Meiryo UI" pitchFamily="50" charset="-128"/>
              </a:rPr>
              <a:t>「成長目標」の進捗を把握するための指標</a:t>
            </a:r>
            <a:endParaRPr lang="ja-JP" altLang="en-US" sz="2000" b="1" u="sng" dirty="0">
              <a:solidFill>
                <a:prstClr val="black"/>
              </a:solidFill>
              <a:latin typeface="+mn-ea"/>
              <a:cs typeface="Meiryo UI" pitchFamily="50" charset="-128"/>
            </a:endParaRPr>
          </a:p>
        </p:txBody>
      </p:sp>
      <p:sp>
        <p:nvSpPr>
          <p:cNvPr id="12" name="正方形/長方形 11"/>
          <p:cNvSpPr/>
          <p:nvPr/>
        </p:nvSpPr>
        <p:spPr>
          <a:xfrm>
            <a:off x="83039" y="836712"/>
            <a:ext cx="8928992" cy="13681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年度の学力調査結果（正答率）は、小学校で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ポイント減少）、中学校で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）。戦略策定時から、中学校では徐々に正答率が向上しているが、小学校では伸び悩んでいる状況。また、小学校、中学校ともに全国平均を下回る状況。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府立高校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年生の英検準</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級以上相当の英語力を有する割合は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ポイントの増加。戦略策定以降、向上がみられるものの、全国の水準を下回っている。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07504" y="5733256"/>
            <a:ext cx="6264696"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年度は実施せず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42</a:t>
            </a:fld>
            <a:endParaRPr lang="ja-JP" altLang="en-US" b="1" dirty="0"/>
          </a:p>
        </p:txBody>
      </p:sp>
    </p:spTree>
    <p:extLst>
      <p:ext uri="{BB962C8B-B14F-4D97-AF65-F5344CB8AC3E}">
        <p14:creationId xmlns:p14="http://schemas.microsoft.com/office/powerpoint/2010/main" val="437512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395536" y="909300"/>
            <a:ext cx="6264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「労働力調査」、大阪府統計課「労働力調査地方集計結果（年平均</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134310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大阪府の女性の就業率は、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年以降上昇している。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との差は縮小傾向にあるものの、依然として約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の差がみられる。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107504" y="570166"/>
            <a:ext cx="8424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女性の就業率の推移</a:t>
            </a:r>
            <a:r>
              <a:rPr lang="ja-JP" altLang="en-US" sz="1400" dirty="0">
                <a:latin typeface="+mn-ea"/>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43</a:t>
            </a:fld>
            <a:endParaRPr lang="ja-JP" altLang="en-US" b="1" dirty="0"/>
          </a:p>
        </p:txBody>
      </p:sp>
      <p:pic>
        <p:nvPicPr>
          <p:cNvPr id="4" name="図 3"/>
          <p:cNvPicPr>
            <a:picLocks noChangeAspect="1"/>
          </p:cNvPicPr>
          <p:nvPr/>
        </p:nvPicPr>
        <p:blipFill>
          <a:blip r:embed="rId3"/>
          <a:stretch>
            <a:fillRect/>
          </a:stretch>
        </p:blipFill>
        <p:spPr>
          <a:xfrm>
            <a:off x="15823" y="2444912"/>
            <a:ext cx="8608298" cy="4224894"/>
          </a:xfrm>
          <a:prstGeom prst="rect">
            <a:avLst/>
          </a:prstGeom>
        </p:spPr>
      </p:pic>
    </p:spTree>
    <p:extLst>
      <p:ext uri="{BB962C8B-B14F-4D97-AF65-F5344CB8AC3E}">
        <p14:creationId xmlns:p14="http://schemas.microsoft.com/office/powerpoint/2010/main" val="39551166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107504" y="534063"/>
            <a:ext cx="87583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年齢階級別女性の有業率、潜在的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総務省「就業構造基本調査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873411"/>
            <a:ext cx="8928992" cy="111543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の女性の有業率をみると、いわゆる「Ｍ字カーブ」の谷は改善されつつあるものの、全国平均に比べ低い状況となっている。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また、大阪の有業率と潜在的有業率の差をみると、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歳までのいずれの年齢層でも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ポイント以上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、依然、働く意思がありながら就業できていない人は多い。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44</a:t>
            </a:fld>
            <a:endParaRPr lang="ja-JP" altLang="en-US" b="1" dirty="0"/>
          </a:p>
        </p:txBody>
      </p:sp>
      <p:pic>
        <p:nvPicPr>
          <p:cNvPr id="3" name="図 2"/>
          <p:cNvPicPr>
            <a:picLocks noChangeAspect="1"/>
          </p:cNvPicPr>
          <p:nvPr/>
        </p:nvPicPr>
        <p:blipFill>
          <a:blip r:embed="rId3"/>
          <a:stretch>
            <a:fillRect/>
          </a:stretch>
        </p:blipFill>
        <p:spPr>
          <a:xfrm>
            <a:off x="580633" y="2267780"/>
            <a:ext cx="8285182" cy="4584589"/>
          </a:xfrm>
          <a:prstGeom prst="rect">
            <a:avLst/>
          </a:prstGeom>
        </p:spPr>
      </p:pic>
    </p:spTree>
    <p:extLst>
      <p:ext uri="{BB962C8B-B14F-4D97-AF65-F5344CB8AC3E}">
        <p14:creationId xmlns:p14="http://schemas.microsoft.com/office/powerpoint/2010/main" val="34215256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06388" y="426150"/>
            <a:ext cx="87583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男女別、新規求職申込状況（</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872617"/>
            <a:ext cx="8928992" cy="10041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主な職業別の新規求職申込状況を見ると、一般・パートともに、事務的職業の人気が高く、申込件数が求人数を上回る状況。特に女性の申込件数が多い傾向。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専門的・技術的職業、販売やサービスの職業では、求人数が申込件数を上回っており、人材不足の傾向が見られる。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5868" y="1876762"/>
            <a:ext cx="180020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4"/>
          <p:cNvSpPr>
            <a:spLocks noChangeArrowheads="1"/>
          </p:cNvSpPr>
          <p:nvPr/>
        </p:nvSpPr>
        <p:spPr bwMode="auto">
          <a:xfrm>
            <a:off x="4282852" y="487705"/>
            <a:ext cx="3961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出典：大阪労働局「労働市場月報」より作成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b="1" smtClean="0"/>
              <a:pPr>
                <a:defRPr/>
              </a:pPr>
              <a:t>45</a:t>
            </a:fld>
            <a:endParaRPr lang="ja-JP" altLang="en-US" b="1" dirty="0"/>
          </a:p>
        </p:txBody>
      </p:sp>
      <p:sp>
        <p:nvSpPr>
          <p:cNvPr id="74" name="テキスト ボックス 73"/>
          <p:cNvSpPr txBox="1"/>
          <p:nvPr/>
        </p:nvSpPr>
        <p:spPr>
          <a:xfrm>
            <a:off x="107504" y="4149080"/>
            <a:ext cx="2448272"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○パート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398521" y="2060848"/>
            <a:ext cx="8205927" cy="4700423"/>
          </a:xfrm>
          <a:prstGeom prst="rect">
            <a:avLst/>
          </a:prstGeom>
        </p:spPr>
      </p:pic>
    </p:spTree>
    <p:extLst>
      <p:ext uri="{BB962C8B-B14F-4D97-AF65-F5344CB8AC3E}">
        <p14:creationId xmlns:p14="http://schemas.microsoft.com/office/powerpoint/2010/main" val="3163665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05798"/>
            <a:ext cx="87583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歳以上の労働力人口と就業率</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1196752"/>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以上の府内労働力人口は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千人で対前年度比▲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千人。就業率も前年から落ち込んでいる状況。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46</a:t>
            </a:fld>
            <a:endParaRPr lang="ja-JP" altLang="en-US" b="1" dirty="0"/>
          </a:p>
        </p:txBody>
      </p:sp>
      <p:pic>
        <p:nvPicPr>
          <p:cNvPr id="3" name="図 2"/>
          <p:cNvPicPr>
            <a:picLocks noChangeAspect="1"/>
          </p:cNvPicPr>
          <p:nvPr/>
        </p:nvPicPr>
        <p:blipFill>
          <a:blip r:embed="rId3"/>
          <a:stretch>
            <a:fillRect/>
          </a:stretch>
        </p:blipFill>
        <p:spPr>
          <a:xfrm>
            <a:off x="57051" y="2195288"/>
            <a:ext cx="9144793" cy="4291956"/>
          </a:xfrm>
          <a:prstGeom prst="rect">
            <a:avLst/>
          </a:prstGeom>
        </p:spPr>
      </p:pic>
    </p:spTree>
    <p:extLst>
      <p:ext uri="{BB962C8B-B14F-4D97-AF65-F5344CB8AC3E}">
        <p14:creationId xmlns:p14="http://schemas.microsoft.com/office/powerpoint/2010/main" val="1510766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80229"/>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歳以上の就業者の推移（主な産業別・非農林業）</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20835" y="1412776"/>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歳以上の就業者を産業別に見ると、製造業や卸売業・小売業、サービス業（他に分類されないもの）、医療・福祉で多い傾向。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47</a:t>
            </a:fld>
            <a:endParaRPr lang="ja-JP" altLang="en-US" b="1" dirty="0"/>
          </a:p>
        </p:txBody>
      </p:sp>
      <p:pic>
        <p:nvPicPr>
          <p:cNvPr id="3" name="図 2"/>
          <p:cNvPicPr>
            <a:picLocks noChangeAspect="1"/>
          </p:cNvPicPr>
          <p:nvPr/>
        </p:nvPicPr>
        <p:blipFill>
          <a:blip r:embed="rId3"/>
          <a:stretch>
            <a:fillRect/>
          </a:stretch>
        </p:blipFill>
        <p:spPr>
          <a:xfrm>
            <a:off x="120835" y="2418585"/>
            <a:ext cx="8815580" cy="3962743"/>
          </a:xfrm>
          <a:prstGeom prst="rect">
            <a:avLst/>
          </a:prstGeom>
        </p:spPr>
      </p:pic>
    </p:spTree>
    <p:extLst>
      <p:ext uri="{BB962C8B-B14F-4D97-AF65-F5344CB8AC3E}">
        <p14:creationId xmlns:p14="http://schemas.microsoft.com/office/powerpoint/2010/main" val="26602928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72826" y="517054"/>
            <a:ext cx="87583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歳以上の就業者の労働形態など</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950858"/>
            <a:ext cx="8928992" cy="8219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歳以上の就業者の就業形態をみると、非正規として働く高齢者が増えている。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府内の年齢別の賃金構造をみると、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歳以上の年齢層にも、「決まって支給する給与」が一定支給されている。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1893590"/>
            <a:ext cx="4248472" cy="677108"/>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歳以上の就業形態　</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11960" y="1928445"/>
            <a:ext cx="4968552" cy="492443"/>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○府内の年齢別の賃金構造（</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：厚生労働省「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賃金</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構造基本調査」より作成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48</a:t>
            </a:fld>
            <a:endParaRPr lang="ja-JP" altLang="en-US" b="1" dirty="0"/>
          </a:p>
        </p:txBody>
      </p:sp>
      <p:pic>
        <p:nvPicPr>
          <p:cNvPr id="4" name="図 3"/>
          <p:cNvPicPr>
            <a:picLocks noChangeAspect="1"/>
          </p:cNvPicPr>
          <p:nvPr/>
        </p:nvPicPr>
        <p:blipFill>
          <a:blip r:embed="rId3"/>
          <a:stretch>
            <a:fillRect/>
          </a:stretch>
        </p:blipFill>
        <p:spPr>
          <a:xfrm>
            <a:off x="-36512" y="2626211"/>
            <a:ext cx="9150889" cy="4115157"/>
          </a:xfrm>
          <a:prstGeom prst="rect">
            <a:avLst/>
          </a:prstGeom>
        </p:spPr>
      </p:pic>
    </p:spTree>
    <p:extLst>
      <p:ext uri="{BB962C8B-B14F-4D97-AF65-F5344CB8AC3E}">
        <p14:creationId xmlns:p14="http://schemas.microsoft.com/office/powerpoint/2010/main" val="712661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章　</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成長目標の達成状況</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105885" cy="307777"/>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（年度ベース）と書いていないものは全て（暦年）の統計を示す。</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a:t>
            </a:fld>
            <a:endParaRPr lang="ja-JP" altLang="en-US" b="1" dirty="0"/>
          </a:p>
        </p:txBody>
      </p:sp>
    </p:spTree>
    <p:extLst>
      <p:ext uri="{BB962C8B-B14F-4D97-AF65-F5344CB8AC3E}">
        <p14:creationId xmlns:p14="http://schemas.microsoft.com/office/powerpoint/2010/main" val="489216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0" y="472316"/>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者実雇用率、法定雇用率達成企業の割合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：厚生労働省「障害者雇用状況の調査結果」より作成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49186" y="1079216"/>
            <a:ext cx="8928992" cy="10536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年の大阪府の法定雇用率達成企業の割合は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）をやや下回る状況。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0.04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）をやや下回る状況。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8172400" y="2286478"/>
            <a:ext cx="11521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9186" y="2286478"/>
            <a:ext cx="11521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49</a:t>
            </a:fld>
            <a:endParaRPr lang="ja-JP" altLang="en-US" b="1" dirty="0"/>
          </a:p>
        </p:txBody>
      </p:sp>
      <p:pic>
        <p:nvPicPr>
          <p:cNvPr id="4" name="図 3"/>
          <p:cNvPicPr>
            <a:picLocks noChangeAspect="1"/>
          </p:cNvPicPr>
          <p:nvPr/>
        </p:nvPicPr>
        <p:blipFill>
          <a:blip r:embed="rId3"/>
          <a:stretch>
            <a:fillRect/>
          </a:stretch>
        </p:blipFill>
        <p:spPr>
          <a:xfrm>
            <a:off x="210978" y="2563477"/>
            <a:ext cx="8547333" cy="4176122"/>
          </a:xfrm>
          <a:prstGeom prst="rect">
            <a:avLst/>
          </a:prstGeom>
        </p:spPr>
      </p:pic>
    </p:spTree>
    <p:extLst>
      <p:ext uri="{BB962C8B-B14F-4D97-AF65-F5344CB8AC3E}">
        <p14:creationId xmlns:p14="http://schemas.microsoft.com/office/powerpoint/2010/main" val="36902187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611007"/>
            <a:ext cx="87583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別の</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者実雇用率の推移（全国）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出典：厚生労働省「障害者雇用状況の調査結果」より作成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20835" y="105273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産業別の</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者実雇用率をみると、医療福祉分野で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％と最も高く、近年の伸びも大きい。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・飲食サービス業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や、卸売業・小売業、建設業、情報通信業の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実雇用率が低い傾向にある。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219450" y="2060848"/>
            <a:ext cx="89045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50</a:t>
            </a:fld>
            <a:endParaRPr lang="ja-JP" altLang="en-US" b="1" dirty="0"/>
          </a:p>
        </p:txBody>
      </p:sp>
      <p:pic>
        <p:nvPicPr>
          <p:cNvPr id="3" name="図 2"/>
          <p:cNvPicPr>
            <a:picLocks noChangeAspect="1"/>
          </p:cNvPicPr>
          <p:nvPr/>
        </p:nvPicPr>
        <p:blipFill>
          <a:blip r:embed="rId3"/>
          <a:stretch>
            <a:fillRect/>
          </a:stretch>
        </p:blipFill>
        <p:spPr>
          <a:xfrm>
            <a:off x="250699" y="2397380"/>
            <a:ext cx="8669263" cy="4273666"/>
          </a:xfrm>
          <a:prstGeom prst="rect">
            <a:avLst/>
          </a:prstGeom>
        </p:spPr>
      </p:pic>
    </p:spTree>
    <p:extLst>
      <p:ext uri="{BB962C8B-B14F-4D97-AF65-F5344CB8AC3E}">
        <p14:creationId xmlns:p14="http://schemas.microsoft.com/office/powerpoint/2010/main" val="3736178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113440" y="536104"/>
            <a:ext cx="90099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：総務省「労働力調査」、大阪府統計課「</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51465" y="2503929"/>
            <a:ext cx="3944937"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歳以上人口に占める就業者の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割合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25" y="2780928"/>
            <a:ext cx="3945935"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107504" y="1116419"/>
            <a:ext cx="8928992" cy="116316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ポイントの増加。戦略策定時から回復基調が続いている。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年の全国平均の就業率は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比べると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、大阪の就業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は低い状況。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51</a:t>
            </a:fld>
            <a:endParaRPr lang="ja-JP" altLang="en-US" b="1" dirty="0"/>
          </a:p>
        </p:txBody>
      </p:sp>
      <p:pic>
        <p:nvPicPr>
          <p:cNvPr id="4" name="図 3"/>
          <p:cNvPicPr>
            <a:picLocks noChangeAspect="1"/>
          </p:cNvPicPr>
          <p:nvPr/>
        </p:nvPicPr>
        <p:blipFill>
          <a:blip r:embed="rId4"/>
          <a:stretch>
            <a:fillRect/>
          </a:stretch>
        </p:blipFill>
        <p:spPr>
          <a:xfrm>
            <a:off x="511712" y="3618795"/>
            <a:ext cx="8120576" cy="3194581"/>
          </a:xfrm>
          <a:prstGeom prst="rect">
            <a:avLst/>
          </a:prstGeom>
        </p:spPr>
      </p:pic>
    </p:spTree>
    <p:extLst>
      <p:ext uri="{BB962C8B-B14F-4D97-AF65-F5344CB8AC3E}">
        <p14:creationId xmlns:p14="http://schemas.microsoft.com/office/powerpoint/2010/main" val="3708333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6"/>
          <p:cNvSpPr>
            <a:spLocks noChangeArrowheads="1"/>
          </p:cNvSpPr>
          <p:nvPr/>
        </p:nvSpPr>
        <p:spPr bwMode="auto">
          <a:xfrm>
            <a:off x="83039" y="534063"/>
            <a:ext cx="78276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主な産業別求人充足率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（大阪府）（年度ベース）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出典：大阪労働局「統計年報」より作成</a:t>
            </a:r>
          </a:p>
        </p:txBody>
      </p:sp>
      <p:sp>
        <p:nvSpPr>
          <p:cNvPr id="20" name="テキスト ボックス 19"/>
          <p:cNvSpPr txBox="1"/>
          <p:nvPr/>
        </p:nvSpPr>
        <p:spPr>
          <a:xfrm>
            <a:off x="654190" y="2060848"/>
            <a:ext cx="7446202"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求人数に対する充足された求人の割合。都道府県別では「充足数」を「新規求人数」で除して算出する。</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83039" y="950403"/>
            <a:ext cx="8928992" cy="10746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の全産業における求人</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充足率は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13.3</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。戦略策定時から低下傾向にあり、人手不足が顕著となっている。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産業別では、宿泊業・飲食サービス業の求人</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充足率が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6.6</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と最も低く、この他、</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建設業（</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9.5</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福祉（</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12.4</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）なども低い状況。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31028" y="6556870"/>
            <a:ext cx="30448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下線を引いた数値は全産業の充足率を示す</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円/楕円 3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52</a:t>
            </a:fld>
            <a:endParaRPr lang="ja-JP" altLang="en-US" b="1" dirty="0"/>
          </a:p>
        </p:txBody>
      </p:sp>
      <p:pic>
        <p:nvPicPr>
          <p:cNvPr id="3" name="図 2"/>
          <p:cNvPicPr>
            <a:picLocks noChangeAspect="1"/>
          </p:cNvPicPr>
          <p:nvPr/>
        </p:nvPicPr>
        <p:blipFill>
          <a:blip r:embed="rId3"/>
          <a:stretch>
            <a:fillRect/>
          </a:stretch>
        </p:blipFill>
        <p:spPr>
          <a:xfrm>
            <a:off x="106293" y="2445616"/>
            <a:ext cx="8931414" cy="4151736"/>
          </a:xfrm>
          <a:prstGeom prst="rect">
            <a:avLst/>
          </a:prstGeom>
        </p:spPr>
      </p:pic>
    </p:spTree>
    <p:extLst>
      <p:ext uri="{BB962C8B-B14F-4D97-AF65-F5344CB8AC3E}">
        <p14:creationId xmlns:p14="http://schemas.microsoft.com/office/powerpoint/2010/main" val="10776731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8"/>
          <p:cNvSpPr>
            <a:spLocks noChangeArrowheads="1"/>
          </p:cNvSpPr>
          <p:nvPr/>
        </p:nvSpPr>
        <p:spPr bwMode="auto">
          <a:xfrm>
            <a:off x="323528" y="717446"/>
            <a:ext cx="7200800"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：総務省「平成</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29</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年就業構造基本</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8"/>
          <p:cNvSpPr>
            <a:spLocks noChangeArrowheads="1"/>
          </p:cNvSpPr>
          <p:nvPr/>
        </p:nvSpPr>
        <p:spPr bwMode="auto">
          <a:xfrm>
            <a:off x="98586" y="457067"/>
            <a:ext cx="8946828"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600" dirty="0" smtClean="0">
                <a:latin typeface="Meiryo UI" panose="020B0604030504040204" pitchFamily="50" charset="-128"/>
                <a:ea typeface="Meiryo UI" panose="020B0604030504040204" pitchFamily="50" charset="-128"/>
                <a:cs typeface="Meiryo UI" panose="020B0604030504040204" pitchFamily="50" charset="-128"/>
              </a:rPr>
              <a:t>産業</a:t>
            </a:r>
            <a:r>
              <a:rPr lang="zh-TW" altLang="en-US" sz="1600" dirty="0">
                <a:latin typeface="Meiryo UI" panose="020B0604030504040204" pitchFamily="50" charset="-128"/>
                <a:ea typeface="Meiryo UI" panose="020B0604030504040204" pitchFamily="50" charset="-128"/>
                <a:cs typeface="Meiryo UI" panose="020B0604030504040204" pitchFamily="50" charset="-128"/>
              </a:rPr>
              <a:t>別非正規</a:t>
            </a:r>
            <a:r>
              <a:rPr lang="zh-TW" altLang="en-US" sz="1600" dirty="0" smtClean="0">
                <a:latin typeface="Meiryo UI" panose="020B0604030504040204" pitchFamily="50" charset="-128"/>
                <a:ea typeface="Meiryo UI" panose="020B0604030504040204" pitchFamily="50" charset="-128"/>
                <a:cs typeface="Meiryo UI" panose="020B0604030504040204" pitchFamily="50" charset="-128"/>
              </a:rPr>
              <a:t>割合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899592" y="2221811"/>
            <a:ext cx="648072" cy="3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20.6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(15.7%)</a:t>
            </a:r>
          </a:p>
        </p:txBody>
      </p:sp>
      <p:sp>
        <p:nvSpPr>
          <p:cNvPr id="59" name="正方形/長方形 8"/>
          <p:cNvSpPr>
            <a:spLocks noChangeArrowheads="1"/>
          </p:cNvSpPr>
          <p:nvPr/>
        </p:nvSpPr>
        <p:spPr bwMode="auto">
          <a:xfrm>
            <a:off x="0" y="2204864"/>
            <a:ext cx="9120205" cy="5155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77800" indent="-177800">
              <a:lnSpc>
                <a:spcPts val="11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非正規割合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1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全国の値</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nSpc>
                <a:spcPts val="11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61776148"/>
              </p:ext>
            </p:extLst>
          </p:nvPr>
        </p:nvGraphicFramePr>
        <p:xfrm>
          <a:off x="602641" y="4948442"/>
          <a:ext cx="8429301" cy="1224136"/>
        </p:xfrm>
        <a:graphic>
          <a:graphicData uri="http://schemas.openxmlformats.org/drawingml/2006/table">
            <a:tbl>
              <a:tblPr>
                <a:tableStyleId>{5940675A-B579-460E-94D1-54222C63F5DA}</a:tableStyleId>
              </a:tblPr>
              <a:tblGrid>
                <a:gridCol w="444717">
                  <a:extLst>
                    <a:ext uri="{9D8B030D-6E8A-4147-A177-3AD203B41FA5}">
                      <a16:colId xmlns:a16="http://schemas.microsoft.com/office/drawing/2014/main" val="20000"/>
                    </a:ext>
                  </a:extLst>
                </a:gridCol>
                <a:gridCol w="363466">
                  <a:extLst>
                    <a:ext uri="{9D8B030D-6E8A-4147-A177-3AD203B41FA5}">
                      <a16:colId xmlns:a16="http://schemas.microsoft.com/office/drawing/2014/main" val="20001"/>
                    </a:ext>
                  </a:extLst>
                </a:gridCol>
                <a:gridCol w="377731">
                  <a:extLst>
                    <a:ext uri="{9D8B030D-6E8A-4147-A177-3AD203B41FA5}">
                      <a16:colId xmlns:a16="http://schemas.microsoft.com/office/drawing/2014/main" val="20002"/>
                    </a:ext>
                  </a:extLst>
                </a:gridCol>
                <a:gridCol w="398262">
                  <a:extLst>
                    <a:ext uri="{9D8B030D-6E8A-4147-A177-3AD203B41FA5}">
                      <a16:colId xmlns:a16="http://schemas.microsoft.com/office/drawing/2014/main" val="20003"/>
                    </a:ext>
                  </a:extLst>
                </a:gridCol>
                <a:gridCol w="417055">
                  <a:extLst>
                    <a:ext uri="{9D8B030D-6E8A-4147-A177-3AD203B41FA5}">
                      <a16:colId xmlns:a16="http://schemas.microsoft.com/office/drawing/2014/main" val="20004"/>
                    </a:ext>
                  </a:extLst>
                </a:gridCol>
                <a:gridCol w="447041">
                  <a:extLst>
                    <a:ext uri="{9D8B030D-6E8A-4147-A177-3AD203B41FA5}">
                      <a16:colId xmlns:a16="http://schemas.microsoft.com/office/drawing/2014/main" val="20005"/>
                    </a:ext>
                  </a:extLst>
                </a:gridCol>
                <a:gridCol w="360040">
                  <a:extLst>
                    <a:ext uri="{9D8B030D-6E8A-4147-A177-3AD203B41FA5}">
                      <a16:colId xmlns:a16="http://schemas.microsoft.com/office/drawing/2014/main" val="20006"/>
                    </a:ext>
                  </a:extLst>
                </a:gridCol>
                <a:gridCol w="378835">
                  <a:extLst>
                    <a:ext uri="{9D8B030D-6E8A-4147-A177-3AD203B41FA5}">
                      <a16:colId xmlns:a16="http://schemas.microsoft.com/office/drawing/2014/main" val="20007"/>
                    </a:ext>
                  </a:extLst>
                </a:gridCol>
                <a:gridCol w="370599">
                  <a:extLst>
                    <a:ext uri="{9D8B030D-6E8A-4147-A177-3AD203B41FA5}">
                      <a16:colId xmlns:a16="http://schemas.microsoft.com/office/drawing/2014/main" val="20008"/>
                    </a:ext>
                  </a:extLst>
                </a:gridCol>
                <a:gridCol w="444718">
                  <a:extLst>
                    <a:ext uri="{9D8B030D-6E8A-4147-A177-3AD203B41FA5}">
                      <a16:colId xmlns:a16="http://schemas.microsoft.com/office/drawing/2014/main" val="20009"/>
                    </a:ext>
                  </a:extLst>
                </a:gridCol>
                <a:gridCol w="444718">
                  <a:extLst>
                    <a:ext uri="{9D8B030D-6E8A-4147-A177-3AD203B41FA5}">
                      <a16:colId xmlns:a16="http://schemas.microsoft.com/office/drawing/2014/main" val="20010"/>
                    </a:ext>
                  </a:extLst>
                </a:gridCol>
                <a:gridCol w="370599">
                  <a:extLst>
                    <a:ext uri="{9D8B030D-6E8A-4147-A177-3AD203B41FA5}">
                      <a16:colId xmlns:a16="http://schemas.microsoft.com/office/drawing/2014/main" val="20011"/>
                    </a:ext>
                  </a:extLst>
                </a:gridCol>
                <a:gridCol w="438803">
                  <a:extLst>
                    <a:ext uri="{9D8B030D-6E8A-4147-A177-3AD203B41FA5}">
                      <a16:colId xmlns:a16="http://schemas.microsoft.com/office/drawing/2014/main" val="20012"/>
                    </a:ext>
                  </a:extLst>
                </a:gridCol>
                <a:gridCol w="360040">
                  <a:extLst>
                    <a:ext uri="{9D8B030D-6E8A-4147-A177-3AD203B41FA5}">
                      <a16:colId xmlns:a16="http://schemas.microsoft.com/office/drawing/2014/main" val="20013"/>
                    </a:ext>
                  </a:extLst>
                </a:gridCol>
                <a:gridCol w="387073">
                  <a:extLst>
                    <a:ext uri="{9D8B030D-6E8A-4147-A177-3AD203B41FA5}">
                      <a16:colId xmlns:a16="http://schemas.microsoft.com/office/drawing/2014/main" val="20014"/>
                    </a:ext>
                  </a:extLst>
                </a:gridCol>
                <a:gridCol w="444718">
                  <a:extLst>
                    <a:ext uri="{9D8B030D-6E8A-4147-A177-3AD203B41FA5}">
                      <a16:colId xmlns:a16="http://schemas.microsoft.com/office/drawing/2014/main" val="20015"/>
                    </a:ext>
                  </a:extLst>
                </a:gridCol>
                <a:gridCol w="370599">
                  <a:extLst>
                    <a:ext uri="{9D8B030D-6E8A-4147-A177-3AD203B41FA5}">
                      <a16:colId xmlns:a16="http://schemas.microsoft.com/office/drawing/2014/main" val="20016"/>
                    </a:ext>
                  </a:extLst>
                </a:gridCol>
                <a:gridCol w="457818">
                  <a:extLst>
                    <a:ext uri="{9D8B030D-6E8A-4147-A177-3AD203B41FA5}">
                      <a16:colId xmlns:a16="http://schemas.microsoft.com/office/drawing/2014/main" val="20017"/>
                    </a:ext>
                  </a:extLst>
                </a:gridCol>
                <a:gridCol w="406149">
                  <a:extLst>
                    <a:ext uri="{9D8B030D-6E8A-4147-A177-3AD203B41FA5}">
                      <a16:colId xmlns:a16="http://schemas.microsoft.com/office/drawing/2014/main" val="20018"/>
                    </a:ext>
                  </a:extLst>
                </a:gridCol>
                <a:gridCol w="396067">
                  <a:extLst>
                    <a:ext uri="{9D8B030D-6E8A-4147-A177-3AD203B41FA5}">
                      <a16:colId xmlns:a16="http://schemas.microsoft.com/office/drawing/2014/main" val="20019"/>
                    </a:ext>
                  </a:extLst>
                </a:gridCol>
                <a:gridCol w="350253">
                  <a:extLst>
                    <a:ext uri="{9D8B030D-6E8A-4147-A177-3AD203B41FA5}">
                      <a16:colId xmlns:a16="http://schemas.microsoft.com/office/drawing/2014/main" val="20020"/>
                    </a:ext>
                  </a:extLst>
                </a:gridCol>
              </a:tblGrid>
              <a:tr h="850912">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総数</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農業，林業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漁業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zh-TW" altLang="en-US" sz="800" b="1" u="none" strike="noStrike" dirty="0">
                          <a:effectLst/>
                          <a:latin typeface="ＭＳ Ｐゴシック" panose="020B0600070205080204" pitchFamily="50" charset="-128"/>
                          <a:ea typeface="ＭＳ Ｐゴシック" panose="020B0600070205080204" pitchFamily="50" charset="-128"/>
                        </a:rPr>
                        <a:t>鉱業，採石業，砂利採取業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建設業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製造業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電気・ガス・熱供給・水道業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情報通信業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運輸業，郵便業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卸売業，小売業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金融業，保険業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zh-TW" altLang="en-US" sz="800" b="1" u="none" strike="noStrike" dirty="0">
                          <a:effectLst/>
                          <a:latin typeface="ＭＳ Ｐゴシック" panose="020B0600070205080204" pitchFamily="50" charset="-128"/>
                          <a:ea typeface="ＭＳ Ｐゴシック" panose="020B0600070205080204" pitchFamily="50" charset="-128"/>
                        </a:rPr>
                        <a:t>不動産業，物品賃貸業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学術研究，専門・技術サービス業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宿泊業，飲食サービス業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生活関連サービス業，娯楽業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教育，学習支援業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医療，福祉</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複合サービス事業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サービス業（他に分類されないもの）</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公務（他に分類されるものを除く）</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分類不能の産業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extLst>
                  <a:ext uri="{0D108BD9-81ED-4DB2-BD59-A6C34878D82A}">
                    <a16:rowId xmlns:a16="http://schemas.microsoft.com/office/drawing/2014/main" val="10000"/>
                  </a:ext>
                </a:extLst>
              </a:tr>
              <a:tr h="186612">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1,535,900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32,400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161,400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24,900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87,500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309,000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31,200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27,900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32,200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172,800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69,800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85,600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226,000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5,100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159,300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18,800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86,000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extLst>
                  <a:ext uri="{0D108BD9-81ED-4DB2-BD59-A6C34878D82A}">
                    <a16:rowId xmlns:a16="http://schemas.microsoft.com/office/drawing/2014/main" val="10001"/>
                  </a:ext>
                </a:extLst>
              </a:tr>
              <a:tr h="186612">
                <a:tc>
                  <a:txBody>
                    <a:bodyPr/>
                    <a:lstStyle/>
                    <a:p>
                      <a:pPr algn="r" fontAlgn="b"/>
                      <a:r>
                        <a:rPr lang="en-US" altLang="ja-JP" sz="800" b="1" i="0" u="none" strike="noStrike" dirty="0" smtClean="0">
                          <a:effectLst/>
                          <a:latin typeface="ＭＳ Ｐゴシック" panose="020B0600070205080204" pitchFamily="50" charset="-128"/>
                          <a:ea typeface="ＭＳ Ｐゴシック" panose="020B0600070205080204" pitchFamily="50" charset="-128"/>
                        </a:rPr>
                        <a:t>2,935,200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13,100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263,500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560,400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14,400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110,600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185,800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433,800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87,600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76,900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129,400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95,300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70,800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130,900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346,600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11,200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180,900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108,900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112,900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extLst>
                  <a:ext uri="{0D108BD9-81ED-4DB2-BD59-A6C34878D82A}">
                    <a16:rowId xmlns:a16="http://schemas.microsoft.com/office/drawing/2014/main" val="10002"/>
                  </a:ext>
                </a:extLst>
              </a:tr>
            </a:tbl>
          </a:graphicData>
        </a:graphic>
      </p:graphicFrame>
      <p:sp>
        <p:nvSpPr>
          <p:cNvPr id="61" name="正方形/長方形 8"/>
          <p:cNvSpPr>
            <a:spLocks noChangeArrowheads="1"/>
          </p:cNvSpPr>
          <p:nvPr/>
        </p:nvSpPr>
        <p:spPr bwMode="auto">
          <a:xfrm>
            <a:off x="467544" y="2221811"/>
            <a:ext cx="648072" cy="3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34.4</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(32.2%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8"/>
          <p:cNvSpPr>
            <a:spLocks noChangeArrowheads="1"/>
          </p:cNvSpPr>
          <p:nvPr/>
        </p:nvSpPr>
        <p:spPr bwMode="auto">
          <a:xfrm>
            <a:off x="1331640" y="2221811"/>
            <a:ext cx="648072" cy="3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(14.4%)</a:t>
            </a:r>
          </a:p>
        </p:txBody>
      </p:sp>
      <p:sp>
        <p:nvSpPr>
          <p:cNvPr id="40" name="正方形/長方形 8"/>
          <p:cNvSpPr>
            <a:spLocks noChangeArrowheads="1"/>
          </p:cNvSpPr>
          <p:nvPr/>
        </p:nvSpPr>
        <p:spPr bwMode="auto">
          <a:xfrm>
            <a:off x="1724224"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(13.7%)</a:t>
            </a:r>
          </a:p>
        </p:txBody>
      </p:sp>
      <p:sp>
        <p:nvSpPr>
          <p:cNvPr id="41" name="正方形/長方形 8"/>
          <p:cNvSpPr>
            <a:spLocks noChangeArrowheads="1"/>
          </p:cNvSpPr>
          <p:nvPr/>
        </p:nvSpPr>
        <p:spPr bwMode="auto">
          <a:xfrm>
            <a:off x="2126730"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10.9</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(12.6%)</a:t>
            </a:r>
          </a:p>
        </p:txBody>
      </p:sp>
      <p:sp>
        <p:nvSpPr>
          <p:cNvPr id="42" name="正方形/長方形 8"/>
          <p:cNvSpPr>
            <a:spLocks noChangeArrowheads="1"/>
          </p:cNvSpPr>
          <p:nvPr/>
        </p:nvSpPr>
        <p:spPr bwMode="auto">
          <a:xfrm>
            <a:off x="2493988"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22.4</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(24.2%)</a:t>
            </a:r>
          </a:p>
        </p:txBody>
      </p:sp>
      <p:sp>
        <p:nvSpPr>
          <p:cNvPr id="44" name="正方形/長方形 8"/>
          <p:cNvSpPr>
            <a:spLocks noChangeArrowheads="1"/>
          </p:cNvSpPr>
          <p:nvPr/>
        </p:nvSpPr>
        <p:spPr bwMode="auto">
          <a:xfrm>
            <a:off x="2915816"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14.3</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(14.1%)</a:t>
            </a:r>
          </a:p>
        </p:txBody>
      </p:sp>
      <p:sp>
        <p:nvSpPr>
          <p:cNvPr id="45" name="正方形/長方形 8"/>
          <p:cNvSpPr>
            <a:spLocks noChangeArrowheads="1"/>
          </p:cNvSpPr>
          <p:nvPr/>
        </p:nvSpPr>
        <p:spPr bwMode="auto">
          <a:xfrm>
            <a:off x="3341080"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18.4</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(16.1%)</a:t>
            </a:r>
          </a:p>
        </p:txBody>
      </p:sp>
      <p:sp>
        <p:nvSpPr>
          <p:cNvPr id="46" name="正方形/長方形 8"/>
          <p:cNvSpPr>
            <a:spLocks noChangeArrowheads="1"/>
          </p:cNvSpPr>
          <p:nvPr/>
        </p:nvSpPr>
        <p:spPr bwMode="auto">
          <a:xfrm>
            <a:off x="3779912"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32.0</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(29.6%)</a:t>
            </a:r>
          </a:p>
        </p:txBody>
      </p:sp>
      <p:sp>
        <p:nvSpPr>
          <p:cNvPr id="47" name="正方形/長方形 8"/>
          <p:cNvSpPr>
            <a:spLocks noChangeArrowheads="1"/>
          </p:cNvSpPr>
          <p:nvPr/>
        </p:nvSpPr>
        <p:spPr bwMode="auto">
          <a:xfrm>
            <a:off x="4148336"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41.6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(42.7%)</a:t>
            </a:r>
          </a:p>
        </p:txBody>
      </p:sp>
      <p:sp>
        <p:nvSpPr>
          <p:cNvPr id="48" name="正方形/長方形 8"/>
          <p:cNvSpPr>
            <a:spLocks noChangeArrowheads="1"/>
          </p:cNvSpPr>
          <p:nvPr/>
        </p:nvSpPr>
        <p:spPr bwMode="auto">
          <a:xfrm>
            <a:off x="4518273"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26.3</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(21.6%)</a:t>
            </a:r>
          </a:p>
        </p:txBody>
      </p:sp>
      <p:sp>
        <p:nvSpPr>
          <p:cNvPr id="49" name="正方形/長方形 8"/>
          <p:cNvSpPr>
            <a:spLocks noChangeArrowheads="1"/>
          </p:cNvSpPr>
          <p:nvPr/>
        </p:nvSpPr>
        <p:spPr bwMode="auto">
          <a:xfrm>
            <a:off x="4896036"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26.6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(25.9%)</a:t>
            </a:r>
          </a:p>
        </p:txBody>
      </p:sp>
      <p:sp>
        <p:nvSpPr>
          <p:cNvPr id="50" name="正方形/長方形 8"/>
          <p:cNvSpPr>
            <a:spLocks noChangeArrowheads="1"/>
          </p:cNvSpPr>
          <p:nvPr/>
        </p:nvSpPr>
        <p:spPr bwMode="auto">
          <a:xfrm>
            <a:off x="5364088"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19.9</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(17.2%)</a:t>
            </a:r>
          </a:p>
        </p:txBody>
      </p:sp>
      <p:sp>
        <p:nvSpPr>
          <p:cNvPr id="51" name="正方形/長方形 8"/>
          <p:cNvSpPr>
            <a:spLocks noChangeArrowheads="1"/>
          </p:cNvSpPr>
          <p:nvPr/>
        </p:nvSpPr>
        <p:spPr bwMode="auto">
          <a:xfrm>
            <a:off x="5766972"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64.5</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(62.3%)</a:t>
            </a:r>
          </a:p>
        </p:txBody>
      </p:sp>
      <p:sp>
        <p:nvSpPr>
          <p:cNvPr id="54" name="正方形/長方形 8"/>
          <p:cNvSpPr>
            <a:spLocks noChangeArrowheads="1"/>
          </p:cNvSpPr>
          <p:nvPr/>
        </p:nvSpPr>
        <p:spPr bwMode="auto">
          <a:xfrm>
            <a:off x="6156176"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49.6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(41.7%)</a:t>
            </a:r>
          </a:p>
        </p:txBody>
      </p:sp>
      <p:sp>
        <p:nvSpPr>
          <p:cNvPr id="55" name="正方形/長方形 8"/>
          <p:cNvSpPr>
            <a:spLocks noChangeArrowheads="1"/>
          </p:cNvSpPr>
          <p:nvPr/>
        </p:nvSpPr>
        <p:spPr bwMode="auto">
          <a:xfrm>
            <a:off x="6588224"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39.5</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(35.9%)</a:t>
            </a:r>
          </a:p>
        </p:txBody>
      </p:sp>
      <p:sp>
        <p:nvSpPr>
          <p:cNvPr id="56" name="正方形/長方形 8"/>
          <p:cNvSpPr>
            <a:spLocks noChangeArrowheads="1"/>
          </p:cNvSpPr>
          <p:nvPr/>
        </p:nvSpPr>
        <p:spPr bwMode="auto">
          <a:xfrm>
            <a:off x="6992763"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39.5</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(36.9%)</a:t>
            </a:r>
          </a:p>
        </p:txBody>
      </p:sp>
      <p:sp>
        <p:nvSpPr>
          <p:cNvPr id="57" name="正方形/長方形 8"/>
          <p:cNvSpPr>
            <a:spLocks noChangeArrowheads="1"/>
          </p:cNvSpPr>
          <p:nvPr/>
        </p:nvSpPr>
        <p:spPr bwMode="auto">
          <a:xfrm>
            <a:off x="7380312"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31.3</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(32.4%)</a:t>
            </a:r>
          </a:p>
        </p:txBody>
      </p:sp>
      <p:sp>
        <p:nvSpPr>
          <p:cNvPr id="58" name="正方形/長方形 8"/>
          <p:cNvSpPr>
            <a:spLocks noChangeArrowheads="1"/>
          </p:cNvSpPr>
          <p:nvPr/>
        </p:nvSpPr>
        <p:spPr bwMode="auto">
          <a:xfrm>
            <a:off x="7781701" y="2221811"/>
            <a:ext cx="62384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46.8</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(43.2%)</a:t>
            </a:r>
          </a:p>
        </p:txBody>
      </p:sp>
      <p:sp>
        <p:nvSpPr>
          <p:cNvPr id="62" name="正方形/長方形 8"/>
          <p:cNvSpPr>
            <a:spLocks noChangeArrowheads="1"/>
          </p:cNvSpPr>
          <p:nvPr/>
        </p:nvSpPr>
        <p:spPr bwMode="auto">
          <a:xfrm>
            <a:off x="8172400" y="2221995"/>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14.7</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(16.4%)</a:t>
            </a:r>
          </a:p>
        </p:txBody>
      </p:sp>
      <p:sp>
        <p:nvSpPr>
          <p:cNvPr id="63" name="正方形/長方形 8"/>
          <p:cNvSpPr>
            <a:spLocks noChangeArrowheads="1"/>
          </p:cNvSpPr>
          <p:nvPr/>
        </p:nvSpPr>
        <p:spPr bwMode="auto">
          <a:xfrm>
            <a:off x="8604448"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43.2</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(46.1%)</a:t>
            </a:r>
          </a:p>
        </p:txBody>
      </p:sp>
      <p:sp>
        <p:nvSpPr>
          <p:cNvPr id="77" name="正方形/長方形 8"/>
          <p:cNvSpPr>
            <a:spLocks noChangeArrowheads="1"/>
          </p:cNvSpPr>
          <p:nvPr/>
        </p:nvSpPr>
        <p:spPr bwMode="auto">
          <a:xfrm>
            <a:off x="448406" y="6112287"/>
            <a:ext cx="648072"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8"/>
          <p:cNvSpPr>
            <a:spLocks noChangeArrowheads="1"/>
          </p:cNvSpPr>
          <p:nvPr/>
        </p:nvSpPr>
        <p:spPr bwMode="auto">
          <a:xfrm>
            <a:off x="98586" y="5862707"/>
            <a:ext cx="595202"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正規総数</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8"/>
          <p:cNvSpPr>
            <a:spLocks noChangeArrowheads="1"/>
          </p:cNvSpPr>
          <p:nvPr/>
        </p:nvSpPr>
        <p:spPr bwMode="auto">
          <a:xfrm>
            <a:off x="35496" y="5651193"/>
            <a:ext cx="739218" cy="27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非正規総数</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95472" y="6091743"/>
            <a:ext cx="216024" cy="72008"/>
          </a:xfrm>
          <a:prstGeom prst="rect">
            <a:avLst/>
          </a:prstGeom>
          <a:pattFill prst="pct90">
            <a:fgClr>
              <a:schemeClr val="accent5">
                <a:lumMod val="75000"/>
              </a:schemeClr>
            </a:fgClr>
            <a:bgClr>
              <a:schemeClr val="bg1"/>
            </a:bgClr>
          </a:patt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0" name="正方形/長方形 79"/>
          <p:cNvSpPr/>
          <p:nvPr/>
        </p:nvSpPr>
        <p:spPr>
          <a:xfrm>
            <a:off x="310476" y="5896263"/>
            <a:ext cx="209938" cy="65271"/>
          </a:xfrm>
          <a:prstGeom prst="rect">
            <a:avLst/>
          </a:prstGeom>
          <a:pattFill prst="openDmnd">
            <a:fgClr>
              <a:schemeClr val="accent5">
                <a:lumMod val="75000"/>
              </a:schemeClr>
            </a:fgClr>
            <a:bgClr>
              <a:schemeClr val="bg1"/>
            </a:bgClr>
          </a:patt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a:xfrm>
            <a:off x="7071072" y="6448251"/>
            <a:ext cx="2133600" cy="365125"/>
          </a:xfrm>
        </p:spPr>
        <p:txBody>
          <a:bodyPr/>
          <a:lstStyle/>
          <a:p>
            <a:pPr>
              <a:defRPr/>
            </a:pPr>
            <a:fld id="{4AC9B83D-17C3-4F2E-B0BA-D155CD364A7C}" type="slidenum">
              <a:rPr lang="ja-JP" altLang="en-US" b="1" smtClean="0"/>
              <a:pPr>
                <a:defRPr/>
              </a:pPr>
              <a:t>53</a:t>
            </a:fld>
            <a:endParaRPr lang="ja-JP" altLang="en-US" b="1" dirty="0"/>
          </a:p>
        </p:txBody>
      </p:sp>
      <p:sp>
        <p:nvSpPr>
          <p:cNvPr id="81" name="正方形/長方形 80"/>
          <p:cNvSpPr/>
          <p:nvPr/>
        </p:nvSpPr>
        <p:spPr>
          <a:xfrm>
            <a:off x="83039" y="1028581"/>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年の非正規の割合は全体で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34.4%</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産業別では、「鉱業、採石業、砂利採取業」や「宿泊業、飲食サービス業」、「生活関連サービス業、娯楽業」、「サービス業（他に分類されないもの）」、「卸売業、小売業」などでその割合が高くな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
          <p:cNvSpPr>
            <a:spLocks noChangeArrowheads="1"/>
          </p:cNvSpPr>
          <p:nvPr/>
        </p:nvSpPr>
        <p:spPr bwMode="auto">
          <a:xfrm>
            <a:off x="169974" y="6391018"/>
            <a:ext cx="7200800"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万人が対象</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133264" y="2563751"/>
            <a:ext cx="9047248" cy="3889585"/>
          </a:xfrm>
          <a:prstGeom prst="rect">
            <a:avLst/>
          </a:prstGeom>
        </p:spPr>
      </p:pic>
    </p:spTree>
    <p:extLst>
      <p:ext uri="{BB962C8B-B14F-4D97-AF65-F5344CB8AC3E}">
        <p14:creationId xmlns:p14="http://schemas.microsoft.com/office/powerpoint/2010/main" val="10926412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35495" y="4375199"/>
            <a:ext cx="897653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から海外に留学する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学生数</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未満の留学を除く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：大阪府府民文化部（資料提供：日本学生支援機構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p>
        </p:txBody>
      </p:sp>
      <p:sp>
        <p:nvSpPr>
          <p:cNvPr id="6" name="テキスト ボックス 5"/>
          <p:cNvSpPr txBox="1"/>
          <p:nvPr/>
        </p:nvSpPr>
        <p:spPr>
          <a:xfrm>
            <a:off x="129595" y="6051128"/>
            <a:ext cx="8882436" cy="415498"/>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日本</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国内の大学等と諸外国の大学等との学生交流に関する協定等に基づき、教育又は研究等を目的として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、海外</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の大学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等</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海外に所在する日本の大学等の分校は除く。）で留学を開始した日本人学生の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数</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83039" y="534063"/>
            <a:ext cx="7344816" cy="338554"/>
          </a:xfrm>
          <a:prstGeom prst="rect">
            <a:avLst/>
          </a:prstGeom>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大学のグローバル化・グローバル人材の育成状況</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7282" y="2015044"/>
            <a:ext cx="8567166" cy="677108"/>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QS</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世界大学ランキング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t> </a:t>
            </a:r>
            <a:r>
              <a:rPr lang="en-US" altLang="ja-JP" sz="1200" dirty="0" err="1"/>
              <a:t>Quacquarelli</a:t>
            </a:r>
            <a:r>
              <a:rPr lang="en-US" altLang="ja-JP" sz="1200" dirty="0"/>
              <a:t> Symonds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t> QS World University Rankings by Subject </a:t>
            </a:r>
            <a:r>
              <a:rPr lang="en-US" altLang="ja-JP" sz="1200" dirty="0" smtClean="0"/>
              <a:t>2019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学術界からの評判、企業からの評判、論文の引用数、</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指数（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H-index</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項目の得点を個別に算出し、それらの合計により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TOP1,000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の大学を選出している。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
          <p:cNvGraphicFramePr>
            <a:graphicFrameLocks noGrp="1"/>
          </p:cNvGraphicFramePr>
          <p:nvPr>
            <p:extLst>
              <p:ext uri="{D42A27DB-BD31-4B8C-83A1-F6EECF244321}">
                <p14:modId xmlns:p14="http://schemas.microsoft.com/office/powerpoint/2010/main" val="693900940"/>
              </p:ext>
            </p:extLst>
          </p:nvPr>
        </p:nvGraphicFramePr>
        <p:xfrm>
          <a:off x="240264" y="2672189"/>
          <a:ext cx="8690876" cy="1044844"/>
        </p:xfrm>
        <a:graphic>
          <a:graphicData uri="http://schemas.openxmlformats.org/drawingml/2006/table">
            <a:tbl>
              <a:tblPr firstRow="1" bandRow="1">
                <a:tableStyleId>{5C22544A-7EE6-4342-B048-85BDC9FD1C3A}</a:tableStyleId>
              </a:tblPr>
              <a:tblGrid>
                <a:gridCol w="828744">
                  <a:extLst>
                    <a:ext uri="{9D8B030D-6E8A-4147-A177-3AD203B41FA5}">
                      <a16:colId xmlns:a16="http://schemas.microsoft.com/office/drawing/2014/main" val="20000"/>
                    </a:ext>
                  </a:extLst>
                </a:gridCol>
                <a:gridCol w="1453421">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656183">
                  <a:extLst>
                    <a:ext uri="{9D8B030D-6E8A-4147-A177-3AD203B41FA5}">
                      <a16:colId xmlns:a16="http://schemas.microsoft.com/office/drawing/2014/main" val="20005"/>
                    </a:ext>
                  </a:extLst>
                </a:gridCol>
              </a:tblGrid>
              <a:tr h="293888">
                <a:tc>
                  <a:txBody>
                    <a:bodyPr/>
                    <a:lstStyle/>
                    <a:p>
                      <a:pPr>
                        <a:lnSpc>
                          <a:spcPts val="1200"/>
                        </a:lnSpc>
                      </a:pPr>
                      <a:r>
                        <a:rPr kumimoji="1"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ランキング</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tc>
                <a:tc>
                  <a:txBody>
                    <a:bodyPr/>
                    <a:lstStyle/>
                    <a:p>
                      <a:pPr algn="ctr">
                        <a:lnSpc>
                          <a:spcPts val="1200"/>
                        </a:lnSpc>
                      </a:pPr>
                      <a:r>
                        <a:rPr kumimoji="1"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58</a:t>
                      </a:r>
                      <a:r>
                        <a:rPr kumimoji="1"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77</a:t>
                      </a:r>
                      <a:r>
                        <a:rPr kumimoji="1"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750956">
                <a:tc>
                  <a:txBody>
                    <a:bodyPr/>
                    <a:lstStyle/>
                    <a:p>
                      <a:pPr algn="ct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大学名</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京都大学（京都府）</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大阪大学（大阪府）</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東北大学（宮城県）</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7766110" y="-17038"/>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54</a:t>
            </a:fld>
            <a:endParaRPr lang="ja-JP" altLang="en-US" b="1" dirty="0"/>
          </a:p>
        </p:txBody>
      </p:sp>
      <p:graphicFrame>
        <p:nvGraphicFramePr>
          <p:cNvPr id="15" name="表 4"/>
          <p:cNvGraphicFramePr>
            <a:graphicFrameLocks noGrp="1"/>
          </p:cNvGraphicFramePr>
          <p:nvPr>
            <p:extLst>
              <p:ext uri="{D42A27DB-BD31-4B8C-83A1-F6EECF244321}">
                <p14:modId xmlns:p14="http://schemas.microsoft.com/office/powerpoint/2010/main" val="4205932996"/>
              </p:ext>
            </p:extLst>
          </p:nvPr>
        </p:nvGraphicFramePr>
        <p:xfrm>
          <a:off x="107504" y="4682140"/>
          <a:ext cx="8964003" cy="1368988"/>
        </p:xfrm>
        <a:graphic>
          <a:graphicData uri="http://schemas.openxmlformats.org/drawingml/2006/table">
            <a:tbl>
              <a:tblPr firstRow="1" bandRow="1">
                <a:tableStyleId>{5C22544A-7EE6-4342-B048-85BDC9FD1C3A}</a:tableStyleId>
              </a:tblPr>
              <a:tblGrid>
                <a:gridCol w="1025477">
                  <a:extLst>
                    <a:ext uri="{9D8B030D-6E8A-4147-A177-3AD203B41FA5}">
                      <a16:colId xmlns:a16="http://schemas.microsoft.com/office/drawing/2014/main" val="20000"/>
                    </a:ext>
                  </a:extLst>
                </a:gridCol>
                <a:gridCol w="1040747">
                  <a:extLst>
                    <a:ext uri="{9D8B030D-6E8A-4147-A177-3AD203B41FA5}">
                      <a16:colId xmlns:a16="http://schemas.microsoft.com/office/drawing/2014/main" val="20001"/>
                    </a:ext>
                  </a:extLst>
                </a:gridCol>
                <a:gridCol w="985397">
                  <a:extLst>
                    <a:ext uri="{9D8B030D-6E8A-4147-A177-3AD203B41FA5}">
                      <a16:colId xmlns:a16="http://schemas.microsoft.com/office/drawing/2014/main" val="20002"/>
                    </a:ext>
                  </a:extLst>
                </a:gridCol>
                <a:gridCol w="985397">
                  <a:extLst>
                    <a:ext uri="{9D8B030D-6E8A-4147-A177-3AD203B41FA5}">
                      <a16:colId xmlns:a16="http://schemas.microsoft.com/office/drawing/2014/main" val="20003"/>
                    </a:ext>
                  </a:extLst>
                </a:gridCol>
                <a:gridCol w="985397">
                  <a:extLst>
                    <a:ext uri="{9D8B030D-6E8A-4147-A177-3AD203B41FA5}">
                      <a16:colId xmlns:a16="http://schemas.microsoft.com/office/drawing/2014/main" val="20004"/>
                    </a:ext>
                  </a:extLst>
                </a:gridCol>
                <a:gridCol w="985397">
                  <a:extLst>
                    <a:ext uri="{9D8B030D-6E8A-4147-A177-3AD203B41FA5}">
                      <a16:colId xmlns:a16="http://schemas.microsoft.com/office/drawing/2014/main" val="20005"/>
                    </a:ext>
                  </a:extLst>
                </a:gridCol>
                <a:gridCol w="985397">
                  <a:extLst>
                    <a:ext uri="{9D8B030D-6E8A-4147-A177-3AD203B41FA5}">
                      <a16:colId xmlns:a16="http://schemas.microsoft.com/office/drawing/2014/main" val="20006"/>
                    </a:ext>
                  </a:extLst>
                </a:gridCol>
                <a:gridCol w="985397">
                  <a:extLst>
                    <a:ext uri="{9D8B030D-6E8A-4147-A177-3AD203B41FA5}">
                      <a16:colId xmlns:a16="http://schemas.microsoft.com/office/drawing/2014/main" val="20007"/>
                    </a:ext>
                  </a:extLst>
                </a:gridCol>
                <a:gridCol w="985397">
                  <a:extLst>
                    <a:ext uri="{9D8B030D-6E8A-4147-A177-3AD203B41FA5}">
                      <a16:colId xmlns:a16="http://schemas.microsoft.com/office/drawing/2014/main" val="20008"/>
                    </a:ext>
                  </a:extLst>
                </a:gridCol>
              </a:tblGrid>
              <a:tr h="432048">
                <a:tc>
                  <a:txBody>
                    <a:bodyPr/>
                    <a:lstStyle/>
                    <a:p>
                      <a:pPr>
                        <a:lnSpc>
                          <a:spcPts val="1200"/>
                        </a:lnSpc>
                      </a:pP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2009</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(H21)</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2010(H22)</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2011(H23)</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2012(H24)</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2013(H25)</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2014(H26)</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2015(H27)</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2016(H28)</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extLst>
                  <a:ext uri="{0D108BD9-81ED-4DB2-BD59-A6C34878D82A}">
                    <a16:rowId xmlns:a16="http://schemas.microsoft.com/office/drawing/2014/main" val="10000"/>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1,524</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1,587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1,908</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1,927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10,437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11,182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12,399</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14,268</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16,236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全国に占める</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6" name="テキスト ボックス 15"/>
          <p:cNvSpPr txBox="1"/>
          <p:nvPr/>
        </p:nvSpPr>
        <p:spPr>
          <a:xfrm>
            <a:off x="259266" y="3696047"/>
            <a:ext cx="8345182"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⇒そのほか、大阪・関西の大学では、「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352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位：神戸大学」、「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541-550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位：大阪市立大学」、「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601-650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位：大阪府立大学」、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801-1,000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位：同志社大学、京都工芸繊維大学」が世界トップ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にランクイン</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83039" y="1027058"/>
            <a:ext cx="8928992" cy="88558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世界トップ</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大学における日本の大学５校のうち、関西から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校ランクイン（京都大学・大阪大学）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大学間の協定等に基づき大阪から海外へ留学する学生数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は、直近は増加。</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172196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40" y="613572"/>
            <a:ext cx="8690577" cy="425758"/>
          </a:xfrm>
          <a:prstGeom prst="rect">
            <a:avLst/>
          </a:prstGeom>
        </p:spPr>
        <p:txBody>
          <a:bodyPr wrap="square">
            <a:spAutoFit/>
          </a:bodyPr>
          <a:lstStyle/>
          <a:p>
            <a:pPr marL="177800" indent="-177800">
              <a:lnSpc>
                <a:spcPts val="1300"/>
              </a:lnSpc>
            </a:pP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国際バカロレアの認定を受けたインターナショナルスクール数（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月現在）</a:t>
            </a:r>
            <a:r>
              <a:rPr lang="ja-JP" altLang="en-US" sz="1400" dirty="0" smtClean="0">
                <a:latin typeface="HGPｺﾞｼｯｸE" pitchFamily="50" charset="-128"/>
                <a:ea typeface="HGPｺﾞｼｯｸE" pitchFamily="50" charset="-128"/>
              </a:rPr>
              <a:t>　</a:t>
            </a:r>
            <a:endParaRPr lang="en-US" altLang="ja-JP" sz="1400" dirty="0" smtClean="0">
              <a:latin typeface="HGPｺﾞｼｯｸE" pitchFamily="50" charset="-128"/>
              <a:ea typeface="HGPｺﾞｼｯｸE" pitchFamily="50" charset="-128"/>
            </a:endParaRPr>
          </a:p>
          <a:p>
            <a:pPr marL="177800" indent="-177800">
              <a:lnSpc>
                <a:spcPts val="1300"/>
              </a:lnSpc>
            </a:pPr>
            <a:r>
              <a:rPr lang="ja-JP" altLang="en-US" sz="1400" dirty="0">
                <a:latin typeface="HGPｺﾞｼｯｸE" pitchFamily="50" charset="-128"/>
                <a:ea typeface="HGPｺﾞｼｯｸE" pitchFamily="50" charset="-128"/>
                <a:cs typeface="Meiryo UI" panose="020B0604030504040204" pitchFamily="50" charset="-128"/>
              </a:rPr>
              <a:t>　</a:t>
            </a:r>
            <a:r>
              <a:rPr lang="ja-JP" altLang="en-US" sz="1400" dirty="0" smtClean="0">
                <a:latin typeface="HGPｺﾞｼｯｸE" pitchFamily="50" charset="-128"/>
                <a:ea typeface="HGPｺﾞｼｯｸE" pitchFamily="50" charset="-128"/>
                <a:cs typeface="Meiryo UI" panose="020B0604030504040204" pitchFamily="50" charset="-128"/>
              </a:rPr>
              <a:t>　</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文部科学省ホームページ</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2"/>
          <p:cNvGraphicFramePr>
            <a:graphicFrameLocks noGrp="1"/>
          </p:cNvGraphicFramePr>
          <p:nvPr>
            <p:extLst>
              <p:ext uri="{D42A27DB-BD31-4B8C-83A1-F6EECF244321}">
                <p14:modId xmlns:p14="http://schemas.microsoft.com/office/powerpoint/2010/main" val="317758856"/>
              </p:ext>
            </p:extLst>
          </p:nvPr>
        </p:nvGraphicFramePr>
        <p:xfrm>
          <a:off x="999821" y="2146060"/>
          <a:ext cx="7189099" cy="3595581"/>
        </p:xfrm>
        <a:graphic>
          <a:graphicData uri="http://schemas.openxmlformats.org/drawingml/2006/table">
            <a:tbl>
              <a:tblPr firstRow="1" bandRow="1">
                <a:tableStyleId>{5940675A-B579-460E-94D1-54222C63F5DA}</a:tableStyleId>
              </a:tblPr>
              <a:tblGrid>
                <a:gridCol w="5676931">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774626">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lumMod val="85000"/>
                      </a:schemeClr>
                    </a:solidFill>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認定校数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lumMod val="85000"/>
                      </a:schemeClr>
                    </a:solidFill>
                  </a:tcPr>
                </a:tc>
                <a:extLst>
                  <a:ext uri="{0D108BD9-81ED-4DB2-BD59-A6C34878D82A}">
                    <a16:rowId xmlns:a16="http://schemas.microsoft.com/office/drawing/2014/main" val="10000"/>
                  </a:ext>
                </a:extLst>
              </a:tr>
              <a:tr h="412086">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１３校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412086">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神奈川、兵庫</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４校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412086">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京都、広島</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各３校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741755">
                <a:tc>
                  <a:txBody>
                    <a:bodyPr/>
                    <a:lstStyle/>
                    <a:p>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（関西学院大阪インターナショナルスクール、大阪</a:t>
                      </a:r>
                      <a:r>
                        <a:rPr kumimoji="1"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YMCA</a:t>
                      </a: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インターナショナルスクール）</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茨城、埼玉、愛知、</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a:t>
                      </a: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a:t>
                      </a:r>
                      <a:endParaRPr kumimoji="1" lang="en-US" altLang="ja-JP"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各２校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430856">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北海道、宮城、</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群馬、</a:t>
                      </a: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山梨</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、長野、静岡、</a:t>
                      </a: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岐阜</a:t>
                      </a:r>
                      <a:endParaRPr kumimoji="1" lang="ja-JP" altLang="en-US" sz="1400" u="none" dirty="0">
                        <a:solidFill>
                          <a:schemeClr val="tx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各１校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412086">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４６校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10" name="テキスト ボックス 9"/>
          <p:cNvSpPr txBox="1"/>
          <p:nvPr/>
        </p:nvSpPr>
        <p:spPr>
          <a:xfrm>
            <a:off x="83040" y="5877272"/>
            <a:ext cx="8928992" cy="646331"/>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（参考）</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アジア主要国の国際バカロレア認定校数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（国際バカロレアホームページ　</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現在）　（アジア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太平洋地域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851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インド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146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校、中国</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校、香港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校、インドネシア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シンガポール</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校、タイ</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校、マレーシア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フィリピン</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韓国</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校、台湾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校</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83039" y="110648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国際的な認定・認証を受けたインターナショナルスクールは世界で増加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以上の国と地域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4,846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日本国内では、兵庫県で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校増加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国際バカロレア認定を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めざす中高一貫教育校が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年４月に開校予定。</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55</a:t>
            </a:fld>
            <a:endParaRPr lang="ja-JP" altLang="en-US" b="1" dirty="0"/>
          </a:p>
        </p:txBody>
      </p:sp>
    </p:spTree>
    <p:extLst>
      <p:ext uri="{BB962C8B-B14F-4D97-AF65-F5344CB8AC3E}">
        <p14:creationId xmlns:p14="http://schemas.microsoft.com/office/powerpoint/2010/main" val="42271060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39" y="617181"/>
            <a:ext cx="9073007"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外国人留学生の受入状況</a:t>
            </a:r>
            <a:endParaRPr lang="en-US" altLang="zh-CN"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83039"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の高等教育機関受入留学生数は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15,600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位。戦略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以降、ベトナムからの留学生を中心に増加傾向にあるが、東京との開きは大きい。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36250" y="1916832"/>
            <a:ext cx="4716270"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の大阪府内高等教育機関受入留学生数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：大阪府府民文化部（資料提供：日本学生支援機構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graphicFrame>
        <p:nvGraphicFramePr>
          <p:cNvPr id="15" name="表 14"/>
          <p:cNvGraphicFramePr>
            <a:graphicFrameLocks noGrp="1"/>
          </p:cNvGraphicFramePr>
          <p:nvPr>
            <p:extLst>
              <p:ext uri="{D42A27DB-BD31-4B8C-83A1-F6EECF244321}">
                <p14:modId xmlns:p14="http://schemas.microsoft.com/office/powerpoint/2010/main" val="2291624511"/>
              </p:ext>
            </p:extLst>
          </p:nvPr>
        </p:nvGraphicFramePr>
        <p:xfrm>
          <a:off x="3995935" y="2420888"/>
          <a:ext cx="4986800" cy="4032442"/>
        </p:xfrm>
        <a:graphic>
          <a:graphicData uri="http://schemas.openxmlformats.org/drawingml/2006/table">
            <a:tbl>
              <a:tblPr firstRow="1" firstCol="1" bandRow="1"/>
              <a:tblGrid>
                <a:gridCol w="167394">
                  <a:extLst>
                    <a:ext uri="{9D8B030D-6E8A-4147-A177-3AD203B41FA5}">
                      <a16:colId xmlns:a16="http://schemas.microsoft.com/office/drawing/2014/main" val="20000"/>
                    </a:ext>
                  </a:extLst>
                </a:gridCol>
                <a:gridCol w="568856">
                  <a:extLst>
                    <a:ext uri="{9D8B030D-6E8A-4147-A177-3AD203B41FA5}">
                      <a16:colId xmlns:a16="http://schemas.microsoft.com/office/drawing/2014/main" val="20001"/>
                    </a:ext>
                  </a:extLst>
                </a:gridCol>
                <a:gridCol w="603800">
                  <a:extLst>
                    <a:ext uri="{9D8B030D-6E8A-4147-A177-3AD203B41FA5}">
                      <a16:colId xmlns:a16="http://schemas.microsoft.com/office/drawing/2014/main" val="20002"/>
                    </a:ext>
                  </a:extLst>
                </a:gridCol>
                <a:gridCol w="603800">
                  <a:extLst>
                    <a:ext uri="{9D8B030D-6E8A-4147-A177-3AD203B41FA5}">
                      <a16:colId xmlns:a16="http://schemas.microsoft.com/office/drawing/2014/main" val="20003"/>
                    </a:ext>
                  </a:extLst>
                </a:gridCol>
                <a:gridCol w="603800">
                  <a:extLst>
                    <a:ext uri="{9D8B030D-6E8A-4147-A177-3AD203B41FA5}">
                      <a16:colId xmlns:a16="http://schemas.microsoft.com/office/drawing/2014/main" val="20004"/>
                    </a:ext>
                  </a:extLst>
                </a:gridCol>
                <a:gridCol w="603800">
                  <a:extLst>
                    <a:ext uri="{9D8B030D-6E8A-4147-A177-3AD203B41FA5}">
                      <a16:colId xmlns:a16="http://schemas.microsoft.com/office/drawing/2014/main" val="20005"/>
                    </a:ext>
                  </a:extLst>
                </a:gridCol>
                <a:gridCol w="603467">
                  <a:extLst>
                    <a:ext uri="{9D8B030D-6E8A-4147-A177-3AD203B41FA5}">
                      <a16:colId xmlns:a16="http://schemas.microsoft.com/office/drawing/2014/main" val="20006"/>
                    </a:ext>
                  </a:extLst>
                </a:gridCol>
                <a:gridCol w="603467">
                  <a:extLst>
                    <a:ext uri="{9D8B030D-6E8A-4147-A177-3AD203B41FA5}">
                      <a16:colId xmlns:a16="http://schemas.microsoft.com/office/drawing/2014/main" val="20007"/>
                    </a:ext>
                  </a:extLst>
                </a:gridCol>
                <a:gridCol w="628416">
                  <a:extLst>
                    <a:ext uri="{9D8B030D-6E8A-4147-A177-3AD203B41FA5}">
                      <a16:colId xmlns:a16="http://schemas.microsoft.com/office/drawing/2014/main" val="20008"/>
                    </a:ext>
                  </a:extLst>
                </a:gridCol>
              </a:tblGrid>
              <a:tr h="247641">
                <a:tc gridSpan="8">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528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alt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641">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9,683</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9,422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9,487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9,704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10,695</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12,135</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7,000</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6,688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6,704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6,414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7641">
                <a:tc>
                  <a:txBody>
                    <a:bodyPr/>
                    <a:lstStyle/>
                    <a:p>
                      <a:pPr algn="just">
                        <a:lnSpc>
                          <a:spcPct val="100000"/>
                        </a:lnSpc>
                        <a:spcAft>
                          <a:spcPts val="0"/>
                        </a:spcAft>
                      </a:pP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851</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altLang="en-US"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629</a:t>
                      </a:r>
                      <a:endParaRPr lang="ja-JP"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1,374</a:t>
                      </a:r>
                      <a:endParaRPr lang="ja-JP"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2,108</a:t>
                      </a:r>
                      <a:endParaRPr lang="ja-JP"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ヨーロッパ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中近東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アフリカ</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オセアニア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250</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6414">
                <a:tc gridSpan="2">
                  <a:txBody>
                    <a:bodyPr/>
                    <a:lstStyle/>
                    <a:p>
                      <a:pPr algn="l">
                        <a:lnSpc>
                          <a:spcPct val="100000"/>
                        </a:lnSpc>
                        <a:spcAft>
                          <a:spcPts val="0"/>
                        </a:spcAft>
                      </a:pPr>
                      <a:r>
                        <a:rPr lang="ja-JP" altLang="en-US"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endParaRPr 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105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105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ja-JP" sz="11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a:txBody>
                    <a:bodyPr/>
                    <a:lstStyle/>
                    <a:p>
                      <a:pPr algn="r">
                        <a:lnSpc>
                          <a:spcPct val="100000"/>
                        </a:lnSpc>
                        <a:spcAft>
                          <a:spcPts val="0"/>
                        </a:spcAft>
                      </a:pPr>
                      <a:r>
                        <a:rPr lang="en-US" altLang="ja-JP" sz="9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10,791</a:t>
                      </a:r>
                      <a:endParaRPr lang="ja-JP"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10,325</a:t>
                      </a:r>
                      <a:endParaRPr lang="ja-JP"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9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10,521</a:t>
                      </a:r>
                      <a:endParaRPr lang="ja-JP"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a:lnSpc>
                          <a:spcPct val="100000"/>
                        </a:lnSpc>
                        <a:spcAft>
                          <a:spcPts val="0"/>
                        </a:spcAft>
                      </a:pPr>
                      <a:r>
                        <a:rPr lang="en-US" altLang="ja-JP" sz="9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10,533</a:t>
                      </a:r>
                      <a:endParaRPr lang="ja-JP"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10,853</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9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11,916</a:t>
                      </a:r>
                      <a:endPar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10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a:t>
                      </a:r>
                      <a:endParaRPr lang="en-US" altLang="ja-JP" sz="10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4"/>
                  </a:ext>
                </a:extLst>
              </a:tr>
            </a:tbl>
          </a:graphicData>
        </a:graphic>
      </p:graphicFrame>
      <p:sp>
        <p:nvSpPr>
          <p:cNvPr id="17" name="正方形/長方形 16"/>
          <p:cNvSpPr/>
          <p:nvPr/>
        </p:nvSpPr>
        <p:spPr>
          <a:xfrm>
            <a:off x="35496" y="1916832"/>
            <a:ext cx="4752528"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smtClean="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CN"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2624718"/>
            <a:ext cx="1224136"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Ⅳ</a:t>
            </a: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56</a:t>
            </a:fld>
            <a:endParaRPr lang="ja-JP" altLang="en-US" b="1" dirty="0"/>
          </a:p>
        </p:txBody>
      </p:sp>
      <p:pic>
        <p:nvPicPr>
          <p:cNvPr id="4" name="図 3"/>
          <p:cNvPicPr>
            <a:picLocks noChangeAspect="1"/>
          </p:cNvPicPr>
          <p:nvPr/>
        </p:nvPicPr>
        <p:blipFill>
          <a:blip r:embed="rId3"/>
          <a:stretch>
            <a:fillRect/>
          </a:stretch>
        </p:blipFill>
        <p:spPr>
          <a:xfrm>
            <a:off x="86115" y="2585482"/>
            <a:ext cx="3950550" cy="4230991"/>
          </a:xfrm>
          <a:prstGeom prst="rect">
            <a:avLst/>
          </a:prstGeom>
        </p:spPr>
      </p:pic>
    </p:spTree>
    <p:extLst>
      <p:ext uri="{BB962C8B-B14F-4D97-AF65-F5344CB8AC3E}">
        <p14:creationId xmlns:p14="http://schemas.microsoft.com/office/powerpoint/2010/main" val="120436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68344" y="2564904"/>
            <a:ext cx="1584176"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（単位：人、％）</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6321" y="611007"/>
            <a:ext cx="8433329" cy="523220"/>
          </a:xfrm>
          <a:prstGeom prst="rect">
            <a:avLst/>
          </a:prstGeom>
          <a:noFill/>
        </p:spPr>
        <p:txBody>
          <a:bodyPr wrap="square" rtlCol="0">
            <a:spAutoFit/>
          </a:bodyPr>
          <a:lstStyle/>
          <a:p>
            <a:pPr lvl="0" indent="133350" eaLnBrk="0" fontAlgn="base" hangingPunct="0">
              <a:spcBef>
                <a:spcPct val="0"/>
              </a:spcBef>
              <a:spcAft>
                <a:spcPct val="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■外国人留学生の日本企業等への就職状況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lvl="0" indent="133350" eaLnBrk="0" fontAlgn="base" hangingPunct="0">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出典：法務省入国管理局</a:t>
            </a:r>
            <a:r>
              <a:rPr lang="ja-JP" altLang="en-US" sz="120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latin typeface="Meiryo UI" panose="020B0604030504040204" pitchFamily="50" charset="-128"/>
                <a:ea typeface="Meiryo UI" panose="020B0604030504040204" pitchFamily="50" charset="-128"/>
                <a:cs typeface="Meiryo UI" panose="020B0604030504040204" pitchFamily="50" charset="-128"/>
              </a:rPr>
              <a:t>29</a:t>
            </a:r>
            <a:r>
              <a:rPr lang="ja-JP" altLang="en-US" sz="120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における留学生の日本企業等への就職状況について」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2"/>
          <p:cNvGraphicFramePr>
            <a:graphicFrameLocks noGrp="1"/>
          </p:cNvGraphicFramePr>
          <p:nvPr>
            <p:extLst>
              <p:ext uri="{D42A27DB-BD31-4B8C-83A1-F6EECF244321}">
                <p14:modId xmlns:p14="http://schemas.microsoft.com/office/powerpoint/2010/main" val="4293077993"/>
              </p:ext>
            </p:extLst>
          </p:nvPr>
        </p:nvGraphicFramePr>
        <p:xfrm>
          <a:off x="163460" y="2849168"/>
          <a:ext cx="8756316" cy="3626823"/>
        </p:xfrm>
        <a:graphic>
          <a:graphicData uri="http://schemas.openxmlformats.org/drawingml/2006/table">
            <a:tbl>
              <a:tblPr/>
              <a:tblGrid>
                <a:gridCol w="972924">
                  <a:extLst>
                    <a:ext uri="{9D8B030D-6E8A-4147-A177-3AD203B41FA5}">
                      <a16:colId xmlns:a16="http://schemas.microsoft.com/office/drawing/2014/main" val="20000"/>
                    </a:ext>
                  </a:extLst>
                </a:gridCol>
                <a:gridCol w="972924">
                  <a:extLst>
                    <a:ext uri="{9D8B030D-6E8A-4147-A177-3AD203B41FA5}">
                      <a16:colId xmlns:a16="http://schemas.microsoft.com/office/drawing/2014/main" val="20001"/>
                    </a:ext>
                  </a:extLst>
                </a:gridCol>
                <a:gridCol w="972924">
                  <a:extLst>
                    <a:ext uri="{9D8B030D-6E8A-4147-A177-3AD203B41FA5}">
                      <a16:colId xmlns:a16="http://schemas.microsoft.com/office/drawing/2014/main" val="20002"/>
                    </a:ext>
                  </a:extLst>
                </a:gridCol>
                <a:gridCol w="972924">
                  <a:extLst>
                    <a:ext uri="{9D8B030D-6E8A-4147-A177-3AD203B41FA5}">
                      <a16:colId xmlns:a16="http://schemas.microsoft.com/office/drawing/2014/main" val="20003"/>
                    </a:ext>
                  </a:extLst>
                </a:gridCol>
                <a:gridCol w="972924">
                  <a:extLst>
                    <a:ext uri="{9D8B030D-6E8A-4147-A177-3AD203B41FA5}">
                      <a16:colId xmlns:a16="http://schemas.microsoft.com/office/drawing/2014/main" val="20004"/>
                    </a:ext>
                  </a:extLst>
                </a:gridCol>
                <a:gridCol w="972924">
                  <a:extLst>
                    <a:ext uri="{9D8B030D-6E8A-4147-A177-3AD203B41FA5}">
                      <a16:colId xmlns:a16="http://schemas.microsoft.com/office/drawing/2014/main" val="20005"/>
                    </a:ext>
                  </a:extLst>
                </a:gridCol>
                <a:gridCol w="972924">
                  <a:extLst>
                    <a:ext uri="{9D8B030D-6E8A-4147-A177-3AD203B41FA5}">
                      <a16:colId xmlns:a16="http://schemas.microsoft.com/office/drawing/2014/main" val="20006"/>
                    </a:ext>
                  </a:extLst>
                </a:gridCol>
                <a:gridCol w="972924">
                  <a:extLst>
                    <a:ext uri="{9D8B030D-6E8A-4147-A177-3AD203B41FA5}">
                      <a16:colId xmlns:a16="http://schemas.microsoft.com/office/drawing/2014/main" val="20007"/>
                    </a:ext>
                  </a:extLst>
                </a:gridCol>
                <a:gridCol w="972924">
                  <a:extLst>
                    <a:ext uri="{9D8B030D-6E8A-4147-A177-3AD203B41FA5}">
                      <a16:colId xmlns:a16="http://schemas.microsoft.com/office/drawing/2014/main" val="3311832355"/>
                    </a:ext>
                  </a:extLst>
                </a:gridCol>
              </a:tblGrid>
              <a:tr h="606823">
                <a:tc>
                  <a:txBody>
                    <a:bodyPr/>
                    <a:lstStyle/>
                    <a:p>
                      <a:pPr algn="ctr" rtl="0" fontAlgn="ctr"/>
                      <a:r>
                        <a:rPr lang="ja-JP" altLang="en-US" sz="1400" b="1" i="0" u="none" strike="noStrike" dirty="0">
                          <a:solidFill>
                            <a:schemeClr val="bg1"/>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2010</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H22)</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2011</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H23)</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2012</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H24)</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2013</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H25)</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smtClean="0">
                          <a:solidFill>
                            <a:schemeClr val="bg1"/>
                          </a:solidFill>
                          <a:effectLst/>
                          <a:latin typeface="Calibri"/>
                        </a:rPr>
                        <a:t>2014</a:t>
                      </a:r>
                      <a:r>
                        <a:rPr lang="en-US" sz="1600" b="1" i="0" u="none" strike="noStrike" dirty="0">
                          <a:solidFill>
                            <a:schemeClr val="bg1"/>
                          </a:solidFill>
                          <a:effectLst/>
                          <a:latin typeface="Calibri"/>
                        </a:rPr>
                        <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a:t>
                      </a:r>
                      <a:r>
                        <a:rPr lang="en-US" altLang="ja-JP" sz="1600" b="1" i="0" u="none" strike="noStrike" dirty="0" smtClean="0">
                          <a:solidFill>
                            <a:schemeClr val="bg1"/>
                          </a:solidFill>
                          <a:effectLst/>
                          <a:latin typeface="Calibri"/>
                        </a:rPr>
                        <a:t>6</a:t>
                      </a:r>
                      <a:r>
                        <a:rPr lang="en-US" sz="1600" b="1" i="0" u="none" strike="noStrike" dirty="0" smtClean="0">
                          <a:solidFill>
                            <a:schemeClr val="bg1"/>
                          </a:solidFill>
                          <a:effectLst/>
                          <a:latin typeface="Calibri"/>
                        </a:rPr>
                        <a:t>)</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2015</a:t>
                      </a:r>
                    </a:p>
                    <a:p>
                      <a:pPr algn="ctr" rtl="0" fontAlgn="ctr"/>
                      <a:r>
                        <a:rPr lang="en-US" altLang="ja-JP" sz="1600" b="1" i="0" u="none" strike="noStrike" dirty="0" smtClean="0">
                          <a:solidFill>
                            <a:schemeClr val="bg1"/>
                          </a:solidFill>
                          <a:effectLst/>
                          <a:latin typeface="Calibri"/>
                        </a:rPr>
                        <a:t>(H27</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2016</a:t>
                      </a:r>
                    </a:p>
                    <a:p>
                      <a:pPr algn="ctr" rtl="0" fontAlgn="ctr"/>
                      <a:r>
                        <a:rPr lang="en-US" altLang="ja-JP" sz="1600" b="1" i="0" u="none" strike="noStrike" dirty="0" smtClean="0">
                          <a:solidFill>
                            <a:schemeClr val="bg1"/>
                          </a:solidFill>
                          <a:effectLst/>
                          <a:latin typeface="Calibri"/>
                        </a:rPr>
                        <a:t>(H28)</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2017</a:t>
                      </a:r>
                    </a:p>
                    <a:p>
                      <a:pPr algn="ctr" rtl="0" fontAlgn="ctr"/>
                      <a:r>
                        <a:rPr lang="en-US" altLang="ja-JP" sz="1600" b="1" i="0" u="none" strike="noStrike" dirty="0" smtClean="0">
                          <a:solidFill>
                            <a:schemeClr val="bg1"/>
                          </a:solidFill>
                          <a:effectLst/>
                          <a:latin typeface="Calibri"/>
                        </a:rPr>
                        <a:t>(H29)</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37477">
                <a:tc rowSpan="2">
                  <a:txBody>
                    <a:bodyPr/>
                    <a:lstStyle/>
                    <a:p>
                      <a:pPr algn="ctr" fontAlgn="ctr"/>
                      <a:r>
                        <a:rPr lang="ja-JP" altLang="en-US" sz="1400" b="1" i="0" u="none" strike="noStrike" dirty="0" smtClean="0">
                          <a:solidFill>
                            <a:schemeClr val="bg1"/>
                          </a:solidFill>
                          <a:effectLst/>
                          <a:latin typeface="ＭＳ Ｐゴシック"/>
                        </a:rPr>
                        <a:t>大阪</a:t>
                      </a:r>
                      <a:endParaRPr lang="en-US" altLang="ja-JP" sz="1400" b="1" i="0" u="none" strike="noStrike" dirty="0" smtClean="0">
                        <a:solidFill>
                          <a:schemeClr val="bg1"/>
                        </a:solidFill>
                        <a:effectLst/>
                        <a:latin typeface="ＭＳ Ｐゴシック"/>
                      </a:endParaRPr>
                    </a:p>
                    <a:p>
                      <a:pPr algn="ctr" fontAlgn="ctr"/>
                      <a:r>
                        <a:rPr lang="ja-JP" altLang="en-US" sz="1400" b="1" i="0" u="none" strike="noStrike" dirty="0" smtClean="0">
                          <a:solidFill>
                            <a:schemeClr val="bg1"/>
                          </a:solidFill>
                          <a:effectLst/>
                          <a:latin typeface="ＭＳ Ｐゴシック"/>
                        </a:rPr>
                        <a:t>（全国比）</a:t>
                      </a:r>
                      <a:endParaRPr lang="ja-JP" altLang="en-US" sz="1400" b="1" i="0" u="none" strike="noStrike" dirty="0">
                        <a:solidFill>
                          <a:schemeClr val="bg1"/>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1,354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1,614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1,989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2,228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423366">
                <a:tc vMerge="1">
                  <a:txBody>
                    <a:bodyPr/>
                    <a:lstStyle/>
                    <a:p>
                      <a:endParaRPr kumimoji="1" lang="ja-JP" altLang="en-US"/>
                    </a:p>
                  </a:txBody>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366915">
                <a:tc>
                  <a:txBody>
                    <a:bodyPr/>
                    <a:lstStyle/>
                    <a:p>
                      <a:pPr algn="ctr" fontAlgn="t"/>
                      <a:r>
                        <a:rPr lang="ja-JP" altLang="en-US" sz="1400" b="1" i="0" u="none" strike="noStrike" dirty="0">
                          <a:solidFill>
                            <a:schemeClr val="bg1"/>
                          </a:solidFill>
                          <a:effectLst/>
                          <a:latin typeface="ＭＳ Ｐゴシック"/>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6,140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7,626</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9,265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2804">
                <a:tc>
                  <a:txBody>
                    <a:bodyPr/>
                    <a:lstStyle/>
                    <a:p>
                      <a:pPr algn="ctr" fontAlgn="t"/>
                      <a:r>
                        <a:rPr lang="ja-JP" altLang="en-US" sz="1400" b="1" i="0" u="none" strike="noStrike" dirty="0">
                          <a:solidFill>
                            <a:schemeClr val="bg1"/>
                          </a:solidFill>
                          <a:effectLst/>
                          <a:latin typeface="ＭＳ Ｐゴシック"/>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808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1,278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6915">
                <a:tc>
                  <a:txBody>
                    <a:bodyPr/>
                    <a:lstStyle/>
                    <a:p>
                      <a:pPr algn="ctr" fontAlgn="t"/>
                      <a:r>
                        <a:rPr lang="ja-JP" altLang="en-US" sz="1400" b="1" i="0" u="none" strike="noStrike" dirty="0">
                          <a:solidFill>
                            <a:schemeClr val="bg1"/>
                          </a:solidFill>
                          <a:effectLst/>
                          <a:latin typeface="ＭＳ Ｐゴシック"/>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746</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2804">
                <a:tc>
                  <a:txBody>
                    <a:bodyPr/>
                    <a:lstStyle/>
                    <a:p>
                      <a:pPr algn="ctr" fontAlgn="t"/>
                      <a:r>
                        <a:rPr lang="ja-JP" altLang="en-US" sz="1400" b="1" i="0" u="none" strike="noStrike" dirty="0">
                          <a:solidFill>
                            <a:schemeClr val="bg1"/>
                          </a:solidFill>
                          <a:effectLst/>
                          <a:latin typeface="ＭＳ Ｐゴシック"/>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657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6915">
                <a:tc>
                  <a:txBody>
                    <a:bodyPr/>
                    <a:lstStyle/>
                    <a:p>
                      <a:pPr algn="ctr" fontAlgn="t"/>
                      <a:r>
                        <a:rPr lang="ja-JP" altLang="en-US" sz="1400" b="1" i="0" u="none" strike="noStrike" dirty="0">
                          <a:solidFill>
                            <a:schemeClr val="bg1"/>
                          </a:solidFill>
                          <a:effectLst/>
                          <a:latin typeface="ＭＳ Ｐゴシック"/>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525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892</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2804">
                <a:tc>
                  <a:txBody>
                    <a:bodyPr/>
                    <a:lstStyle/>
                    <a:p>
                      <a:pPr algn="ctr" fontAlgn="t"/>
                      <a:r>
                        <a:rPr lang="ja-JP" altLang="en-US" sz="1400" b="1" i="0" u="none" strike="noStrike" dirty="0">
                          <a:solidFill>
                            <a:schemeClr val="bg1"/>
                          </a:solidFill>
                          <a:effectLst/>
                          <a:latin typeface="ＭＳ Ｐゴシック"/>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12,958</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15,657</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19,435</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22,419</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14" name="正方形/長方形 13"/>
          <p:cNvSpPr/>
          <p:nvPr/>
        </p:nvSpPr>
        <p:spPr>
          <a:xfrm>
            <a:off x="83039" y="1209963"/>
            <a:ext cx="8928992" cy="13549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に大阪府に所在する企業等に就職した外国人</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留学生は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2,228</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前年比約</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増。戦略策定以降、一貫して増加傾向。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大阪府に所在する企業等への就職者数の全国に占める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44.2</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となっており、大阪への就職者数の割合は全国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番目だが、東京への集中度合が高い。</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57</a:t>
            </a:fld>
            <a:endParaRPr lang="ja-JP" altLang="en-US" b="1" dirty="0"/>
          </a:p>
        </p:txBody>
      </p:sp>
    </p:spTree>
    <p:extLst>
      <p:ext uri="{BB962C8B-B14F-4D97-AF65-F5344CB8AC3E}">
        <p14:creationId xmlns:p14="http://schemas.microsoft.com/office/powerpoint/2010/main" val="8767885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7504" y="404665"/>
            <a:ext cx="8631164"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■都道府県別、外国人労働者・在留外国人の状況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743219"/>
            <a:ext cx="8928992" cy="22065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ts val="1800"/>
              </a:lnSpc>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月末現在の国内における外国人労働者数は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万人と過去最高を更新（前年比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％の増加）。都道府県別では、東京都（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％）が最も多く、</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次いで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なっている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そのうち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、「専門的・技術的分野の在留資格」を持つ者は全国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都道府県別では、東京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続く。</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大阪府の専門・技術的分野の在留資格をもつ外国人労働者数は、近年増加傾向にあるが、依然として東京との差は大きい。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「専門的・技術的分野」のうち、「経営・管理」の在留資格を持つ府内在留外国人は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人と、東京・埼玉に次いで多く、近年増加傾向にある。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184" y="6423719"/>
            <a:ext cx="5475279" cy="461665"/>
          </a:xfrm>
          <a:prstGeom prst="rect">
            <a:avLst/>
          </a:prstGeom>
        </p:spPr>
        <p:txBody>
          <a:bodyPr wrap="square">
            <a:spAutoFit/>
          </a:bodyPr>
          <a:lstStyle/>
          <a:p>
            <a:pPr lvl="0" algn="jus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出入国</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管理及び難民認定法における「専門的・技術的分野の在留資格」には</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教授」、「芸術」、「宗教」、「報道」</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高度専門職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号」、「投資・経営」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法律・会計業務」、「医療」、「研究」、「教育」、「技術・人文知識・国際業務」</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企業内転勤」、「興行」、「介護」、「技能」が該当する。</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834127"/>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58</a:t>
            </a:fld>
            <a:endParaRPr lang="ja-JP" altLang="en-US" b="1" dirty="0"/>
          </a:p>
        </p:txBody>
      </p:sp>
      <p:sp>
        <p:nvSpPr>
          <p:cNvPr id="15" name="テキスト ボックス 14"/>
          <p:cNvSpPr txBox="1"/>
          <p:nvPr/>
        </p:nvSpPr>
        <p:spPr>
          <a:xfrm>
            <a:off x="-108520" y="2955650"/>
            <a:ext cx="4002169" cy="62324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都道府県別外国人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労働者数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月末現在）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715246" y="2924944"/>
            <a:ext cx="3465266" cy="461665"/>
          </a:xfrm>
          <a:prstGeom prst="rect">
            <a:avLst/>
          </a:prstGeom>
          <a:noFill/>
        </p:spPr>
        <p:txBody>
          <a:bodyPr wrap="square" rtlCol="0">
            <a:spAutoFit/>
          </a:bodyPr>
          <a:lstStyle/>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○「経営・管理</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の在留資格を持つ在留外国人数</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出典：法務省「在留外国人統計」より作成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436096" y="6273225"/>
            <a:ext cx="3707904" cy="584775"/>
          </a:xfrm>
          <a:prstGeom prst="rect">
            <a:avLst/>
          </a:prstGeom>
        </p:spPr>
        <p:txBody>
          <a:bodyPr wrap="square">
            <a:spAutoFit/>
          </a:bodyPr>
          <a:lstStyle/>
          <a:p>
            <a:pPr lvl="0" algn="jus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月より在留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資格「投資・経営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」が「経営・管理」に名称変更された。</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これにより、</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月までは外国</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資本（外資系）の会社に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・管理活動</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に活動</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対象が</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限られて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いた</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月からは、</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資本（日系企業</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会社に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おける経営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・管理活動</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も対象</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なった。</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469267" y="2930826"/>
            <a:ext cx="2974941" cy="646331"/>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を持つ外国人労働者数の推移</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8532440" y="3305719"/>
            <a:ext cx="100811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652120" y="3312279"/>
            <a:ext cx="100811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3212520769"/>
              </p:ext>
            </p:extLst>
          </p:nvPr>
        </p:nvGraphicFramePr>
        <p:xfrm>
          <a:off x="3563888" y="3573854"/>
          <a:ext cx="2089291" cy="2519442"/>
        </p:xfrm>
        <a:graphic>
          <a:graphicData uri="http://schemas.openxmlformats.org/drawingml/2006/table">
            <a:tbl>
              <a:tblPr firstRow="1" bandRow="1">
                <a:tableStyleId>{5C22544A-7EE6-4342-B048-85BDC9FD1C3A}</a:tableStyleId>
              </a:tblPr>
              <a:tblGrid>
                <a:gridCol w="1274541">
                  <a:extLst>
                    <a:ext uri="{9D8B030D-6E8A-4147-A177-3AD203B41FA5}">
                      <a16:colId xmlns:a16="http://schemas.microsoft.com/office/drawing/2014/main" val="471118431"/>
                    </a:ext>
                  </a:extLst>
                </a:gridCol>
                <a:gridCol w="814750">
                  <a:extLst>
                    <a:ext uri="{9D8B030D-6E8A-4147-A177-3AD203B41FA5}">
                      <a16:colId xmlns:a16="http://schemas.microsoft.com/office/drawing/2014/main" val="1730175475"/>
                    </a:ext>
                  </a:extLst>
                </a:gridCol>
              </a:tblGrid>
              <a:tr h="279938">
                <a:tc>
                  <a:txBody>
                    <a:bodyPr/>
                    <a:lstStyle/>
                    <a:p>
                      <a:pPr algn="ctr"/>
                      <a:r>
                        <a:rPr kumimoji="1" lang="ja-JP" altLang="en-US" sz="1100" dirty="0" smtClean="0">
                          <a:latin typeface="Meiryo UI" panose="020B0604030504040204" pitchFamily="50" charset="-128"/>
                          <a:ea typeface="Meiryo UI" panose="020B0604030504040204" pitchFamily="50" charset="-128"/>
                        </a:rPr>
                        <a:t>時点</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人数</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31899091"/>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2011</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8,704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69188312"/>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2012</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9,044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283810397"/>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2013</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9,339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05016959"/>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2014</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9,759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335094927"/>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2015</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10,052</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08837676"/>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2016</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12,356</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75531902"/>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2017</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15,258</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568075657"/>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2018</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20,173</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905132028"/>
                  </a:ext>
                </a:extLst>
              </a:tr>
            </a:tbl>
          </a:graphicData>
        </a:graphic>
      </p:graphicFrame>
      <p:pic>
        <p:nvPicPr>
          <p:cNvPr id="8" name="図 7"/>
          <p:cNvPicPr>
            <a:picLocks noChangeAspect="1"/>
          </p:cNvPicPr>
          <p:nvPr/>
        </p:nvPicPr>
        <p:blipFill>
          <a:blip r:embed="rId3"/>
          <a:stretch>
            <a:fillRect/>
          </a:stretch>
        </p:blipFill>
        <p:spPr>
          <a:xfrm>
            <a:off x="122978" y="3550370"/>
            <a:ext cx="3243353" cy="2901878"/>
          </a:xfrm>
          <a:prstGeom prst="rect">
            <a:avLst/>
          </a:prstGeom>
          <a:ln>
            <a:noFill/>
          </a:ln>
        </p:spPr>
      </p:pic>
      <p:sp>
        <p:nvSpPr>
          <p:cNvPr id="23" name="四角形吹き出し 22"/>
          <p:cNvSpPr/>
          <p:nvPr/>
        </p:nvSpPr>
        <p:spPr>
          <a:xfrm>
            <a:off x="1611327" y="3573854"/>
            <a:ext cx="1270167" cy="432048"/>
          </a:xfrm>
          <a:prstGeom prst="wedgeRectCallout">
            <a:avLst>
              <a:gd name="adj1" fmla="val -59842"/>
              <a:gd name="adj2" fmla="val 94626"/>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外国人労働者に占める</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「専門的・技術的」資格保有者の割合（右軸）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4"/>
          <a:stretch>
            <a:fillRect/>
          </a:stretch>
        </p:blipFill>
        <p:spPr>
          <a:xfrm>
            <a:off x="5667593" y="3407156"/>
            <a:ext cx="3401863" cy="3036071"/>
          </a:xfrm>
          <a:prstGeom prst="rect">
            <a:avLst/>
          </a:prstGeom>
        </p:spPr>
      </p:pic>
    </p:spTree>
    <p:extLst>
      <p:ext uri="{BB962C8B-B14F-4D97-AF65-F5344CB8AC3E}">
        <p14:creationId xmlns:p14="http://schemas.microsoft.com/office/powerpoint/2010/main" val="2308708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88843" y="5716092"/>
            <a:ext cx="8634701" cy="461665"/>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「県民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経済計算標準方式（平成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年基準版）」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に準拠した実質経済成長率を記載。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民経済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」、内閣府「平成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年度国民経済計算」</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88843" y="1140736"/>
            <a:ext cx="8537741" cy="1440160"/>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年度の実質成長率は、前年度比</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％で２年ぶりの増加。４年ぶりに全国の値を上回る。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年平均の実質成長率は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+0.93</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％。成長目標の</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景気全体の動きをみると、</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年の大阪経済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は消費</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が底堅く</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推移。設備</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投資の復調もあり、緩やかな回復が</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持続している。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r>
              <a:rPr lang="zh-TW"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600" b="1" dirty="0">
                <a:latin typeface="Meiryo UI" panose="020B0604030504040204" pitchFamily="50" charset="-128"/>
                <a:ea typeface="Meiryo UI" panose="020B0604030504040204" pitchFamily="50" charset="-128"/>
                <a:cs typeface="Meiryo UI" panose="020B0604030504040204" pitchFamily="50" charset="-128"/>
              </a:rPr>
              <a:t>成長目標：年平均２％以上］</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07504" y="912488"/>
            <a:ext cx="8928992" cy="179643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a:t>
            </a:fld>
            <a:endParaRPr lang="ja-JP" altLang="en-US" b="1" dirty="0"/>
          </a:p>
        </p:txBody>
      </p:sp>
      <p:graphicFrame>
        <p:nvGraphicFramePr>
          <p:cNvPr id="9" name="表 8"/>
          <p:cNvGraphicFramePr>
            <a:graphicFrameLocks noGrp="1"/>
          </p:cNvGraphicFramePr>
          <p:nvPr>
            <p:extLst>
              <p:ext uri="{D42A27DB-BD31-4B8C-83A1-F6EECF244321}">
                <p14:modId xmlns:p14="http://schemas.microsoft.com/office/powerpoint/2010/main" val="3523015114"/>
              </p:ext>
            </p:extLst>
          </p:nvPr>
        </p:nvGraphicFramePr>
        <p:xfrm>
          <a:off x="173400" y="2996952"/>
          <a:ext cx="8719080" cy="2522987"/>
        </p:xfrm>
        <a:graphic>
          <a:graphicData uri="http://schemas.openxmlformats.org/drawingml/2006/table">
            <a:tbl>
              <a:tblPr firstRow="1" firstCol="1" bandRow="1"/>
              <a:tblGrid>
                <a:gridCol w="1329516">
                  <a:extLst>
                    <a:ext uri="{9D8B030D-6E8A-4147-A177-3AD203B41FA5}">
                      <a16:colId xmlns:a16="http://schemas.microsoft.com/office/drawing/2014/main" val="20000"/>
                    </a:ext>
                  </a:extLst>
                </a:gridCol>
                <a:gridCol w="952505">
                  <a:extLst>
                    <a:ext uri="{9D8B030D-6E8A-4147-A177-3AD203B41FA5}">
                      <a16:colId xmlns:a16="http://schemas.microsoft.com/office/drawing/2014/main" val="20001"/>
                    </a:ext>
                  </a:extLst>
                </a:gridCol>
                <a:gridCol w="957973">
                  <a:extLst>
                    <a:ext uri="{9D8B030D-6E8A-4147-A177-3AD203B41FA5}">
                      <a16:colId xmlns:a16="http://schemas.microsoft.com/office/drawing/2014/main" val="20002"/>
                    </a:ext>
                  </a:extLst>
                </a:gridCol>
                <a:gridCol w="916522">
                  <a:extLst>
                    <a:ext uri="{9D8B030D-6E8A-4147-A177-3AD203B41FA5}">
                      <a16:colId xmlns:a16="http://schemas.microsoft.com/office/drawing/2014/main" val="20003"/>
                    </a:ext>
                  </a:extLst>
                </a:gridCol>
                <a:gridCol w="916522">
                  <a:extLst>
                    <a:ext uri="{9D8B030D-6E8A-4147-A177-3AD203B41FA5}">
                      <a16:colId xmlns:a16="http://schemas.microsoft.com/office/drawing/2014/main" val="20004"/>
                    </a:ext>
                  </a:extLst>
                </a:gridCol>
                <a:gridCol w="916522">
                  <a:extLst>
                    <a:ext uri="{9D8B030D-6E8A-4147-A177-3AD203B41FA5}">
                      <a16:colId xmlns:a16="http://schemas.microsoft.com/office/drawing/2014/main" val="20005"/>
                    </a:ext>
                  </a:extLst>
                </a:gridCol>
                <a:gridCol w="916522">
                  <a:extLst>
                    <a:ext uri="{9D8B030D-6E8A-4147-A177-3AD203B41FA5}">
                      <a16:colId xmlns:a16="http://schemas.microsoft.com/office/drawing/2014/main" val="20006"/>
                    </a:ext>
                  </a:extLst>
                </a:gridCol>
                <a:gridCol w="906499">
                  <a:extLst>
                    <a:ext uri="{9D8B030D-6E8A-4147-A177-3AD203B41FA5}">
                      <a16:colId xmlns:a16="http://schemas.microsoft.com/office/drawing/2014/main" val="20007"/>
                    </a:ext>
                  </a:extLst>
                </a:gridCol>
                <a:gridCol w="906499">
                  <a:extLst>
                    <a:ext uri="{9D8B030D-6E8A-4147-A177-3AD203B41FA5}">
                      <a16:colId xmlns:a16="http://schemas.microsoft.com/office/drawing/2014/main" val="20008"/>
                    </a:ext>
                  </a:extLst>
                </a:gridCol>
              </a:tblGrid>
              <a:tr h="660494">
                <a:tc>
                  <a:txBody>
                    <a:bodyPr/>
                    <a:lstStyle/>
                    <a:p>
                      <a:pPr algn="l">
                        <a:spcAft>
                          <a:spcPts val="0"/>
                        </a:spcAft>
                      </a:pPr>
                      <a:r>
                        <a:rPr lang="en-US"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p>
                    <a:p>
                      <a:pPr algn="ctr">
                        <a:spcAft>
                          <a:spcPts val="0"/>
                        </a:spcAft>
                      </a:pP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p>
                      <a:pPr algn="ctr">
                        <a:spcAft>
                          <a:spcPts val="0"/>
                        </a:spcAft>
                      </a:pP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p>
                      <a:pPr algn="ctr">
                        <a:spcAft>
                          <a:spcPts val="0"/>
                        </a:spcAft>
                      </a:pP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p>
                      <a:pPr algn="ctr">
                        <a:spcAft>
                          <a:spcPts val="0"/>
                        </a:spcAft>
                      </a:pP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p>
                      <a:pPr algn="ctr">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p>
                      <a:pPr algn="ctr">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p>
                      <a:pPr algn="ctr">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年平均</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875728">
                <a:tc>
                  <a:txBody>
                    <a:bodyPr/>
                    <a:lstStyle/>
                    <a:p>
                      <a:pPr algn="l">
                        <a:spcAft>
                          <a:spcPts val="0"/>
                        </a:spcAft>
                      </a:pPr>
                      <a:r>
                        <a:rPr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府実質</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成長率</a:t>
                      </a:r>
                      <a:endParaRPr lang="en-US" altLang="ja-JP" sz="1400" kern="100" baseline="300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（年度ベース）</a:t>
                      </a:r>
                      <a:endParaRPr lang="ja-JP" sz="1400" kern="100" baseline="300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6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0.7%</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+0.8%</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未公表</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+0.93</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86765">
                <a:tc>
                  <a:txBody>
                    <a:bodyPr/>
                    <a:lstStyle/>
                    <a:p>
                      <a:pPr algn="l">
                        <a:spcAft>
                          <a:spcPts val="0"/>
                        </a:spcAft>
                      </a:pPr>
                      <a:r>
                        <a:rPr lang="en-US"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a:t>
                      </a:r>
                      <a:r>
                        <a:rPr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（年度ベース）</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Aft>
                          <a:spcPts val="0"/>
                        </a:spcAft>
                      </a:pP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Aft>
                          <a:spcPts val="0"/>
                        </a:spcAft>
                      </a:pP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a:t>
                      </a:r>
                      <a:r>
                        <a:rPr 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Aft>
                          <a:spcPts val="0"/>
                        </a:spcAft>
                      </a:pP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+0.8</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0.3</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329756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4427983" y="2276872"/>
            <a:ext cx="4584047" cy="677108"/>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高校に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おける中途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退学率</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出典：文部科学省「児童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生徒の問題行動・不登校等生徒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指導上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諸課題に関する調査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3"/>
          <p:cNvGraphicFramePr>
            <a:graphicFrameLocks noGrp="1"/>
          </p:cNvGraphicFramePr>
          <p:nvPr>
            <p:extLst>
              <p:ext uri="{D42A27DB-BD31-4B8C-83A1-F6EECF244321}">
                <p14:modId xmlns:p14="http://schemas.microsoft.com/office/powerpoint/2010/main" val="783566552"/>
              </p:ext>
            </p:extLst>
          </p:nvPr>
        </p:nvGraphicFramePr>
        <p:xfrm>
          <a:off x="251520" y="2962574"/>
          <a:ext cx="3835659" cy="3562768"/>
        </p:xfrm>
        <a:graphic>
          <a:graphicData uri="http://schemas.openxmlformats.org/drawingml/2006/table">
            <a:tbl>
              <a:tblPr/>
              <a:tblGrid>
                <a:gridCol w="576064">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027347">
                  <a:extLst>
                    <a:ext uri="{9D8B030D-6E8A-4147-A177-3AD203B41FA5}">
                      <a16:colId xmlns:a16="http://schemas.microsoft.com/office/drawing/2014/main" val="20003"/>
                    </a:ext>
                  </a:extLst>
                </a:gridCol>
              </a:tblGrid>
              <a:tr h="323888">
                <a:tc>
                  <a:txBody>
                    <a:bodyPr/>
                    <a:lstStyle/>
                    <a:p>
                      <a:pPr algn="ctr" fontAlgn="ctr"/>
                      <a:r>
                        <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進学者数（人）</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進学率</a:t>
                      </a: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15,201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65.9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3888">
                <a:tc>
                  <a:txBody>
                    <a:bodyPr/>
                    <a:lstStyle/>
                    <a:p>
                      <a:pPr algn="ct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65,863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64.7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40,406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広島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14,085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兵庫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28,086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ctr"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大阪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ct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44,653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6"/>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37,655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奈良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6,972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山梨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57.2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埼玉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32,572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57.2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3" name="テキスト ボックス 12"/>
          <p:cNvSpPr txBox="1"/>
          <p:nvPr/>
        </p:nvSpPr>
        <p:spPr>
          <a:xfrm>
            <a:off x="35496" y="2288485"/>
            <a:ext cx="4464496" cy="49244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高校卒業者の大学等進学率ランキング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年３月卒業）　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学校基本調査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383272" y="2839288"/>
            <a:ext cx="423333" cy="201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5712" y="598131"/>
            <a:ext cx="8062937"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■府内高校生の大学進学率及び中途退学率</a:t>
            </a: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83039" y="1052736"/>
            <a:ext cx="8928992" cy="118943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年の府内高校卒業者における大学等への進学者数は約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万人、進学率は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一方、府内高校における中途退学率は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％と改善傾向にあるものの、全国水準（</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％）と比べ高い状態が続いている。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59</a:t>
            </a:fld>
            <a:endParaRPr lang="ja-JP" altLang="en-US" b="1" dirty="0"/>
          </a:p>
        </p:txBody>
      </p:sp>
      <p:pic>
        <p:nvPicPr>
          <p:cNvPr id="2" name="図 1"/>
          <p:cNvPicPr>
            <a:picLocks noChangeAspect="1"/>
          </p:cNvPicPr>
          <p:nvPr/>
        </p:nvPicPr>
        <p:blipFill>
          <a:blip r:embed="rId3"/>
          <a:stretch>
            <a:fillRect/>
          </a:stretch>
        </p:blipFill>
        <p:spPr>
          <a:xfrm>
            <a:off x="4307381" y="2800121"/>
            <a:ext cx="4718713" cy="3981033"/>
          </a:xfrm>
          <a:prstGeom prst="rect">
            <a:avLst/>
          </a:prstGeom>
        </p:spPr>
      </p:pic>
    </p:spTree>
    <p:extLst>
      <p:ext uri="{BB962C8B-B14F-4D97-AF65-F5344CB8AC3E}">
        <p14:creationId xmlns:p14="http://schemas.microsoft.com/office/powerpoint/2010/main" val="26220877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0" y="611007"/>
            <a:ext cx="7997815" cy="523220"/>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■大阪・全国の</a:t>
            </a:r>
            <a:r>
              <a:rPr lang="zh-TW" altLang="en-US" sz="1600" dirty="0">
                <a:latin typeface="Meiryo UI" panose="020B0604030504040204" pitchFamily="50" charset="-128"/>
                <a:ea typeface="Meiryo UI" panose="020B0604030504040204" pitchFamily="50" charset="-128"/>
                <a:cs typeface="Meiryo UI" panose="020B0604030504040204" pitchFamily="50" charset="-128"/>
              </a:rPr>
              <a:t>新規</a:t>
            </a:r>
            <a:r>
              <a:rPr lang="zh-TW" altLang="en-US" sz="1600" dirty="0" smtClean="0">
                <a:latin typeface="Meiryo UI" panose="020B0604030504040204" pitchFamily="50" charset="-128"/>
                <a:ea typeface="Meiryo UI" panose="020B0604030504040204" pitchFamily="50" charset="-128"/>
                <a:cs typeface="Meiryo UI" panose="020B0604030504040204" pitchFamily="50" charset="-128"/>
              </a:rPr>
              <a:t>高校</a:t>
            </a:r>
            <a:r>
              <a:rPr lang="zh-TW" altLang="en-US" sz="1600" dirty="0">
                <a:latin typeface="Meiryo UI" panose="020B0604030504040204" pitchFamily="50" charset="-128"/>
                <a:ea typeface="Meiryo UI" panose="020B0604030504040204" pitchFamily="50" charset="-128"/>
                <a:cs typeface="Meiryo UI" panose="020B0604030504040204" pitchFamily="50" charset="-128"/>
              </a:rPr>
              <a:t>卒業（予定）者就職（内定）</a:t>
            </a:r>
            <a:r>
              <a:rPr lang="zh-TW" altLang="en-US" sz="1600" dirty="0" smtClean="0">
                <a:latin typeface="Meiryo UI" panose="020B0604030504040204" pitchFamily="50" charset="-128"/>
                <a:ea typeface="Meiryo UI" panose="020B0604030504040204" pitchFamily="50" charset="-128"/>
                <a:cs typeface="Meiryo UI" panose="020B0604030504040204" pitchFamily="50" charset="-128"/>
              </a:rPr>
              <a:t>状況</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（３月末現在）</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：文部科学省「高等学校卒業者の就職状況調査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34076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卒業者の就職率は改善傾向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にあるが、全国平均とは開きがある状況。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60</a:t>
            </a:fld>
            <a:endParaRPr lang="ja-JP" altLang="en-US" b="1" dirty="0"/>
          </a:p>
        </p:txBody>
      </p:sp>
      <p:pic>
        <p:nvPicPr>
          <p:cNvPr id="3" name="図 2"/>
          <p:cNvPicPr>
            <a:picLocks noChangeAspect="1"/>
          </p:cNvPicPr>
          <p:nvPr/>
        </p:nvPicPr>
        <p:blipFill>
          <a:blip r:embed="rId3"/>
          <a:stretch>
            <a:fillRect/>
          </a:stretch>
        </p:blipFill>
        <p:spPr>
          <a:xfrm>
            <a:off x="-16849" y="1914307"/>
            <a:ext cx="9053345" cy="4834547"/>
          </a:xfrm>
          <a:prstGeom prst="rect">
            <a:avLst/>
          </a:prstGeom>
        </p:spPr>
      </p:pic>
    </p:spTree>
    <p:extLst>
      <p:ext uri="{BB962C8B-B14F-4D97-AF65-F5344CB8AC3E}">
        <p14:creationId xmlns:p14="http://schemas.microsoft.com/office/powerpoint/2010/main" val="8062726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3312" y="548680"/>
            <a:ext cx="8568952"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高校（全日制）・大学卒業後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8365" y="4365104"/>
            <a:ext cx="7269939"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○卒業後「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一時的な仕事に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就いた者」の推移（大阪府）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「学校基本調査」より作成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2"/>
          <p:cNvGraphicFramePr>
            <a:graphicFrameLocks noGrp="1"/>
          </p:cNvGraphicFramePr>
          <p:nvPr>
            <p:extLst>
              <p:ext uri="{D42A27DB-BD31-4B8C-83A1-F6EECF244321}">
                <p14:modId xmlns:p14="http://schemas.microsoft.com/office/powerpoint/2010/main" val="1505801680"/>
              </p:ext>
            </p:extLst>
          </p:nvPr>
        </p:nvGraphicFramePr>
        <p:xfrm>
          <a:off x="111600" y="4639726"/>
          <a:ext cx="3978443" cy="2190750"/>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0000"/>
                    </a:ext>
                  </a:extLst>
                </a:gridCol>
                <a:gridCol w="942068">
                  <a:extLst>
                    <a:ext uri="{9D8B030D-6E8A-4147-A177-3AD203B41FA5}">
                      <a16:colId xmlns:a16="http://schemas.microsoft.com/office/drawing/2014/main" val="20001"/>
                    </a:ext>
                  </a:extLst>
                </a:gridCol>
                <a:gridCol w="675584">
                  <a:extLst>
                    <a:ext uri="{9D8B030D-6E8A-4147-A177-3AD203B41FA5}">
                      <a16:colId xmlns:a16="http://schemas.microsoft.com/office/drawing/2014/main" val="20002"/>
                    </a:ext>
                  </a:extLst>
                </a:gridCol>
                <a:gridCol w="1046644">
                  <a:extLst>
                    <a:ext uri="{9D8B030D-6E8A-4147-A177-3AD203B41FA5}">
                      <a16:colId xmlns:a16="http://schemas.microsoft.com/office/drawing/2014/main" val="20003"/>
                    </a:ext>
                  </a:extLst>
                </a:gridCol>
                <a:gridCol w="738083">
                  <a:extLst>
                    <a:ext uri="{9D8B030D-6E8A-4147-A177-3AD203B41FA5}">
                      <a16:colId xmlns:a16="http://schemas.microsoft.com/office/drawing/2014/main" val="20004"/>
                    </a:ext>
                  </a:extLst>
                </a:gridCol>
              </a:tblGrid>
              <a:tr h="287168">
                <a:tc>
                  <a:txBody>
                    <a:bodyPr/>
                    <a:lstStyle/>
                    <a:p>
                      <a:pPr algn="ctr"/>
                      <a:endParaRPr kumimoji="1"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gridSpan="2">
                  <a:txBody>
                    <a:bodyPr/>
                    <a:lstStyle/>
                    <a:p>
                      <a:pPr algn="ctr" fontAlgn="ctr"/>
                      <a:r>
                        <a:rPr lang="ja-JP" altLang="en-US" sz="10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高校卒業後</a:t>
                      </a:r>
                      <a:endParaRPr lang="ja-JP" altLang="en-US" sz="10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大学卒業後</a:t>
                      </a:r>
                      <a:endParaRPr kumimoji="1"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extLst>
                  <a:ext uri="{0D108BD9-81ED-4DB2-BD59-A6C34878D82A}">
                    <a16:rowId xmlns:a16="http://schemas.microsoft.com/office/drawing/2014/main" val="10000"/>
                  </a:ext>
                </a:extLst>
              </a:tr>
              <a:tr h="374964">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一時的な仕事に</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就いた者（人）</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卒業者の内の割合</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一時的な仕事に</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就いた者（人）</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卒業者の内の割合</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1,772</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1,983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1,802</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1,508</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1,132</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836</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795689273"/>
                  </a:ext>
                </a:extLst>
              </a:tr>
            </a:tbl>
          </a:graphicData>
        </a:graphic>
      </p:graphicFrame>
      <p:sp>
        <p:nvSpPr>
          <p:cNvPr id="20" name="正方形/長方形 19"/>
          <p:cNvSpPr/>
          <p:nvPr/>
        </p:nvSpPr>
        <p:spPr>
          <a:xfrm>
            <a:off x="31304" y="953294"/>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月の府内高校卒業者に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おける就職者は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また、府内大学卒業者における「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正規の職員等」に就業する割合（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進学等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除く）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府内高校・大学ともに卒業後に一時的な仕事（アルバイト等）に就いた者は減少傾向にある。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496" y="1916832"/>
            <a:ext cx="4284476"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○府内高校（全日制）卒業後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学校基本調査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4"/>
          <p:cNvSpPr>
            <a:spLocks noChangeArrowheads="1"/>
          </p:cNvSpPr>
          <p:nvPr/>
        </p:nvSpPr>
        <p:spPr bwMode="auto">
          <a:xfrm>
            <a:off x="4347828" y="1916832"/>
            <a:ext cx="47462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○府内大学卒業後の進路（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Ｈ</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学校基本調査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61</a:t>
            </a:fld>
            <a:endParaRPr lang="ja-JP" altLang="en-US" b="1" dirty="0"/>
          </a:p>
        </p:txBody>
      </p:sp>
      <p:pic>
        <p:nvPicPr>
          <p:cNvPr id="3" name="図 2"/>
          <p:cNvPicPr>
            <a:picLocks noChangeAspect="1"/>
          </p:cNvPicPr>
          <p:nvPr/>
        </p:nvPicPr>
        <p:blipFill>
          <a:blip r:embed="rId3"/>
          <a:stretch>
            <a:fillRect/>
          </a:stretch>
        </p:blipFill>
        <p:spPr>
          <a:xfrm>
            <a:off x="107504" y="2387528"/>
            <a:ext cx="4395597" cy="2121592"/>
          </a:xfrm>
          <a:prstGeom prst="rect">
            <a:avLst/>
          </a:prstGeom>
        </p:spPr>
      </p:pic>
      <p:pic>
        <p:nvPicPr>
          <p:cNvPr id="4" name="図 3"/>
          <p:cNvPicPr>
            <a:picLocks noChangeAspect="1"/>
          </p:cNvPicPr>
          <p:nvPr/>
        </p:nvPicPr>
        <p:blipFill>
          <a:blip r:embed="rId4"/>
          <a:stretch>
            <a:fillRect/>
          </a:stretch>
        </p:blipFill>
        <p:spPr>
          <a:xfrm>
            <a:off x="4427984" y="1988840"/>
            <a:ext cx="4340728" cy="2743438"/>
          </a:xfrm>
          <a:prstGeom prst="rect">
            <a:avLst/>
          </a:prstGeom>
        </p:spPr>
      </p:pic>
      <p:pic>
        <p:nvPicPr>
          <p:cNvPr id="6" name="図 5"/>
          <p:cNvPicPr>
            <a:picLocks noChangeAspect="1"/>
          </p:cNvPicPr>
          <p:nvPr/>
        </p:nvPicPr>
        <p:blipFill>
          <a:blip r:embed="rId5"/>
          <a:stretch>
            <a:fillRect/>
          </a:stretch>
        </p:blipFill>
        <p:spPr>
          <a:xfrm>
            <a:off x="4134703" y="4622655"/>
            <a:ext cx="5005250" cy="2341067"/>
          </a:xfrm>
          <a:prstGeom prst="rect">
            <a:avLst/>
          </a:prstGeom>
        </p:spPr>
      </p:pic>
    </p:spTree>
    <p:extLst>
      <p:ext uri="{BB962C8B-B14F-4D97-AF65-F5344CB8AC3E}">
        <p14:creationId xmlns:p14="http://schemas.microsoft.com/office/powerpoint/2010/main" val="8612756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89756" y="503094"/>
            <a:ext cx="75065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大阪府の年齢階層別転入出の状況</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総務省「住民基本台帳人口移動報告」より作成</a:t>
            </a:r>
          </a:p>
        </p:txBody>
      </p:sp>
      <p:sp>
        <p:nvSpPr>
          <p:cNvPr id="2" name="正方形/長方形 1"/>
          <p:cNvSpPr/>
          <p:nvPr/>
        </p:nvSpPr>
        <p:spPr>
          <a:xfrm>
            <a:off x="2286000" y="5517232"/>
            <a:ext cx="4572000" cy="369332"/>
          </a:xfrm>
          <a:prstGeom prst="rect">
            <a:avLst/>
          </a:prstGeom>
        </p:spPr>
        <p:txBody>
          <a:bodyPr>
            <a:spAutoFit/>
          </a:bodyPr>
          <a:lstStyle/>
          <a:p>
            <a:endParaRPr lang="ja-JP" altLang="en-US" dirty="0"/>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62</a:t>
            </a:fld>
            <a:endParaRPr lang="ja-JP" altLang="en-US" b="1" dirty="0"/>
          </a:p>
        </p:txBody>
      </p:sp>
      <p:sp>
        <p:nvSpPr>
          <p:cNvPr id="18" name="正方形/長方形 17"/>
          <p:cNvSpPr/>
          <p:nvPr/>
        </p:nvSpPr>
        <p:spPr>
          <a:xfrm>
            <a:off x="107504" y="1124744"/>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年の圏域別転入出状況をみると、全体では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、対東京圏（東京都、神奈川県、埼玉県、千葉県）では全ての年齢層で転出超過となっている。特に、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代の東京圏への転出者が多い。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0"/>
          <p:cNvSpPr>
            <a:spLocks noChangeArrowheads="1"/>
          </p:cNvSpPr>
          <p:nvPr/>
        </p:nvSpPr>
        <p:spPr bwMode="auto">
          <a:xfrm>
            <a:off x="8100392" y="2093180"/>
            <a:ext cx="1008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（男女計）</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48880"/>
            <a:ext cx="8752656" cy="416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0946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79512" y="895400"/>
            <a:ext cx="8712968" cy="1093440"/>
          </a:xfrm>
          <a:prstGeom prst="rect">
            <a:avLst/>
          </a:prstGeom>
          <a:ln w="63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大阪府の年齢別人口に対する</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転出者総数の割合は、最も高い</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歳で</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歳以上は、年齢別人口に対する転出者の割合は減少傾向にある。</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大阪府内の転入超過の状況は、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代前半で大きく転入超過となっている一方、</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代では若干の転出超過</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07504" y="5574432"/>
            <a:ext cx="86409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0" y="2009428"/>
            <a:ext cx="57606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○年齢別人口（</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）と転出者総数（</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8580" y="5373216"/>
            <a:ext cx="349238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○年齢別、転入超過の状況（</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4"/>
          <p:cNvSpPr>
            <a:spLocks noChangeArrowheads="1"/>
          </p:cNvSpPr>
          <p:nvPr/>
        </p:nvSpPr>
        <p:spPr bwMode="auto">
          <a:xfrm>
            <a:off x="89756" y="404664"/>
            <a:ext cx="75065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大阪府の年齢別（</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歳）の転入出状況（</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総務省「住民基本台帳人口移動報告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」、「国勢調査結果」より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作成</a:t>
            </a:r>
          </a:p>
        </p:txBody>
      </p:sp>
      <p:sp>
        <p:nvSpPr>
          <p:cNvPr id="17" name="テキスト ボックス 16"/>
          <p:cNvSpPr txBox="1"/>
          <p:nvPr/>
        </p:nvSpPr>
        <p:spPr>
          <a:xfrm>
            <a:off x="89756" y="2230884"/>
            <a:ext cx="86409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63</a:t>
            </a:fld>
            <a:endParaRPr lang="ja-JP" altLang="en-US" b="1" dirty="0"/>
          </a:p>
        </p:txBody>
      </p:sp>
      <p:pic>
        <p:nvPicPr>
          <p:cNvPr id="2" name="図 1"/>
          <p:cNvPicPr>
            <a:picLocks noChangeAspect="1"/>
          </p:cNvPicPr>
          <p:nvPr/>
        </p:nvPicPr>
        <p:blipFill>
          <a:blip r:embed="rId2"/>
          <a:stretch>
            <a:fillRect/>
          </a:stretch>
        </p:blipFill>
        <p:spPr>
          <a:xfrm>
            <a:off x="52076" y="2049687"/>
            <a:ext cx="9053345" cy="4907705"/>
          </a:xfrm>
          <a:prstGeom prst="rect">
            <a:avLst/>
          </a:prstGeom>
        </p:spPr>
      </p:pic>
    </p:spTree>
    <p:extLst>
      <p:ext uri="{BB962C8B-B14F-4D97-AF65-F5344CB8AC3E}">
        <p14:creationId xmlns:p14="http://schemas.microsoft.com/office/powerpoint/2010/main" val="23970778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72108" y="404664"/>
            <a:ext cx="8892480" cy="369332"/>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一人あたりの雇用者報酬・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府民所得</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出典：内閣府「</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年度県民経済計算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872617"/>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大阪府の一人あたりの雇用者報酬は全国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的に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キープ。</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一方で、一人あたりの府民所得をみると、金額は増加傾向にあるものの、全国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3842047219"/>
              </p:ext>
            </p:extLst>
          </p:nvPr>
        </p:nvGraphicFramePr>
        <p:xfrm>
          <a:off x="147801" y="3678490"/>
          <a:ext cx="8600661" cy="2990870"/>
        </p:xfrm>
        <a:graphic>
          <a:graphicData uri="http://schemas.openxmlformats.org/drawingml/2006/table">
            <a:tbl>
              <a:tblPr/>
              <a:tblGrid>
                <a:gridCol w="513657">
                  <a:extLst>
                    <a:ext uri="{9D8B030D-6E8A-4147-A177-3AD203B41FA5}">
                      <a16:colId xmlns:a16="http://schemas.microsoft.com/office/drawing/2014/main" val="20000"/>
                    </a:ext>
                  </a:extLst>
                </a:gridCol>
                <a:gridCol w="1347834">
                  <a:extLst>
                    <a:ext uri="{9D8B030D-6E8A-4147-A177-3AD203B41FA5}">
                      <a16:colId xmlns:a16="http://schemas.microsoft.com/office/drawing/2014/main" val="20001"/>
                    </a:ext>
                  </a:extLst>
                </a:gridCol>
                <a:gridCol w="1347834">
                  <a:extLst>
                    <a:ext uri="{9D8B030D-6E8A-4147-A177-3AD203B41FA5}">
                      <a16:colId xmlns:a16="http://schemas.microsoft.com/office/drawing/2014/main" val="20002"/>
                    </a:ext>
                  </a:extLst>
                </a:gridCol>
                <a:gridCol w="1347834">
                  <a:extLst>
                    <a:ext uri="{9D8B030D-6E8A-4147-A177-3AD203B41FA5}">
                      <a16:colId xmlns:a16="http://schemas.microsoft.com/office/drawing/2014/main" val="20003"/>
                    </a:ext>
                  </a:extLst>
                </a:gridCol>
                <a:gridCol w="1347834">
                  <a:extLst>
                    <a:ext uri="{9D8B030D-6E8A-4147-A177-3AD203B41FA5}">
                      <a16:colId xmlns:a16="http://schemas.microsoft.com/office/drawing/2014/main" val="20004"/>
                    </a:ext>
                  </a:extLst>
                </a:gridCol>
                <a:gridCol w="1347834">
                  <a:extLst>
                    <a:ext uri="{9D8B030D-6E8A-4147-A177-3AD203B41FA5}">
                      <a16:colId xmlns:a16="http://schemas.microsoft.com/office/drawing/2014/main" val="20005"/>
                    </a:ext>
                  </a:extLst>
                </a:gridCol>
                <a:gridCol w="1347834">
                  <a:extLst>
                    <a:ext uri="{9D8B030D-6E8A-4147-A177-3AD203B41FA5}">
                      <a16:colId xmlns:a16="http://schemas.microsoft.com/office/drawing/2014/main" val="20006"/>
                    </a:ext>
                  </a:extLst>
                </a:gridCol>
              </a:tblGrid>
              <a:tr h="146333">
                <a:tc>
                  <a:txBody>
                    <a:bodyPr/>
                    <a:lstStyle/>
                    <a:p>
                      <a:pPr algn="ctr">
                        <a:lnSpc>
                          <a:spcPts val="1200"/>
                        </a:lnSpc>
                      </a:pPr>
                      <a:r>
                        <a:rPr lang="ja-JP" sz="900" kern="0" dirty="0">
                          <a:solidFill>
                            <a:schemeClr val="tx1"/>
                          </a:solidFill>
                          <a:effectLst/>
                          <a:latin typeface="HGPｺﾞｼｯｸE" pitchFamily="50" charset="-128"/>
                          <a:ea typeface="HGPｺﾞｼｯｸE" pitchFamily="50" charset="-128"/>
                        </a:rPr>
                        <a:t>順位</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200" dirty="0" smtClean="0">
                          <a:solidFill>
                            <a:schemeClr val="tx1"/>
                          </a:solidFill>
                          <a:effectLst/>
                          <a:latin typeface="HGPｺﾞｼｯｸE" pitchFamily="50" charset="-128"/>
                          <a:ea typeface="HGPｺﾞｼｯｸE" pitchFamily="50" charset="-128"/>
                        </a:rPr>
                        <a:t>2010</a:t>
                      </a:r>
                      <a:r>
                        <a:rPr lang="ja-JP" altLang="en-US" sz="900" kern="1200" dirty="0" smtClean="0">
                          <a:solidFill>
                            <a:schemeClr val="tx1"/>
                          </a:solidFill>
                          <a:effectLst/>
                          <a:latin typeface="HGPｺﾞｼｯｸE" pitchFamily="50" charset="-128"/>
                          <a:ea typeface="HGPｺﾞｼｯｸE" pitchFamily="50" charset="-128"/>
                        </a:rPr>
                        <a:t>年度</a:t>
                      </a:r>
                      <a:endParaRPr lang="en-US" sz="900" kern="12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2011</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2012</a:t>
                      </a:r>
                      <a:r>
                        <a:rPr lang="ja-JP" altLang="en-US" sz="900" kern="100" dirty="0" smtClean="0">
                          <a:solidFill>
                            <a:schemeClr val="tx1"/>
                          </a:solidFill>
                          <a:effectLst/>
                          <a:latin typeface="HGPｺﾞｼｯｸE" pitchFamily="50" charset="-128"/>
                          <a:ea typeface="HGPｺﾞｼｯｸE" pitchFamily="50" charset="-128"/>
                        </a:rPr>
                        <a:t>年度</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2013</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2014</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2015</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1</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東京都</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505</a:t>
                      </a:r>
                      <a:r>
                        <a:rPr lang="ja-JP" sz="900" kern="0" dirty="0" smtClean="0">
                          <a:solidFill>
                            <a:schemeClr val="tx1"/>
                          </a:solidFill>
                          <a:effectLst/>
                          <a:latin typeface="HGPｺﾞｼｯｸE" pitchFamily="50" charset="-128"/>
                          <a:ea typeface="HGPｺﾞｼｯｸE" pitchFamily="50" charset="-128"/>
                        </a:rPr>
                        <a:t>万円</a:t>
                      </a: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516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(529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(528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538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2</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三重</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323</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323</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368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3</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福井</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320</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福井県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321</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4</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富山</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314</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323</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308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320</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337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6</a:t>
                      </a: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312</a:t>
                      </a:r>
                      <a:r>
                        <a:rPr lang="ja-JP" altLang="en-US" sz="900" kern="100" dirty="0" smtClean="0">
                          <a:solidFill>
                            <a:schemeClr val="tx1"/>
                          </a:solidFill>
                          <a:effectLst/>
                          <a:latin typeface="HGPｺﾞｼｯｸE" pitchFamily="50" charset="-128"/>
                          <a:ea typeface="HGPｺﾞｼｯｸE" pitchFamily="50" charset="-128"/>
                        </a:rPr>
                        <a:t>万円）</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309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306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321</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332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7</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静岡県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304</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静岡県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308</a:t>
                      </a:r>
                      <a:r>
                        <a:rPr lang="ja-JP" altLang="en-US" sz="900" kern="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福井県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299</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福井県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309</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306</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福井県</a:t>
                      </a:r>
                      <a:endParaRPr lang="en-US" altLang="ja-JP" sz="900" kern="10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320</a:t>
                      </a:r>
                      <a:r>
                        <a:rPr lang="ja-JP" altLang="en-US" sz="900" kern="10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8</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滋賀県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302</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301</a:t>
                      </a:r>
                      <a:r>
                        <a:rPr lang="ja-JP" altLang="en-US" sz="900" kern="0" dirty="0" smtClean="0">
                          <a:solidFill>
                            <a:schemeClr val="bg1"/>
                          </a:solidFill>
                          <a:effectLst/>
                          <a:latin typeface="HGPｺﾞｼｯｸE" pitchFamily="50" charset="-128"/>
                          <a:ea typeface="HGPｺﾞｼｯｸE" pitchFamily="50" charset="-128"/>
                        </a:rPr>
                        <a:t>万円）</a:t>
                      </a:r>
                      <a:endParaRPr lang="ja-JP" sz="900" kern="100" dirty="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298</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305</a:t>
                      </a:r>
                      <a:r>
                        <a:rPr lang="ja-JP" altLang="en-US" sz="900" kern="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群馬県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301</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群馬県</a:t>
                      </a:r>
                      <a:endParaRPr lang="en-US" altLang="ja-JP" sz="900" kern="10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315</a:t>
                      </a:r>
                      <a:r>
                        <a:rPr lang="ja-JP" altLang="en-US" sz="900" kern="10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9</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294</a:t>
                      </a:r>
                      <a:r>
                        <a:rPr lang="ja-JP" altLang="en-US" sz="900" kern="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滋賀県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296</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茨城県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290</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群馬県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300</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広島県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295</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313</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10009"/>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900689325"/>
              </p:ext>
            </p:extLst>
          </p:nvPr>
        </p:nvGraphicFramePr>
        <p:xfrm>
          <a:off x="107504" y="1695408"/>
          <a:ext cx="8640963" cy="1733592"/>
        </p:xfrm>
        <a:graphic>
          <a:graphicData uri="http://schemas.openxmlformats.org/drawingml/2006/table">
            <a:tbl>
              <a:tblPr/>
              <a:tblGrid>
                <a:gridCol w="570039">
                  <a:extLst>
                    <a:ext uri="{9D8B030D-6E8A-4147-A177-3AD203B41FA5}">
                      <a16:colId xmlns:a16="http://schemas.microsoft.com/office/drawing/2014/main" val="20000"/>
                    </a:ext>
                  </a:extLst>
                </a:gridCol>
                <a:gridCol w="1345154">
                  <a:extLst>
                    <a:ext uri="{9D8B030D-6E8A-4147-A177-3AD203B41FA5}">
                      <a16:colId xmlns:a16="http://schemas.microsoft.com/office/drawing/2014/main" val="20001"/>
                    </a:ext>
                  </a:extLst>
                </a:gridCol>
                <a:gridCol w="1345154">
                  <a:extLst>
                    <a:ext uri="{9D8B030D-6E8A-4147-A177-3AD203B41FA5}">
                      <a16:colId xmlns:a16="http://schemas.microsoft.com/office/drawing/2014/main" val="20002"/>
                    </a:ext>
                  </a:extLst>
                </a:gridCol>
                <a:gridCol w="1345154">
                  <a:extLst>
                    <a:ext uri="{9D8B030D-6E8A-4147-A177-3AD203B41FA5}">
                      <a16:colId xmlns:a16="http://schemas.microsoft.com/office/drawing/2014/main" val="20003"/>
                    </a:ext>
                  </a:extLst>
                </a:gridCol>
                <a:gridCol w="1345154">
                  <a:extLst>
                    <a:ext uri="{9D8B030D-6E8A-4147-A177-3AD203B41FA5}">
                      <a16:colId xmlns:a16="http://schemas.microsoft.com/office/drawing/2014/main" val="20004"/>
                    </a:ext>
                  </a:extLst>
                </a:gridCol>
                <a:gridCol w="1345154">
                  <a:extLst>
                    <a:ext uri="{9D8B030D-6E8A-4147-A177-3AD203B41FA5}">
                      <a16:colId xmlns:a16="http://schemas.microsoft.com/office/drawing/2014/main" val="20005"/>
                    </a:ext>
                  </a:extLst>
                </a:gridCol>
                <a:gridCol w="1345154">
                  <a:extLst>
                    <a:ext uri="{9D8B030D-6E8A-4147-A177-3AD203B41FA5}">
                      <a16:colId xmlns:a16="http://schemas.microsoft.com/office/drawing/2014/main" val="20006"/>
                    </a:ext>
                  </a:extLst>
                </a:gridCol>
              </a:tblGrid>
              <a:tr h="128163">
                <a:tc>
                  <a:txBody>
                    <a:bodyPr/>
                    <a:lstStyle/>
                    <a:p>
                      <a:pPr algn="ctr">
                        <a:lnSpc>
                          <a:spcPts val="1200"/>
                        </a:lnSpc>
                        <a:spcAft>
                          <a:spcPts val="0"/>
                        </a:spcAft>
                      </a:pPr>
                      <a:r>
                        <a:rPr lang="ja-JP" sz="900" kern="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順位</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2010</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2011</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2012</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2013</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2014</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12700" cap="flat" cmpd="sng" algn="ctr">
                      <a:solidFill>
                        <a:srgbClr val="333399"/>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48783">
                <a:tc>
                  <a:txBody>
                    <a:bodyPr/>
                    <a:lstStyle/>
                    <a:p>
                      <a:pPr algn="ctr" fontAlgn="ctr">
                        <a:lnSpc>
                          <a:spcPts val="1200"/>
                        </a:lnSpc>
                        <a:spcAft>
                          <a:spcPts val="0"/>
                        </a:spcAft>
                      </a:pPr>
                      <a:r>
                        <a:rPr lang="en-US"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1</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48783">
                <a:tc>
                  <a:txBody>
                    <a:bodyPr/>
                    <a:lstStyle/>
                    <a:p>
                      <a:pPr algn="ctr" fontAlgn="ctr">
                        <a:lnSpc>
                          <a:spcPts val="1200"/>
                        </a:lnSpc>
                        <a:spcAft>
                          <a:spcPts val="0"/>
                        </a:spcAft>
                      </a:pPr>
                      <a:r>
                        <a:rPr lang="en-US"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(521</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(520</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(519</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(518</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2"/>
                  </a:ext>
                </a:extLst>
              </a:tr>
              <a:tr h="248783">
                <a:tc>
                  <a:txBody>
                    <a:bodyPr/>
                    <a:lstStyle/>
                    <a:p>
                      <a:pPr algn="ctr" fontAlgn="ctr">
                        <a:lnSpc>
                          <a:spcPts val="1200"/>
                        </a:lnSpc>
                        <a:spcAft>
                          <a:spcPts val="0"/>
                        </a:spcAft>
                      </a:pPr>
                      <a:r>
                        <a:rPr lang="en-US"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3</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奈良</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県</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(483</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(486</a:t>
                      </a:r>
                      <a:r>
                        <a:rPr lang="ja-JP"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(485</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(478</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(497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493</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246819">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480</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奈良県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奈良県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473</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483</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485</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10004"/>
                  </a:ext>
                </a:extLst>
              </a:tr>
              <a:tr h="246819">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474</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兵庫県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470</a:t>
                      </a:r>
                      <a:r>
                        <a:rPr lang="ja-JP" altLang="en-US" sz="900" kern="10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兵庫県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474</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愛知県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愛知県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481</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4" name="テキスト ボックス 13"/>
          <p:cNvSpPr txBox="1"/>
          <p:nvPr/>
        </p:nvSpPr>
        <p:spPr>
          <a:xfrm>
            <a:off x="4277114" y="6639163"/>
            <a:ext cx="4615366" cy="246221"/>
          </a:xfrm>
          <a:prstGeom prst="rect">
            <a:avLst/>
          </a:prstGeom>
          <a:noFill/>
        </p:spPr>
        <p:txBody>
          <a:bodyPr wrap="non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企業所得、財産所得、雇用者報酬の合計で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ある府民</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所得を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人口で割ったもの</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64</a:t>
            </a:fld>
            <a:endParaRPr lang="ja-JP" altLang="en-US" dirty="0"/>
          </a:p>
        </p:txBody>
      </p:sp>
      <p:sp>
        <p:nvSpPr>
          <p:cNvPr id="17" name="テキスト ボックス 16"/>
          <p:cNvSpPr txBox="1"/>
          <p:nvPr/>
        </p:nvSpPr>
        <p:spPr>
          <a:xfrm>
            <a:off x="72108" y="3409255"/>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○一人あたりの府民所得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1500" y="1412776"/>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94461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0"/>
          <p:cNvSpPr>
            <a:spLocks noChangeArrowheads="1"/>
          </p:cNvSpPr>
          <p:nvPr/>
        </p:nvSpPr>
        <p:spPr bwMode="auto">
          <a:xfrm>
            <a:off x="179514" y="570166"/>
            <a:ext cx="68407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所得階層別世帯数割合の推移</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「就業構造基本調査」より作成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10"/>
          <p:cNvSpPr>
            <a:spLocks noChangeArrowheads="1"/>
          </p:cNvSpPr>
          <p:nvPr/>
        </p:nvSpPr>
        <p:spPr bwMode="auto">
          <a:xfrm>
            <a:off x="4716016" y="1988840"/>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○高齢者を含まない（</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歳未満）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97226" y="1988840"/>
            <a:ext cx="2098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○高齢者を含む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83039" y="908721"/>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年の大阪府の所得階層別世帯数割合をみると、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万円未満の世帯数割合が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年に比べ低下。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、全国平均や東京都、愛知県と比べると所得の低い世帯数の割合が高い傾向は続いている。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65</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64230" y="2296617"/>
            <a:ext cx="9071634" cy="4298053"/>
          </a:xfrm>
          <a:prstGeom prst="rect">
            <a:avLst/>
          </a:prstGeom>
        </p:spPr>
      </p:pic>
    </p:spTree>
    <p:extLst>
      <p:ext uri="{BB962C8B-B14F-4D97-AF65-F5344CB8AC3E}">
        <p14:creationId xmlns:p14="http://schemas.microsoft.com/office/powerpoint/2010/main" val="30550359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表 4"/>
          <p:cNvGraphicFramePr>
            <a:graphicFrameLocks noGrp="1"/>
          </p:cNvGraphicFramePr>
          <p:nvPr>
            <p:extLst>
              <p:ext uri="{D42A27DB-BD31-4B8C-83A1-F6EECF244321}">
                <p14:modId xmlns:p14="http://schemas.microsoft.com/office/powerpoint/2010/main" val="3286111396"/>
              </p:ext>
            </p:extLst>
          </p:nvPr>
        </p:nvGraphicFramePr>
        <p:xfrm>
          <a:off x="5076056" y="2708921"/>
          <a:ext cx="3600400" cy="3168349"/>
        </p:xfrm>
        <a:graphic>
          <a:graphicData uri="http://schemas.openxmlformats.org/drawingml/2006/table">
            <a:tbl>
              <a:tblPr>
                <a:tableStyleId>{2D5ABB26-0587-4C30-8999-92F81FD0307C}</a:tableStyleId>
              </a:tblPr>
              <a:tblGrid>
                <a:gridCol w="397793">
                  <a:extLst>
                    <a:ext uri="{9D8B030D-6E8A-4147-A177-3AD203B41FA5}">
                      <a16:colId xmlns:a16="http://schemas.microsoft.com/office/drawing/2014/main" val="20000"/>
                    </a:ext>
                  </a:extLst>
                </a:gridCol>
                <a:gridCol w="628233">
                  <a:extLst>
                    <a:ext uri="{9D8B030D-6E8A-4147-A177-3AD203B41FA5}">
                      <a16:colId xmlns:a16="http://schemas.microsoft.com/office/drawing/2014/main" val="20001"/>
                    </a:ext>
                  </a:extLst>
                </a:gridCol>
                <a:gridCol w="1656438">
                  <a:extLst>
                    <a:ext uri="{9D8B030D-6E8A-4147-A177-3AD203B41FA5}">
                      <a16:colId xmlns:a16="http://schemas.microsoft.com/office/drawing/2014/main" val="20002"/>
                    </a:ext>
                  </a:extLst>
                </a:gridCol>
                <a:gridCol w="917936">
                  <a:extLst>
                    <a:ext uri="{9D8B030D-6E8A-4147-A177-3AD203B41FA5}">
                      <a16:colId xmlns:a16="http://schemas.microsoft.com/office/drawing/2014/main" val="20003"/>
                    </a:ext>
                  </a:extLst>
                </a:gridCol>
              </a:tblGrid>
              <a:tr h="347929">
                <a:tc grid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総世帯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kumimoji="1" lang="ja-JP" altLang="en-US"/>
                    </a:p>
                  </a:txBody>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世帯員２人以上の世帯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単身世帯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0.369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0.378</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0.362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4" name="テキスト ボックス 63"/>
          <p:cNvSpPr txBox="1"/>
          <p:nvPr/>
        </p:nvSpPr>
        <p:spPr>
          <a:xfrm>
            <a:off x="107504" y="2265838"/>
            <a:ext cx="3168352"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全国のジニ係数（総世帯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16024" y="1969790"/>
            <a:ext cx="8748464"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ジニ係数・・・所得等の分布の均等度を示す指標の１つで、ゼロに近いほど格差が小さく、１に近いほど格差が大きい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0"/>
          <p:cNvSpPr>
            <a:spLocks noChangeArrowheads="1"/>
          </p:cNvSpPr>
          <p:nvPr/>
        </p:nvSpPr>
        <p:spPr bwMode="auto">
          <a:xfrm>
            <a:off x="122364" y="612304"/>
            <a:ext cx="68407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全国のジニ係数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総務省統計局「全国消費実態調査」より作成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354" y="99139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大阪のジニ係数は、東京に次いで高く、全国の水準を大きく上回る状況。とりわけ、単身世帯において所得格差が大きい。</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932040" y="2285834"/>
            <a:ext cx="4032448"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全国のジニ係数（世帯員状況別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66</a:t>
            </a:fld>
            <a:endParaRPr lang="ja-JP" altLang="en-US" dirty="0"/>
          </a:p>
        </p:txBody>
      </p:sp>
      <p:pic>
        <p:nvPicPr>
          <p:cNvPr id="3" name="図 2"/>
          <p:cNvPicPr>
            <a:picLocks noChangeAspect="1"/>
          </p:cNvPicPr>
          <p:nvPr/>
        </p:nvPicPr>
        <p:blipFill>
          <a:blip r:embed="rId2"/>
          <a:stretch>
            <a:fillRect/>
          </a:stretch>
        </p:blipFill>
        <p:spPr>
          <a:xfrm>
            <a:off x="276705" y="2708921"/>
            <a:ext cx="4608975" cy="4115157"/>
          </a:xfrm>
          <a:prstGeom prst="rect">
            <a:avLst/>
          </a:prstGeom>
        </p:spPr>
      </p:pic>
    </p:spTree>
    <p:extLst>
      <p:ext uri="{BB962C8B-B14F-4D97-AF65-F5344CB8AC3E}">
        <p14:creationId xmlns:p14="http://schemas.microsoft.com/office/powerpoint/2010/main" val="34449395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43026" y="548680"/>
            <a:ext cx="8424936" cy="5904656"/>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１）健康・医療関連産業の世界的なクラスター</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大学や研究機関の集積や新たな拠点形成の動きなど、ライフサイエンス関連分野のポテンシャルが高まっており、また、大阪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は、スポーツ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や食を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はじめ健康</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に関わる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産業も幅広く</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集積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。これらの強みを活かし、更に磨きをかけ、ヘルスケアまでを含めたすそ野の広い産業の創出を図るため重層的に取組みを進めていく必要。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２）大阪の強みを活かした先端技術産業の強化とイノベーションの促進</a:t>
            </a: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大阪には第４次産業革命に関連する要素技術を有するものづくり企業が集積。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蓄電池をはじめとするエネルギー関連分野の産業集積も進みつつ</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ある。引き続き、産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業界や大学との連携強化に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よるオープンイノベーション</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の促進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や実証実験の推進等に取り組む必要。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３）世界市場に打って出る大阪産業・大阪企業への支援</a:t>
            </a: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人口減少等により国内市場の縮小が懸念。成長著しいアジア市場の取り込みや経済のグローバル化に対応できる産業基盤の強化を図るため、中小企業等の海外ビジネス展開支援を強力に進めていく必要。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４）対内投資促進による国際競争力の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）による外資系企業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の誘致件数が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伸びている一方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、外資系企業の東京一極集中の状況が続いており、本社機能を設置する外資系企業に対する補助金の活用やジェトロ等関係機関と連携しながら積極的な誘致を進めていく必要。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ライフサイエンス分野や新エネルギー分野における国際競争力強化に向け、立地支援策の推進に取り組む必要。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67</a:t>
            </a:fld>
            <a:endParaRPr lang="ja-JP" altLang="en-US" b="1" dirty="0"/>
          </a:p>
        </p:txBody>
      </p:sp>
    </p:spTree>
    <p:extLst>
      <p:ext uri="{BB962C8B-B14F-4D97-AF65-F5344CB8AC3E}">
        <p14:creationId xmlns:p14="http://schemas.microsoft.com/office/powerpoint/2010/main" val="32635276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548680"/>
            <a:ext cx="8424936" cy="3312368"/>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５）ハイエンドなものづくりの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大阪から高付加価値な製品を数多く生み出すには、第４次産業革命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に関連する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や、研究者・技術者等の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協働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による研究開発などのプロジェクト創出が重要。</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を核とした支援機関のネットワーク強化や大学との連携などにより、ものづくり中小企業の競争力強化を図る必要。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６）成長分野に挑戦する企業への支援・経済活動の新陳代謝の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経済環境や技術革新などの急激な変化に対応できる強い産業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育成、行政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課題や社会課題の解決につながる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を創出するため、金融機関や経済界とのネットワークを更に強化し、資金・経営・技術・人材面でチャレンジする企業を総合的に支援できる仕組みづくりが必要。また、喫緊の課題である事業承継については、相談体制の充実に加え、後継者の育成やマッチング、新たな事業展開支援など、幅広い観点で取り組んでいくことが重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68</a:t>
            </a:fld>
            <a:endParaRPr lang="ja-JP" altLang="en-US" b="1" dirty="0"/>
          </a:p>
        </p:txBody>
      </p:sp>
    </p:spTree>
    <p:extLst>
      <p:ext uri="{BB962C8B-B14F-4D97-AF65-F5344CB8AC3E}">
        <p14:creationId xmlns:p14="http://schemas.microsoft.com/office/powerpoint/2010/main" val="3151533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20" y="764704"/>
            <a:ext cx="9073008"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推移と都市間比較</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出典：内閣府「平成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年度国民経済計算」、「平成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年度県民経済計算」より作成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04" y="1155352"/>
            <a:ext cx="8928992" cy="13375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年度の大阪府の「名目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ポイント低下。また、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と前年度から横ばい。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年の戦略策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定時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は名目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程度で推移</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1"/>
          <p:cNvGraphicFramePr>
            <a:graphicFrameLocks noGrp="1"/>
          </p:cNvGraphicFramePr>
          <p:nvPr>
            <p:extLst>
              <p:ext uri="{D42A27DB-BD31-4B8C-83A1-F6EECF244321}">
                <p14:modId xmlns:p14="http://schemas.microsoft.com/office/powerpoint/2010/main" val="1305370338"/>
              </p:ext>
            </p:extLst>
          </p:nvPr>
        </p:nvGraphicFramePr>
        <p:xfrm>
          <a:off x="107504" y="2873865"/>
          <a:ext cx="8784978" cy="1655000"/>
        </p:xfrm>
        <a:graphic>
          <a:graphicData uri="http://schemas.openxmlformats.org/drawingml/2006/table">
            <a:tbl>
              <a:tblPr>
                <a:tableStyleId>{5C22544A-7EE6-4342-B048-85BDC9FD1C3A}</a:tableStyleId>
              </a:tblPr>
              <a:tblGrid>
                <a:gridCol w="821842">
                  <a:extLst>
                    <a:ext uri="{9D8B030D-6E8A-4147-A177-3AD203B41FA5}">
                      <a16:colId xmlns:a16="http://schemas.microsoft.com/office/drawing/2014/main" val="20000"/>
                    </a:ext>
                  </a:extLst>
                </a:gridCol>
                <a:gridCol w="834293">
                  <a:extLst>
                    <a:ext uri="{9D8B030D-6E8A-4147-A177-3AD203B41FA5}">
                      <a16:colId xmlns:a16="http://schemas.microsoft.com/office/drawing/2014/main" val="20001"/>
                    </a:ext>
                  </a:extLst>
                </a:gridCol>
                <a:gridCol w="722223">
                  <a:extLst>
                    <a:ext uri="{9D8B030D-6E8A-4147-A177-3AD203B41FA5}">
                      <a16:colId xmlns:a16="http://schemas.microsoft.com/office/drawing/2014/main" val="20002"/>
                    </a:ext>
                  </a:extLst>
                </a:gridCol>
                <a:gridCol w="924571">
                  <a:extLst>
                    <a:ext uri="{9D8B030D-6E8A-4147-A177-3AD203B41FA5}">
                      <a16:colId xmlns:a16="http://schemas.microsoft.com/office/drawing/2014/main" val="20003"/>
                    </a:ext>
                  </a:extLst>
                </a:gridCol>
                <a:gridCol w="722223">
                  <a:extLst>
                    <a:ext uri="{9D8B030D-6E8A-4147-A177-3AD203B41FA5}">
                      <a16:colId xmlns:a16="http://schemas.microsoft.com/office/drawing/2014/main" val="20004"/>
                    </a:ext>
                  </a:extLst>
                </a:gridCol>
                <a:gridCol w="834293">
                  <a:extLst>
                    <a:ext uri="{9D8B030D-6E8A-4147-A177-3AD203B41FA5}">
                      <a16:colId xmlns:a16="http://schemas.microsoft.com/office/drawing/2014/main" val="20005"/>
                    </a:ext>
                  </a:extLst>
                </a:gridCol>
                <a:gridCol w="722223">
                  <a:extLst>
                    <a:ext uri="{9D8B030D-6E8A-4147-A177-3AD203B41FA5}">
                      <a16:colId xmlns:a16="http://schemas.microsoft.com/office/drawing/2014/main" val="20006"/>
                    </a:ext>
                  </a:extLst>
                </a:gridCol>
                <a:gridCol w="834293">
                  <a:extLst>
                    <a:ext uri="{9D8B030D-6E8A-4147-A177-3AD203B41FA5}">
                      <a16:colId xmlns:a16="http://schemas.microsoft.com/office/drawing/2014/main" val="20007"/>
                    </a:ext>
                  </a:extLst>
                </a:gridCol>
                <a:gridCol w="722223">
                  <a:extLst>
                    <a:ext uri="{9D8B030D-6E8A-4147-A177-3AD203B41FA5}">
                      <a16:colId xmlns:a16="http://schemas.microsoft.com/office/drawing/2014/main" val="20008"/>
                    </a:ext>
                  </a:extLst>
                </a:gridCol>
                <a:gridCol w="924571">
                  <a:extLst>
                    <a:ext uri="{9D8B030D-6E8A-4147-A177-3AD203B41FA5}">
                      <a16:colId xmlns:a16="http://schemas.microsoft.com/office/drawing/2014/main" val="20009"/>
                    </a:ext>
                  </a:extLst>
                </a:gridCol>
                <a:gridCol w="722223">
                  <a:extLst>
                    <a:ext uri="{9D8B030D-6E8A-4147-A177-3AD203B41FA5}">
                      <a16:colId xmlns:a16="http://schemas.microsoft.com/office/drawing/2014/main" val="20010"/>
                    </a:ext>
                  </a:extLst>
                </a:gridCol>
              </a:tblGrid>
              <a:tr h="198022">
                <a:tc rowSpan="2">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98022">
                <a:tc vMerge="1">
                  <a:txBody>
                    <a:bodyPr/>
                    <a:lstStyle/>
                    <a:p>
                      <a:endParaRPr kumimoji="1" lang="ja-JP" altLang="en-US"/>
                    </a:p>
                  </a:txBody>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36,989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98,099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33,802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32,380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499,281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37,620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100,218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20.3%</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34,897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32,713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494,017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37,174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100,226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20.3%</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36,541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32,152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494,478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37,413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101,701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37,782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32,315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507,246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38,194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102,341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38,483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32,239 </a:t>
                      </a:r>
                      <a:endParaRPr lang="en-US" altLang="ja-JP" sz="13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518,469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39,107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104,339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39,559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33,919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533,904 </a:t>
                      </a:r>
                      <a:endParaRPr lang="en-US" altLang="ja-JP"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1640977900"/>
              </p:ext>
            </p:extLst>
          </p:nvPr>
        </p:nvGraphicFramePr>
        <p:xfrm>
          <a:off x="107504" y="4960913"/>
          <a:ext cx="8784978" cy="1728192"/>
        </p:xfrm>
        <a:graphic>
          <a:graphicData uri="http://schemas.openxmlformats.org/drawingml/2006/table">
            <a:tbl>
              <a:tblPr>
                <a:tableStyleId>{5C22544A-7EE6-4342-B048-85BDC9FD1C3A}</a:tableStyleId>
              </a:tblPr>
              <a:tblGrid>
                <a:gridCol w="824176">
                  <a:extLst>
                    <a:ext uri="{9D8B030D-6E8A-4147-A177-3AD203B41FA5}">
                      <a16:colId xmlns:a16="http://schemas.microsoft.com/office/drawing/2014/main" val="20000"/>
                    </a:ext>
                  </a:extLst>
                </a:gridCol>
                <a:gridCol w="833543">
                  <a:extLst>
                    <a:ext uri="{9D8B030D-6E8A-4147-A177-3AD203B41FA5}">
                      <a16:colId xmlns:a16="http://schemas.microsoft.com/office/drawing/2014/main" val="20001"/>
                    </a:ext>
                  </a:extLst>
                </a:gridCol>
                <a:gridCol w="721155">
                  <a:extLst>
                    <a:ext uri="{9D8B030D-6E8A-4147-A177-3AD203B41FA5}">
                      <a16:colId xmlns:a16="http://schemas.microsoft.com/office/drawing/2014/main" val="20002"/>
                    </a:ext>
                  </a:extLst>
                </a:gridCol>
                <a:gridCol w="927199">
                  <a:extLst>
                    <a:ext uri="{9D8B030D-6E8A-4147-A177-3AD203B41FA5}">
                      <a16:colId xmlns:a16="http://schemas.microsoft.com/office/drawing/2014/main" val="20003"/>
                    </a:ext>
                  </a:extLst>
                </a:gridCol>
                <a:gridCol w="721155">
                  <a:extLst>
                    <a:ext uri="{9D8B030D-6E8A-4147-A177-3AD203B41FA5}">
                      <a16:colId xmlns:a16="http://schemas.microsoft.com/office/drawing/2014/main" val="20004"/>
                    </a:ext>
                  </a:extLst>
                </a:gridCol>
                <a:gridCol w="833543">
                  <a:extLst>
                    <a:ext uri="{9D8B030D-6E8A-4147-A177-3AD203B41FA5}">
                      <a16:colId xmlns:a16="http://schemas.microsoft.com/office/drawing/2014/main" val="20005"/>
                    </a:ext>
                  </a:extLst>
                </a:gridCol>
                <a:gridCol w="721155">
                  <a:extLst>
                    <a:ext uri="{9D8B030D-6E8A-4147-A177-3AD203B41FA5}">
                      <a16:colId xmlns:a16="http://schemas.microsoft.com/office/drawing/2014/main" val="20006"/>
                    </a:ext>
                  </a:extLst>
                </a:gridCol>
                <a:gridCol w="833543">
                  <a:extLst>
                    <a:ext uri="{9D8B030D-6E8A-4147-A177-3AD203B41FA5}">
                      <a16:colId xmlns:a16="http://schemas.microsoft.com/office/drawing/2014/main" val="20007"/>
                    </a:ext>
                  </a:extLst>
                </a:gridCol>
                <a:gridCol w="721155">
                  <a:extLst>
                    <a:ext uri="{9D8B030D-6E8A-4147-A177-3AD203B41FA5}">
                      <a16:colId xmlns:a16="http://schemas.microsoft.com/office/drawing/2014/main" val="20008"/>
                    </a:ext>
                  </a:extLst>
                </a:gridCol>
                <a:gridCol w="927199">
                  <a:extLst>
                    <a:ext uri="{9D8B030D-6E8A-4147-A177-3AD203B41FA5}">
                      <a16:colId xmlns:a16="http://schemas.microsoft.com/office/drawing/2014/main" val="20009"/>
                    </a:ext>
                  </a:extLst>
                </a:gridCol>
                <a:gridCol w="721155">
                  <a:extLst>
                    <a:ext uri="{9D8B030D-6E8A-4147-A177-3AD203B41FA5}">
                      <a16:colId xmlns:a16="http://schemas.microsoft.com/office/drawing/2014/main" val="20010"/>
                    </a:ext>
                  </a:extLst>
                </a:gridCol>
              </a:tblGrid>
              <a:tr h="216024">
                <a:tc rowSpan="2">
                  <a:txBody>
                    <a:bodyPr/>
                    <a:lstStyle/>
                    <a:p>
                      <a:pPr algn="ctr" fontAlgn="b"/>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216024">
                <a:tc vMerge="1">
                  <a:txBody>
                    <a:bodyPr/>
                    <a:lstStyle/>
                    <a:p>
                      <a:endParaRPr kumimoji="1" lang="ja-JP" altLang="en-US"/>
                    </a:p>
                  </a:txBody>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36,678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97,323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19.7%</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33,289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6.8%</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31,942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492,892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37,611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100,246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20.2%</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34,892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7.0%</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32,730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495,243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37,366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101,267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20.3%</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36,361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32,319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499,434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37,651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103,247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37,308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32,517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512,523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37,480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101,778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19.9%</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37,130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31,837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6.2%</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510,942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38,058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103,572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20.0%</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37,376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7.2%</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a:effectLst/>
                          <a:latin typeface="Meiryo UI" panose="020B0604030504040204" pitchFamily="50" charset="-128"/>
                          <a:ea typeface="Meiryo UI" panose="020B0604030504040204" pitchFamily="50" charset="-128"/>
                          <a:cs typeface="Meiryo UI" panose="020B0604030504040204" pitchFamily="50" charset="-128"/>
                        </a:rPr>
                        <a:t>33,045 </a:t>
                      </a:r>
                      <a:endParaRPr lang="en-US" altLang="ja-JP" sz="13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518,337 </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altLang="ja-JP"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1" name="テキスト ボックス 10"/>
          <p:cNvSpPr txBox="1"/>
          <p:nvPr/>
        </p:nvSpPr>
        <p:spPr>
          <a:xfrm>
            <a:off x="251520" y="2564904"/>
            <a:ext cx="3096344"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（単位：</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251520" y="4653136"/>
            <a:ext cx="3096344"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○実質</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（単位：</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a:t>
            </a:fld>
            <a:endParaRPr lang="ja-JP" altLang="en-US" b="1" dirty="0"/>
          </a:p>
        </p:txBody>
      </p:sp>
    </p:spTree>
    <p:extLst>
      <p:ext uri="{BB962C8B-B14F-4D97-AF65-F5344CB8AC3E}">
        <p14:creationId xmlns:p14="http://schemas.microsoft.com/office/powerpoint/2010/main" val="16868005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2"/>
          <p:cNvGraphicFramePr>
            <a:graphicFrameLocks noGrp="1"/>
          </p:cNvGraphicFramePr>
          <p:nvPr>
            <p:extLst>
              <p:ext uri="{D42A27DB-BD31-4B8C-83A1-F6EECF244321}">
                <p14:modId xmlns:p14="http://schemas.microsoft.com/office/powerpoint/2010/main" val="2754382433"/>
              </p:ext>
            </p:extLst>
          </p:nvPr>
        </p:nvGraphicFramePr>
        <p:xfrm>
          <a:off x="179512" y="2060848"/>
          <a:ext cx="8750018" cy="4693920"/>
        </p:xfrm>
        <a:graphic>
          <a:graphicData uri="http://schemas.openxmlformats.org/drawingml/2006/table">
            <a:tbl>
              <a:tblPr firstRow="1" bandRow="1">
                <a:tableStyleId>{5940675A-B579-460E-94D1-54222C63F5DA}</a:tableStyleId>
              </a:tblPr>
              <a:tblGrid>
                <a:gridCol w="524053">
                  <a:extLst>
                    <a:ext uri="{9D8B030D-6E8A-4147-A177-3AD203B41FA5}">
                      <a16:colId xmlns:a16="http://schemas.microsoft.com/office/drawing/2014/main" val="20000"/>
                    </a:ext>
                  </a:extLst>
                </a:gridCol>
                <a:gridCol w="524053">
                  <a:extLst>
                    <a:ext uri="{9D8B030D-6E8A-4147-A177-3AD203B41FA5}">
                      <a16:colId xmlns:a16="http://schemas.microsoft.com/office/drawing/2014/main" val="20001"/>
                    </a:ext>
                  </a:extLst>
                </a:gridCol>
                <a:gridCol w="837228">
                  <a:extLst>
                    <a:ext uri="{9D8B030D-6E8A-4147-A177-3AD203B41FA5}">
                      <a16:colId xmlns:a16="http://schemas.microsoft.com/office/drawing/2014/main" val="20002"/>
                    </a:ext>
                  </a:extLst>
                </a:gridCol>
                <a:gridCol w="837228">
                  <a:extLst>
                    <a:ext uri="{9D8B030D-6E8A-4147-A177-3AD203B41FA5}">
                      <a16:colId xmlns:a16="http://schemas.microsoft.com/office/drawing/2014/main" val="20003"/>
                    </a:ext>
                  </a:extLst>
                </a:gridCol>
                <a:gridCol w="837228">
                  <a:extLst>
                    <a:ext uri="{9D8B030D-6E8A-4147-A177-3AD203B41FA5}">
                      <a16:colId xmlns:a16="http://schemas.microsoft.com/office/drawing/2014/main" val="20004"/>
                    </a:ext>
                  </a:extLst>
                </a:gridCol>
                <a:gridCol w="837228">
                  <a:extLst>
                    <a:ext uri="{9D8B030D-6E8A-4147-A177-3AD203B41FA5}">
                      <a16:colId xmlns:a16="http://schemas.microsoft.com/office/drawing/2014/main" val="20005"/>
                    </a:ext>
                  </a:extLst>
                </a:gridCol>
                <a:gridCol w="837228">
                  <a:extLst>
                    <a:ext uri="{9D8B030D-6E8A-4147-A177-3AD203B41FA5}">
                      <a16:colId xmlns:a16="http://schemas.microsoft.com/office/drawing/2014/main" val="20006"/>
                    </a:ext>
                  </a:extLst>
                </a:gridCol>
                <a:gridCol w="837228">
                  <a:extLst>
                    <a:ext uri="{9D8B030D-6E8A-4147-A177-3AD203B41FA5}">
                      <a16:colId xmlns:a16="http://schemas.microsoft.com/office/drawing/2014/main" val="20007"/>
                    </a:ext>
                  </a:extLst>
                </a:gridCol>
                <a:gridCol w="837228">
                  <a:extLst>
                    <a:ext uri="{9D8B030D-6E8A-4147-A177-3AD203B41FA5}">
                      <a16:colId xmlns:a16="http://schemas.microsoft.com/office/drawing/2014/main" val="20008"/>
                    </a:ext>
                  </a:extLst>
                </a:gridCol>
                <a:gridCol w="837228">
                  <a:extLst>
                    <a:ext uri="{9D8B030D-6E8A-4147-A177-3AD203B41FA5}">
                      <a16:colId xmlns:a16="http://schemas.microsoft.com/office/drawing/2014/main" val="20009"/>
                    </a:ext>
                  </a:extLst>
                </a:gridCol>
                <a:gridCol w="1004088">
                  <a:extLst>
                    <a:ext uri="{9D8B030D-6E8A-4147-A177-3AD203B41FA5}">
                      <a16:colId xmlns:a16="http://schemas.microsoft.com/office/drawing/2014/main" val="20010"/>
                    </a:ext>
                  </a:extLst>
                </a:gridCol>
              </a:tblGrid>
              <a:tr h="456122">
                <a:tc gridSpan="2">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547346">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国際特許</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出願件数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6,767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8,748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6,933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6,151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6,187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200" strike="sng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6,504</a:t>
                      </a: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特許庁「特許行政年次報告書</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年版」</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638571">
                <a:tc row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通関額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9,418</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8,793</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2,871</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2,177</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9,859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3,318</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6,297</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8,702</a:t>
                      </a:r>
                    </a:p>
                    <a:p>
                      <a:pPr marL="0" indent="0" algn="ctr">
                        <a:tabLst/>
                      </a:pP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rowSpan="2">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「貿易統計」</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638571">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6,699</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4,454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7,454</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4,740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8,560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887</a:t>
                      </a:r>
                    </a:p>
                    <a:p>
                      <a:pPr marL="0" indent="0" algn="ctr">
                        <a:tabLst/>
                      </a:pP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vMerge="1">
                  <a:txBody>
                    <a:bodyPr/>
                    <a:lstStyle/>
                    <a:p>
                      <a:pPr marL="0" indent="0" algn="l">
                        <a:tabLst/>
                      </a:pP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638571">
                <a:tc row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出荷額等</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7,131</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4,925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227</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245</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5,292</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8,046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91443" marR="91443" marT="45716" marB="45716"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8,196</a:t>
                      </a:r>
                    </a:p>
                    <a:p>
                      <a:pPr marL="0" indent="0"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未公表</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rowSpan="2">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経済産業省「工業統計表」</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年及び</a:t>
                      </a:r>
                      <a:r>
                        <a:rPr kumimoji="1" lang="en-US" altLang="ja-JP"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経済センサス活動調査</a:t>
                      </a:r>
                      <a:r>
                        <a:rPr kumimoji="1" lang="ja-JP" altLang="en-US" sz="9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報告</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同調査報告においては、医薬品製剤製造業は公表されていません。</a:t>
                      </a:r>
                      <a:endPar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851428">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医薬品製剤製造業</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7,463</a:t>
                      </a:r>
                    </a:p>
                    <a:p>
                      <a:pPr marL="0" indent="0" algn="ctr">
                        <a:tabLst>
                          <a:tab pos="0"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6,684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6,427</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6,471</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5,710</a:t>
                      </a:r>
                    </a:p>
                    <a:p>
                      <a:pPr marL="0" indent="0"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未公表</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43" marR="91443" marT="45716" marB="45716" anchor="ctr"/>
                </a:tc>
                <a:tc vMerge="1">
                  <a:txBody>
                    <a:bodyPr/>
                    <a:lstStyle/>
                    <a:p>
                      <a:endParaRPr kumimoji="1" lang="ja-JP" altLang="en-US"/>
                    </a:p>
                  </a:txBody>
                  <a:tcPr/>
                </a:tc>
                <a:extLst>
                  <a:ext uri="{0D108BD9-81ED-4DB2-BD59-A6C34878D82A}">
                    <a16:rowId xmlns:a16="http://schemas.microsoft.com/office/drawing/2014/main" val="10005"/>
                  </a:ext>
                </a:extLst>
              </a:tr>
              <a:tr h="912244">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tabLst>
                          <a:tab pos="0"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7,477</a:t>
                      </a:r>
                    </a:p>
                    <a:p>
                      <a:pPr marL="0" indent="0" algn="ctr">
                        <a:tabLst>
                          <a:tab pos="0"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7,564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7,854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8,276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8,383</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10,119</a:t>
                      </a:r>
                    </a:p>
                    <a:p>
                      <a:pPr marL="0" indent="0"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11,700</a:t>
                      </a:r>
                    </a:p>
                    <a:p>
                      <a:pPr marL="0" indent="0"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11,629</a:t>
                      </a:r>
                    </a:p>
                    <a:p>
                      <a:pPr marL="0" indent="0" algn="ctr">
                        <a:tabLst>
                          <a:tab pos="92075" algn="l"/>
                        </a:tabLst>
                      </a:pP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「雇用保険事業月報・年報」雇用保険関係新規成立事業者数</a:t>
                      </a:r>
                    </a:p>
                  </a:txBody>
                  <a:tcPr anchor="ctr"/>
                </a:tc>
                <a:extLst>
                  <a:ext uri="{0D108BD9-81ED-4DB2-BD59-A6C34878D82A}">
                    <a16:rowId xmlns:a16="http://schemas.microsoft.com/office/drawing/2014/main" val="10006"/>
                  </a:ext>
                </a:extLst>
              </a:tr>
            </a:tbl>
          </a:graphicData>
        </a:graphic>
      </p:graphicFrame>
      <p:sp>
        <p:nvSpPr>
          <p:cNvPr id="7" name="正方形/長方形 4"/>
          <p:cNvSpPr>
            <a:spLocks noChangeArrowheads="1"/>
          </p:cNvSpPr>
          <p:nvPr/>
        </p:nvSpPr>
        <p:spPr bwMode="auto">
          <a:xfrm>
            <a:off x="99542" y="54791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8" name="正方形/長方形 7"/>
          <p:cNvSpPr/>
          <p:nvPr/>
        </p:nvSpPr>
        <p:spPr>
          <a:xfrm>
            <a:off x="120835" y="908720"/>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年の国際特許出願件数は、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年の貿易額は、輸出入ともに前年比大幅増加（輸出＋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年の製造品出荷</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額（製造業全体）は、前年比</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年度の開業事業所数は、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件の減少となった。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69</a:t>
            </a:fld>
            <a:endParaRPr lang="ja-JP" altLang="en-US" dirty="0"/>
          </a:p>
        </p:txBody>
      </p:sp>
    </p:spTree>
    <p:extLst>
      <p:ext uri="{BB962C8B-B14F-4D97-AF65-F5344CB8AC3E}">
        <p14:creationId xmlns:p14="http://schemas.microsoft.com/office/powerpoint/2010/main" val="13526080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620688"/>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大阪府の医薬品産業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20835" y="1052736"/>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の大阪府の医薬品生</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産額は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5,625</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億円と、近年の減少傾向から転じて大幅増加。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医薬品製造所数をみると、</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141</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と、東京都に次ぐ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番目の集積状況となっている。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事業所あたりの従業者数は富山県や静岡県、埼玉県に比べ小さく、中小規模の製造所が多い。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365623" y="2113111"/>
            <a:ext cx="4261803" cy="307777"/>
          </a:xfrm>
          <a:prstGeom prst="rect">
            <a:avLst/>
          </a:prstGeom>
          <a:noFill/>
        </p:spPr>
        <p:txBody>
          <a:bodyPr wrap="square" rtlCol="0">
            <a:spAutoFit/>
          </a:bodyPr>
          <a:lstStyle/>
          <a:p>
            <a:r>
              <a:rPr lang="ja-JP" altLang="en-US" sz="1400">
                <a:latin typeface="Meiryo UI" panose="020B0604030504040204" pitchFamily="50" charset="-128"/>
                <a:ea typeface="Meiryo UI" panose="020B0604030504040204" pitchFamily="50" charset="-128"/>
                <a:cs typeface="Meiryo UI" panose="020B0604030504040204" pitchFamily="50" charset="-128"/>
              </a:rPr>
              <a:t>○</a:t>
            </a:r>
            <a:r>
              <a:rPr lang="en-US" altLang="ja-JP" sz="140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6512" y="2375302"/>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2"/>
          <p:cNvGraphicFramePr>
            <a:graphicFrameLocks noGrp="1"/>
          </p:cNvGraphicFramePr>
          <p:nvPr>
            <p:extLst>
              <p:ext uri="{D42A27DB-BD31-4B8C-83A1-F6EECF244321}">
                <p14:modId xmlns:p14="http://schemas.microsoft.com/office/powerpoint/2010/main" val="2485577691"/>
              </p:ext>
            </p:extLst>
          </p:nvPr>
        </p:nvGraphicFramePr>
        <p:xfrm>
          <a:off x="4427984" y="2420888"/>
          <a:ext cx="4086707" cy="1224138"/>
        </p:xfrm>
        <a:graphic>
          <a:graphicData uri="http://schemas.openxmlformats.org/drawingml/2006/table">
            <a:tbl>
              <a:tblPr>
                <a:tableStyleId>{BC89EF96-8CEA-46FF-86C4-4CE0E7609802}</a:tableStyleId>
              </a:tblPr>
              <a:tblGrid>
                <a:gridCol w="455861">
                  <a:extLst>
                    <a:ext uri="{9D8B030D-6E8A-4147-A177-3AD203B41FA5}">
                      <a16:colId xmlns:a16="http://schemas.microsoft.com/office/drawing/2014/main" val="20000"/>
                    </a:ext>
                  </a:extLst>
                </a:gridCol>
                <a:gridCol w="1020274">
                  <a:extLst>
                    <a:ext uri="{9D8B030D-6E8A-4147-A177-3AD203B41FA5}">
                      <a16:colId xmlns:a16="http://schemas.microsoft.com/office/drawing/2014/main" val="20001"/>
                    </a:ext>
                  </a:extLst>
                </a:gridCol>
                <a:gridCol w="1333053">
                  <a:extLst>
                    <a:ext uri="{9D8B030D-6E8A-4147-A177-3AD203B41FA5}">
                      <a16:colId xmlns:a16="http://schemas.microsoft.com/office/drawing/2014/main" val="20002"/>
                    </a:ext>
                  </a:extLst>
                </a:gridCol>
                <a:gridCol w="1277519">
                  <a:extLst>
                    <a:ext uri="{9D8B030D-6E8A-4147-A177-3AD203B41FA5}">
                      <a16:colId xmlns:a16="http://schemas.microsoft.com/office/drawing/2014/main" val="20003"/>
                    </a:ext>
                  </a:extLst>
                </a:gridCol>
              </a:tblGrid>
              <a:tr h="204023">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富山</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6,218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6,058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5,625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3"/>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5,487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5,176</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22" name="テキスト ボックス 21"/>
          <p:cNvSpPr txBox="1"/>
          <p:nvPr/>
        </p:nvSpPr>
        <p:spPr>
          <a:xfrm>
            <a:off x="22165" y="2132856"/>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372340" y="3717032"/>
            <a:ext cx="480817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　医薬品製造所数・従業者数（人）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0"/>
          <p:cNvGraphicFramePr>
            <a:graphicFrameLocks noGrp="1"/>
          </p:cNvGraphicFramePr>
          <p:nvPr>
            <p:extLst>
              <p:ext uri="{D42A27DB-BD31-4B8C-83A1-F6EECF244321}">
                <p14:modId xmlns:p14="http://schemas.microsoft.com/office/powerpoint/2010/main" val="653979002"/>
              </p:ext>
            </p:extLst>
          </p:nvPr>
        </p:nvGraphicFramePr>
        <p:xfrm>
          <a:off x="4355976" y="4005064"/>
          <a:ext cx="4572511" cy="2597605"/>
        </p:xfrm>
        <a:graphic>
          <a:graphicData uri="http://schemas.openxmlformats.org/drawingml/2006/table">
            <a:tbl>
              <a:tblPr>
                <a:tableStyleId>{BC89EF96-8CEA-46FF-86C4-4CE0E7609802}</a:tableStyleId>
              </a:tblPr>
              <a:tblGrid>
                <a:gridCol w="369496">
                  <a:extLst>
                    <a:ext uri="{9D8B030D-6E8A-4147-A177-3AD203B41FA5}">
                      <a16:colId xmlns:a16="http://schemas.microsoft.com/office/drawing/2014/main" val="20000"/>
                    </a:ext>
                  </a:extLst>
                </a:gridCol>
                <a:gridCol w="894450">
                  <a:extLst>
                    <a:ext uri="{9D8B030D-6E8A-4147-A177-3AD203B41FA5}">
                      <a16:colId xmlns:a16="http://schemas.microsoft.com/office/drawing/2014/main" val="20001"/>
                    </a:ext>
                  </a:extLst>
                </a:gridCol>
                <a:gridCol w="892197">
                  <a:extLst>
                    <a:ext uri="{9D8B030D-6E8A-4147-A177-3AD203B41FA5}">
                      <a16:colId xmlns:a16="http://schemas.microsoft.com/office/drawing/2014/main" val="20002"/>
                    </a:ext>
                  </a:extLst>
                </a:gridCol>
                <a:gridCol w="1115246">
                  <a:extLst>
                    <a:ext uri="{9D8B030D-6E8A-4147-A177-3AD203B41FA5}">
                      <a16:colId xmlns:a16="http://schemas.microsoft.com/office/drawing/2014/main" val="20003"/>
                    </a:ext>
                  </a:extLst>
                </a:gridCol>
                <a:gridCol w="1301122">
                  <a:extLst>
                    <a:ext uri="{9D8B030D-6E8A-4147-A177-3AD203B41FA5}">
                      <a16:colId xmlns:a16="http://schemas.microsoft.com/office/drawing/2014/main" val="20004"/>
                    </a:ext>
                  </a:extLst>
                </a:gridCol>
              </a:tblGrid>
              <a:tr h="297956">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あたりの</a:t>
                      </a:r>
                      <a:b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4,340</a:t>
                      </a:r>
                      <a:endParaRPr lang="en-US" altLang="ja-JP" sz="120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25.32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141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7,278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51.34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4,112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40.19</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22232">
                <a:tc>
                  <a:txBody>
                    <a:bodyPr/>
                    <a:lstStyle/>
                    <a:p>
                      <a:pPr algn="ct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3,864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109.73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86</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8,782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86.92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8,840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44.19</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3,237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46.48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8,475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131.99</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2,613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42.00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滋賀県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2,718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67.82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70</a:t>
            </a:fld>
            <a:endParaRPr lang="ja-JP" altLang="en-US" b="1" dirty="0"/>
          </a:p>
        </p:txBody>
      </p:sp>
      <p:pic>
        <p:nvPicPr>
          <p:cNvPr id="3" name="図 2"/>
          <p:cNvPicPr>
            <a:picLocks noChangeAspect="1"/>
          </p:cNvPicPr>
          <p:nvPr/>
        </p:nvPicPr>
        <p:blipFill>
          <a:blip r:embed="rId3"/>
          <a:stretch>
            <a:fillRect/>
          </a:stretch>
        </p:blipFill>
        <p:spPr>
          <a:xfrm>
            <a:off x="250945" y="2636912"/>
            <a:ext cx="3853006" cy="4224894"/>
          </a:xfrm>
          <a:prstGeom prst="rect">
            <a:avLst/>
          </a:prstGeom>
        </p:spPr>
      </p:pic>
    </p:spTree>
    <p:extLst>
      <p:ext uri="{BB962C8B-B14F-4D97-AF65-F5344CB8AC3E}">
        <p14:creationId xmlns:p14="http://schemas.microsoft.com/office/powerpoint/2010/main" val="8038167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88911" y="598131"/>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大阪府の医療機器製造業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出典：厚生労働省「薬事工業生産動態統計調査」より作成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20835" y="939784"/>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の大阪府の医療機器生</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産額は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517</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億円、全国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に占める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シェアは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と、前年比ではやや減少しているものの、成長戦略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以降、大きく増加。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人以上の医療用機器・医療用品製造業の</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なっている。</a:t>
            </a:r>
          </a:p>
        </p:txBody>
      </p:sp>
      <p:sp>
        <p:nvSpPr>
          <p:cNvPr id="11" name="テキスト ボックス 10"/>
          <p:cNvSpPr txBox="1"/>
          <p:nvPr/>
        </p:nvSpPr>
        <p:spPr>
          <a:xfrm>
            <a:off x="-289" y="2317816"/>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486661" y="1985072"/>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453006695"/>
              </p:ext>
            </p:extLst>
          </p:nvPr>
        </p:nvGraphicFramePr>
        <p:xfrm>
          <a:off x="4774692" y="2286756"/>
          <a:ext cx="3973771" cy="1728188"/>
        </p:xfrm>
        <a:graphic>
          <a:graphicData uri="http://schemas.openxmlformats.org/drawingml/2006/table">
            <a:tbl>
              <a:tblPr>
                <a:tableStyleId>{BC89EF96-8CEA-46FF-86C4-4CE0E7609802}</a:tableStyleId>
              </a:tblPr>
              <a:tblGrid>
                <a:gridCol w="517388">
                  <a:extLst>
                    <a:ext uri="{9D8B030D-6E8A-4147-A177-3AD203B41FA5}">
                      <a16:colId xmlns:a16="http://schemas.microsoft.com/office/drawing/2014/main" val="20000"/>
                    </a:ext>
                  </a:extLst>
                </a:gridCol>
                <a:gridCol w="917954">
                  <a:extLst>
                    <a:ext uri="{9D8B030D-6E8A-4147-A177-3AD203B41FA5}">
                      <a16:colId xmlns:a16="http://schemas.microsoft.com/office/drawing/2014/main" val="20001"/>
                    </a:ext>
                  </a:extLst>
                </a:gridCol>
                <a:gridCol w="1475213">
                  <a:extLst>
                    <a:ext uri="{9D8B030D-6E8A-4147-A177-3AD203B41FA5}">
                      <a16:colId xmlns:a16="http://schemas.microsoft.com/office/drawing/2014/main" val="20002"/>
                    </a:ext>
                  </a:extLst>
                </a:gridCol>
                <a:gridCol w="1063216">
                  <a:extLst>
                    <a:ext uri="{9D8B030D-6E8A-4147-A177-3AD203B41FA5}">
                      <a16:colId xmlns:a16="http://schemas.microsoft.com/office/drawing/2014/main" val="20003"/>
                    </a:ext>
                  </a:extLst>
                </a:gridCol>
              </a:tblGrid>
              <a:tr h="246884">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3,466</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18.1%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1,767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1,376</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1,330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1,151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517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17" name="テキスト ボックス 16"/>
          <p:cNvSpPr txBox="1"/>
          <p:nvPr/>
        </p:nvSpPr>
        <p:spPr>
          <a:xfrm>
            <a:off x="22165" y="2010039"/>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499992" y="4090722"/>
            <a:ext cx="4644008" cy="492443"/>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機器・医療用品製造業の事業所数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2740575856"/>
              </p:ext>
            </p:extLst>
          </p:nvPr>
        </p:nvGraphicFramePr>
        <p:xfrm>
          <a:off x="4788024" y="4581130"/>
          <a:ext cx="3456384" cy="1584174"/>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64029">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64029">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141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64029">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64029">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長野県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3"/>
                  </a:ext>
                </a:extLst>
              </a:tr>
              <a:tr h="264029">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4"/>
                  </a:ext>
                </a:extLst>
              </a:tr>
              <a:tr h="264029">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71</a:t>
            </a:fld>
            <a:endParaRPr lang="ja-JP" altLang="en-US" b="1" dirty="0"/>
          </a:p>
        </p:txBody>
      </p:sp>
      <p:sp>
        <p:nvSpPr>
          <p:cNvPr id="4" name="正方形/長方形 3"/>
          <p:cNvSpPr/>
          <p:nvPr/>
        </p:nvSpPr>
        <p:spPr>
          <a:xfrm>
            <a:off x="4540598" y="6178952"/>
            <a:ext cx="4572000" cy="646331"/>
          </a:xfrm>
          <a:prstGeom prst="rect">
            <a:avLst/>
          </a:prstGeom>
        </p:spPr>
        <p:txBody>
          <a:bodyPr>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経済産業省「平成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年経済センサス－活動調査」より</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「医療用品製造業」「医療・衛星用ゴム製品製造業」の事業所数を合算。</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163827" y="2625593"/>
            <a:ext cx="4395597" cy="4151736"/>
          </a:xfrm>
          <a:prstGeom prst="rect">
            <a:avLst/>
          </a:prstGeom>
        </p:spPr>
      </p:pic>
    </p:spTree>
    <p:extLst>
      <p:ext uri="{BB962C8B-B14F-4D97-AF65-F5344CB8AC3E}">
        <p14:creationId xmlns:p14="http://schemas.microsoft.com/office/powerpoint/2010/main" val="32434578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71501" y="476672"/>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健康関連産業の動向（全国）</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33981"/>
            <a:ext cx="8928992" cy="11988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幅広い産業で構成される健康関連産業につ</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代表的な動向として「栄養補助食品（錠剤、カプセル等の形状のもの）」の出荷額と産出事業所数、「フィットネスクラブ産業」の売上高と延べ利用者数の全国の値をみると、それぞれ増加傾向にあり、近年は特に伸びが顕著。今後の健康関連産業の市場拡大が期待され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2289066"/>
            <a:ext cx="4824536" cy="707886"/>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○栄養補助食品（錠剤、カプセル等の形状のもの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：経済産業省「工業統計（品目編）」　より</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355975" y="2289066"/>
            <a:ext cx="4644517" cy="469359"/>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○フィットネスクラブ産業</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出典：経済産業省「特定サービス産業実態調査」より作成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72</a:t>
            </a:fld>
            <a:endParaRPr lang="ja-JP" altLang="en-US" b="1" dirty="0"/>
          </a:p>
        </p:txBody>
      </p:sp>
      <p:sp>
        <p:nvSpPr>
          <p:cNvPr id="4" name="テキスト ボックス 3"/>
          <p:cNvSpPr txBox="1"/>
          <p:nvPr/>
        </p:nvSpPr>
        <p:spPr>
          <a:xfrm>
            <a:off x="4355976" y="2709500"/>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8460432" y="2708920"/>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5496" y="2780928"/>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779912" y="2853516"/>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107504" y="2701652"/>
            <a:ext cx="8967993" cy="4096867"/>
          </a:xfrm>
          <a:prstGeom prst="rect">
            <a:avLst/>
          </a:prstGeom>
        </p:spPr>
      </p:pic>
    </p:spTree>
    <p:extLst>
      <p:ext uri="{BB962C8B-B14F-4D97-AF65-F5344CB8AC3E}">
        <p14:creationId xmlns:p14="http://schemas.microsoft.com/office/powerpoint/2010/main" val="33157275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179514" y="476672"/>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健康関連事業に対する取組み意識（府内企業）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出典：大阪産業経済リサーチセンター「大阪の健康関連事業への取組の実態と課題」　府内企業アンケート（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99892"/>
            <a:ext cx="8928992" cy="10609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府内企業へのアンケートでは、健康志向食品やソフトウェア・アプリ、飲食関連などを中心に、健康関連事業への関心が高い傾向が見られる。一方で、健康関連事業を実際に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している企業はまだまだ少ない状況。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業種別で見ると、既存事業内容と関連の深い事業への関心が高いことが分かる。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6165304"/>
            <a:ext cx="8856984" cy="707886"/>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アンケート</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実施期間</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・対象</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食料品製造業、清涼飲料製造業、酒類製造業、茶・コーヒー製造業、外衣・シャツ製造業、下着類製造業、和装製品・その他の衣服・繊維製身の回り品製造業、その他の繊維製品製造業、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医薬品製造業、医薬品製造業</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化粧品・歯磨・その他の化粧用調整品製造業、計量器・測定器・分析機器・試験機・測量機械器具・理化学機械器具製造業、医療用機械器具・医療用品製造業、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運動用具製造業、ソフトウェア業で、大阪府内に本社を置く民営企業のうち、常用雇用者</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人以上の規模の企業。（有効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回答数</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356 </a:t>
            </a:r>
            <a:r>
              <a:rPr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有効回答率は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18.9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20056" y="2060848"/>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○健康関連事業への取組み（予定）</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07504" y="4417367"/>
            <a:ext cx="9036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○業種別、健康関連事業への取組み（予定）</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「実施している」「実施準備中である」「関心がある」の合計）</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27"/>
          <p:cNvGraphicFramePr>
            <a:graphicFrameLocks noGrp="1"/>
          </p:cNvGraphicFramePr>
          <p:nvPr>
            <p:extLst>
              <p:ext uri="{D42A27DB-BD31-4B8C-83A1-F6EECF244321}">
                <p14:modId xmlns:p14="http://schemas.microsoft.com/office/powerpoint/2010/main" val="3894832925"/>
              </p:ext>
            </p:extLst>
          </p:nvPr>
        </p:nvGraphicFramePr>
        <p:xfrm>
          <a:off x="71501" y="4671784"/>
          <a:ext cx="9018234" cy="1493520"/>
        </p:xfrm>
        <a:graphic>
          <a:graphicData uri="http://schemas.openxmlformats.org/drawingml/2006/table">
            <a:tbl>
              <a:tblPr firstRow="1" bandRow="1">
                <a:tableStyleId>{5C22544A-7EE6-4342-B048-85BDC9FD1C3A}</a:tableStyleId>
              </a:tblPr>
              <a:tblGrid>
                <a:gridCol w="1116123">
                  <a:extLst>
                    <a:ext uri="{9D8B030D-6E8A-4147-A177-3AD203B41FA5}">
                      <a16:colId xmlns:a16="http://schemas.microsoft.com/office/drawing/2014/main" val="20000"/>
                    </a:ext>
                  </a:extLst>
                </a:gridCol>
                <a:gridCol w="710355">
                  <a:extLst>
                    <a:ext uri="{9D8B030D-6E8A-4147-A177-3AD203B41FA5}">
                      <a16:colId xmlns:a16="http://schemas.microsoft.com/office/drawing/2014/main" val="20001"/>
                    </a:ext>
                  </a:extLst>
                </a:gridCol>
                <a:gridCol w="799084">
                  <a:extLst>
                    <a:ext uri="{9D8B030D-6E8A-4147-A177-3AD203B41FA5}">
                      <a16:colId xmlns:a16="http://schemas.microsoft.com/office/drawing/2014/main" val="20002"/>
                    </a:ext>
                  </a:extLst>
                </a:gridCol>
                <a:gridCol w="799084">
                  <a:extLst>
                    <a:ext uri="{9D8B030D-6E8A-4147-A177-3AD203B41FA5}">
                      <a16:colId xmlns:a16="http://schemas.microsoft.com/office/drawing/2014/main" val="20003"/>
                    </a:ext>
                  </a:extLst>
                </a:gridCol>
                <a:gridCol w="799084">
                  <a:extLst>
                    <a:ext uri="{9D8B030D-6E8A-4147-A177-3AD203B41FA5}">
                      <a16:colId xmlns:a16="http://schemas.microsoft.com/office/drawing/2014/main" val="20004"/>
                    </a:ext>
                  </a:extLst>
                </a:gridCol>
                <a:gridCol w="708817">
                  <a:extLst>
                    <a:ext uri="{9D8B030D-6E8A-4147-A177-3AD203B41FA5}">
                      <a16:colId xmlns:a16="http://schemas.microsoft.com/office/drawing/2014/main" val="20005"/>
                    </a:ext>
                  </a:extLst>
                </a:gridCol>
                <a:gridCol w="889351">
                  <a:extLst>
                    <a:ext uri="{9D8B030D-6E8A-4147-A177-3AD203B41FA5}">
                      <a16:colId xmlns:a16="http://schemas.microsoft.com/office/drawing/2014/main" val="20006"/>
                    </a:ext>
                  </a:extLst>
                </a:gridCol>
                <a:gridCol w="799084">
                  <a:extLst>
                    <a:ext uri="{9D8B030D-6E8A-4147-A177-3AD203B41FA5}">
                      <a16:colId xmlns:a16="http://schemas.microsoft.com/office/drawing/2014/main" val="20007"/>
                    </a:ext>
                  </a:extLst>
                </a:gridCol>
                <a:gridCol w="799084">
                  <a:extLst>
                    <a:ext uri="{9D8B030D-6E8A-4147-A177-3AD203B41FA5}">
                      <a16:colId xmlns:a16="http://schemas.microsoft.com/office/drawing/2014/main" val="20008"/>
                    </a:ext>
                  </a:extLst>
                </a:gridCol>
                <a:gridCol w="799084">
                  <a:extLst>
                    <a:ext uri="{9D8B030D-6E8A-4147-A177-3AD203B41FA5}">
                      <a16:colId xmlns:a16="http://schemas.microsoft.com/office/drawing/2014/main" val="20009"/>
                    </a:ext>
                  </a:extLst>
                </a:gridCol>
                <a:gridCol w="799084">
                  <a:extLst>
                    <a:ext uri="{9D8B030D-6E8A-4147-A177-3AD203B41FA5}">
                      <a16:colId xmlns:a16="http://schemas.microsoft.com/office/drawing/2014/main" val="20010"/>
                    </a:ext>
                  </a:extLst>
                </a:gridCol>
              </a:tblGrid>
              <a:tr h="304175">
                <a:tc>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健康志向</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食品</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データ測定</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機器関連</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機能性</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衣料品</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機能性寝具</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健康雑貨</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フィットネス・</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トレーニング機器</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スポーツ・</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運動事業</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飲食関連</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ソフトウェア・</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アプリ</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その他</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289980">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食品製造業</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飲料製造業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63.2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7.6%</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45.7%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206005">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繊維工業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69.5%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17.3%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21.2%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7.7%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289980">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医薬品製造業～</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運動用具製造業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29.4%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41.9%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10.3%</a:t>
                      </a:r>
                    </a:p>
                  </a:txBody>
                  <a:tcPr anchor="ctr">
                    <a:solidFill>
                      <a:schemeClr val="accent1">
                        <a:lumMod val="20000"/>
                        <a:lumOff val="80000"/>
                      </a:schemeClr>
                    </a:solidFill>
                  </a:tcPr>
                </a:tc>
                <a:extLst>
                  <a:ext uri="{0D108BD9-81ED-4DB2-BD59-A6C34878D82A}">
                    <a16:rowId xmlns:a16="http://schemas.microsoft.com/office/drawing/2014/main" val="10003"/>
                  </a:ext>
                </a:extLst>
              </a:tr>
              <a:tr h="206005">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ソフトウェア業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32.8%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15.1%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73</a:t>
            </a:fld>
            <a:endParaRPr lang="ja-JP" altLang="en-US" b="1" dirty="0"/>
          </a:p>
        </p:txBody>
      </p:sp>
      <p:sp>
        <p:nvSpPr>
          <p:cNvPr id="12" name="円/楕円 11"/>
          <p:cNvSpPr/>
          <p:nvPr/>
        </p:nvSpPr>
        <p:spPr>
          <a:xfrm>
            <a:off x="2724324" y="5356076"/>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円/楕円 14"/>
          <p:cNvSpPr/>
          <p:nvPr/>
        </p:nvSpPr>
        <p:spPr>
          <a:xfrm>
            <a:off x="3533304" y="5368776"/>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円/楕円 19"/>
          <p:cNvSpPr/>
          <p:nvPr/>
        </p:nvSpPr>
        <p:spPr>
          <a:xfrm>
            <a:off x="4281488" y="5359152"/>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円/楕円 20"/>
          <p:cNvSpPr/>
          <p:nvPr/>
        </p:nvSpPr>
        <p:spPr>
          <a:xfrm>
            <a:off x="6732240" y="5063728"/>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円/楕円 21"/>
          <p:cNvSpPr/>
          <p:nvPr/>
        </p:nvSpPr>
        <p:spPr>
          <a:xfrm>
            <a:off x="7541220" y="594608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円/楕円 22"/>
          <p:cNvSpPr/>
          <p:nvPr/>
        </p:nvSpPr>
        <p:spPr>
          <a:xfrm>
            <a:off x="3533304" y="5645052"/>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円/楕円 23"/>
          <p:cNvSpPr/>
          <p:nvPr/>
        </p:nvSpPr>
        <p:spPr>
          <a:xfrm>
            <a:off x="1941464" y="594930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円/楕円 24"/>
          <p:cNvSpPr/>
          <p:nvPr/>
        </p:nvSpPr>
        <p:spPr>
          <a:xfrm>
            <a:off x="1181548" y="506368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 name="図 3"/>
          <p:cNvPicPr>
            <a:picLocks noChangeAspect="1"/>
          </p:cNvPicPr>
          <p:nvPr/>
        </p:nvPicPr>
        <p:blipFill>
          <a:blip r:embed="rId3"/>
          <a:stretch>
            <a:fillRect/>
          </a:stretch>
        </p:blipFill>
        <p:spPr>
          <a:xfrm>
            <a:off x="187109" y="2073936"/>
            <a:ext cx="9004572" cy="2511770"/>
          </a:xfrm>
          <a:prstGeom prst="rect">
            <a:avLst/>
          </a:prstGeom>
        </p:spPr>
      </p:pic>
    </p:spTree>
    <p:extLst>
      <p:ext uri="{BB962C8B-B14F-4D97-AF65-F5344CB8AC3E}">
        <p14:creationId xmlns:p14="http://schemas.microsoft.com/office/powerpoint/2010/main" val="672612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179514" y="620688"/>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健康関連事業の課題（府内企業）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出典：大阪産業経済リサーチセンター「大阪の健康関連事業への取組の実態と課題」　府内企業アンケートより作成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340767"/>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のうち、健康関連事業に関心のある企業へのアンケートでは、販路の開拓や事業ノウハウの習得、コスト対応、品質・安全性への対応、製造技術の確立などが課題となっていることが明らかとな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35001" y="2533451"/>
            <a:ext cx="3500895"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○健康関連事業の課題</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74</a:t>
            </a:fld>
            <a:endParaRPr lang="ja-JP" altLang="en-US" b="1" dirty="0"/>
          </a:p>
        </p:txBody>
      </p:sp>
      <p:pic>
        <p:nvPicPr>
          <p:cNvPr id="3" name="図 2"/>
          <p:cNvPicPr>
            <a:picLocks noChangeAspect="1"/>
          </p:cNvPicPr>
          <p:nvPr/>
        </p:nvPicPr>
        <p:blipFill>
          <a:blip r:embed="rId3"/>
          <a:stretch>
            <a:fillRect/>
          </a:stretch>
        </p:blipFill>
        <p:spPr>
          <a:xfrm>
            <a:off x="71501" y="2975310"/>
            <a:ext cx="8748518" cy="3694496"/>
          </a:xfrm>
          <a:prstGeom prst="rect">
            <a:avLst/>
          </a:prstGeom>
        </p:spPr>
      </p:pic>
    </p:spTree>
    <p:extLst>
      <p:ext uri="{BB962C8B-B14F-4D97-AF65-F5344CB8AC3E}">
        <p14:creationId xmlns:p14="http://schemas.microsoft.com/office/powerpoint/2010/main" val="30395080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103921" y="534063"/>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健康関連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産業に進出が予想される製造業の都道府県別集積数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健康関連産業に進出が予想される製造業の集積状況をみると、大阪は、繊維製品や医薬品、化粧品等はじめ、多くの分野で全国的に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な傾向が見られる。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963368256"/>
              </p:ext>
            </p:extLst>
          </p:nvPr>
        </p:nvGraphicFramePr>
        <p:xfrm>
          <a:off x="266332" y="4038880"/>
          <a:ext cx="8784976" cy="2535473"/>
        </p:xfrm>
        <a:graphic>
          <a:graphicData uri="http://schemas.openxmlformats.org/drawingml/2006/table">
            <a:tbl>
              <a:tblPr>
                <a:tableStyleId>{BC89EF96-8CEA-46FF-86C4-4CE0E7609802}</a:tableStyleId>
              </a:tblPr>
              <a:tblGrid>
                <a:gridCol w="2880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720080">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720080">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1539916">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26028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北海道</a:t>
                      </a: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静岡</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沖縄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新潟</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奈良</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山梨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長野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三重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3"/>
                  </a:ext>
                </a:extLst>
              </a:tr>
              <a:tr h="245091">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75</a:t>
            </a:fld>
            <a:endParaRPr lang="ja-JP" altLang="en-US" b="1" dirty="0"/>
          </a:p>
        </p:txBody>
      </p:sp>
      <p:sp>
        <p:nvSpPr>
          <p:cNvPr id="10" name="円/楕円 9"/>
          <p:cNvSpPr/>
          <p:nvPr/>
        </p:nvSpPr>
        <p:spPr>
          <a:xfrm>
            <a:off x="2627784" y="584179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33355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053632" y="609332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477371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493792"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219815"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8363603"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661953"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stretch>
            <a:fillRect/>
          </a:stretch>
        </p:blipFill>
        <p:spPr>
          <a:xfrm>
            <a:off x="-36512" y="1864032"/>
            <a:ext cx="9345978" cy="2213040"/>
          </a:xfrm>
          <a:prstGeom prst="rect">
            <a:avLst/>
          </a:prstGeom>
        </p:spPr>
      </p:pic>
    </p:spTree>
    <p:extLst>
      <p:ext uri="{BB962C8B-B14F-4D97-AF65-F5344CB8AC3E}">
        <p14:creationId xmlns:p14="http://schemas.microsoft.com/office/powerpoint/2010/main" val="42269603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106716"/>
            <a:ext cx="8928992" cy="11329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茨木市・箕面市の丘陵地域に広がる「彩都」地区におけるライフサイエンス分野の企業集積を促進。</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月）には「関西イノベーション国際戦略総合特区」の指定を受け、医薬品関連ベンチャー等の集積が進んでいる。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a:latin typeface="Meiryo UI" panose="020B0604030504040204" pitchFamily="50" charset="-128"/>
                <a:ea typeface="Meiryo UI" panose="020B0604030504040204" pitchFamily="50" charset="-128"/>
                <a:cs typeface="Meiryo UI" panose="020B0604030504040204" pitchFamily="50" charset="-128"/>
              </a:rPr>
              <a:t>年）</a:t>
            </a:r>
            <a:r>
              <a:rPr lang="en-US" altLang="ja-JP" sz="1600">
                <a:latin typeface="Meiryo UI" panose="020B0604030504040204" pitchFamily="50" charset="-128"/>
                <a:ea typeface="Meiryo UI" panose="020B0604030504040204" pitchFamily="50" charset="-128"/>
                <a:cs typeface="Meiryo UI" panose="020B0604030504040204" pitchFamily="50" charset="-128"/>
              </a:rPr>
              <a:t>12</a:t>
            </a:r>
            <a:r>
              <a:rPr lang="ja-JP" altLang="en-US" sz="1600">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時点で、西部地区ライフサイエンスパーク内、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区画</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施設が立地。</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66192" y="570166"/>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彩都におけるライフサイエンス関連産業の集積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国際文化公園都市</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建設推進協</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議会</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355454484"/>
              </p:ext>
            </p:extLst>
          </p:nvPr>
        </p:nvGraphicFramePr>
        <p:xfrm>
          <a:off x="179512" y="2708920"/>
          <a:ext cx="8712966" cy="3921024"/>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536502">
                  <a:extLst>
                    <a:ext uri="{9D8B030D-6E8A-4147-A177-3AD203B41FA5}">
                      <a16:colId xmlns:a16="http://schemas.microsoft.com/office/drawing/2014/main" val="20002"/>
                    </a:ext>
                  </a:extLst>
                </a:gridCol>
              </a:tblGrid>
              <a:tr h="41295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完成時期</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施設名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業務内容、機能など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662583">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（一財）日本品質保証機構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北関西試験センター</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彩都電磁環境試験所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医療機器をはじめ、情報機器及び家電製品などの電磁環境特性に関し、国際基準などへの適合性の評価を行う。</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日本赤十字社</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近畿ブロック血液センター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近畿ブロックにおける検査・製剤・需給管理部門等の血液事業部門と管理部門からなる施設。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ジーンデザイン</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核酸医薬品</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CMC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研究センター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核酸医薬の実用化の確立に関する研究開発を行う。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クマリフト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R&amp;D</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センター・テクニカルセンター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高齢者や</a:t>
                      </a:r>
                      <a:r>
                        <a:rPr kumimoji="1"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者向けのいす式階段昇降機や段差解消機等の研究開発や据え付き研修を行う。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アース環境サービス</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彩都総合研究所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医薬品の製造管理や品質管理の研究を行う。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569097">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富士フイルム富山化学</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個々の患者ニーズに合わせた、最適な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製剤の研究開発、及び供給における諸課題の研究と検証を担う。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3" name="テキスト ボックス 2"/>
          <p:cNvSpPr txBox="1"/>
          <p:nvPr/>
        </p:nvSpPr>
        <p:spPr>
          <a:xfrm>
            <a:off x="179512" y="2348880"/>
            <a:ext cx="734481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○彩都西部地区ライフサイエンスパークにおける近年の集積状況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76</a:t>
            </a:fld>
            <a:endParaRPr lang="ja-JP" altLang="en-US" dirty="0"/>
          </a:p>
        </p:txBody>
      </p:sp>
    </p:spTree>
    <p:extLst>
      <p:ext uri="{BB962C8B-B14F-4D97-AF65-F5344CB8AC3E}">
        <p14:creationId xmlns:p14="http://schemas.microsoft.com/office/powerpoint/2010/main" val="3288620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287924"/>
            <a:ext cx="8928992" cy="7729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北大阪健康医療都市（愛称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：健都）では、国立循環器病研究センターや、健都イノベーションパーク内に移転が決まった国立健康・栄養研究所を中心とした、健康・医療のクラスター形成を推進。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06575" y="611007"/>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大阪健康医療都市（愛称：健都）における健康・医療クラスターの形成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状況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出典：北大阪健康医療都市（健都）</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77</a:t>
            </a:fld>
            <a:endParaRPr lang="ja-JP" altLang="en-US" dirty="0"/>
          </a:p>
        </p:txBody>
      </p:sp>
      <p:pic>
        <p:nvPicPr>
          <p:cNvPr id="8" name="図 7"/>
          <p:cNvPicPr>
            <a:picLocks noChangeAspect="1"/>
          </p:cNvPicPr>
          <p:nvPr/>
        </p:nvPicPr>
        <p:blipFill>
          <a:blip r:embed="rId3"/>
          <a:stretch>
            <a:fillRect/>
          </a:stretch>
        </p:blipFill>
        <p:spPr>
          <a:xfrm>
            <a:off x="241419" y="2135952"/>
            <a:ext cx="8661163" cy="4638061"/>
          </a:xfrm>
          <a:prstGeom prst="rect">
            <a:avLst/>
          </a:prstGeom>
        </p:spPr>
      </p:pic>
    </p:spTree>
    <p:extLst>
      <p:ext uri="{BB962C8B-B14F-4D97-AF65-F5344CB8AC3E}">
        <p14:creationId xmlns:p14="http://schemas.microsoft.com/office/powerpoint/2010/main" val="5110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2869" y="772477"/>
            <a:ext cx="9036000" cy="14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月に、大阪府・市、経済界による中之島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丁目再生医療国際拠点検討協議会にて、未来医療国際拠点基本計画（案）を策定。（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月変更）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大阪府において、拠点運営の核となる「（仮称）未来医療推進機構」の設立準備組織を</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月に設置。</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大阪市において、未来医療国際拠点整備・運営事業に関する開発事業者募集プロポーザルを実施。（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月に優先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交渉権者決定予定</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3254" y="382247"/>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丁目における未来医療国際拠点の実現に向けた検討状況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233772" y="2213224"/>
            <a:ext cx="4194212" cy="307777"/>
          </a:xfrm>
          <a:prstGeom prst="rect">
            <a:avLst/>
          </a:prstGeom>
          <a:noFill/>
        </p:spPr>
        <p:txBody>
          <a:bodyPr wrap="square" rtlCol="0">
            <a:spAutoFit/>
          </a:bodyPr>
          <a:lstStyle/>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○未来医療国際拠点について</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233771" y="4705020"/>
            <a:ext cx="7518433" cy="307777"/>
          </a:xfrm>
          <a:prstGeom prst="rect">
            <a:avLst/>
          </a:prstGeom>
          <a:noFill/>
        </p:spPr>
        <p:txBody>
          <a:bodyPr wrap="square" rtlCol="0">
            <a:spAutoFit/>
          </a:bodyPr>
          <a:lstStyle/>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○拠点整備スケジュール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5"/>
          <p:cNvGraphicFramePr>
            <a:graphicFrameLocks noGrp="1"/>
          </p:cNvGraphicFramePr>
          <p:nvPr>
            <p:extLst/>
          </p:nvPr>
        </p:nvGraphicFramePr>
        <p:xfrm>
          <a:off x="251520" y="2508122"/>
          <a:ext cx="8727574" cy="2194560"/>
        </p:xfrm>
        <a:graphic>
          <a:graphicData uri="http://schemas.openxmlformats.org/drawingml/2006/table">
            <a:tbl>
              <a:tblPr firstRow="1" bandRow="1">
                <a:tableStyleId>{69CF1AB2-1976-4502-BF36-3FF5EA218861}</a:tableStyleId>
              </a:tblPr>
              <a:tblGrid>
                <a:gridCol w="2463574">
                  <a:extLst>
                    <a:ext uri="{9D8B030D-6E8A-4147-A177-3AD203B41FA5}">
                      <a16:colId xmlns:a16="http://schemas.microsoft.com/office/drawing/2014/main" val="20000"/>
                    </a:ext>
                  </a:extLst>
                </a:gridCol>
                <a:gridCol w="3564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2"/>
                    </a:ext>
                  </a:extLst>
                </a:gridCol>
              </a:tblGrid>
              <a:tr h="534352">
                <a:tc>
                  <a:txBody>
                    <a:bodyPr/>
                    <a:lstStyle/>
                    <a:p>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拠点のコンセプト</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gridSpan="2">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・再生医療をベースに、ゲノム医療や</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の活用等、</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今後の医療技術の進歩に即応した最先端の</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「未来医療」の産業化</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・国内外の患者への</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「未来医療」の提供により、国際貢献</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0"/>
                  </a:ext>
                </a:extLst>
              </a:tr>
              <a:tr h="534352">
                <a:tc>
                  <a:txBody>
                    <a:bodyPr/>
                    <a:lstStyle/>
                    <a:p>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拠点がめざすビジョン</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gridSpan="2">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日本が世界をリードする環境を有する再生医療をベースに、品質を確保したデータによる信頼性の高い情報・支援基盤を形成することにより、</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オールジャパン体制での未来医療技術の産業化</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その提供による国際貢献</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1"/>
                  </a:ext>
                </a:extLst>
              </a:tr>
              <a:tr h="229008">
                <a:tc rowSpan="2">
                  <a:txBody>
                    <a:bodyPr/>
                    <a:lstStyle/>
                    <a:p>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拠点に備える機能など</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研究開発棟</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メディカル棟</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534352">
                <a:tc vMerge="1">
                  <a:txBody>
                    <a:bodyPr/>
                    <a:lstStyle/>
                    <a:p>
                      <a:endParaRPr kumimoji="1" lang="ja-JP" altLang="en-US"/>
                    </a:p>
                  </a:txBody>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・製品開発</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・オープンイノベーション・人材育成・ネットワーク形成</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・医療産業創出エコシステム</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・医療提供</a:t>
                      </a:r>
                      <a:endPar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・研究開発支援</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スライド番号プレースホルダー 1"/>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smtClean="0">
                <a:solidFill>
                  <a:prstClr val="black"/>
                </a:solidFill>
              </a:rPr>
              <a:pPr>
                <a:defRPr/>
              </a:pPr>
              <a:t>78</a:t>
            </a:fld>
            <a:endParaRPr lang="ja-JP" altLang="en-US" dirty="0">
              <a:solidFill>
                <a:prstClr val="black"/>
              </a:solidFill>
            </a:endParaRPr>
          </a:p>
        </p:txBody>
      </p:sp>
      <p:sp>
        <p:nvSpPr>
          <p:cNvPr id="41" name="円/楕円 8"/>
          <p:cNvSpPr/>
          <p:nvPr/>
        </p:nvSpPr>
        <p:spPr>
          <a:xfrm>
            <a:off x="7752205" y="-27383"/>
            <a:ext cx="1368000" cy="72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Ⅰ</a:t>
            </a:r>
            <a:endParaRPr lang="en-US" altLang="ja-JP"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関連データ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直角三角形 41"/>
          <p:cNvSpPr/>
          <p:nvPr/>
        </p:nvSpPr>
        <p:spPr>
          <a:xfrm>
            <a:off x="3866688" y="5513112"/>
            <a:ext cx="776856" cy="648702"/>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ホームベース 42"/>
          <p:cNvSpPr/>
          <p:nvPr/>
        </p:nvSpPr>
        <p:spPr>
          <a:xfrm>
            <a:off x="1535061" y="5356552"/>
            <a:ext cx="4834059" cy="540921"/>
          </a:xfrm>
          <a:prstGeom prst="homePlate">
            <a:avLst>
              <a:gd name="adj" fmla="val 11841"/>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0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機構</a:t>
            </a:r>
            <a:r>
              <a:rPr lang="ja-JP" altLang="en-US" sz="10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の役割等検討</a:t>
            </a:r>
            <a:endParaRPr lang="en-US" altLang="ja-JP" sz="10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機構</a:t>
            </a:r>
            <a:r>
              <a:rPr lang="ja-JP" altLang="en-US" sz="10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の設立準備</a:t>
            </a:r>
            <a:endParaRPr lang="en-US" altLang="ja-JP" sz="100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直角三角形 43"/>
          <p:cNvSpPr/>
          <p:nvPr/>
        </p:nvSpPr>
        <p:spPr>
          <a:xfrm>
            <a:off x="3866688" y="5128376"/>
            <a:ext cx="776856" cy="1341993"/>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82"/>
          <p:cNvSpPr txBox="1"/>
          <p:nvPr/>
        </p:nvSpPr>
        <p:spPr>
          <a:xfrm>
            <a:off x="435832" y="5305036"/>
            <a:ext cx="366682" cy="1440000"/>
          </a:xfrm>
          <a:prstGeom prst="rect">
            <a:avLst/>
          </a:prstGeom>
          <a:solidFill>
            <a:schemeClr val="accent3">
              <a:lumMod val="75000"/>
            </a:schemeClr>
          </a:solidFill>
          <a:ln w="63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38100" h="38100" prst="artDeco"/>
            <a:contourClr>
              <a:srgbClr val="FFFFFF"/>
            </a:contourClr>
          </a:sp3d>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ctr" anchorCtr="0" forceAA="0" compatLnSpc="1">
            <a:prstTxWarp prst="textNoShape">
              <a:avLst/>
            </a:prstTxWarp>
            <a:noAutofit/>
          </a:bodyPr>
          <a:lstStyle/>
          <a:p>
            <a:pPr algn="ctr"/>
            <a:r>
              <a:rPr lang="ja-JP" altLang="en-US" sz="1100" b="1" kern="100" dirty="0">
                <a:solidFill>
                  <a:srgbClr val="FFFFFF"/>
                </a:solidFill>
                <a:ea typeface="Meiryo UI"/>
                <a:cs typeface="Times New Roman"/>
              </a:rPr>
              <a:t>基本計画（案）策定</a:t>
            </a:r>
            <a:endParaRPr lang="ja-JP" altLang="en-US" sz="1100" kern="100" dirty="0">
              <a:solidFill>
                <a:prstClr val="black"/>
              </a:solidFill>
              <a:ea typeface="ＭＳ 明朝"/>
              <a:cs typeface="Times New Roman"/>
            </a:endParaRPr>
          </a:p>
        </p:txBody>
      </p:sp>
      <p:sp>
        <p:nvSpPr>
          <p:cNvPr id="47" name="テキスト ボックス 99"/>
          <p:cNvSpPr txBox="1"/>
          <p:nvPr/>
        </p:nvSpPr>
        <p:spPr>
          <a:xfrm>
            <a:off x="328607" y="4976189"/>
            <a:ext cx="520524" cy="263595"/>
          </a:xfrm>
          <a:prstGeom prst="rect">
            <a:avLst/>
          </a:prstGeom>
          <a:solidFill>
            <a:sysClr val="window" lastClr="FFFFFF"/>
          </a:solidFill>
          <a:ln w="3175">
            <a:solidFill>
              <a:schemeClr val="tx1"/>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800" b="1" kern="100" dirty="0" smtClean="0">
                <a:solidFill>
                  <a:prstClr val="black"/>
                </a:solidFill>
                <a:latin typeface="Meiryo UI"/>
                <a:ea typeface="ＭＳ 明朝"/>
                <a:cs typeface="Times New Roman"/>
              </a:rPr>
              <a:t>201</a:t>
            </a:r>
            <a:r>
              <a:rPr lang="en-US" altLang="ja-JP" sz="800" b="1" kern="100" dirty="0" smtClean="0">
                <a:solidFill>
                  <a:prstClr val="black"/>
                </a:solidFill>
                <a:latin typeface="Meiryo UI"/>
                <a:ea typeface="ＭＳ 明朝"/>
                <a:cs typeface="Times New Roman"/>
              </a:rPr>
              <a:t>8</a:t>
            </a:r>
            <a:endParaRPr lang="en-US" sz="800" b="1" kern="100" dirty="0" smtClean="0">
              <a:solidFill>
                <a:prstClr val="black"/>
              </a:solidFill>
              <a:latin typeface="Meiryo UI"/>
              <a:ea typeface="ＭＳ 明朝"/>
              <a:cs typeface="Times New Roman"/>
            </a:endParaRPr>
          </a:p>
          <a:p>
            <a:pPr algn="ctr"/>
            <a:r>
              <a:rPr lang="ja-JP" altLang="en-US" sz="800" b="1" kern="100" dirty="0" smtClean="0">
                <a:solidFill>
                  <a:prstClr val="black"/>
                </a:solidFill>
                <a:latin typeface="Meiryo UI"/>
                <a:ea typeface="ＭＳ 明朝"/>
                <a:cs typeface="Times New Roman"/>
              </a:rPr>
              <a:t> </a:t>
            </a:r>
            <a:r>
              <a:rPr lang="en-US" altLang="ja-JP" sz="800" b="1" kern="100" dirty="0" smtClean="0">
                <a:solidFill>
                  <a:prstClr val="black"/>
                </a:solidFill>
                <a:latin typeface="Meiryo UI"/>
                <a:ea typeface="ＭＳ 明朝"/>
                <a:cs typeface="Times New Roman"/>
              </a:rPr>
              <a:t>3</a:t>
            </a:r>
            <a:r>
              <a:rPr lang="ja-JP" altLang="en-US" sz="800" b="1" kern="100" dirty="0" smtClean="0">
                <a:solidFill>
                  <a:prstClr val="black"/>
                </a:solidFill>
                <a:latin typeface="Meiryo UI"/>
                <a:ea typeface="ＭＳ 明朝"/>
                <a:cs typeface="Times New Roman"/>
              </a:rPr>
              <a:t>月</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99"/>
          <p:cNvSpPr txBox="1"/>
          <p:nvPr/>
        </p:nvSpPr>
        <p:spPr>
          <a:xfrm>
            <a:off x="887232" y="4976189"/>
            <a:ext cx="4248000" cy="263595"/>
          </a:xfrm>
          <a:prstGeom prst="rect">
            <a:avLst/>
          </a:prstGeom>
          <a:solidFill>
            <a:sysClr val="window" lastClr="FFFFFF"/>
          </a:solidFill>
          <a:ln w="3175">
            <a:solidFill>
              <a:schemeClr val="tx1"/>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b="1" kern="100" dirty="0" smtClean="0">
                <a:solidFill>
                  <a:prstClr val="black"/>
                </a:solidFill>
                <a:latin typeface="Meiryo UI"/>
                <a:ea typeface="ＭＳ 明朝"/>
                <a:cs typeface="Times New Roman"/>
              </a:rPr>
              <a:t>2018</a:t>
            </a:r>
            <a:r>
              <a:rPr lang="ja-JP" altLang="en-US" sz="800" b="1" kern="100" dirty="0" smtClean="0">
                <a:solidFill>
                  <a:prstClr val="black"/>
                </a:solidFill>
                <a:latin typeface="Meiryo UI"/>
                <a:ea typeface="ＭＳ 明朝"/>
                <a:cs typeface="Times New Roman"/>
              </a:rPr>
              <a:t>年度</a:t>
            </a:r>
            <a:endParaRPr lang="en-US" altLang="ja-JP" sz="800" b="1" kern="100" dirty="0" smtClean="0">
              <a:solidFill>
                <a:prstClr val="black"/>
              </a:solidFill>
              <a:latin typeface="Meiryo UI"/>
              <a:ea typeface="ＭＳ 明朝"/>
              <a:cs typeface="Times New Roman"/>
            </a:endParaRPr>
          </a:p>
          <a:p>
            <a:pPr algn="ctr"/>
            <a:r>
              <a:rPr lang="en-US" altLang="ja-JP" sz="800" b="1" kern="100" dirty="0">
                <a:solidFill>
                  <a:prstClr val="black"/>
                </a:solidFill>
                <a:latin typeface="Meiryo UI"/>
                <a:ea typeface="ＭＳ 明朝"/>
                <a:cs typeface="Times New Roman"/>
              </a:rPr>
              <a:t>4</a:t>
            </a:r>
            <a:r>
              <a:rPr lang="ja-JP" altLang="en-US" sz="800" b="1" kern="100" dirty="0" smtClean="0">
                <a:solidFill>
                  <a:prstClr val="black"/>
                </a:solidFill>
                <a:latin typeface="Meiryo UI"/>
                <a:ea typeface="ＭＳ 明朝"/>
                <a:cs typeface="Times New Roman"/>
              </a:rPr>
              <a:t>月　</a:t>
            </a:r>
            <a:r>
              <a:rPr lang="en-US" altLang="ja-JP" sz="800" b="1" kern="100" dirty="0" smtClean="0">
                <a:solidFill>
                  <a:prstClr val="black"/>
                </a:solidFill>
                <a:latin typeface="Meiryo UI"/>
                <a:ea typeface="ＭＳ 明朝"/>
                <a:cs typeface="Times New Roman"/>
              </a:rPr>
              <a:t>5</a:t>
            </a:r>
            <a:r>
              <a:rPr lang="ja-JP" altLang="en-US" sz="800" b="1" kern="100" dirty="0" smtClean="0">
                <a:solidFill>
                  <a:prstClr val="black"/>
                </a:solidFill>
                <a:latin typeface="Meiryo UI"/>
                <a:ea typeface="ＭＳ 明朝"/>
                <a:cs typeface="Times New Roman"/>
              </a:rPr>
              <a:t>月　　　　　　　　　　　　　　　　</a:t>
            </a:r>
            <a:r>
              <a:rPr lang="en-US" altLang="ja-JP" sz="800" b="1" kern="100" dirty="0" smtClean="0">
                <a:solidFill>
                  <a:prstClr val="black"/>
                </a:solidFill>
                <a:latin typeface="Meiryo UI"/>
                <a:ea typeface="ＭＳ 明朝"/>
                <a:cs typeface="Times New Roman"/>
              </a:rPr>
              <a:t>10</a:t>
            </a:r>
            <a:r>
              <a:rPr lang="ja-JP" altLang="en-US" sz="800" b="1" kern="100" dirty="0" smtClean="0">
                <a:solidFill>
                  <a:prstClr val="black"/>
                </a:solidFill>
                <a:latin typeface="Meiryo UI"/>
                <a:ea typeface="ＭＳ 明朝"/>
                <a:cs typeface="Times New Roman"/>
              </a:rPr>
              <a:t>月　　　　　　　　</a:t>
            </a:r>
            <a:r>
              <a:rPr lang="en-US" altLang="ja-JP" sz="800" b="1" kern="100" dirty="0" smtClean="0">
                <a:solidFill>
                  <a:prstClr val="black"/>
                </a:solidFill>
                <a:latin typeface="Meiryo UI"/>
                <a:ea typeface="ＭＳ 明朝"/>
                <a:cs typeface="Times New Roman"/>
              </a:rPr>
              <a:t>1</a:t>
            </a:r>
            <a:r>
              <a:rPr lang="ja-JP" altLang="en-US" sz="800" b="1" kern="100" dirty="0" smtClean="0">
                <a:solidFill>
                  <a:prstClr val="black"/>
                </a:solidFill>
                <a:latin typeface="Meiryo UI"/>
                <a:ea typeface="ＭＳ 明朝"/>
                <a:cs typeface="Times New Roman"/>
              </a:rPr>
              <a:t>月　　</a:t>
            </a:r>
            <a:r>
              <a:rPr lang="en-US" altLang="ja-JP" sz="800" b="1" kern="100" dirty="0" smtClean="0">
                <a:solidFill>
                  <a:prstClr val="black"/>
                </a:solidFill>
                <a:latin typeface="Meiryo UI"/>
                <a:ea typeface="ＭＳ 明朝"/>
                <a:cs typeface="Times New Roman"/>
              </a:rPr>
              <a:t>2</a:t>
            </a:r>
            <a:r>
              <a:rPr lang="ja-JP" altLang="en-US" sz="800" b="1" kern="100" dirty="0" smtClean="0">
                <a:solidFill>
                  <a:prstClr val="black"/>
                </a:solidFill>
                <a:latin typeface="Meiryo UI"/>
                <a:ea typeface="ＭＳ 明朝"/>
                <a:cs typeface="Times New Roman"/>
              </a:rPr>
              <a:t>月　　</a:t>
            </a:r>
            <a:r>
              <a:rPr lang="en-US" altLang="ja-JP" sz="800" b="1" kern="100" dirty="0" smtClean="0">
                <a:solidFill>
                  <a:prstClr val="black"/>
                </a:solidFill>
                <a:latin typeface="Meiryo UI"/>
                <a:ea typeface="ＭＳ 明朝"/>
                <a:cs typeface="Times New Roman"/>
              </a:rPr>
              <a:t>3</a:t>
            </a:r>
            <a:r>
              <a:rPr lang="ja-JP" altLang="en-US" sz="800" b="1" kern="100" dirty="0" smtClean="0">
                <a:solidFill>
                  <a:prstClr val="black"/>
                </a:solidFill>
                <a:latin typeface="Meiryo UI"/>
                <a:ea typeface="ＭＳ 明朝"/>
                <a:cs typeface="Times New Roman"/>
              </a:rPr>
              <a:t>月　</a:t>
            </a:r>
            <a:endParaRPr lang="en-US" sz="800" b="1" kern="100" dirty="0" smtClean="0">
              <a:solidFill>
                <a:prstClr val="black"/>
              </a:solidFill>
              <a:latin typeface="Meiryo UI"/>
              <a:ea typeface="ＭＳ 明朝"/>
              <a:cs typeface="Times New Roman"/>
            </a:endParaRPr>
          </a:p>
        </p:txBody>
      </p:sp>
      <p:sp>
        <p:nvSpPr>
          <p:cNvPr id="49" name="ホームベース 48"/>
          <p:cNvSpPr/>
          <p:nvPr/>
        </p:nvSpPr>
        <p:spPr>
          <a:xfrm>
            <a:off x="3172136" y="6215206"/>
            <a:ext cx="1195301" cy="576000"/>
          </a:xfrm>
          <a:prstGeom prst="homePlate">
            <a:avLst>
              <a:gd name="adj" fmla="val 36530"/>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kern="100" dirty="0" smtClean="0">
                <a:solidFill>
                  <a:prstClr val="black"/>
                </a:solidFill>
                <a:latin typeface="Meiryo UI" panose="020B0604030504040204" pitchFamily="50" charset="-128"/>
                <a:ea typeface="Meiryo UI" panose="020B0604030504040204" pitchFamily="50" charset="-128"/>
                <a:cs typeface="Times New Roman"/>
              </a:rPr>
              <a:t>開発事業者の</a:t>
            </a:r>
            <a:endParaRPr lang="en-US" altLang="ja-JP" sz="1050" kern="100" dirty="0" smtClean="0">
              <a:solidFill>
                <a:prstClr val="black"/>
              </a:solidFill>
              <a:latin typeface="Meiryo UI" panose="020B0604030504040204" pitchFamily="50" charset="-128"/>
              <a:ea typeface="Meiryo UI" panose="020B0604030504040204" pitchFamily="50" charset="-128"/>
              <a:cs typeface="Times New Roman"/>
            </a:endParaRPr>
          </a:p>
          <a:p>
            <a:pPr algn="ctr"/>
            <a:r>
              <a:rPr lang="ja-JP" altLang="en-US" sz="1050" kern="100" dirty="0">
                <a:solidFill>
                  <a:prstClr val="black"/>
                </a:solidFill>
                <a:latin typeface="Meiryo UI" panose="020B0604030504040204" pitchFamily="50" charset="-128"/>
                <a:ea typeface="Meiryo UI" panose="020B0604030504040204" pitchFamily="50" charset="-128"/>
                <a:cs typeface="Times New Roman"/>
              </a:rPr>
              <a:t>公募</a:t>
            </a:r>
            <a:endParaRPr lang="en-US" altLang="ja-JP" sz="105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50" name="正方形/長方形 49"/>
          <p:cNvSpPr/>
          <p:nvPr/>
        </p:nvSpPr>
        <p:spPr>
          <a:xfrm>
            <a:off x="7492432" y="6109769"/>
            <a:ext cx="381815" cy="687505"/>
          </a:xfrm>
          <a:prstGeom prst="rect">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900" kern="100" dirty="0" smtClean="0">
                <a:solidFill>
                  <a:prstClr val="black"/>
                </a:solidFill>
                <a:latin typeface="Century"/>
                <a:ea typeface="Meiryo UI"/>
                <a:cs typeface="Times New Roman"/>
              </a:rPr>
              <a:t>開発事業者決定</a:t>
            </a:r>
            <a:endParaRPr lang="ja-JP" altLang="en-US" dirty="0">
              <a:solidFill>
                <a:prstClr val="white"/>
              </a:solidFill>
            </a:endParaRPr>
          </a:p>
        </p:txBody>
      </p:sp>
      <p:sp>
        <p:nvSpPr>
          <p:cNvPr id="52" name="テキスト ボックス 99"/>
          <p:cNvSpPr txBox="1"/>
          <p:nvPr/>
        </p:nvSpPr>
        <p:spPr>
          <a:xfrm>
            <a:off x="5254055" y="4976189"/>
            <a:ext cx="2990353" cy="263595"/>
          </a:xfrm>
          <a:prstGeom prst="rect">
            <a:avLst/>
          </a:prstGeom>
          <a:solidFill>
            <a:sysClr val="window" lastClr="FFFFFF"/>
          </a:solidFill>
          <a:ln w="3175">
            <a:solidFill>
              <a:schemeClr val="tx1"/>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b="1" kern="100" dirty="0" smtClean="0">
                <a:solidFill>
                  <a:prstClr val="black"/>
                </a:solidFill>
                <a:latin typeface="Meiryo UI"/>
                <a:ea typeface="ＭＳ 明朝"/>
                <a:cs typeface="Times New Roman"/>
              </a:rPr>
              <a:t>2019</a:t>
            </a:r>
            <a:r>
              <a:rPr lang="ja-JP" altLang="en-US" sz="800" b="1" kern="100" dirty="0" smtClean="0">
                <a:solidFill>
                  <a:prstClr val="black"/>
                </a:solidFill>
                <a:latin typeface="Meiryo UI"/>
                <a:ea typeface="ＭＳ 明朝"/>
                <a:cs typeface="Times New Roman"/>
              </a:rPr>
              <a:t>年度</a:t>
            </a:r>
            <a:endParaRPr lang="en-US" altLang="ja-JP" sz="800" b="1" kern="100" dirty="0" smtClean="0">
              <a:solidFill>
                <a:prstClr val="black"/>
              </a:solidFill>
              <a:latin typeface="Meiryo UI"/>
              <a:ea typeface="ＭＳ 明朝"/>
              <a:cs typeface="Times New Roman"/>
            </a:endParaRPr>
          </a:p>
          <a:p>
            <a:pPr algn="ctr"/>
            <a:r>
              <a:rPr lang="ja-JP" altLang="en-US" sz="800" b="1" kern="100" dirty="0" smtClean="0">
                <a:solidFill>
                  <a:prstClr val="black"/>
                </a:solidFill>
                <a:latin typeface="Meiryo UI"/>
                <a:ea typeface="ＭＳ 明朝"/>
                <a:cs typeface="Times New Roman"/>
              </a:rPr>
              <a:t>　　　　　　　　</a:t>
            </a:r>
            <a:r>
              <a:rPr lang="en-US" altLang="ja-JP" sz="800" b="1" kern="100" dirty="0" smtClean="0">
                <a:solidFill>
                  <a:prstClr val="black"/>
                </a:solidFill>
                <a:latin typeface="Meiryo UI"/>
                <a:ea typeface="ＭＳ 明朝"/>
                <a:cs typeface="Times New Roman"/>
              </a:rPr>
              <a:t>9</a:t>
            </a:r>
            <a:r>
              <a:rPr lang="ja-JP" altLang="en-US" sz="800" b="1" kern="100" dirty="0" smtClean="0">
                <a:solidFill>
                  <a:prstClr val="black"/>
                </a:solidFill>
                <a:latin typeface="Meiryo UI"/>
                <a:ea typeface="ＭＳ 明朝"/>
                <a:cs typeface="Times New Roman"/>
              </a:rPr>
              <a:t>月　　　　　　　</a:t>
            </a:r>
            <a:r>
              <a:rPr lang="en-US" altLang="ja-JP" sz="800" b="1" kern="100" dirty="0" smtClean="0">
                <a:solidFill>
                  <a:prstClr val="black"/>
                </a:solidFill>
                <a:latin typeface="Meiryo UI"/>
                <a:ea typeface="ＭＳ 明朝"/>
                <a:cs typeface="Times New Roman"/>
              </a:rPr>
              <a:t>10</a:t>
            </a:r>
            <a:r>
              <a:rPr lang="ja-JP" altLang="en-US" sz="800" b="1" kern="100" dirty="0" smtClean="0">
                <a:solidFill>
                  <a:prstClr val="black"/>
                </a:solidFill>
                <a:latin typeface="Meiryo UI"/>
                <a:ea typeface="ＭＳ 明朝"/>
                <a:cs typeface="Times New Roman"/>
              </a:rPr>
              <a:t>月頃</a:t>
            </a:r>
            <a:endParaRPr lang="en-US" altLang="ja-JP" sz="800" b="1" kern="100" dirty="0" smtClean="0">
              <a:solidFill>
                <a:prstClr val="black"/>
              </a:solidFill>
              <a:latin typeface="Meiryo UI"/>
              <a:ea typeface="ＭＳ 明朝"/>
              <a:cs typeface="Times New Roman"/>
            </a:endParaRPr>
          </a:p>
        </p:txBody>
      </p:sp>
      <p:sp>
        <p:nvSpPr>
          <p:cNvPr id="53" name="ホームベース 52"/>
          <p:cNvSpPr/>
          <p:nvPr/>
        </p:nvSpPr>
        <p:spPr>
          <a:xfrm>
            <a:off x="4893680" y="5959849"/>
            <a:ext cx="1876320" cy="527396"/>
          </a:xfrm>
          <a:prstGeom prst="homePlate">
            <a:avLst>
              <a:gd name="adj" fmla="val 11841"/>
            </a:avLst>
          </a:prstGeom>
          <a:solidFill>
            <a:srgbClr val="748D3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機構準備組織（機構）と</a:t>
            </a:r>
            <a:endParaRPr lang="en-US" altLang="ja-JP" sz="10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優先交渉権者との</a:t>
            </a:r>
            <a:endParaRPr lang="en-US" altLang="ja-JP" sz="10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入居条件等の協議・合意</a:t>
            </a:r>
            <a:endParaRPr lang="en-US" altLang="ja-JP" sz="10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82"/>
          <p:cNvSpPr txBox="1"/>
          <p:nvPr/>
        </p:nvSpPr>
        <p:spPr>
          <a:xfrm>
            <a:off x="2450301" y="5352462"/>
            <a:ext cx="654538" cy="1440000"/>
          </a:xfrm>
          <a:prstGeom prst="rect">
            <a:avLst/>
          </a:prstGeom>
          <a:solidFill>
            <a:schemeClr val="accent3">
              <a:lumMod val="75000"/>
            </a:schemeClr>
          </a:solidFill>
          <a:ln w="63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38100" h="38100" prst="artDeco"/>
            <a:contourClr>
              <a:srgbClr val="FFFFFF"/>
            </a:contourClr>
          </a:sp3d>
        </p:spPr>
        <p:style>
          <a:lnRef idx="0">
            <a:schemeClr val="accent1"/>
          </a:lnRef>
          <a:fillRef idx="0">
            <a:schemeClr val="accent1"/>
          </a:fillRef>
          <a:effectRef idx="0">
            <a:schemeClr val="accent1"/>
          </a:effectRef>
          <a:fontRef idx="minor">
            <a:schemeClr val="dk1"/>
          </a:fontRef>
        </p:style>
        <p:txBody>
          <a:bodyPr rot="0" spcFirstLastPara="0" vert="eaVert" wrap="square" lIns="0" tIns="0" rIns="0" bIns="0" numCol="1" spcCol="0" rtlCol="0" fromWordArt="0" anchor="ctr" anchorCtr="0" forceAA="0" compatLnSpc="1">
            <a:prstTxWarp prst="textNoShape">
              <a:avLst/>
            </a:prstTxWarp>
            <a:noAutofit/>
          </a:bodyPr>
          <a:lstStyle/>
          <a:p>
            <a:pPr algn="ctr"/>
            <a:r>
              <a:rPr lang="ja-JP" altLang="en-US" sz="11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府市間で公募等の事業</a:t>
            </a:r>
            <a:endParaRPr lang="en-US" altLang="ja-JP" sz="11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実施方針のとりまとめ</a:t>
            </a:r>
            <a:endParaRPr lang="ja-JP" altLang="en-US" sz="11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a:xfrm>
            <a:off x="963842" y="5279278"/>
            <a:ext cx="419560" cy="90000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900" dirty="0">
                <a:solidFill>
                  <a:srgbClr val="1C1A1E"/>
                </a:solidFill>
                <a:latin typeface="Meiryo UI" panose="020B0604030504040204" pitchFamily="50" charset="-128"/>
                <a:ea typeface="Meiryo UI" panose="020B0604030504040204" pitchFamily="50" charset="-128"/>
              </a:rPr>
              <a:t>(</a:t>
            </a:r>
            <a:r>
              <a:rPr lang="ja-JP" altLang="en-US" sz="900" dirty="0" smtClean="0">
                <a:solidFill>
                  <a:srgbClr val="1C1A1E"/>
                </a:solidFill>
                <a:latin typeface="Meiryo UI" panose="020B0604030504040204" pitchFamily="50" charset="-128"/>
                <a:ea typeface="Meiryo UI" panose="020B0604030504040204" pitchFamily="50" charset="-128"/>
              </a:rPr>
              <a:t>仮称</a:t>
            </a:r>
            <a:r>
              <a:rPr lang="en-US" altLang="ja-JP" sz="900" dirty="0">
                <a:solidFill>
                  <a:srgbClr val="1C1A1E"/>
                </a:solidFill>
                <a:latin typeface="Meiryo UI" panose="020B0604030504040204" pitchFamily="50" charset="-128"/>
                <a:ea typeface="Meiryo UI" panose="020B0604030504040204" pitchFamily="50" charset="-128"/>
              </a:rPr>
              <a:t>)</a:t>
            </a:r>
            <a:r>
              <a:rPr lang="ja-JP" altLang="en-US" sz="900" dirty="0" smtClean="0">
                <a:solidFill>
                  <a:srgbClr val="1C1A1E"/>
                </a:solidFill>
                <a:latin typeface="Meiryo UI" panose="020B0604030504040204" pitchFamily="50" charset="-128"/>
                <a:ea typeface="Meiryo UI" panose="020B0604030504040204" pitchFamily="50" charset="-128"/>
              </a:rPr>
              <a:t>未来医療推進機構設立</a:t>
            </a:r>
            <a:endParaRPr lang="en-US" altLang="ja-JP" sz="900" dirty="0" smtClean="0">
              <a:solidFill>
                <a:srgbClr val="1C1A1E"/>
              </a:solidFill>
              <a:latin typeface="Meiryo UI" panose="020B0604030504040204" pitchFamily="50" charset="-128"/>
              <a:ea typeface="Meiryo UI" panose="020B0604030504040204" pitchFamily="50" charset="-128"/>
            </a:endParaRPr>
          </a:p>
          <a:p>
            <a:pPr algn="ctr"/>
            <a:r>
              <a:rPr lang="ja-JP" altLang="en-US" sz="900" dirty="0" smtClean="0">
                <a:solidFill>
                  <a:srgbClr val="1C1A1E"/>
                </a:solidFill>
                <a:latin typeface="Meiryo UI" panose="020B0604030504040204" pitchFamily="50" charset="-128"/>
                <a:ea typeface="Meiryo UI" panose="020B0604030504040204" pitchFamily="50" charset="-128"/>
              </a:rPr>
              <a:t>準備組織設置</a:t>
            </a:r>
            <a:endParaRPr lang="ja-JP" altLang="en-US" sz="900" dirty="0">
              <a:solidFill>
                <a:srgbClr val="1C1A1E"/>
              </a:solidFill>
              <a:latin typeface="Meiryo UI" panose="020B0604030504040204" pitchFamily="50" charset="-128"/>
              <a:ea typeface="Meiryo UI" panose="020B0604030504040204" pitchFamily="50" charset="-128"/>
            </a:endParaRPr>
          </a:p>
        </p:txBody>
      </p:sp>
      <p:sp>
        <p:nvSpPr>
          <p:cNvPr id="56" name="ホームベース 55"/>
          <p:cNvSpPr/>
          <p:nvPr/>
        </p:nvSpPr>
        <p:spPr>
          <a:xfrm>
            <a:off x="938239" y="6215206"/>
            <a:ext cx="1434053" cy="576000"/>
          </a:xfrm>
          <a:prstGeom prst="homePlate">
            <a:avLst>
              <a:gd name="adj" fmla="val 36530"/>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kern="100" dirty="0" smtClean="0">
                <a:solidFill>
                  <a:prstClr val="black"/>
                </a:solidFill>
                <a:latin typeface="Meiryo UI" panose="020B0604030504040204" pitchFamily="50" charset="-128"/>
                <a:ea typeface="Meiryo UI" panose="020B0604030504040204" pitchFamily="50" charset="-128"/>
                <a:cs typeface="Times New Roman"/>
              </a:rPr>
              <a:t>開発</a:t>
            </a:r>
            <a:r>
              <a:rPr lang="ja-JP" altLang="en-US" sz="1050" kern="100" dirty="0">
                <a:solidFill>
                  <a:prstClr val="black"/>
                </a:solidFill>
                <a:latin typeface="Meiryo UI" panose="020B0604030504040204" pitchFamily="50" charset="-128"/>
                <a:ea typeface="Meiryo UI" panose="020B0604030504040204" pitchFamily="50" charset="-128"/>
                <a:cs typeface="Times New Roman"/>
              </a:rPr>
              <a:t>事</a:t>
            </a:r>
            <a:r>
              <a:rPr lang="ja-JP" altLang="en-US" sz="1050" kern="100" dirty="0" smtClean="0">
                <a:solidFill>
                  <a:prstClr val="black"/>
                </a:solidFill>
                <a:latin typeface="Meiryo UI" panose="020B0604030504040204" pitchFamily="50" charset="-128"/>
                <a:ea typeface="Meiryo UI" panose="020B0604030504040204" pitchFamily="50" charset="-128"/>
                <a:cs typeface="Times New Roman"/>
              </a:rPr>
              <a:t>業</a:t>
            </a:r>
            <a:r>
              <a:rPr lang="ja-JP" altLang="en-US" sz="1050" kern="100" dirty="0">
                <a:solidFill>
                  <a:prstClr val="black"/>
                </a:solidFill>
                <a:latin typeface="Meiryo UI" panose="020B0604030504040204" pitchFamily="50" charset="-128"/>
                <a:ea typeface="Meiryo UI" panose="020B0604030504040204" pitchFamily="50" charset="-128"/>
                <a:cs typeface="Times New Roman"/>
              </a:rPr>
              <a:t>者</a:t>
            </a:r>
            <a:r>
              <a:rPr lang="ja-JP" altLang="en-US" sz="1050" kern="100" dirty="0" smtClean="0">
                <a:solidFill>
                  <a:prstClr val="black"/>
                </a:solidFill>
                <a:latin typeface="Meiryo UI" panose="020B0604030504040204" pitchFamily="50" charset="-128"/>
                <a:ea typeface="Meiryo UI" panose="020B0604030504040204" pitchFamily="50" charset="-128"/>
                <a:cs typeface="Times New Roman"/>
              </a:rPr>
              <a:t>の</a:t>
            </a:r>
            <a:endParaRPr lang="en-US" altLang="ja-JP" sz="1050" kern="100" dirty="0" smtClean="0">
              <a:solidFill>
                <a:prstClr val="black"/>
              </a:solidFill>
              <a:latin typeface="Meiryo UI" panose="020B0604030504040204" pitchFamily="50" charset="-128"/>
              <a:ea typeface="Meiryo UI" panose="020B0604030504040204" pitchFamily="50" charset="-128"/>
              <a:cs typeface="Times New Roman"/>
            </a:endParaRPr>
          </a:p>
          <a:p>
            <a:pPr algn="ctr"/>
            <a:r>
              <a:rPr lang="ja-JP" altLang="en-US" sz="1050" kern="100" dirty="0" smtClean="0">
                <a:solidFill>
                  <a:prstClr val="black"/>
                </a:solidFill>
                <a:latin typeface="Meiryo UI" panose="020B0604030504040204" pitchFamily="50" charset="-128"/>
                <a:ea typeface="Meiryo UI" panose="020B0604030504040204" pitchFamily="50" charset="-128"/>
                <a:cs typeface="Times New Roman"/>
              </a:rPr>
              <a:t>ニーズ把握</a:t>
            </a:r>
            <a:endParaRPr lang="en-US" altLang="ja-JP" sz="105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57" name="正方形/長方形 56"/>
          <p:cNvSpPr/>
          <p:nvPr/>
        </p:nvSpPr>
        <p:spPr>
          <a:xfrm>
            <a:off x="4390000" y="6232112"/>
            <a:ext cx="419560" cy="576000"/>
          </a:xfrm>
          <a:prstGeom prst="rect">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900" kern="100" dirty="0" smtClean="0">
                <a:solidFill>
                  <a:prstClr val="black"/>
                </a:solidFill>
                <a:latin typeface="Century"/>
                <a:ea typeface="Meiryo UI"/>
                <a:cs typeface="Times New Roman"/>
              </a:rPr>
              <a:t>優先交渉権</a:t>
            </a:r>
            <a:r>
              <a:rPr lang="ja-JP" altLang="en-US" sz="900" kern="100" dirty="0">
                <a:solidFill>
                  <a:prstClr val="black"/>
                </a:solidFill>
                <a:latin typeface="Century"/>
                <a:ea typeface="Meiryo UI"/>
                <a:cs typeface="Times New Roman"/>
              </a:rPr>
              <a:t>者</a:t>
            </a:r>
            <a:r>
              <a:rPr lang="ja-JP" altLang="en-US" sz="900" kern="100" dirty="0" smtClean="0">
                <a:solidFill>
                  <a:prstClr val="black"/>
                </a:solidFill>
                <a:latin typeface="Century"/>
                <a:ea typeface="Meiryo UI"/>
                <a:cs typeface="Times New Roman"/>
              </a:rPr>
              <a:t>決定</a:t>
            </a:r>
            <a:endParaRPr lang="ja-JP" altLang="en-US" dirty="0">
              <a:solidFill>
                <a:prstClr val="white"/>
              </a:solidFill>
            </a:endParaRPr>
          </a:p>
        </p:txBody>
      </p:sp>
      <p:sp>
        <p:nvSpPr>
          <p:cNvPr id="51" name="正方形/長方形 50"/>
          <p:cNvSpPr/>
          <p:nvPr/>
        </p:nvSpPr>
        <p:spPr>
          <a:xfrm>
            <a:off x="6418424" y="5294443"/>
            <a:ext cx="376118" cy="607386"/>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900" kern="100" dirty="0" smtClean="0">
                <a:solidFill>
                  <a:prstClr val="black"/>
                </a:solidFill>
                <a:latin typeface="Century"/>
                <a:ea typeface="Meiryo UI"/>
                <a:cs typeface="Times New Roman"/>
              </a:rPr>
              <a:t>機構設立</a:t>
            </a:r>
            <a:endParaRPr lang="ja-JP" altLang="en-US" dirty="0">
              <a:solidFill>
                <a:prstClr val="white"/>
              </a:solidFill>
            </a:endParaRPr>
          </a:p>
        </p:txBody>
      </p:sp>
      <p:sp>
        <p:nvSpPr>
          <p:cNvPr id="26" name="ホームベース 25"/>
          <p:cNvSpPr/>
          <p:nvPr/>
        </p:nvSpPr>
        <p:spPr>
          <a:xfrm>
            <a:off x="7913874" y="5346406"/>
            <a:ext cx="1128145" cy="1382092"/>
          </a:xfrm>
          <a:prstGeom prst="homePlate">
            <a:avLst>
              <a:gd name="adj" fmla="val 11841"/>
            </a:avLst>
          </a:prstGeom>
          <a:solidFill>
            <a:srgbClr val="748D3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基本</a:t>
            </a:r>
            <a:r>
              <a:rPr lang="ja-JP" altLang="en-US" sz="105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設計</a:t>
            </a:r>
            <a:endParaRPr lang="en-US" altLang="ja-JP" sz="105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実施設計</a:t>
            </a:r>
            <a:endParaRPr lang="en-US" altLang="ja-JP" sz="105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施設整備工事</a:t>
            </a:r>
            <a:endParaRPr lang="en-US" altLang="ja-JP" sz="105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82"/>
          <p:cNvSpPr txBox="1"/>
          <p:nvPr/>
        </p:nvSpPr>
        <p:spPr>
          <a:xfrm>
            <a:off x="6822367" y="5277170"/>
            <a:ext cx="630439" cy="1514036"/>
          </a:xfrm>
          <a:prstGeom prst="rect">
            <a:avLst/>
          </a:prstGeom>
          <a:solidFill>
            <a:schemeClr val="accent3">
              <a:lumMod val="75000"/>
            </a:schemeClr>
          </a:solidFill>
          <a:ln w="190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0" tIns="0" rIns="0" bIns="0" numCol="1" spcCol="0" rtlCol="0" fromWordArt="0" anchor="ctr" anchorCtr="0" forceAA="0" compatLnSpc="1">
            <a:prstTxWarp prst="textNoShape">
              <a:avLst/>
            </a:prstTxWarp>
            <a:noAutofit/>
          </a:bodyPr>
          <a:lstStyle/>
          <a:p>
            <a:pPr algn="ctr"/>
            <a:r>
              <a:rPr lang="ja-JP" altLang="en-US" sz="11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市・優先交渉権者</a:t>
            </a:r>
            <a:endParaRPr lang="en-US" altLang="ja-JP" sz="11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・機構において</a:t>
            </a:r>
            <a:endParaRPr lang="en-US" altLang="ja-JP" sz="11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b="1" kern="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基本合意書の締結</a:t>
            </a:r>
            <a:endParaRPr lang="ja-JP" altLang="en-US" sz="1100" b="1"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3417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64704"/>
            <a:ext cx="9937104" cy="369332"/>
          </a:xfrm>
          <a:prstGeom prst="rect">
            <a:avLst/>
          </a:prstGeom>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実質成長率に対する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別の寄与度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出典：大阪府統計課「平成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成長率に対する経済活動別の寄与度をみると、増加に寄与したのは「専門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技術、業務</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サービス業」や「保健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衛生・社会</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事業」など。減少に寄与したのは「製造業」や「公務」、「運輸</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郵便業」であった。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a:t>
            </a:fld>
            <a:endParaRPr lang="ja-JP" altLang="en-US" b="1" dirty="0"/>
          </a:p>
        </p:txBody>
      </p:sp>
      <p:sp>
        <p:nvSpPr>
          <p:cNvPr id="12" name="テキスト ボックス 11"/>
          <p:cNvSpPr txBox="1"/>
          <p:nvPr/>
        </p:nvSpPr>
        <p:spPr>
          <a:xfrm>
            <a:off x="107504" y="5517232"/>
            <a:ext cx="648072"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105082" y="1916832"/>
            <a:ext cx="8931414" cy="4828450"/>
          </a:xfrm>
          <a:prstGeom prst="rect">
            <a:avLst/>
          </a:prstGeom>
        </p:spPr>
      </p:pic>
    </p:spTree>
    <p:extLst>
      <p:ext uri="{BB962C8B-B14F-4D97-AF65-F5344CB8AC3E}">
        <p14:creationId xmlns:p14="http://schemas.microsoft.com/office/powerpoint/2010/main" val="5825834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107504" y="2204864"/>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のこれまでの関西の取組み</a:t>
            </a:r>
          </a:p>
        </p:txBody>
      </p:sp>
      <p:sp>
        <p:nvSpPr>
          <p:cNvPr id="10" name="テキスト ボックス 9"/>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13" name="正方形/長方形 10"/>
          <p:cNvSpPr>
            <a:spLocks noChangeArrowheads="1"/>
          </p:cNvSpPr>
          <p:nvPr/>
        </p:nvSpPr>
        <p:spPr bwMode="auto">
          <a:xfrm>
            <a:off x="79935" y="555817"/>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（ホウ素中性子捕捉療法）</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の推進状況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1501" y="980728"/>
            <a:ext cx="8928992" cy="12241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は次世代の革新的がん治療法であり、その実施に不可欠な加速器、ホウ素薬剤、</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検査等の技術要素を有する最先端の研究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すべて集積すること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・関西の強み。</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医科大学（高槻市）内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に医療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拠点（関西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共同医療センター）が開院。研究拠点との密接な連携により、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の更なる発展をめざす</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79</a:t>
            </a:fld>
            <a:endParaRPr lang="ja-JP" altLang="en-US" b="1" dirty="0"/>
          </a:p>
        </p:txBody>
      </p:sp>
      <p:graphicFrame>
        <p:nvGraphicFramePr>
          <p:cNvPr id="16" name="表 15"/>
          <p:cNvGraphicFramePr>
            <a:graphicFrameLocks noGrp="1"/>
          </p:cNvGraphicFramePr>
          <p:nvPr>
            <p:extLst>
              <p:ext uri="{D42A27DB-BD31-4B8C-83A1-F6EECF244321}">
                <p14:modId xmlns:p14="http://schemas.microsoft.com/office/powerpoint/2010/main" val="1771043539"/>
              </p:ext>
            </p:extLst>
          </p:nvPr>
        </p:nvGraphicFramePr>
        <p:xfrm>
          <a:off x="179512" y="2521622"/>
          <a:ext cx="8561946" cy="4026137"/>
        </p:xfrm>
        <a:graphic>
          <a:graphicData uri="http://schemas.openxmlformats.org/drawingml/2006/table">
            <a:tbl>
              <a:tblPr firstRow="1" firstCol="1" bandRow="1"/>
              <a:tblGrid>
                <a:gridCol w="969586">
                  <a:extLst>
                    <a:ext uri="{9D8B030D-6E8A-4147-A177-3AD203B41FA5}">
                      <a16:colId xmlns:a16="http://schemas.microsoft.com/office/drawing/2014/main" val="20000"/>
                    </a:ext>
                  </a:extLst>
                </a:gridCol>
                <a:gridCol w="7592360">
                  <a:extLst>
                    <a:ext uri="{9D8B030D-6E8A-4147-A177-3AD203B41FA5}">
                      <a16:colId xmlns:a16="http://schemas.microsoft.com/office/drawing/2014/main" val="20001"/>
                    </a:ext>
                  </a:extLst>
                </a:gridCol>
              </a:tblGrid>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1974</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・京都大学原子炉実験所の原子炉を用いて中性子の医療分野への活用としてＢＮＣＴの臨床研究を</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内閣府</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先端医療開発特区（スーパー特区）に採択（京都大学等）</a:t>
                      </a:r>
                    </a:p>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小型</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加速器を</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開発</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（京都大学と住友重機械工業</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・ホウ素薬剤を高品質で大量に作製できる技術の開発に</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成功</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（府大とステラファーマ</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・ＢＮＣＴ研究会発足（事務局：</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大阪府、熊取町）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・関西イノベーション国際戦略総合特区指定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7066">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システム及びホウ素薬剤を用いた世界初の治験を開始（再発</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悪性</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脳腫瘍</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（京大原子炉実験所、大阪医科大学、ステラファーマ㈱、住友重機械工業㈱）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区</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において、総合特区調整費</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獲得（</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度</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2404">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治</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験開始</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（京大原子炉実験所、川崎医科大学、ステラファーマ㈱、住友重機械工業㈱）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・府大に</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世界初のホウ素薬剤開発に特化した研究拠点</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研究センター」開設</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（ホウ素中性子捕捉療法）実用化推進と拠点形成に向けた検討会議</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（事務局：京大原子炉実験所、大阪府、熊取町）</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6197">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研究会を</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推進協議会に改組（事務局：京大、大阪府、熊取町、関西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医療センター）</a:t>
                      </a:r>
                      <a:endParaRPr lang="ja-JP" altLang="ja-JP" sz="100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2236">
                <a:tc>
                  <a:txBody>
                    <a:bodyPr/>
                    <a:lstStyle/>
                    <a:p>
                      <a:pPr algn="l">
                        <a:lnSpc>
                          <a:spcPts val="1500"/>
                        </a:lnSpc>
                        <a:spcAft>
                          <a:spcPts val="0"/>
                        </a:spcAft>
                      </a:pP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推進協議会において、大阪医科大学内に整備される医療拠点について、</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研究拠点や医療機関と連携した「共同利用型</a:t>
                      </a:r>
                      <a:r>
                        <a:rPr kumimoji="1" lang="ja-JP" altLang="en-US"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医療拠点</a:t>
                      </a:r>
                      <a:r>
                        <a:rPr kumimoji="1" lang="ja-JP" altLang="en-US"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となるよう検討し、</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提言を取りまとめ。</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地方創生応援税制（企業版ふるさと納税）を活用し、京都大学複合原子力科学研究所が、大阪医科大学と連携し実施する、情報発信及び専門人材育成事業に対する支援を実施。（～</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共同医療センターが大阪医科大学内に開院。</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838465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10"/>
          <p:cNvSpPr>
            <a:spLocks noChangeArrowheads="1"/>
          </p:cNvSpPr>
          <p:nvPr/>
        </p:nvSpPr>
        <p:spPr bwMode="auto">
          <a:xfrm>
            <a:off x="100645" y="442330"/>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うめきた先行開発区域における先端的な医薬品・医療機器開発に向けた環境整備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71501" y="911592"/>
            <a:ext cx="8928992" cy="20523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きたには、（独）医薬品医療機器総合機構（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月に、創薬支援ネットワークの本部機能を担う国立研究開発法人日本医療研究開発機構（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）創薬戦略部西日本統括部が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月に開設されるなど、大阪・関西における医薬品・医療機器関連産業の振興に向けた環境整備が進行。</a:t>
            </a: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関西支部の機能が拡充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月、テレビ会議システムを利用することにより、開発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初期から治験まで幅広い段階での薬事に関する各種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相談が大阪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でも可能となった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研究機関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、中小・ベンチャー企業が行う全ての相談について、テレビ会議システムの利用料を無料とする運用改善を行い、利用の拡大を図っている。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円/楕円 3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10400" y="6402178"/>
            <a:ext cx="2133600" cy="365125"/>
          </a:xfrm>
        </p:spPr>
        <p:txBody>
          <a:bodyPr/>
          <a:lstStyle/>
          <a:p>
            <a:pPr>
              <a:defRPr/>
            </a:pPr>
            <a:fld id="{4AC9B83D-17C3-4F2E-B0BA-D155CD364A7C}" type="slidenum">
              <a:rPr lang="ja-JP" altLang="en-US" b="1" smtClean="0"/>
              <a:pPr>
                <a:defRPr/>
              </a:pPr>
              <a:t>80</a:t>
            </a:fld>
            <a:endParaRPr lang="ja-JP" altLang="en-US" b="1" dirty="0"/>
          </a:p>
        </p:txBody>
      </p:sp>
      <p:sp>
        <p:nvSpPr>
          <p:cNvPr id="33" name="正方形/長方形 32"/>
          <p:cNvSpPr/>
          <p:nvPr/>
        </p:nvSpPr>
        <p:spPr>
          <a:xfrm>
            <a:off x="33933" y="3058629"/>
            <a:ext cx="3368150" cy="461665"/>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70570" y="3567440"/>
            <a:ext cx="3057288" cy="2874416"/>
            <a:chOff x="2" y="19050"/>
            <a:chExt cx="3185195" cy="2874416"/>
          </a:xfrm>
        </p:grpSpPr>
        <p:sp>
          <p:nvSpPr>
            <p:cNvPr id="37" name="正方形/長方形 36"/>
            <p:cNvSpPr/>
            <p:nvPr/>
          </p:nvSpPr>
          <p:spPr>
            <a:xfrm>
              <a:off x="2059889" y="238125"/>
              <a:ext cx="1125308" cy="169545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38" name="正方形/長方形 37"/>
            <p:cNvSpPr/>
            <p:nvPr/>
          </p:nvSpPr>
          <p:spPr>
            <a:xfrm>
              <a:off x="78991" y="233362"/>
              <a:ext cx="1582726" cy="2660104"/>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grpSp>
          <p:nvGrpSpPr>
            <p:cNvPr id="61" name="グループ化 60"/>
            <p:cNvGrpSpPr/>
            <p:nvPr/>
          </p:nvGrpSpPr>
          <p:grpSpPr>
            <a:xfrm>
              <a:off x="219488" y="19050"/>
              <a:ext cx="1209263" cy="2802408"/>
              <a:chOff x="-113888" y="19050"/>
              <a:chExt cx="1209263" cy="2802408"/>
            </a:xfrm>
          </p:grpSpPr>
          <p:sp>
            <p:nvSpPr>
              <p:cNvPr id="69" name="円/楕円 68"/>
              <p:cNvSpPr/>
              <p:nvPr/>
            </p:nvSpPr>
            <p:spPr>
              <a:xfrm>
                <a:off x="-113888" y="19050"/>
                <a:ext cx="1095375" cy="428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a:solidFill>
                      <a:prstClr val="white"/>
                    </a:solidFill>
                    <a:latin typeface="Meiryo UI"/>
                    <a:ea typeface="ＭＳ 明朝"/>
                    <a:cs typeface="Times New Roman"/>
                  </a:rPr>
                  <a:t> </a:t>
                </a:r>
                <a:endParaRPr lang="ja-JP" altLang="en-US" sz="1050" kern="100">
                  <a:solidFill>
                    <a:prstClr val="white"/>
                  </a:solidFill>
                  <a:ea typeface="ＭＳ 明朝"/>
                  <a:cs typeface="Times New Roman"/>
                </a:endParaRPr>
              </a:p>
            </p:txBody>
          </p:sp>
          <p:sp>
            <p:nvSpPr>
              <p:cNvPr id="70" name="テキスト ボックス 2"/>
              <p:cNvSpPr txBox="1"/>
              <p:nvPr/>
            </p:nvSpPr>
            <p:spPr>
              <a:xfrm>
                <a:off x="-105044" y="72008"/>
                <a:ext cx="1090446" cy="375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solidFill>
                      <a:prstClr val="black"/>
                    </a:solidFill>
                    <a:ea typeface="Meiryo UI"/>
                    <a:cs typeface="Times New Roman"/>
                  </a:rPr>
                  <a:t>創薬支援</a:t>
                </a:r>
                <a:endParaRPr lang="ja-JP" altLang="en-US" sz="800" kern="100" dirty="0">
                  <a:solidFill>
                    <a:prstClr val="black"/>
                  </a:solidFill>
                  <a:ea typeface="ＭＳ 明朝"/>
                  <a:cs typeface="Times New Roman"/>
                </a:endParaRPr>
              </a:p>
              <a:p>
                <a:pPr algn="ctr"/>
                <a:r>
                  <a:rPr lang="ja-JP" altLang="en-US" sz="800" kern="100" dirty="0">
                    <a:solidFill>
                      <a:prstClr val="black"/>
                    </a:solidFill>
                    <a:ea typeface="Meiryo UI"/>
                    <a:cs typeface="Times New Roman"/>
                  </a:rPr>
                  <a:t>ネットワーク</a:t>
                </a:r>
                <a:endParaRPr lang="ja-JP" altLang="en-US" sz="800" kern="100" dirty="0">
                  <a:solidFill>
                    <a:prstClr val="black"/>
                  </a:solidFill>
                  <a:ea typeface="ＭＳ 明朝"/>
                  <a:cs typeface="Times New Roman"/>
                </a:endParaRPr>
              </a:p>
            </p:txBody>
          </p:sp>
          <p:sp>
            <p:nvSpPr>
              <p:cNvPr id="71" name="正方形/長方形 70"/>
              <p:cNvSpPr/>
              <p:nvPr/>
            </p:nvSpPr>
            <p:spPr>
              <a:xfrm>
                <a:off x="-77408" y="628650"/>
                <a:ext cx="1172783" cy="37147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2" name="テキスト ボックス 2"/>
              <p:cNvSpPr txBox="1">
                <a:spLocks noChangeArrowheads="1"/>
              </p:cNvSpPr>
              <p:nvPr/>
            </p:nvSpPr>
            <p:spPr bwMode="auto">
              <a:xfrm>
                <a:off x="-9642" y="681037"/>
                <a:ext cx="995045" cy="266700"/>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ＡＭＥＤ</a:t>
                </a:r>
                <a:endParaRPr lang="ja-JP" altLang="en-US" sz="800" kern="100" dirty="0">
                  <a:solidFill>
                    <a:prstClr val="black"/>
                  </a:solidFill>
                  <a:latin typeface="Century"/>
                  <a:ea typeface="ＭＳ 明朝"/>
                  <a:cs typeface="Times New Roman"/>
                </a:endParaRPr>
              </a:p>
            </p:txBody>
          </p:sp>
          <p:sp>
            <p:nvSpPr>
              <p:cNvPr id="73" name="正方形/長方形 72"/>
              <p:cNvSpPr/>
              <p:nvPr/>
            </p:nvSpPr>
            <p:spPr>
              <a:xfrm>
                <a:off x="-75447" y="1085850"/>
                <a:ext cx="1170822" cy="173560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4" name="テキスト ボックス 2"/>
              <p:cNvSpPr txBox="1">
                <a:spLocks noChangeArrowheads="1"/>
              </p:cNvSpPr>
              <p:nvPr/>
            </p:nvSpPr>
            <p:spPr bwMode="auto">
              <a:xfrm>
                <a:off x="5662" y="1162051"/>
                <a:ext cx="979741" cy="2667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理化学研究所</a:t>
                </a:r>
                <a:endParaRPr lang="ja-JP" altLang="en-US" sz="800" kern="100" dirty="0">
                  <a:solidFill>
                    <a:prstClr val="black"/>
                  </a:solidFill>
                  <a:latin typeface="Century"/>
                  <a:ea typeface="ＭＳ 明朝"/>
                  <a:cs typeface="Times New Roman"/>
                </a:endParaRPr>
              </a:p>
            </p:txBody>
          </p:sp>
          <p:sp>
            <p:nvSpPr>
              <p:cNvPr id="75" name="テキスト ボックス 2"/>
              <p:cNvSpPr txBox="1">
                <a:spLocks noChangeArrowheads="1"/>
              </p:cNvSpPr>
              <p:nvPr/>
            </p:nvSpPr>
            <p:spPr bwMode="auto">
              <a:xfrm>
                <a:off x="-776" y="1468580"/>
                <a:ext cx="977312" cy="29563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900" kern="100" dirty="0">
                    <a:solidFill>
                      <a:prstClr val="black"/>
                    </a:solidFill>
                    <a:latin typeface="Century"/>
                    <a:ea typeface="Meiryo UI"/>
                    <a:cs typeface="Times New Roman"/>
                  </a:rPr>
                  <a:t>産業技術</a:t>
                </a:r>
                <a:r>
                  <a:rPr lang="ja-JP" altLang="en-US" sz="900" kern="100" dirty="0" smtClean="0">
                    <a:solidFill>
                      <a:prstClr val="black"/>
                    </a:solidFill>
                    <a:latin typeface="Century"/>
                    <a:ea typeface="Meiryo UI"/>
                    <a:cs typeface="Times New Roman"/>
                  </a:rPr>
                  <a:t>総合</a:t>
                </a:r>
                <a:endParaRPr lang="en-US" altLang="ja-JP" sz="900" kern="100" dirty="0" smtClean="0">
                  <a:solidFill>
                    <a:prstClr val="black"/>
                  </a:solidFill>
                  <a:latin typeface="Century"/>
                  <a:ea typeface="Meiryo UI"/>
                  <a:cs typeface="Times New Roman"/>
                </a:endParaRPr>
              </a:p>
              <a:p>
                <a:pPr algn="ctr">
                  <a:lnSpc>
                    <a:spcPts val="900"/>
                  </a:lnSpc>
                </a:pPr>
                <a:r>
                  <a:rPr lang="ja-JP" altLang="en-US" sz="900" kern="100" dirty="0" smtClean="0">
                    <a:solidFill>
                      <a:prstClr val="black"/>
                    </a:solidFill>
                    <a:latin typeface="Century"/>
                    <a:ea typeface="Meiryo UI"/>
                    <a:cs typeface="Times New Roman"/>
                  </a:rPr>
                  <a:t>研究所</a:t>
                </a:r>
                <a:endParaRPr lang="ja-JP" altLang="en-US" sz="900" kern="100" dirty="0">
                  <a:solidFill>
                    <a:prstClr val="black"/>
                  </a:solidFill>
                  <a:latin typeface="Century"/>
                  <a:ea typeface="ＭＳ 明朝"/>
                  <a:cs typeface="Times New Roman"/>
                </a:endParaRPr>
              </a:p>
            </p:txBody>
          </p:sp>
          <p:sp>
            <p:nvSpPr>
              <p:cNvPr id="76" name="テキスト ボックス 2"/>
              <p:cNvSpPr txBox="1">
                <a:spLocks noChangeArrowheads="1"/>
              </p:cNvSpPr>
              <p:nvPr/>
            </p:nvSpPr>
            <p:spPr bwMode="auto">
              <a:xfrm>
                <a:off x="-776" y="1809432"/>
                <a:ext cx="977312" cy="315929"/>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800" kern="100" dirty="0">
                    <a:latin typeface="Century"/>
                    <a:ea typeface="Meiryo UI"/>
                    <a:cs typeface="Times New Roman"/>
                  </a:rPr>
                  <a:t>医薬</a:t>
                </a:r>
                <a:r>
                  <a:rPr lang="ja-JP" altLang="en-US" sz="800" kern="100" dirty="0" smtClean="0">
                    <a:latin typeface="Century"/>
                    <a:ea typeface="Meiryo UI"/>
                    <a:cs typeface="Times New Roman"/>
                  </a:rPr>
                  <a:t>基盤・健康・</a:t>
                </a:r>
                <a:endParaRPr lang="en-US" altLang="ja-JP" sz="800" kern="100" dirty="0" smtClean="0">
                  <a:latin typeface="Century"/>
                  <a:ea typeface="Meiryo UI"/>
                  <a:cs typeface="Times New Roman"/>
                </a:endParaRPr>
              </a:p>
              <a:p>
                <a:pPr algn="ctr">
                  <a:lnSpc>
                    <a:spcPts val="900"/>
                  </a:lnSpc>
                </a:pPr>
                <a:r>
                  <a:rPr lang="ja-JP" altLang="en-US" sz="800" kern="100" dirty="0" smtClean="0">
                    <a:latin typeface="Century"/>
                    <a:ea typeface="Meiryo UI"/>
                    <a:cs typeface="Times New Roman"/>
                  </a:rPr>
                  <a:t>栄養研究所</a:t>
                </a:r>
                <a:endParaRPr lang="ja-JP" altLang="en-US" sz="800" kern="100" dirty="0">
                  <a:latin typeface="Century"/>
                  <a:ea typeface="ＭＳ 明朝"/>
                  <a:cs typeface="Times New Roman"/>
                </a:endParaRPr>
              </a:p>
            </p:txBody>
          </p:sp>
          <p:sp>
            <p:nvSpPr>
              <p:cNvPr id="77" name="テキスト ボックス 2"/>
              <p:cNvSpPr txBox="1">
                <a:spLocks noChangeArrowheads="1"/>
              </p:cNvSpPr>
              <p:nvPr/>
            </p:nvSpPr>
            <p:spPr bwMode="auto">
              <a:xfrm>
                <a:off x="8092" y="2168866"/>
                <a:ext cx="977312" cy="280201"/>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00" kern="100" dirty="0">
                    <a:solidFill>
                      <a:prstClr val="black"/>
                    </a:solidFill>
                    <a:latin typeface="Century"/>
                    <a:ea typeface="Meiryo UI"/>
                    <a:cs typeface="Times New Roman"/>
                  </a:rPr>
                  <a:t>創薬</a:t>
                </a:r>
                <a:r>
                  <a:rPr lang="ja-JP" altLang="en-US" sz="800" kern="100" dirty="0" smtClean="0">
                    <a:solidFill>
                      <a:prstClr val="black"/>
                    </a:solidFill>
                    <a:latin typeface="Century"/>
                    <a:ea typeface="Meiryo UI"/>
                    <a:cs typeface="Times New Roman"/>
                  </a:rPr>
                  <a:t>連携</a:t>
                </a:r>
                <a:endParaRPr lang="en-US" altLang="ja-JP" sz="800" kern="100" dirty="0" smtClean="0">
                  <a:solidFill>
                    <a:prstClr val="black"/>
                  </a:solidFill>
                  <a:latin typeface="Century"/>
                  <a:ea typeface="Meiryo UI"/>
                  <a:cs typeface="Times New Roman"/>
                </a:endParaRPr>
              </a:p>
              <a:p>
                <a:pPr algn="ctr">
                  <a:lnSpc>
                    <a:spcPts val="800"/>
                  </a:lnSpc>
                </a:pPr>
                <a:r>
                  <a:rPr lang="ja-JP" altLang="en-US" sz="800" kern="100" dirty="0" smtClean="0">
                    <a:solidFill>
                      <a:prstClr val="black"/>
                    </a:solidFill>
                    <a:latin typeface="Century"/>
                    <a:ea typeface="Meiryo UI"/>
                    <a:cs typeface="Times New Roman"/>
                  </a:rPr>
                  <a:t>研究</a:t>
                </a:r>
                <a:r>
                  <a:rPr lang="ja-JP" altLang="en-US" sz="800" kern="100" dirty="0">
                    <a:solidFill>
                      <a:prstClr val="black"/>
                    </a:solidFill>
                    <a:latin typeface="Century"/>
                    <a:ea typeface="Meiryo UI"/>
                    <a:cs typeface="Times New Roman"/>
                  </a:rPr>
                  <a:t>機関</a:t>
                </a:r>
                <a:endParaRPr lang="ja-JP" altLang="en-US" sz="800" kern="100" dirty="0">
                  <a:solidFill>
                    <a:prstClr val="black"/>
                  </a:solidFill>
                  <a:latin typeface="Century"/>
                  <a:ea typeface="ＭＳ 明朝"/>
                  <a:cs typeface="Times New Roman"/>
                </a:endParaRPr>
              </a:p>
            </p:txBody>
          </p:sp>
          <p:sp>
            <p:nvSpPr>
              <p:cNvPr id="78" name="テキスト ボックス 2"/>
              <p:cNvSpPr txBox="1">
                <a:spLocks noChangeArrowheads="1"/>
              </p:cNvSpPr>
              <p:nvPr/>
            </p:nvSpPr>
            <p:spPr bwMode="auto">
              <a:xfrm>
                <a:off x="-9642" y="2480258"/>
                <a:ext cx="1001388" cy="2664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50" kern="100" dirty="0">
                    <a:solidFill>
                      <a:prstClr val="black"/>
                    </a:solidFill>
                    <a:latin typeface="Century"/>
                    <a:ea typeface="Meiryo UI"/>
                    <a:cs typeface="Times New Roman"/>
                  </a:rPr>
                  <a:t>大学、</a:t>
                </a:r>
                <a:r>
                  <a:rPr lang="ja-JP" altLang="en-US" sz="850" kern="100" dirty="0" smtClean="0">
                    <a:solidFill>
                      <a:prstClr val="black"/>
                    </a:solidFill>
                    <a:latin typeface="Century"/>
                    <a:ea typeface="Meiryo UI"/>
                    <a:cs typeface="Times New Roman"/>
                  </a:rPr>
                  <a:t>民間</a:t>
                </a:r>
                <a:endParaRPr lang="en-US" altLang="ja-JP" sz="850" kern="100" dirty="0" smtClean="0">
                  <a:solidFill>
                    <a:prstClr val="black"/>
                  </a:solidFill>
                  <a:latin typeface="Century"/>
                  <a:ea typeface="Meiryo UI"/>
                  <a:cs typeface="Times New Roman"/>
                </a:endParaRPr>
              </a:p>
              <a:p>
                <a:pPr algn="ctr">
                  <a:lnSpc>
                    <a:spcPts val="800"/>
                  </a:lnSpc>
                </a:pPr>
                <a:r>
                  <a:rPr lang="ja-JP" altLang="en-US" sz="850" kern="100" dirty="0" smtClean="0">
                    <a:solidFill>
                      <a:prstClr val="black"/>
                    </a:solidFill>
                    <a:latin typeface="Century"/>
                    <a:ea typeface="Meiryo UI"/>
                    <a:cs typeface="Times New Roman"/>
                  </a:rPr>
                  <a:t>研究</a:t>
                </a:r>
                <a:r>
                  <a:rPr lang="ja-JP" altLang="en-US" sz="850" kern="100" dirty="0">
                    <a:solidFill>
                      <a:prstClr val="black"/>
                    </a:solidFill>
                    <a:latin typeface="Century"/>
                    <a:ea typeface="Meiryo UI"/>
                    <a:cs typeface="Times New Roman"/>
                  </a:rPr>
                  <a:t>機関等</a:t>
                </a:r>
                <a:endParaRPr lang="ja-JP" altLang="en-US" sz="850" kern="100" dirty="0">
                  <a:solidFill>
                    <a:prstClr val="black"/>
                  </a:solidFill>
                  <a:latin typeface="Century"/>
                  <a:ea typeface="ＭＳ 明朝"/>
                  <a:cs typeface="Times New Roman"/>
                </a:endParaRPr>
              </a:p>
            </p:txBody>
          </p:sp>
        </p:grpSp>
        <p:sp>
          <p:nvSpPr>
            <p:cNvPr id="62" name="左右矢印 61"/>
            <p:cNvSpPr/>
            <p:nvPr/>
          </p:nvSpPr>
          <p:spPr>
            <a:xfrm>
              <a:off x="1558105" y="379017"/>
              <a:ext cx="584522" cy="347663"/>
            </a:xfrm>
            <a:prstGeom prst="leftRigh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63" name="テキスト ボックス 2"/>
            <p:cNvSpPr txBox="1">
              <a:spLocks noChangeArrowheads="1"/>
            </p:cNvSpPr>
            <p:nvPr/>
          </p:nvSpPr>
          <p:spPr bwMode="auto">
            <a:xfrm>
              <a:off x="2121247" y="1825853"/>
              <a:ext cx="1002591" cy="215444"/>
            </a:xfrm>
            <a:prstGeom prst="rect">
              <a:avLst/>
            </a:prstGeom>
            <a:solidFill>
              <a:srgbClr val="FFFFFF"/>
            </a:solidFill>
            <a:ln w="12700">
              <a:solidFill>
                <a:srgbClr val="000000"/>
              </a:solidFill>
              <a:miter lim="800000"/>
              <a:headEnd/>
              <a:tailEnd/>
            </a:ln>
          </p:spPr>
          <p:txBody>
            <a:bodyPr rot="0" vert="horz" wrap="square" lIns="91440" tIns="45720" rIns="91440" bIns="45720" anchor="t" anchorCtr="0">
              <a:spAutoFit/>
            </a:bodyPr>
            <a:lstStyle/>
            <a:p>
              <a:pPr algn="ctr"/>
              <a:r>
                <a:rPr lang="en-US" sz="800" kern="100" dirty="0">
                  <a:solidFill>
                    <a:prstClr val="black"/>
                  </a:solidFill>
                  <a:latin typeface="Meiryo UI"/>
                  <a:ea typeface="ＭＳ 明朝"/>
                  <a:cs typeface="Times New Roman"/>
                </a:rPr>
                <a:t>PMDA</a:t>
              </a:r>
              <a:r>
                <a:rPr lang="ja-JP" altLang="en-US" sz="800" kern="100" dirty="0">
                  <a:solidFill>
                    <a:prstClr val="black"/>
                  </a:solidFill>
                  <a:latin typeface="Century"/>
                  <a:ea typeface="Meiryo UI"/>
                  <a:cs typeface="Times New Roman"/>
                </a:rPr>
                <a:t>関西支部</a:t>
              </a:r>
              <a:endParaRPr lang="ja-JP" altLang="en-US" sz="800" kern="100" dirty="0">
                <a:solidFill>
                  <a:prstClr val="black"/>
                </a:solidFill>
                <a:latin typeface="Century"/>
                <a:ea typeface="ＭＳ 明朝"/>
                <a:cs typeface="Times New Roman"/>
              </a:endParaRPr>
            </a:p>
          </p:txBody>
        </p:sp>
        <p:sp>
          <p:nvSpPr>
            <p:cNvPr id="64" name="角丸四角形 63"/>
            <p:cNvSpPr/>
            <p:nvPr/>
          </p:nvSpPr>
          <p:spPr>
            <a:xfrm>
              <a:off x="2181238" y="436167"/>
              <a:ext cx="842882" cy="619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kern="100" dirty="0" smtClean="0">
                  <a:solidFill>
                    <a:schemeClr val="tx1"/>
                  </a:solidFill>
                  <a:ea typeface="Meiryo UI"/>
                  <a:cs typeface="Times New Roman"/>
                </a:rPr>
                <a:t>薬事に関する</a:t>
              </a:r>
              <a:endParaRPr lang="en-US" altLang="ja-JP" sz="800" kern="100" dirty="0" smtClean="0">
                <a:solidFill>
                  <a:schemeClr val="tx1"/>
                </a:solidFill>
                <a:ea typeface="Meiryo UI"/>
                <a:cs typeface="Times New Roman"/>
              </a:endParaRPr>
            </a:p>
            <a:p>
              <a:pPr algn="ctr"/>
              <a:r>
                <a:rPr lang="ja-JP" altLang="en-US" sz="800" kern="100" dirty="0" smtClean="0">
                  <a:solidFill>
                    <a:schemeClr val="tx1"/>
                  </a:solidFill>
                  <a:ea typeface="Meiryo UI"/>
                  <a:cs typeface="Times New Roman"/>
                </a:rPr>
                <a:t>各種相談</a:t>
              </a:r>
              <a:endParaRPr lang="ja-JP" altLang="en-US" sz="800" strike="sngStrike" kern="100" dirty="0">
                <a:solidFill>
                  <a:schemeClr val="tx1"/>
                </a:solidFill>
                <a:ea typeface="ＭＳ 明朝"/>
                <a:cs typeface="Times New Roman"/>
              </a:endParaRPr>
            </a:p>
          </p:txBody>
        </p:sp>
        <p:sp>
          <p:nvSpPr>
            <p:cNvPr id="65" name="角丸四角形 64"/>
            <p:cNvSpPr/>
            <p:nvPr/>
          </p:nvSpPr>
          <p:spPr>
            <a:xfrm>
              <a:off x="2181239" y="1190625"/>
              <a:ext cx="842882" cy="547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kern="100" dirty="0">
                  <a:solidFill>
                    <a:srgbClr val="000000"/>
                  </a:solidFill>
                  <a:latin typeface="Meiryo UI"/>
                  <a:ea typeface="ＭＳ 明朝"/>
                  <a:cs typeface="Times New Roman"/>
                </a:rPr>
                <a:t>GMP</a:t>
              </a:r>
              <a:r>
                <a:rPr lang="ja-JP" altLang="en-US" sz="800" kern="100" dirty="0">
                  <a:solidFill>
                    <a:srgbClr val="7030A0"/>
                  </a:solidFill>
                  <a:latin typeface="Meiryo UI" panose="020B0604030504040204" pitchFamily="50" charset="-128"/>
                  <a:ea typeface="Meiryo UI" panose="020B0604030504040204" pitchFamily="50" charset="-128"/>
                  <a:cs typeface="Meiryo UI" panose="020B0604030504040204" pitchFamily="50" charset="-128"/>
                </a:rPr>
                <a:t>等</a:t>
              </a:r>
            </a:p>
            <a:p>
              <a:pPr algn="ctr"/>
              <a:r>
                <a:rPr lang="ja-JP" altLang="en-US" sz="800" kern="100" dirty="0">
                  <a:solidFill>
                    <a:srgbClr val="000000"/>
                  </a:solidFill>
                  <a:ea typeface="Meiryo UI"/>
                  <a:cs typeface="Times New Roman"/>
                </a:rPr>
                <a:t>実地調査</a:t>
              </a:r>
              <a:endParaRPr lang="ja-JP" altLang="en-US" sz="800" kern="100" dirty="0">
                <a:solidFill>
                  <a:prstClr val="white"/>
                </a:solidFill>
                <a:ea typeface="ＭＳ 明朝"/>
                <a:cs typeface="Times New Roman"/>
              </a:endParaRPr>
            </a:p>
          </p:txBody>
        </p:sp>
        <p:sp>
          <p:nvSpPr>
            <p:cNvPr id="66" name="テキスト ボックス 2"/>
            <p:cNvSpPr txBox="1">
              <a:spLocks noChangeArrowheads="1"/>
            </p:cNvSpPr>
            <p:nvPr/>
          </p:nvSpPr>
          <p:spPr bwMode="auto">
            <a:xfrm>
              <a:off x="1551418" y="425890"/>
              <a:ext cx="584522" cy="253916"/>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050" kern="100" dirty="0">
                  <a:solidFill>
                    <a:prstClr val="black"/>
                  </a:solidFill>
                  <a:latin typeface="Century"/>
                  <a:ea typeface="Meiryo UI"/>
                  <a:cs typeface="Times New Roman"/>
                </a:rPr>
                <a:t>連携</a:t>
              </a:r>
              <a:endParaRPr lang="ja-JP" altLang="en-US" sz="1050" kern="100" dirty="0">
                <a:solidFill>
                  <a:prstClr val="black"/>
                </a:solidFill>
                <a:latin typeface="Century"/>
                <a:ea typeface="ＭＳ 明朝"/>
                <a:cs typeface="Times New Roman"/>
              </a:endParaRPr>
            </a:p>
          </p:txBody>
        </p:sp>
        <p:sp>
          <p:nvSpPr>
            <p:cNvPr id="67" name="環状矢印 66"/>
            <p:cNvSpPr/>
            <p:nvPr/>
          </p:nvSpPr>
          <p:spPr>
            <a:xfrm rot="5400000">
              <a:off x="709235" y="1150573"/>
              <a:ext cx="1231775" cy="51520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68" name="環状矢印 67"/>
            <p:cNvSpPr/>
            <p:nvPr/>
          </p:nvSpPr>
          <p:spPr>
            <a:xfrm rot="16200000">
              <a:off x="-332687" y="1113741"/>
              <a:ext cx="1243011" cy="577633"/>
            </a:xfrm>
            <a:prstGeom prst="circularArrow">
              <a:avLst>
                <a:gd name="adj1" fmla="val 12500"/>
                <a:gd name="adj2" fmla="val 1142319"/>
                <a:gd name="adj3" fmla="val 20457681"/>
                <a:gd name="adj4" fmla="val 10800008"/>
                <a:gd name="adj5"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80" name="正方形/長方形 79"/>
          <p:cNvSpPr/>
          <p:nvPr/>
        </p:nvSpPr>
        <p:spPr>
          <a:xfrm>
            <a:off x="3278294" y="3053572"/>
            <a:ext cx="5184576" cy="276999"/>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　機能拡充</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(2016.6</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）以降の相談メニューの概要</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0248" y="3559057"/>
            <a:ext cx="57499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4201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88024" y="1917445"/>
            <a:ext cx="330251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NITE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p>
        </p:txBody>
      </p:sp>
      <p:pic>
        <p:nvPicPr>
          <p:cNvPr id="12" name="Picture 2" descr="http://www.nite.go.jp/data/000079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5" y="2277485"/>
            <a:ext cx="3630861" cy="180020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4831553" y="4077685"/>
            <a:ext cx="362887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http://www.iwatani.co.jp/jpn/downloads/images/img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7" y="4558906"/>
            <a:ext cx="3168351" cy="185465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004048" y="4320131"/>
            <a:ext cx="280831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岩谷</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産業株式</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会社）</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0"/>
          <p:cNvSpPr>
            <a:spLocks noChangeArrowheads="1"/>
          </p:cNvSpPr>
          <p:nvPr/>
        </p:nvSpPr>
        <p:spPr bwMode="auto">
          <a:xfrm>
            <a:off x="179514" y="570166"/>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新エネルギー関連産業振興に向けた取組み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81</a:t>
            </a:fld>
            <a:endParaRPr lang="ja-JP" altLang="en-US" b="1" dirty="0"/>
          </a:p>
        </p:txBody>
      </p:sp>
      <p:sp>
        <p:nvSpPr>
          <p:cNvPr id="17" name="正方形/長方形 16"/>
          <p:cNvSpPr/>
          <p:nvPr/>
        </p:nvSpPr>
        <p:spPr>
          <a:xfrm>
            <a:off x="71501" y="980729"/>
            <a:ext cx="8928992" cy="8640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年に「バッテリー戦略研究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成果として、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月、国の独立行政法人である「製品評価技術基盤機構」（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NITE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）の世界最大級の大型蓄電システムの試験・評価施設が、咲洲地区に開所</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460329798"/>
              </p:ext>
            </p:extLst>
          </p:nvPr>
        </p:nvGraphicFramePr>
        <p:xfrm>
          <a:off x="161061" y="1916832"/>
          <a:ext cx="4607398" cy="4879615"/>
        </p:xfrm>
        <a:graphic>
          <a:graphicData uri="http://schemas.openxmlformats.org/drawingml/2006/table">
            <a:tbl>
              <a:tblPr firstRow="1" firstCol="1" bandRow="1"/>
              <a:tblGrid>
                <a:gridCol w="646958">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sz="105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・新エネルギー産業分野の市場・研究開発動向について情報提供する講座の開催</a:t>
                      </a:r>
                      <a:endParaRPr kumimoji="1" lang="en-US" altLang="ja-JP" sz="1050" b="0" i="0" u="none" strike="sng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車両等を活用したエネルギーマネジメント実証の展開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・バッテリー戦略研究センター設立</a:t>
                      </a:r>
                      <a:endPar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・新エネルギー産業（電池関連）創出事業補助金による研究開発等支援</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・新関空会社と連携し関西国際空港における水素活用・インフラ整備に向けたプロジェクト（</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KIX</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スマート愛ランド水素グリッドプロジェクト）が国の財政支援・特区活用により事業開始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・水素燃料電池フォークリフトの開発・運用実証（環境省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排出削減対策強化型技術開発・実証事業に採択）</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・大阪府中央卸売市場に国内初の</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メガワットの燃料電池を導入</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75508">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・関空二期島に「イワタニ水素ステーション関西国際空港」が開所（国際戦略総合特区の国税優遇措置を活用）</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・新たな製品・サービスの実用化により水素利用の幅の拡大を図るため、水素関連事業の取組みの方向性を示した「</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H2Osaka</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ビジョン」を策定</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ENEOS </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枚方走谷水素ステーション」「イワタニ水素ステーション大阪森之宮」他、府内に計</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箇所の水素ステーションが整備</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・咲洲において大型蓄電システム試験・評価施設（</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）がサービス開始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3654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期島国際貨物エリアに、大規模産業車両用水素インフラを整備</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・大阪産業技術研究所和泉センターにおいて業務・産業用燃料電池の実用に向けた実証事業開始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・咲くやこの花館（花博記念公園鶴⾒緑地内）において業務・産業用燃料電池の実用に向けた実証事業開始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31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バッテリー戦略研究センター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に改称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878263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179514" y="498158"/>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都道府県別、イノベーションの促進に関する指標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28465"/>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大阪の国際特許出願件数は、東京に次いで全国で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番目。海外進出の意欲が高いことが窺える。一方で東京とは出願件数に大きな開きがあり、経年でみても伸び悩んでいる状況。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大阪府内企業の研究開発に係る投資は弱含みとなっており、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1.46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兆</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円と前年比</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％の減少。</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
          <p:cNvSpPr txBox="1"/>
          <p:nvPr/>
        </p:nvSpPr>
        <p:spPr>
          <a:xfrm>
            <a:off x="166709" y="2445964"/>
            <a:ext cx="483368" cy="3349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
          <p:cNvSpPr txBox="1"/>
          <p:nvPr/>
        </p:nvSpPr>
        <p:spPr>
          <a:xfrm>
            <a:off x="4427984" y="2492896"/>
            <a:ext cx="937799" cy="2680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5496" y="1988840"/>
            <a:ext cx="4268940"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355976" y="1988840"/>
            <a:ext cx="4788024" cy="469359"/>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出典：地域経済分析システムより経済産業省「企業活動基本調査</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496" y="6536377"/>
            <a:ext cx="8352928"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82</a:t>
            </a:fld>
            <a:endParaRPr lang="ja-JP" altLang="en-US" b="1" dirty="0"/>
          </a:p>
        </p:txBody>
      </p:sp>
      <p:sp>
        <p:nvSpPr>
          <p:cNvPr id="24" name="円/楕円 2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103244" y="2713860"/>
            <a:ext cx="8937511" cy="3889585"/>
          </a:xfrm>
          <a:prstGeom prst="rect">
            <a:avLst/>
          </a:prstGeom>
        </p:spPr>
      </p:pic>
    </p:spTree>
    <p:extLst>
      <p:ext uri="{BB962C8B-B14F-4D97-AF65-F5344CB8AC3E}">
        <p14:creationId xmlns:p14="http://schemas.microsoft.com/office/powerpoint/2010/main" val="16071772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179514" y="476672"/>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企業の海外進出動向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出典：地域経済分析システムより作成　経済産業省「企業活動基本調査」を再編加工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近年の府内企業の海外現地法人数は、ほぼ横ばい。全国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位を維持しているものの、依然、東京とは大きく乖離。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地域別では、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中国が大半を</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占めているが、直近は減少。業種別では、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製造業と卸売業・小売業が多くを占め、その他の業種では海外進出が</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進んでいない状況。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5496" y="211311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191492" y="2106719"/>
            <a:ext cx="489824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国・地域別海外現地法人数の推移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248515" y="4437112"/>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業種別海外現地法人数の推移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83</a:t>
            </a:fld>
            <a:endParaRPr lang="ja-JP" altLang="en-US" b="1" dirty="0"/>
          </a:p>
        </p:txBody>
      </p:sp>
      <p:pic>
        <p:nvPicPr>
          <p:cNvPr id="5" name="図 4"/>
          <p:cNvPicPr>
            <a:picLocks noChangeAspect="1"/>
          </p:cNvPicPr>
          <p:nvPr/>
        </p:nvPicPr>
        <p:blipFill>
          <a:blip r:embed="rId3"/>
          <a:stretch>
            <a:fillRect/>
          </a:stretch>
        </p:blipFill>
        <p:spPr>
          <a:xfrm>
            <a:off x="0" y="2349165"/>
            <a:ext cx="8967993" cy="4474852"/>
          </a:xfrm>
          <a:prstGeom prst="rect">
            <a:avLst/>
          </a:prstGeom>
        </p:spPr>
      </p:pic>
    </p:spTree>
    <p:extLst>
      <p:ext uri="{BB962C8B-B14F-4D97-AF65-F5344CB8AC3E}">
        <p14:creationId xmlns:p14="http://schemas.microsoft.com/office/powerpoint/2010/main" val="5185259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71501" y="611007"/>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関西企業が海外進出を拡大する国・地域（機能別）</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ジェトロ大阪本部「</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関西企業の海外事業展開に関する傾向」</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287924"/>
            <a:ext cx="8928992" cy="7839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関西企業が海外進出を拡大する国・地域について、その多くがアジアの国々を中心に展開。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年の動きとして、販売</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は台湾、汎用品の生産ではベトナム、物流や研究開発では、西欧への注目が高まる傾向。</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4"/>
          <p:cNvGraphicFramePr>
            <a:graphicFrameLocks noGrp="1"/>
          </p:cNvGraphicFramePr>
          <p:nvPr>
            <p:extLst>
              <p:ext uri="{D42A27DB-BD31-4B8C-83A1-F6EECF244321}">
                <p14:modId xmlns:p14="http://schemas.microsoft.com/office/powerpoint/2010/main" val="1426168808"/>
              </p:ext>
            </p:extLst>
          </p:nvPr>
        </p:nvGraphicFramePr>
        <p:xfrm>
          <a:off x="179514" y="2348880"/>
          <a:ext cx="8403720" cy="4222598"/>
        </p:xfrm>
        <a:graphic>
          <a:graphicData uri="http://schemas.openxmlformats.org/drawingml/2006/table">
            <a:tbl>
              <a:tblPr>
                <a:tableStyleId>{BC89EF96-8CEA-46FF-86C4-4CE0E7609802}</a:tableStyleId>
              </a:tblPr>
              <a:tblGrid>
                <a:gridCol w="646440">
                  <a:extLst>
                    <a:ext uri="{9D8B030D-6E8A-4147-A177-3AD203B41FA5}">
                      <a16:colId xmlns:a16="http://schemas.microsoft.com/office/drawing/2014/main" val="20000"/>
                    </a:ext>
                  </a:extLst>
                </a:gridCol>
                <a:gridCol w="646440">
                  <a:extLst>
                    <a:ext uri="{9D8B030D-6E8A-4147-A177-3AD203B41FA5}">
                      <a16:colId xmlns:a16="http://schemas.microsoft.com/office/drawing/2014/main" val="20001"/>
                    </a:ext>
                  </a:extLst>
                </a:gridCol>
                <a:gridCol w="646440">
                  <a:extLst>
                    <a:ext uri="{9D8B030D-6E8A-4147-A177-3AD203B41FA5}">
                      <a16:colId xmlns:a16="http://schemas.microsoft.com/office/drawing/2014/main" val="20002"/>
                    </a:ext>
                  </a:extLst>
                </a:gridCol>
                <a:gridCol w="646440">
                  <a:extLst>
                    <a:ext uri="{9D8B030D-6E8A-4147-A177-3AD203B41FA5}">
                      <a16:colId xmlns:a16="http://schemas.microsoft.com/office/drawing/2014/main" val="20003"/>
                    </a:ext>
                  </a:extLst>
                </a:gridCol>
                <a:gridCol w="646440">
                  <a:extLst>
                    <a:ext uri="{9D8B030D-6E8A-4147-A177-3AD203B41FA5}">
                      <a16:colId xmlns:a16="http://schemas.microsoft.com/office/drawing/2014/main" val="20004"/>
                    </a:ext>
                  </a:extLst>
                </a:gridCol>
                <a:gridCol w="646440">
                  <a:extLst>
                    <a:ext uri="{9D8B030D-6E8A-4147-A177-3AD203B41FA5}">
                      <a16:colId xmlns:a16="http://schemas.microsoft.com/office/drawing/2014/main" val="20005"/>
                    </a:ext>
                  </a:extLst>
                </a:gridCol>
                <a:gridCol w="646440">
                  <a:extLst>
                    <a:ext uri="{9D8B030D-6E8A-4147-A177-3AD203B41FA5}">
                      <a16:colId xmlns:a16="http://schemas.microsoft.com/office/drawing/2014/main" val="20006"/>
                    </a:ext>
                  </a:extLst>
                </a:gridCol>
                <a:gridCol w="646440">
                  <a:extLst>
                    <a:ext uri="{9D8B030D-6E8A-4147-A177-3AD203B41FA5}">
                      <a16:colId xmlns:a16="http://schemas.microsoft.com/office/drawing/2014/main" val="20007"/>
                    </a:ext>
                  </a:extLst>
                </a:gridCol>
                <a:gridCol w="646440">
                  <a:extLst>
                    <a:ext uri="{9D8B030D-6E8A-4147-A177-3AD203B41FA5}">
                      <a16:colId xmlns:a16="http://schemas.microsoft.com/office/drawing/2014/main" val="20008"/>
                    </a:ext>
                  </a:extLst>
                </a:gridCol>
                <a:gridCol w="646440">
                  <a:extLst>
                    <a:ext uri="{9D8B030D-6E8A-4147-A177-3AD203B41FA5}">
                      <a16:colId xmlns:a16="http://schemas.microsoft.com/office/drawing/2014/main" val="20009"/>
                    </a:ext>
                  </a:extLst>
                </a:gridCol>
                <a:gridCol w="646440">
                  <a:extLst>
                    <a:ext uri="{9D8B030D-6E8A-4147-A177-3AD203B41FA5}">
                      <a16:colId xmlns:a16="http://schemas.microsoft.com/office/drawing/2014/main" val="20010"/>
                    </a:ext>
                  </a:extLst>
                </a:gridCol>
                <a:gridCol w="646440">
                  <a:extLst>
                    <a:ext uri="{9D8B030D-6E8A-4147-A177-3AD203B41FA5}">
                      <a16:colId xmlns:a16="http://schemas.microsoft.com/office/drawing/2014/main" val="20011"/>
                    </a:ext>
                  </a:extLst>
                </a:gridCol>
                <a:gridCol w="646440">
                  <a:extLst>
                    <a:ext uri="{9D8B030D-6E8A-4147-A177-3AD203B41FA5}">
                      <a16:colId xmlns:a16="http://schemas.microsoft.com/office/drawing/2014/main" val="20012"/>
                    </a:ext>
                  </a:extLst>
                </a:gridCol>
              </a:tblGrid>
              <a:tr h="311833">
                <a:tc rowSpan="3">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販売</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生産</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311833">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汎用品</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ja-JP" altLang="en-US" sz="1400" b="1"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高付加価値</a:t>
                      </a: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商品</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311833">
                <a:tc v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2"/>
                  </a:ext>
                </a:extLst>
              </a:tr>
              <a:tr h="31183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55.6</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1183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40.5</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29.2</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46219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35.9</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66790">
                <a:tc gridSpan="13">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311833">
                <a:tc rowSpan="3">
                  <a:txBody>
                    <a:bodyPr/>
                    <a:lstStyle/>
                    <a:p>
                      <a:pPr algn="ctr"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物流</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311833">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新製品開発</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zh-TW"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現地向仕様変更</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8"/>
                  </a:ext>
                </a:extLst>
              </a:tr>
              <a:tr h="311833">
                <a:tc v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9"/>
                  </a:ext>
                </a:extLst>
              </a:tr>
              <a:tr h="31183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38.9</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49.0</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31183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27.0</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11"/>
                  </a:ext>
                </a:extLst>
              </a:tr>
              <a:tr h="329156">
                <a:tc>
                  <a:txBody>
                    <a:bodyPr/>
                    <a:lstStyle/>
                    <a:p>
                      <a:pPr algn="ct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92D050"/>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27.0</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92D050"/>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92D050"/>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92D050"/>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92D050"/>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27.5</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92D050"/>
                    </a:solidFill>
                  </a:tcPr>
                </a:tc>
                <a:extLst>
                  <a:ext uri="{0D108BD9-81ED-4DB2-BD59-A6C34878D82A}">
                    <a16:rowId xmlns:a16="http://schemas.microsoft.com/office/drawing/2014/main" val="10012"/>
                  </a:ext>
                </a:extLst>
              </a:tr>
            </a:tbl>
          </a:graphicData>
        </a:graphic>
      </p:graphicFrame>
      <p:sp>
        <p:nvSpPr>
          <p:cNvPr id="3" name="テキスト ボックス 2"/>
          <p:cNvSpPr txBox="1"/>
          <p:nvPr/>
        </p:nvSpPr>
        <p:spPr>
          <a:xfrm>
            <a:off x="179512" y="2071881"/>
            <a:ext cx="4104456"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複数回答（％）</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7506" y="6597352"/>
            <a:ext cx="4752526"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英国を除く</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84</a:t>
            </a:fld>
            <a:endParaRPr lang="ja-JP" altLang="en-US" b="1" dirty="0"/>
          </a:p>
        </p:txBody>
      </p:sp>
    </p:spTree>
    <p:extLst>
      <p:ext uri="{BB962C8B-B14F-4D97-AF65-F5344CB8AC3E}">
        <p14:creationId xmlns:p14="http://schemas.microsoft.com/office/powerpoint/2010/main" val="21269941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665" y="675744"/>
            <a:ext cx="8928992" cy="8182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「国家戦略特区」における規制改革メニューのうち、関西圏では、医療、都市再生・まちづくり、雇用分野等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認定された。また、大阪からの提案内容を踏まえ、法改正等の措置が講ぜられるなど、国において各種取組みが進められている。</a:t>
            </a:r>
          </a:p>
        </p:txBody>
      </p:sp>
      <p:sp>
        <p:nvSpPr>
          <p:cNvPr id="19" name="正方形/長方形 10"/>
          <p:cNvSpPr>
            <a:spLocks noChangeArrowheads="1"/>
          </p:cNvSpPr>
          <p:nvPr/>
        </p:nvSpPr>
        <p:spPr bwMode="auto">
          <a:xfrm>
            <a:off x="89757" y="37348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関西圏国家戦略特別区域計画認定事業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円/楕円 7"/>
          <p:cNvSpPr/>
          <p:nvPr/>
        </p:nvSpPr>
        <p:spPr>
          <a:xfrm>
            <a:off x="7667682" y="0"/>
            <a:ext cx="1351067" cy="773673"/>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Ⅲ</a:t>
            </a:r>
            <a:endParaRPr lang="en-US" altLang="ja-JP"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関連データ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Rectangle 2"/>
          <p:cNvSpPr>
            <a:spLocks noChangeArrowheads="1"/>
          </p:cNvSpPr>
          <p:nvPr/>
        </p:nvSpPr>
        <p:spPr bwMode="auto">
          <a:xfrm>
            <a:off x="609457" y="4984501"/>
            <a:ext cx="3455643" cy="274692"/>
          </a:xfrm>
          <a:prstGeom prst="rect">
            <a:avLst/>
          </a:prstGeom>
          <a:noFill/>
          <a:ln>
            <a:noFill/>
          </a:ln>
          <a:effectLst/>
        </p:spPr>
        <p:txBody>
          <a:bodyPr wrap="none" lIns="0" tIns="0" rIns="0" bIns="0" anchor="ctr">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noFill/>
                </a:ln>
                <a:gradFill>
                  <a:gsLst>
                    <a:gs pos="25000">
                      <a:srgbClr val="002060"/>
                    </a:gs>
                    <a:gs pos="100000">
                      <a:srgbClr val="0070C0"/>
                    </a:gs>
                  </a:gsLst>
                  <a:lin ang="5400000" scaled="0"/>
                </a:gradFill>
                <a:latin typeface="Meiryo UI" panose="020B0604030504040204" pitchFamily="50" charset="-128"/>
                <a:ea typeface="Meiryo UI" panose="020B0604030504040204" pitchFamily="50" charset="-128"/>
                <a:cs typeface="Meiryo UI" panose="020B0604030504040204" pitchFamily="50" charset="-128"/>
              </a:rPr>
              <a:t>●地域限定保育士試験</a:t>
            </a:r>
            <a:r>
              <a:rPr lang="ja-JP" altLang="en-US" sz="1200" b="1" dirty="0">
                <a:ln w="11430">
                  <a:noFill/>
                </a:ln>
                <a:gradFill>
                  <a:gsLst>
                    <a:gs pos="25000">
                      <a:srgbClr val="002060"/>
                    </a:gs>
                    <a:gs pos="100000">
                      <a:srgbClr val="0070C0"/>
                    </a:gs>
                  </a:gsLst>
                  <a:lin ang="5400000" scaled="0"/>
                </a:gradFill>
                <a:latin typeface="Meiryo UI" panose="020B0604030504040204" pitchFamily="50" charset="-128"/>
                <a:ea typeface="Meiryo UI" panose="020B0604030504040204" pitchFamily="50" charset="-128"/>
                <a:cs typeface="Meiryo UI" panose="020B0604030504040204" pitchFamily="50" charset="-128"/>
              </a:rPr>
              <a:t>の実施</a:t>
            </a:r>
          </a:p>
        </p:txBody>
      </p:sp>
      <p:grpSp>
        <p:nvGrpSpPr>
          <p:cNvPr id="178" name="グループ化 177"/>
          <p:cNvGrpSpPr/>
          <p:nvPr/>
        </p:nvGrpSpPr>
        <p:grpSpPr>
          <a:xfrm>
            <a:off x="783124" y="5237442"/>
            <a:ext cx="3567578" cy="1614927"/>
            <a:chOff x="3843054" y="8034052"/>
            <a:chExt cx="3481668" cy="2315032"/>
          </a:xfrm>
        </p:grpSpPr>
        <p:sp>
          <p:nvSpPr>
            <p:cNvPr id="179" name="角丸四角形 178"/>
            <p:cNvSpPr/>
            <p:nvPr/>
          </p:nvSpPr>
          <p:spPr>
            <a:xfrm>
              <a:off x="5059887" y="8355301"/>
              <a:ext cx="1009981" cy="159751"/>
            </a:xfrm>
            <a:prstGeom prst="round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800" b="1" dirty="0" smtClean="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rPr>
                <a:t>保育士試験</a:t>
              </a:r>
              <a:endParaRPr lang="ja-JP" altLang="en-US" sz="800" b="1" dirty="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0" name="角丸四角形 179"/>
            <p:cNvSpPr/>
            <p:nvPr/>
          </p:nvSpPr>
          <p:spPr>
            <a:xfrm>
              <a:off x="3843054" y="8502650"/>
              <a:ext cx="3420927" cy="1092522"/>
            </a:xfrm>
            <a:prstGeom prst="roundRect">
              <a:avLst>
                <a:gd name="adj" fmla="val 6901"/>
              </a:avLst>
            </a:prstGeom>
            <a:solidFill>
              <a:schemeClr val="bg1"/>
            </a:solidFill>
            <a:ln w="1270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1" name="角丸四角形 180"/>
            <p:cNvSpPr/>
            <p:nvPr/>
          </p:nvSpPr>
          <p:spPr>
            <a:xfrm>
              <a:off x="5131178" y="8820150"/>
              <a:ext cx="894627" cy="619180"/>
            </a:xfrm>
            <a:prstGeom prst="roundRect">
              <a:avLst>
                <a:gd name="adj" fmla="val 13622"/>
              </a:avLst>
            </a:prstGeom>
            <a:solidFill>
              <a:srgbClr val="C7E7A3"/>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角丸四角形 181"/>
            <p:cNvSpPr/>
            <p:nvPr/>
          </p:nvSpPr>
          <p:spPr>
            <a:xfrm>
              <a:off x="5048251" y="8629650"/>
              <a:ext cx="2125662" cy="893514"/>
            </a:xfrm>
            <a:prstGeom prst="roundRect">
              <a:avLst>
                <a:gd name="adj" fmla="val 9572"/>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3" name="角丸四角形 182"/>
            <p:cNvSpPr/>
            <p:nvPr/>
          </p:nvSpPr>
          <p:spPr>
            <a:xfrm>
              <a:off x="3937667" y="8629650"/>
              <a:ext cx="1047083" cy="893514"/>
            </a:xfrm>
            <a:prstGeom prst="roundRect">
              <a:avLst>
                <a:gd name="adj" fmla="val 9572"/>
              </a:avLst>
            </a:prstGeom>
            <a:solidFill>
              <a:schemeClr val="bg1"/>
            </a:solid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5" name="対角する 2 つの角を丸めた四角形 184"/>
            <p:cNvSpPr/>
            <p:nvPr/>
          </p:nvSpPr>
          <p:spPr>
            <a:xfrm>
              <a:off x="3912026" y="9702038"/>
              <a:ext cx="1164749" cy="407161"/>
            </a:xfrm>
            <a:prstGeom prst="round2DiagRect">
              <a:avLst/>
            </a:prstGeom>
            <a:solidFill>
              <a:srgbClr val="92D050"/>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全国資格</a:t>
              </a:r>
            </a:p>
          </p:txBody>
        </p:sp>
        <p:sp>
          <p:nvSpPr>
            <p:cNvPr id="186" name="曲折矢印 185"/>
            <p:cNvSpPr/>
            <p:nvPr/>
          </p:nvSpPr>
          <p:spPr>
            <a:xfrm rot="10800000">
              <a:off x="4849005" y="9766272"/>
              <a:ext cx="1852204" cy="320256"/>
            </a:xfrm>
            <a:prstGeom prst="bentArrow">
              <a:avLst>
                <a:gd name="adj1" fmla="val 43887"/>
                <a:gd name="adj2" fmla="val 37219"/>
                <a:gd name="adj3" fmla="val 44051"/>
                <a:gd name="adj4" fmla="val 49551"/>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7" name="正方形/長方形 186"/>
            <p:cNvSpPr/>
            <p:nvPr/>
          </p:nvSpPr>
          <p:spPr>
            <a:xfrm>
              <a:off x="5520300" y="9902254"/>
              <a:ext cx="676853" cy="144016"/>
            </a:xfrm>
            <a:prstGeom prst="rect">
              <a:avLst/>
            </a:prstGeom>
            <a:solidFill>
              <a:schemeClr val="bg1"/>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年目以降</a:t>
              </a:r>
            </a:p>
          </p:txBody>
        </p:sp>
        <p:sp>
          <p:nvSpPr>
            <p:cNvPr id="188" name="対角する 2 つの角を丸めた四角形 187"/>
            <p:cNvSpPr/>
            <p:nvPr/>
          </p:nvSpPr>
          <p:spPr>
            <a:xfrm>
              <a:off x="5959921" y="9667180"/>
              <a:ext cx="1283841" cy="149709"/>
            </a:xfrm>
            <a:prstGeom prst="round2Diag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年間は大阪府内のみ</a:t>
              </a:r>
            </a:p>
          </p:txBody>
        </p:sp>
        <p:sp>
          <p:nvSpPr>
            <p:cNvPr id="189" name="正方形/長方形 188"/>
            <p:cNvSpPr/>
            <p:nvPr/>
          </p:nvSpPr>
          <p:spPr>
            <a:xfrm>
              <a:off x="3874056" y="8034052"/>
              <a:ext cx="3416436" cy="330903"/>
            </a:xfrm>
            <a:prstGeom prst="rect">
              <a:avLst/>
            </a:prstGeom>
            <a:effectLst/>
          </p:spPr>
          <p:txBody>
            <a:bodyPr wrap="square" lIns="0" tIns="0" rIns="0" bIns="0">
              <a:spAutoFit/>
            </a:bodyPr>
            <a:lstStyle/>
            <a:p>
              <a:pPr marL="152400" indent="-152400" algn="just">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保育士の確保を図るため、通常の保育士試験に</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加え</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52400" indent="-152400" algn="just">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保育実技講習会による特区試験を同時実施</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p:nvPr/>
          </p:nvSpPr>
          <p:spPr>
            <a:xfrm>
              <a:off x="3916378" y="10165249"/>
              <a:ext cx="3408344" cy="183835"/>
            </a:xfrm>
            <a:prstGeom prst="rect">
              <a:avLst/>
            </a:prstGeom>
            <a:effectLst/>
          </p:spPr>
          <p:txBody>
            <a:bodyPr wrap="square" lIns="0" tIns="0" rIns="0" bIns="0">
              <a:spAutoFit/>
            </a:bodyPr>
            <a:lstStyle/>
            <a:p>
              <a:pPr>
                <a:lnSpc>
                  <a:spcPts val="1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■実績　特区試験による合格者数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1,549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角丸四角形 190"/>
            <p:cNvSpPr/>
            <p:nvPr/>
          </p:nvSpPr>
          <p:spPr>
            <a:xfrm>
              <a:off x="4020273" y="8820150"/>
              <a:ext cx="894627" cy="619180"/>
            </a:xfrm>
            <a:prstGeom prst="roundRect">
              <a:avLst>
                <a:gd name="adj" fmla="val 13622"/>
              </a:avLst>
            </a:prstGeom>
            <a:solidFill>
              <a:srgbClr val="C7E7A3"/>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2" name="角丸四角形 191"/>
            <p:cNvSpPr/>
            <p:nvPr/>
          </p:nvSpPr>
          <p:spPr>
            <a:xfrm>
              <a:off x="4185121" y="8753149"/>
              <a:ext cx="551158" cy="134643"/>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通常試験</a:t>
              </a:r>
              <a:endParaRPr lang="ja-JP" altLang="en-US"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3" name="角丸四角形 192"/>
            <p:cNvSpPr/>
            <p:nvPr/>
          </p:nvSpPr>
          <p:spPr>
            <a:xfrm>
              <a:off x="4100413" y="8962407"/>
              <a:ext cx="720079"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筆記</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p>
          </p:txBody>
        </p:sp>
        <p:sp>
          <p:nvSpPr>
            <p:cNvPr id="194" name="下矢印 193"/>
            <p:cNvSpPr/>
            <p:nvPr/>
          </p:nvSpPr>
          <p:spPr>
            <a:xfrm>
              <a:off x="4332106" y="9439955"/>
              <a:ext cx="240613" cy="269703"/>
            </a:xfrm>
            <a:prstGeom prst="downArrow">
              <a:avLst>
                <a:gd name="adj1" fmla="val 42083"/>
                <a:gd name="adj2" fmla="val 42082"/>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下矢印 194"/>
            <p:cNvSpPr/>
            <p:nvPr/>
          </p:nvSpPr>
          <p:spPr>
            <a:xfrm>
              <a:off x="6496600" y="9357623"/>
              <a:ext cx="263917" cy="309557"/>
            </a:xfrm>
            <a:prstGeom prst="downArrow">
              <a:avLst>
                <a:gd name="adj1" fmla="val 46391"/>
                <a:gd name="adj2" fmla="val 42021"/>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6" name="曲折矢印 195"/>
            <p:cNvSpPr/>
            <p:nvPr/>
          </p:nvSpPr>
          <p:spPr>
            <a:xfrm rot="10800000">
              <a:off x="5066729" y="9439955"/>
              <a:ext cx="586110" cy="449598"/>
            </a:xfrm>
            <a:prstGeom prst="bentArrow">
              <a:avLst>
                <a:gd name="adj1" fmla="val 21339"/>
                <a:gd name="adj2" fmla="val 19429"/>
                <a:gd name="adj3" fmla="val 22760"/>
                <a:gd name="adj4" fmla="val 34242"/>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7" name="角丸四角形 196"/>
            <p:cNvSpPr/>
            <p:nvPr/>
          </p:nvSpPr>
          <p:spPr>
            <a:xfrm>
              <a:off x="4198959" y="8546802"/>
              <a:ext cx="528498" cy="159886"/>
            </a:xfrm>
            <a:prstGeom prst="round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8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前　期</a:t>
              </a:r>
              <a:endParaRPr lang="ja-JP" altLang="en-US" sz="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8" name="角丸四角形 197"/>
            <p:cNvSpPr/>
            <p:nvPr/>
          </p:nvSpPr>
          <p:spPr>
            <a:xfrm>
              <a:off x="4100413" y="9183170"/>
              <a:ext cx="720079"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実技</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endPar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9" name="角丸四角形 198"/>
            <p:cNvSpPr/>
            <p:nvPr/>
          </p:nvSpPr>
          <p:spPr>
            <a:xfrm>
              <a:off x="5220791" y="9182788"/>
              <a:ext cx="720079"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実技</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endPar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0" name="角丸四角形 199"/>
            <p:cNvSpPr/>
            <p:nvPr/>
          </p:nvSpPr>
          <p:spPr>
            <a:xfrm>
              <a:off x="5301033" y="8753149"/>
              <a:ext cx="551158" cy="134643"/>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通常試験</a:t>
              </a:r>
              <a:endParaRPr lang="ja-JP" altLang="en-US"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1" name="角丸四角形吹き出し 200"/>
            <p:cNvSpPr/>
            <p:nvPr/>
          </p:nvSpPr>
          <p:spPr>
            <a:xfrm>
              <a:off x="6096369" y="8810093"/>
              <a:ext cx="1014520" cy="617116"/>
            </a:xfrm>
            <a:prstGeom prst="wedgeRoundRectCallout">
              <a:avLst>
                <a:gd name="adj1" fmla="val -38312"/>
                <a:gd name="adj2" fmla="val 48994"/>
                <a:gd name="adj3" fmla="val 16667"/>
              </a:avLst>
            </a:prstGeom>
            <a:solidFill>
              <a:srgbClr val="FFDF79"/>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角丸四角形 201"/>
            <p:cNvSpPr/>
            <p:nvPr/>
          </p:nvSpPr>
          <p:spPr>
            <a:xfrm>
              <a:off x="5220792" y="8959800"/>
              <a:ext cx="1800200"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筆記試験</a:t>
              </a:r>
              <a:endPar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角丸四角形 202"/>
            <p:cNvSpPr/>
            <p:nvPr/>
          </p:nvSpPr>
          <p:spPr>
            <a:xfrm>
              <a:off x="6314105" y="8753261"/>
              <a:ext cx="581941" cy="129768"/>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a:t>
              </a:r>
              <a:r>
                <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a:t>
              </a: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endPar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4" name="角丸四角形 203"/>
            <p:cNvSpPr/>
            <p:nvPr/>
          </p:nvSpPr>
          <p:spPr>
            <a:xfrm>
              <a:off x="6179566" y="9198471"/>
              <a:ext cx="849280" cy="165691"/>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保育実技講習会</a:t>
              </a:r>
              <a:r>
                <a:rPr lang="en-US" altLang="ja-JP"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ja-JP" altLang="en-US"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05" name="グループ化 204"/>
          <p:cNvGrpSpPr/>
          <p:nvPr/>
        </p:nvGrpSpPr>
        <p:grpSpPr>
          <a:xfrm rot="21003461">
            <a:off x="3655411" y="4981971"/>
            <a:ext cx="609613" cy="513766"/>
            <a:chOff x="3294885" y="597913"/>
            <a:chExt cx="609613" cy="513766"/>
          </a:xfrm>
        </p:grpSpPr>
        <p:sp>
          <p:nvSpPr>
            <p:cNvPr id="206" name="円/楕円 205"/>
            <p:cNvSpPr/>
            <p:nvPr/>
          </p:nvSpPr>
          <p:spPr>
            <a:xfrm>
              <a:off x="3350231" y="604547"/>
              <a:ext cx="507132" cy="507132"/>
            </a:xfrm>
            <a:prstGeom prst="ellipse">
              <a:avLst/>
            </a:prstGeom>
            <a:solidFill>
              <a:schemeClr val="bg1"/>
            </a:solidFill>
            <a:ln w="25400" cmpd="dbl">
              <a:solidFill>
                <a:srgbClr val="FA3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07" name="テキスト ボックス 206"/>
            <p:cNvSpPr txBox="1"/>
            <p:nvPr/>
          </p:nvSpPr>
          <p:spPr>
            <a:xfrm>
              <a:off x="3294885" y="597913"/>
              <a:ext cx="609613" cy="477054"/>
            </a:xfrm>
            <a:prstGeom prst="rect">
              <a:avLst/>
            </a:prstGeom>
            <a:noFill/>
          </p:spPr>
          <p:txBody>
            <a:bodyPr wrap="square" rtlCol="0">
              <a:spAutoFit/>
            </a:bodyPr>
            <a:lstStyle/>
            <a:p>
              <a:pPr algn="ctr">
                <a:lnSpc>
                  <a:spcPts val="1500"/>
                </a:lnSpc>
              </a:pPr>
              <a:r>
                <a:rPr lang="ja-JP" altLang="en-US" sz="9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全国</a:t>
              </a:r>
              <a:endParaRPr lang="en-US" altLang="ja-JP" sz="9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5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初</a:t>
              </a:r>
              <a:endParaRPr lang="ja-JP" altLang="en-US" sz="15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58" name="表 57"/>
          <p:cNvGraphicFramePr>
            <a:graphicFrameLocks noGrp="1"/>
          </p:cNvGraphicFramePr>
          <p:nvPr>
            <p:extLst>
              <p:ext uri="{D42A27DB-BD31-4B8C-83A1-F6EECF244321}">
                <p14:modId xmlns:p14="http://schemas.microsoft.com/office/powerpoint/2010/main" val="2701294391"/>
              </p:ext>
            </p:extLst>
          </p:nvPr>
        </p:nvGraphicFramePr>
        <p:xfrm>
          <a:off x="226953" y="1779632"/>
          <a:ext cx="8622415" cy="3017520"/>
        </p:xfrm>
        <a:graphic>
          <a:graphicData uri="http://schemas.openxmlformats.org/drawingml/2006/table">
            <a:tbl>
              <a:tblPr>
                <a:tableStyleId>{5C22544A-7EE6-4342-B048-85BDC9FD1C3A}</a:tableStyleId>
              </a:tblPr>
              <a:tblGrid>
                <a:gridCol w="594916">
                  <a:extLst>
                    <a:ext uri="{9D8B030D-6E8A-4147-A177-3AD203B41FA5}">
                      <a16:colId xmlns:a16="http://schemas.microsoft.com/office/drawing/2014/main" val="20000"/>
                    </a:ext>
                  </a:extLst>
                </a:gridCol>
                <a:gridCol w="8027499">
                  <a:extLst>
                    <a:ext uri="{9D8B030D-6E8A-4147-A177-3AD203B41FA5}">
                      <a16:colId xmlns:a16="http://schemas.microsoft.com/office/drawing/2014/main" val="20001"/>
                    </a:ext>
                  </a:extLst>
                </a:gridCol>
              </a:tblGrid>
              <a:tr h="554725">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・「保険外併用療養に関する特例」（大阪大学医学部附属病院・国立循環器病研究センター）（</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・「エリアマネジメントに係る道路法の特例」（グランフロント大阪</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0"/>
                  </a:ext>
                </a:extLst>
              </a:tr>
              <a:tr h="710048">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・「設備投資に係る課税の特例」（大研医器株式会社）（</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・「特区医療機器薬事戦略相談」（大阪大学医学部附属病院）（</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・「旅館業法の特例」（大阪府）（</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現在　大阪府内</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市町村、大阪市、八尾市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solidFill>
                      <a:schemeClr val="accent5">
                        <a:lumMod val="40000"/>
                        <a:lumOff val="60000"/>
                      </a:schemeClr>
                    </a:solidFill>
                  </a:tcPr>
                </a:tc>
                <a:extLst>
                  <a:ext uri="{0D108BD9-81ED-4DB2-BD59-A6C34878D82A}">
                    <a16:rowId xmlns:a16="http://schemas.microsoft.com/office/drawing/2014/main" val="10001"/>
                  </a:ext>
                </a:extLst>
              </a:tr>
              <a:tr h="865371">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・「外国人家事支援人材の受入れに係る出入国管理及び難民認定法の特例」（大阪市）（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・「土壌汚染対策法施行規則の特例」（大阪府）（</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・「都市公園の占有許可に係る都市公園法の特例」（社会福祉法人あけぼの会、株式会社セリオ、社会福祉法人玉川学園）（</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６全国化</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「設備投資に係る課税の特例」（大日本住友製薬株式会社）（</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2"/>
                  </a:ext>
                </a:extLst>
              </a:tr>
              <a:tr h="399402">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・「公立学校運営の民間開放に係る学校教育法等の特例」（大阪市）（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・「革新的な医薬品の開発迅速化」（大阪大学医学部附属病院）（</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3"/>
                  </a:ext>
                </a:extLst>
              </a:tr>
              <a:tr h="284750">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「設備投資に係る課税の特例」（株式会社ジーンデザイン）（</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・「児童福祉法の特例（国家戦略特別区域小規模保育事業）」（堺市）（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4"/>
                  </a:ext>
                </a:extLst>
              </a:tr>
            </a:tbl>
          </a:graphicData>
        </a:graphic>
      </p:graphicFrame>
      <p:sp>
        <p:nvSpPr>
          <p:cNvPr id="59" name="角丸四角形 58"/>
          <p:cNvSpPr/>
          <p:nvPr/>
        </p:nvSpPr>
        <p:spPr>
          <a:xfrm>
            <a:off x="-467231" y="1446177"/>
            <a:ext cx="3810046" cy="35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〇大阪府におけるこれまでの認定状況</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a:xfrm>
            <a:off x="194345" y="4994575"/>
            <a:ext cx="356851" cy="19399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具体的イメージ例</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Rectangle 2"/>
          <p:cNvSpPr>
            <a:spLocks noChangeArrowheads="1"/>
          </p:cNvSpPr>
          <p:nvPr/>
        </p:nvSpPr>
        <p:spPr bwMode="auto">
          <a:xfrm>
            <a:off x="4599523" y="4970213"/>
            <a:ext cx="3495675" cy="365721"/>
          </a:xfrm>
          <a:prstGeom prst="rect">
            <a:avLst/>
          </a:prstGeom>
          <a:noFill/>
          <a:ln>
            <a:noFill/>
          </a:ln>
        </p:spPr>
        <p:txBody>
          <a:bodyPr wrap="none" lIns="0" tIns="0" rIns="0" bIns="0" anchor="ctr">
            <a:scene3d>
              <a:camera prst="orthographicFront"/>
              <a:lightRig rig="soft" dir="tl">
                <a:rot lat="0" lon="0" rev="0"/>
              </a:lightRig>
            </a:scene3d>
            <a:sp3d contourW="25400" prstMaterial="matte">
              <a:contourClr>
                <a:schemeClr val="accent2">
                  <a:tint val="20000"/>
                </a:schemeClr>
              </a:contourClr>
            </a:sp3d>
          </a:bodyPr>
          <a:lstStyle>
            <a:lvl1pPr defTabSz="911225" eaLnBrk="0" hangingPunct="0">
              <a:defRPr kumimoji="1">
                <a:solidFill>
                  <a:schemeClr val="tx1"/>
                </a:solidFill>
                <a:latin typeface="Arial" pitchFamily="34" charset="0"/>
                <a:ea typeface="ＭＳ Ｐゴシック" pitchFamily="50" charset="-128"/>
              </a:defRPr>
            </a:lvl1pPr>
            <a:lvl2pPr marL="742950" indent="-285750" defTabSz="911225" eaLnBrk="0" hangingPunct="0">
              <a:defRPr kumimoji="1">
                <a:solidFill>
                  <a:schemeClr val="tx1"/>
                </a:solidFill>
                <a:latin typeface="Arial" pitchFamily="34" charset="0"/>
                <a:ea typeface="ＭＳ Ｐゴシック" pitchFamily="50" charset="-128"/>
              </a:defRPr>
            </a:lvl2pPr>
            <a:lvl3pPr marL="1143000" indent="-228600" defTabSz="911225" eaLnBrk="0" hangingPunct="0">
              <a:defRPr kumimoji="1">
                <a:solidFill>
                  <a:schemeClr val="tx1"/>
                </a:solidFill>
                <a:latin typeface="Arial" pitchFamily="34" charset="0"/>
                <a:ea typeface="ＭＳ Ｐゴシック" pitchFamily="50" charset="-128"/>
              </a:defRPr>
            </a:lvl3pPr>
            <a:lvl4pPr marL="1600200" indent="-228600" defTabSz="911225" eaLnBrk="0" hangingPunct="0">
              <a:defRPr kumimoji="1">
                <a:solidFill>
                  <a:schemeClr val="tx1"/>
                </a:solidFill>
                <a:latin typeface="Arial" pitchFamily="34" charset="0"/>
                <a:ea typeface="ＭＳ Ｐゴシック" pitchFamily="50" charset="-128"/>
              </a:defRPr>
            </a:lvl4pPr>
            <a:lvl5pPr marL="2057400" indent="-228600" defTabSz="911225" eaLnBrk="0" hangingPunct="0">
              <a:defRPr kumimoji="1">
                <a:solidFill>
                  <a:schemeClr val="tx1"/>
                </a:solidFill>
                <a:latin typeface="Arial" pitchFamily="34" charset="0"/>
                <a:ea typeface="ＭＳ Ｐゴシック" pitchFamily="50" charset="-128"/>
              </a:defRPr>
            </a:lvl5pPr>
            <a:lvl6pPr marL="25146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lnSpc>
                <a:spcPts val="1500"/>
              </a:lnSpc>
              <a:defRPr/>
            </a:pPr>
            <a:r>
              <a:rPr lang="ja-JP" altLang="en-US" sz="12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a:t>
            </a:r>
            <a:r>
              <a:rPr lang="ja-JP" altLang="en-US" sz="1400" b="1" spc="-100" dirty="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公立国際教育学校</a:t>
            </a:r>
            <a:r>
              <a:rPr lang="ja-JP" altLang="en-US" sz="1400" b="1" spc="-100"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等管理事業</a:t>
            </a:r>
            <a:endParaRPr lang="en-US" altLang="ja-JP" sz="1400" b="1" spc="-100"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endParaRPr>
          </a:p>
        </p:txBody>
      </p:sp>
      <p:sp>
        <p:nvSpPr>
          <p:cNvPr id="52" name="テキスト ボックス 36"/>
          <p:cNvSpPr txBox="1">
            <a:spLocks noChangeArrowheads="1"/>
          </p:cNvSpPr>
          <p:nvPr/>
        </p:nvSpPr>
        <p:spPr bwMode="auto">
          <a:xfrm>
            <a:off x="4757101" y="5252928"/>
            <a:ext cx="3706852" cy="27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lstStyle>
            <a:lvl1pPr marL="142875" indent="-142875">
              <a:defRPr kumimoji="1" sz="3200">
                <a:solidFill>
                  <a:schemeClr val="tx1"/>
                </a:solidFill>
                <a:latin typeface="Arial" pitchFamily="34" charset="0"/>
                <a:ea typeface="ＭＳ Ｐゴシック" pitchFamily="50" charset="-128"/>
              </a:defRPr>
            </a:lvl1pPr>
            <a:lvl2pPr marL="742950" indent="-285750">
              <a:defRPr kumimoji="1" sz="28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000">
                <a:solidFill>
                  <a:schemeClr val="tx1"/>
                </a:solidFill>
                <a:latin typeface="Arial" pitchFamily="34" charset="0"/>
                <a:ea typeface="ＭＳ Ｐゴシック" pitchFamily="50" charset="-128"/>
              </a:defRPr>
            </a:lvl4pPr>
            <a:lvl5pPr marL="2057400" indent="-228600">
              <a:defRPr kumimoji="1" sz="2000">
                <a:solidFill>
                  <a:schemeClr val="tx1"/>
                </a:solidFill>
                <a:latin typeface="Arial" pitchFamily="34" charset="0"/>
                <a:ea typeface="ＭＳ Ｐゴシック" pitchFamily="50" charset="-128"/>
              </a:defRPr>
            </a:lvl5pPr>
            <a:lvl6pPr marL="2514600" indent="-228600" eaLnBrk="0" hangingPunct="0">
              <a:defRPr kumimoji="1" sz="2000">
                <a:solidFill>
                  <a:schemeClr val="tx1"/>
                </a:solidFill>
                <a:latin typeface="Arial" pitchFamily="34" charset="0"/>
                <a:ea typeface="ＭＳ Ｐゴシック" pitchFamily="50" charset="-128"/>
              </a:defRPr>
            </a:lvl6pPr>
            <a:lvl7pPr marL="2971800" indent="-228600" eaLnBrk="0" hangingPunct="0">
              <a:defRPr kumimoji="1" sz="2000">
                <a:solidFill>
                  <a:schemeClr val="tx1"/>
                </a:solidFill>
                <a:latin typeface="Arial" pitchFamily="34" charset="0"/>
                <a:ea typeface="ＭＳ Ｐゴシック" pitchFamily="50" charset="-128"/>
              </a:defRPr>
            </a:lvl7pPr>
            <a:lvl8pPr marL="3429000" indent="-228600" eaLnBrk="0" hangingPunct="0">
              <a:defRPr kumimoji="1" sz="2000">
                <a:solidFill>
                  <a:schemeClr val="tx1"/>
                </a:solidFill>
                <a:latin typeface="Arial" pitchFamily="34" charset="0"/>
                <a:ea typeface="ＭＳ Ｐゴシック" pitchFamily="50" charset="-128"/>
              </a:defRPr>
            </a:lvl8pPr>
            <a:lvl9pPr marL="3886200" indent="-228600" eaLnBrk="0" hangingPunct="0">
              <a:defRPr kumimoji="1" sz="2000">
                <a:solidFill>
                  <a:schemeClr val="tx1"/>
                </a:solidFill>
                <a:latin typeface="Arial" pitchFamily="34" charset="0"/>
                <a:ea typeface="ＭＳ Ｐゴシック" pitchFamily="50" charset="-128"/>
              </a:defRPr>
            </a:lvl9pPr>
          </a:lstStyle>
          <a:p>
            <a:pPr marL="0" indent="0">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大阪市が設置する中高一貫教育校の管理を民間事業者に委託</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indent="0">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（公設民営学校）</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4697067" y="5462490"/>
            <a:ext cx="3520360" cy="784830"/>
          </a:xfrm>
          <a:prstGeom prst="rect">
            <a:avLst/>
          </a:prstGeom>
        </p:spPr>
        <p:txBody>
          <a:bodyPr wrap="square">
            <a:spAutoFit/>
          </a:bodyPr>
          <a:lstStyle/>
          <a:p>
            <a:pPr>
              <a:lnSpc>
                <a:spcPts val="9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■概　要</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　称：大阪市立水都国際中学校・高等学校</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開　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年４月（予定）</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所在地：大阪市</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住之江区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南港中</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定　員：中学校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高等</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学校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160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名）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4" descr="http://www.shigaku-risuu.com/img/ei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7434" y="5379695"/>
            <a:ext cx="713038" cy="46222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ttp://www.sodegaura.ed.jp/ALT/report05.gif"/>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4908" y="5831498"/>
            <a:ext cx="853522" cy="538330"/>
          </a:xfrm>
          <a:prstGeom prst="rect">
            <a:avLst/>
          </a:prstGeom>
          <a:noFill/>
          <a:extLst>
            <a:ext uri="{909E8E84-426E-40DD-AFC4-6F175D3DCCD1}">
              <a14:hiddenFill xmlns:a14="http://schemas.microsoft.com/office/drawing/2010/main">
                <a:solidFill>
                  <a:srgbClr val="FFFFFF"/>
                </a:solidFill>
              </a14:hiddenFill>
            </a:ext>
          </a:extLst>
        </p:spPr>
      </p:pic>
      <p:sp>
        <p:nvSpPr>
          <p:cNvPr id="70" name="テキスト ボックス 36"/>
          <p:cNvSpPr txBox="1">
            <a:spLocks noChangeArrowheads="1"/>
          </p:cNvSpPr>
          <p:nvPr/>
        </p:nvSpPr>
        <p:spPr bwMode="auto">
          <a:xfrm>
            <a:off x="4840359" y="6369828"/>
            <a:ext cx="3895230" cy="36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lstStyle>
            <a:lvl1pPr marL="142875" indent="-142875">
              <a:defRPr kumimoji="1" sz="3200">
                <a:solidFill>
                  <a:schemeClr val="tx1"/>
                </a:solidFill>
                <a:latin typeface="Arial" pitchFamily="34" charset="0"/>
                <a:ea typeface="ＭＳ Ｐゴシック" pitchFamily="50" charset="-128"/>
              </a:defRPr>
            </a:lvl1pPr>
            <a:lvl2pPr marL="742950" indent="-285750">
              <a:defRPr kumimoji="1" sz="28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000">
                <a:solidFill>
                  <a:schemeClr val="tx1"/>
                </a:solidFill>
                <a:latin typeface="Arial" pitchFamily="34" charset="0"/>
                <a:ea typeface="ＭＳ Ｐゴシック" pitchFamily="50" charset="-128"/>
              </a:defRPr>
            </a:lvl4pPr>
            <a:lvl5pPr marL="2057400" indent="-228600">
              <a:defRPr kumimoji="1" sz="2000">
                <a:solidFill>
                  <a:schemeClr val="tx1"/>
                </a:solidFill>
                <a:latin typeface="Arial" pitchFamily="34" charset="0"/>
                <a:ea typeface="ＭＳ Ｐゴシック" pitchFamily="50" charset="-128"/>
              </a:defRPr>
            </a:lvl5pPr>
            <a:lvl6pPr marL="2514600" indent="-228600" eaLnBrk="0" hangingPunct="0">
              <a:defRPr kumimoji="1" sz="2000">
                <a:solidFill>
                  <a:schemeClr val="tx1"/>
                </a:solidFill>
                <a:latin typeface="Arial" pitchFamily="34" charset="0"/>
                <a:ea typeface="ＭＳ Ｐゴシック" pitchFamily="50" charset="-128"/>
              </a:defRPr>
            </a:lvl6pPr>
            <a:lvl7pPr marL="2971800" indent="-228600" eaLnBrk="0" hangingPunct="0">
              <a:defRPr kumimoji="1" sz="2000">
                <a:solidFill>
                  <a:schemeClr val="tx1"/>
                </a:solidFill>
                <a:latin typeface="Arial" pitchFamily="34" charset="0"/>
                <a:ea typeface="ＭＳ Ｐゴシック" pitchFamily="50" charset="-128"/>
              </a:defRPr>
            </a:lvl7pPr>
            <a:lvl8pPr marL="3429000" indent="-228600" eaLnBrk="0" hangingPunct="0">
              <a:defRPr kumimoji="1" sz="2000">
                <a:solidFill>
                  <a:schemeClr val="tx1"/>
                </a:solidFill>
                <a:latin typeface="Arial" pitchFamily="34" charset="0"/>
                <a:ea typeface="ＭＳ Ｐゴシック" pitchFamily="50" charset="-128"/>
              </a:defRPr>
            </a:lvl8pPr>
            <a:lvl9pPr marL="3886200" indent="-228600" eaLnBrk="0" hangingPunct="0">
              <a:defRPr kumimoji="1" sz="2000">
                <a:solidFill>
                  <a:schemeClr val="tx1"/>
                </a:solidFill>
                <a:latin typeface="Arial" pitchFamily="34" charset="0"/>
                <a:ea typeface="ＭＳ Ｐゴシック" pitchFamily="50" charset="-128"/>
              </a:defRPr>
            </a:lvl9pPr>
          </a:lstStyle>
          <a:p>
            <a:pPr marL="0" indent="0"/>
            <a:r>
              <a:rPr lang="ja-JP" altLang="en-US" sz="1000" b="1"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高等学校に</a:t>
            </a:r>
            <a:r>
              <a:rPr lang="ja-JP" altLang="en-US" sz="10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000" b="1"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、国際バカロレア・ディプロマプログラム</a:t>
            </a:r>
            <a:r>
              <a:rPr lang="en-US" altLang="ja-JP" sz="1000" b="1" baseline="30000"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a:t>
            </a:r>
          </a:p>
          <a:p>
            <a:pPr marL="0" indent="0"/>
            <a:r>
              <a:rPr lang="ja-JP" altLang="en-US" sz="1000" b="1"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を実施！</a:t>
            </a:r>
            <a:r>
              <a:rPr lang="ja-JP" altLang="en-US" sz="7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より実施予定）</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国際的な</a:t>
            </a:r>
            <a:r>
              <a:rPr lang="ja-JP" altLang="ja-JP"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大学入学資格</a:t>
            </a:r>
            <a:r>
              <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が取得可能なプログラム</a:t>
            </a:r>
          </a:p>
          <a:p>
            <a:pPr marL="0" indent="0"/>
            <a:endPar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スライド番号プレースホルダー 5"/>
          <p:cNvSpPr>
            <a:spLocks noGrp="1"/>
          </p:cNvSpPr>
          <p:nvPr>
            <p:ph type="sldNum" sz="quarter" idx="12"/>
          </p:nvPr>
        </p:nvSpPr>
        <p:spPr>
          <a:xfrm>
            <a:off x="7071072" y="6487244"/>
            <a:ext cx="2133600" cy="365125"/>
          </a:xfrm>
        </p:spPr>
        <p:txBody>
          <a:bodyPr/>
          <a:lstStyle/>
          <a:p>
            <a:pPr>
              <a:defRPr/>
            </a:pPr>
            <a:r>
              <a:rPr lang="en-US" altLang="ja-JP" b="1" dirty="0" smtClean="0"/>
              <a:t>85</a:t>
            </a:r>
            <a:endParaRPr lang="ja-JP" altLang="en-US" b="1" dirty="0"/>
          </a:p>
        </p:txBody>
      </p:sp>
      <p:sp>
        <p:nvSpPr>
          <p:cNvPr id="47" name="角丸四角形 46"/>
          <p:cNvSpPr/>
          <p:nvPr/>
        </p:nvSpPr>
        <p:spPr>
          <a:xfrm>
            <a:off x="170419" y="4725659"/>
            <a:ext cx="4045286" cy="35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角丸四角形 47"/>
          <p:cNvSpPr/>
          <p:nvPr/>
        </p:nvSpPr>
        <p:spPr>
          <a:xfrm>
            <a:off x="4198868" y="4738058"/>
            <a:ext cx="4855375" cy="35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698669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85430" y="636231"/>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法人所得課税の実効税率の国際比較</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月時点）　出典：財務省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大阪府において　「関西イノベーション国際戦略総合特区」の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を強化した「成長特区税制」を実施。</a:t>
            </a: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国家戦略特区における税制支援と地元市町村の優遇制度を併用することにより、最大で実効税率は約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％となり、中国・韓国の実効税率よりも低くなる。（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月時点の税制度をベースに試算。諸条件を満たした企業が立地した場合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86</a:t>
            </a:fld>
            <a:endParaRPr lang="ja-JP" altLang="en-US" dirty="0"/>
          </a:p>
        </p:txBody>
      </p:sp>
      <p:pic>
        <p:nvPicPr>
          <p:cNvPr id="3" name="図 2"/>
          <p:cNvPicPr>
            <a:picLocks noChangeAspect="1"/>
          </p:cNvPicPr>
          <p:nvPr/>
        </p:nvPicPr>
        <p:blipFill>
          <a:blip r:embed="rId3"/>
          <a:stretch>
            <a:fillRect/>
          </a:stretch>
        </p:blipFill>
        <p:spPr>
          <a:xfrm>
            <a:off x="286716" y="2481491"/>
            <a:ext cx="8498561" cy="4188315"/>
          </a:xfrm>
          <a:prstGeom prst="rect">
            <a:avLst/>
          </a:prstGeom>
        </p:spPr>
      </p:pic>
      <p:sp>
        <p:nvSpPr>
          <p:cNvPr id="8" name="テキスト ボックス 1"/>
          <p:cNvSpPr txBox="1"/>
          <p:nvPr/>
        </p:nvSpPr>
        <p:spPr>
          <a:xfrm>
            <a:off x="179512" y="6381328"/>
            <a:ext cx="8299583" cy="56547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国家戦略特区における課税の特例（所得控除）の適用を受け、府の成長特区税制及び</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軽減税制を行っている市町村の課税の特例の適用を受けた最大の率</a:t>
            </a:r>
            <a:endParaRPr lang="ja-JP" altLang="en-US"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68086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62068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外資系企業の集積状況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東洋経済新報社「外資系企業総覧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2708920"/>
            <a:ext cx="1728192"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2434901"/>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○都道府県別、外資系企業数の推移</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87</a:t>
            </a:fld>
            <a:endParaRPr lang="ja-JP" altLang="en-US" b="1" dirty="0"/>
          </a:p>
        </p:txBody>
      </p:sp>
      <p:sp>
        <p:nvSpPr>
          <p:cNvPr id="16" name="正方形/長方形 15"/>
          <p:cNvSpPr/>
          <p:nvPr/>
        </p:nvSpPr>
        <p:spPr>
          <a:xfrm>
            <a:off x="170278" y="959242"/>
            <a:ext cx="8928992" cy="14756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年の大阪府の外資</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系</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社で前年比５社の増加。東京都の外資系企業数は、全国の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％を占めており、一極</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集中の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状態が続いている。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大阪府内においては、アジアを中心に、日本への最初の進出先として、または、東京に拠点を持つ外資系企業の二次進出先として、外資系企業が進出する動きも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みられる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231272" y="3015239"/>
            <a:ext cx="8681456" cy="3798137"/>
          </a:xfrm>
          <a:prstGeom prst="rect">
            <a:avLst/>
          </a:prstGeom>
        </p:spPr>
      </p:pic>
    </p:spTree>
    <p:extLst>
      <p:ext uri="{BB962C8B-B14F-4D97-AF65-F5344CB8AC3E}">
        <p14:creationId xmlns:p14="http://schemas.microsoft.com/office/powerpoint/2010/main" val="31652274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156694" y="59542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）の誘致実績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公表資料より作成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24744"/>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新規誘致件数は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年度に次ぎ過去</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番目に多い。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国別にみると、中国（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件）、韓国（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件）、台湾（</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件）をはじめ、アジアからの進出が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割以上を占めている。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825429358"/>
              </p:ext>
            </p:extLst>
          </p:nvPr>
        </p:nvGraphicFramePr>
        <p:xfrm>
          <a:off x="179514" y="4725144"/>
          <a:ext cx="8712966" cy="2016225"/>
        </p:xfrm>
        <a:graphic>
          <a:graphicData uri="http://schemas.openxmlformats.org/drawingml/2006/table">
            <a:tbl>
              <a:tblPr firstRow="1" bandRow="1">
                <a:tableStyleId>{5C22544A-7EE6-4342-B048-85BDC9FD1C3A}</a:tableStyleId>
              </a:tblPr>
              <a:tblGrid>
                <a:gridCol w="3351139">
                  <a:extLst>
                    <a:ext uri="{9D8B030D-6E8A-4147-A177-3AD203B41FA5}">
                      <a16:colId xmlns:a16="http://schemas.microsoft.com/office/drawing/2014/main" val="20000"/>
                    </a:ext>
                  </a:extLst>
                </a:gridCol>
                <a:gridCol w="5361827">
                  <a:extLst>
                    <a:ext uri="{9D8B030D-6E8A-4147-A177-3AD203B41FA5}">
                      <a16:colId xmlns:a16="http://schemas.microsoft.com/office/drawing/2014/main" val="20001"/>
                    </a:ext>
                  </a:extLst>
                </a:gridCol>
              </a:tblGrid>
              <a:tr h="403245">
                <a:tc>
                  <a:txBody>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　主な誘致企業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事業内容</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403245">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株式会社星源日本大阪研究院（中国）</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親会社（リチウムイオン電池用セパレーターメーカー）の研究開発機関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403245">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ハイスタージャパン株式会社（中国）</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独自の技術</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・ノウハウを持つ製造</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企業への投資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403245">
                <a:tc>
                  <a:txBody>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SAMPO JAPAN</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株式会社（台湾）</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親会社（総合家電メーカー）自社製品の輸入販売など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403245">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株式会社</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KARVI JAPAN</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（ロシア）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省エネ窓システムの販売</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bl>
          </a:graphicData>
        </a:graphic>
      </p:graphicFrame>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88</a:t>
            </a:fld>
            <a:endParaRPr lang="ja-JP" altLang="en-US" b="1" dirty="0"/>
          </a:p>
        </p:txBody>
      </p:sp>
      <p:pic>
        <p:nvPicPr>
          <p:cNvPr id="3" name="図 2"/>
          <p:cNvPicPr>
            <a:picLocks noChangeAspect="1"/>
          </p:cNvPicPr>
          <p:nvPr/>
        </p:nvPicPr>
        <p:blipFill>
          <a:blip r:embed="rId3"/>
          <a:stretch>
            <a:fillRect/>
          </a:stretch>
        </p:blipFill>
        <p:spPr>
          <a:xfrm>
            <a:off x="323528" y="2276872"/>
            <a:ext cx="8212024" cy="2371550"/>
          </a:xfrm>
          <a:prstGeom prst="rect">
            <a:avLst/>
          </a:prstGeom>
        </p:spPr>
      </p:pic>
    </p:spTree>
    <p:extLst>
      <p:ext uri="{BB962C8B-B14F-4D97-AF65-F5344CB8AC3E}">
        <p14:creationId xmlns:p14="http://schemas.microsoft.com/office/powerpoint/2010/main" val="2571085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64704"/>
            <a:ext cx="9145016" cy="615553"/>
          </a:xfrm>
          <a:prstGeom prst="rect">
            <a:avLst/>
          </a:prstGeom>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実質成長率に対する製造業中分類別の寄与度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出典：大阪府統計課「平成</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412776"/>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年度の実質成長率に対する経済活動別の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寄与度のうち「製造業」を詳しくみると、「化学」や「食料品」などは増加に寄与したものの、「石油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・石炭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製品」が大きく減少に寄与したため、製造業全体では、実質成長率に対し減少に寄与することとなった。</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a:t>
            </a:fld>
            <a:endParaRPr lang="ja-JP" altLang="en-US" b="1" dirty="0"/>
          </a:p>
        </p:txBody>
      </p:sp>
      <p:pic>
        <p:nvPicPr>
          <p:cNvPr id="4" name="図 3"/>
          <p:cNvPicPr>
            <a:picLocks noChangeAspect="1"/>
          </p:cNvPicPr>
          <p:nvPr/>
        </p:nvPicPr>
        <p:blipFill>
          <a:blip r:embed="rId2"/>
          <a:stretch>
            <a:fillRect/>
          </a:stretch>
        </p:blipFill>
        <p:spPr>
          <a:xfrm>
            <a:off x="140524" y="2381399"/>
            <a:ext cx="8894835" cy="4359018"/>
          </a:xfrm>
          <a:prstGeom prst="rect">
            <a:avLst/>
          </a:prstGeom>
        </p:spPr>
      </p:pic>
      <p:sp>
        <p:nvSpPr>
          <p:cNvPr id="15" name="テキスト ボックス 14"/>
          <p:cNvSpPr txBox="1"/>
          <p:nvPr/>
        </p:nvSpPr>
        <p:spPr>
          <a:xfrm>
            <a:off x="121296" y="5229200"/>
            <a:ext cx="648072"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2319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012" y="6093296"/>
            <a:ext cx="5181076" cy="461665"/>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工業用地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「工業統計表（用地・用水編）にいう「事業所敷地面積」を</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従業員</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人以上の事業所敷地面積に補正したもの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488291" y="1988840"/>
            <a:ext cx="4548205"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府内の物流施設の拡充状況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府内における工業用地は微増である一方、物流施設の建設が進んでいる。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地方拠点強化税制に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東京２３区から本社機能を移転する場合の支援対象地域に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の中心部が新た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に追加。</a:t>
            </a:r>
            <a:endParaRPr lang="en-US" altLang="ja-JP" sz="16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5496" y="2420888"/>
            <a:ext cx="1008112"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ha</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5"/>
          <p:cNvGraphicFramePr>
            <a:graphicFrameLocks noGrp="1"/>
          </p:cNvGraphicFramePr>
          <p:nvPr>
            <p:extLst>
              <p:ext uri="{D42A27DB-BD31-4B8C-83A1-F6EECF244321}">
                <p14:modId xmlns:p14="http://schemas.microsoft.com/office/powerpoint/2010/main" val="2830045552"/>
              </p:ext>
            </p:extLst>
          </p:nvPr>
        </p:nvGraphicFramePr>
        <p:xfrm>
          <a:off x="4638937" y="2430155"/>
          <a:ext cx="4397559" cy="3591133"/>
        </p:xfrm>
        <a:graphic>
          <a:graphicData uri="http://schemas.openxmlformats.org/drawingml/2006/table">
            <a:tbl>
              <a:tblPr firstRow="1" bandRow="1">
                <a:tableStyleId>{BC89EF96-8CEA-46FF-86C4-4CE0E7609802}</a:tableStyleId>
              </a:tblPr>
              <a:tblGrid>
                <a:gridCol w="1085191">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tblGrid>
              <a:tr h="498210">
                <a:tc>
                  <a:txBody>
                    <a:bodyPr/>
                    <a:lstStyle/>
                    <a:p>
                      <a:pPr algn="ct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施設名</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竣工時期</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所在地等</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816616">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プロロジス</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日本法人</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プロロジスパーク茨木</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2016.9</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茨木</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IC</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吹田</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IC</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付近</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1361026">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日本生命保険</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相互会社</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ニッセイロジスティクス</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センター大阪松原</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期棟：</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2016.8</a:t>
                      </a:r>
                    </a:p>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期棟：</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松原</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IC</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付近</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915281">
                <a:tc>
                  <a:txBody>
                    <a:bodyPr/>
                    <a:lstStyle/>
                    <a:p>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ESR</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株式会社</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レッドウッド藤井寺</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ディストリビューション</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藤井寺</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IC</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付近</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a:graphicFrameLocks/>
          </p:cNvGraphicFramePr>
          <p:nvPr>
            <p:extLst>
              <p:ext uri="{D42A27DB-BD31-4B8C-83A1-F6EECF244321}">
                <p14:modId xmlns:p14="http://schemas.microsoft.com/office/powerpoint/2010/main" val="157066959"/>
              </p:ext>
            </p:extLst>
          </p:nvPr>
        </p:nvGraphicFramePr>
        <p:xfrm>
          <a:off x="69923" y="2676325"/>
          <a:ext cx="4572000" cy="3323401"/>
        </p:xfrm>
        <a:graphic>
          <a:graphicData uri="http://schemas.openxmlformats.org/drawingml/2006/chart">
            <c:chart xmlns:c="http://schemas.openxmlformats.org/drawingml/2006/chart" xmlns:r="http://schemas.openxmlformats.org/officeDocument/2006/relationships" r:id="rId3"/>
          </a:graphicData>
        </a:graphic>
      </p:graphicFrame>
      <p:sp>
        <p:nvSpPr>
          <p:cNvPr id="16" name="正方形/長方形 15"/>
          <p:cNvSpPr/>
          <p:nvPr/>
        </p:nvSpPr>
        <p:spPr>
          <a:xfrm>
            <a:off x="83606" y="2000453"/>
            <a:ext cx="7872770" cy="492443"/>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○大阪府の工業用地</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面積の推移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出典：平成</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29</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年度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smtClean="0">
                <a:latin typeface="Meiryo UI" panose="020B0604030504040204" pitchFamily="50" charset="-128"/>
                <a:ea typeface="Meiryo UI" panose="020B0604030504040204" pitchFamily="50" charset="-128"/>
                <a:cs typeface="Meiryo UI" panose="020B0604030504040204" pitchFamily="50" charset="-128"/>
              </a:rPr>
              <a:t>府</a:t>
            </a:r>
            <a:r>
              <a:rPr lang="zh-TW" altLang="en-US" sz="1200" smtClean="0">
                <a:latin typeface="Meiryo UI" panose="020B0604030504040204" pitchFamily="50" charset="-128"/>
                <a:ea typeface="Meiryo UI" panose="020B0604030504040204" pitchFamily="50" charset="-128"/>
                <a:cs typeface="Meiryo UI" panose="020B0604030504040204" pitchFamily="50" charset="-128"/>
              </a:rPr>
              <a:t>国土</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利用計画審議会</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0"/>
          <p:cNvSpPr>
            <a:spLocks noChangeArrowheads="1"/>
          </p:cNvSpPr>
          <p:nvPr/>
        </p:nvSpPr>
        <p:spPr bwMode="auto">
          <a:xfrm>
            <a:off x="156694"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企業誘致に関する大阪府内の動向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89</a:t>
            </a:fld>
            <a:endParaRPr lang="ja-JP" altLang="en-US" dirty="0"/>
          </a:p>
        </p:txBody>
      </p:sp>
    </p:spTree>
    <p:extLst>
      <p:ext uri="{BB962C8B-B14F-4D97-AF65-F5344CB8AC3E}">
        <p14:creationId xmlns:p14="http://schemas.microsoft.com/office/powerpoint/2010/main" val="18626135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6974752" y="6488480"/>
            <a:ext cx="2133600" cy="365125"/>
          </a:xfrm>
        </p:spPr>
        <p:txBody>
          <a:bodyPr/>
          <a:lstStyle/>
          <a:p>
            <a:pPr>
              <a:defRPr/>
            </a:pPr>
            <a:fld id="{4AC9B83D-17C3-4F2E-B0BA-D155CD364A7C}" type="slidenum">
              <a:rPr lang="ja-JP" altLang="en-US" smtClean="0"/>
              <a:pPr>
                <a:defRPr/>
              </a:pPr>
              <a:t>90</a:t>
            </a:fld>
            <a:endParaRPr lang="ja-JP" altLang="en-US" dirty="0"/>
          </a:p>
        </p:txBody>
      </p:sp>
      <p:sp>
        <p:nvSpPr>
          <p:cNvPr id="21" name="正方形/長方形 10"/>
          <p:cNvSpPr>
            <a:spLocks noChangeArrowheads="1"/>
          </p:cNvSpPr>
          <p:nvPr/>
        </p:nvSpPr>
        <p:spPr bwMode="auto">
          <a:xfrm>
            <a:off x="179514" y="404664"/>
            <a:ext cx="8964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産業別、一人あたり付加価値額（労働生産性）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70857"/>
            <a:ext cx="8928992" cy="12340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に、産業別の一人あたり付加価値額（労働生産性）の変化をみると、大阪府では「学術研究、専門・技術サービス業」や「生活関連サービス業、娯楽業」などで向上している一方、「情報通信業」では低下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東京都では、「情報通信業」や「学術研究、専門・技術サービス業」で労働生産性が向上。また愛知県では、「製造業」で大きく労働生産性が向上。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6512" y="2204864"/>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355976" y="2204865"/>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496" y="4237637"/>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499992" y="2420888"/>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0" y="4437692"/>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0" y="2420888"/>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23990" y="2294698"/>
            <a:ext cx="9096020" cy="4590686"/>
          </a:xfrm>
          <a:prstGeom prst="rect">
            <a:avLst/>
          </a:prstGeom>
        </p:spPr>
      </p:pic>
    </p:spTree>
    <p:extLst>
      <p:ext uri="{BB962C8B-B14F-4D97-AF65-F5344CB8AC3E}">
        <p14:creationId xmlns:p14="http://schemas.microsoft.com/office/powerpoint/2010/main" val="28160732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6512" y="367933"/>
            <a:ext cx="8424936"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製造業における中小企業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（従業者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人の事業所）</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の動向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年工業統計表 地域別統計表」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事業所数、従業者数については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日現在、付加価値額に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月の実績</a:t>
            </a:r>
          </a:p>
        </p:txBody>
      </p:sp>
      <p:sp>
        <p:nvSpPr>
          <p:cNvPr id="23" name="正方形/長方形 22"/>
          <p:cNvSpPr/>
          <p:nvPr/>
        </p:nvSpPr>
        <p:spPr>
          <a:xfrm>
            <a:off x="101948" y="997354"/>
            <a:ext cx="8928992" cy="156755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年の大阪府内の製造業における中小企業の事業所数は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15,851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事業所で、全国で最多。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年の製造業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における中小企業の付加価値額は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4,890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後れを取る状況。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別に付加価値額と事業所数をみると、一般的に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の大きい事業所ほど、付加価値額が大きい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、付加価値額の小さい傾向の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小さい事業所の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数が他の都市より多く、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、付加価値額の大きい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傾向のある従業者規模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51801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○都道府県別の事業所数、付加価値額</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716016" y="4354574"/>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○従業者規模別の事業所数</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716016" y="2511983"/>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○従業者規模別の付加価値額</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91</a:t>
            </a:fld>
            <a:endParaRPr lang="ja-JP" altLang="en-US" dirty="0"/>
          </a:p>
        </p:txBody>
      </p:sp>
      <p:sp>
        <p:nvSpPr>
          <p:cNvPr id="19" name="テキスト ボックス 18"/>
          <p:cNvSpPr txBox="1"/>
          <p:nvPr/>
        </p:nvSpPr>
        <p:spPr>
          <a:xfrm>
            <a:off x="359532" y="6246604"/>
            <a:ext cx="8460940" cy="561692"/>
          </a:xfrm>
          <a:prstGeom prst="rect">
            <a:avLst/>
          </a:prstGeom>
          <a:noFill/>
          <a:ln>
            <a:solidFill>
              <a:schemeClr val="tx1"/>
            </a:solidFill>
          </a:ln>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の生産活動において、新たに付け加えられた価値</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（従</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業者</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人以下については粗付加価値額にて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計算） </a:t>
            </a: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付加</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価値額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製造品出荷額等</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（製造品年末在庫額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製造品年初在庫額）＋（半製品及び仕掛品年末価額－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半製品及び仕掛品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年初価額）－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（消費税を除く内国消費税額＋推計消費税額）－原材料、燃料、電力の使用額等－減価償却額</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517994" y="5910162"/>
            <a:ext cx="936104" cy="4749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solidFill>
                  <a:schemeClr val="tx1"/>
                </a:solidFill>
              </a:rPr>
              <a:t>（事業所）</a:t>
            </a:r>
            <a:endParaRPr kumimoji="1" lang="ja-JP" altLang="en-US" sz="900" dirty="0">
              <a:solidFill>
                <a:schemeClr val="tx1"/>
              </a:solidFill>
            </a:endParaRPr>
          </a:p>
        </p:txBody>
      </p:sp>
      <p:sp>
        <p:nvSpPr>
          <p:cNvPr id="37" name="正方形/長方形 36"/>
          <p:cNvSpPr/>
          <p:nvPr/>
        </p:nvSpPr>
        <p:spPr>
          <a:xfrm>
            <a:off x="4334152" y="4117103"/>
            <a:ext cx="936104" cy="4749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solidFill>
                  <a:schemeClr val="tx1"/>
                </a:solidFill>
              </a:rPr>
              <a:t>（十億円）</a:t>
            </a:r>
            <a:endParaRPr kumimoji="1" lang="ja-JP" altLang="en-US" sz="900" dirty="0">
              <a:solidFill>
                <a:schemeClr val="tx1"/>
              </a:solidFill>
            </a:endParaRPr>
          </a:p>
        </p:txBody>
      </p:sp>
      <p:sp>
        <p:nvSpPr>
          <p:cNvPr id="39" name="テキスト ボックス 38"/>
          <p:cNvSpPr txBox="1"/>
          <p:nvPr/>
        </p:nvSpPr>
        <p:spPr>
          <a:xfrm>
            <a:off x="115100" y="5910162"/>
            <a:ext cx="830021"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8224" y="2731312"/>
            <a:ext cx="100811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3743908" y="2723454"/>
            <a:ext cx="100811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（十億円）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15028" y="4365104"/>
            <a:ext cx="473699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○都道府県別の従業者１人当たりの付加価値額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397" y="2636912"/>
            <a:ext cx="9144793" cy="3615241"/>
          </a:xfrm>
          <a:prstGeom prst="rect">
            <a:avLst/>
          </a:prstGeom>
        </p:spPr>
      </p:pic>
    </p:spTree>
    <p:extLst>
      <p:ext uri="{BB962C8B-B14F-4D97-AF65-F5344CB8AC3E}">
        <p14:creationId xmlns:p14="http://schemas.microsoft.com/office/powerpoint/2010/main" val="6935180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0127" y="2207186"/>
            <a:ext cx="7828257" cy="677108"/>
          </a:xfrm>
          <a:prstGeom prst="rect">
            <a:avLst/>
          </a:prstGeom>
          <a:noFill/>
          <a:ln>
            <a:solidFill>
              <a:schemeClr val="accent1"/>
            </a:solidFill>
          </a:ln>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特化係数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ある業種に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おいて、全国の製造品出荷額等の構成比に対する、各都道府県の当該業種の製造品出荷額等の構成比の比率。</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数値が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を超えると、当該業種の構成比がその都道府県において相対的に高く、特化していることを示す。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0"/>
          <p:cNvSpPr>
            <a:spLocks noChangeArrowheads="1"/>
          </p:cNvSpPr>
          <p:nvPr/>
        </p:nvSpPr>
        <p:spPr bwMode="auto">
          <a:xfrm>
            <a:off x="155719" y="53406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製造業出荷額等の特化係数（従業者</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出典：大阪府「なにわの経済</a:t>
            </a: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データ’</a:t>
            </a:r>
            <a:r>
              <a:rPr lang="en-US" altLang="ja-JP"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55719" y="106838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大阪府は、突出して高い業種はなく、各業種がバランスよく集積している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府県では、東京都の「なめし革・同製品・毛皮製造業」「印刷・同関連業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、愛知県の「輸送用機械器具製造業」のように、特化係数の非常に高い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業種が見られる。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92</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68" y="3284984"/>
            <a:ext cx="2871928" cy="2501079"/>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189" y="3307055"/>
            <a:ext cx="2901621" cy="2479008"/>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2903" y="3285236"/>
            <a:ext cx="2910371" cy="2500828"/>
          </a:xfrm>
          <a:prstGeom prst="rect">
            <a:avLst/>
          </a:prstGeom>
        </p:spPr>
      </p:pic>
    </p:spTree>
    <p:extLst>
      <p:ext uri="{BB962C8B-B14F-4D97-AF65-F5344CB8AC3E}">
        <p14:creationId xmlns:p14="http://schemas.microsoft.com/office/powerpoint/2010/main" val="36727462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35495" y="2780928"/>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アクションプラン５つの戦略と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大阪版エコノミックガーデニング「ＥＧおおさか」の取組みについて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885765" y="3124125"/>
            <a:ext cx="4150731" cy="138499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大阪府内のものづくり中小企業の優れた技術に裏打ち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された創造力にあふれる製品（消費財）をブランド認証</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することで、大阪のものづくりブランドイメージを高め、自社</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製品開発の取組みを促進しています。製品の特長ごとに</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三つの部門があり、認証された製品は「大阪製」ブランド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製品として大阪府をはじめ、様々な支援機関等が実施</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するプロモーション活動によって内外に広く情報発信していきます。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757349" y="2780928"/>
            <a:ext cx="4279147"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（おおさかせい）ブランド認証制度</a:t>
            </a:r>
          </a:p>
        </p:txBody>
      </p:sp>
      <p:sp>
        <p:nvSpPr>
          <p:cNvPr id="22" name="正方形/長方形 21"/>
          <p:cNvSpPr/>
          <p:nvPr/>
        </p:nvSpPr>
        <p:spPr>
          <a:xfrm>
            <a:off x="4788024" y="4581128"/>
            <a:ext cx="4316657"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DIMO</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大阪デザインイノベーション創出コンペティション）</a:t>
            </a:r>
          </a:p>
        </p:txBody>
      </p:sp>
      <p:sp>
        <p:nvSpPr>
          <p:cNvPr id="12" name="正方形/長方形 11"/>
          <p:cNvSpPr/>
          <p:nvPr/>
        </p:nvSpPr>
        <p:spPr>
          <a:xfrm>
            <a:off x="7414" y="3395532"/>
            <a:ext cx="4679573" cy="3151010"/>
          </a:xfrm>
          <a:prstGeom prst="rect">
            <a:avLst/>
          </a:prstGeom>
          <a:ln w="12700">
            <a:solidFill>
              <a:schemeClr val="accent1"/>
            </a:solid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のミッション</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の変革と挑戦に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知る、やる、集まる」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を徹底的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５つの戦略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戦略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１：交流と情報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発信で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変革・挑戦意欲を喚起</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ものづくり中小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企業の販路開拓を支援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戦略３：ものづくり中小企業の技術革新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を促進</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戦略４：ものづくり中小企業の知的財産戦略を支援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戦略５：ものづくり中小企業のビジネス環境整備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を推進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EG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おおさかの考え方を</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の活動指針と位置付け事業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展開</a:t>
            </a:r>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大阪府では「産学公民金」の連携・協働により、府内ものづくり中小企業にとって最適なビジネス環境の整備を進め（土壌を耕し）、「変革と挑戦」に取り組む中小企業を応援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経済“賑耕”政策「大阪版エコノミックガーデニング（ＥＧおおさか）」に取り組んでいます。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5367" y="3284984"/>
            <a:ext cx="586051" cy="759384"/>
          </a:xfrm>
          <a:prstGeom prst="rect">
            <a:avLst/>
          </a:prstGeom>
          <a:noFill/>
          <a:ln>
            <a:noFill/>
          </a:ln>
        </p:spPr>
      </p:pic>
      <p:pic>
        <p:nvPicPr>
          <p:cNvPr id="18" name="Picture 2" descr="\\10.250.60.22\share\◆MOBIOロゴタイプ＜docﾌｫﾙﾀﾞと同じものです＞\切り抜きロゴ【MOBIO】\mobio_logo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6875" y="3888630"/>
            <a:ext cx="950291" cy="3954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10.250.60.22\share\製造業Ｇ\■EGおおさか\02_EGシンボルマーク\納品0602\軽いやつ.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000" y="4448999"/>
            <a:ext cx="1080000" cy="264258"/>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10"/>
          <p:cNvSpPr>
            <a:spLocks noChangeArrowheads="1"/>
          </p:cNvSpPr>
          <p:nvPr/>
        </p:nvSpPr>
        <p:spPr bwMode="auto">
          <a:xfrm>
            <a:off x="26932" y="59542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ハイエンドなものづくりの推進に向けた取組み</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934775"/>
            <a:ext cx="8928992" cy="158417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、大阪府と関係機関が運営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するものづくり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総合支援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（ものづくりビジネスセンター大阪）を開設。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ものづくり支援アクションプランを基に、ものづくり企業の「変革と挑戦」を支援する取組みを実施。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技術と創造力にあふれる製品のブランド認証「大阪製」や、「おおさか地域創造ファンド」を活用したデザイナーと中小企業のマッチング事業などを通じ、ものづくり産業の更なる高度化を図る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年度より</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推進ラボ事業を開始し、</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診断や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人材のマッチングによる企業の生産性向上を支援している。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93</a:t>
            </a:fld>
            <a:endParaRPr lang="ja-JP" altLang="en-US" dirty="0"/>
          </a:p>
        </p:txBody>
      </p:sp>
      <p:sp>
        <p:nvSpPr>
          <p:cNvPr id="29" name="正方形/長方形 28"/>
          <p:cNvSpPr/>
          <p:nvPr/>
        </p:nvSpPr>
        <p:spPr>
          <a:xfrm>
            <a:off x="4908361" y="4869160"/>
            <a:ext cx="4128135" cy="1677382"/>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府内中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小企業とデザイナー・クリエイターとをマッチングさせることで、中小企業の「デザインイノベーション」を促進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[DIMO2016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助成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採択</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182563" indent="-182563"/>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TOYO STEEL OFFICE LINE</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「オフィス環境を快適に、オフィス向けの収納</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Feel</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～感じるタオル～　心と体で感じるタオル　プロジェクト</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・新しい日めくりカレンダーの開発の販路開拓</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・ファッションスタイルを変えるキャップ</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lgn="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年度実施、新規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採択</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で終了</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Picture 2" descr="D:\SowaH\Desktop\DIMOlogo\logo_dim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1420" y="5125921"/>
            <a:ext cx="1048417" cy="391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148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94</a:t>
            </a:fld>
            <a:endParaRPr lang="ja-JP" altLang="en-US" dirty="0"/>
          </a:p>
        </p:txBody>
      </p:sp>
      <p:sp>
        <p:nvSpPr>
          <p:cNvPr id="21" name="正方形/長方形 10"/>
          <p:cNvSpPr>
            <a:spLocks noChangeArrowheads="1"/>
          </p:cNvSpPr>
          <p:nvPr/>
        </p:nvSpPr>
        <p:spPr bwMode="auto">
          <a:xfrm>
            <a:off x="179514" y="476672"/>
            <a:ext cx="8964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日本の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産業の動向（情報通信産業の実質</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の経済分析に関する調査」</a:t>
            </a:r>
            <a:r>
              <a:rPr lang="ja-JP" altLang="en-US" sz="120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latin typeface="Meiryo UI" panose="020B0604030504040204" pitchFamily="50" charset="-128"/>
                <a:ea typeface="Meiryo UI" panose="020B0604030504040204" pitchFamily="50" charset="-128"/>
                <a:cs typeface="Meiryo UI" panose="020B0604030504040204" pitchFamily="50" charset="-128"/>
              </a:rPr>
              <a:t>29</a:t>
            </a:r>
            <a:r>
              <a:rPr lang="ja-JP" altLang="en-US" sz="120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に占める情報通信</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9.5</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と、商業、不動産に次ぐ規模。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経年の推移をみる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以降、金額は増加傾向にある。</a:t>
            </a:r>
          </a:p>
        </p:txBody>
      </p:sp>
      <p:sp>
        <p:nvSpPr>
          <p:cNvPr id="13" name="テキスト ボックス 12"/>
          <p:cNvSpPr txBox="1"/>
          <p:nvPr/>
        </p:nvSpPr>
        <p:spPr>
          <a:xfrm>
            <a:off x="107503" y="1897087"/>
            <a:ext cx="4554253"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○経済活動別の実質</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構成（</a:t>
            </a:r>
            <a:r>
              <a:rPr kumimoji="1" lang="ja-JP" altLang="en-US" sz="1400">
                <a:latin typeface="Meiryo UI" panose="020B0604030504040204" pitchFamily="50" charset="-128"/>
                <a:ea typeface="Meiryo UI" panose="020B0604030504040204" pitchFamily="50" charset="-128"/>
                <a:cs typeface="Meiryo UI" panose="020B0604030504040204" pitchFamily="50" charset="-128"/>
              </a:rPr>
              <a:t>全国、</a:t>
            </a:r>
            <a:r>
              <a:rPr lang="en-US" altLang="ja-JP" sz="140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923928" y="1897087"/>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情報通信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産業の実質</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71495" y="2132856"/>
            <a:ext cx="9315495" cy="4718713"/>
          </a:xfrm>
          <a:prstGeom prst="rect">
            <a:avLst/>
          </a:prstGeom>
        </p:spPr>
      </p:pic>
    </p:spTree>
    <p:extLst>
      <p:ext uri="{BB962C8B-B14F-4D97-AF65-F5344CB8AC3E}">
        <p14:creationId xmlns:p14="http://schemas.microsoft.com/office/powerpoint/2010/main" val="2422439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10"/>
          <p:cNvSpPr>
            <a:spLocks noChangeArrowheads="1"/>
          </p:cNvSpPr>
          <p:nvPr/>
        </p:nvSpPr>
        <p:spPr bwMode="auto">
          <a:xfrm>
            <a:off x="179514" y="548680"/>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　情報</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通信業の都道府県別事業所数及び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従業者数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4"/>
          <p:cNvGraphicFramePr>
            <a:graphicFrameLocks noGrp="1"/>
          </p:cNvGraphicFramePr>
          <p:nvPr>
            <p:extLst>
              <p:ext uri="{D42A27DB-BD31-4B8C-83A1-F6EECF244321}">
                <p14:modId xmlns:p14="http://schemas.microsoft.com/office/powerpoint/2010/main" val="706360081"/>
              </p:ext>
            </p:extLst>
          </p:nvPr>
        </p:nvGraphicFramePr>
        <p:xfrm>
          <a:off x="225657" y="2420888"/>
          <a:ext cx="8337671" cy="3573326"/>
        </p:xfrm>
        <a:graphic>
          <a:graphicData uri="http://schemas.openxmlformats.org/drawingml/2006/table">
            <a:tbl>
              <a:tblPr firstRow="1" bandRow="1">
                <a:tableStyleId>{5C22544A-7EE6-4342-B048-85BDC9FD1C3A}</a:tableStyleId>
              </a:tblPr>
              <a:tblGrid>
                <a:gridCol w="1615652">
                  <a:extLst>
                    <a:ext uri="{9D8B030D-6E8A-4147-A177-3AD203B41FA5}">
                      <a16:colId xmlns:a16="http://schemas.microsoft.com/office/drawing/2014/main" val="20000"/>
                    </a:ext>
                  </a:extLst>
                </a:gridCol>
                <a:gridCol w="1615652">
                  <a:extLst>
                    <a:ext uri="{9D8B030D-6E8A-4147-A177-3AD203B41FA5}">
                      <a16:colId xmlns:a16="http://schemas.microsoft.com/office/drawing/2014/main" val="20001"/>
                    </a:ext>
                  </a:extLst>
                </a:gridCol>
                <a:gridCol w="1700690">
                  <a:extLst>
                    <a:ext uri="{9D8B030D-6E8A-4147-A177-3AD203B41FA5}">
                      <a16:colId xmlns:a16="http://schemas.microsoft.com/office/drawing/2014/main" val="20002"/>
                    </a:ext>
                  </a:extLst>
                </a:gridCol>
                <a:gridCol w="1530614">
                  <a:extLst>
                    <a:ext uri="{9D8B030D-6E8A-4147-A177-3AD203B41FA5}">
                      <a16:colId xmlns:a16="http://schemas.microsoft.com/office/drawing/2014/main" val="20003"/>
                    </a:ext>
                  </a:extLst>
                </a:gridCol>
                <a:gridCol w="1875063">
                  <a:extLst>
                    <a:ext uri="{9D8B030D-6E8A-4147-A177-3AD203B41FA5}">
                      <a16:colId xmlns:a16="http://schemas.microsoft.com/office/drawing/2014/main" val="20004"/>
                    </a:ext>
                  </a:extLst>
                </a:gridCol>
              </a:tblGrid>
              <a:tr h="504056">
                <a:tc row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情報通信業</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うち、ソフト系</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産業</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業種（</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600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21,935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849,374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13,314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619,083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139,601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3,885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111,896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3,771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122,387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2,894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99,409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4"/>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3,400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78,194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2,343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57,555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2,642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53,683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36,967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テキスト ボックス 3"/>
          <p:cNvSpPr txBox="1"/>
          <p:nvPr/>
        </p:nvSpPr>
        <p:spPr>
          <a:xfrm>
            <a:off x="179512" y="6165304"/>
            <a:ext cx="8298160"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ソフト系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ＩＴ産業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業種とは、「ソフトウェア業」、「情報処理・提供サービス業」、「インターネット付随サービス業」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95</a:t>
            </a:fld>
            <a:endParaRPr lang="ja-JP" altLang="en-US" b="1" dirty="0"/>
          </a:p>
        </p:txBody>
      </p:sp>
      <p:sp>
        <p:nvSpPr>
          <p:cNvPr id="9" name="正方形/長方形 8"/>
          <p:cNvSpPr/>
          <p:nvPr/>
        </p:nvSpPr>
        <p:spPr>
          <a:xfrm>
            <a:off x="35496" y="1124744"/>
            <a:ext cx="9012701"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を担う情報通信業について、事業所数及び従業者数において、東京都に次ぐ集積を有しており、ソフト系</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業種においても、事業所数では東京都に次ぐ規模となっている。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一方で、東京都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神奈川県と比較すると、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事業所あたりの従業者の数が小さく、大阪府は首都圏に比べ、中小規模の企業の集積が大きいと考えられる。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165353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96</a:t>
            </a:fld>
            <a:endParaRPr lang="ja-JP" altLang="en-US" dirty="0"/>
          </a:p>
        </p:txBody>
      </p:sp>
      <p:sp>
        <p:nvSpPr>
          <p:cNvPr id="21" name="正方形/長方形 10"/>
          <p:cNvSpPr>
            <a:spLocks noChangeArrowheads="1"/>
          </p:cNvSpPr>
          <p:nvPr/>
        </p:nvSpPr>
        <p:spPr bwMode="auto">
          <a:xfrm>
            <a:off x="179514"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国内民間企業の情報化投資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の経済分析に関する調査」</a:t>
            </a:r>
            <a:r>
              <a:rPr lang="ja-JP" altLang="en-US" sz="120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latin typeface="Meiryo UI" panose="020B0604030504040204" pitchFamily="50" charset="-128"/>
                <a:ea typeface="Meiryo UI" panose="020B0604030504040204" pitchFamily="50" charset="-128"/>
                <a:cs typeface="Meiryo UI" panose="020B0604030504040204" pitchFamily="50" charset="-128"/>
              </a:rPr>
              <a:t>29</a:t>
            </a:r>
            <a:r>
              <a:rPr lang="ja-JP" altLang="en-US" sz="120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50531"/>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の国内民間企業における情報化</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円、設備投資に占める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14.9</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年をピークに、直近は減少しているものの、全体的には右肩上がりで推移。</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6512" y="1742619"/>
            <a:ext cx="230425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（十億円）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8388424" y="1772816"/>
            <a:ext cx="71169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91051" y="1895926"/>
            <a:ext cx="8961897" cy="4858933"/>
          </a:xfrm>
          <a:prstGeom prst="rect">
            <a:avLst/>
          </a:prstGeom>
        </p:spPr>
      </p:pic>
    </p:spTree>
    <p:extLst>
      <p:ext uri="{BB962C8B-B14F-4D97-AF65-F5344CB8AC3E}">
        <p14:creationId xmlns:p14="http://schemas.microsoft.com/office/powerpoint/2010/main" val="10734012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529516"/>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大阪・関西の</a:t>
            </a:r>
            <a:r>
              <a:rPr lang="en-US" altLang="ja-JP" sz="16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導入の現状と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課題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：大阪商工会議所「製造現場における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活用に関する調査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107504" y="112474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の中堅・中小企業の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76.1%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やオープンネットワークなどの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技術の活用に関心を示し、</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技術活用による「生産工程、生産ラインの効率化」に期待する企業が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41.2%</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72.4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％の企業の工場等の機械はネットワーク等でつながっておらず、「メリット・費用対効果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の分かりにくさ」</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、「社内人材の乏しさ」を導入の障壁と考えている企業が多い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51520" y="2204864"/>
            <a:ext cx="7272808" cy="646331"/>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調査対象：近畿</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商工会議所の中堅・中小企業会員（製造業・資本金</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億円以下）のうち</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4,693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有効回答数（回答率）：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439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5496" y="2780928"/>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○ＩＴ技術活用の関心度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644008" y="4561383"/>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技術を活用する上での障害</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4589748" y="2622878"/>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○工場等の生産設備（機械）の「つながり」状況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35496" y="4528865"/>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技術活用により期待するもの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97</a:t>
            </a:fld>
            <a:endParaRPr lang="ja-JP" altLang="en-US" b="1" dirty="0"/>
          </a:p>
        </p:txBody>
      </p:sp>
      <p:pic>
        <p:nvPicPr>
          <p:cNvPr id="3" name="図 2"/>
          <p:cNvPicPr>
            <a:picLocks noChangeAspect="1"/>
          </p:cNvPicPr>
          <p:nvPr/>
        </p:nvPicPr>
        <p:blipFill>
          <a:blip r:embed="rId2"/>
          <a:stretch>
            <a:fillRect/>
          </a:stretch>
        </p:blipFill>
        <p:spPr>
          <a:xfrm>
            <a:off x="-310972" y="2836139"/>
            <a:ext cx="9455716" cy="4121253"/>
          </a:xfrm>
          <a:prstGeom prst="rect">
            <a:avLst/>
          </a:prstGeom>
        </p:spPr>
      </p:pic>
    </p:spTree>
    <p:extLst>
      <p:ext uri="{BB962C8B-B14F-4D97-AF65-F5344CB8AC3E}">
        <p14:creationId xmlns:p14="http://schemas.microsoft.com/office/powerpoint/2010/main" val="75358915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0340" y="2134017"/>
            <a:ext cx="8648773" cy="430887"/>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関西地域に本社を置く</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3,000</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の企業・団体を対象にしたアンケート調査。</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製造業、建設業、運輸業、医療・介護福祉業、宿泊飲食業から売上高上位の企業・団体を選定。製造業の比率を全体の</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％として実施。</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0"/>
          <p:cNvSpPr>
            <a:spLocks noChangeArrowheads="1"/>
          </p:cNvSpPr>
          <p:nvPr/>
        </p:nvSpPr>
        <p:spPr bwMode="auto">
          <a:xfrm>
            <a:off x="106016" y="539969"/>
            <a:ext cx="8964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関西企業におけるロボットの導入状況</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：（一社）</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機械工業</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連合会「平成</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年度関西地域の産業におけるロボット導入状況と今後の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活用分野</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に関する調査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報告書」</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111865"/>
            <a:ext cx="8928992" cy="10609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ロボットを導入した企業のうち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割以上が「生産性の向上」を目的としており、導入企業の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割近くが「効果があった」と回答。</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人手不足感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が高まる中で、今後、大阪の中小企業でロボットの普及が進めば生産性向上に大きく貢献することが期待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98</a:t>
            </a:fld>
            <a:endParaRPr lang="ja-JP" altLang="en-US" b="1" dirty="0"/>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1" y="2581438"/>
            <a:ext cx="4464495" cy="223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4869160"/>
            <a:ext cx="4237781" cy="199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940152" y="4817136"/>
            <a:ext cx="1979383" cy="201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76056" y="2577083"/>
            <a:ext cx="3449274" cy="222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812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29570</Words>
  <Application>Microsoft Office PowerPoint</Application>
  <PresentationFormat>画面に合わせる (4:3)</PresentationFormat>
  <Paragraphs>5842</Paragraphs>
  <Slides>166</Slides>
  <Notes>145</Notes>
  <HiddenSlides>0</HiddenSlides>
  <MMClips>0</MMClips>
  <ScaleCrop>false</ScaleCrop>
  <HeadingPairs>
    <vt:vector size="8" baseType="variant">
      <vt:variant>
        <vt:lpstr>使用されているフォント</vt:lpstr>
      </vt:variant>
      <vt:variant>
        <vt:i4>14</vt:i4>
      </vt:variant>
      <vt:variant>
        <vt:lpstr>テーマ</vt:lpstr>
      </vt:variant>
      <vt:variant>
        <vt:i4>3</vt:i4>
      </vt:variant>
      <vt:variant>
        <vt:lpstr>埋め込まれた OLE サーバー</vt:lpstr>
      </vt:variant>
      <vt:variant>
        <vt:i4>1</vt:i4>
      </vt:variant>
      <vt:variant>
        <vt:lpstr>スライド タイトル</vt:lpstr>
      </vt:variant>
      <vt:variant>
        <vt:i4>166</vt:i4>
      </vt:variant>
    </vt:vector>
  </HeadingPairs>
  <TitlesOfParts>
    <vt:vector size="184" baseType="lpstr">
      <vt:lpstr>Arial Unicode MS</vt:lpstr>
      <vt:lpstr>HGPｺﾞｼｯｸE</vt:lpstr>
      <vt:lpstr>HGPｺﾞｼｯｸM</vt:lpstr>
      <vt:lpstr>HGSｺﾞｼｯｸM</vt:lpstr>
      <vt:lpstr>HGS創英角ｺﾞｼｯｸUB</vt:lpstr>
      <vt:lpstr>Meiryo UI</vt:lpstr>
      <vt:lpstr>ＭＳ Ｐゴシック</vt:lpstr>
      <vt:lpstr>ＭＳ 明朝</vt:lpstr>
      <vt:lpstr>メイリオ</vt:lpstr>
      <vt:lpstr>Arial</vt:lpstr>
      <vt:lpstr>Calibri</vt:lpstr>
      <vt:lpstr>Century</vt:lpstr>
      <vt:lpstr>Times New Roman</vt:lpstr>
      <vt:lpstr>Wingdings</vt:lpstr>
      <vt:lpstr>Office テーマ</vt:lpstr>
      <vt:lpstr>5_Office テーマ</vt:lpstr>
      <vt:lpstr>1_Office テーマ</vt:lpstr>
      <vt:lpstr>ワークシート</vt:lpstr>
      <vt:lpstr>データでみる「大阪の成長戦略」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2016-05-16T05:07:20Z</dcterms:created>
  <dcterms:modified xsi:type="dcterms:W3CDTF">2019-02-01T01:50:57Z</dcterms:modified>
</cp:coreProperties>
</file>