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7.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drawings/drawing3.xml" ContentType="application/vnd.openxmlformats-officedocument.drawingml.chartshapes+xml"/>
  <Override PartName="/ppt/notesSlides/notesSlide15.xml" ContentType="application/vnd.openxmlformats-officedocument.presentationml.notesSlide+xml"/>
  <Override PartName="/ppt/charts/chart12.xml" ContentType="application/vnd.openxmlformats-officedocument.drawingml.chart+xml"/>
  <Override PartName="/ppt/drawings/drawing4.xml" ContentType="application/vnd.openxmlformats-officedocument.drawingml.chartshapes+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4.xml" ContentType="application/vnd.openxmlformats-officedocument.drawingml.chart+xml"/>
  <Override PartName="/ppt/drawings/drawing5.xml" ContentType="application/vnd.openxmlformats-officedocument.drawingml.chartshapes+xml"/>
  <Override PartName="/ppt/notesSlides/notesSlide18.xml" ContentType="application/vnd.openxmlformats-officedocument.presentationml.notesSlide+xml"/>
  <Override PartName="/ppt/charts/chart15.xml" ContentType="application/vnd.openxmlformats-officedocument.drawingml.chart+xml"/>
  <Override PartName="/ppt/drawings/drawing6.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6.xml" ContentType="application/vnd.openxmlformats-officedocument.drawingml.chart+xml"/>
  <Override PartName="/ppt/drawings/drawing7.xml" ContentType="application/vnd.openxmlformats-officedocument.drawingml.chartshapes+xml"/>
  <Override PartName="/ppt/charts/chart17.xml" ContentType="application/vnd.openxmlformats-officedocument.drawingml.chart+xml"/>
  <Override PartName="/ppt/drawings/drawing8.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8.xml" ContentType="application/vnd.openxmlformats-officedocument.drawingml.chart+xml"/>
  <Override PartName="/ppt/notesSlides/notesSlide24.xml" ContentType="application/vnd.openxmlformats-officedocument.presentationml.notesSlide+xml"/>
  <Override PartName="/ppt/charts/chart19.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0.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1.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37.xml" ContentType="application/vnd.openxmlformats-officedocument.presentationml.notesSlide+xml"/>
  <Override PartName="/ppt/charts/chart24.xml" ContentType="application/vnd.openxmlformats-officedocument.drawingml.chart+xml"/>
  <Override PartName="/ppt/notesSlides/notesSlide38.xml" ContentType="application/vnd.openxmlformats-officedocument.presentationml.notesSlide+xml"/>
  <Override PartName="/ppt/charts/chart25.xml" ContentType="application/vnd.openxmlformats-officedocument.drawingml.chart+xml"/>
  <Override PartName="/ppt/drawings/drawing9.xml" ContentType="application/vnd.openxmlformats-officedocument.drawingml.chartshapes+xml"/>
  <Override PartName="/ppt/notesSlides/notesSlide39.xml" ContentType="application/vnd.openxmlformats-officedocument.presentationml.notesSlide+xml"/>
  <Override PartName="/ppt/charts/chart26.xml" ContentType="application/vnd.openxmlformats-officedocument.drawingml.chart+xml"/>
  <Override PartName="/ppt/drawings/drawing10.xml" ContentType="application/vnd.openxmlformats-officedocument.drawingml.chartshapes+xml"/>
  <Override PartName="/ppt/charts/chart27.xml" ContentType="application/vnd.openxmlformats-officedocument.drawingml.chart+xml"/>
  <Override PartName="/ppt/notesSlides/notesSlide40.xml" ContentType="application/vnd.openxmlformats-officedocument.presentationml.notesSlide+xml"/>
  <Override PartName="/ppt/charts/chart28.xml" ContentType="application/vnd.openxmlformats-officedocument.drawingml.chart+xml"/>
  <Override PartName="/ppt/drawings/drawing11.xml" ContentType="application/vnd.openxmlformats-officedocument.drawingml.chartshapes+xml"/>
  <Override PartName="/ppt/notesSlides/notesSlide41.xml" ContentType="application/vnd.openxmlformats-officedocument.presentationml.notesSlide+xml"/>
  <Override PartName="/ppt/charts/chart29.xml" ContentType="application/vnd.openxmlformats-officedocument.drawingml.chart+xml"/>
  <Override PartName="/ppt/notesSlides/notesSlide42.xml" ContentType="application/vnd.openxmlformats-officedocument.presentationml.notesSlide+xml"/>
  <Override PartName="/ppt/charts/chart30.xml" ContentType="application/vnd.openxmlformats-officedocument.drawingml.chart+xml"/>
  <Override PartName="/ppt/notesSlides/notesSlide43.xml" ContentType="application/vnd.openxmlformats-officedocument.presentationml.notesSlide+xml"/>
  <Override PartName="/ppt/charts/chart31.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2.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33.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0.xml" ContentType="application/vnd.openxmlformats-officedocument.presentationml.notesSlide+xml"/>
  <Override PartName="/ppt/charts/chart34.xml" ContentType="application/vnd.openxmlformats-officedocument.drawingml.chart+xml"/>
  <Override PartName="/ppt/notesSlides/notesSlide51.xml" ContentType="application/vnd.openxmlformats-officedocument.presentationml.notesSlide+xml"/>
  <Override PartName="/ppt/charts/chart35.xml" ContentType="application/vnd.openxmlformats-officedocument.drawingml.chart+xml"/>
  <Override PartName="/ppt/drawings/drawing12.xml" ContentType="application/vnd.openxmlformats-officedocument.drawingml.chartshapes+xml"/>
  <Override PartName="/ppt/notesSlides/notesSlide52.xml" ContentType="application/vnd.openxmlformats-officedocument.presentationml.notesSlide+xml"/>
  <Override PartName="/ppt/charts/chart36.xml" ContentType="application/vnd.openxmlformats-officedocument.drawingml.chart+xml"/>
  <Override PartName="/ppt/drawings/drawing13.xml" ContentType="application/vnd.openxmlformats-officedocument.drawingml.chartshapes+xml"/>
  <Override PartName="/ppt/charts/chart37.xml" ContentType="application/vnd.openxmlformats-officedocument.drawingml.chart+xml"/>
  <Override PartName="/ppt/charts/chart38.xml" ContentType="application/vnd.openxmlformats-officedocument.drawingml.chart+xml"/>
  <Override PartName="/ppt/notesSlides/notesSlide53.xml" ContentType="application/vnd.openxmlformats-officedocument.presentationml.notesSlide+xml"/>
  <Override PartName="/ppt/charts/chart39.xml" ContentType="application/vnd.openxmlformats-officedocument.drawingml.chart+xml"/>
  <Override PartName="/ppt/charts/chart40.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41.xml" ContentType="application/vnd.openxmlformats-officedocument.drawingml.chart+xml"/>
  <Override PartName="/ppt/notesSlides/notesSlide59.xml" ContentType="application/vnd.openxmlformats-officedocument.presentationml.notesSlide+xml"/>
  <Override PartName="/ppt/charts/chart42.xml" ContentType="application/vnd.openxmlformats-officedocument.drawingml.chart+xml"/>
  <Override PartName="/ppt/notesSlides/notesSlide6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45.xml" ContentType="application/vnd.openxmlformats-officedocument.drawingml.chart+xml"/>
  <Override PartName="/ppt/charts/chart4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47.xml" ContentType="application/vnd.openxmlformats-officedocument.drawingml.chart+xml"/>
  <Override PartName="/ppt/drawings/drawing14.xml" ContentType="application/vnd.openxmlformats-officedocument.drawingml.chartshapes+xml"/>
  <Override PartName="/ppt/notesSlides/notesSlide75.xml" ContentType="application/vnd.openxmlformats-officedocument.presentationml.notesSlide+xml"/>
  <Override PartName="/ppt/charts/chart4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6.xml" ContentType="application/vnd.openxmlformats-officedocument.presentationml.notesSlide+xml"/>
  <Override PartName="/ppt/charts/chart4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notesSlides/notesSlide77.xml" ContentType="application/vnd.openxmlformats-officedocument.presentationml.notesSlide+xml"/>
  <Override PartName="/ppt/charts/chart50.xml" ContentType="application/vnd.openxmlformats-officedocument.drawingml.chart+xml"/>
  <Override PartName="/ppt/theme/themeOverride2.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55.xml" ContentType="application/vnd.openxmlformats-officedocument.drawingml.chart+xml"/>
  <Override PartName="/ppt/notesSlides/notesSlide86.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drawings/drawing15.xml" ContentType="application/vnd.openxmlformats-officedocument.drawingml.chartshapes+xml"/>
  <Override PartName="/ppt/notesSlides/notesSlide87.xml" ContentType="application/vnd.openxmlformats-officedocument.presentationml.notesSlide+xml"/>
  <Override PartName="/ppt/charts/chart58.xml" ContentType="application/vnd.openxmlformats-officedocument.drawingml.chart+xml"/>
  <Override PartName="/ppt/drawings/drawing16.xml" ContentType="application/vnd.openxmlformats-officedocument.drawingml.chartshape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59.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3.xml" ContentType="application/vnd.openxmlformats-officedocument.themeOverride+xml"/>
  <Override PartName="/ppt/notesSlides/notesSlide90.xml" ContentType="application/vnd.openxmlformats-officedocument.presentationml.notesSlide+xml"/>
  <Override PartName="/ppt/charts/chart60.xml" ContentType="application/vnd.openxmlformats-officedocument.drawingml.chart+xml"/>
  <Override PartName="/ppt/notesSlides/notesSlide91.xml" ContentType="application/vnd.openxmlformats-officedocument.presentationml.notesSlide+xml"/>
  <Override PartName="/ppt/charts/chart61.xml" ContentType="application/vnd.openxmlformats-officedocument.drawingml.chart+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rts/chart62.xml" ContentType="application/vnd.openxmlformats-officedocument.drawingml.chart+xml"/>
  <Override PartName="/ppt/notesSlides/notesSlide98.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notesSlides/notesSlide99.xml" ContentType="application/vnd.openxmlformats-officedocument.presentationml.notesSlide+xml"/>
  <Override PartName="/ppt/charts/chart65.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0.xml" ContentType="application/vnd.openxmlformats-officedocument.presentationml.notesSlide+xml"/>
  <Override PartName="/ppt/charts/chart66.xml" ContentType="application/vnd.openxmlformats-officedocument.drawingml.chart+xml"/>
  <Override PartName="/ppt/notesSlides/notesSlide101.xml" ContentType="application/vnd.openxmlformats-officedocument.presentationml.notesSlide+xml"/>
  <Override PartName="/ppt/charts/chart67.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02.xml" ContentType="application/vnd.openxmlformats-officedocument.presentationml.notesSlide+xml"/>
  <Override PartName="/ppt/charts/chart68.xml" ContentType="application/vnd.openxmlformats-officedocument.drawingml.chart+xml"/>
  <Override PartName="/ppt/notesSlides/notesSlide10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04.xml" ContentType="application/vnd.openxmlformats-officedocument.presentationml.notesSlide+xml"/>
  <Override PartName="/ppt/charts/chart71.xml" ContentType="application/vnd.openxmlformats-officedocument.drawingml.chart+xml"/>
  <Override PartName="/ppt/notesSlides/notesSlide105.xml" ContentType="application/vnd.openxmlformats-officedocument.presentationml.notesSlide+xml"/>
  <Override PartName="/ppt/charts/chart72.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73.xml" ContentType="application/vnd.openxmlformats-officedocument.drawingml.chart+xml"/>
  <Override PartName="/ppt/notesSlides/notesSlide106.xml" ContentType="application/vnd.openxmlformats-officedocument.presentationml.notesSlide+xml"/>
  <Override PartName="/ppt/charts/chart74.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4.xml" ContentType="application/vnd.openxmlformats-officedocument.themeOverride+xml"/>
  <Override PartName="/ppt/drawings/drawing17.xml" ContentType="application/vnd.openxmlformats-officedocument.drawingml.chartshapes+xml"/>
  <Override PartName="/ppt/notesSlides/notesSlide107.xml" ContentType="application/vnd.openxmlformats-officedocument.presentationml.notesSlide+xml"/>
  <Override PartName="/ppt/charts/chart75.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08.xml" ContentType="application/vnd.openxmlformats-officedocument.presentationml.notesSlide+xml"/>
  <Override PartName="/ppt/charts/chart76.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8.xml" ContentType="application/vnd.openxmlformats-officedocument.drawingml.chartshapes+xml"/>
  <Override PartName="/ppt/notesSlides/notesSlide109.xml" ContentType="application/vnd.openxmlformats-officedocument.presentationml.notesSlide+xml"/>
  <Override PartName="/ppt/charts/chart77.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10.xml" ContentType="application/vnd.openxmlformats-officedocument.presentationml.notesSlide+xml"/>
  <Override PartName="/ppt/charts/chart78.xml" ContentType="application/vnd.openxmlformats-officedocument.drawingml.chart+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charts/chart79.xml" ContentType="application/vnd.openxmlformats-officedocument.drawingml.chart+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charts/chart80.xml" ContentType="application/vnd.openxmlformats-officedocument.drawingml.chart+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 id="2147483708" r:id="rId2"/>
  </p:sldMasterIdLst>
  <p:notesMasterIdLst>
    <p:notesMasterId r:id="rId154"/>
  </p:notesMasterIdLst>
  <p:handoutMasterIdLst>
    <p:handoutMasterId r:id="rId155"/>
  </p:handoutMasterIdLst>
  <p:sldIdLst>
    <p:sldId id="1145" r:id="rId3"/>
    <p:sldId id="1051" r:id="rId4"/>
    <p:sldId id="1299" r:id="rId5"/>
    <p:sldId id="1461" r:id="rId6"/>
    <p:sldId id="1155" r:id="rId7"/>
    <p:sldId id="1301" r:id="rId8"/>
    <p:sldId id="1398" r:id="rId9"/>
    <p:sldId id="1261" r:id="rId10"/>
    <p:sldId id="1262" r:id="rId11"/>
    <p:sldId id="1450" r:id="rId12"/>
    <p:sldId id="1278" r:id="rId13"/>
    <p:sldId id="1451" r:id="rId14"/>
    <p:sldId id="1302" r:id="rId15"/>
    <p:sldId id="1263" r:id="rId16"/>
    <p:sldId id="1264" r:id="rId17"/>
    <p:sldId id="1303" r:id="rId18"/>
    <p:sldId id="1268" r:id="rId19"/>
    <p:sldId id="1323" r:id="rId20"/>
    <p:sldId id="1304" r:id="rId21"/>
    <p:sldId id="1288" r:id="rId22"/>
    <p:sldId id="1289" r:id="rId23"/>
    <p:sldId id="1157" r:id="rId24"/>
    <p:sldId id="1462" r:id="rId25"/>
    <p:sldId id="1521" r:id="rId26"/>
    <p:sldId id="1269" r:id="rId27"/>
    <p:sldId id="1270" r:id="rId28"/>
    <p:sldId id="1523" r:id="rId29"/>
    <p:sldId id="1384" r:id="rId30"/>
    <p:sldId id="1200" r:id="rId31"/>
    <p:sldId id="1271" r:id="rId32"/>
    <p:sldId id="1280" r:id="rId33"/>
    <p:sldId id="1456" r:id="rId34"/>
    <p:sldId id="1391" r:id="rId35"/>
    <p:sldId id="1017" r:id="rId36"/>
    <p:sldId id="1202" r:id="rId37"/>
    <p:sldId id="1463" r:id="rId38"/>
    <p:sldId id="1517" r:id="rId39"/>
    <p:sldId id="1365" r:id="rId40"/>
    <p:sldId id="1027" r:id="rId41"/>
    <p:sldId id="1019" r:id="rId42"/>
    <p:sldId id="1306" r:id="rId43"/>
    <p:sldId id="1205" r:id="rId44"/>
    <p:sldId id="1206" r:id="rId45"/>
    <p:sldId id="1354" r:id="rId46"/>
    <p:sldId id="1355" r:id="rId47"/>
    <p:sldId id="1510" r:id="rId48"/>
    <p:sldId id="1357" r:id="rId49"/>
    <p:sldId id="1358" r:id="rId50"/>
    <p:sldId id="1359" r:id="rId51"/>
    <p:sldId id="1360" r:id="rId52"/>
    <p:sldId id="1361" r:id="rId53"/>
    <p:sldId id="1362" r:id="rId54"/>
    <p:sldId id="1363" r:id="rId55"/>
    <p:sldId id="1364" r:id="rId56"/>
    <p:sldId id="1522" r:id="rId57"/>
    <p:sldId id="1209" r:id="rId58"/>
    <p:sldId id="1211" r:id="rId59"/>
    <p:sldId id="673" r:id="rId60"/>
    <p:sldId id="1353" r:id="rId61"/>
    <p:sldId id="1350" r:id="rId62"/>
    <p:sldId id="1516" r:id="rId63"/>
    <p:sldId id="1294" r:id="rId64"/>
    <p:sldId id="1347" r:id="rId65"/>
    <p:sldId id="1388" r:id="rId66"/>
    <p:sldId id="1349" r:id="rId67"/>
    <p:sldId id="1338" r:id="rId68"/>
    <p:sldId id="1228" r:id="rId69"/>
    <p:sldId id="1466" r:id="rId70"/>
    <p:sldId id="1467" r:id="rId71"/>
    <p:sldId id="1468" r:id="rId72"/>
    <p:sldId id="1469" r:id="rId73"/>
    <p:sldId id="1470" r:id="rId74"/>
    <p:sldId id="1471" r:id="rId75"/>
    <p:sldId id="1472" r:id="rId76"/>
    <p:sldId id="1473" r:id="rId77"/>
    <p:sldId id="1474" r:id="rId78"/>
    <p:sldId id="1475" r:id="rId79"/>
    <p:sldId id="1524" r:id="rId80"/>
    <p:sldId id="1511" r:id="rId81"/>
    <p:sldId id="1478" r:id="rId82"/>
    <p:sldId id="1479" r:id="rId83"/>
    <p:sldId id="1480" r:id="rId84"/>
    <p:sldId id="1481" r:id="rId85"/>
    <p:sldId id="1482" r:id="rId86"/>
    <p:sldId id="1518" r:id="rId87"/>
    <p:sldId id="1484" r:id="rId88"/>
    <p:sldId id="1526" r:id="rId89"/>
    <p:sldId id="1486" r:id="rId90"/>
    <p:sldId id="1487" r:id="rId91"/>
    <p:sldId id="1527" r:id="rId92"/>
    <p:sldId id="1489" r:id="rId93"/>
    <p:sldId id="1490" r:id="rId94"/>
    <p:sldId id="1491" r:id="rId95"/>
    <p:sldId id="1519" r:id="rId96"/>
    <p:sldId id="1493" r:id="rId97"/>
    <p:sldId id="1494" r:id="rId98"/>
    <p:sldId id="1495" r:id="rId99"/>
    <p:sldId id="1496" r:id="rId100"/>
    <p:sldId id="1497" r:id="rId101"/>
    <p:sldId id="1498" r:id="rId102"/>
    <p:sldId id="1499" r:id="rId103"/>
    <p:sldId id="1500" r:id="rId104"/>
    <p:sldId id="1525" r:id="rId105"/>
    <p:sldId id="1502" r:id="rId106"/>
    <p:sldId id="1503" r:id="rId107"/>
    <p:sldId id="1504" r:id="rId108"/>
    <p:sldId id="1505" r:id="rId109"/>
    <p:sldId id="1506" r:id="rId110"/>
    <p:sldId id="1507" r:id="rId111"/>
    <p:sldId id="1520" r:id="rId112"/>
    <p:sldId id="1509" r:id="rId113"/>
    <p:sldId id="1309" r:id="rId114"/>
    <p:sldId id="558" r:id="rId115"/>
    <p:sldId id="1247" r:id="rId116"/>
    <p:sldId id="1317" r:id="rId117"/>
    <p:sldId id="1325" r:id="rId118"/>
    <p:sldId id="1326" r:id="rId119"/>
    <p:sldId id="1327" r:id="rId120"/>
    <p:sldId id="1328" r:id="rId121"/>
    <p:sldId id="1329" r:id="rId122"/>
    <p:sldId id="1458" r:id="rId123"/>
    <p:sldId id="1330" r:id="rId124"/>
    <p:sldId id="1397" r:id="rId125"/>
    <p:sldId id="1333" r:id="rId126"/>
    <p:sldId id="1334" r:id="rId127"/>
    <p:sldId id="1335" r:id="rId128"/>
    <p:sldId id="1336" r:id="rId129"/>
    <p:sldId id="1331" r:id="rId130"/>
    <p:sldId id="1343" r:id="rId131"/>
    <p:sldId id="1028" r:id="rId132"/>
    <p:sldId id="1515" r:id="rId133"/>
    <p:sldId id="988" r:id="rId134"/>
    <p:sldId id="1512" r:id="rId135"/>
    <p:sldId id="769" r:id="rId136"/>
    <p:sldId id="1310" r:id="rId137"/>
    <p:sldId id="1252" r:id="rId138"/>
    <p:sldId id="1298" r:id="rId139"/>
    <p:sldId id="1513" r:id="rId140"/>
    <p:sldId id="1514" r:id="rId141"/>
    <p:sldId id="998" r:id="rId142"/>
    <p:sldId id="1455" r:id="rId143"/>
    <p:sldId id="1048" r:id="rId144"/>
    <p:sldId id="1001" r:id="rId145"/>
    <p:sldId id="1373" r:id="rId146"/>
    <p:sldId id="1045" r:id="rId147"/>
    <p:sldId id="1380" r:id="rId148"/>
    <p:sldId id="955" r:id="rId149"/>
    <p:sldId id="1379" r:id="rId150"/>
    <p:sldId id="761" r:id="rId151"/>
    <p:sldId id="1374" r:id="rId152"/>
    <p:sldId id="1375" r:id="rId153"/>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222"/>
    <a:srgbClr val="DBEEF4"/>
    <a:srgbClr val="C96009"/>
    <a:srgbClr val="0078D2"/>
    <a:srgbClr val="070A97"/>
    <a:srgbClr val="FFFD73"/>
    <a:srgbClr val="884106"/>
    <a:srgbClr val="CC66FF"/>
    <a:srgbClr val="0A0FE0"/>
    <a:srgbClr val="F684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99823" autoAdjust="0"/>
  </p:normalViewPr>
  <p:slideViewPr>
    <p:cSldViewPr>
      <p:cViewPr varScale="1">
        <p:scale>
          <a:sx n="74" d="100"/>
          <a:sy n="74" d="100"/>
        </p:scale>
        <p:origin x="58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9" d="100"/>
          <a:sy n="49" d="100"/>
        </p:scale>
        <p:origin x="-2916" y="-102"/>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theme" Target="theme/theme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tableStyles" Target="tableStyle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handoutMaster" Target="handoutMasters/handoutMaster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commentAuthors" Target="commentAuthor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notesMaster" Target="notesMasters/notesMaster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______9.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______10.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______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______12.xlsx"/><Relationship Id="rId2" Type="http://schemas.microsoft.com/office/2011/relationships/chartColorStyle" Target="colors5.xml"/><Relationship Id="rId1" Type="http://schemas.microsoft.com/office/2011/relationships/chartStyle" Target="style5.xm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______13.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______14.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______15.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______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______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______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______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______20.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______21.xlsx"/></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______22.xlsx"/></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______23.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______24.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______25.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______26.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______27.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______28.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______29.xlsx"/></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______30.xlsx"/><Relationship Id="rId2" Type="http://schemas.microsoft.com/office/2011/relationships/chartColorStyle" Target="colors6.xml"/><Relationship Id="rId1" Type="http://schemas.microsoft.com/office/2011/relationships/chartStyle" Target="style6.xml"/></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______31.xlsx"/></Relationships>
</file>

<file path=ppt/charts/_rels/chart35.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______32.xlsx"/></Relationships>
</file>

<file path=ppt/charts/_rels/chart36.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______33.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______34.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______35.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______36.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______37.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______38.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______39.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______40.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______41.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______42.xlsx"/></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______43.xlsx"/><Relationship Id="rId2" Type="http://schemas.microsoft.com/office/2011/relationships/chartColorStyle" Target="colors7.xml"/><Relationship Id="rId1" Type="http://schemas.microsoft.com/office/2011/relationships/chartStyle" Target="style7.xml"/></Relationships>
</file>

<file path=ppt/charts/_rels/chart47.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______44.xlsx"/></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______45.xlsx"/><Relationship Id="rId2" Type="http://schemas.microsoft.com/office/2011/relationships/chartColorStyle" Target="colors8.xml"/><Relationship Id="rId1" Type="http://schemas.microsoft.com/office/2011/relationships/chartStyle" Target="style8.xml"/></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______46.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______47.xlsx"/><Relationship Id="rId1" Type="http://schemas.openxmlformats.org/officeDocument/2006/relationships/themeOverride" Target="../theme/themeOverride2.xml"/></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______48.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______49.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______50.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______51.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______52.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______53.xlsx"/></Relationships>
</file>

<file path=ppt/charts/_rels/chart57.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______54.xlsx"/></Relationships>
</file>

<file path=ppt/charts/_rels/chart58.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package" Target="../embeddings/Microsoft_Excel_______55.xlsx"/></Relationships>
</file>

<file path=ppt/charts/_rels/chart5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______56.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___5.xlsx"/></Relationships>
</file>

<file path=ppt/charts/_rels/chart6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30\00&#65294;&#12487;&#12540;&#12479;&#12391;&#35211;&#12427;&#22823;&#38442;&#12398;&#25104;&#38263;&#25126;&#30053;2018&#29256;&#12398;&#20316;&#25104;\&#12487;&#12540;&#12479;&#38598;\&#31532;2&#31456;&#9314;&#12288;&#29987;&#26989;&#12539;&#25216;&#34899;\06.&#19978;&#22580;&#12539;&#12505;&#12531;&#12481;&#12515;&#12540;&#38306;&#36899;\&#65308;&#65360;98-99&#65310;&#19978;&#22580;&#12539;&#25552;&#26696;&#22411;&#34701;&#36039;.xlsx" TargetMode="External"/></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______57.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______58.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______59.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______60.xlsx"/></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______61.xlsx"/><Relationship Id="rId2" Type="http://schemas.microsoft.com/office/2011/relationships/chartColorStyle" Target="colors11.xml"/><Relationship Id="rId1" Type="http://schemas.microsoft.com/office/2011/relationships/chartStyle" Target="style11.xml"/></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______62.xlsx"/></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______63.xlsx"/><Relationship Id="rId2" Type="http://schemas.microsoft.com/office/2011/relationships/chartColorStyle" Target="colors12.xml"/><Relationship Id="rId1" Type="http://schemas.microsoft.com/office/2011/relationships/chartStyle" Target="style12.xml"/></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______64.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______6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6.xlsx"/></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______66.xlsx"/><Relationship Id="rId2" Type="http://schemas.microsoft.com/office/2011/relationships/chartColorStyle" Target="colors13.xml"/><Relationship Id="rId1" Type="http://schemas.microsoft.com/office/2011/relationships/chartStyle" Target="style13.xml"/></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______67.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______68.xlsx"/><Relationship Id="rId2" Type="http://schemas.microsoft.com/office/2011/relationships/chartColorStyle" Target="colors14.xml"/><Relationship Id="rId1" Type="http://schemas.microsoft.com/office/2011/relationships/chartStyle" Target="style14.xml"/></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______69.xlsx"/></Relationships>
</file>

<file path=ppt/charts/_rels/chart7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17.xml"/><Relationship Id="rId4" Type="http://schemas.openxmlformats.org/officeDocument/2006/relationships/package" Target="../embeddings/Microsoft_Excel_______70.xlsx"/></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______71.xlsx"/><Relationship Id="rId2" Type="http://schemas.microsoft.com/office/2011/relationships/chartColorStyle" Target="colors16.xml"/><Relationship Id="rId1" Type="http://schemas.microsoft.com/office/2011/relationships/chartStyle" Target="style16.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______72.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8.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______73.xlsx"/><Relationship Id="rId2" Type="http://schemas.microsoft.com/office/2011/relationships/chartColorStyle" Target="colors18.xml"/><Relationship Id="rId1" Type="http://schemas.microsoft.com/office/2011/relationships/chartStyle" Target="style18.xml"/></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______74.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______75.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______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______7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______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374115241675657E-2"/>
          <c:y val="3.0962407824778923E-2"/>
          <c:w val="0.88322410861158795"/>
          <c:h val="0.55503739757970161"/>
        </c:manualLayout>
      </c:layout>
      <c:barChart>
        <c:barDir val="col"/>
        <c:grouping val="clustered"/>
        <c:varyColors val="0"/>
        <c:ser>
          <c:idx val="0"/>
          <c:order val="0"/>
          <c:tx>
            <c:strRef>
              <c:f>経済活動別!$C$1</c:f>
              <c:strCache>
                <c:ptCount val="1"/>
                <c:pt idx="0">
                  <c:v>寄与度</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0000"/>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経済活動別!$B$2:$B$15</c:f>
              <c:strCache>
                <c:ptCount val="14"/>
                <c:pt idx="0">
                  <c:v>製造業</c:v>
                </c:pt>
                <c:pt idx="1">
                  <c:v>電気・ガス・水道・廃棄物処理業</c:v>
                </c:pt>
                <c:pt idx="2">
                  <c:v>建設業</c:v>
                </c:pt>
                <c:pt idx="3">
                  <c:v>卸売・小売業</c:v>
                </c:pt>
                <c:pt idx="4">
                  <c:v>運輸・郵便業</c:v>
                </c:pt>
                <c:pt idx="5">
                  <c:v>宿泊・飲食サービス業</c:v>
                </c:pt>
                <c:pt idx="6">
                  <c:v>情報通信業</c:v>
                </c:pt>
                <c:pt idx="7">
                  <c:v>金融・保険業</c:v>
                </c:pt>
                <c:pt idx="8">
                  <c:v>不動産業</c:v>
                </c:pt>
                <c:pt idx="9">
                  <c:v>専門・科学委技術、業務支援サービス業</c:v>
                </c:pt>
                <c:pt idx="10">
                  <c:v>公務</c:v>
                </c:pt>
                <c:pt idx="11">
                  <c:v>教育</c:v>
                </c:pt>
                <c:pt idx="12">
                  <c:v>保健衛生・社会事業</c:v>
                </c:pt>
                <c:pt idx="13">
                  <c:v>その他のサービス</c:v>
                </c:pt>
              </c:strCache>
            </c:strRef>
          </c:cat>
          <c:val>
            <c:numRef>
              <c:f>経済活動別!$C$2:$C$15</c:f>
              <c:numCache>
                <c:formatCode>0.00;"▲ "0.00</c:formatCode>
                <c:ptCount val="14"/>
                <c:pt idx="0">
                  <c:v>-0.42</c:v>
                </c:pt>
                <c:pt idx="1">
                  <c:v>-0.02</c:v>
                </c:pt>
                <c:pt idx="2">
                  <c:v>0.25</c:v>
                </c:pt>
                <c:pt idx="3">
                  <c:v>-0.11</c:v>
                </c:pt>
                <c:pt idx="4">
                  <c:v>-0.05</c:v>
                </c:pt>
                <c:pt idx="5">
                  <c:v>0.09</c:v>
                </c:pt>
                <c:pt idx="6">
                  <c:v>-0.11</c:v>
                </c:pt>
                <c:pt idx="7">
                  <c:v>-0.11</c:v>
                </c:pt>
                <c:pt idx="8">
                  <c:v>0.33</c:v>
                </c:pt>
                <c:pt idx="9">
                  <c:v>0.36</c:v>
                </c:pt>
                <c:pt idx="10">
                  <c:v>-0.06</c:v>
                </c:pt>
                <c:pt idx="11">
                  <c:v>-0.02</c:v>
                </c:pt>
                <c:pt idx="12">
                  <c:v>0.09</c:v>
                </c:pt>
                <c:pt idx="13">
                  <c:v>-0.11</c:v>
                </c:pt>
              </c:numCache>
            </c:numRef>
          </c:val>
          <c:extLst>
            <c:ext xmlns:c16="http://schemas.microsoft.com/office/drawing/2014/chart" uri="{C3380CC4-5D6E-409C-BE32-E72D297353CC}">
              <c16:uniqueId val="{00000005-38CD-4F40-A684-0629CAC50DB0}"/>
            </c:ext>
          </c:extLst>
        </c:ser>
        <c:dLbls>
          <c:showLegendKey val="0"/>
          <c:showVal val="0"/>
          <c:showCatName val="0"/>
          <c:showSerName val="0"/>
          <c:showPercent val="0"/>
          <c:showBubbleSize val="0"/>
        </c:dLbls>
        <c:gapWidth val="219"/>
        <c:overlap val="-27"/>
        <c:axId val="1943850559"/>
        <c:axId val="1943842239"/>
      </c:barChart>
      <c:catAx>
        <c:axId val="19438505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943842239"/>
        <c:crosses val="autoZero"/>
        <c:auto val="1"/>
        <c:lblAlgn val="ctr"/>
        <c:lblOffset val="100"/>
        <c:noMultiLvlLbl val="0"/>
      </c:catAx>
      <c:valAx>
        <c:axId val="1943842239"/>
        <c:scaling>
          <c:orientation val="minMax"/>
          <c:min val="-0.60000000000000009"/>
        </c:scaling>
        <c:delete val="0"/>
        <c:axPos val="l"/>
        <c:majorGridlines>
          <c:spPr>
            <a:ln w="3175" cap="flat" cmpd="sng" algn="ctr">
              <a:solidFill>
                <a:schemeClr val="tx1">
                  <a:lumMod val="15000"/>
                  <a:lumOff val="85000"/>
                </a:schemeClr>
              </a:solidFill>
              <a:round/>
            </a:ln>
            <a:effectLst/>
          </c:spPr>
        </c:majorGridlines>
        <c:numFmt formatCode="0.00;&quot;▲ &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43850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Sheet2!$AD$2</c:f>
              <c:strCache>
                <c:ptCount val="1"/>
                <c:pt idx="0">
                  <c:v>中国</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Sheet2!$AC$3:$AC$10</c:f>
              <c:strCache>
                <c:ptCount val="8"/>
                <c:pt idx="0">
                  <c:v>2011年</c:v>
                </c:pt>
                <c:pt idx="1">
                  <c:v>2012年</c:v>
                </c:pt>
                <c:pt idx="2">
                  <c:v>2013年</c:v>
                </c:pt>
                <c:pt idx="3">
                  <c:v>2014年</c:v>
                </c:pt>
                <c:pt idx="4">
                  <c:v>2015年</c:v>
                </c:pt>
                <c:pt idx="5">
                  <c:v>2016年</c:v>
                </c:pt>
                <c:pt idx="6">
                  <c:v>2017年</c:v>
                </c:pt>
                <c:pt idx="7">
                  <c:v>2018年</c:v>
                </c:pt>
              </c:strCache>
            </c:strRef>
          </c:cat>
          <c:val>
            <c:numRef>
              <c:f>Sheet2!$AD$3:$AD$10</c:f>
              <c:numCache>
                <c:formatCode>0.0%</c:formatCode>
                <c:ptCount val="8"/>
                <c:pt idx="0">
                  <c:v>0.48299999999999998</c:v>
                </c:pt>
                <c:pt idx="1">
                  <c:v>0.42899999999999999</c:v>
                </c:pt>
                <c:pt idx="2">
                  <c:v>0.4</c:v>
                </c:pt>
                <c:pt idx="3">
                  <c:v>0.41799999999999998</c:v>
                </c:pt>
                <c:pt idx="4">
                  <c:v>0.54400000000000004</c:v>
                </c:pt>
                <c:pt idx="5">
                  <c:v>0.58499999999999996</c:v>
                </c:pt>
                <c:pt idx="6">
                  <c:v>0.54700000000000004</c:v>
                </c:pt>
                <c:pt idx="7">
                  <c:v>0.54295942720763724</c:v>
                </c:pt>
              </c:numCache>
            </c:numRef>
          </c:val>
          <c:smooth val="0"/>
          <c:extLst>
            <c:ext xmlns:c16="http://schemas.microsoft.com/office/drawing/2014/chart" uri="{C3380CC4-5D6E-409C-BE32-E72D297353CC}">
              <c16:uniqueId val="{00000000-5BBE-4E13-AFBC-DC6440E9D40A}"/>
            </c:ext>
          </c:extLst>
        </c:ser>
        <c:ser>
          <c:idx val="1"/>
          <c:order val="1"/>
          <c:tx>
            <c:strRef>
              <c:f>Sheet2!$AE$2</c:f>
              <c:strCache>
                <c:ptCount val="1"/>
                <c:pt idx="0">
                  <c:v>韓国</c:v>
                </c:pt>
              </c:strCache>
            </c:strRef>
          </c:tx>
          <c:cat>
            <c:strRef>
              <c:f>Sheet2!$AC$3:$AC$10</c:f>
              <c:strCache>
                <c:ptCount val="8"/>
                <c:pt idx="0">
                  <c:v>2011年</c:v>
                </c:pt>
                <c:pt idx="1">
                  <c:v>2012年</c:v>
                </c:pt>
                <c:pt idx="2">
                  <c:v>2013年</c:v>
                </c:pt>
                <c:pt idx="3">
                  <c:v>2014年</c:v>
                </c:pt>
                <c:pt idx="4">
                  <c:v>2015年</c:v>
                </c:pt>
                <c:pt idx="5">
                  <c:v>2016年</c:v>
                </c:pt>
                <c:pt idx="6">
                  <c:v>2017年</c:v>
                </c:pt>
                <c:pt idx="7">
                  <c:v>2018年</c:v>
                </c:pt>
              </c:strCache>
            </c:strRef>
          </c:cat>
          <c:val>
            <c:numRef>
              <c:f>Sheet2!$AE$3:$AE$10</c:f>
              <c:numCache>
                <c:formatCode>0.0%</c:formatCode>
                <c:ptCount val="8"/>
                <c:pt idx="0">
                  <c:v>0.20699999999999999</c:v>
                </c:pt>
                <c:pt idx="1">
                  <c:v>0.21</c:v>
                </c:pt>
                <c:pt idx="2">
                  <c:v>0.22700000000000001</c:v>
                </c:pt>
                <c:pt idx="3">
                  <c:v>0.25700000000000001</c:v>
                </c:pt>
                <c:pt idx="4">
                  <c:v>0.27</c:v>
                </c:pt>
                <c:pt idx="5">
                  <c:v>0.31</c:v>
                </c:pt>
                <c:pt idx="6">
                  <c:v>0.33800000000000002</c:v>
                </c:pt>
                <c:pt idx="7">
                  <c:v>0.31701817217137551</c:v>
                </c:pt>
              </c:numCache>
            </c:numRef>
          </c:val>
          <c:smooth val="0"/>
          <c:extLst>
            <c:ext xmlns:c16="http://schemas.microsoft.com/office/drawing/2014/chart" uri="{C3380CC4-5D6E-409C-BE32-E72D297353CC}">
              <c16:uniqueId val="{00000001-5BBE-4E13-AFBC-DC6440E9D40A}"/>
            </c:ext>
          </c:extLst>
        </c:ser>
        <c:ser>
          <c:idx val="2"/>
          <c:order val="2"/>
          <c:tx>
            <c:strRef>
              <c:f>Sheet2!$AF$2</c:f>
              <c:strCache>
                <c:ptCount val="1"/>
                <c:pt idx="0">
                  <c:v>台湾</c:v>
                </c:pt>
              </c:strCache>
            </c:strRef>
          </c:tx>
          <c:cat>
            <c:strRef>
              <c:f>Sheet2!$AC$3:$AC$10</c:f>
              <c:strCache>
                <c:ptCount val="8"/>
                <c:pt idx="0">
                  <c:v>2011年</c:v>
                </c:pt>
                <c:pt idx="1">
                  <c:v>2012年</c:v>
                </c:pt>
                <c:pt idx="2">
                  <c:v>2013年</c:v>
                </c:pt>
                <c:pt idx="3">
                  <c:v>2014年</c:v>
                </c:pt>
                <c:pt idx="4">
                  <c:v>2015年</c:v>
                </c:pt>
                <c:pt idx="5">
                  <c:v>2016年</c:v>
                </c:pt>
                <c:pt idx="6">
                  <c:v>2017年</c:v>
                </c:pt>
                <c:pt idx="7">
                  <c:v>2018年</c:v>
                </c:pt>
              </c:strCache>
            </c:strRef>
          </c:cat>
          <c:val>
            <c:numRef>
              <c:f>Sheet2!$AF$3:$AF$10</c:f>
              <c:numCache>
                <c:formatCode>0.0%</c:formatCode>
                <c:ptCount val="8"/>
                <c:pt idx="0">
                  <c:v>0.24</c:v>
                </c:pt>
                <c:pt idx="1">
                  <c:v>0.20799999999999999</c:v>
                </c:pt>
                <c:pt idx="2">
                  <c:v>0.24</c:v>
                </c:pt>
                <c:pt idx="3">
                  <c:v>0.24</c:v>
                </c:pt>
                <c:pt idx="4">
                  <c:v>0.28699999999999998</c:v>
                </c:pt>
                <c:pt idx="5">
                  <c:v>0.30099999999999999</c:v>
                </c:pt>
                <c:pt idx="6">
                  <c:v>0.307</c:v>
                </c:pt>
                <c:pt idx="7">
                  <c:v>0.25709480765188142</c:v>
                </c:pt>
              </c:numCache>
            </c:numRef>
          </c:val>
          <c:smooth val="0"/>
          <c:extLst>
            <c:ext xmlns:c16="http://schemas.microsoft.com/office/drawing/2014/chart" uri="{C3380CC4-5D6E-409C-BE32-E72D297353CC}">
              <c16:uniqueId val="{00000002-5BBE-4E13-AFBC-DC6440E9D40A}"/>
            </c:ext>
          </c:extLst>
        </c:ser>
        <c:ser>
          <c:idx val="3"/>
          <c:order val="3"/>
          <c:tx>
            <c:strRef>
              <c:f>Sheet2!$AG$2</c:f>
              <c:strCache>
                <c:ptCount val="1"/>
                <c:pt idx="0">
                  <c:v>香港</c:v>
                </c:pt>
              </c:strCache>
            </c:strRef>
          </c:tx>
          <c:cat>
            <c:strRef>
              <c:f>Sheet2!$AC$3:$AC$10</c:f>
              <c:strCache>
                <c:ptCount val="8"/>
                <c:pt idx="0">
                  <c:v>2011年</c:v>
                </c:pt>
                <c:pt idx="1">
                  <c:v>2012年</c:v>
                </c:pt>
                <c:pt idx="2">
                  <c:v>2013年</c:v>
                </c:pt>
                <c:pt idx="3">
                  <c:v>2014年</c:v>
                </c:pt>
                <c:pt idx="4">
                  <c:v>2015年</c:v>
                </c:pt>
                <c:pt idx="5">
                  <c:v>2016年</c:v>
                </c:pt>
                <c:pt idx="6">
                  <c:v>2017年</c:v>
                </c:pt>
                <c:pt idx="7">
                  <c:v>2018年</c:v>
                </c:pt>
              </c:strCache>
            </c:strRef>
          </c:cat>
          <c:val>
            <c:numRef>
              <c:f>Sheet2!$AG$3:$AG$10</c:f>
              <c:numCache>
                <c:formatCode>0.0%</c:formatCode>
                <c:ptCount val="8"/>
                <c:pt idx="0">
                  <c:v>0.25800000000000001</c:v>
                </c:pt>
                <c:pt idx="1">
                  <c:v>0.19500000000000001</c:v>
                </c:pt>
                <c:pt idx="2">
                  <c:v>0.23499999999999999</c:v>
                </c:pt>
                <c:pt idx="3">
                  <c:v>0.28699999999999998</c:v>
                </c:pt>
                <c:pt idx="4">
                  <c:v>0.35299999999999998</c:v>
                </c:pt>
                <c:pt idx="5">
                  <c:v>0.34100000000000003</c:v>
                </c:pt>
                <c:pt idx="6">
                  <c:v>0.33200000000000002</c:v>
                </c:pt>
                <c:pt idx="7">
                  <c:v>0.32518115942028986</c:v>
                </c:pt>
              </c:numCache>
            </c:numRef>
          </c:val>
          <c:smooth val="0"/>
          <c:extLst>
            <c:ext xmlns:c16="http://schemas.microsoft.com/office/drawing/2014/chart" uri="{C3380CC4-5D6E-409C-BE32-E72D297353CC}">
              <c16:uniqueId val="{00000003-5BBE-4E13-AFBC-DC6440E9D40A}"/>
            </c:ext>
          </c:extLst>
        </c:ser>
        <c:ser>
          <c:idx val="4"/>
          <c:order val="4"/>
          <c:tx>
            <c:strRef>
              <c:f>Sheet2!$AH$2</c:f>
              <c:strCache>
                <c:ptCount val="1"/>
                <c:pt idx="0">
                  <c:v>アメリカ</c:v>
                </c:pt>
              </c:strCache>
            </c:strRef>
          </c:tx>
          <c:cat>
            <c:strRef>
              <c:f>Sheet2!$AC$3:$AC$10</c:f>
              <c:strCache>
                <c:ptCount val="8"/>
                <c:pt idx="0">
                  <c:v>2011年</c:v>
                </c:pt>
                <c:pt idx="1">
                  <c:v>2012年</c:v>
                </c:pt>
                <c:pt idx="2">
                  <c:v>2013年</c:v>
                </c:pt>
                <c:pt idx="3">
                  <c:v>2014年</c:v>
                </c:pt>
                <c:pt idx="4">
                  <c:v>2015年</c:v>
                </c:pt>
                <c:pt idx="5">
                  <c:v>2016年</c:v>
                </c:pt>
                <c:pt idx="6">
                  <c:v>2017年</c:v>
                </c:pt>
                <c:pt idx="7">
                  <c:v>2018年</c:v>
                </c:pt>
              </c:strCache>
            </c:strRef>
          </c:cat>
          <c:val>
            <c:numRef>
              <c:f>Sheet2!$AH$3:$AH$10</c:f>
              <c:numCache>
                <c:formatCode>0.0%</c:formatCode>
                <c:ptCount val="8"/>
                <c:pt idx="0">
                  <c:v>0.156</c:v>
                </c:pt>
                <c:pt idx="1">
                  <c:v>0.13100000000000001</c:v>
                </c:pt>
                <c:pt idx="2">
                  <c:v>0.15</c:v>
                </c:pt>
                <c:pt idx="3">
                  <c:v>0.17499999999999999</c:v>
                </c:pt>
                <c:pt idx="4">
                  <c:v>0.23</c:v>
                </c:pt>
                <c:pt idx="5">
                  <c:v>0.25700000000000001</c:v>
                </c:pt>
                <c:pt idx="6">
                  <c:v>0.26100000000000001</c:v>
                </c:pt>
                <c:pt idx="7">
                  <c:v>0.27195281782437747</c:v>
                </c:pt>
              </c:numCache>
            </c:numRef>
          </c:val>
          <c:smooth val="0"/>
          <c:extLst>
            <c:ext xmlns:c16="http://schemas.microsoft.com/office/drawing/2014/chart" uri="{C3380CC4-5D6E-409C-BE32-E72D297353CC}">
              <c16:uniqueId val="{00000004-5BBE-4E13-AFBC-DC6440E9D40A}"/>
            </c:ext>
          </c:extLst>
        </c:ser>
        <c:dLbls>
          <c:showLegendKey val="0"/>
          <c:showVal val="0"/>
          <c:showCatName val="0"/>
          <c:showSerName val="0"/>
          <c:showPercent val="0"/>
          <c:showBubbleSize val="0"/>
        </c:dLbls>
        <c:marker val="1"/>
        <c:smooth val="0"/>
        <c:axId val="116108288"/>
        <c:axId val="114325760"/>
      </c:lineChart>
      <c:catAx>
        <c:axId val="116108288"/>
        <c:scaling>
          <c:orientation val="minMax"/>
        </c:scaling>
        <c:delete val="0"/>
        <c:axPos val="b"/>
        <c:numFmt formatCode="General" sourceLinked="1"/>
        <c:majorTickMark val="out"/>
        <c:minorTickMark val="none"/>
        <c:tickLblPos val="nextTo"/>
        <c:crossAx val="114325760"/>
        <c:crosses val="autoZero"/>
        <c:auto val="1"/>
        <c:lblAlgn val="ctr"/>
        <c:lblOffset val="100"/>
        <c:noMultiLvlLbl val="0"/>
      </c:catAx>
      <c:valAx>
        <c:axId val="114325760"/>
        <c:scaling>
          <c:orientation val="minMax"/>
          <c:max val="0.8"/>
        </c:scaling>
        <c:delete val="0"/>
        <c:axPos val="l"/>
        <c:majorGridlines/>
        <c:numFmt formatCode="0.0%" sourceLinked="1"/>
        <c:majorTickMark val="out"/>
        <c:minorTickMark val="none"/>
        <c:tickLblPos val="nextTo"/>
        <c:crossAx val="116108288"/>
        <c:crosses val="autoZero"/>
        <c:crossBetween val="between"/>
        <c:majorUnit val="0.2"/>
      </c:valAx>
    </c:plotArea>
    <c:legend>
      <c:legendPos val="t"/>
      <c:layout>
        <c:manualLayout>
          <c:xMode val="edge"/>
          <c:yMode val="edge"/>
          <c:x val="0.11421911421911421"/>
          <c:y val="8.771929824561403E-2"/>
          <c:w val="0.86480186480186483"/>
          <c:h val="0.1211585486487556"/>
        </c:manualLayout>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8285214348207"/>
          <c:y val="6.5800343922526927E-2"/>
          <c:w val="0.75103696412948395"/>
          <c:h val="0.69559833469092236"/>
        </c:manualLayout>
      </c:layout>
      <c:barChart>
        <c:barDir val="col"/>
        <c:grouping val="clustered"/>
        <c:varyColors val="0"/>
        <c:ser>
          <c:idx val="4"/>
          <c:order val="4"/>
          <c:tx>
            <c:strRef>
              <c:f>グラフ!$A$15</c:f>
              <c:strCache>
                <c:ptCount val="1"/>
                <c:pt idx="0">
                  <c:v>[実績]訪日外国人数（万人）</c:v>
                </c:pt>
              </c:strCache>
            </c:strRef>
          </c:tx>
          <c:invertIfNegative val="0"/>
          <c:cat>
            <c:strRef>
              <c:f>グラフ!$B$10:$J$10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グラフ!$B$15:$J$15</c:f>
              <c:numCache>
                <c:formatCode>#,##0_);[Red]\(#,##0\)</c:formatCode>
                <c:ptCount val="9"/>
                <c:pt idx="0">
                  <c:v>861.11749999999995</c:v>
                </c:pt>
                <c:pt idx="1">
                  <c:v>621.87519999999995</c:v>
                </c:pt>
                <c:pt idx="2">
                  <c:v>835.81050000000005</c:v>
                </c:pt>
                <c:pt idx="3">
                  <c:v>1036.3904</c:v>
                </c:pt>
                <c:pt idx="4">
                  <c:v>1341.3467000000001</c:v>
                </c:pt>
                <c:pt idx="5">
                  <c:v>1973.7409</c:v>
                </c:pt>
                <c:pt idx="6">
                  <c:v>2403.9052999999999</c:v>
                </c:pt>
                <c:pt idx="7">
                  <c:v>2869.1</c:v>
                </c:pt>
                <c:pt idx="8">
                  <c:v>3119.2</c:v>
                </c:pt>
              </c:numCache>
            </c:numRef>
          </c:val>
          <c:extLst>
            <c:ext xmlns:c16="http://schemas.microsoft.com/office/drawing/2014/chart" uri="{C3380CC4-5D6E-409C-BE32-E72D297353CC}">
              <c16:uniqueId val="{00000000-01A4-41B3-B0D8-7FA97F0D6D0A}"/>
            </c:ext>
          </c:extLst>
        </c:ser>
        <c:ser>
          <c:idx val="5"/>
          <c:order val="5"/>
          <c:tx>
            <c:strRef>
              <c:f>グラフ!$A$16</c:f>
              <c:strCache>
                <c:ptCount val="1"/>
                <c:pt idx="0">
                  <c:v>[実績]来阪外国人数（万人）</c:v>
                </c:pt>
              </c:strCache>
            </c:strRef>
          </c:tx>
          <c:spPr>
            <a:pattFill prst="dkUpDiag">
              <a:fgClr>
                <a:schemeClr val="accent1"/>
              </a:fgClr>
              <a:bgClr>
                <a:schemeClr val="bg1"/>
              </a:bgClr>
            </a:pattFill>
            <a:ln>
              <a:solidFill>
                <a:schemeClr val="accent1"/>
              </a:solidFill>
            </a:ln>
          </c:spPr>
          <c:invertIfNegative val="0"/>
          <c:cat>
            <c:strRef>
              <c:f>グラフ!$B$10:$J$10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グラフ!$B$16:$J$16</c:f>
              <c:numCache>
                <c:formatCode>0</c:formatCode>
                <c:ptCount val="9"/>
                <c:pt idx="0">
                  <c:v>234.9</c:v>
                </c:pt>
                <c:pt idx="1">
                  <c:v>158.30000000000001</c:v>
                </c:pt>
                <c:pt idx="2">
                  <c:v>202.8</c:v>
                </c:pt>
                <c:pt idx="3">
                  <c:v>262.5</c:v>
                </c:pt>
                <c:pt idx="4">
                  <c:v>375.8</c:v>
                </c:pt>
                <c:pt idx="5">
                  <c:v>716.4</c:v>
                </c:pt>
                <c:pt idx="6">
                  <c:v>940</c:v>
                </c:pt>
                <c:pt idx="7">
                  <c:v>1110</c:v>
                </c:pt>
                <c:pt idx="8">
                  <c:v>1142</c:v>
                </c:pt>
              </c:numCache>
            </c:numRef>
          </c:val>
          <c:extLst>
            <c:ext xmlns:c16="http://schemas.microsoft.com/office/drawing/2014/chart" uri="{C3380CC4-5D6E-409C-BE32-E72D297353CC}">
              <c16:uniqueId val="{00000001-01A4-41B3-B0D8-7FA97F0D6D0A}"/>
            </c:ext>
          </c:extLst>
        </c:ser>
        <c:dLbls>
          <c:showLegendKey val="0"/>
          <c:showVal val="0"/>
          <c:showCatName val="0"/>
          <c:showSerName val="0"/>
          <c:showPercent val="0"/>
          <c:showBubbleSize val="0"/>
        </c:dLbls>
        <c:gapWidth val="150"/>
        <c:axId val="103047168"/>
        <c:axId val="103048704"/>
      </c:barChart>
      <c:lineChart>
        <c:grouping val="standard"/>
        <c:varyColors val="0"/>
        <c:ser>
          <c:idx val="0"/>
          <c:order val="0"/>
          <c:tx>
            <c:strRef>
              <c:f>グラフ!$A$11</c:f>
              <c:strCache>
                <c:ptCount val="1"/>
                <c:pt idx="0">
                  <c:v>訪問率（大阪）</c:v>
                </c:pt>
              </c:strCache>
            </c:strRef>
          </c:tx>
          <c:marker>
            <c:symbol val="square"/>
            <c:size val="7"/>
            <c:spPr>
              <a:ln>
                <a:solidFill>
                  <a:schemeClr val="tx1"/>
                </a:solidFill>
              </a:ln>
            </c:spPr>
          </c:marker>
          <c:dLbls>
            <c:dLbl>
              <c:idx val="0"/>
              <c:layout>
                <c:manualLayout>
                  <c:x val="-3.0758854446196939E-2"/>
                  <c:y val="-3.23798707853825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A4-41B3-B0D8-7FA97F0D6D0A}"/>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グラフ!$B$10:$J$10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グラフ!$B$11:$J$11</c:f>
              <c:numCache>
                <c:formatCode>General</c:formatCode>
                <c:ptCount val="9"/>
                <c:pt idx="0">
                  <c:v>26.1</c:v>
                </c:pt>
                <c:pt idx="1">
                  <c:v>25.2</c:v>
                </c:pt>
                <c:pt idx="2">
                  <c:v>24</c:v>
                </c:pt>
                <c:pt idx="3">
                  <c:v>25.1</c:v>
                </c:pt>
                <c:pt idx="4">
                  <c:v>27.9</c:v>
                </c:pt>
                <c:pt idx="5">
                  <c:v>36.299999999999997</c:v>
                </c:pt>
                <c:pt idx="6" formatCode="0.0">
                  <c:v>39.123545316947954</c:v>
                </c:pt>
                <c:pt idx="7">
                  <c:v>38.700000000000003</c:v>
                </c:pt>
                <c:pt idx="8" formatCode="0.0">
                  <c:v>36.625700000000002</c:v>
                </c:pt>
              </c:numCache>
            </c:numRef>
          </c:val>
          <c:smooth val="0"/>
          <c:extLst>
            <c:ext xmlns:c16="http://schemas.microsoft.com/office/drawing/2014/chart" uri="{C3380CC4-5D6E-409C-BE32-E72D297353CC}">
              <c16:uniqueId val="{00000003-01A4-41B3-B0D8-7FA97F0D6D0A}"/>
            </c:ext>
          </c:extLst>
        </c:ser>
        <c:ser>
          <c:idx val="1"/>
          <c:order val="1"/>
          <c:tx>
            <c:strRef>
              <c:f>グラフ!$A$12</c:f>
              <c:strCache>
                <c:ptCount val="1"/>
                <c:pt idx="0">
                  <c:v>訪問率（東京）</c:v>
                </c:pt>
              </c:strCache>
            </c:strRef>
          </c:tx>
          <c:marker>
            <c:symbol val="diamond"/>
            <c:size val="7"/>
            <c:spPr>
              <a:ln>
                <a:solidFill>
                  <a:schemeClr val="tx1"/>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グラフ!$B$10:$J$10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グラフ!$B$12:$J$12</c:f>
              <c:numCache>
                <c:formatCode>General</c:formatCode>
                <c:ptCount val="9"/>
                <c:pt idx="0">
                  <c:v>60.3</c:v>
                </c:pt>
                <c:pt idx="1">
                  <c:v>50.6</c:v>
                </c:pt>
                <c:pt idx="2">
                  <c:v>51.3</c:v>
                </c:pt>
                <c:pt idx="3">
                  <c:v>47.3</c:v>
                </c:pt>
                <c:pt idx="4">
                  <c:v>51.4</c:v>
                </c:pt>
                <c:pt idx="5">
                  <c:v>52.1</c:v>
                </c:pt>
                <c:pt idx="6" formatCode="0.0">
                  <c:v>48.179941574991723</c:v>
                </c:pt>
                <c:pt idx="7">
                  <c:v>46.2</c:v>
                </c:pt>
                <c:pt idx="8" formatCode="0.0">
                  <c:v>45.618199999999995</c:v>
                </c:pt>
              </c:numCache>
            </c:numRef>
          </c:val>
          <c:smooth val="0"/>
          <c:extLst>
            <c:ext xmlns:c16="http://schemas.microsoft.com/office/drawing/2014/chart" uri="{C3380CC4-5D6E-409C-BE32-E72D297353CC}">
              <c16:uniqueId val="{00000004-01A4-41B3-B0D8-7FA97F0D6D0A}"/>
            </c:ext>
          </c:extLst>
        </c:ser>
        <c:ser>
          <c:idx val="2"/>
          <c:order val="2"/>
          <c:tx>
            <c:strRef>
              <c:f>グラフ!$A$13</c:f>
              <c:strCache>
                <c:ptCount val="1"/>
                <c:pt idx="0">
                  <c:v>訪問率（京都）</c:v>
                </c:pt>
              </c:strCache>
            </c:strRef>
          </c:tx>
          <c:marker>
            <c:spPr>
              <a:ln>
                <a:solidFill>
                  <a:schemeClr val="tx1"/>
                </a:solidFill>
              </a:ln>
            </c:spPr>
          </c:marker>
          <c:dLbls>
            <c:dLbl>
              <c:idx val="0"/>
              <c:layout>
                <c:manualLayout>
                  <c:x val="-3.4897807617029264E-2"/>
                  <c:y val="3.49278215223097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A4-41B3-B0D8-7FA97F0D6D0A}"/>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グラフ!$B$10:$J$10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グラフ!$B$13:$J$13</c:f>
              <c:numCache>
                <c:formatCode>General</c:formatCode>
                <c:ptCount val="9"/>
                <c:pt idx="0">
                  <c:v>24</c:v>
                </c:pt>
                <c:pt idx="1">
                  <c:v>16.7</c:v>
                </c:pt>
                <c:pt idx="2">
                  <c:v>17.3</c:v>
                </c:pt>
                <c:pt idx="3">
                  <c:v>18.899999999999999</c:v>
                </c:pt>
                <c:pt idx="4">
                  <c:v>21.9</c:v>
                </c:pt>
                <c:pt idx="5">
                  <c:v>24.4</c:v>
                </c:pt>
                <c:pt idx="6" formatCode="0.0">
                  <c:v>27.472710329657847</c:v>
                </c:pt>
                <c:pt idx="7">
                  <c:v>25.9</c:v>
                </c:pt>
                <c:pt idx="8" formatCode="0.0">
                  <c:v>25.7666</c:v>
                </c:pt>
              </c:numCache>
            </c:numRef>
          </c:val>
          <c:smooth val="0"/>
          <c:extLst>
            <c:ext xmlns:c16="http://schemas.microsoft.com/office/drawing/2014/chart" uri="{C3380CC4-5D6E-409C-BE32-E72D297353CC}">
              <c16:uniqueId val="{00000006-01A4-41B3-B0D8-7FA97F0D6D0A}"/>
            </c:ext>
          </c:extLst>
        </c:ser>
        <c:ser>
          <c:idx val="3"/>
          <c:order val="3"/>
          <c:tx>
            <c:strRef>
              <c:f>グラフ!$A$14</c:f>
              <c:strCache>
                <c:ptCount val="1"/>
                <c:pt idx="0">
                  <c:v>訪問率（福岡）</c:v>
                </c:pt>
              </c:strCache>
            </c:strRef>
          </c:tx>
          <c:marker>
            <c:symbol val="circle"/>
            <c:size val="7"/>
            <c:spPr>
              <a:ln>
                <a:solidFill>
                  <a:schemeClr val="tx1"/>
                </a:solidFill>
              </a:ln>
            </c:spPr>
          </c:marker>
          <c:dLbls>
            <c:dLbl>
              <c:idx val="0"/>
              <c:layout>
                <c:manualLayout>
                  <c:x val="-2.9753377816980762E-2"/>
                  <c:y val="-4.19952554007672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1A4-41B3-B0D8-7FA97F0D6D0A}"/>
                </c:ext>
              </c:extLst>
            </c:dLbl>
            <c:dLbl>
              <c:idx val="1"/>
              <c:layout>
                <c:manualLayout>
                  <c:x val="-3.7270406921348941E-2"/>
                  <c:y val="-4.19952554007672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1A4-41B3-B0D8-7FA97F0D6D0A}"/>
                </c:ext>
              </c:extLst>
            </c:dLbl>
            <c:dLbl>
              <c:idx val="2"/>
              <c:layout>
                <c:manualLayout>
                  <c:x val="-4.1028921473533028E-2"/>
                  <c:y val="-3.8790127195639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1A4-41B3-B0D8-7FA97F0D6D0A}"/>
                </c:ext>
              </c:extLst>
            </c:dLbl>
            <c:dLbl>
              <c:idx val="3"/>
              <c:layout>
                <c:manualLayout>
                  <c:x val="-3.3018550340937154E-2"/>
                  <c:y val="-3.55849989905108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1A4-41B3-B0D8-7FA97F0D6D0A}"/>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グラフ!$B$10:$J$10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グラフ!$B$14:$J$14</c:f>
              <c:numCache>
                <c:formatCode>General</c:formatCode>
                <c:ptCount val="9"/>
                <c:pt idx="0">
                  <c:v>9.1</c:v>
                </c:pt>
                <c:pt idx="1">
                  <c:v>9.6999999999999993</c:v>
                </c:pt>
                <c:pt idx="2">
                  <c:v>9.4</c:v>
                </c:pt>
                <c:pt idx="3">
                  <c:v>11</c:v>
                </c:pt>
                <c:pt idx="4">
                  <c:v>8.9</c:v>
                </c:pt>
                <c:pt idx="5">
                  <c:v>9.5</c:v>
                </c:pt>
                <c:pt idx="6" formatCode="0.0">
                  <c:v>9.9392549891739392</c:v>
                </c:pt>
                <c:pt idx="7">
                  <c:v>9.8000000000000007</c:v>
                </c:pt>
                <c:pt idx="8" formatCode="0.0">
                  <c:v>10.376199999999999</c:v>
                </c:pt>
              </c:numCache>
            </c:numRef>
          </c:val>
          <c:smooth val="0"/>
          <c:extLst>
            <c:ext xmlns:c16="http://schemas.microsoft.com/office/drawing/2014/chart" uri="{C3380CC4-5D6E-409C-BE32-E72D297353CC}">
              <c16:uniqueId val="{0000000B-01A4-41B3-B0D8-7FA97F0D6D0A}"/>
            </c:ext>
          </c:extLst>
        </c:ser>
        <c:dLbls>
          <c:showLegendKey val="0"/>
          <c:showVal val="0"/>
          <c:showCatName val="0"/>
          <c:showSerName val="0"/>
          <c:showPercent val="0"/>
          <c:showBubbleSize val="0"/>
        </c:dLbls>
        <c:marker val="1"/>
        <c:smooth val="0"/>
        <c:axId val="103068416"/>
        <c:axId val="103050240"/>
      </c:lineChart>
      <c:catAx>
        <c:axId val="103047168"/>
        <c:scaling>
          <c:orientation val="minMax"/>
        </c:scaling>
        <c:delete val="0"/>
        <c:axPos val="b"/>
        <c:numFmt formatCode="General" sourceLinked="1"/>
        <c:majorTickMark val="out"/>
        <c:minorTickMark val="none"/>
        <c:tickLblPos val="nextTo"/>
        <c:txPr>
          <a:bodyPr/>
          <a:lstStyle/>
          <a:p>
            <a:pPr>
              <a:defRPr sz="1100"/>
            </a:pPr>
            <a:endParaRPr lang="ja-JP"/>
          </a:p>
        </c:txPr>
        <c:crossAx val="103048704"/>
        <c:crosses val="autoZero"/>
        <c:auto val="1"/>
        <c:lblAlgn val="ctr"/>
        <c:lblOffset val="100"/>
        <c:noMultiLvlLbl val="0"/>
      </c:catAx>
      <c:valAx>
        <c:axId val="103048704"/>
        <c:scaling>
          <c:orientation val="minMax"/>
          <c:max val="3000"/>
          <c:min val="0"/>
        </c:scaling>
        <c:delete val="0"/>
        <c:axPos val="l"/>
        <c:majorGridlines/>
        <c:numFmt formatCode="#,##0_);[Red]\(#,##0\)" sourceLinked="1"/>
        <c:majorTickMark val="out"/>
        <c:minorTickMark val="none"/>
        <c:tickLblPos val="nextTo"/>
        <c:txPr>
          <a:bodyPr/>
          <a:lstStyle/>
          <a:p>
            <a:pPr>
              <a:defRPr sz="1100"/>
            </a:pPr>
            <a:endParaRPr lang="ja-JP"/>
          </a:p>
        </c:txPr>
        <c:crossAx val="103047168"/>
        <c:crosses val="autoZero"/>
        <c:crossBetween val="between"/>
      </c:valAx>
      <c:valAx>
        <c:axId val="103050240"/>
        <c:scaling>
          <c:orientation val="minMax"/>
          <c:max val="70"/>
          <c:min val="5"/>
        </c:scaling>
        <c:delete val="0"/>
        <c:axPos val="r"/>
        <c:majorGridlines>
          <c:spPr>
            <a:ln>
              <a:noFill/>
            </a:ln>
          </c:spPr>
        </c:majorGridlines>
        <c:numFmt formatCode="General" sourceLinked="1"/>
        <c:majorTickMark val="out"/>
        <c:minorTickMark val="none"/>
        <c:tickLblPos val="nextTo"/>
        <c:txPr>
          <a:bodyPr/>
          <a:lstStyle/>
          <a:p>
            <a:pPr>
              <a:defRPr sz="1100" baseline="0"/>
            </a:pPr>
            <a:endParaRPr lang="ja-JP"/>
          </a:p>
        </c:txPr>
        <c:crossAx val="103068416"/>
        <c:crosses val="max"/>
        <c:crossBetween val="between"/>
      </c:valAx>
      <c:catAx>
        <c:axId val="103068416"/>
        <c:scaling>
          <c:orientation val="minMax"/>
        </c:scaling>
        <c:delete val="1"/>
        <c:axPos val="b"/>
        <c:numFmt formatCode="General" sourceLinked="1"/>
        <c:majorTickMark val="out"/>
        <c:minorTickMark val="none"/>
        <c:tickLblPos val="nextTo"/>
        <c:crossAx val="103050240"/>
        <c:crosses val="autoZero"/>
        <c:auto val="1"/>
        <c:lblAlgn val="ctr"/>
        <c:lblOffset val="100"/>
        <c:noMultiLvlLbl val="0"/>
      </c:catAx>
    </c:plotArea>
    <c:legend>
      <c:legendPos val="b"/>
      <c:layout>
        <c:manualLayout>
          <c:xMode val="edge"/>
          <c:yMode val="edge"/>
          <c:x val="0.11064793016954887"/>
          <c:y val="0.88092516439850566"/>
          <c:w val="0.77614467308943569"/>
          <c:h val="0.10456236325518183"/>
        </c:manualLayout>
      </c:layout>
      <c:overlay val="0"/>
      <c:spPr>
        <a:solidFill>
          <a:schemeClr val="bg1"/>
        </a:solidFill>
        <a:ln>
          <a:solidFill>
            <a:schemeClr val="accent1"/>
          </a:solidFill>
        </a:ln>
      </c:spPr>
      <c:txPr>
        <a:bodyPr/>
        <a:lstStyle/>
        <a:p>
          <a:pPr>
            <a:defRPr sz="900">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352693051946741E-2"/>
          <c:y val="0.1337027736397815"/>
          <c:w val="0.83043264888551216"/>
          <c:h val="0.68637100092218206"/>
        </c:manualLayout>
      </c:layout>
      <c:barChart>
        <c:barDir val="col"/>
        <c:grouping val="clustered"/>
        <c:varyColors val="0"/>
        <c:ser>
          <c:idx val="2"/>
          <c:order val="0"/>
          <c:tx>
            <c:strRef>
              <c:f>夏期バージョン!$A$3</c:f>
              <c:strCache>
                <c:ptCount val="1"/>
                <c:pt idx="0">
                  <c:v>国際線LCC便数</c:v>
                </c:pt>
              </c:strCache>
            </c:strRef>
          </c:tx>
          <c:spPr>
            <a:solidFill>
              <a:schemeClr val="tx2">
                <a:lumMod val="20000"/>
                <a:lumOff val="80000"/>
              </a:schemeClr>
            </a:solidFill>
          </c:spPr>
          <c:invertIfNegative val="0"/>
          <c:dLbls>
            <c:dLbl>
              <c:idx val="10"/>
              <c:tx>
                <c:rich>
                  <a:bodyPr/>
                  <a:lstStyle/>
                  <a:p>
                    <a:pPr>
                      <a:defRPr sz="1400" b="1"/>
                    </a:pPr>
                    <a:fld id="{7CA11370-B10B-4F03-A692-9378FDB3C8BD}" type="VALUE">
                      <a:rPr lang="en-US" altLang="ja-JP" sz="1050" b="0"/>
                      <a:pPr>
                        <a:defRPr sz="1400" b="1"/>
                      </a:pPr>
                      <a:t>[値]</a:t>
                    </a:fld>
                    <a:endParaRPr lang="ja-JP" altLang="en-US"/>
                  </a:p>
                </c:rich>
              </c:tx>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EEA-4A4D-AD7E-03A991DFA7DF}"/>
                </c:ext>
              </c:extLst>
            </c:dLbl>
            <c:dLbl>
              <c:idx val="11"/>
              <c:tx>
                <c:rich>
                  <a:bodyPr/>
                  <a:lstStyle/>
                  <a:p>
                    <a:pPr>
                      <a:defRPr sz="1050" b="0"/>
                    </a:pPr>
                    <a:fld id="{949B23BF-A435-4F28-AE3D-20FF9EF5A36C}" type="VALUE">
                      <a:rPr lang="en-US" altLang="ja-JP" sz="1050" b="0"/>
                      <a:pPr>
                        <a:defRPr sz="1050" b="0"/>
                      </a:pPr>
                      <a:t>[値]</a:t>
                    </a:fld>
                    <a:endParaRPr lang="ja-JP" altLang="en-US"/>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EEA-4A4D-AD7E-03A991DFA7DF}"/>
                </c:ext>
              </c:extLst>
            </c:dLbl>
            <c:spPr>
              <a:noFill/>
              <a:ln>
                <a:noFill/>
              </a:ln>
              <a:effectLst/>
            </c:spPr>
            <c:txPr>
              <a:bodyPr/>
              <a:lstStyle/>
              <a:p>
                <a:pPr>
                  <a:defRPr sz="105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夏期バージョン!$B$1:$M$1</c:f>
              <c:strCache>
                <c:ptCount val="12"/>
                <c:pt idx="0">
                  <c:v>2008夏</c:v>
                </c:pt>
                <c:pt idx="1">
                  <c:v>2009夏</c:v>
                </c:pt>
                <c:pt idx="2">
                  <c:v>2010夏</c:v>
                </c:pt>
                <c:pt idx="3">
                  <c:v>2011夏</c:v>
                </c:pt>
                <c:pt idx="4">
                  <c:v>2012夏</c:v>
                </c:pt>
                <c:pt idx="5">
                  <c:v>2013夏</c:v>
                </c:pt>
                <c:pt idx="6">
                  <c:v>2014夏</c:v>
                </c:pt>
                <c:pt idx="7">
                  <c:v>2015夏</c:v>
                </c:pt>
                <c:pt idx="8">
                  <c:v>2016夏</c:v>
                </c:pt>
                <c:pt idx="9">
                  <c:v>2017夏</c:v>
                </c:pt>
                <c:pt idx="10">
                  <c:v>2018夏</c:v>
                </c:pt>
                <c:pt idx="11">
                  <c:v>2019夏</c:v>
                </c:pt>
              </c:strCache>
            </c:strRef>
          </c:cat>
          <c:val>
            <c:numRef>
              <c:f>夏期バージョン!$B$3:$M$3</c:f>
              <c:numCache>
                <c:formatCode>#,##0_);[Red]\(#,##0\)</c:formatCode>
                <c:ptCount val="12"/>
                <c:pt idx="0">
                  <c:v>12</c:v>
                </c:pt>
                <c:pt idx="1">
                  <c:v>17</c:v>
                </c:pt>
                <c:pt idx="2">
                  <c:v>42</c:v>
                </c:pt>
                <c:pt idx="3">
                  <c:v>43</c:v>
                </c:pt>
                <c:pt idx="4">
                  <c:v>104</c:v>
                </c:pt>
                <c:pt idx="5">
                  <c:v>119</c:v>
                </c:pt>
                <c:pt idx="6">
                  <c:v>170</c:v>
                </c:pt>
                <c:pt idx="7">
                  <c:v>308</c:v>
                </c:pt>
                <c:pt idx="8">
                  <c:v>365</c:v>
                </c:pt>
                <c:pt idx="9">
                  <c:v>431</c:v>
                </c:pt>
                <c:pt idx="10">
                  <c:v>494</c:v>
                </c:pt>
                <c:pt idx="11">
                  <c:v>536</c:v>
                </c:pt>
              </c:numCache>
            </c:numRef>
          </c:val>
          <c:extLst>
            <c:ext xmlns:c16="http://schemas.microsoft.com/office/drawing/2014/chart" uri="{C3380CC4-5D6E-409C-BE32-E72D297353CC}">
              <c16:uniqueId val="{00000002-3EEA-4A4D-AD7E-03A991DFA7DF}"/>
            </c:ext>
          </c:extLst>
        </c:ser>
        <c:dLbls>
          <c:showLegendKey val="0"/>
          <c:showVal val="0"/>
          <c:showCatName val="0"/>
          <c:showSerName val="0"/>
          <c:showPercent val="0"/>
          <c:showBubbleSize val="0"/>
        </c:dLbls>
        <c:gapWidth val="150"/>
        <c:axId val="114793856"/>
        <c:axId val="114816128"/>
      </c:barChart>
      <c:lineChart>
        <c:grouping val="standard"/>
        <c:varyColors val="0"/>
        <c:ser>
          <c:idx val="0"/>
          <c:order val="1"/>
          <c:tx>
            <c:strRef>
              <c:f>夏期バージョン!$A$4</c:f>
              <c:strCache>
                <c:ptCount val="1"/>
                <c:pt idx="0">
                  <c:v>国際旅客便に占めるLCC便数割合</c:v>
                </c:pt>
              </c:strCache>
            </c:strRef>
          </c:tx>
          <c:spPr>
            <a:ln>
              <a:solidFill>
                <a:srgbClr val="92D050"/>
              </a:solidFill>
            </a:ln>
          </c:spPr>
          <c:marker>
            <c:spPr>
              <a:solidFill>
                <a:srgbClr val="92D050"/>
              </a:solidFill>
            </c:spPr>
          </c:marker>
          <c:dLbls>
            <c:dLbl>
              <c:idx val="10"/>
              <c:spPr/>
              <c:txPr>
                <a:bodyPr/>
                <a:lstStyle/>
                <a:p>
                  <a:pPr>
                    <a:defRPr sz="1050" b="0">
                      <a:latin typeface="+mn-lt"/>
                      <a:ea typeface="+mn-ea"/>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3-3EEA-4A4D-AD7E-03A991DFA7DF}"/>
                </c:ext>
              </c:extLst>
            </c:dLbl>
            <c:dLbl>
              <c:idx val="11"/>
              <c:spPr>
                <a:noFill/>
                <a:ln>
                  <a:noFill/>
                </a:ln>
                <a:effectLst/>
              </c:spPr>
              <c:txPr>
                <a:bodyPr/>
                <a:lstStyle/>
                <a:p>
                  <a:pPr>
                    <a:defRPr sz="1050" b="0">
                      <a:latin typeface="+mn-lt"/>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4-3EEA-4A4D-AD7E-03A991DFA7DF}"/>
                </c:ext>
              </c:extLst>
            </c:dLbl>
            <c:spPr>
              <a:noFill/>
              <a:ln>
                <a:noFill/>
              </a:ln>
              <a:effectLst/>
            </c:spPr>
            <c:txPr>
              <a:bodyPr/>
              <a:lstStyle/>
              <a:p>
                <a:pPr>
                  <a:defRPr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夏期バージョン!$B$1:$M$1</c:f>
              <c:strCache>
                <c:ptCount val="12"/>
                <c:pt idx="0">
                  <c:v>2008夏</c:v>
                </c:pt>
                <c:pt idx="1">
                  <c:v>2009夏</c:v>
                </c:pt>
                <c:pt idx="2">
                  <c:v>2010夏</c:v>
                </c:pt>
                <c:pt idx="3">
                  <c:v>2011夏</c:v>
                </c:pt>
                <c:pt idx="4">
                  <c:v>2012夏</c:v>
                </c:pt>
                <c:pt idx="5">
                  <c:v>2013夏</c:v>
                </c:pt>
                <c:pt idx="6">
                  <c:v>2014夏</c:v>
                </c:pt>
                <c:pt idx="7">
                  <c:v>2015夏</c:v>
                </c:pt>
                <c:pt idx="8">
                  <c:v>2016夏</c:v>
                </c:pt>
                <c:pt idx="9">
                  <c:v>2017夏</c:v>
                </c:pt>
                <c:pt idx="10">
                  <c:v>2018夏</c:v>
                </c:pt>
                <c:pt idx="11">
                  <c:v>2019夏</c:v>
                </c:pt>
              </c:strCache>
            </c:strRef>
          </c:cat>
          <c:val>
            <c:numRef>
              <c:f>夏期バージョン!$B$4:$M$4</c:f>
              <c:numCache>
                <c:formatCode>0.0%</c:formatCode>
                <c:ptCount val="12"/>
                <c:pt idx="0">
                  <c:v>2.0066889632107024E-2</c:v>
                </c:pt>
                <c:pt idx="1">
                  <c:v>2.8380634390651086E-2</c:v>
                </c:pt>
                <c:pt idx="2">
                  <c:v>7.0707070707070704E-2</c:v>
                </c:pt>
                <c:pt idx="3">
                  <c:v>7.4010327022375214E-2</c:v>
                </c:pt>
                <c:pt idx="4">
                  <c:v>0.14525139664804471</c:v>
                </c:pt>
                <c:pt idx="5">
                  <c:v>0.17097701149425287</c:v>
                </c:pt>
                <c:pt idx="6">
                  <c:v>0.21935483870967742</c:v>
                </c:pt>
                <c:pt idx="7">
                  <c:v>0.2978723404255319</c:v>
                </c:pt>
                <c:pt idx="8">
                  <c:v>0.32912533814247069</c:v>
                </c:pt>
                <c:pt idx="9">
                  <c:v>0.36869118905047049</c:v>
                </c:pt>
                <c:pt idx="10">
                  <c:v>0.39710610932475882</c:v>
                </c:pt>
                <c:pt idx="11">
                  <c:v>0.38203848895224518</c:v>
                </c:pt>
              </c:numCache>
            </c:numRef>
          </c:val>
          <c:smooth val="0"/>
          <c:extLst>
            <c:ext xmlns:c16="http://schemas.microsoft.com/office/drawing/2014/chart" uri="{C3380CC4-5D6E-409C-BE32-E72D297353CC}">
              <c16:uniqueId val="{00000005-3EEA-4A4D-AD7E-03A991DFA7DF}"/>
            </c:ext>
          </c:extLst>
        </c:ser>
        <c:dLbls>
          <c:showLegendKey val="0"/>
          <c:showVal val="0"/>
          <c:showCatName val="0"/>
          <c:showSerName val="0"/>
          <c:showPercent val="0"/>
          <c:showBubbleSize val="0"/>
        </c:dLbls>
        <c:marker val="1"/>
        <c:smooth val="0"/>
        <c:axId val="118755712"/>
        <c:axId val="114817664"/>
      </c:lineChart>
      <c:catAx>
        <c:axId val="114793856"/>
        <c:scaling>
          <c:orientation val="minMax"/>
        </c:scaling>
        <c:delete val="0"/>
        <c:axPos val="b"/>
        <c:numFmt formatCode="General" sourceLinked="0"/>
        <c:majorTickMark val="out"/>
        <c:minorTickMark val="none"/>
        <c:tickLblPos val="nextTo"/>
        <c:txPr>
          <a:bodyPr rot="-2700000"/>
          <a:lstStyle/>
          <a:p>
            <a:pPr>
              <a:defRPr sz="700" baseline="0"/>
            </a:pPr>
            <a:endParaRPr lang="ja-JP"/>
          </a:p>
        </c:txPr>
        <c:crossAx val="114816128"/>
        <c:crosses val="autoZero"/>
        <c:auto val="1"/>
        <c:lblAlgn val="ctr"/>
        <c:lblOffset val="100"/>
        <c:noMultiLvlLbl val="0"/>
      </c:catAx>
      <c:valAx>
        <c:axId val="114816128"/>
        <c:scaling>
          <c:orientation val="minMax"/>
          <c:max val="500"/>
        </c:scaling>
        <c:delete val="0"/>
        <c:axPos val="l"/>
        <c:majorGridlines/>
        <c:numFmt formatCode="#,##0_);[Red]\(#,##0\)" sourceLinked="1"/>
        <c:majorTickMark val="out"/>
        <c:minorTickMark val="none"/>
        <c:tickLblPos val="nextTo"/>
        <c:crossAx val="114793856"/>
        <c:crosses val="autoZero"/>
        <c:crossBetween val="between"/>
        <c:majorUnit val="100"/>
      </c:valAx>
      <c:valAx>
        <c:axId val="114817664"/>
        <c:scaling>
          <c:orientation val="minMax"/>
          <c:max val="0.4"/>
        </c:scaling>
        <c:delete val="0"/>
        <c:axPos val="r"/>
        <c:numFmt formatCode="0.0%" sourceLinked="1"/>
        <c:majorTickMark val="out"/>
        <c:minorTickMark val="none"/>
        <c:tickLblPos val="nextTo"/>
        <c:crossAx val="118755712"/>
        <c:crosses val="max"/>
        <c:crossBetween val="between"/>
        <c:majorUnit val="0.1"/>
      </c:valAx>
      <c:catAx>
        <c:axId val="118755712"/>
        <c:scaling>
          <c:orientation val="minMax"/>
        </c:scaling>
        <c:delete val="1"/>
        <c:axPos val="b"/>
        <c:numFmt formatCode="General" sourceLinked="1"/>
        <c:majorTickMark val="out"/>
        <c:minorTickMark val="none"/>
        <c:tickLblPos val="nextTo"/>
        <c:crossAx val="114817664"/>
        <c:crosses val="autoZero"/>
        <c:auto val="1"/>
        <c:lblAlgn val="ctr"/>
        <c:lblOffset val="100"/>
        <c:noMultiLvlLbl val="0"/>
      </c:catAx>
    </c:plotArea>
    <c:legend>
      <c:legendPos val="t"/>
      <c:layout>
        <c:manualLayout>
          <c:xMode val="edge"/>
          <c:yMode val="edge"/>
          <c:x val="7.1791403509140428E-2"/>
          <c:y val="0.14465040426313855"/>
          <c:w val="0.45985534124888766"/>
          <c:h val="0.12313581654471954"/>
        </c:manualLayout>
      </c:layout>
      <c:overlay val="1"/>
      <c:txPr>
        <a:bodyPr/>
        <a:lstStyle/>
        <a:p>
          <a:pPr>
            <a:defRPr sz="9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485460939151129E-2"/>
          <c:y val="9.2827065900572048E-2"/>
          <c:w val="0.85719885666285189"/>
          <c:h val="0.72961729377240359"/>
        </c:manualLayout>
      </c:layout>
      <c:barChart>
        <c:barDir val="col"/>
        <c:grouping val="stacked"/>
        <c:varyColors val="0"/>
        <c:ser>
          <c:idx val="0"/>
          <c:order val="0"/>
          <c:tx>
            <c:strRef>
              <c:f>グラフ!$N$16</c:f>
              <c:strCache>
                <c:ptCount val="1"/>
                <c:pt idx="0">
                  <c:v>その他</c:v>
                </c:pt>
              </c:strCache>
            </c:strRef>
          </c:tx>
          <c:spPr>
            <a:pattFill prst="pct40">
              <a:fgClr>
                <a:srgbClr val="92D050"/>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グラフ!$J$17:$J$25</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グラフ!$N$17:$N$25</c:f>
              <c:numCache>
                <c:formatCode>#,##0_);[Red]\(#,##0\)</c:formatCode>
                <c:ptCount val="9"/>
                <c:pt idx="0">
                  <c:v>47.767400000000002</c:v>
                </c:pt>
                <c:pt idx="1">
                  <c:v>38</c:v>
                </c:pt>
                <c:pt idx="2">
                  <c:v>50.766300000000001</c:v>
                </c:pt>
                <c:pt idx="3">
                  <c:v>63.845799999999997</c:v>
                </c:pt>
                <c:pt idx="4">
                  <c:v>78.144999999999996</c:v>
                </c:pt>
                <c:pt idx="5">
                  <c:v>97.400300000000001</c:v>
                </c:pt>
                <c:pt idx="6">
                  <c:v>118.20180000000001</c:v>
                </c:pt>
                <c:pt idx="7">
                  <c:v>132.71809999999999</c:v>
                </c:pt>
                <c:pt idx="8">
                  <c:v>148</c:v>
                </c:pt>
              </c:numCache>
            </c:numRef>
          </c:val>
          <c:extLst>
            <c:ext xmlns:c16="http://schemas.microsoft.com/office/drawing/2014/chart" uri="{C3380CC4-5D6E-409C-BE32-E72D297353CC}">
              <c16:uniqueId val="{00000000-3269-402F-A677-0AF89947362E}"/>
            </c:ext>
          </c:extLst>
        </c:ser>
        <c:ser>
          <c:idx val="1"/>
          <c:order val="1"/>
          <c:tx>
            <c:strRef>
              <c:f>グラフ!$L$16</c:f>
              <c:strCache>
                <c:ptCount val="1"/>
                <c:pt idx="0">
                  <c:v>台湾</c:v>
                </c:pt>
              </c:strCache>
            </c:strRef>
          </c:tx>
          <c:spPr>
            <a:pattFill prst="dkVert">
              <a:fgClr>
                <a:srgbClr val="FFC000"/>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グラフ!$J$17:$J$25</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グラフ!$L$17:$L$25</c:f>
              <c:numCache>
                <c:formatCode>#,##0_);[Red]\(#,##0\)</c:formatCode>
                <c:ptCount val="9"/>
                <c:pt idx="0">
                  <c:v>22.458100000000002</c:v>
                </c:pt>
                <c:pt idx="1">
                  <c:v>19.4908</c:v>
                </c:pt>
                <c:pt idx="2">
                  <c:v>30.455200000000001</c:v>
                </c:pt>
                <c:pt idx="3">
                  <c:v>50</c:v>
                </c:pt>
                <c:pt idx="4">
                  <c:v>70.614999999999995</c:v>
                </c:pt>
                <c:pt idx="5">
                  <c:v>98.155100000000004</c:v>
                </c:pt>
                <c:pt idx="6">
                  <c:v>112.5592</c:v>
                </c:pt>
                <c:pt idx="7">
                  <c:v>114</c:v>
                </c:pt>
                <c:pt idx="8">
                  <c:v>106</c:v>
                </c:pt>
              </c:numCache>
            </c:numRef>
          </c:val>
          <c:extLst>
            <c:ext xmlns:c16="http://schemas.microsoft.com/office/drawing/2014/chart" uri="{C3380CC4-5D6E-409C-BE32-E72D297353CC}">
              <c16:uniqueId val="{00000001-3269-402F-A677-0AF89947362E}"/>
            </c:ext>
          </c:extLst>
        </c:ser>
        <c:ser>
          <c:idx val="2"/>
          <c:order val="2"/>
          <c:tx>
            <c:strRef>
              <c:f>グラフ!$M$16</c:f>
              <c:strCache>
                <c:ptCount val="1"/>
                <c:pt idx="0">
                  <c:v>韓国</c:v>
                </c:pt>
              </c:strCache>
            </c:strRef>
          </c:tx>
          <c:spPr>
            <a:pattFill prst="pct50">
              <a:fgClr>
                <a:srgbClr val="FF0000"/>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グラフ!$J$17:$J$25</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グラフ!$M$17:$M$25</c:f>
              <c:numCache>
                <c:formatCode>#,##0_);[Red]\(#,##0\)</c:formatCode>
                <c:ptCount val="9"/>
                <c:pt idx="0">
                  <c:v>53.649700000000003</c:v>
                </c:pt>
                <c:pt idx="1">
                  <c:v>40.110100000000003</c:v>
                </c:pt>
                <c:pt idx="2">
                  <c:v>49</c:v>
                </c:pt>
                <c:pt idx="3">
                  <c:v>61.586300000000001</c:v>
                </c:pt>
                <c:pt idx="4">
                  <c:v>71.069699999999997</c:v>
                </c:pt>
                <c:pt idx="5">
                  <c:v>115.6033</c:v>
                </c:pt>
                <c:pt idx="6">
                  <c:v>163.27610000000001</c:v>
                </c:pt>
                <c:pt idx="7">
                  <c:v>214.79589999999999</c:v>
                </c:pt>
                <c:pt idx="8">
                  <c:v>216</c:v>
                </c:pt>
              </c:numCache>
            </c:numRef>
          </c:val>
          <c:extLst>
            <c:ext xmlns:c16="http://schemas.microsoft.com/office/drawing/2014/chart" uri="{C3380CC4-5D6E-409C-BE32-E72D297353CC}">
              <c16:uniqueId val="{00000002-3269-402F-A677-0AF89947362E}"/>
            </c:ext>
          </c:extLst>
        </c:ser>
        <c:ser>
          <c:idx val="3"/>
          <c:order val="3"/>
          <c:tx>
            <c:strRef>
              <c:f>グラフ!$K$16</c:f>
              <c:strCache>
                <c:ptCount val="1"/>
                <c:pt idx="0">
                  <c:v>中国</c:v>
                </c:pt>
              </c:strCache>
            </c:strRef>
          </c:tx>
          <c:spPr>
            <a:pattFill prst="ltDnDiag">
              <a:fgClr>
                <a:srgbClr val="00B0F0"/>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グラフ!$J$17:$J$25</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グラフ!$K$17:$K$25</c:f>
              <c:numCache>
                <c:formatCode>#,##0_);[Red]\(#,##0\)</c:formatCode>
                <c:ptCount val="9"/>
                <c:pt idx="0">
                  <c:v>50.660299999999999</c:v>
                </c:pt>
                <c:pt idx="1">
                  <c:v>37.024500000000003</c:v>
                </c:pt>
                <c:pt idx="2">
                  <c:v>49.4452</c:v>
                </c:pt>
                <c:pt idx="3">
                  <c:v>56.315800000000003</c:v>
                </c:pt>
                <c:pt idx="4">
                  <c:v>97.214500000000001</c:v>
                </c:pt>
                <c:pt idx="5">
                  <c:v>189.6164</c:v>
                </c:pt>
                <c:pt idx="6">
                  <c:v>214.62289999999999</c:v>
                </c:pt>
                <c:pt idx="7">
                  <c:v>253.816</c:v>
                </c:pt>
                <c:pt idx="8">
                  <c:v>295</c:v>
                </c:pt>
              </c:numCache>
            </c:numRef>
          </c:val>
          <c:extLst>
            <c:ext xmlns:c16="http://schemas.microsoft.com/office/drawing/2014/chart" uri="{C3380CC4-5D6E-409C-BE32-E72D297353CC}">
              <c16:uniqueId val="{00000003-3269-402F-A677-0AF89947362E}"/>
            </c:ext>
          </c:extLst>
        </c:ser>
        <c:ser>
          <c:idx val="4"/>
          <c:order val="4"/>
          <c:tx>
            <c:strRef>
              <c:f>グラフ!$O$16</c:f>
              <c:strCache>
                <c:ptCount val="1"/>
                <c:pt idx="0">
                  <c:v>総数</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グラフ!$J$17:$J$25</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グラフ!$O$17:$O$25</c:f>
              <c:numCache>
                <c:formatCode>#,##0_);[Red]\(#,##0\)</c:formatCode>
                <c:ptCount val="9"/>
                <c:pt idx="0">
                  <c:v>174.53550000000001</c:v>
                </c:pt>
                <c:pt idx="1">
                  <c:v>133.8783</c:v>
                </c:pt>
                <c:pt idx="2">
                  <c:v>179.15770000000001</c:v>
                </c:pt>
                <c:pt idx="3">
                  <c:v>232.31110000000001</c:v>
                </c:pt>
                <c:pt idx="4">
                  <c:v>317.04419999999999</c:v>
                </c:pt>
                <c:pt idx="5">
                  <c:v>500.77510000000001</c:v>
                </c:pt>
                <c:pt idx="6">
                  <c:v>608.66</c:v>
                </c:pt>
                <c:pt idx="7">
                  <c:v>715.99959999999999</c:v>
                </c:pt>
                <c:pt idx="8">
                  <c:v>765</c:v>
                </c:pt>
              </c:numCache>
            </c:numRef>
          </c:val>
          <c:extLst>
            <c:ext xmlns:c16="http://schemas.microsoft.com/office/drawing/2014/chart" uri="{C3380CC4-5D6E-409C-BE32-E72D297353CC}">
              <c16:uniqueId val="{00000004-3269-402F-A677-0AF89947362E}"/>
            </c:ext>
          </c:extLst>
        </c:ser>
        <c:dLbls>
          <c:showLegendKey val="0"/>
          <c:showVal val="0"/>
          <c:showCatName val="0"/>
          <c:showSerName val="0"/>
          <c:showPercent val="0"/>
          <c:showBubbleSize val="0"/>
        </c:dLbls>
        <c:gapWidth val="150"/>
        <c:overlap val="100"/>
        <c:axId val="390449536"/>
        <c:axId val="390443296"/>
      </c:barChart>
      <c:catAx>
        <c:axId val="39044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390443296"/>
        <c:crosses val="autoZero"/>
        <c:auto val="1"/>
        <c:lblAlgn val="ctr"/>
        <c:lblOffset val="100"/>
        <c:noMultiLvlLbl val="0"/>
      </c:catAx>
      <c:valAx>
        <c:axId val="390443296"/>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390449536"/>
        <c:crosses val="autoZero"/>
        <c:crossBetween val="between"/>
      </c:valAx>
      <c:spPr>
        <a:noFill/>
        <a:ln>
          <a:noFill/>
        </a:ln>
        <a:effectLst/>
      </c:spPr>
    </c:plotArea>
    <c:legend>
      <c:legendPos val="r"/>
      <c:legendEntry>
        <c:idx val="0"/>
        <c:delete val="1"/>
      </c:legendEntry>
      <c:layout>
        <c:manualLayout>
          <c:xMode val="edge"/>
          <c:yMode val="edge"/>
          <c:x val="0.92572257102417699"/>
          <c:y val="0.2954398919139225"/>
          <c:w val="6.538489851624435E-2"/>
          <c:h val="0.5242785631347635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050"/>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999169447122356E-2"/>
          <c:y val="7.1754415971771526E-2"/>
          <c:w val="0.86881195548164902"/>
          <c:h val="0.78571037564062463"/>
        </c:manualLayout>
      </c:layout>
      <c:lineChart>
        <c:grouping val="standard"/>
        <c:varyColors val="0"/>
        <c:ser>
          <c:idx val="0"/>
          <c:order val="0"/>
          <c:tx>
            <c:strRef>
              <c:f>輸出額!$H$2</c:f>
              <c:strCache>
                <c:ptCount val="1"/>
                <c:pt idx="0">
                  <c:v>全国（左目盛）</c:v>
                </c:pt>
              </c:strCache>
            </c:strRef>
          </c:tx>
          <c:spPr>
            <a:ln>
              <a:solidFill>
                <a:srgbClr val="FF0000"/>
              </a:solidFill>
              <a:prstDash val="sysDash"/>
            </a:ln>
          </c:spPr>
          <c:marker>
            <c:symbol val="none"/>
          </c:marker>
          <c:cat>
            <c:numRef>
              <c:f>輸出額!$G$3:$G$66</c:f>
              <c:numCache>
                <c:formatCode>yyyy"年"m"月"</c:formatCode>
                <c:ptCount val="64"/>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numCache>
            </c:numRef>
          </c:cat>
          <c:val>
            <c:numRef>
              <c:f>輸出額!$H$3:$H$66</c:f>
              <c:numCache>
                <c:formatCode>0.00</c:formatCode>
                <c:ptCount val="64"/>
                <c:pt idx="0">
                  <c:v>9.7648065998532445</c:v>
                </c:pt>
                <c:pt idx="1">
                  <c:v>1.8025918906888734</c:v>
                </c:pt>
                <c:pt idx="2">
                  <c:v>5.0454225150932359</c:v>
                </c:pt>
                <c:pt idx="3">
                  <c:v>-2.7613073188737047</c:v>
                </c:pt>
                <c:pt idx="4">
                  <c:v>-1.9574618670847173</c:v>
                </c:pt>
                <c:pt idx="5">
                  <c:v>3.9174476382215317</c:v>
                </c:pt>
                <c:pt idx="6">
                  <c:v>-1.3367611477470973</c:v>
                </c:pt>
                <c:pt idx="7">
                  <c:v>6.8856212160544032</c:v>
                </c:pt>
                <c:pt idx="8">
                  <c:v>9.5747659868500108</c:v>
                </c:pt>
                <c:pt idx="9">
                  <c:v>4.8943244843198954</c:v>
                </c:pt>
                <c:pt idx="10">
                  <c:v>12.810659633751058</c:v>
                </c:pt>
                <c:pt idx="11">
                  <c:v>16.926676487842428</c:v>
                </c:pt>
                <c:pt idx="12">
                  <c:v>2.4413666093596049</c:v>
                </c:pt>
                <c:pt idx="13">
                  <c:v>8.5138884798338808</c:v>
                </c:pt>
                <c:pt idx="14">
                  <c:v>7.937589477289464</c:v>
                </c:pt>
                <c:pt idx="15">
                  <c:v>2.3521546255098826</c:v>
                </c:pt>
                <c:pt idx="16">
                  <c:v>9.5063885349803741</c:v>
                </c:pt>
                <c:pt idx="17">
                  <c:v>7.6059308278953353</c:v>
                </c:pt>
                <c:pt idx="18">
                  <c:v>3.0740337507758824</c:v>
                </c:pt>
                <c:pt idx="19">
                  <c:v>0.48911899822110172</c:v>
                </c:pt>
                <c:pt idx="20">
                  <c:v>-2.1835971811701995</c:v>
                </c:pt>
                <c:pt idx="21">
                  <c:v>-3.3746159001693599</c:v>
                </c:pt>
                <c:pt idx="22">
                  <c:v>-8.0379244679622275</c:v>
                </c:pt>
                <c:pt idx="23">
                  <c:v>-12.870377788764245</c:v>
                </c:pt>
                <c:pt idx="24">
                  <c:v>-4.014527461099604</c:v>
                </c:pt>
                <c:pt idx="25">
                  <c:v>-6.7845470185762764</c:v>
                </c:pt>
                <c:pt idx="26">
                  <c:v>-10.066302527039426</c:v>
                </c:pt>
                <c:pt idx="27">
                  <c:v>-11.257259007739989</c:v>
                </c:pt>
                <c:pt idx="28">
                  <c:v>-7.3693363426459371</c:v>
                </c:pt>
                <c:pt idx="29">
                  <c:v>-14.024554880321119</c:v>
                </c:pt>
                <c:pt idx="30">
                  <c:v>-9.5879976565363165</c:v>
                </c:pt>
                <c:pt idx="31">
                  <c:v>-6.9286294441413361</c:v>
                </c:pt>
                <c:pt idx="32">
                  <c:v>-10.258588137813803</c:v>
                </c:pt>
                <c:pt idx="33">
                  <c:v>-0.37317389659381206</c:v>
                </c:pt>
                <c:pt idx="34">
                  <c:v>5.3815602335556889</c:v>
                </c:pt>
                <c:pt idx="35">
                  <c:v>1.3158681672266255</c:v>
                </c:pt>
                <c:pt idx="36">
                  <c:v>11.308980165043451</c:v>
                </c:pt>
                <c:pt idx="37">
                  <c:v>11.944087413054746</c:v>
                </c:pt>
                <c:pt idx="38">
                  <c:v>7.4817078585447376</c:v>
                </c:pt>
                <c:pt idx="39">
                  <c:v>14.919095732396116</c:v>
                </c:pt>
                <c:pt idx="40">
                  <c:v>9.669605586004721</c:v>
                </c:pt>
                <c:pt idx="41">
                  <c:v>13.375507752294567</c:v>
                </c:pt>
                <c:pt idx="42">
                  <c:v>18.09672460256418</c:v>
                </c:pt>
                <c:pt idx="43">
                  <c:v>14.102114124278813</c:v>
                </c:pt>
                <c:pt idx="44">
                  <c:v>14.014029395020231</c:v>
                </c:pt>
                <c:pt idx="45">
                  <c:v>16.177699863491441</c:v>
                </c:pt>
                <c:pt idx="46">
                  <c:v>9.3571401727913894</c:v>
                </c:pt>
                <c:pt idx="47">
                  <c:v>12.26760957781876</c:v>
                </c:pt>
                <c:pt idx="48">
                  <c:v>1.8224477452225045</c:v>
                </c:pt>
                <c:pt idx="49">
                  <c:v>2.1319734731525983</c:v>
                </c:pt>
                <c:pt idx="50">
                  <c:v>7.7736687208440856</c:v>
                </c:pt>
                <c:pt idx="51">
                  <c:v>8.1218077194402412</c:v>
                </c:pt>
                <c:pt idx="52">
                  <c:v>6.7473661733685049</c:v>
                </c:pt>
                <c:pt idx="53">
                  <c:v>3.8999852185802411</c:v>
                </c:pt>
                <c:pt idx="54">
                  <c:v>6.5193105471605719</c:v>
                </c:pt>
                <c:pt idx="55">
                  <c:v>-1.3782436658098334</c:v>
                </c:pt>
                <c:pt idx="56">
                  <c:v>8.2260107122408925</c:v>
                </c:pt>
                <c:pt idx="57">
                  <c:v>0.10238421551869692</c:v>
                </c:pt>
                <c:pt idx="58">
                  <c:v>-3.8620995397375992</c:v>
                </c:pt>
                <c:pt idx="59">
                  <c:v>-8.4010218926769511</c:v>
                </c:pt>
                <c:pt idx="60">
                  <c:v>-1.2050202420128926</c:v>
                </c:pt>
                <c:pt idx="61">
                  <c:v>-2.4390224078605343</c:v>
                </c:pt>
                <c:pt idx="62">
                  <c:v>-2.3942296106960157</c:v>
                </c:pt>
                <c:pt idx="63">
                  <c:v>-7.7722754984966542</c:v>
                </c:pt>
              </c:numCache>
            </c:numRef>
          </c:val>
          <c:smooth val="0"/>
          <c:extLst>
            <c:ext xmlns:c16="http://schemas.microsoft.com/office/drawing/2014/chart" uri="{C3380CC4-5D6E-409C-BE32-E72D297353CC}">
              <c16:uniqueId val="{00000000-0865-4FB3-A40B-56F5DECC3076}"/>
            </c:ext>
          </c:extLst>
        </c:ser>
        <c:ser>
          <c:idx val="1"/>
          <c:order val="1"/>
          <c:tx>
            <c:strRef>
              <c:f>輸出額!$I$2</c:f>
              <c:strCache>
                <c:ptCount val="1"/>
                <c:pt idx="0">
                  <c:v>近畿圏（左目盛）</c:v>
                </c:pt>
              </c:strCache>
            </c:strRef>
          </c:tx>
          <c:spPr>
            <a:ln>
              <a:solidFill>
                <a:srgbClr val="0070C0"/>
              </a:solidFill>
              <a:prstDash val="solid"/>
            </a:ln>
          </c:spPr>
          <c:marker>
            <c:symbol val="none"/>
          </c:marker>
          <c:cat>
            <c:numRef>
              <c:f>輸出額!$G$3:$G$66</c:f>
              <c:numCache>
                <c:formatCode>yyyy"年"m"月"</c:formatCode>
                <c:ptCount val="64"/>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numCache>
            </c:numRef>
          </c:cat>
          <c:val>
            <c:numRef>
              <c:f>輸出額!$I$3:$I$66</c:f>
              <c:numCache>
                <c:formatCode>0.00</c:formatCode>
                <c:ptCount val="64"/>
                <c:pt idx="0">
                  <c:v>14.942169042586386</c:v>
                </c:pt>
                <c:pt idx="1">
                  <c:v>3.0963064871361468</c:v>
                </c:pt>
                <c:pt idx="2">
                  <c:v>8.5690206868945609</c:v>
                </c:pt>
                <c:pt idx="3">
                  <c:v>1.1966459718207005</c:v>
                </c:pt>
                <c:pt idx="4">
                  <c:v>1.4800764093284755</c:v>
                </c:pt>
                <c:pt idx="5">
                  <c:v>5.4745259729182578</c:v>
                </c:pt>
                <c:pt idx="6">
                  <c:v>1.3289914097699693</c:v>
                </c:pt>
                <c:pt idx="7">
                  <c:v>7.4968949942045242</c:v>
                </c:pt>
                <c:pt idx="8">
                  <c:v>10.936226556972017</c:v>
                </c:pt>
                <c:pt idx="9">
                  <c:v>6.4637106024687938</c:v>
                </c:pt>
                <c:pt idx="10">
                  <c:v>14.698549687864954</c:v>
                </c:pt>
                <c:pt idx="11">
                  <c:v>19.89909334784663</c:v>
                </c:pt>
                <c:pt idx="12">
                  <c:v>2.4702378497001121</c:v>
                </c:pt>
                <c:pt idx="13">
                  <c:v>7.9261143613342426</c:v>
                </c:pt>
                <c:pt idx="14">
                  <c:v>5.3156277780782517</c:v>
                </c:pt>
                <c:pt idx="15">
                  <c:v>2.6871357498223176</c:v>
                </c:pt>
                <c:pt idx="16">
                  <c:v>7.3372186042974761</c:v>
                </c:pt>
                <c:pt idx="17">
                  <c:v>4.8344854366561947</c:v>
                </c:pt>
                <c:pt idx="18">
                  <c:v>2.0260726116660095</c:v>
                </c:pt>
                <c:pt idx="19">
                  <c:v>2.8610965472695398</c:v>
                </c:pt>
                <c:pt idx="20">
                  <c:v>-1.8953092656913384</c:v>
                </c:pt>
                <c:pt idx="21">
                  <c:v>-6.4724588765798359</c:v>
                </c:pt>
                <c:pt idx="22">
                  <c:v>-10.80017991304203</c:v>
                </c:pt>
                <c:pt idx="23">
                  <c:v>-14.890567924256317</c:v>
                </c:pt>
                <c:pt idx="24">
                  <c:v>-3.3949464273637489</c:v>
                </c:pt>
                <c:pt idx="25">
                  <c:v>-8.3583272105188087</c:v>
                </c:pt>
                <c:pt idx="26">
                  <c:v>-8.795794325261312</c:v>
                </c:pt>
                <c:pt idx="27">
                  <c:v>-12.759619271211122</c:v>
                </c:pt>
                <c:pt idx="28">
                  <c:v>-7.3410339022135247</c:v>
                </c:pt>
                <c:pt idx="29">
                  <c:v>-12.681265150153436</c:v>
                </c:pt>
                <c:pt idx="30">
                  <c:v>-9.3616212393248901</c:v>
                </c:pt>
                <c:pt idx="31">
                  <c:v>-8.8947045888756691</c:v>
                </c:pt>
                <c:pt idx="32">
                  <c:v>-10.887472561740992</c:v>
                </c:pt>
                <c:pt idx="33">
                  <c:v>1.1405829754106378</c:v>
                </c:pt>
                <c:pt idx="34">
                  <c:v>5.9968146871012777</c:v>
                </c:pt>
                <c:pt idx="35">
                  <c:v>-1.7221823318651559</c:v>
                </c:pt>
                <c:pt idx="36">
                  <c:v>12.809227550973645</c:v>
                </c:pt>
                <c:pt idx="37">
                  <c:v>10.4264236683983</c:v>
                </c:pt>
                <c:pt idx="38">
                  <c:v>5.9194549967880334</c:v>
                </c:pt>
                <c:pt idx="39">
                  <c:v>12.383182866246131</c:v>
                </c:pt>
                <c:pt idx="40">
                  <c:v>7.9679640008488093</c:v>
                </c:pt>
                <c:pt idx="41">
                  <c:v>10.79248270689223</c:v>
                </c:pt>
                <c:pt idx="42">
                  <c:v>17.376009971505127</c:v>
                </c:pt>
                <c:pt idx="43">
                  <c:v>17.311636843621315</c:v>
                </c:pt>
                <c:pt idx="44">
                  <c:v>14.396464612008671</c:v>
                </c:pt>
                <c:pt idx="45">
                  <c:v>21.524200948279443</c:v>
                </c:pt>
                <c:pt idx="46">
                  <c:v>12.01533560736334</c:v>
                </c:pt>
                <c:pt idx="47">
                  <c:v>18.671593616477097</c:v>
                </c:pt>
                <c:pt idx="48">
                  <c:v>-0.54374285691066859</c:v>
                </c:pt>
                <c:pt idx="49">
                  <c:v>8.3849255291120812</c:v>
                </c:pt>
                <c:pt idx="50">
                  <c:v>7.5309853850364306</c:v>
                </c:pt>
                <c:pt idx="51">
                  <c:v>12.665705505485008</c:v>
                </c:pt>
                <c:pt idx="52">
                  <c:v>9.5625394705847384</c:v>
                </c:pt>
                <c:pt idx="53">
                  <c:v>7.8792747700276493</c:v>
                </c:pt>
                <c:pt idx="54">
                  <c:v>9.6997764038417245</c:v>
                </c:pt>
                <c:pt idx="55">
                  <c:v>-25.116648981846808</c:v>
                </c:pt>
                <c:pt idx="56">
                  <c:v>6.4467808192747498</c:v>
                </c:pt>
                <c:pt idx="57">
                  <c:v>-1.0177591540115429</c:v>
                </c:pt>
                <c:pt idx="58">
                  <c:v>-7.2104204836014389</c:v>
                </c:pt>
                <c:pt idx="59">
                  <c:v>-8.858649388129038</c:v>
                </c:pt>
                <c:pt idx="60">
                  <c:v>-1.9496055996749391</c:v>
                </c:pt>
                <c:pt idx="61">
                  <c:v>-6.2243912803031947</c:v>
                </c:pt>
                <c:pt idx="62">
                  <c:v>-5.6820800916909207</c:v>
                </c:pt>
                <c:pt idx="63">
                  <c:v>-10.427072435248817</c:v>
                </c:pt>
              </c:numCache>
            </c:numRef>
          </c:val>
          <c:smooth val="0"/>
          <c:extLst>
            <c:ext xmlns:c16="http://schemas.microsoft.com/office/drawing/2014/chart" uri="{C3380CC4-5D6E-409C-BE32-E72D297353CC}">
              <c16:uniqueId val="{00000001-0865-4FB3-A40B-56F5DECC3076}"/>
            </c:ext>
          </c:extLst>
        </c:ser>
        <c:dLbls>
          <c:showLegendKey val="0"/>
          <c:showVal val="0"/>
          <c:showCatName val="0"/>
          <c:showSerName val="0"/>
          <c:showPercent val="0"/>
          <c:showBubbleSize val="0"/>
        </c:dLbls>
        <c:marker val="1"/>
        <c:smooth val="0"/>
        <c:axId val="117886336"/>
        <c:axId val="117965952"/>
      </c:lineChart>
      <c:lineChart>
        <c:grouping val="standard"/>
        <c:varyColors val="0"/>
        <c:ser>
          <c:idx val="2"/>
          <c:order val="2"/>
          <c:tx>
            <c:strRef>
              <c:f>輸出額!$J$2</c:f>
              <c:strCache>
                <c:ptCount val="1"/>
                <c:pt idx="0">
                  <c:v>対ドル為替レート</c:v>
                </c:pt>
              </c:strCache>
            </c:strRef>
          </c:tx>
          <c:spPr>
            <a:ln cmpd="dbl">
              <a:prstDash val="solid"/>
            </a:ln>
          </c:spPr>
          <c:marker>
            <c:symbol val="none"/>
          </c:marker>
          <c:cat>
            <c:numRef>
              <c:f>輸出額!$G$3:$G$66</c:f>
              <c:numCache>
                <c:formatCode>yyyy"年"m"月"</c:formatCode>
                <c:ptCount val="64"/>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numCache>
            </c:numRef>
          </c:cat>
          <c:val>
            <c:numRef>
              <c:f>輸出額!$J$3:$J$66</c:f>
              <c:numCache>
                <c:formatCode>0.00_);[Red]\(0.00\)</c:formatCode>
                <c:ptCount val="64"/>
                <c:pt idx="0">
                  <c:v>102.13</c:v>
                </c:pt>
                <c:pt idx="1">
                  <c:v>102.27</c:v>
                </c:pt>
                <c:pt idx="2">
                  <c:v>102.56</c:v>
                </c:pt>
                <c:pt idx="3">
                  <c:v>101.79</c:v>
                </c:pt>
                <c:pt idx="4">
                  <c:v>102.05</c:v>
                </c:pt>
                <c:pt idx="5">
                  <c:v>101.72</c:v>
                </c:pt>
                <c:pt idx="6">
                  <c:v>102.96</c:v>
                </c:pt>
                <c:pt idx="7">
                  <c:v>107.09</c:v>
                </c:pt>
                <c:pt idx="8">
                  <c:v>108.06</c:v>
                </c:pt>
                <c:pt idx="9">
                  <c:v>116.22</c:v>
                </c:pt>
                <c:pt idx="10">
                  <c:v>119.4</c:v>
                </c:pt>
                <c:pt idx="11">
                  <c:v>118.24</c:v>
                </c:pt>
                <c:pt idx="12">
                  <c:v>118.57</c:v>
                </c:pt>
                <c:pt idx="13">
                  <c:v>120.39</c:v>
                </c:pt>
                <c:pt idx="14">
                  <c:v>119.55</c:v>
                </c:pt>
                <c:pt idx="15">
                  <c:v>120.74</c:v>
                </c:pt>
                <c:pt idx="16">
                  <c:v>123.75</c:v>
                </c:pt>
                <c:pt idx="17">
                  <c:v>123.23</c:v>
                </c:pt>
                <c:pt idx="18">
                  <c:v>123.23</c:v>
                </c:pt>
                <c:pt idx="19">
                  <c:v>120.22</c:v>
                </c:pt>
                <c:pt idx="20">
                  <c:v>120.06</c:v>
                </c:pt>
                <c:pt idx="21">
                  <c:v>122.54</c:v>
                </c:pt>
                <c:pt idx="22">
                  <c:v>121.84</c:v>
                </c:pt>
                <c:pt idx="23">
                  <c:v>118.25</c:v>
                </c:pt>
                <c:pt idx="24">
                  <c:v>115.02</c:v>
                </c:pt>
                <c:pt idx="25">
                  <c:v>113.07</c:v>
                </c:pt>
                <c:pt idx="26">
                  <c:v>109.88</c:v>
                </c:pt>
                <c:pt idx="27">
                  <c:v>109.15</c:v>
                </c:pt>
                <c:pt idx="28">
                  <c:v>105.49</c:v>
                </c:pt>
                <c:pt idx="29">
                  <c:v>103.9</c:v>
                </c:pt>
                <c:pt idx="30">
                  <c:v>101.27</c:v>
                </c:pt>
                <c:pt idx="31">
                  <c:v>102.04</c:v>
                </c:pt>
                <c:pt idx="32">
                  <c:v>103.82</c:v>
                </c:pt>
                <c:pt idx="33">
                  <c:v>108.18</c:v>
                </c:pt>
                <c:pt idx="34">
                  <c:v>115.95</c:v>
                </c:pt>
                <c:pt idx="35">
                  <c:v>114.73</c:v>
                </c:pt>
                <c:pt idx="36">
                  <c:v>113.06</c:v>
                </c:pt>
                <c:pt idx="37">
                  <c:v>113.01</c:v>
                </c:pt>
                <c:pt idx="38">
                  <c:v>110.06</c:v>
                </c:pt>
                <c:pt idx="39">
                  <c:v>112.21</c:v>
                </c:pt>
                <c:pt idx="40">
                  <c:v>110.91</c:v>
                </c:pt>
                <c:pt idx="41">
                  <c:v>112.44</c:v>
                </c:pt>
                <c:pt idx="42">
                  <c:v>109.91</c:v>
                </c:pt>
                <c:pt idx="43">
                  <c:v>110.68</c:v>
                </c:pt>
                <c:pt idx="44">
                  <c:v>112.96</c:v>
                </c:pt>
                <c:pt idx="45">
                  <c:v>112.92</c:v>
                </c:pt>
                <c:pt idx="46">
                  <c:v>112.97</c:v>
                </c:pt>
                <c:pt idx="47">
                  <c:v>110.77</c:v>
                </c:pt>
                <c:pt idx="48">
                  <c:v>107.82</c:v>
                </c:pt>
                <c:pt idx="49">
                  <c:v>106</c:v>
                </c:pt>
                <c:pt idx="50">
                  <c:v>107.43</c:v>
                </c:pt>
                <c:pt idx="51">
                  <c:v>109.69</c:v>
                </c:pt>
                <c:pt idx="52">
                  <c:v>110.03</c:v>
                </c:pt>
                <c:pt idx="53">
                  <c:v>111.37</c:v>
                </c:pt>
                <c:pt idx="54">
                  <c:v>111.06</c:v>
                </c:pt>
                <c:pt idx="55">
                  <c:v>111.89</c:v>
                </c:pt>
                <c:pt idx="56" formatCode="General">
                  <c:v>112.78</c:v>
                </c:pt>
                <c:pt idx="57" formatCode="#,##0.00_);[Red]\(#,##0.00\)">
                  <c:v>113.37</c:v>
                </c:pt>
                <c:pt idx="58" formatCode="General">
                  <c:v>112.45</c:v>
                </c:pt>
                <c:pt idx="59" formatCode="General">
                  <c:v>108.95</c:v>
                </c:pt>
                <c:pt idx="60" formatCode="General">
                  <c:v>110.36</c:v>
                </c:pt>
                <c:pt idx="61" formatCode="General">
                  <c:v>111.21</c:v>
                </c:pt>
                <c:pt idx="62" formatCode="General">
                  <c:v>111.66</c:v>
                </c:pt>
                <c:pt idx="63" formatCode="General">
                  <c:v>109.83</c:v>
                </c:pt>
              </c:numCache>
            </c:numRef>
          </c:val>
          <c:smooth val="0"/>
          <c:extLst>
            <c:ext xmlns:c16="http://schemas.microsoft.com/office/drawing/2014/chart" uri="{C3380CC4-5D6E-409C-BE32-E72D297353CC}">
              <c16:uniqueId val="{00000002-0865-4FB3-A40B-56F5DECC3076}"/>
            </c:ext>
          </c:extLst>
        </c:ser>
        <c:dLbls>
          <c:showLegendKey val="0"/>
          <c:showVal val="0"/>
          <c:showCatName val="0"/>
          <c:showSerName val="0"/>
          <c:showPercent val="0"/>
          <c:showBubbleSize val="0"/>
        </c:dLbls>
        <c:marker val="1"/>
        <c:smooth val="0"/>
        <c:axId val="117973376"/>
        <c:axId val="117967488"/>
      </c:lineChart>
      <c:dateAx>
        <c:axId val="117886336"/>
        <c:scaling>
          <c:orientation val="minMax"/>
        </c:scaling>
        <c:delete val="0"/>
        <c:axPos val="b"/>
        <c:numFmt formatCode="yyyy&quot;年&quot;m&quot;月&quot;" sourceLinked="1"/>
        <c:majorTickMark val="out"/>
        <c:minorTickMark val="none"/>
        <c:tickLblPos val="low"/>
        <c:txPr>
          <a:bodyPr rot="-2700000"/>
          <a:lstStyle/>
          <a:p>
            <a:pPr>
              <a:defRPr/>
            </a:pPr>
            <a:endParaRPr lang="ja-JP"/>
          </a:p>
        </c:txPr>
        <c:crossAx val="117965952"/>
        <c:crosses val="autoZero"/>
        <c:auto val="1"/>
        <c:lblOffset val="100"/>
        <c:baseTimeUnit val="months"/>
        <c:majorUnit val="4"/>
        <c:majorTimeUnit val="months"/>
      </c:dateAx>
      <c:valAx>
        <c:axId val="117965952"/>
        <c:scaling>
          <c:orientation val="minMax"/>
        </c:scaling>
        <c:delete val="0"/>
        <c:axPos val="l"/>
        <c:majorGridlines/>
        <c:numFmt formatCode="0.00" sourceLinked="1"/>
        <c:majorTickMark val="out"/>
        <c:minorTickMark val="none"/>
        <c:tickLblPos val="nextTo"/>
        <c:crossAx val="117886336"/>
        <c:crosses val="autoZero"/>
        <c:crossBetween val="between"/>
      </c:valAx>
      <c:valAx>
        <c:axId val="117967488"/>
        <c:scaling>
          <c:orientation val="minMax"/>
        </c:scaling>
        <c:delete val="0"/>
        <c:axPos val="r"/>
        <c:numFmt formatCode="0.00_);[Red]\(0.00\)" sourceLinked="1"/>
        <c:majorTickMark val="out"/>
        <c:minorTickMark val="none"/>
        <c:tickLblPos val="nextTo"/>
        <c:crossAx val="117973376"/>
        <c:crosses val="max"/>
        <c:crossBetween val="between"/>
      </c:valAx>
      <c:dateAx>
        <c:axId val="117973376"/>
        <c:scaling>
          <c:orientation val="minMax"/>
        </c:scaling>
        <c:delete val="1"/>
        <c:axPos val="b"/>
        <c:numFmt formatCode="yyyy&quot;年&quot;m&quot;月&quot;" sourceLinked="1"/>
        <c:majorTickMark val="out"/>
        <c:minorTickMark val="none"/>
        <c:tickLblPos val="nextTo"/>
        <c:crossAx val="117967488"/>
        <c:crosses val="autoZero"/>
        <c:auto val="1"/>
        <c:lblOffset val="100"/>
        <c:baseTimeUnit val="months"/>
      </c:dateAx>
    </c:plotArea>
    <c:legend>
      <c:legendPos val="t"/>
      <c:legendEntry>
        <c:idx val="0"/>
        <c:txPr>
          <a:bodyPr/>
          <a:lstStyle/>
          <a:p>
            <a:pPr>
              <a:defRPr sz="1000"/>
            </a:pPr>
            <a:endParaRPr lang="ja-JP"/>
          </a:p>
        </c:txPr>
      </c:legendEntry>
      <c:legendEntry>
        <c:idx val="1"/>
        <c:txPr>
          <a:bodyPr/>
          <a:lstStyle/>
          <a:p>
            <a:pPr>
              <a:defRPr sz="1000"/>
            </a:pPr>
            <a:endParaRPr lang="ja-JP"/>
          </a:p>
        </c:txPr>
      </c:legendEntry>
      <c:legendEntry>
        <c:idx val="2"/>
        <c:delete val="1"/>
      </c:legendEntry>
      <c:overlay val="0"/>
      <c:txPr>
        <a:bodyPr/>
        <a:lstStyle/>
        <a:p>
          <a:pPr>
            <a:defRPr sz="1000"/>
          </a:pPr>
          <a:endParaRPr lang="ja-JP"/>
        </a:p>
      </c:txPr>
    </c:legend>
    <c:plotVisOnly val="1"/>
    <c:dispBlanksAs val="gap"/>
    <c:showDLblsOverMax val="0"/>
  </c:chart>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644832473811136E-2"/>
          <c:y val="9.3395333457333585E-2"/>
          <c:w val="0.83639463446713813"/>
          <c:h val="0.76516197624440008"/>
        </c:manualLayout>
      </c:layout>
      <c:lineChart>
        <c:grouping val="standard"/>
        <c:varyColors val="0"/>
        <c:ser>
          <c:idx val="0"/>
          <c:order val="0"/>
          <c:tx>
            <c:strRef>
              <c:f>輸入額!$H$2</c:f>
              <c:strCache>
                <c:ptCount val="1"/>
                <c:pt idx="0">
                  <c:v>全国（左目盛）</c:v>
                </c:pt>
              </c:strCache>
            </c:strRef>
          </c:tx>
          <c:spPr>
            <a:ln>
              <a:solidFill>
                <a:srgbClr val="FF0000"/>
              </a:solidFill>
              <a:prstDash val="sysDash"/>
            </a:ln>
          </c:spPr>
          <c:marker>
            <c:symbol val="none"/>
          </c:marker>
          <c:cat>
            <c:numRef>
              <c:f>輸入額!$G$3:$G$66</c:f>
              <c:numCache>
                <c:formatCode>yyyy"年"m"月"</c:formatCode>
                <c:ptCount val="64"/>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numCache>
            </c:numRef>
          </c:cat>
          <c:val>
            <c:numRef>
              <c:f>輸入額!$H$3:$H$66</c:f>
              <c:numCache>
                <c:formatCode>0.00</c:formatCode>
                <c:ptCount val="64"/>
                <c:pt idx="0">
                  <c:v>9.059611877630914</c:v>
                </c:pt>
                <c:pt idx="1">
                  <c:v>18.201892639757759</c:v>
                </c:pt>
                <c:pt idx="2">
                  <c:v>3.6009189652697557</c:v>
                </c:pt>
                <c:pt idx="3">
                  <c:v>-3.4528691223862751</c:v>
                </c:pt>
                <c:pt idx="4">
                  <c:v>8.5738606839598646</c:v>
                </c:pt>
                <c:pt idx="5">
                  <c:v>2.3960106160046308</c:v>
                </c:pt>
                <c:pt idx="6">
                  <c:v>-1.4138705190391221</c:v>
                </c:pt>
                <c:pt idx="7">
                  <c:v>6.2171916081674681</c:v>
                </c:pt>
                <c:pt idx="8">
                  <c:v>3.1329111991066299</c:v>
                </c:pt>
                <c:pt idx="9">
                  <c:v>-1.5772714684172087</c:v>
                </c:pt>
                <c:pt idx="10">
                  <c:v>1.9017454015421293</c:v>
                </c:pt>
                <c:pt idx="11">
                  <c:v>-9.2665221164772333</c:v>
                </c:pt>
                <c:pt idx="12">
                  <c:v>-3.6109644695872163</c:v>
                </c:pt>
                <c:pt idx="13">
                  <c:v>-14.427084902466518</c:v>
                </c:pt>
                <c:pt idx="14">
                  <c:v>-4.1434797261860297</c:v>
                </c:pt>
                <c:pt idx="15">
                  <c:v>-8.7381684416559153</c:v>
                </c:pt>
                <c:pt idx="16">
                  <c:v>-3.0775280986785987</c:v>
                </c:pt>
                <c:pt idx="17">
                  <c:v>-3.2715984364230337</c:v>
                </c:pt>
                <c:pt idx="18">
                  <c:v>-3.1586811237915384</c:v>
                </c:pt>
                <c:pt idx="19">
                  <c:v>-11.022229097007269</c:v>
                </c:pt>
                <c:pt idx="20">
                  <c:v>-13.360592009338447</c:v>
                </c:pt>
                <c:pt idx="21">
                  <c:v>-10.162199386425158</c:v>
                </c:pt>
                <c:pt idx="22">
                  <c:v>-17.975609288133398</c:v>
                </c:pt>
                <c:pt idx="23">
                  <c:v>-17.72015648608641</c:v>
                </c:pt>
                <c:pt idx="24">
                  <c:v>-14.135629542324665</c:v>
                </c:pt>
                <c:pt idx="25">
                  <c:v>-14.789359058454821</c:v>
                </c:pt>
                <c:pt idx="26">
                  <c:v>-23.13899372963462</c:v>
                </c:pt>
                <c:pt idx="27">
                  <c:v>-13.672228865684644</c:v>
                </c:pt>
                <c:pt idx="28">
                  <c:v>-18.68414443221404</c:v>
                </c:pt>
                <c:pt idx="29">
                  <c:v>-24.556465367717166</c:v>
                </c:pt>
                <c:pt idx="30">
                  <c:v>-17.009237055048558</c:v>
                </c:pt>
                <c:pt idx="31">
                  <c:v>-16.10240768048422</c:v>
                </c:pt>
                <c:pt idx="32">
                  <c:v>-16.273010938857496</c:v>
                </c:pt>
                <c:pt idx="33">
                  <c:v>-8.7387444841610602</c:v>
                </c:pt>
                <c:pt idx="34">
                  <c:v>-2.5146884954892812</c:v>
                </c:pt>
                <c:pt idx="35">
                  <c:v>8.6293876313120421</c:v>
                </c:pt>
                <c:pt idx="36">
                  <c:v>1.3865152166743258</c:v>
                </c:pt>
                <c:pt idx="37">
                  <c:v>15.977466019667347</c:v>
                </c:pt>
                <c:pt idx="38">
                  <c:v>15.23433469363323</c:v>
                </c:pt>
                <c:pt idx="39">
                  <c:v>17.837741179071088</c:v>
                </c:pt>
                <c:pt idx="40">
                  <c:v>15.655963346571468</c:v>
                </c:pt>
                <c:pt idx="41">
                  <c:v>16.541428371250035</c:v>
                </c:pt>
                <c:pt idx="42">
                  <c:v>15.524282580302028</c:v>
                </c:pt>
                <c:pt idx="43">
                  <c:v>12.30321894103308</c:v>
                </c:pt>
                <c:pt idx="44">
                  <c:v>19.024711217531859</c:v>
                </c:pt>
                <c:pt idx="45">
                  <c:v>17.296968872877855</c:v>
                </c:pt>
                <c:pt idx="46">
                  <c:v>14.970703370634794</c:v>
                </c:pt>
                <c:pt idx="47">
                  <c:v>8.0267179286403376</c:v>
                </c:pt>
                <c:pt idx="48">
                  <c:v>16.852280618634197</c:v>
                </c:pt>
                <c:pt idx="49">
                  <c:v>-0.40197599073140111</c:v>
                </c:pt>
                <c:pt idx="50">
                  <c:v>5.9703831347437841</c:v>
                </c:pt>
                <c:pt idx="51">
                  <c:v>14.006256589522962</c:v>
                </c:pt>
                <c:pt idx="52">
                  <c:v>2.4507326237200857</c:v>
                </c:pt>
                <c:pt idx="53">
                  <c:v>14.574466529906218</c:v>
                </c:pt>
                <c:pt idx="54">
                  <c:v>15.435208689355903</c:v>
                </c:pt>
                <c:pt idx="55">
                  <c:v>7.0791014069001506</c:v>
                </c:pt>
                <c:pt idx="56">
                  <c:v>20.039084240803831</c:v>
                </c:pt>
                <c:pt idx="57">
                  <c:v>12.493083088487026</c:v>
                </c:pt>
                <c:pt idx="58">
                  <c:v>1.8686908958909925</c:v>
                </c:pt>
                <c:pt idx="59">
                  <c:v>-0.81389831590369965</c:v>
                </c:pt>
                <c:pt idx="60">
                  <c:v>-6.5356617177612293</c:v>
                </c:pt>
                <c:pt idx="61">
                  <c:v>1.2345299168098336</c:v>
                </c:pt>
                <c:pt idx="62">
                  <c:v>6.4633991575018257</c:v>
                </c:pt>
                <c:pt idx="63">
                  <c:v>-1.4773104511491226</c:v>
                </c:pt>
              </c:numCache>
            </c:numRef>
          </c:val>
          <c:smooth val="0"/>
          <c:extLst>
            <c:ext xmlns:c16="http://schemas.microsoft.com/office/drawing/2014/chart" uri="{C3380CC4-5D6E-409C-BE32-E72D297353CC}">
              <c16:uniqueId val="{00000000-6D73-412C-B18A-55F256318E8C}"/>
            </c:ext>
          </c:extLst>
        </c:ser>
        <c:ser>
          <c:idx val="1"/>
          <c:order val="1"/>
          <c:tx>
            <c:strRef>
              <c:f>輸入額!$I$2</c:f>
              <c:strCache>
                <c:ptCount val="1"/>
                <c:pt idx="0">
                  <c:v>近畿圏（左目盛）</c:v>
                </c:pt>
              </c:strCache>
            </c:strRef>
          </c:tx>
          <c:spPr>
            <a:ln>
              <a:solidFill>
                <a:srgbClr val="0070C0"/>
              </a:solidFill>
              <a:prstDash val="solid"/>
            </a:ln>
          </c:spPr>
          <c:marker>
            <c:symbol val="none"/>
          </c:marker>
          <c:cat>
            <c:numRef>
              <c:f>輸入額!$G$3:$G$66</c:f>
              <c:numCache>
                <c:formatCode>yyyy"年"m"月"</c:formatCode>
                <c:ptCount val="64"/>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numCache>
            </c:numRef>
          </c:cat>
          <c:val>
            <c:numRef>
              <c:f>輸入額!$I$3:$I$66</c:f>
              <c:numCache>
                <c:formatCode>0.00</c:formatCode>
                <c:ptCount val="64"/>
                <c:pt idx="0">
                  <c:v>7.6477409773972624</c:v>
                </c:pt>
                <c:pt idx="1">
                  <c:v>20.204775916054189</c:v>
                </c:pt>
                <c:pt idx="2">
                  <c:v>2.7883069794687714</c:v>
                </c:pt>
                <c:pt idx="3">
                  <c:v>-7.4796988111089036E-2</c:v>
                </c:pt>
                <c:pt idx="4">
                  <c:v>13.969625999824586</c:v>
                </c:pt>
                <c:pt idx="5">
                  <c:v>0.58362098312170474</c:v>
                </c:pt>
                <c:pt idx="6">
                  <c:v>-1.5767039885289904</c:v>
                </c:pt>
                <c:pt idx="7">
                  <c:v>9.8526204050087216</c:v>
                </c:pt>
                <c:pt idx="8">
                  <c:v>1.8496672889489503</c:v>
                </c:pt>
                <c:pt idx="9">
                  <c:v>-0.25935652585370406</c:v>
                </c:pt>
                <c:pt idx="10">
                  <c:v>4.6984060990063625</c:v>
                </c:pt>
                <c:pt idx="11">
                  <c:v>-10.917893405927046</c:v>
                </c:pt>
                <c:pt idx="12">
                  <c:v>10.145927196572018</c:v>
                </c:pt>
                <c:pt idx="13">
                  <c:v>-14.0789754885527</c:v>
                </c:pt>
                <c:pt idx="14">
                  <c:v>-4.1855529378686072</c:v>
                </c:pt>
                <c:pt idx="15">
                  <c:v>-8.0868230950831332</c:v>
                </c:pt>
                <c:pt idx="16">
                  <c:v>-4.7967614716925908</c:v>
                </c:pt>
                <c:pt idx="17">
                  <c:v>-0.54682672369055751</c:v>
                </c:pt>
                <c:pt idx="18">
                  <c:v>0.30299482786935528</c:v>
                </c:pt>
                <c:pt idx="19">
                  <c:v>-11.055142916679912</c:v>
                </c:pt>
                <c:pt idx="20">
                  <c:v>-8.7719840770061097</c:v>
                </c:pt>
                <c:pt idx="21">
                  <c:v>-5.8410665952827117</c:v>
                </c:pt>
                <c:pt idx="22">
                  <c:v>-19.192580755023442</c:v>
                </c:pt>
                <c:pt idx="23">
                  <c:v>-15.122094989402086</c:v>
                </c:pt>
                <c:pt idx="24">
                  <c:v>-17.044371562484116</c:v>
                </c:pt>
                <c:pt idx="25">
                  <c:v>-11.230444149356757</c:v>
                </c:pt>
                <c:pt idx="26">
                  <c:v>-17.672524639615546</c:v>
                </c:pt>
                <c:pt idx="27">
                  <c:v>-12.589381661748931</c:v>
                </c:pt>
                <c:pt idx="28">
                  <c:v>-15.147663892474782</c:v>
                </c:pt>
                <c:pt idx="29">
                  <c:v>-25.239275944186758</c:v>
                </c:pt>
                <c:pt idx="30">
                  <c:v>-12.246338693820064</c:v>
                </c:pt>
                <c:pt idx="31">
                  <c:v>-11.904344020985107</c:v>
                </c:pt>
                <c:pt idx="32">
                  <c:v>-19.336520712830776</c:v>
                </c:pt>
                <c:pt idx="33">
                  <c:v>-7.1743609466100509</c:v>
                </c:pt>
                <c:pt idx="34">
                  <c:v>-3.5971026610130394</c:v>
                </c:pt>
                <c:pt idx="35">
                  <c:v>9.7942423345309066</c:v>
                </c:pt>
                <c:pt idx="36">
                  <c:v>-5.9944037780623916</c:v>
                </c:pt>
                <c:pt idx="37">
                  <c:v>12.277216732121161</c:v>
                </c:pt>
                <c:pt idx="38">
                  <c:v>11.229787168804691</c:v>
                </c:pt>
                <c:pt idx="39">
                  <c:v>13.270120149227154</c:v>
                </c:pt>
                <c:pt idx="40">
                  <c:v>14.268211245925386</c:v>
                </c:pt>
                <c:pt idx="41">
                  <c:v>16.912781767936863</c:v>
                </c:pt>
                <c:pt idx="42">
                  <c:v>12.728320624224153</c:v>
                </c:pt>
                <c:pt idx="43">
                  <c:v>11.117822158837882</c:v>
                </c:pt>
                <c:pt idx="44">
                  <c:v>20.838725513136552</c:v>
                </c:pt>
                <c:pt idx="45">
                  <c:v>15.493190203830224</c:v>
                </c:pt>
                <c:pt idx="46">
                  <c:v>18.001182355294219</c:v>
                </c:pt>
                <c:pt idx="47">
                  <c:v>5.9386621866709817</c:v>
                </c:pt>
                <c:pt idx="48">
                  <c:v>22.952916785300374</c:v>
                </c:pt>
                <c:pt idx="49">
                  <c:v>-0.85033945806307543</c:v>
                </c:pt>
                <c:pt idx="50">
                  <c:v>4.220984233009986</c:v>
                </c:pt>
                <c:pt idx="51">
                  <c:v>16.01322684102206</c:v>
                </c:pt>
                <c:pt idx="52">
                  <c:v>3.5142414479912816</c:v>
                </c:pt>
                <c:pt idx="53">
                  <c:v>12.988482071686462</c:v>
                </c:pt>
                <c:pt idx="54">
                  <c:v>9.9094138776366378</c:v>
                </c:pt>
                <c:pt idx="55">
                  <c:v>-24.338760840817457</c:v>
                </c:pt>
                <c:pt idx="56">
                  <c:v>10.948593576983171</c:v>
                </c:pt>
                <c:pt idx="57">
                  <c:v>9.4524555965443682</c:v>
                </c:pt>
                <c:pt idx="58">
                  <c:v>-2.8066107074500906</c:v>
                </c:pt>
                <c:pt idx="59">
                  <c:v>8.2225079602821438E-2</c:v>
                </c:pt>
                <c:pt idx="60">
                  <c:v>-9.7729481676690426</c:v>
                </c:pt>
                <c:pt idx="61">
                  <c:v>-1.2756324685977063</c:v>
                </c:pt>
                <c:pt idx="62">
                  <c:v>3.5814593971774826</c:v>
                </c:pt>
                <c:pt idx="63">
                  <c:v>-5.1987825126181804</c:v>
                </c:pt>
              </c:numCache>
            </c:numRef>
          </c:val>
          <c:smooth val="0"/>
          <c:extLst>
            <c:ext xmlns:c16="http://schemas.microsoft.com/office/drawing/2014/chart" uri="{C3380CC4-5D6E-409C-BE32-E72D297353CC}">
              <c16:uniqueId val="{00000001-6D73-412C-B18A-55F256318E8C}"/>
            </c:ext>
          </c:extLst>
        </c:ser>
        <c:dLbls>
          <c:showLegendKey val="0"/>
          <c:showVal val="0"/>
          <c:showCatName val="0"/>
          <c:showSerName val="0"/>
          <c:showPercent val="0"/>
          <c:showBubbleSize val="0"/>
        </c:dLbls>
        <c:marker val="1"/>
        <c:smooth val="0"/>
        <c:axId val="117886336"/>
        <c:axId val="117965952"/>
      </c:lineChart>
      <c:lineChart>
        <c:grouping val="standard"/>
        <c:varyColors val="0"/>
        <c:ser>
          <c:idx val="2"/>
          <c:order val="2"/>
          <c:tx>
            <c:strRef>
              <c:f>輸入額!$J$2</c:f>
              <c:strCache>
                <c:ptCount val="1"/>
                <c:pt idx="0">
                  <c:v>対ドル為替レート</c:v>
                </c:pt>
              </c:strCache>
            </c:strRef>
          </c:tx>
          <c:spPr>
            <a:ln cmpd="dbl">
              <a:prstDash val="solid"/>
            </a:ln>
          </c:spPr>
          <c:marker>
            <c:symbol val="none"/>
          </c:marker>
          <c:cat>
            <c:numRef>
              <c:f>輸入額!$G$3:$G$66</c:f>
              <c:numCache>
                <c:formatCode>yyyy"年"m"月"</c:formatCode>
                <c:ptCount val="64"/>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numCache>
            </c:numRef>
          </c:cat>
          <c:val>
            <c:numRef>
              <c:f>輸入額!$J$3:$J$66</c:f>
              <c:numCache>
                <c:formatCode>0.00_);[Red]\(0.00\)</c:formatCode>
                <c:ptCount val="64"/>
                <c:pt idx="0">
                  <c:v>102.13</c:v>
                </c:pt>
                <c:pt idx="1">
                  <c:v>102.27</c:v>
                </c:pt>
                <c:pt idx="2">
                  <c:v>102.56</c:v>
                </c:pt>
                <c:pt idx="3">
                  <c:v>101.79</c:v>
                </c:pt>
                <c:pt idx="4">
                  <c:v>102.05</c:v>
                </c:pt>
                <c:pt idx="5">
                  <c:v>101.72</c:v>
                </c:pt>
                <c:pt idx="6">
                  <c:v>102.96</c:v>
                </c:pt>
                <c:pt idx="7">
                  <c:v>107.09</c:v>
                </c:pt>
                <c:pt idx="8">
                  <c:v>108.06</c:v>
                </c:pt>
                <c:pt idx="9">
                  <c:v>116.22</c:v>
                </c:pt>
                <c:pt idx="10">
                  <c:v>119.4</c:v>
                </c:pt>
                <c:pt idx="11">
                  <c:v>118.24</c:v>
                </c:pt>
                <c:pt idx="12">
                  <c:v>118.57</c:v>
                </c:pt>
                <c:pt idx="13">
                  <c:v>120.39</c:v>
                </c:pt>
                <c:pt idx="14">
                  <c:v>119.55</c:v>
                </c:pt>
                <c:pt idx="15">
                  <c:v>120.74</c:v>
                </c:pt>
                <c:pt idx="16">
                  <c:v>123.75</c:v>
                </c:pt>
                <c:pt idx="17">
                  <c:v>123.23</c:v>
                </c:pt>
                <c:pt idx="18">
                  <c:v>123.23</c:v>
                </c:pt>
                <c:pt idx="19">
                  <c:v>120.22</c:v>
                </c:pt>
                <c:pt idx="20">
                  <c:v>120.06</c:v>
                </c:pt>
                <c:pt idx="21">
                  <c:v>122.54</c:v>
                </c:pt>
                <c:pt idx="22">
                  <c:v>121.84</c:v>
                </c:pt>
                <c:pt idx="23">
                  <c:v>118.25</c:v>
                </c:pt>
                <c:pt idx="24">
                  <c:v>115.02</c:v>
                </c:pt>
                <c:pt idx="25">
                  <c:v>113.07</c:v>
                </c:pt>
                <c:pt idx="26">
                  <c:v>109.88</c:v>
                </c:pt>
                <c:pt idx="27">
                  <c:v>109.15</c:v>
                </c:pt>
                <c:pt idx="28">
                  <c:v>105.49</c:v>
                </c:pt>
                <c:pt idx="29">
                  <c:v>103.9</c:v>
                </c:pt>
                <c:pt idx="30">
                  <c:v>101.27</c:v>
                </c:pt>
                <c:pt idx="31">
                  <c:v>102.04</c:v>
                </c:pt>
                <c:pt idx="32">
                  <c:v>103.82</c:v>
                </c:pt>
                <c:pt idx="33">
                  <c:v>108.18</c:v>
                </c:pt>
                <c:pt idx="34">
                  <c:v>115.95</c:v>
                </c:pt>
                <c:pt idx="35">
                  <c:v>114.73</c:v>
                </c:pt>
                <c:pt idx="36">
                  <c:v>113.06</c:v>
                </c:pt>
                <c:pt idx="37">
                  <c:v>113.01</c:v>
                </c:pt>
                <c:pt idx="38">
                  <c:v>110.06</c:v>
                </c:pt>
                <c:pt idx="39">
                  <c:v>112.21</c:v>
                </c:pt>
                <c:pt idx="40">
                  <c:v>110.91</c:v>
                </c:pt>
                <c:pt idx="41">
                  <c:v>112.44</c:v>
                </c:pt>
                <c:pt idx="42">
                  <c:v>109.91</c:v>
                </c:pt>
                <c:pt idx="43">
                  <c:v>110.68</c:v>
                </c:pt>
                <c:pt idx="44">
                  <c:v>112.96</c:v>
                </c:pt>
                <c:pt idx="45">
                  <c:v>112.92</c:v>
                </c:pt>
                <c:pt idx="46">
                  <c:v>112.97</c:v>
                </c:pt>
                <c:pt idx="47">
                  <c:v>110.77</c:v>
                </c:pt>
                <c:pt idx="48">
                  <c:v>107.82</c:v>
                </c:pt>
                <c:pt idx="49">
                  <c:v>106</c:v>
                </c:pt>
                <c:pt idx="50">
                  <c:v>107.43</c:v>
                </c:pt>
                <c:pt idx="51">
                  <c:v>109.69</c:v>
                </c:pt>
                <c:pt idx="52">
                  <c:v>110.03</c:v>
                </c:pt>
                <c:pt idx="53">
                  <c:v>111.37</c:v>
                </c:pt>
                <c:pt idx="54">
                  <c:v>111.06</c:v>
                </c:pt>
                <c:pt idx="55">
                  <c:v>111.89</c:v>
                </c:pt>
                <c:pt idx="56" formatCode="General">
                  <c:v>112.78</c:v>
                </c:pt>
                <c:pt idx="57" formatCode="#,##0.00_);[Red]\(#,##0.00\)">
                  <c:v>113.37</c:v>
                </c:pt>
                <c:pt idx="58" formatCode="General">
                  <c:v>112.45</c:v>
                </c:pt>
                <c:pt idx="59" formatCode="General">
                  <c:v>108.95</c:v>
                </c:pt>
                <c:pt idx="60" formatCode="General">
                  <c:v>110.36</c:v>
                </c:pt>
                <c:pt idx="61" formatCode="General">
                  <c:v>111.21</c:v>
                </c:pt>
                <c:pt idx="62" formatCode="General">
                  <c:v>111.66</c:v>
                </c:pt>
                <c:pt idx="63" formatCode="General">
                  <c:v>109.83</c:v>
                </c:pt>
              </c:numCache>
            </c:numRef>
          </c:val>
          <c:smooth val="0"/>
          <c:extLst>
            <c:ext xmlns:c16="http://schemas.microsoft.com/office/drawing/2014/chart" uri="{C3380CC4-5D6E-409C-BE32-E72D297353CC}">
              <c16:uniqueId val="{00000002-6D73-412C-B18A-55F256318E8C}"/>
            </c:ext>
          </c:extLst>
        </c:ser>
        <c:dLbls>
          <c:showLegendKey val="0"/>
          <c:showVal val="0"/>
          <c:showCatName val="0"/>
          <c:showSerName val="0"/>
          <c:showPercent val="0"/>
          <c:showBubbleSize val="0"/>
        </c:dLbls>
        <c:marker val="1"/>
        <c:smooth val="0"/>
        <c:axId val="117973376"/>
        <c:axId val="117967488"/>
      </c:lineChart>
      <c:dateAx>
        <c:axId val="117886336"/>
        <c:scaling>
          <c:orientation val="minMax"/>
        </c:scaling>
        <c:delete val="0"/>
        <c:axPos val="b"/>
        <c:numFmt formatCode="yyyy&quot;年&quot;m&quot;月&quot;" sourceLinked="1"/>
        <c:majorTickMark val="out"/>
        <c:minorTickMark val="none"/>
        <c:tickLblPos val="low"/>
        <c:txPr>
          <a:bodyPr rot="-2700000"/>
          <a:lstStyle/>
          <a:p>
            <a:pPr>
              <a:defRPr/>
            </a:pPr>
            <a:endParaRPr lang="ja-JP"/>
          </a:p>
        </c:txPr>
        <c:crossAx val="117965952"/>
        <c:crosses val="autoZero"/>
        <c:auto val="1"/>
        <c:lblOffset val="100"/>
        <c:baseTimeUnit val="months"/>
        <c:majorUnit val="4"/>
        <c:majorTimeUnit val="months"/>
      </c:dateAx>
      <c:valAx>
        <c:axId val="117965952"/>
        <c:scaling>
          <c:orientation val="minMax"/>
        </c:scaling>
        <c:delete val="0"/>
        <c:axPos val="l"/>
        <c:majorGridlines/>
        <c:numFmt formatCode="0.00" sourceLinked="1"/>
        <c:majorTickMark val="out"/>
        <c:minorTickMark val="none"/>
        <c:tickLblPos val="nextTo"/>
        <c:crossAx val="117886336"/>
        <c:crosses val="autoZero"/>
        <c:crossBetween val="between"/>
      </c:valAx>
      <c:valAx>
        <c:axId val="117967488"/>
        <c:scaling>
          <c:orientation val="minMax"/>
        </c:scaling>
        <c:delete val="0"/>
        <c:axPos val="r"/>
        <c:numFmt formatCode="0.00_);[Red]\(0.00\)" sourceLinked="1"/>
        <c:majorTickMark val="out"/>
        <c:minorTickMark val="none"/>
        <c:tickLblPos val="nextTo"/>
        <c:crossAx val="117973376"/>
        <c:crosses val="max"/>
        <c:crossBetween val="between"/>
      </c:valAx>
      <c:dateAx>
        <c:axId val="117973376"/>
        <c:scaling>
          <c:orientation val="minMax"/>
        </c:scaling>
        <c:delete val="1"/>
        <c:axPos val="b"/>
        <c:numFmt formatCode="yyyy&quot;年&quot;m&quot;月&quot;" sourceLinked="1"/>
        <c:majorTickMark val="out"/>
        <c:minorTickMark val="none"/>
        <c:tickLblPos val="nextTo"/>
        <c:crossAx val="117967488"/>
        <c:crosses val="autoZero"/>
        <c:auto val="1"/>
        <c:lblOffset val="100"/>
        <c:baseTimeUnit val="months"/>
      </c:dateAx>
    </c:plotArea>
    <c:legend>
      <c:legendPos val="t"/>
      <c:legendEntry>
        <c:idx val="0"/>
        <c:txPr>
          <a:bodyPr/>
          <a:lstStyle/>
          <a:p>
            <a:pPr>
              <a:defRPr sz="1000"/>
            </a:pPr>
            <a:endParaRPr lang="ja-JP"/>
          </a:p>
        </c:txPr>
      </c:legendEntry>
      <c:legendEntry>
        <c:idx val="1"/>
        <c:txPr>
          <a:bodyPr/>
          <a:lstStyle/>
          <a:p>
            <a:pPr>
              <a:defRPr sz="1000"/>
            </a:pPr>
            <a:endParaRPr lang="ja-JP"/>
          </a:p>
        </c:txPr>
      </c:legendEntry>
      <c:legendEntry>
        <c:idx val="2"/>
        <c:delete val="1"/>
      </c:legendEntry>
      <c:layout>
        <c:manualLayout>
          <c:xMode val="edge"/>
          <c:yMode val="edge"/>
          <c:x val="0.28835684923897342"/>
          <c:y val="1.5561996379487247E-2"/>
          <c:w val="0.46737862459726698"/>
          <c:h val="7.2837699405948364E-2"/>
        </c:manualLayout>
      </c:layout>
      <c:overlay val="0"/>
      <c:txPr>
        <a:bodyPr/>
        <a:lstStyle/>
        <a:p>
          <a:pPr>
            <a:defRPr sz="800"/>
          </a:pPr>
          <a:endParaRPr lang="ja-JP"/>
        </a:p>
      </c:txPr>
    </c:legend>
    <c:plotVisOnly val="1"/>
    <c:dispBlanksAs val="gap"/>
    <c:showDLblsOverMax val="0"/>
  </c:chart>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44685039370079"/>
          <c:y val="7.808628044491267E-2"/>
          <c:w val="0.8419975940507437"/>
          <c:h val="0.79166105731040359"/>
        </c:manualLayout>
      </c:layout>
      <c:lineChart>
        <c:grouping val="standard"/>
        <c:varyColors val="0"/>
        <c:ser>
          <c:idx val="0"/>
          <c:order val="0"/>
          <c:tx>
            <c:strRef>
              <c:f>訪問地別_1人当たり旅行支出!$A$5</c:f>
              <c:strCache>
                <c:ptCount val="1"/>
                <c:pt idx="0">
                  <c:v>大阪</c:v>
                </c:pt>
              </c:strCache>
            </c:strRef>
          </c:tx>
          <c:marker>
            <c:symbol val="circle"/>
            <c:size val="6"/>
          </c:marker>
          <c:dLbls>
            <c:dLbl>
              <c:idx val="7"/>
              <c:layout>
                <c:manualLayout>
                  <c:x val="2.9381878100097323E-2"/>
                  <c:y val="-0.19101733474205002"/>
                </c:manualLayout>
              </c:layout>
              <c:tx>
                <c:rich>
                  <a:bodyPr/>
                  <a:lstStyle/>
                  <a:p>
                    <a:r>
                      <a:rPr lang="en-US" altLang="ja-JP"/>
                      <a:t>62,744</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C6-4EE5-8B85-B050B66FA577}"/>
                </c:ext>
              </c:extLst>
            </c:dLbl>
            <c:spPr>
              <a:noFill/>
              <a:ln>
                <a:noFill/>
              </a:ln>
              <a:effectLst/>
            </c:spPr>
            <c:txPr>
              <a:bodyPr wrap="square" lIns="38100" tIns="19050" rIns="38100" bIns="19050" anchor="ctr">
                <a:spAutoFit/>
              </a:bodyPr>
              <a:lstStyle/>
              <a:p>
                <a:pPr>
                  <a:defRPr>
                    <a:solidFill>
                      <a:schemeClr val="accent1"/>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訪問地別_1人当たり旅行支出!$B$4:$J$4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訪問地別_1人当たり旅行支出!$B$5:$J$5</c:f>
              <c:numCache>
                <c:formatCode>#,##0_ </c:formatCode>
                <c:ptCount val="9"/>
                <c:pt idx="0">
                  <c:v>24174</c:v>
                </c:pt>
                <c:pt idx="1">
                  <c:v>20209</c:v>
                </c:pt>
                <c:pt idx="2">
                  <c:v>21801</c:v>
                </c:pt>
                <c:pt idx="3">
                  <c:v>21065</c:v>
                </c:pt>
                <c:pt idx="4">
                  <c:v>21391</c:v>
                </c:pt>
                <c:pt idx="5">
                  <c:v>35156</c:v>
                </c:pt>
                <c:pt idx="6">
                  <c:v>36720</c:v>
                </c:pt>
                <c:pt idx="7">
                  <c:v>42171</c:v>
                </c:pt>
                <c:pt idx="8">
                  <c:v>62744</c:v>
                </c:pt>
              </c:numCache>
            </c:numRef>
          </c:val>
          <c:smooth val="0"/>
          <c:extLst>
            <c:ext xmlns:c16="http://schemas.microsoft.com/office/drawing/2014/chart" uri="{C3380CC4-5D6E-409C-BE32-E72D297353CC}">
              <c16:uniqueId val="{00000001-51C6-4EE5-8B85-B050B66FA577}"/>
            </c:ext>
          </c:extLst>
        </c:ser>
        <c:ser>
          <c:idx val="1"/>
          <c:order val="1"/>
          <c:tx>
            <c:strRef>
              <c:f>訪問地別_1人当たり旅行支出!$A$6</c:f>
              <c:strCache>
                <c:ptCount val="1"/>
                <c:pt idx="0">
                  <c:v>東京</c:v>
                </c:pt>
              </c:strCache>
            </c:strRef>
          </c:tx>
          <c:marker>
            <c:symbol val="square"/>
            <c:size val="6"/>
          </c:marker>
          <c:dLbls>
            <c:dLbl>
              <c:idx val="7"/>
              <c:layout>
                <c:manualLayout>
                  <c:x val="2.2315106211086799E-2"/>
                  <c:y val="-0.27898033395476163"/>
                </c:manualLayout>
              </c:layout>
              <c:tx>
                <c:rich>
                  <a:bodyPr/>
                  <a:lstStyle/>
                  <a:p>
                    <a:r>
                      <a:rPr lang="en-US" altLang="ja-JP"/>
                      <a:t>98,561</a:t>
                    </a:r>
                  </a:p>
                </c:rich>
              </c:tx>
              <c:dLblPos val="r"/>
              <c:showLegendKey val="0"/>
              <c:showVal val="1"/>
              <c:showCatName val="0"/>
              <c:showSerName val="0"/>
              <c:showPercent val="0"/>
              <c:showBubbleSize val="0"/>
              <c:extLst>
                <c:ext xmlns:c15="http://schemas.microsoft.com/office/drawing/2012/chart" uri="{CE6537A1-D6FC-4f65-9D91-7224C49458BB}">
                  <c15:layout>
                    <c:manualLayout>
                      <c:w val="0.10790266841644795"/>
                      <c:h val="7.0393700787401578E-2"/>
                    </c:manualLayout>
                  </c15:layout>
                </c:ext>
                <c:ext xmlns:c16="http://schemas.microsoft.com/office/drawing/2014/chart" uri="{C3380CC4-5D6E-409C-BE32-E72D297353CC}">
                  <c16:uniqueId val="{00000002-51C6-4EE5-8B85-B050B66FA577}"/>
                </c:ext>
              </c:extLst>
            </c:dLbl>
            <c:spPr>
              <a:noFill/>
              <a:ln>
                <a:noFill/>
              </a:ln>
              <a:effectLst/>
            </c:spPr>
            <c:txPr>
              <a:bodyPr wrap="square" lIns="38100" tIns="19050" rIns="38100" bIns="19050" anchor="ctr">
                <a:spAutoFit/>
              </a:bodyPr>
              <a:lstStyle/>
              <a:p>
                <a:pPr>
                  <a:defRPr>
                    <a:solidFill>
                      <a:schemeClr val="accent2"/>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訪問地別_1人当たり旅行支出!$B$4:$J$4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訪問地別_1人当たり旅行支出!$B$6:$J$6</c:f>
              <c:numCache>
                <c:formatCode>#,##0_ </c:formatCode>
                <c:ptCount val="9"/>
                <c:pt idx="0">
                  <c:v>21266</c:v>
                </c:pt>
                <c:pt idx="1">
                  <c:v>22169</c:v>
                </c:pt>
                <c:pt idx="2">
                  <c:v>24194</c:v>
                </c:pt>
                <c:pt idx="3">
                  <c:v>27851</c:v>
                </c:pt>
                <c:pt idx="4">
                  <c:v>33939</c:v>
                </c:pt>
                <c:pt idx="5">
                  <c:v>81858</c:v>
                </c:pt>
                <c:pt idx="6">
                  <c:v>64952</c:v>
                </c:pt>
                <c:pt idx="7">
                  <c:v>67926</c:v>
                </c:pt>
                <c:pt idx="8">
                  <c:v>98561</c:v>
                </c:pt>
              </c:numCache>
            </c:numRef>
          </c:val>
          <c:smooth val="0"/>
          <c:extLst>
            <c:ext xmlns:c16="http://schemas.microsoft.com/office/drawing/2014/chart" uri="{C3380CC4-5D6E-409C-BE32-E72D297353CC}">
              <c16:uniqueId val="{00000003-51C6-4EE5-8B85-B050B66FA577}"/>
            </c:ext>
          </c:extLst>
        </c:ser>
        <c:ser>
          <c:idx val="2"/>
          <c:order val="2"/>
          <c:tx>
            <c:strRef>
              <c:f>訪問地別_1人当たり旅行支出!$A$7</c:f>
              <c:strCache>
                <c:ptCount val="1"/>
                <c:pt idx="0">
                  <c:v>愛知</c:v>
                </c:pt>
              </c:strCache>
            </c:strRef>
          </c:tx>
          <c:marker>
            <c:symbol val="triangle"/>
            <c:size val="6"/>
          </c:marker>
          <c:dLbls>
            <c:dLbl>
              <c:idx val="7"/>
              <c:layout>
                <c:manualLayout>
                  <c:x val="3.2301776231459439E-2"/>
                  <c:y val="-6.8969816272965875E-2"/>
                </c:manualLayout>
              </c:layout>
              <c:tx>
                <c:rich>
                  <a:bodyPr/>
                  <a:lstStyle/>
                  <a:p>
                    <a:r>
                      <a:rPr lang="en-US" altLang="ja-JP"/>
                      <a:t>52,535</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1C6-4EE5-8B85-B050B66FA577}"/>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訪問地別_1人当たり旅行支出!$B$4:$J$4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訪問地別_1人当たり旅行支出!$B$7:$J$7</c:f>
              <c:numCache>
                <c:formatCode>#,##0_ </c:formatCode>
                <c:ptCount val="9"/>
                <c:pt idx="0">
                  <c:v>21103</c:v>
                </c:pt>
                <c:pt idx="1">
                  <c:v>15874</c:v>
                </c:pt>
                <c:pt idx="2">
                  <c:v>15855</c:v>
                </c:pt>
                <c:pt idx="3">
                  <c:v>16908</c:v>
                </c:pt>
                <c:pt idx="4">
                  <c:v>19306</c:v>
                </c:pt>
                <c:pt idx="5">
                  <c:v>31143</c:v>
                </c:pt>
                <c:pt idx="6">
                  <c:v>28946</c:v>
                </c:pt>
                <c:pt idx="7">
                  <c:v>34490</c:v>
                </c:pt>
                <c:pt idx="8">
                  <c:v>52535</c:v>
                </c:pt>
              </c:numCache>
            </c:numRef>
          </c:val>
          <c:smooth val="0"/>
          <c:extLst>
            <c:ext xmlns:c16="http://schemas.microsoft.com/office/drawing/2014/chart" uri="{C3380CC4-5D6E-409C-BE32-E72D297353CC}">
              <c16:uniqueId val="{00000005-51C6-4EE5-8B85-B050B66FA577}"/>
            </c:ext>
          </c:extLst>
        </c:ser>
        <c:ser>
          <c:idx val="3"/>
          <c:order val="3"/>
          <c:tx>
            <c:strRef>
              <c:f>訪問地別_1人当たり旅行支出!$A$8</c:f>
              <c:strCache>
                <c:ptCount val="1"/>
                <c:pt idx="0">
                  <c:v>京都</c:v>
                </c:pt>
              </c:strCache>
            </c:strRef>
          </c:tx>
          <c:marker>
            <c:symbol val="x"/>
            <c:size val="6"/>
          </c:marker>
          <c:dLbls>
            <c:dLbl>
              <c:idx val="7"/>
              <c:layout>
                <c:manualLayout>
                  <c:x val="3.2301776231459439E-2"/>
                  <c:y val="-4.1192038495188099E-2"/>
                </c:manualLayout>
              </c:layout>
              <c:tx>
                <c:rich>
                  <a:bodyPr/>
                  <a:lstStyle/>
                  <a:p>
                    <a:r>
                      <a:rPr lang="en-US" altLang="ja-JP"/>
                      <a:t>29,659</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1C6-4EE5-8B85-B050B66FA577}"/>
                </c:ext>
              </c:extLst>
            </c:dLbl>
            <c:spPr>
              <a:noFill/>
              <a:ln>
                <a:noFill/>
              </a:ln>
              <a:effectLst/>
            </c:spPr>
            <c:txPr>
              <a:bodyPr wrap="square" lIns="38100" tIns="19050" rIns="38100" bIns="19050" anchor="ctr">
                <a:spAutoFit/>
              </a:bodyPr>
              <a:lstStyle/>
              <a:p>
                <a:pPr>
                  <a:defRPr>
                    <a:solidFill>
                      <a:schemeClr val="accent4"/>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訪問地別_1人当たり旅行支出!$B$4:$J$4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訪問地別_1人当たり旅行支出!$B$8:$J$8</c:f>
              <c:numCache>
                <c:formatCode>#,##0_ </c:formatCode>
                <c:ptCount val="9"/>
                <c:pt idx="0">
                  <c:v>16600</c:v>
                </c:pt>
                <c:pt idx="1">
                  <c:v>16169</c:v>
                </c:pt>
                <c:pt idx="2">
                  <c:v>16586</c:v>
                </c:pt>
                <c:pt idx="3">
                  <c:v>16190</c:v>
                </c:pt>
                <c:pt idx="4">
                  <c:v>17706</c:v>
                </c:pt>
                <c:pt idx="5">
                  <c:v>21727</c:v>
                </c:pt>
                <c:pt idx="6">
                  <c:v>16303</c:v>
                </c:pt>
                <c:pt idx="7">
                  <c:v>16967</c:v>
                </c:pt>
                <c:pt idx="8">
                  <c:v>29659</c:v>
                </c:pt>
              </c:numCache>
            </c:numRef>
          </c:val>
          <c:smooth val="0"/>
          <c:extLst>
            <c:ext xmlns:c16="http://schemas.microsoft.com/office/drawing/2014/chart" uri="{C3380CC4-5D6E-409C-BE32-E72D297353CC}">
              <c16:uniqueId val="{00000007-51C6-4EE5-8B85-B050B66FA577}"/>
            </c:ext>
          </c:extLst>
        </c:ser>
        <c:dLbls>
          <c:showLegendKey val="0"/>
          <c:showVal val="0"/>
          <c:showCatName val="0"/>
          <c:showSerName val="0"/>
          <c:showPercent val="0"/>
          <c:showBubbleSize val="0"/>
        </c:dLbls>
        <c:marker val="1"/>
        <c:smooth val="0"/>
        <c:axId val="142609024"/>
        <c:axId val="142619008"/>
      </c:lineChart>
      <c:catAx>
        <c:axId val="142609024"/>
        <c:scaling>
          <c:orientation val="minMax"/>
        </c:scaling>
        <c:delete val="0"/>
        <c:axPos val="b"/>
        <c:numFmt formatCode="General" sourceLinked="1"/>
        <c:majorTickMark val="out"/>
        <c:minorTickMark val="none"/>
        <c:tickLblPos val="nextTo"/>
        <c:txPr>
          <a:bodyPr rot="-2700000"/>
          <a:lstStyle/>
          <a:p>
            <a:pPr>
              <a:defRPr/>
            </a:pPr>
            <a:endParaRPr lang="ja-JP"/>
          </a:p>
        </c:txPr>
        <c:crossAx val="142619008"/>
        <c:crosses val="autoZero"/>
        <c:auto val="1"/>
        <c:lblAlgn val="ctr"/>
        <c:lblOffset val="100"/>
        <c:noMultiLvlLbl val="0"/>
      </c:catAx>
      <c:valAx>
        <c:axId val="142619008"/>
        <c:scaling>
          <c:orientation val="minMax"/>
          <c:max val="100000"/>
        </c:scaling>
        <c:delete val="0"/>
        <c:axPos val="l"/>
        <c:majorGridlines/>
        <c:numFmt formatCode="#,##0_ " sourceLinked="1"/>
        <c:majorTickMark val="out"/>
        <c:minorTickMark val="none"/>
        <c:tickLblPos val="nextTo"/>
        <c:crossAx val="142609024"/>
        <c:crosses val="autoZero"/>
        <c:crossBetween val="between"/>
      </c:valAx>
    </c:plotArea>
    <c:legend>
      <c:legendPos val="t"/>
      <c:layout>
        <c:manualLayout>
          <c:xMode val="edge"/>
          <c:yMode val="edge"/>
          <c:x val="0.12888888888888886"/>
          <c:y val="0"/>
          <c:w val="0.7197002807299252"/>
          <c:h val="8.9074725213107123E-2"/>
        </c:manualLayout>
      </c:layout>
      <c:overlay val="0"/>
    </c:legend>
    <c:plotVisOnly val="1"/>
    <c:dispBlanksAs val="gap"/>
    <c:showDLblsOverMax val="0"/>
  </c:chart>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525240594925633"/>
          <c:y val="8.6794747063783234E-2"/>
          <c:w val="0.83419203849518808"/>
          <c:h val="0.77135734765008046"/>
        </c:manualLayout>
      </c:layout>
      <c:lineChart>
        <c:grouping val="standard"/>
        <c:varyColors val="0"/>
        <c:ser>
          <c:idx val="0"/>
          <c:order val="0"/>
          <c:tx>
            <c:strRef>
              <c:f>国地域別_1人当たり旅行支出!$C$3</c:f>
              <c:strCache>
                <c:ptCount val="1"/>
                <c:pt idx="0">
                  <c:v>中国</c:v>
                </c:pt>
              </c:strCache>
            </c:strRef>
          </c:tx>
          <c:dLbls>
            <c:dLbl>
              <c:idx val="2"/>
              <c:layout>
                <c:manualLayout>
                  <c:x val="-8.6819835926306307E-2"/>
                  <c:y val="2.73031496062992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FC5-414D-9511-4A2C355A6977}"/>
                </c:ext>
              </c:extLst>
            </c:dLbl>
            <c:dLbl>
              <c:idx val="3"/>
              <c:layout>
                <c:manualLayout>
                  <c:x val="-8.6819835926306307E-2"/>
                  <c:y val="-6.52894429862933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C5-414D-9511-4A2C355A6977}"/>
                </c:ext>
              </c:extLst>
            </c:dLbl>
            <c:dLbl>
              <c:idx val="4"/>
              <c:layout>
                <c:manualLayout>
                  <c:x val="-7.0716776344985924E-2"/>
                  <c:y val="3.6562408865558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FC5-414D-9511-4A2C355A6977}"/>
                </c:ext>
              </c:extLst>
            </c:dLbl>
            <c:dLbl>
              <c:idx val="5"/>
              <c:layout>
                <c:manualLayout>
                  <c:x val="-8.0378612093778251E-2"/>
                  <c:y val="-3.28820355788859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C5-414D-9511-4A2C355A6977}"/>
                </c:ext>
              </c:extLst>
            </c:dLbl>
            <c:dLbl>
              <c:idx val="6"/>
              <c:layout>
                <c:manualLayout>
                  <c:x val="-8.3599224010042217E-2"/>
                  <c:y val="2.73031496062991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FC5-414D-9511-4A2C355A6977}"/>
                </c:ext>
              </c:extLst>
            </c:dLbl>
            <c:dLbl>
              <c:idx val="7"/>
              <c:layout>
                <c:manualLayout>
                  <c:x val="-0.10292289550762676"/>
                  <c:y val="-5.14005540974045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FC5-414D-9511-4A2C355A6977}"/>
                </c:ext>
              </c:extLst>
            </c:dLbl>
            <c:dLbl>
              <c:idx val="8"/>
              <c:layout>
                <c:manualLayout>
                  <c:x val="-1.6029518049373082E-3"/>
                  <c:y val="-5.14005540974044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FC5-414D-9511-4A2C355A6977}"/>
                </c:ext>
              </c:extLst>
            </c:dLbl>
            <c:spPr>
              <a:noFill/>
              <a:ln>
                <a:noFill/>
              </a:ln>
              <a:effectLst/>
            </c:spPr>
            <c:txPr>
              <a:bodyPr wrap="square" lIns="38100" tIns="19050" rIns="38100" bIns="19050" anchor="ctr">
                <a:spAutoFit/>
              </a:bodyPr>
              <a:lstStyle/>
              <a:p>
                <a:pPr>
                  <a:defRPr u="sng">
                    <a:solidFill>
                      <a:schemeClr val="accent1"/>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国地域別_1人当たり旅行支出!$B$4:$B$12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国地域別_1人当たり旅行支出!$C$4:$C$12</c:f>
              <c:numCache>
                <c:formatCode>#,##0_);[Red]\(#,##0\)</c:formatCode>
                <c:ptCount val="9"/>
                <c:pt idx="0">
                  <c:v>145498</c:v>
                </c:pt>
                <c:pt idx="1">
                  <c:v>164358</c:v>
                </c:pt>
                <c:pt idx="2">
                  <c:v>160154</c:v>
                </c:pt>
                <c:pt idx="3">
                  <c:v>189111</c:v>
                </c:pt>
                <c:pt idx="4">
                  <c:v>197777</c:v>
                </c:pt>
                <c:pt idx="5">
                  <c:v>229317</c:v>
                </c:pt>
                <c:pt idx="6">
                  <c:v>190406</c:v>
                </c:pt>
                <c:pt idx="7">
                  <c:v>195044</c:v>
                </c:pt>
                <c:pt idx="8" formatCode="#,##0">
                  <c:v>192931</c:v>
                </c:pt>
              </c:numCache>
            </c:numRef>
          </c:val>
          <c:smooth val="0"/>
          <c:extLst>
            <c:ext xmlns:c16="http://schemas.microsoft.com/office/drawing/2014/chart" uri="{C3380CC4-5D6E-409C-BE32-E72D297353CC}">
              <c16:uniqueId val="{00000007-2FC5-414D-9511-4A2C355A6977}"/>
            </c:ext>
          </c:extLst>
        </c:ser>
        <c:ser>
          <c:idx val="1"/>
          <c:order val="1"/>
          <c:tx>
            <c:strRef>
              <c:f>国地域別_1人当たり旅行支出!$D$3</c:f>
              <c:strCache>
                <c:ptCount val="1"/>
                <c:pt idx="0">
                  <c:v>韓国</c:v>
                </c:pt>
              </c:strCache>
            </c:strRef>
          </c:tx>
          <c:dLbls>
            <c:dLbl>
              <c:idx val="8"/>
              <c:layout>
                <c:manualLayout>
                  <c:x val="-2.9892825896762804E-2"/>
                  <c:y val="3.1932779235928757E-2"/>
                </c:manualLayout>
              </c:layout>
              <c:spPr>
                <a:noFill/>
                <a:ln>
                  <a:noFill/>
                </a:ln>
                <a:effectLst/>
              </c:spPr>
              <c:txPr>
                <a:bodyPr wrap="square" lIns="38100" tIns="19050" rIns="38100" bIns="19050" anchor="ctr">
                  <a:spAutoFit/>
                </a:bodyPr>
                <a:lstStyle/>
                <a:p>
                  <a:pPr>
                    <a:defRPr>
                      <a:solidFill>
                        <a:schemeClr val="accent2"/>
                      </a:solidFill>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FC5-414D-9511-4A2C355A697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国地域別_1人当たり旅行支出!$D$4:$D$12</c:f>
              <c:numCache>
                <c:formatCode>#,##0_);[Red]\(#,##0\)</c:formatCode>
                <c:ptCount val="9"/>
                <c:pt idx="0">
                  <c:v>68489</c:v>
                </c:pt>
                <c:pt idx="1">
                  <c:v>63614</c:v>
                </c:pt>
                <c:pt idx="2">
                  <c:v>61983</c:v>
                </c:pt>
                <c:pt idx="3">
                  <c:v>66204</c:v>
                </c:pt>
                <c:pt idx="4">
                  <c:v>64020</c:v>
                </c:pt>
                <c:pt idx="5">
                  <c:v>63469</c:v>
                </c:pt>
                <c:pt idx="6">
                  <c:v>51569</c:v>
                </c:pt>
                <c:pt idx="7">
                  <c:v>62621</c:v>
                </c:pt>
                <c:pt idx="8" formatCode="#,##0">
                  <c:v>69457</c:v>
                </c:pt>
              </c:numCache>
            </c:numRef>
          </c:val>
          <c:smooth val="0"/>
          <c:extLst>
            <c:ext xmlns:c16="http://schemas.microsoft.com/office/drawing/2014/chart" uri="{C3380CC4-5D6E-409C-BE32-E72D297353CC}">
              <c16:uniqueId val="{00000009-2FC5-414D-9511-4A2C355A6977}"/>
            </c:ext>
          </c:extLst>
        </c:ser>
        <c:ser>
          <c:idx val="2"/>
          <c:order val="2"/>
          <c:tx>
            <c:strRef>
              <c:f>国地域別_1人当たり旅行支出!$E$3</c:f>
              <c:strCache>
                <c:ptCount val="1"/>
                <c:pt idx="0">
                  <c:v>台湾</c:v>
                </c:pt>
              </c:strCache>
            </c:strRef>
          </c:tx>
          <c:dLbls>
            <c:dLbl>
              <c:idx val="8"/>
              <c:layout>
                <c:manualLayout>
                  <c:x val="-2.9892825896762804E-2"/>
                  <c:y val="-3.751166520851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FC5-414D-9511-4A2C355A6977}"/>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国地域別_1人当たり旅行支出!$E$4:$E$12</c:f>
              <c:numCache>
                <c:formatCode>#,##0_);[Red]\(#,##0\)</c:formatCode>
                <c:ptCount val="9"/>
                <c:pt idx="0">
                  <c:v>77555</c:v>
                </c:pt>
                <c:pt idx="1">
                  <c:v>82508</c:v>
                </c:pt>
                <c:pt idx="2">
                  <c:v>85266</c:v>
                </c:pt>
                <c:pt idx="3">
                  <c:v>80009</c:v>
                </c:pt>
                <c:pt idx="4">
                  <c:v>88915</c:v>
                </c:pt>
                <c:pt idx="5">
                  <c:v>101740</c:v>
                </c:pt>
                <c:pt idx="6">
                  <c:v>92900</c:v>
                </c:pt>
                <c:pt idx="7">
                  <c:v>93376</c:v>
                </c:pt>
                <c:pt idx="8" formatCode="#,##0">
                  <c:v>99398</c:v>
                </c:pt>
              </c:numCache>
            </c:numRef>
          </c:val>
          <c:smooth val="0"/>
          <c:extLst>
            <c:ext xmlns:c16="http://schemas.microsoft.com/office/drawing/2014/chart" uri="{C3380CC4-5D6E-409C-BE32-E72D297353CC}">
              <c16:uniqueId val="{0000000B-2FC5-414D-9511-4A2C355A6977}"/>
            </c:ext>
          </c:extLst>
        </c:ser>
        <c:ser>
          <c:idx val="3"/>
          <c:order val="3"/>
          <c:tx>
            <c:strRef>
              <c:f>国地域別_1人当たり旅行支出!$F$3</c:f>
              <c:strCache>
                <c:ptCount val="1"/>
                <c:pt idx="0">
                  <c:v>香港</c:v>
                </c:pt>
              </c:strCache>
            </c:strRef>
          </c:tx>
          <c:dLbls>
            <c:dLbl>
              <c:idx val="8"/>
              <c:layout>
                <c:manualLayout>
                  <c:x val="-2.2851049868766404E-2"/>
                  <c:y val="-2.82524059492564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FC5-414D-9511-4A2C355A6977}"/>
                </c:ext>
              </c:extLst>
            </c:dLbl>
            <c:spPr>
              <a:noFill/>
              <a:ln>
                <a:noFill/>
              </a:ln>
              <a:effectLst/>
            </c:spPr>
            <c:txPr>
              <a:bodyPr wrap="square" lIns="38100" tIns="19050" rIns="38100" bIns="19050" anchor="ctr">
                <a:spAutoFit/>
              </a:bodyPr>
              <a:lstStyle/>
              <a:p>
                <a:pPr>
                  <a:defRPr>
                    <a:solidFill>
                      <a:schemeClr val="accent4"/>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国地域別_1人当たり旅行支出!$F$4:$F$12</c:f>
              <c:numCache>
                <c:formatCode>#,##0_);[Red]\(#,##0\)</c:formatCode>
                <c:ptCount val="9"/>
                <c:pt idx="0">
                  <c:v>91053</c:v>
                </c:pt>
                <c:pt idx="1">
                  <c:v>95381</c:v>
                </c:pt>
                <c:pt idx="2">
                  <c:v>109934</c:v>
                </c:pt>
                <c:pt idx="3">
                  <c:v>113198</c:v>
                </c:pt>
                <c:pt idx="4">
                  <c:v>110821</c:v>
                </c:pt>
                <c:pt idx="5">
                  <c:v>141135</c:v>
                </c:pt>
                <c:pt idx="6">
                  <c:v>134868</c:v>
                </c:pt>
                <c:pt idx="7">
                  <c:v>133120</c:v>
                </c:pt>
                <c:pt idx="8" formatCode="#,##0">
                  <c:v>136039</c:v>
                </c:pt>
              </c:numCache>
            </c:numRef>
          </c:val>
          <c:smooth val="0"/>
          <c:extLst>
            <c:ext xmlns:c16="http://schemas.microsoft.com/office/drawing/2014/chart" uri="{C3380CC4-5D6E-409C-BE32-E72D297353CC}">
              <c16:uniqueId val="{0000000D-2FC5-414D-9511-4A2C355A6977}"/>
            </c:ext>
          </c:extLst>
        </c:ser>
        <c:ser>
          <c:idx val="4"/>
          <c:order val="4"/>
          <c:tx>
            <c:strRef>
              <c:f>国地域別_1人当たり旅行支出!$G$3</c:f>
              <c:strCache>
                <c:ptCount val="1"/>
                <c:pt idx="0">
                  <c:v>アメリカ</c:v>
                </c:pt>
              </c:strCache>
            </c:strRef>
          </c:tx>
          <c:dLbls>
            <c:dLbl>
              <c:idx val="8"/>
              <c:layout>
                <c:manualLayout>
                  <c:x val="-2.2851049868766404E-2"/>
                  <c:y val="-3.75116652085156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FC5-414D-9511-4A2C355A6977}"/>
                </c:ext>
              </c:extLst>
            </c:dLbl>
            <c:spPr>
              <a:noFill/>
              <a:ln>
                <a:noFill/>
              </a:ln>
              <a:effectLst/>
            </c:spPr>
            <c:txPr>
              <a:bodyPr wrap="square" lIns="38100" tIns="19050" rIns="38100" bIns="19050" anchor="ctr">
                <a:spAutoFit/>
              </a:bodyPr>
              <a:lstStyle/>
              <a:p>
                <a:pPr>
                  <a:defRPr>
                    <a:solidFill>
                      <a:schemeClr val="accent5"/>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国地域別_1人当たり旅行支出!$G$4:$G$12</c:f>
              <c:numCache>
                <c:formatCode>#,##0_);[Red]\(#,##0\)</c:formatCode>
                <c:ptCount val="9"/>
                <c:pt idx="0">
                  <c:v>145675</c:v>
                </c:pt>
                <c:pt idx="1">
                  <c:v>134405</c:v>
                </c:pt>
                <c:pt idx="2">
                  <c:v>130244</c:v>
                </c:pt>
                <c:pt idx="3">
                  <c:v>156943</c:v>
                </c:pt>
                <c:pt idx="4">
                  <c:v>146558</c:v>
                </c:pt>
                <c:pt idx="5">
                  <c:v>158839</c:v>
                </c:pt>
                <c:pt idx="6">
                  <c:v>152690</c:v>
                </c:pt>
                <c:pt idx="7">
                  <c:v>163390</c:v>
                </c:pt>
                <c:pt idx="8" formatCode="#,##0">
                  <c:v>168307</c:v>
                </c:pt>
              </c:numCache>
            </c:numRef>
          </c:val>
          <c:smooth val="0"/>
          <c:extLst>
            <c:ext xmlns:c16="http://schemas.microsoft.com/office/drawing/2014/chart" uri="{C3380CC4-5D6E-409C-BE32-E72D297353CC}">
              <c16:uniqueId val="{0000000F-2FC5-414D-9511-4A2C355A6977}"/>
            </c:ext>
          </c:extLst>
        </c:ser>
        <c:dLbls>
          <c:showLegendKey val="0"/>
          <c:showVal val="0"/>
          <c:showCatName val="0"/>
          <c:showSerName val="0"/>
          <c:showPercent val="0"/>
          <c:showBubbleSize val="0"/>
        </c:dLbls>
        <c:marker val="1"/>
        <c:smooth val="0"/>
        <c:axId val="138759552"/>
        <c:axId val="138761344"/>
      </c:lineChart>
      <c:catAx>
        <c:axId val="138759552"/>
        <c:scaling>
          <c:orientation val="minMax"/>
        </c:scaling>
        <c:delete val="0"/>
        <c:axPos val="b"/>
        <c:numFmt formatCode="General" sourceLinked="1"/>
        <c:majorTickMark val="out"/>
        <c:minorTickMark val="none"/>
        <c:tickLblPos val="nextTo"/>
        <c:txPr>
          <a:bodyPr rot="-2700000"/>
          <a:lstStyle/>
          <a:p>
            <a:pPr>
              <a:defRPr/>
            </a:pPr>
            <a:endParaRPr lang="ja-JP"/>
          </a:p>
        </c:txPr>
        <c:crossAx val="138761344"/>
        <c:crosses val="autoZero"/>
        <c:auto val="1"/>
        <c:lblAlgn val="ctr"/>
        <c:lblOffset val="100"/>
        <c:noMultiLvlLbl val="0"/>
      </c:catAx>
      <c:valAx>
        <c:axId val="138761344"/>
        <c:scaling>
          <c:orientation val="minMax"/>
        </c:scaling>
        <c:delete val="0"/>
        <c:axPos val="l"/>
        <c:majorGridlines/>
        <c:numFmt formatCode="#,##0_);[Red]\(#,##0\)" sourceLinked="1"/>
        <c:majorTickMark val="out"/>
        <c:minorTickMark val="none"/>
        <c:tickLblPos val="nextTo"/>
        <c:crossAx val="138759552"/>
        <c:crosses val="autoZero"/>
        <c:crossBetween val="between"/>
      </c:valAx>
    </c:plotArea>
    <c:legend>
      <c:legendPos val="t"/>
      <c:layout>
        <c:manualLayout>
          <c:xMode val="edge"/>
          <c:yMode val="edge"/>
          <c:x val="0.13533468958822426"/>
          <c:y val="1.8725731194340407E-2"/>
          <c:w val="0.80450418988054151"/>
          <c:h val="5.6435962545588678E-2"/>
        </c:manualLayout>
      </c:layout>
      <c:overlay val="0"/>
    </c:legend>
    <c:plotVisOnly val="1"/>
    <c:dispBlanksAs val="gap"/>
    <c:showDLblsOverMax val="0"/>
  </c:chart>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094664546678355"/>
          <c:y val="4.5132193841623452E-2"/>
          <c:w val="0.80225627537334376"/>
          <c:h val="0.76889289843547837"/>
        </c:manualLayout>
      </c:layout>
      <c:barChart>
        <c:barDir val="col"/>
        <c:grouping val="clustered"/>
        <c:varyColors val="0"/>
        <c:ser>
          <c:idx val="0"/>
          <c:order val="0"/>
          <c:tx>
            <c:strRef>
              <c:f>Sheet1!$A$4</c:f>
              <c:strCache>
                <c:ptCount val="1"/>
                <c:pt idx="0">
                  <c:v>観光・レジャー</c:v>
                </c:pt>
              </c:strCache>
            </c:strRef>
          </c:tx>
          <c:spPr>
            <a:pattFill prst="pct70">
              <a:fgClr>
                <a:srgbClr val="FF0000"/>
              </a:fgClr>
              <a:bgClr>
                <a:schemeClr val="bg1"/>
              </a:bgClr>
            </a:pattFill>
            <a:ln w="12700">
              <a:solidFill>
                <a:srgbClr val="FF0000"/>
              </a:solidFill>
            </a:ln>
          </c:spPr>
          <c:invertIfNegative val="0"/>
          <c:cat>
            <c:numRef>
              <c:f>Sheet1!$B$3:$J$3</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Sheet1!$B$4:$J$4</c:f>
              <c:numCache>
                <c:formatCode>#,##0</c:formatCode>
                <c:ptCount val="9"/>
                <c:pt idx="0">
                  <c:v>96610</c:v>
                </c:pt>
                <c:pt idx="1">
                  <c:v>91331</c:v>
                </c:pt>
                <c:pt idx="2">
                  <c:v>96056</c:v>
                </c:pt>
                <c:pt idx="3">
                  <c:v>96380</c:v>
                </c:pt>
                <c:pt idx="4">
                  <c:v>109897</c:v>
                </c:pt>
                <c:pt idx="5">
                  <c:v>134521</c:v>
                </c:pt>
                <c:pt idx="6">
                  <c:v>155017</c:v>
                </c:pt>
                <c:pt idx="7">
                  <c:v>150341</c:v>
                </c:pt>
                <c:pt idx="8">
                  <c:v>147907</c:v>
                </c:pt>
              </c:numCache>
            </c:numRef>
          </c:val>
          <c:extLst>
            <c:ext xmlns:c16="http://schemas.microsoft.com/office/drawing/2014/chart" uri="{C3380CC4-5D6E-409C-BE32-E72D297353CC}">
              <c16:uniqueId val="{00000000-AC66-42F4-9CD5-FF80EF302F23}"/>
            </c:ext>
          </c:extLst>
        </c:ser>
        <c:ser>
          <c:idx val="1"/>
          <c:order val="1"/>
          <c:tx>
            <c:strRef>
              <c:f>Sheet1!$A$5</c:f>
              <c:strCache>
                <c:ptCount val="1"/>
                <c:pt idx="0">
                  <c:v>ビジネス</c:v>
                </c:pt>
              </c:strCache>
            </c:strRef>
          </c:tx>
          <c:spPr>
            <a:pattFill prst="wdDnDiag">
              <a:fgClr>
                <a:schemeClr val="accent1"/>
              </a:fgClr>
              <a:bgClr>
                <a:schemeClr val="bg1"/>
              </a:bgClr>
            </a:pattFill>
            <a:ln w="12700">
              <a:solidFill>
                <a:schemeClr val="tx2"/>
              </a:solidFill>
            </a:ln>
          </c:spPr>
          <c:invertIfNegative val="0"/>
          <c:cat>
            <c:numRef>
              <c:f>Sheet1!$B$3:$J$3</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Sheet1!$B$5:$J$5</c:f>
              <c:numCache>
                <c:formatCode>#,##0</c:formatCode>
                <c:ptCount val="9"/>
                <c:pt idx="0">
                  <c:v>132271</c:v>
                </c:pt>
                <c:pt idx="1">
                  <c:v>126594</c:v>
                </c:pt>
                <c:pt idx="2">
                  <c:v>124760</c:v>
                </c:pt>
                <c:pt idx="3">
                  <c:v>134962</c:v>
                </c:pt>
                <c:pt idx="4">
                  <c:v>135983</c:v>
                </c:pt>
                <c:pt idx="5">
                  <c:v>149952</c:v>
                </c:pt>
                <c:pt idx="6">
                  <c:v>140961</c:v>
                </c:pt>
                <c:pt idx="7">
                  <c:v>149742</c:v>
                </c:pt>
                <c:pt idx="8">
                  <c:v>161265</c:v>
                </c:pt>
              </c:numCache>
            </c:numRef>
          </c:val>
          <c:extLst>
            <c:ext xmlns:c16="http://schemas.microsoft.com/office/drawing/2014/chart" uri="{C3380CC4-5D6E-409C-BE32-E72D297353CC}">
              <c16:uniqueId val="{00000001-AC66-42F4-9CD5-FF80EF302F23}"/>
            </c:ext>
          </c:extLst>
        </c:ser>
        <c:dLbls>
          <c:showLegendKey val="0"/>
          <c:showVal val="0"/>
          <c:showCatName val="0"/>
          <c:showSerName val="0"/>
          <c:showPercent val="0"/>
          <c:showBubbleSize val="0"/>
        </c:dLbls>
        <c:gapWidth val="150"/>
        <c:axId val="87397504"/>
        <c:axId val="87399040"/>
      </c:barChart>
      <c:catAx>
        <c:axId val="87397504"/>
        <c:scaling>
          <c:orientation val="minMax"/>
        </c:scaling>
        <c:delete val="0"/>
        <c:axPos val="b"/>
        <c:numFmt formatCode="General" sourceLinked="1"/>
        <c:majorTickMark val="out"/>
        <c:minorTickMark val="none"/>
        <c:tickLblPos val="nextTo"/>
        <c:crossAx val="87399040"/>
        <c:crosses val="autoZero"/>
        <c:auto val="1"/>
        <c:lblAlgn val="ctr"/>
        <c:lblOffset val="100"/>
        <c:noMultiLvlLbl val="0"/>
      </c:catAx>
      <c:valAx>
        <c:axId val="87399040"/>
        <c:scaling>
          <c:orientation val="minMax"/>
        </c:scaling>
        <c:delete val="0"/>
        <c:axPos val="l"/>
        <c:majorGridlines>
          <c:spPr>
            <a:ln>
              <a:noFill/>
            </a:ln>
          </c:spPr>
        </c:majorGridlines>
        <c:numFmt formatCode="#,##0" sourceLinked="1"/>
        <c:majorTickMark val="out"/>
        <c:minorTickMark val="none"/>
        <c:tickLblPos val="nextTo"/>
        <c:txPr>
          <a:bodyPr/>
          <a:lstStyle/>
          <a:p>
            <a:pPr>
              <a:defRPr sz="900"/>
            </a:pPr>
            <a:endParaRPr lang="ja-JP"/>
          </a:p>
        </c:txPr>
        <c:crossAx val="87397504"/>
        <c:crosses val="autoZero"/>
        <c:crossBetween val="between"/>
      </c:valAx>
      <c:dTable>
        <c:showHorzBorder val="1"/>
        <c:showVertBorder val="1"/>
        <c:showOutline val="1"/>
        <c:showKeys val="0"/>
        <c:txPr>
          <a:bodyPr/>
          <a:lstStyle/>
          <a:p>
            <a:pPr rtl="0">
              <a:defRPr sz="800"/>
            </a:pPr>
            <a:endParaRPr lang="ja-JP"/>
          </a:p>
        </c:txPr>
      </c:dTable>
    </c:plotArea>
    <c:legend>
      <c:legendPos val="r"/>
      <c:layout>
        <c:manualLayout>
          <c:xMode val="edge"/>
          <c:yMode val="edge"/>
          <c:x val="0.27793235657161314"/>
          <c:y val="6.0638563472248892E-2"/>
          <c:w val="0.28147592330270432"/>
          <c:h val="0.14701555598233149"/>
        </c:manualLayout>
      </c:layout>
      <c:overlay val="0"/>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2365908249199"/>
          <c:y val="3.8425335726389329E-2"/>
          <c:w val="0.80310555045649967"/>
          <c:h val="0.6089609882093121"/>
        </c:manualLayout>
      </c:layout>
      <c:barChart>
        <c:barDir val="col"/>
        <c:grouping val="stacked"/>
        <c:varyColors val="0"/>
        <c:ser>
          <c:idx val="9"/>
          <c:order val="8"/>
          <c:tx>
            <c:strRef>
              <c:f>'グラフデータ (2)'!$A$13:$B$13</c:f>
              <c:strCache>
                <c:ptCount val="2"/>
                <c:pt idx="0">
                  <c:v>全国</c:v>
                </c:pt>
                <c:pt idx="1">
                  <c:v>　日本人延べ宿泊者数</c:v>
                </c:pt>
              </c:strCache>
            </c:strRef>
          </c:tx>
          <c:spPr>
            <a:pattFill prst="pct10">
              <a:fgClr>
                <a:schemeClr val="tx1"/>
              </a:fgClr>
              <a:bgClr>
                <a:schemeClr val="bg1"/>
              </a:bgClr>
            </a:pattFill>
            <a:ln>
              <a:solidFill>
                <a:srgbClr val="002060"/>
              </a:solidFill>
            </a:ln>
          </c:spPr>
          <c:invertIfNegative val="0"/>
          <c:cat>
            <c:numRef>
              <c:f>'グラフデータ (2)'!$C$3:$J$3</c:f>
              <c:numCache>
                <c:formatCode>General</c:formatCode>
                <c:ptCount val="8"/>
                <c:pt idx="0">
                  <c:v>2011</c:v>
                </c:pt>
                <c:pt idx="1">
                  <c:v>2012</c:v>
                </c:pt>
                <c:pt idx="2">
                  <c:v>2013</c:v>
                </c:pt>
                <c:pt idx="3">
                  <c:v>2014</c:v>
                </c:pt>
                <c:pt idx="4">
                  <c:v>2015</c:v>
                </c:pt>
                <c:pt idx="5">
                  <c:v>2016</c:v>
                </c:pt>
                <c:pt idx="6">
                  <c:v>2017</c:v>
                </c:pt>
                <c:pt idx="7">
                  <c:v>2018</c:v>
                </c:pt>
              </c:numCache>
            </c:numRef>
          </c:cat>
          <c:val>
            <c:numRef>
              <c:f>'グラフデータ (2)'!$C$13:$J$13</c:f>
              <c:numCache>
                <c:formatCode>#,##0_);[Red]\(#,##0\)</c:formatCode>
                <c:ptCount val="8"/>
                <c:pt idx="0">
                  <c:v>398818.76</c:v>
                </c:pt>
                <c:pt idx="1">
                  <c:v>413180.78</c:v>
                </c:pt>
                <c:pt idx="2">
                  <c:v>432397.64</c:v>
                </c:pt>
                <c:pt idx="3">
                  <c:v>428677.35</c:v>
                </c:pt>
                <c:pt idx="4">
                  <c:v>438463.77</c:v>
                </c:pt>
                <c:pt idx="5">
                  <c:v>423096.22</c:v>
                </c:pt>
                <c:pt idx="6">
                  <c:v>429906.27</c:v>
                </c:pt>
                <c:pt idx="7">
                  <c:v>443726.26</c:v>
                </c:pt>
              </c:numCache>
            </c:numRef>
          </c:val>
          <c:extLst>
            <c:ext xmlns:c16="http://schemas.microsoft.com/office/drawing/2014/chart" uri="{C3380CC4-5D6E-409C-BE32-E72D297353CC}">
              <c16:uniqueId val="{00000000-9A62-4A4D-886A-E9E1667D1D78}"/>
            </c:ext>
          </c:extLst>
        </c:ser>
        <c:ser>
          <c:idx val="8"/>
          <c:order val="9"/>
          <c:tx>
            <c:strRef>
              <c:f>'グラフデータ (2)'!$A$12:$B$12</c:f>
              <c:strCache>
                <c:ptCount val="2"/>
                <c:pt idx="0">
                  <c:v>全国</c:v>
                </c:pt>
                <c:pt idx="1">
                  <c:v>　外国人延べ宿泊者数</c:v>
                </c:pt>
              </c:strCache>
            </c:strRef>
          </c:tx>
          <c:spPr>
            <a:pattFill prst="ltDnDiag">
              <a:fgClr>
                <a:schemeClr val="tx1"/>
              </a:fgClr>
              <a:bgClr>
                <a:schemeClr val="bg1"/>
              </a:bgClr>
            </a:pattFill>
            <a:ln>
              <a:solidFill>
                <a:srgbClr val="002060"/>
              </a:solidFill>
            </a:ln>
          </c:spPr>
          <c:invertIfNegative val="0"/>
          <c:cat>
            <c:numRef>
              <c:f>'グラフデータ (2)'!$C$3:$J$3</c:f>
              <c:numCache>
                <c:formatCode>General</c:formatCode>
                <c:ptCount val="8"/>
                <c:pt idx="0">
                  <c:v>2011</c:v>
                </c:pt>
                <c:pt idx="1">
                  <c:v>2012</c:v>
                </c:pt>
                <c:pt idx="2">
                  <c:v>2013</c:v>
                </c:pt>
                <c:pt idx="3">
                  <c:v>2014</c:v>
                </c:pt>
                <c:pt idx="4">
                  <c:v>2015</c:v>
                </c:pt>
                <c:pt idx="5">
                  <c:v>2016</c:v>
                </c:pt>
                <c:pt idx="6">
                  <c:v>2017</c:v>
                </c:pt>
                <c:pt idx="7">
                  <c:v>2018</c:v>
                </c:pt>
              </c:numCache>
            </c:numRef>
          </c:cat>
          <c:val>
            <c:numRef>
              <c:f>'グラフデータ (2)'!$C$12:$J$12</c:f>
              <c:numCache>
                <c:formatCode>#,##0_);[Red]\(#,##0\)</c:formatCode>
                <c:ptCount val="8"/>
                <c:pt idx="0">
                  <c:v>18415.689999999999</c:v>
                </c:pt>
                <c:pt idx="1">
                  <c:v>26314.34</c:v>
                </c:pt>
                <c:pt idx="2">
                  <c:v>33495.730000000003</c:v>
                </c:pt>
                <c:pt idx="3">
                  <c:v>44824.6</c:v>
                </c:pt>
                <c:pt idx="4">
                  <c:v>65614.600000000006</c:v>
                </c:pt>
                <c:pt idx="5">
                  <c:v>69388.94</c:v>
                </c:pt>
                <c:pt idx="6">
                  <c:v>79690.59</c:v>
                </c:pt>
                <c:pt idx="7">
                  <c:v>94275.24</c:v>
                </c:pt>
              </c:numCache>
            </c:numRef>
          </c:val>
          <c:extLst>
            <c:ext xmlns:c16="http://schemas.microsoft.com/office/drawing/2014/chart" uri="{C3380CC4-5D6E-409C-BE32-E72D297353CC}">
              <c16:uniqueId val="{00000001-9A62-4A4D-886A-E9E1667D1D78}"/>
            </c:ext>
          </c:extLst>
        </c:ser>
        <c:dLbls>
          <c:showLegendKey val="0"/>
          <c:showVal val="0"/>
          <c:showCatName val="0"/>
          <c:showSerName val="0"/>
          <c:showPercent val="0"/>
          <c:showBubbleSize val="0"/>
        </c:dLbls>
        <c:gapWidth val="150"/>
        <c:overlap val="100"/>
        <c:axId val="139089792"/>
        <c:axId val="139100160"/>
      </c:barChart>
      <c:lineChart>
        <c:grouping val="standard"/>
        <c:varyColors val="0"/>
        <c:ser>
          <c:idx val="0"/>
          <c:order val="0"/>
          <c:tx>
            <c:strRef>
              <c:f>'グラフデータ (2)'!$A$4:$B$4</c:f>
              <c:strCache>
                <c:ptCount val="2"/>
                <c:pt idx="0">
                  <c:v>大阪府</c:v>
                </c:pt>
                <c:pt idx="1">
                  <c:v>　外国人延べ宿泊者数の全国シェア</c:v>
                </c:pt>
              </c:strCache>
            </c:strRef>
          </c:tx>
          <c:cat>
            <c:numRef>
              <c:f>'グラフデータ (2)'!$C$3:$J$3</c:f>
              <c:numCache>
                <c:formatCode>General</c:formatCode>
                <c:ptCount val="8"/>
                <c:pt idx="0">
                  <c:v>2011</c:v>
                </c:pt>
                <c:pt idx="1">
                  <c:v>2012</c:v>
                </c:pt>
                <c:pt idx="2">
                  <c:v>2013</c:v>
                </c:pt>
                <c:pt idx="3">
                  <c:v>2014</c:v>
                </c:pt>
                <c:pt idx="4">
                  <c:v>2015</c:v>
                </c:pt>
                <c:pt idx="5">
                  <c:v>2016</c:v>
                </c:pt>
                <c:pt idx="6">
                  <c:v>2017</c:v>
                </c:pt>
                <c:pt idx="7">
                  <c:v>2018</c:v>
                </c:pt>
              </c:numCache>
            </c:numRef>
          </c:cat>
          <c:val>
            <c:numRef>
              <c:f>'グラフデータ (2)'!$C$4:$J$4</c:f>
              <c:numCache>
                <c:formatCode>0.0%</c:formatCode>
                <c:ptCount val="8"/>
                <c:pt idx="0">
                  <c:v>0.12844427767843616</c:v>
                </c:pt>
                <c:pt idx="1">
                  <c:v>0.11631870683437243</c:v>
                </c:pt>
                <c:pt idx="2">
                  <c:v>0.12880746292139325</c:v>
                </c:pt>
                <c:pt idx="3">
                  <c:v>0.13832047581015783</c:v>
                </c:pt>
                <c:pt idx="4">
                  <c:v>0.13664138773992374</c:v>
                </c:pt>
                <c:pt idx="5">
                  <c:v>0.14424243978939583</c:v>
                </c:pt>
                <c:pt idx="6">
                  <c:v>0.14646697935101247</c:v>
                </c:pt>
                <c:pt idx="7">
                  <c:v>0.16042536725443499</c:v>
                </c:pt>
              </c:numCache>
            </c:numRef>
          </c:val>
          <c:smooth val="0"/>
          <c:extLst>
            <c:ext xmlns:c16="http://schemas.microsoft.com/office/drawing/2014/chart" uri="{C3380CC4-5D6E-409C-BE32-E72D297353CC}">
              <c16:uniqueId val="{00000002-9A62-4A4D-886A-E9E1667D1D78}"/>
            </c:ext>
          </c:extLst>
        </c:ser>
        <c:ser>
          <c:idx val="1"/>
          <c:order val="1"/>
          <c:tx>
            <c:strRef>
              <c:f>'グラフデータ (2)'!$A$5:$B$5</c:f>
              <c:strCache>
                <c:ptCount val="2"/>
                <c:pt idx="0">
                  <c:v>大阪府</c:v>
                </c:pt>
                <c:pt idx="1">
                  <c:v>　日本人延べ宿泊者数の全国シェア</c:v>
                </c:pt>
              </c:strCache>
            </c:strRef>
          </c:tx>
          <c:cat>
            <c:numRef>
              <c:f>'グラフデータ (2)'!$C$3:$J$3</c:f>
              <c:numCache>
                <c:formatCode>General</c:formatCode>
                <c:ptCount val="8"/>
                <c:pt idx="0">
                  <c:v>2011</c:v>
                </c:pt>
                <c:pt idx="1">
                  <c:v>2012</c:v>
                </c:pt>
                <c:pt idx="2">
                  <c:v>2013</c:v>
                </c:pt>
                <c:pt idx="3">
                  <c:v>2014</c:v>
                </c:pt>
                <c:pt idx="4">
                  <c:v>2015</c:v>
                </c:pt>
                <c:pt idx="5">
                  <c:v>2016</c:v>
                </c:pt>
                <c:pt idx="6">
                  <c:v>2017</c:v>
                </c:pt>
                <c:pt idx="7">
                  <c:v>2018</c:v>
                </c:pt>
              </c:numCache>
            </c:numRef>
          </c:cat>
          <c:val>
            <c:numRef>
              <c:f>'グラフデータ (2)'!$C$5:$J$5</c:f>
              <c:numCache>
                <c:formatCode>0.0%</c:formatCode>
                <c:ptCount val="8"/>
                <c:pt idx="0">
                  <c:v>4.8641743934011529E-2</c:v>
                </c:pt>
                <c:pt idx="1">
                  <c:v>4.9089335665613486E-2</c:v>
                </c:pt>
                <c:pt idx="2">
                  <c:v>4.5252166501186269E-2</c:v>
                </c:pt>
                <c:pt idx="3">
                  <c:v>5.1715095280868005E-2</c:v>
                </c:pt>
                <c:pt idx="4">
                  <c:v>4.8807704226052698E-2</c:v>
                </c:pt>
                <c:pt idx="5">
                  <c:v>4.9637975966790725E-2</c:v>
                </c:pt>
                <c:pt idx="6">
                  <c:v>5.0104968229470109E-2</c:v>
                </c:pt>
                <c:pt idx="7">
                  <c:v>5.5831336193625326E-2</c:v>
                </c:pt>
              </c:numCache>
            </c:numRef>
          </c:val>
          <c:smooth val="0"/>
          <c:extLst>
            <c:ext xmlns:c16="http://schemas.microsoft.com/office/drawing/2014/chart" uri="{C3380CC4-5D6E-409C-BE32-E72D297353CC}">
              <c16:uniqueId val="{00000003-9A62-4A4D-886A-E9E1667D1D78}"/>
            </c:ext>
          </c:extLst>
        </c:ser>
        <c:ser>
          <c:idx val="2"/>
          <c:order val="2"/>
          <c:tx>
            <c:strRef>
              <c:f>'グラフデータ (2)'!$A$6:$B$6</c:f>
              <c:strCache>
                <c:ptCount val="2"/>
                <c:pt idx="0">
                  <c:v>東京都</c:v>
                </c:pt>
                <c:pt idx="1">
                  <c:v>　外国人延べ宿泊者数の全国シェア</c:v>
                </c:pt>
              </c:strCache>
            </c:strRef>
          </c:tx>
          <c:spPr>
            <a:ln>
              <a:solidFill>
                <a:srgbClr val="FFC000"/>
              </a:solidFill>
              <a:prstDash val="sysDash"/>
            </a:ln>
          </c:spPr>
          <c:marker>
            <c:spPr>
              <a:solidFill>
                <a:srgbClr val="FFC000"/>
              </a:solidFill>
              <a:ln>
                <a:solidFill>
                  <a:srgbClr val="FFC000"/>
                </a:solidFill>
              </a:ln>
            </c:spPr>
          </c:marker>
          <c:cat>
            <c:numRef>
              <c:f>'グラフデータ (2)'!$C$3:$J$3</c:f>
              <c:numCache>
                <c:formatCode>General</c:formatCode>
                <c:ptCount val="8"/>
                <c:pt idx="0">
                  <c:v>2011</c:v>
                </c:pt>
                <c:pt idx="1">
                  <c:v>2012</c:v>
                </c:pt>
                <c:pt idx="2">
                  <c:v>2013</c:v>
                </c:pt>
                <c:pt idx="3">
                  <c:v>2014</c:v>
                </c:pt>
                <c:pt idx="4">
                  <c:v>2015</c:v>
                </c:pt>
                <c:pt idx="5">
                  <c:v>2016</c:v>
                </c:pt>
                <c:pt idx="6">
                  <c:v>2017</c:v>
                </c:pt>
                <c:pt idx="7">
                  <c:v>2018</c:v>
                </c:pt>
              </c:numCache>
            </c:numRef>
          </c:cat>
          <c:val>
            <c:numRef>
              <c:f>'グラフデータ (2)'!$C$6:$J$6</c:f>
              <c:numCache>
                <c:formatCode>0.0%</c:formatCode>
                <c:ptCount val="8"/>
                <c:pt idx="0">
                  <c:v>0.30690188638058097</c:v>
                </c:pt>
                <c:pt idx="1">
                  <c:v>0.31510347589945253</c:v>
                </c:pt>
                <c:pt idx="2">
                  <c:v>0.29349860415043949</c:v>
                </c:pt>
                <c:pt idx="3">
                  <c:v>0.29437540993115391</c:v>
                </c:pt>
                <c:pt idx="4">
                  <c:v>0.2676323562134037</c:v>
                </c:pt>
                <c:pt idx="5">
                  <c:v>0.26027144959989301</c:v>
                </c:pt>
                <c:pt idx="6">
                  <c:v>0.24815840866531419</c:v>
                </c:pt>
                <c:pt idx="7">
                  <c:v>0.24602992259685574</c:v>
                </c:pt>
              </c:numCache>
            </c:numRef>
          </c:val>
          <c:smooth val="0"/>
          <c:extLst>
            <c:ext xmlns:c16="http://schemas.microsoft.com/office/drawing/2014/chart" uri="{C3380CC4-5D6E-409C-BE32-E72D297353CC}">
              <c16:uniqueId val="{00000004-9A62-4A4D-886A-E9E1667D1D78}"/>
            </c:ext>
          </c:extLst>
        </c:ser>
        <c:ser>
          <c:idx val="3"/>
          <c:order val="3"/>
          <c:tx>
            <c:strRef>
              <c:f>'グラフデータ (2)'!$A$7:$B$7</c:f>
              <c:strCache>
                <c:ptCount val="2"/>
                <c:pt idx="0">
                  <c:v>東京都</c:v>
                </c:pt>
                <c:pt idx="1">
                  <c:v>　日本人延べ宿泊者数の全国シェア</c:v>
                </c:pt>
              </c:strCache>
            </c:strRef>
          </c:tx>
          <c:spPr>
            <a:ln>
              <a:prstDash val="sysDash"/>
            </a:ln>
          </c:spPr>
          <c:cat>
            <c:numRef>
              <c:f>'グラフデータ (2)'!$C$3:$J$3</c:f>
              <c:numCache>
                <c:formatCode>General</c:formatCode>
                <c:ptCount val="8"/>
                <c:pt idx="0">
                  <c:v>2011</c:v>
                </c:pt>
                <c:pt idx="1">
                  <c:v>2012</c:v>
                </c:pt>
                <c:pt idx="2">
                  <c:v>2013</c:v>
                </c:pt>
                <c:pt idx="3">
                  <c:v>2014</c:v>
                </c:pt>
                <c:pt idx="4">
                  <c:v>2015</c:v>
                </c:pt>
                <c:pt idx="5">
                  <c:v>2016</c:v>
                </c:pt>
                <c:pt idx="6">
                  <c:v>2017</c:v>
                </c:pt>
                <c:pt idx="7">
                  <c:v>2018</c:v>
                </c:pt>
              </c:numCache>
            </c:numRef>
          </c:cat>
          <c:val>
            <c:numRef>
              <c:f>'グラフデータ (2)'!$C$7:$J$7</c:f>
              <c:numCache>
                <c:formatCode>0.0%</c:formatCode>
                <c:ptCount val="8"/>
                <c:pt idx="0">
                  <c:v>8.9956926800534659E-2</c:v>
                </c:pt>
                <c:pt idx="1">
                  <c:v>9.8983621648615877E-2</c:v>
                </c:pt>
                <c:pt idx="2">
                  <c:v>9.9429566729365121E-2</c:v>
                </c:pt>
                <c:pt idx="3">
                  <c:v>9.579120520363392E-2</c:v>
                </c:pt>
                <c:pt idx="4">
                  <c:v>9.4710972356963491E-2</c:v>
                </c:pt>
                <c:pt idx="5">
                  <c:v>9.3252995736998079E-2</c:v>
                </c:pt>
                <c:pt idx="6">
                  <c:v>9.3447764788357229E-2</c:v>
                </c:pt>
                <c:pt idx="7">
                  <c:v>9.6713974061395411E-2</c:v>
                </c:pt>
              </c:numCache>
            </c:numRef>
          </c:val>
          <c:smooth val="0"/>
          <c:extLst>
            <c:ext xmlns:c16="http://schemas.microsoft.com/office/drawing/2014/chart" uri="{C3380CC4-5D6E-409C-BE32-E72D297353CC}">
              <c16:uniqueId val="{00000005-9A62-4A4D-886A-E9E1667D1D78}"/>
            </c:ext>
          </c:extLst>
        </c:ser>
        <c:ser>
          <c:idx val="4"/>
          <c:order val="4"/>
          <c:tx>
            <c:strRef>
              <c:f>'グラフデータ (2)'!$A$8:$B$8</c:f>
              <c:strCache>
                <c:ptCount val="2"/>
                <c:pt idx="0">
                  <c:v>京都府</c:v>
                </c:pt>
                <c:pt idx="1">
                  <c:v>　外国人延べ宿泊者数の全国シェア</c:v>
                </c:pt>
              </c:strCache>
            </c:strRef>
          </c:tx>
          <c:spPr>
            <a:ln cmpd="dbl"/>
          </c:spPr>
          <c:cat>
            <c:numRef>
              <c:f>'グラフデータ (2)'!$C$3:$J$3</c:f>
              <c:numCache>
                <c:formatCode>General</c:formatCode>
                <c:ptCount val="8"/>
                <c:pt idx="0">
                  <c:v>2011</c:v>
                </c:pt>
                <c:pt idx="1">
                  <c:v>2012</c:v>
                </c:pt>
                <c:pt idx="2">
                  <c:v>2013</c:v>
                </c:pt>
                <c:pt idx="3">
                  <c:v>2014</c:v>
                </c:pt>
                <c:pt idx="4">
                  <c:v>2015</c:v>
                </c:pt>
                <c:pt idx="5">
                  <c:v>2016</c:v>
                </c:pt>
                <c:pt idx="6">
                  <c:v>2017</c:v>
                </c:pt>
                <c:pt idx="7">
                  <c:v>2018</c:v>
                </c:pt>
              </c:numCache>
            </c:numRef>
          </c:cat>
          <c:val>
            <c:numRef>
              <c:f>'グラフデータ (2)'!$C$8:$J$8</c:f>
              <c:numCache>
                <c:formatCode>0.0%</c:formatCode>
                <c:ptCount val="8"/>
                <c:pt idx="0">
                  <c:v>5.7165384517224173E-2</c:v>
                </c:pt>
                <c:pt idx="1">
                  <c:v>8.7601285078782148E-2</c:v>
                </c:pt>
                <c:pt idx="2">
                  <c:v>7.8394469981696177E-2</c:v>
                </c:pt>
                <c:pt idx="3">
                  <c:v>7.3419729345047147E-2</c:v>
                </c:pt>
                <c:pt idx="4">
                  <c:v>6.9781268193359405E-2</c:v>
                </c:pt>
                <c:pt idx="5">
                  <c:v>6.6333481964128582E-2</c:v>
                </c:pt>
                <c:pt idx="6">
                  <c:v>6.9724417901787406E-2</c:v>
                </c:pt>
                <c:pt idx="7">
                  <c:v>6.6483522078543633E-2</c:v>
                </c:pt>
              </c:numCache>
            </c:numRef>
          </c:val>
          <c:smooth val="0"/>
          <c:extLst>
            <c:ext xmlns:c16="http://schemas.microsoft.com/office/drawing/2014/chart" uri="{C3380CC4-5D6E-409C-BE32-E72D297353CC}">
              <c16:uniqueId val="{00000006-9A62-4A4D-886A-E9E1667D1D78}"/>
            </c:ext>
          </c:extLst>
        </c:ser>
        <c:ser>
          <c:idx val="5"/>
          <c:order val="5"/>
          <c:tx>
            <c:strRef>
              <c:f>'グラフデータ (2)'!$A$9:$B$9</c:f>
              <c:strCache>
                <c:ptCount val="2"/>
                <c:pt idx="0">
                  <c:v>京都府</c:v>
                </c:pt>
                <c:pt idx="1">
                  <c:v>　日本人延べ宿泊者数の全国シェア</c:v>
                </c:pt>
              </c:strCache>
            </c:strRef>
          </c:tx>
          <c:spPr>
            <a:ln cmpd="dbl">
              <a:solidFill>
                <a:srgbClr val="002060"/>
              </a:solidFill>
            </a:ln>
          </c:spPr>
          <c:marker>
            <c:spPr>
              <a:solidFill>
                <a:srgbClr val="002060"/>
              </a:solidFill>
              <a:ln>
                <a:solidFill>
                  <a:srgbClr val="002060"/>
                </a:solidFill>
              </a:ln>
            </c:spPr>
          </c:marker>
          <c:cat>
            <c:numRef>
              <c:f>'グラフデータ (2)'!$C$3:$J$3</c:f>
              <c:numCache>
                <c:formatCode>General</c:formatCode>
                <c:ptCount val="8"/>
                <c:pt idx="0">
                  <c:v>2011</c:v>
                </c:pt>
                <c:pt idx="1">
                  <c:v>2012</c:v>
                </c:pt>
                <c:pt idx="2">
                  <c:v>2013</c:v>
                </c:pt>
                <c:pt idx="3">
                  <c:v>2014</c:v>
                </c:pt>
                <c:pt idx="4">
                  <c:v>2015</c:v>
                </c:pt>
                <c:pt idx="5">
                  <c:v>2016</c:v>
                </c:pt>
                <c:pt idx="6">
                  <c:v>2017</c:v>
                </c:pt>
                <c:pt idx="7">
                  <c:v>2018</c:v>
                </c:pt>
              </c:numCache>
            </c:numRef>
          </c:cat>
          <c:val>
            <c:numRef>
              <c:f>'グラフデータ (2)'!$C$9:$J$9</c:f>
              <c:numCache>
                <c:formatCode>0.0%</c:formatCode>
                <c:ptCount val="8"/>
                <c:pt idx="0">
                  <c:v>3.3479794180193534E-2</c:v>
                </c:pt>
                <c:pt idx="1">
                  <c:v>3.3727561093233813E-2</c:v>
                </c:pt>
                <c:pt idx="2">
                  <c:v>4.038326851182629E-2</c:v>
                </c:pt>
                <c:pt idx="3">
                  <c:v>3.1948853840773256E-2</c:v>
                </c:pt>
                <c:pt idx="4">
                  <c:v>3.1191539497094595E-2</c:v>
                </c:pt>
                <c:pt idx="5">
                  <c:v>3.0836224440861232E-2</c:v>
                </c:pt>
                <c:pt idx="6">
                  <c:v>3.1088962717384885E-2</c:v>
                </c:pt>
                <c:pt idx="7">
                  <c:v>3.196337760131663E-2</c:v>
                </c:pt>
              </c:numCache>
            </c:numRef>
          </c:val>
          <c:smooth val="0"/>
          <c:extLst>
            <c:ext xmlns:c16="http://schemas.microsoft.com/office/drawing/2014/chart" uri="{C3380CC4-5D6E-409C-BE32-E72D297353CC}">
              <c16:uniqueId val="{00000007-9A62-4A4D-886A-E9E1667D1D78}"/>
            </c:ext>
          </c:extLst>
        </c:ser>
        <c:dLbls>
          <c:showLegendKey val="0"/>
          <c:showVal val="0"/>
          <c:showCatName val="0"/>
          <c:showSerName val="0"/>
          <c:showPercent val="0"/>
          <c:showBubbleSize val="0"/>
        </c:dLbls>
        <c:marker val="1"/>
        <c:smooth val="0"/>
        <c:axId val="1016805903"/>
        <c:axId val="1016785519"/>
        <c:extLst>
          <c:ext xmlns:c15="http://schemas.microsoft.com/office/drawing/2012/chart" uri="{02D57815-91ED-43cb-92C2-25804820EDAC}">
            <c15:filteredLineSeries>
              <c15:ser>
                <c:idx val="7"/>
                <c:order val="6"/>
                <c:tx>
                  <c:strRef>
                    <c:extLst>
                      <c:ext uri="{02D57815-91ED-43cb-92C2-25804820EDAC}">
                        <c15:formulaRef>
                          <c15:sqref>'グラフデータ (2)'!$A$10:$B$10</c15:sqref>
                        </c15:formulaRef>
                      </c:ext>
                    </c:extLst>
                    <c:strCache>
                      <c:ptCount val="2"/>
                      <c:pt idx="0">
                        <c:v>兵庫県</c:v>
                      </c:pt>
                      <c:pt idx="1">
                        <c:v>　外国人延べ宿泊者数の全国シェア</c:v>
                      </c:pt>
                    </c:strCache>
                  </c:strRef>
                </c:tx>
                <c:cat>
                  <c:numRef>
                    <c:extLst>
                      <c:ext uri="{02D57815-91ED-43cb-92C2-25804820EDAC}">
                        <c15:formulaRef>
                          <c15:sqref>'グラフデータ (2)'!$C$3:$J$3</c15:sqref>
                        </c15:formulaRef>
                      </c:ext>
                    </c:extLst>
                    <c:numCache>
                      <c:formatCode>General</c:formatCode>
                      <c:ptCount val="8"/>
                      <c:pt idx="0">
                        <c:v>2011</c:v>
                      </c:pt>
                      <c:pt idx="1">
                        <c:v>2012</c:v>
                      </c:pt>
                      <c:pt idx="2">
                        <c:v>2013</c:v>
                      </c:pt>
                      <c:pt idx="3">
                        <c:v>2014</c:v>
                      </c:pt>
                      <c:pt idx="4">
                        <c:v>2015</c:v>
                      </c:pt>
                      <c:pt idx="5">
                        <c:v>2016</c:v>
                      </c:pt>
                      <c:pt idx="6">
                        <c:v>2017</c:v>
                      </c:pt>
                      <c:pt idx="7">
                        <c:v>2018</c:v>
                      </c:pt>
                    </c:numCache>
                  </c:numRef>
                </c:cat>
                <c:val>
                  <c:numRef>
                    <c:extLst>
                      <c:ext uri="{02D57815-91ED-43cb-92C2-25804820EDAC}">
                        <c15:formulaRef>
                          <c15:sqref>'グラフデータ (2)'!$C$10:$J$10</c15:sqref>
                        </c15:formulaRef>
                      </c:ext>
                    </c:extLst>
                    <c:numCache>
                      <c:formatCode>0.0%</c:formatCode>
                      <c:ptCount val="8"/>
                      <c:pt idx="0">
                        <c:v>1.6782428461817073E-2</c:v>
                      </c:pt>
                      <c:pt idx="1">
                        <c:v>1.3446280621136612E-2</c:v>
                      </c:pt>
                      <c:pt idx="2">
                        <c:v>1.5137153302823969E-2</c:v>
                      </c:pt>
                      <c:pt idx="3">
                        <c:v>1.5569798726592095E-2</c:v>
                      </c:pt>
                      <c:pt idx="4">
                        <c:v>1.8395600979050391E-2</c:v>
                      </c:pt>
                      <c:pt idx="5">
                        <c:v>1.6137442076503833E-2</c:v>
                      </c:pt>
                      <c:pt idx="6">
                        <c:v>1.5663329886251312E-2</c:v>
                      </c:pt>
                      <c:pt idx="7">
                        <c:v>1.3364378600362088E-2</c:v>
                      </c:pt>
                    </c:numCache>
                  </c:numRef>
                </c:val>
                <c:smooth val="0"/>
                <c:extLst>
                  <c:ext xmlns:c16="http://schemas.microsoft.com/office/drawing/2014/chart" uri="{C3380CC4-5D6E-409C-BE32-E72D297353CC}">
                    <c16:uniqueId val="{00000008-9A62-4A4D-886A-E9E1667D1D78}"/>
                  </c:ext>
                </c:extLst>
              </c15:ser>
            </c15:filteredLineSeries>
            <c15:filteredLineSeries>
              <c15:ser>
                <c:idx val="6"/>
                <c:order val="7"/>
                <c:tx>
                  <c:strRef>
                    <c:extLst xmlns:c15="http://schemas.microsoft.com/office/drawing/2012/chart">
                      <c:ext xmlns:c15="http://schemas.microsoft.com/office/drawing/2012/chart" uri="{02D57815-91ED-43cb-92C2-25804820EDAC}">
                        <c15:formulaRef>
                          <c15:sqref>'グラフデータ (2)'!$A$11:$B$11</c15:sqref>
                        </c15:formulaRef>
                      </c:ext>
                    </c:extLst>
                    <c:strCache>
                      <c:ptCount val="2"/>
                      <c:pt idx="0">
                        <c:v>兵庫県</c:v>
                      </c:pt>
                      <c:pt idx="1">
                        <c:v>　日本人延べ宿泊者数の全国シェア</c:v>
                      </c:pt>
                    </c:strCache>
                  </c:strRef>
                </c:tx>
                <c:cat>
                  <c:numRef>
                    <c:extLst xmlns:c15="http://schemas.microsoft.com/office/drawing/2012/chart">
                      <c:ext xmlns:c15="http://schemas.microsoft.com/office/drawing/2012/chart" uri="{02D57815-91ED-43cb-92C2-25804820EDAC}">
                        <c15:formulaRef>
                          <c15:sqref>'グラフデータ (2)'!$C$3:$J$3</c15:sqref>
                        </c15:formulaRef>
                      </c:ext>
                    </c:extLst>
                    <c:numCache>
                      <c:formatCode>General</c:formatCode>
                      <c:ptCount val="8"/>
                      <c:pt idx="0">
                        <c:v>2011</c:v>
                      </c:pt>
                      <c:pt idx="1">
                        <c:v>2012</c:v>
                      </c:pt>
                      <c:pt idx="2">
                        <c:v>2013</c:v>
                      </c:pt>
                      <c:pt idx="3">
                        <c:v>2014</c:v>
                      </c:pt>
                      <c:pt idx="4">
                        <c:v>2015</c:v>
                      </c:pt>
                      <c:pt idx="5">
                        <c:v>2016</c:v>
                      </c:pt>
                      <c:pt idx="6">
                        <c:v>2017</c:v>
                      </c:pt>
                      <c:pt idx="7">
                        <c:v>2018</c:v>
                      </c:pt>
                    </c:numCache>
                  </c:numRef>
                </c:cat>
                <c:val>
                  <c:numRef>
                    <c:extLst xmlns:c15="http://schemas.microsoft.com/office/drawing/2012/chart">
                      <c:ext xmlns:c15="http://schemas.microsoft.com/office/drawing/2012/chart" uri="{02D57815-91ED-43cb-92C2-25804820EDAC}">
                        <c15:formulaRef>
                          <c15:sqref>'グラフデータ (2)'!$C$11:$J$11</c15:sqref>
                        </c15:formulaRef>
                      </c:ext>
                    </c:extLst>
                    <c:numCache>
                      <c:formatCode>0.0%</c:formatCode>
                      <c:ptCount val="8"/>
                      <c:pt idx="0">
                        <c:v>2.904457152416802E-2</c:v>
                      </c:pt>
                      <c:pt idx="1">
                        <c:v>2.9041258889147749E-2</c:v>
                      </c:pt>
                      <c:pt idx="2">
                        <c:v>2.9415169796023859E-2</c:v>
                      </c:pt>
                      <c:pt idx="3">
                        <c:v>3.0468836293776658E-2</c:v>
                      </c:pt>
                      <c:pt idx="4">
                        <c:v>2.9550674164024997E-2</c:v>
                      </c:pt>
                      <c:pt idx="5">
                        <c:v>2.9872448399562636E-2</c:v>
                      </c:pt>
                      <c:pt idx="6">
                        <c:v>2.9197922607641893E-2</c:v>
                      </c:pt>
                      <c:pt idx="7">
                        <c:v>2.73413387794538E-2</c:v>
                      </c:pt>
                    </c:numCache>
                  </c:numRef>
                </c:val>
                <c:smooth val="0"/>
                <c:extLst xmlns:c15="http://schemas.microsoft.com/office/drawing/2012/chart">
                  <c:ext xmlns:c16="http://schemas.microsoft.com/office/drawing/2014/chart" uri="{C3380CC4-5D6E-409C-BE32-E72D297353CC}">
                    <c16:uniqueId val="{00000009-9A62-4A4D-886A-E9E1667D1D78}"/>
                  </c:ext>
                </c:extLst>
              </c15:ser>
            </c15:filteredLineSeries>
          </c:ext>
        </c:extLst>
      </c:lineChart>
      <c:catAx>
        <c:axId val="139089792"/>
        <c:scaling>
          <c:orientation val="minMax"/>
        </c:scaling>
        <c:delete val="0"/>
        <c:axPos val="b"/>
        <c:numFmt formatCode="General" sourceLinked="1"/>
        <c:majorTickMark val="out"/>
        <c:minorTickMark val="none"/>
        <c:tickLblPos val="nextTo"/>
        <c:crossAx val="139100160"/>
        <c:crosses val="autoZero"/>
        <c:auto val="1"/>
        <c:lblAlgn val="ctr"/>
        <c:lblOffset val="100"/>
        <c:noMultiLvlLbl val="0"/>
      </c:catAx>
      <c:valAx>
        <c:axId val="139100160"/>
        <c:scaling>
          <c:orientation val="minMax"/>
        </c:scaling>
        <c:delete val="0"/>
        <c:axPos val="l"/>
        <c:majorGridlines/>
        <c:numFmt formatCode="#,##0_);[Red]\(#,##0\)" sourceLinked="1"/>
        <c:majorTickMark val="out"/>
        <c:minorTickMark val="none"/>
        <c:tickLblPos val="high"/>
        <c:crossAx val="139089792"/>
        <c:crosses val="autoZero"/>
        <c:crossBetween val="between"/>
        <c:majorUnit val="200000"/>
      </c:valAx>
      <c:valAx>
        <c:axId val="1016785519"/>
        <c:scaling>
          <c:orientation val="minMax"/>
          <c:max val="0.4"/>
        </c:scaling>
        <c:delete val="0"/>
        <c:axPos val="r"/>
        <c:numFmt formatCode="0.0%" sourceLinked="1"/>
        <c:majorTickMark val="out"/>
        <c:minorTickMark val="none"/>
        <c:tickLblPos val="low"/>
        <c:crossAx val="1016805903"/>
        <c:crosses val="max"/>
        <c:crossBetween val="between"/>
        <c:majorUnit val="0.1"/>
      </c:valAx>
      <c:catAx>
        <c:axId val="1016805903"/>
        <c:scaling>
          <c:orientation val="minMax"/>
        </c:scaling>
        <c:delete val="1"/>
        <c:axPos val="b"/>
        <c:numFmt formatCode="General" sourceLinked="1"/>
        <c:majorTickMark val="out"/>
        <c:minorTickMark val="none"/>
        <c:tickLblPos val="nextTo"/>
        <c:crossAx val="1016785519"/>
        <c:crosses val="autoZero"/>
        <c:auto val="1"/>
        <c:lblAlgn val="ctr"/>
        <c:lblOffset val="100"/>
        <c:noMultiLvlLbl val="0"/>
      </c:catAx>
    </c:plotArea>
    <c:legend>
      <c:legendPos val="b"/>
      <c:layout>
        <c:manualLayout>
          <c:xMode val="edge"/>
          <c:yMode val="edge"/>
          <c:x val="6.9716914161400178E-3"/>
          <c:y val="0.73716458091765291"/>
          <c:w val="0.96127224434903946"/>
          <c:h val="0.24093261121136325"/>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製造業中分類別!$C$1</c:f>
              <c:strCache>
                <c:ptCount val="1"/>
                <c:pt idx="0">
                  <c:v>寄与度</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0000"/>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製造業中分類別!$B$2:$B$16</c:f>
              <c:strCache>
                <c:ptCount val="15"/>
                <c:pt idx="0">
                  <c:v>食料品</c:v>
                </c:pt>
                <c:pt idx="1">
                  <c:v>繊維製品</c:v>
                </c:pt>
                <c:pt idx="2">
                  <c:v>パルプ・紙・紙加工品</c:v>
                </c:pt>
                <c:pt idx="3">
                  <c:v>化学</c:v>
                </c:pt>
                <c:pt idx="4">
                  <c:v>石油・石炭製品</c:v>
                </c:pt>
                <c:pt idx="5">
                  <c:v>窯業・土石製品</c:v>
                </c:pt>
                <c:pt idx="6">
                  <c:v>一次金属</c:v>
                </c:pt>
                <c:pt idx="7">
                  <c:v>金属製品</c:v>
                </c:pt>
                <c:pt idx="8">
                  <c:v>はん用・生産用・業務用機械</c:v>
                </c:pt>
                <c:pt idx="9">
                  <c:v>電子部品・デバイス</c:v>
                </c:pt>
                <c:pt idx="10">
                  <c:v>電気機械</c:v>
                </c:pt>
                <c:pt idx="11">
                  <c:v>情報・通信機器</c:v>
                </c:pt>
                <c:pt idx="12">
                  <c:v>輸送用機械</c:v>
                </c:pt>
                <c:pt idx="13">
                  <c:v>印刷業</c:v>
                </c:pt>
                <c:pt idx="14">
                  <c:v>その他の製造業</c:v>
                </c:pt>
              </c:strCache>
            </c:strRef>
          </c:cat>
          <c:val>
            <c:numRef>
              <c:f>製造業中分類別!$C$2:$C$16</c:f>
              <c:numCache>
                <c:formatCode>0.00;"▲ "0.00</c:formatCode>
                <c:ptCount val="15"/>
                <c:pt idx="0">
                  <c:v>0.04</c:v>
                </c:pt>
                <c:pt idx="1">
                  <c:v>-0.02</c:v>
                </c:pt>
                <c:pt idx="2">
                  <c:v>1E-3</c:v>
                </c:pt>
                <c:pt idx="3">
                  <c:v>0.25</c:v>
                </c:pt>
                <c:pt idx="4">
                  <c:v>-0.05</c:v>
                </c:pt>
                <c:pt idx="5">
                  <c:v>-0.01</c:v>
                </c:pt>
                <c:pt idx="6">
                  <c:v>0.03</c:v>
                </c:pt>
                <c:pt idx="7">
                  <c:v>-0.19</c:v>
                </c:pt>
                <c:pt idx="8">
                  <c:v>-7.0000000000000007E-2</c:v>
                </c:pt>
                <c:pt idx="9">
                  <c:v>-0.37</c:v>
                </c:pt>
                <c:pt idx="10">
                  <c:v>-0.05</c:v>
                </c:pt>
                <c:pt idx="11">
                  <c:v>-0.03</c:v>
                </c:pt>
                <c:pt idx="12">
                  <c:v>0.05</c:v>
                </c:pt>
                <c:pt idx="13">
                  <c:v>-0.02</c:v>
                </c:pt>
                <c:pt idx="14">
                  <c:v>-7.0000000000000007E-2</c:v>
                </c:pt>
              </c:numCache>
            </c:numRef>
          </c:val>
          <c:extLst>
            <c:ext xmlns:c16="http://schemas.microsoft.com/office/drawing/2014/chart" uri="{C3380CC4-5D6E-409C-BE32-E72D297353CC}">
              <c16:uniqueId val="{00000005-1CCC-4966-873F-0C6F15285D8B}"/>
            </c:ext>
          </c:extLst>
        </c:ser>
        <c:dLbls>
          <c:showLegendKey val="0"/>
          <c:showVal val="0"/>
          <c:showCatName val="0"/>
          <c:showSerName val="0"/>
          <c:showPercent val="0"/>
          <c:showBubbleSize val="0"/>
        </c:dLbls>
        <c:gapWidth val="219"/>
        <c:overlap val="-27"/>
        <c:axId val="1943850559"/>
        <c:axId val="1943842239"/>
      </c:barChart>
      <c:catAx>
        <c:axId val="19438505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700" b="0" i="0" u="none" strike="noStrike" kern="1200" baseline="0">
                <a:solidFill>
                  <a:schemeClr val="tx1">
                    <a:lumMod val="65000"/>
                    <a:lumOff val="35000"/>
                  </a:schemeClr>
                </a:solidFill>
                <a:latin typeface="+mn-lt"/>
                <a:ea typeface="+mn-ea"/>
                <a:cs typeface="+mn-cs"/>
              </a:defRPr>
            </a:pPr>
            <a:endParaRPr lang="ja-JP"/>
          </a:p>
        </c:txPr>
        <c:crossAx val="1943842239"/>
        <c:crosses val="autoZero"/>
        <c:auto val="1"/>
        <c:lblAlgn val="ctr"/>
        <c:lblOffset val="100"/>
        <c:noMultiLvlLbl val="0"/>
      </c:catAx>
      <c:valAx>
        <c:axId val="1943842239"/>
        <c:scaling>
          <c:orientation val="minMax"/>
          <c:max val="0.4"/>
          <c:min val="-0.60000000000000009"/>
        </c:scaling>
        <c:delete val="0"/>
        <c:axPos val="l"/>
        <c:majorGridlines>
          <c:spPr>
            <a:ln w="3175" cap="flat" cmpd="sng" algn="ctr">
              <a:solidFill>
                <a:schemeClr val="tx1">
                  <a:lumMod val="15000"/>
                  <a:lumOff val="85000"/>
                </a:schemeClr>
              </a:solidFill>
              <a:round/>
            </a:ln>
            <a:effectLst/>
          </c:spPr>
        </c:majorGridlines>
        <c:numFmt formatCode="0.00;&quot;▲ &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43850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0"/>
    </c:view3D>
    <c:floor>
      <c:thickness val="0"/>
    </c:floor>
    <c:sideWall>
      <c:thickness val="0"/>
    </c:sideWall>
    <c:backWall>
      <c:thickness val="0"/>
    </c:backWall>
    <c:plotArea>
      <c:layout/>
      <c:pie3DChart>
        <c:varyColors val="1"/>
        <c:ser>
          <c:idx val="0"/>
          <c:order val="0"/>
          <c:dPt>
            <c:idx val="0"/>
            <c:bubble3D val="0"/>
            <c:extLst>
              <c:ext xmlns:c16="http://schemas.microsoft.com/office/drawing/2014/chart" uri="{C3380CC4-5D6E-409C-BE32-E72D297353CC}">
                <c16:uniqueId val="{00000000-1070-4B0E-BDDC-5553A59E45F5}"/>
              </c:ext>
            </c:extLst>
          </c:dPt>
          <c:dPt>
            <c:idx val="1"/>
            <c:bubble3D val="0"/>
            <c:explosion val="34"/>
            <c:extLst>
              <c:ext xmlns:c16="http://schemas.microsoft.com/office/drawing/2014/chart" uri="{C3380CC4-5D6E-409C-BE32-E72D297353CC}">
                <c16:uniqueId val="{00000002-1070-4B0E-BDDC-5553A59E45F5}"/>
              </c:ext>
            </c:extLst>
          </c:dPt>
          <c:dPt>
            <c:idx val="2"/>
            <c:bubble3D val="0"/>
            <c:extLst>
              <c:ext xmlns:c16="http://schemas.microsoft.com/office/drawing/2014/chart" uri="{C3380CC4-5D6E-409C-BE32-E72D297353CC}">
                <c16:uniqueId val="{00000003-1070-4B0E-BDDC-5553A59E45F5}"/>
              </c:ext>
            </c:extLst>
          </c:dPt>
          <c:dPt>
            <c:idx val="3"/>
            <c:bubble3D val="0"/>
            <c:extLst>
              <c:ext xmlns:c16="http://schemas.microsoft.com/office/drawing/2014/chart" uri="{C3380CC4-5D6E-409C-BE32-E72D297353CC}">
                <c16:uniqueId val="{00000004-1070-4B0E-BDDC-5553A59E45F5}"/>
              </c:ext>
            </c:extLst>
          </c:dPt>
          <c:dPt>
            <c:idx val="4"/>
            <c:bubble3D val="0"/>
            <c:extLst>
              <c:ext xmlns:c16="http://schemas.microsoft.com/office/drawing/2014/chart" uri="{C3380CC4-5D6E-409C-BE32-E72D297353CC}">
                <c16:uniqueId val="{00000005-1070-4B0E-BDDC-5553A59E45F5}"/>
              </c:ext>
            </c:extLst>
          </c:dPt>
          <c:dLbls>
            <c:dLbl>
              <c:idx val="0"/>
              <c:layout>
                <c:manualLayout>
                  <c:x val="1.1023622047244094E-4"/>
                  <c:y val="-5.7121646683467114E-2"/>
                </c:manualLayout>
              </c:layout>
              <c:tx>
                <c:rich>
                  <a:bodyPr/>
                  <a:lstStyle/>
                  <a:p>
                    <a:fld id="{A9AF52B9-A9DB-4FEB-B2E3-6B5FEB3CF06F}" type="CATEGORYNAME">
                      <a:rPr lang="ja-JP" altLang="en-US"/>
                      <a:pPr/>
                      <a:t>[分類名]</a:t>
                    </a:fld>
                    <a:r>
                      <a:rPr lang="ja-JP" altLang="en-US" baseline="0"/>
                      <a:t> </a:t>
                    </a:r>
                    <a:fld id="{572B26AC-A38E-4E0A-88B2-70B156934A20}" type="VALUE">
                      <a:rPr lang="en-US" altLang="ja-JP" baseline="0"/>
                      <a:pPr/>
                      <a:t>[値]</a:t>
                    </a:fld>
                    <a:endParaRPr lang="ja-JP" alt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070-4B0E-BDDC-5553A59E45F5}"/>
                </c:ext>
              </c:extLst>
            </c:dLbl>
            <c:dLbl>
              <c:idx val="1"/>
              <c:layout>
                <c:manualLayout>
                  <c:x val="0.10960122171755238"/>
                  <c:y val="-0.10026280285606375"/>
                </c:manualLayout>
              </c:layout>
              <c:tx>
                <c:rich>
                  <a:bodyPr wrap="square" lIns="38100" tIns="19050" rIns="38100" bIns="19050" anchor="ctr">
                    <a:noAutofit/>
                  </a:bodyPr>
                  <a:lstStyle/>
                  <a:p>
                    <a:pPr>
                      <a:defRPr/>
                    </a:pPr>
                    <a:fld id="{F2824C20-ADA0-42CA-AA7D-583477B0F20B}" type="CATEGORYNAME">
                      <a:rPr lang="ja-JP" altLang="en-US"/>
                      <a:pPr>
                        <a:defRPr/>
                      </a:pPr>
                      <a:t>[分類名]</a:t>
                    </a:fld>
                    <a:endParaRPr lang="ja-JP" altLang="en-US" baseline="0"/>
                  </a:p>
                  <a:p>
                    <a:pPr>
                      <a:defRPr/>
                    </a:pPr>
                    <a:fld id="{BB20CFC1-E07B-48DA-93C1-DBB4A69626E8}" type="VALUE">
                      <a:rPr lang="en-US" altLang="ja-JP" baseline="0"/>
                      <a:pPr>
                        <a:defRPr/>
                      </a:pPr>
                      <a:t>[値]</a:t>
                    </a:fld>
                    <a:endParaRPr lang="ja-JP" altLang="en-US"/>
                  </a:p>
                </c:rich>
              </c:tx>
              <c:spPr>
                <a:noFill/>
                <a:ln w="25400">
                  <a:noFill/>
                </a:ln>
              </c:spPr>
              <c:showLegendKey val="0"/>
              <c:showVal val="1"/>
              <c:showCatName val="1"/>
              <c:showSerName val="0"/>
              <c:showPercent val="0"/>
              <c:showBubbleSize val="0"/>
              <c:extLst>
                <c:ext xmlns:c15="http://schemas.microsoft.com/office/drawing/2012/chart" uri="{CE6537A1-D6FC-4f65-9D91-7224C49458BB}">
                  <c15:layout>
                    <c:manualLayout>
                      <c:w val="0.20000004865849738"/>
                      <c:h val="0.33106174074041728"/>
                    </c:manualLayout>
                  </c15:layout>
                  <c15:dlblFieldTable/>
                  <c15:showDataLabelsRange val="0"/>
                </c:ext>
                <c:ext xmlns:c16="http://schemas.microsoft.com/office/drawing/2014/chart" uri="{C3380CC4-5D6E-409C-BE32-E72D297353CC}">
                  <c16:uniqueId val="{00000002-1070-4B0E-BDDC-5553A59E45F5}"/>
                </c:ext>
              </c:extLst>
            </c:dLbl>
            <c:dLbl>
              <c:idx val="2"/>
              <c:layout>
                <c:manualLayout>
                  <c:x val="-2.4671561224919283E-2"/>
                  <c:y val="3.9540994559094524E-2"/>
                </c:manualLayout>
              </c:layout>
              <c:tx>
                <c:rich>
                  <a:bodyPr/>
                  <a:lstStyle/>
                  <a:p>
                    <a:fld id="{405B57F6-5440-46C6-8A90-A3DF7AAA24AA}" type="CATEGORYNAME">
                      <a:rPr lang="ja-JP" altLang="en-US"/>
                      <a:pPr/>
                      <a:t>[分類名]</a:t>
                    </a:fld>
                    <a:r>
                      <a:rPr lang="ja-JP" altLang="en-US" baseline="0" dirty="0"/>
                      <a:t> </a:t>
                    </a:r>
                    <a:fld id="{56965DD4-8A90-4306-848E-37CE13E866E8}" type="VALUE">
                      <a:rPr lang="en-US" altLang="ja-JP" baseline="0"/>
                      <a:pPr/>
                      <a:t>[値]</a:t>
                    </a:fld>
                    <a:endParaRPr lang="ja-JP" alt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070-4B0E-BDDC-5553A59E45F5}"/>
                </c:ext>
              </c:extLst>
            </c:dLbl>
            <c:dLbl>
              <c:idx val="3"/>
              <c:layout>
                <c:manualLayout>
                  <c:x val="-5.9690838505123377E-2"/>
                  <c:y val="-6.1703623485847535E-2"/>
                </c:manualLayout>
              </c:layout>
              <c:tx>
                <c:rich>
                  <a:bodyPr/>
                  <a:lstStyle/>
                  <a:p>
                    <a:fld id="{979AB570-C443-4C98-A842-6D6A78DEEDDD}" type="CATEGORYNAME">
                      <a:rPr lang="ja-JP" altLang="en-US"/>
                      <a:pPr/>
                      <a:t>[分類名]</a:t>
                    </a:fld>
                    <a:r>
                      <a:rPr lang="ja-JP" altLang="en-US" baseline="0"/>
                      <a:t> </a:t>
                    </a:r>
                    <a:fld id="{3B8EF95A-A8E9-4FD0-B3ED-6B37B2B4A4F9}" type="VALUE">
                      <a:rPr lang="en-US" altLang="ja-JP" baseline="0"/>
                      <a:pPr/>
                      <a:t>[値]</a:t>
                    </a:fld>
                    <a:endParaRPr lang="ja-JP" alt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070-4B0E-BDDC-5553A59E45F5}"/>
                </c:ext>
              </c:extLst>
            </c:dLbl>
            <c:dLbl>
              <c:idx val="4"/>
              <c:layout>
                <c:manualLayout>
                  <c:x val="3.4836813876526304E-2"/>
                  <c:y val="-9.3916384566281888E-2"/>
                </c:manualLayout>
              </c:layout>
              <c:tx>
                <c:rich>
                  <a:bodyPr/>
                  <a:lstStyle/>
                  <a:p>
                    <a:fld id="{473A889D-BC44-47E9-B798-41C3993AD78C}" type="CATEGORYNAME">
                      <a:rPr lang="ja-JP" altLang="en-US"/>
                      <a:pPr/>
                      <a:t>[分類名]</a:t>
                    </a:fld>
                    <a:r>
                      <a:rPr lang="ja-JP" altLang="en-US" baseline="0"/>
                      <a:t> </a:t>
                    </a:r>
                    <a:fld id="{53425DE7-14B8-4024-B101-EA48BC0B249F}" type="VALUE">
                      <a:rPr lang="en-US" altLang="ja-JP" baseline="0"/>
                      <a:pPr/>
                      <a:t>[値]</a:t>
                    </a:fld>
                    <a:endParaRPr lang="ja-JP" alt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070-4B0E-BDDC-5553A59E45F5}"/>
                </c:ext>
              </c:extLst>
            </c:dLbl>
            <c:spPr>
              <a:noFill/>
              <a:ln w="25400">
                <a:noFill/>
              </a:ln>
            </c:spPr>
            <c:showLegendKey val="0"/>
            <c:showVal val="1"/>
            <c:showCatName val="1"/>
            <c:showSerName val="0"/>
            <c:showPercent val="0"/>
            <c:showBubbleSize val="0"/>
            <c:showLeaderLines val="1"/>
            <c:extLst>
              <c:ext xmlns:c15="http://schemas.microsoft.com/office/drawing/2012/chart" uri="{CE6537A1-D6FC-4f65-9D91-7224C49458BB}"/>
            </c:extLst>
          </c:dLbls>
          <c:cat>
            <c:strRef>
              <c:f>グラフ30!$D$6:$H$6</c:f>
              <c:strCache>
                <c:ptCount val="5"/>
                <c:pt idx="0">
                  <c:v>成田空港</c:v>
                </c:pt>
                <c:pt idx="1">
                  <c:v>関西空港</c:v>
                </c:pt>
                <c:pt idx="2">
                  <c:v>羽田空港</c:v>
                </c:pt>
                <c:pt idx="3">
                  <c:v>中部空港</c:v>
                </c:pt>
                <c:pt idx="4">
                  <c:v>その他</c:v>
                </c:pt>
              </c:strCache>
            </c:strRef>
          </c:cat>
          <c:val>
            <c:numRef>
              <c:f>グラフ30!$D$8:$H$8</c:f>
              <c:numCache>
                <c:formatCode>0.0%</c:formatCode>
                <c:ptCount val="5"/>
                <c:pt idx="0">
                  <c:v>0.28446538384595205</c:v>
                </c:pt>
                <c:pt idx="1">
                  <c:v>0.25401229455670571</c:v>
                </c:pt>
                <c:pt idx="2">
                  <c:v>0.1356134531734694</c:v>
                </c:pt>
                <c:pt idx="3">
                  <c:v>4.8244836855579058E-2</c:v>
                </c:pt>
                <c:pt idx="4">
                  <c:v>0.27766403156829378</c:v>
                </c:pt>
              </c:numCache>
            </c:numRef>
          </c:val>
          <c:extLst>
            <c:ext xmlns:c16="http://schemas.microsoft.com/office/drawing/2014/chart" uri="{C3380CC4-5D6E-409C-BE32-E72D297353CC}">
              <c16:uniqueId val="{00000006-1070-4B0E-BDDC-5553A59E45F5}"/>
            </c:ext>
          </c:extLst>
        </c:ser>
        <c:dLbls>
          <c:showLegendKey val="0"/>
          <c:showVal val="0"/>
          <c:showCatName val="0"/>
          <c:showSerName val="0"/>
          <c:showPercent val="0"/>
          <c:showBubbleSize val="0"/>
          <c:showLeaderLines val="1"/>
        </c:dLbls>
      </c:pie3DChart>
      <c:spPr>
        <a:noFill/>
        <a:ln w="25400">
          <a:noFill/>
        </a:ln>
      </c:spPr>
    </c:plotArea>
    <c:plotVisOnly val="1"/>
    <c:dispBlanksAs val="gap"/>
    <c:showDLblsOverMax val="0"/>
  </c:chart>
  <c:txPr>
    <a:bodyPr/>
    <a:lstStyle/>
    <a:p>
      <a:pPr>
        <a:defRPr sz="1200"/>
      </a:pPr>
      <a:endParaRPr lang="ja-JP"/>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105101225311885E-2"/>
          <c:y val="9.1682406768640312E-2"/>
          <c:w val="0.90778376775340386"/>
          <c:h val="0.82937209594650918"/>
        </c:manualLayout>
      </c:layout>
      <c:lineChart>
        <c:grouping val="standard"/>
        <c:varyColors val="0"/>
        <c:ser>
          <c:idx val="0"/>
          <c:order val="0"/>
          <c:tx>
            <c:strRef>
              <c:f>グラフ!$A$4</c:f>
              <c:strCache>
                <c:ptCount val="1"/>
                <c:pt idx="0">
                  <c:v>全国　女性</c:v>
                </c:pt>
              </c:strCache>
            </c:strRef>
          </c:tx>
          <c:spPr>
            <a:ln>
              <a:solidFill>
                <a:srgbClr val="C00000"/>
              </a:solidFill>
              <a:prstDash val="sysDash"/>
            </a:ln>
          </c:spPr>
          <c:marker>
            <c:symbol val="circle"/>
            <c:size val="7"/>
            <c:spPr>
              <a:solidFill>
                <a:srgbClr val="C00000"/>
              </a:solidFill>
              <a:ln>
                <a:solidFill>
                  <a:srgbClr val="C00000"/>
                </a:solidFill>
              </a:ln>
            </c:spPr>
          </c:marker>
          <c:dLbls>
            <c:dLbl>
              <c:idx val="0"/>
              <c:layout>
                <c:manualLayout>
                  <c:x val="-5.6576552930883636E-2"/>
                  <c:y val="-4.47231407252341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9EB-4624-9FAB-3C813BCBDB7E}"/>
                </c:ext>
              </c:extLst>
            </c:dLbl>
            <c:dLbl>
              <c:idx val="1"/>
              <c:layout>
                <c:manualLayout>
                  <c:x val="-4.546544181977253E-2"/>
                  <c:y val="-4.47231407252341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EB-4624-9FAB-3C813BCBDB7E}"/>
                </c:ext>
              </c:extLst>
            </c:dLbl>
            <c:dLbl>
              <c:idx val="2"/>
              <c:layout>
                <c:manualLayout>
                  <c:x val="-5.1020997375328087E-2"/>
                  <c:y val="-4.47231407252341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9EB-4624-9FAB-3C813BCBDB7E}"/>
                </c:ext>
              </c:extLst>
            </c:dLbl>
            <c:dLbl>
              <c:idx val="3"/>
              <c:layout>
                <c:manualLayout>
                  <c:x val="-5.1020997375328087E-2"/>
                  <c:y val="-4.47231407252341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9EB-4624-9FAB-3C813BCBDB7E}"/>
                </c:ext>
              </c:extLst>
            </c:dLbl>
            <c:dLbl>
              <c:idx val="7"/>
              <c:layout>
                <c:manualLayout>
                  <c:x val="-2.41304953571468E-2"/>
                  <c:y val="-3.47478614478422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9EB-4624-9FAB-3C813BCBDB7E}"/>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グラフ!$C$3:$J$3</c:f>
              <c:strCache>
                <c:ptCount val="8"/>
                <c:pt idx="0">
                  <c:v>2011年</c:v>
                </c:pt>
                <c:pt idx="1">
                  <c:v>2012年</c:v>
                </c:pt>
                <c:pt idx="2">
                  <c:v>2013年</c:v>
                </c:pt>
                <c:pt idx="3">
                  <c:v>2014年</c:v>
                </c:pt>
                <c:pt idx="4">
                  <c:v>2015年</c:v>
                </c:pt>
                <c:pt idx="5">
                  <c:v>2016年</c:v>
                </c:pt>
                <c:pt idx="6">
                  <c:v>2017年</c:v>
                </c:pt>
                <c:pt idx="7">
                  <c:v>2018年</c:v>
                </c:pt>
              </c:strCache>
            </c:strRef>
          </c:cat>
          <c:val>
            <c:numRef>
              <c:f>グラフ!$C$4:$J$4</c:f>
              <c:numCache>
                <c:formatCode>0.0</c:formatCode>
                <c:ptCount val="8"/>
                <c:pt idx="0" formatCode="General">
                  <c:v>46.2</c:v>
                </c:pt>
                <c:pt idx="1">
                  <c:v>46.2</c:v>
                </c:pt>
                <c:pt idx="2">
                  <c:v>47.1</c:v>
                </c:pt>
                <c:pt idx="3">
                  <c:v>47.6</c:v>
                </c:pt>
                <c:pt idx="4">
                  <c:v>48</c:v>
                </c:pt>
                <c:pt idx="5">
                  <c:v>48.9</c:v>
                </c:pt>
                <c:pt idx="6" formatCode="General">
                  <c:v>49.8</c:v>
                </c:pt>
                <c:pt idx="7" formatCode="General">
                  <c:v>51.3</c:v>
                </c:pt>
              </c:numCache>
            </c:numRef>
          </c:val>
          <c:smooth val="0"/>
          <c:extLst>
            <c:ext xmlns:c16="http://schemas.microsoft.com/office/drawing/2014/chart" uri="{C3380CC4-5D6E-409C-BE32-E72D297353CC}">
              <c16:uniqueId val="{00000005-09EB-4624-9FAB-3C813BCBDB7E}"/>
            </c:ext>
          </c:extLst>
        </c:ser>
        <c:ser>
          <c:idx val="1"/>
          <c:order val="1"/>
          <c:tx>
            <c:strRef>
              <c:f>グラフ!$A$5</c:f>
              <c:strCache>
                <c:ptCount val="1"/>
                <c:pt idx="0">
                  <c:v>大阪府　女性</c:v>
                </c:pt>
              </c:strCache>
            </c:strRef>
          </c:tx>
          <c:spPr>
            <a:ln>
              <a:solidFill>
                <a:srgbClr val="002060"/>
              </a:solidFill>
            </a:ln>
          </c:spPr>
          <c:marker>
            <c:symbol val="square"/>
            <c:size val="7"/>
            <c:spPr>
              <a:solidFill>
                <a:srgbClr val="002060"/>
              </a:solidFill>
              <a:ln>
                <a:solidFill>
                  <a:srgbClr val="002060"/>
                </a:solidFill>
              </a:ln>
            </c:spPr>
          </c:marker>
          <c:dLbls>
            <c:dLbl>
              <c:idx val="0"/>
              <c:layout>
                <c:manualLayout>
                  <c:x val="-2.3280119413255158E-2"/>
                  <c:y val="-5.91014442256336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9EB-4624-9FAB-3C813BCBDB7E}"/>
                </c:ext>
              </c:extLst>
            </c:dLbl>
            <c:dLbl>
              <c:idx val="5"/>
              <c:layout>
                <c:manualLayout>
                  <c:x val="-5.1020997375328184E-2"/>
                  <c:y val="-6.4864127633592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9EB-4624-9FAB-3C813BCBDB7E}"/>
                </c:ext>
              </c:extLst>
            </c:dLbl>
            <c:dLbl>
              <c:idx val="7"/>
              <c:layout>
                <c:manualLayout>
                  <c:x val="-2.4702452415681413E-2"/>
                  <c:y val="-5.35000804920379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9EB-4624-9FAB-3C813BCBDB7E}"/>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グラフ!$C$3:$J$3</c:f>
              <c:strCache>
                <c:ptCount val="8"/>
                <c:pt idx="0">
                  <c:v>2011年</c:v>
                </c:pt>
                <c:pt idx="1">
                  <c:v>2012年</c:v>
                </c:pt>
                <c:pt idx="2">
                  <c:v>2013年</c:v>
                </c:pt>
                <c:pt idx="3">
                  <c:v>2014年</c:v>
                </c:pt>
                <c:pt idx="4">
                  <c:v>2015年</c:v>
                </c:pt>
                <c:pt idx="5">
                  <c:v>2016年</c:v>
                </c:pt>
                <c:pt idx="6">
                  <c:v>2017年</c:v>
                </c:pt>
                <c:pt idx="7">
                  <c:v>2018年</c:v>
                </c:pt>
              </c:strCache>
            </c:strRef>
          </c:cat>
          <c:val>
            <c:numRef>
              <c:f>グラフ!$C$5:$J$5</c:f>
              <c:numCache>
                <c:formatCode>General</c:formatCode>
                <c:ptCount val="8"/>
                <c:pt idx="0" formatCode="0.0">
                  <c:v>43.5</c:v>
                </c:pt>
                <c:pt idx="1">
                  <c:v>43.9</c:v>
                </c:pt>
                <c:pt idx="2" formatCode="0.0">
                  <c:v>44.6</c:v>
                </c:pt>
                <c:pt idx="3" formatCode="0.0">
                  <c:v>44.8</c:v>
                </c:pt>
                <c:pt idx="4" formatCode="0.0">
                  <c:v>45.3</c:v>
                </c:pt>
                <c:pt idx="5" formatCode="0.0">
                  <c:v>46.8</c:v>
                </c:pt>
                <c:pt idx="6">
                  <c:v>47.7</c:v>
                </c:pt>
                <c:pt idx="7">
                  <c:v>48.6</c:v>
                </c:pt>
              </c:numCache>
            </c:numRef>
          </c:val>
          <c:smooth val="0"/>
          <c:extLst>
            <c:ext xmlns:c16="http://schemas.microsoft.com/office/drawing/2014/chart" uri="{C3380CC4-5D6E-409C-BE32-E72D297353CC}">
              <c16:uniqueId val="{00000007-09EB-4624-9FAB-3C813BCBDB7E}"/>
            </c:ext>
          </c:extLst>
        </c:ser>
        <c:dLbls>
          <c:showLegendKey val="0"/>
          <c:showVal val="0"/>
          <c:showCatName val="0"/>
          <c:showSerName val="0"/>
          <c:showPercent val="0"/>
          <c:showBubbleSize val="0"/>
        </c:dLbls>
        <c:marker val="1"/>
        <c:smooth val="0"/>
        <c:axId val="112446848"/>
        <c:axId val="118424704"/>
      </c:lineChart>
      <c:catAx>
        <c:axId val="112446848"/>
        <c:scaling>
          <c:orientation val="minMax"/>
        </c:scaling>
        <c:delete val="0"/>
        <c:axPos val="b"/>
        <c:numFmt formatCode="General" sourceLinked="0"/>
        <c:majorTickMark val="out"/>
        <c:minorTickMark val="none"/>
        <c:tickLblPos val="nextTo"/>
        <c:crossAx val="118424704"/>
        <c:crosses val="autoZero"/>
        <c:auto val="1"/>
        <c:lblAlgn val="ctr"/>
        <c:lblOffset val="100"/>
        <c:noMultiLvlLbl val="0"/>
      </c:catAx>
      <c:valAx>
        <c:axId val="118424704"/>
        <c:scaling>
          <c:orientation val="minMax"/>
          <c:max val="52"/>
          <c:min val="42"/>
        </c:scaling>
        <c:delete val="0"/>
        <c:axPos val="l"/>
        <c:majorGridlines/>
        <c:title>
          <c:tx>
            <c:rich>
              <a:bodyPr rot="0" vert="horz"/>
              <a:lstStyle/>
              <a:p>
                <a:pPr>
                  <a:defRPr/>
                </a:pPr>
                <a:r>
                  <a:rPr lang="ja-JP" altLang="en-US"/>
                  <a:t>（％）</a:t>
                </a:r>
              </a:p>
            </c:rich>
          </c:tx>
          <c:layout>
            <c:manualLayout>
              <c:xMode val="edge"/>
              <c:yMode val="edge"/>
              <c:x val="1.6666666666666666E-2"/>
              <c:y val="1.4504999563876268E-2"/>
            </c:manualLayout>
          </c:layout>
          <c:overlay val="0"/>
        </c:title>
        <c:numFmt formatCode="#,##0.0_);[Red]\(#,##0.0\)" sourceLinked="0"/>
        <c:majorTickMark val="out"/>
        <c:minorTickMark val="none"/>
        <c:tickLblPos val="nextTo"/>
        <c:crossAx val="112446848"/>
        <c:crosses val="autoZero"/>
        <c:crossBetween val="between"/>
      </c:valAx>
    </c:plotArea>
    <c:legend>
      <c:legendPos val="t"/>
      <c:layout>
        <c:manualLayout>
          <c:xMode val="edge"/>
          <c:yMode val="edge"/>
          <c:x val="0.2228665791776028"/>
          <c:y val="2.4169184290030211E-2"/>
          <c:w val="0.55426662292213469"/>
          <c:h val="5.6728754827096765E-2"/>
        </c:manualLayout>
      </c:layout>
      <c:overlay val="0"/>
    </c:legend>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993912139538356E-2"/>
          <c:y val="0.11060758838930523"/>
          <c:w val="0.90970430167011063"/>
          <c:h val="0.43513904104347856"/>
        </c:manualLayout>
      </c:layout>
      <c:barChart>
        <c:barDir val="col"/>
        <c:grouping val="stacked"/>
        <c:varyColors val="0"/>
        <c:ser>
          <c:idx val="0"/>
          <c:order val="0"/>
          <c:tx>
            <c:strRef>
              <c:f>'2019.4月度'!$B$6</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6B5E-4301-A8E4-2ADC6C753C21}"/>
                </c:ext>
              </c:extLst>
            </c:dLbl>
            <c:dLbl>
              <c:idx val="3"/>
              <c:delete val="1"/>
              <c:extLst>
                <c:ext xmlns:c15="http://schemas.microsoft.com/office/drawing/2012/chart" uri="{CE6537A1-D6FC-4f65-9D91-7224C49458BB}"/>
                <c:ext xmlns:c16="http://schemas.microsoft.com/office/drawing/2014/chart" uri="{C3380CC4-5D6E-409C-BE32-E72D297353CC}">
                  <c16:uniqueId val="{00000004-6B5E-4301-A8E4-2ADC6C753C21}"/>
                </c:ext>
              </c:extLst>
            </c:dLbl>
            <c:dLbl>
              <c:idx val="5"/>
              <c:delete val="1"/>
              <c:extLst>
                <c:ext xmlns:c15="http://schemas.microsoft.com/office/drawing/2012/chart" uri="{CE6537A1-D6FC-4f65-9D91-7224C49458BB}"/>
                <c:ext xmlns:c16="http://schemas.microsoft.com/office/drawing/2014/chart" uri="{C3380CC4-5D6E-409C-BE32-E72D297353CC}">
                  <c16:uniqueId val="{00000005-6B5E-4301-A8E4-2ADC6C753C21}"/>
                </c:ext>
              </c:extLst>
            </c:dLbl>
            <c:dLbl>
              <c:idx val="7"/>
              <c:delete val="1"/>
              <c:extLst>
                <c:ext xmlns:c15="http://schemas.microsoft.com/office/drawing/2012/chart" uri="{CE6537A1-D6FC-4f65-9D91-7224C49458BB}"/>
                <c:ext xmlns:c16="http://schemas.microsoft.com/office/drawing/2014/chart" uri="{C3380CC4-5D6E-409C-BE32-E72D297353CC}">
                  <c16:uniqueId val="{00000006-6B5E-4301-A8E4-2ADC6C753C21}"/>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'2019.4月度'!$E$4:$L$5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'2019.4月度'!$E$6:$L$6</c:f>
              <c:numCache>
                <c:formatCode>General</c:formatCode>
                <c:ptCount val="8"/>
                <c:pt idx="0">
                  <c:v>11357</c:v>
                </c:pt>
                <c:pt idx="1">
                  <c:v>0</c:v>
                </c:pt>
                <c:pt idx="2">
                  <c:v>4527</c:v>
                </c:pt>
                <c:pt idx="3">
                  <c:v>0</c:v>
                </c:pt>
                <c:pt idx="4">
                  <c:v>5010</c:v>
                </c:pt>
                <c:pt idx="5">
                  <c:v>0</c:v>
                </c:pt>
                <c:pt idx="6">
                  <c:v>8609</c:v>
                </c:pt>
                <c:pt idx="7">
                  <c:v>0</c:v>
                </c:pt>
              </c:numCache>
            </c:numRef>
          </c:val>
          <c:extLst>
            <c:ext xmlns:c16="http://schemas.microsoft.com/office/drawing/2014/chart" uri="{C3380CC4-5D6E-409C-BE32-E72D297353CC}">
              <c16:uniqueId val="{00000000-6B5E-4301-A8E4-2ADC6C753C21}"/>
            </c:ext>
          </c:extLst>
        </c:ser>
        <c:ser>
          <c:idx val="1"/>
          <c:order val="1"/>
          <c:tx>
            <c:strRef>
              <c:f>'2019.4月度'!$B$7</c:f>
              <c:strCache>
                <c:ptCount val="1"/>
                <c:pt idx="0">
                  <c:v>男性</c:v>
                </c:pt>
              </c:strCache>
            </c:strRef>
          </c:tx>
          <c:spPr>
            <a:pattFill prst="pct20">
              <a:fgClr>
                <a:srgbClr val="002060"/>
              </a:fgClr>
              <a:bgClr>
                <a:schemeClr val="bg1"/>
              </a:bgClr>
            </a:pattFill>
            <a:ln>
              <a:solidFill>
                <a:schemeClr val="tx1"/>
              </a:solidFill>
            </a:ln>
          </c:spPr>
          <c:invertIfNegative val="0"/>
          <c:dLbls>
            <c:dLbl>
              <c:idx val="7"/>
              <c:layout>
                <c:manualLayout>
                  <c:x val="-1.499557866580204E-3"/>
                  <c:y val="3.248558185855034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B5E-4301-A8E4-2ADC6C753C21}"/>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'2019.4月度'!$E$4:$L$5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'2019.4月度'!$E$7:$L$7</c:f>
              <c:numCache>
                <c:formatCode>General</c:formatCode>
                <c:ptCount val="8"/>
                <c:pt idx="1">
                  <c:v>1935</c:v>
                </c:pt>
                <c:pt idx="3">
                  <c:v>1674</c:v>
                </c:pt>
                <c:pt idx="5">
                  <c:v>1406</c:v>
                </c:pt>
                <c:pt idx="7">
                  <c:v>880</c:v>
                </c:pt>
              </c:numCache>
            </c:numRef>
          </c:val>
          <c:extLst>
            <c:ext xmlns:c16="http://schemas.microsoft.com/office/drawing/2014/chart" uri="{C3380CC4-5D6E-409C-BE32-E72D297353CC}">
              <c16:uniqueId val="{00000001-6B5E-4301-A8E4-2ADC6C753C21}"/>
            </c:ext>
          </c:extLst>
        </c:ser>
        <c:ser>
          <c:idx val="2"/>
          <c:order val="2"/>
          <c:tx>
            <c:strRef>
              <c:f>'2019.4月度'!$B$8</c:f>
              <c:strCache>
                <c:ptCount val="1"/>
                <c:pt idx="0">
                  <c:v>女性</c:v>
                </c:pt>
              </c:strCache>
            </c:strRef>
          </c:tx>
          <c:spPr>
            <a:pattFill prst="ltUpDiag">
              <a:fgClr>
                <a:srgbClr val="C00000"/>
              </a:fgClr>
              <a:bgClr>
                <a:schemeClr val="bg1"/>
              </a:bgClr>
            </a:pattFill>
            <a:ln>
              <a:solidFill>
                <a:schemeClr val="tx1"/>
              </a:solidFill>
            </a:ln>
          </c:spPr>
          <c:invertIfNegative val="0"/>
          <c:dLbls>
            <c:dLbl>
              <c:idx val="5"/>
              <c:layout>
                <c:manualLayout>
                  <c:x val="5.9982314663208159E-3"/>
                  <c:y val="-4.872837278782566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B5E-4301-A8E4-2ADC6C753C21}"/>
                </c:ext>
              </c:extLst>
            </c:dLbl>
            <c:dLbl>
              <c:idx val="7"/>
              <c:layout>
                <c:manualLayout>
                  <c:x val="0"/>
                  <c:y val="-5.9556900074009149E-2"/>
                </c:manualLayout>
              </c:layout>
              <c:tx>
                <c:rich>
                  <a:bodyPr wrap="square" lIns="38100" tIns="19050" rIns="38100" bIns="19050" anchor="ctr">
                    <a:spAutoFit/>
                  </a:bodyPr>
                  <a:lstStyle/>
                  <a:p>
                    <a:pPr>
                      <a:defRPr/>
                    </a:pPr>
                    <a:r>
                      <a:rPr lang="en-US" altLang="ja-JP" dirty="0" smtClean="0">
                        <a:solidFill>
                          <a:schemeClr val="tx1"/>
                        </a:solidFill>
                      </a:rPr>
                      <a:t>1027</a:t>
                    </a:r>
                    <a:endParaRPr lang="en-US" altLang="ja-JP" dirty="0">
                      <a:solidFill>
                        <a:schemeClr val="tx1"/>
                      </a:solidFill>
                    </a:endParaRP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manualLayout>
                      <c:w val="3.9408380733727759E-2"/>
                      <c:h val="8.2324091853195863E-2"/>
                    </c:manualLayout>
                  </c15:layout>
                </c:ext>
                <c:ext xmlns:c16="http://schemas.microsoft.com/office/drawing/2014/chart" uri="{C3380CC4-5D6E-409C-BE32-E72D297353CC}">
                  <c16:uniqueId val="{00000009-6B5E-4301-A8E4-2ADC6C753C21}"/>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'2019.4月度'!$E$4:$L$5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'2019.4月度'!$E$8:$L$8</c:f>
              <c:numCache>
                <c:formatCode>General</c:formatCode>
                <c:ptCount val="8"/>
                <c:pt idx="1">
                  <c:v>2358</c:v>
                </c:pt>
                <c:pt idx="3">
                  <c:v>5375</c:v>
                </c:pt>
                <c:pt idx="5">
                  <c:v>567</c:v>
                </c:pt>
                <c:pt idx="7">
                  <c:v>1163</c:v>
                </c:pt>
              </c:numCache>
            </c:numRef>
          </c:val>
          <c:extLst>
            <c:ext xmlns:c16="http://schemas.microsoft.com/office/drawing/2014/chart" uri="{C3380CC4-5D6E-409C-BE32-E72D297353CC}">
              <c16:uniqueId val="{00000002-6B5E-4301-A8E4-2ADC6C753C21}"/>
            </c:ext>
          </c:extLst>
        </c:ser>
        <c:dLbls>
          <c:showLegendKey val="0"/>
          <c:showVal val="0"/>
          <c:showCatName val="0"/>
          <c:showSerName val="0"/>
          <c:showPercent val="0"/>
          <c:showBubbleSize val="0"/>
        </c:dLbls>
        <c:gapWidth val="66"/>
        <c:overlap val="100"/>
        <c:axId val="612904536"/>
        <c:axId val="612909240"/>
      </c:barChart>
      <c:catAx>
        <c:axId val="612904536"/>
        <c:scaling>
          <c:orientation val="minMax"/>
        </c:scaling>
        <c:delete val="0"/>
        <c:axPos val="b"/>
        <c:numFmt formatCode="General" sourceLinked="0"/>
        <c:majorTickMark val="out"/>
        <c:minorTickMark val="none"/>
        <c:tickLblPos val="nextTo"/>
        <c:txPr>
          <a:bodyPr rot="0" vert="wordArtVertRtl"/>
          <a:lstStyle/>
          <a:p>
            <a:pPr>
              <a:defRPr/>
            </a:pPr>
            <a:endParaRPr lang="ja-JP"/>
          </a:p>
        </c:txPr>
        <c:crossAx val="612909240"/>
        <c:crosses val="autoZero"/>
        <c:auto val="1"/>
        <c:lblAlgn val="ctr"/>
        <c:lblOffset val="100"/>
        <c:noMultiLvlLbl val="0"/>
      </c:catAx>
      <c:valAx>
        <c:axId val="612909240"/>
        <c:scaling>
          <c:orientation val="minMax"/>
          <c:max val="12000"/>
        </c:scaling>
        <c:delete val="0"/>
        <c:axPos val="l"/>
        <c:majorGridlines/>
        <c:title>
          <c:tx>
            <c:rich>
              <a:bodyPr rot="0" vert="horz"/>
              <a:lstStyle/>
              <a:p>
                <a:pPr>
                  <a:defRPr/>
                </a:pPr>
                <a:r>
                  <a:rPr lang="ja-JP" altLang="en-US"/>
                  <a:t>（件）</a:t>
                </a:r>
              </a:p>
            </c:rich>
          </c:tx>
          <c:layout>
            <c:manualLayout>
              <c:xMode val="edge"/>
              <c:yMode val="edge"/>
              <c:x val="2.0057030050449658E-2"/>
              <c:y val="0"/>
            </c:manualLayout>
          </c:layout>
          <c:overlay val="0"/>
        </c:title>
        <c:numFmt formatCode="General" sourceLinked="1"/>
        <c:majorTickMark val="out"/>
        <c:minorTickMark val="none"/>
        <c:tickLblPos val="nextTo"/>
        <c:crossAx val="612904536"/>
        <c:crosses val="autoZero"/>
        <c:crossBetween val="between"/>
      </c:valAx>
    </c:plotArea>
    <c:legend>
      <c:legendPos val="t"/>
      <c:legendEntry>
        <c:idx val="0"/>
        <c:delete val="1"/>
      </c:legendEntry>
      <c:layout>
        <c:manualLayout>
          <c:xMode val="edge"/>
          <c:yMode val="edge"/>
          <c:x val="0.31836104408861593"/>
          <c:y val="1.8333375473895408E-2"/>
          <c:w val="0.35355617199928785"/>
          <c:h val="8.3717191601049873E-2"/>
        </c:manualLayout>
      </c:layout>
      <c:overlay val="0"/>
    </c:legend>
    <c:plotVisOnly val="1"/>
    <c:dispBlanksAs val="gap"/>
    <c:showDLblsOverMax val="0"/>
  </c:chart>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993912139538356E-2"/>
          <c:y val="0.52664332484117815"/>
          <c:w val="0.91705657811859997"/>
          <c:h val="0.25573104462789975"/>
        </c:manualLayout>
      </c:layout>
      <c:barChart>
        <c:barDir val="col"/>
        <c:grouping val="stacked"/>
        <c:varyColors val="0"/>
        <c:ser>
          <c:idx val="0"/>
          <c:order val="0"/>
          <c:tx>
            <c:strRef>
              <c:f>'2019.4月度'!$B$15</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EDF9-4138-B53F-BAFF25DD0781}"/>
                </c:ext>
              </c:extLst>
            </c:dLbl>
            <c:dLbl>
              <c:idx val="3"/>
              <c:delete val="1"/>
              <c:extLst>
                <c:ext xmlns:c15="http://schemas.microsoft.com/office/drawing/2012/chart" uri="{CE6537A1-D6FC-4f65-9D91-7224C49458BB}"/>
                <c:ext xmlns:c16="http://schemas.microsoft.com/office/drawing/2014/chart" uri="{C3380CC4-5D6E-409C-BE32-E72D297353CC}">
                  <c16:uniqueId val="{00000004-EDF9-4138-B53F-BAFF25DD0781}"/>
                </c:ext>
              </c:extLst>
            </c:dLbl>
            <c:dLbl>
              <c:idx val="5"/>
              <c:delete val="1"/>
              <c:extLst>
                <c:ext xmlns:c15="http://schemas.microsoft.com/office/drawing/2012/chart" uri="{CE6537A1-D6FC-4f65-9D91-7224C49458BB}"/>
                <c:ext xmlns:c16="http://schemas.microsoft.com/office/drawing/2014/chart" uri="{C3380CC4-5D6E-409C-BE32-E72D297353CC}">
                  <c16:uniqueId val="{00000005-EDF9-4138-B53F-BAFF25DD0781}"/>
                </c:ext>
              </c:extLst>
            </c:dLbl>
            <c:dLbl>
              <c:idx val="7"/>
              <c:delete val="1"/>
              <c:extLst>
                <c:ext xmlns:c15="http://schemas.microsoft.com/office/drawing/2012/chart" uri="{CE6537A1-D6FC-4f65-9D91-7224C49458BB}"/>
                <c:ext xmlns:c16="http://schemas.microsoft.com/office/drawing/2014/chart" uri="{C3380CC4-5D6E-409C-BE32-E72D297353CC}">
                  <c16:uniqueId val="{00000006-EDF9-4138-B53F-BAFF25DD0781}"/>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'2019.4月度'!$E$13:$L$14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'2019.4月度'!$E$15:$L$15</c:f>
              <c:numCache>
                <c:formatCode>General</c:formatCode>
                <c:ptCount val="8"/>
                <c:pt idx="0">
                  <c:v>4619</c:v>
                </c:pt>
                <c:pt idx="1">
                  <c:v>0</c:v>
                </c:pt>
                <c:pt idx="2">
                  <c:v>3497</c:v>
                </c:pt>
                <c:pt idx="3">
                  <c:v>0</c:v>
                </c:pt>
                <c:pt idx="4">
                  <c:v>1883</c:v>
                </c:pt>
                <c:pt idx="5">
                  <c:v>0</c:v>
                </c:pt>
                <c:pt idx="6">
                  <c:v>12080</c:v>
                </c:pt>
                <c:pt idx="7">
                  <c:v>0</c:v>
                </c:pt>
              </c:numCache>
            </c:numRef>
          </c:val>
          <c:extLst>
            <c:ext xmlns:c16="http://schemas.microsoft.com/office/drawing/2014/chart" uri="{C3380CC4-5D6E-409C-BE32-E72D297353CC}">
              <c16:uniqueId val="{00000000-EDF9-4138-B53F-BAFF25DD0781}"/>
            </c:ext>
          </c:extLst>
        </c:ser>
        <c:ser>
          <c:idx val="1"/>
          <c:order val="1"/>
          <c:tx>
            <c:strRef>
              <c:f>'2019.4月度'!$B$16</c:f>
              <c:strCache>
                <c:ptCount val="1"/>
                <c:pt idx="0">
                  <c:v>男性</c:v>
                </c:pt>
              </c:strCache>
            </c:strRef>
          </c:tx>
          <c:spPr>
            <a:pattFill prst="pct20">
              <a:fgClr>
                <a:srgbClr val="002060"/>
              </a:fgClr>
              <a:bgClr>
                <a:schemeClr val="bg1"/>
              </a:bgClr>
            </a:pattFill>
            <a:ln>
              <a:solidFill>
                <a:schemeClr val="tx1"/>
              </a:solidFill>
            </a:ln>
          </c:spPr>
          <c:invertIfNegative val="0"/>
          <c:dLbls>
            <c:dLbl>
              <c:idx val="1"/>
              <c:layout>
                <c:manualLayout>
                  <c:x val="2.9991157331604079E-3"/>
                  <c:y val="8.840194345059932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DF9-4138-B53F-BAFF25DD0781}"/>
                </c:ext>
              </c:extLst>
            </c:dLbl>
            <c:dLbl>
              <c:idx val="3"/>
              <c:layout>
                <c:manualLayout>
                  <c:x val="-1.499557866580259E-3"/>
                  <c:y val="1.473365724176644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F9-4138-B53F-BAFF25DD0781}"/>
                </c:ext>
              </c:extLst>
            </c:dLbl>
            <c:dLbl>
              <c:idx val="5"/>
              <c:layout>
                <c:manualLayout>
                  <c:x val="1.499557866580094E-3"/>
                  <c:y val="8.840194345059932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DF9-4138-B53F-BAFF25DD0781}"/>
                </c:ext>
              </c:extLst>
            </c:dLbl>
            <c:dLbl>
              <c:idx val="7"/>
              <c:layout>
                <c:manualLayout>
                  <c:x val="5.9982314663207057E-3"/>
                  <c:y val="8.840194345059932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DF9-4138-B53F-BAFF25DD0781}"/>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'2019.4月度'!$E$13:$L$14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'2019.4月度'!$E$16:$L$16</c:f>
              <c:numCache>
                <c:formatCode>General</c:formatCode>
                <c:ptCount val="8"/>
                <c:pt idx="1">
                  <c:v>411</c:v>
                </c:pt>
                <c:pt idx="3">
                  <c:v>634</c:v>
                </c:pt>
                <c:pt idx="5">
                  <c:v>130</c:v>
                </c:pt>
                <c:pt idx="7">
                  <c:v>415</c:v>
                </c:pt>
              </c:numCache>
            </c:numRef>
          </c:val>
          <c:extLst>
            <c:ext xmlns:c16="http://schemas.microsoft.com/office/drawing/2014/chart" uri="{C3380CC4-5D6E-409C-BE32-E72D297353CC}">
              <c16:uniqueId val="{00000001-EDF9-4138-B53F-BAFF25DD0781}"/>
            </c:ext>
          </c:extLst>
        </c:ser>
        <c:ser>
          <c:idx val="2"/>
          <c:order val="2"/>
          <c:tx>
            <c:strRef>
              <c:f>'2019.4月度'!$B$17</c:f>
              <c:strCache>
                <c:ptCount val="1"/>
                <c:pt idx="0">
                  <c:v>女性</c:v>
                </c:pt>
              </c:strCache>
            </c:strRef>
          </c:tx>
          <c:spPr>
            <a:pattFill prst="ltUpDiag">
              <a:fgClr>
                <a:srgbClr val="C00000"/>
              </a:fgClr>
              <a:bgClr>
                <a:schemeClr val="bg1"/>
              </a:bgClr>
            </a:pattFill>
            <a:ln>
              <a:solidFill>
                <a:schemeClr val="tx1"/>
              </a:solidFill>
            </a:ln>
          </c:spPr>
          <c:invertIfNegative val="0"/>
          <c:dLbls>
            <c:dLbl>
              <c:idx val="5"/>
              <c:layout>
                <c:manualLayout>
                  <c:x val="1.499557866580094E-3"/>
                  <c:y val="-2.06271201384731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DF9-4138-B53F-BAFF25DD0781}"/>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'2019.4月度'!$E$13:$L$14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'2019.4月度'!$E$17:$L$17</c:f>
              <c:numCache>
                <c:formatCode>General</c:formatCode>
                <c:ptCount val="8"/>
                <c:pt idx="1">
                  <c:v>1466</c:v>
                </c:pt>
                <c:pt idx="3">
                  <c:v>2663</c:v>
                </c:pt>
                <c:pt idx="5">
                  <c:v>442</c:v>
                </c:pt>
                <c:pt idx="7">
                  <c:v>1256</c:v>
                </c:pt>
              </c:numCache>
            </c:numRef>
          </c:val>
          <c:extLst>
            <c:ext xmlns:c16="http://schemas.microsoft.com/office/drawing/2014/chart" uri="{C3380CC4-5D6E-409C-BE32-E72D297353CC}">
              <c16:uniqueId val="{00000002-EDF9-4138-B53F-BAFF25DD0781}"/>
            </c:ext>
          </c:extLst>
        </c:ser>
        <c:dLbls>
          <c:showLegendKey val="0"/>
          <c:showVal val="0"/>
          <c:showCatName val="0"/>
          <c:showSerName val="0"/>
          <c:showPercent val="0"/>
          <c:showBubbleSize val="0"/>
        </c:dLbls>
        <c:gapWidth val="66"/>
        <c:overlap val="100"/>
        <c:axId val="612911984"/>
        <c:axId val="612905712"/>
      </c:barChart>
      <c:catAx>
        <c:axId val="612911984"/>
        <c:scaling>
          <c:orientation val="minMax"/>
        </c:scaling>
        <c:delete val="0"/>
        <c:axPos val="b"/>
        <c:numFmt formatCode="General" sourceLinked="1"/>
        <c:majorTickMark val="out"/>
        <c:minorTickMark val="none"/>
        <c:tickLblPos val="nextTo"/>
        <c:txPr>
          <a:bodyPr rot="0" vert="wordArtVertRtl"/>
          <a:lstStyle/>
          <a:p>
            <a:pPr>
              <a:defRPr/>
            </a:pPr>
            <a:endParaRPr lang="ja-JP"/>
          </a:p>
        </c:txPr>
        <c:crossAx val="612905712"/>
        <c:crosses val="autoZero"/>
        <c:auto val="1"/>
        <c:lblAlgn val="ctr"/>
        <c:lblOffset val="100"/>
        <c:noMultiLvlLbl val="0"/>
      </c:catAx>
      <c:valAx>
        <c:axId val="612905712"/>
        <c:scaling>
          <c:orientation val="minMax"/>
          <c:max val="12000"/>
        </c:scaling>
        <c:delete val="0"/>
        <c:axPos val="l"/>
        <c:majorGridlines/>
        <c:title>
          <c:tx>
            <c:rich>
              <a:bodyPr rot="0" vert="horz"/>
              <a:lstStyle/>
              <a:p>
                <a:pPr>
                  <a:defRPr/>
                </a:pPr>
                <a:r>
                  <a:rPr lang="ja-JP" altLang="en-US"/>
                  <a:t>（件）</a:t>
                </a:r>
              </a:p>
            </c:rich>
          </c:tx>
          <c:layout>
            <c:manualLayout>
              <c:xMode val="edge"/>
              <c:yMode val="edge"/>
              <c:x val="2.4117141209822033E-2"/>
              <c:y val="0.46853030028817649"/>
            </c:manualLayout>
          </c:layout>
          <c:overlay val="0"/>
        </c:title>
        <c:numFmt formatCode="General" sourceLinked="1"/>
        <c:majorTickMark val="out"/>
        <c:minorTickMark val="none"/>
        <c:tickLblPos val="nextTo"/>
        <c:crossAx val="612911984"/>
        <c:crosses val="autoZero"/>
        <c:crossBetween val="between"/>
      </c:valAx>
    </c:plotArea>
    <c:plotVisOnly val="1"/>
    <c:dispBlanksAs val="gap"/>
    <c:showDLblsOverMax val="0"/>
  </c:chart>
  <c:spPr>
    <a:noFill/>
  </c:spPr>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4.705282087329251E-2"/>
          <c:y val="6.6640293498815367E-2"/>
          <c:w val="0.88665473036715958"/>
          <c:h val="0.80572214126820263"/>
        </c:manualLayout>
      </c:layout>
      <c:barChart>
        <c:barDir val="col"/>
        <c:grouping val="clustered"/>
        <c:varyColors val="0"/>
        <c:ser>
          <c:idx val="0"/>
          <c:order val="0"/>
          <c:tx>
            <c:strRef>
              <c:f>就業状況!$B$4</c:f>
              <c:strCache>
                <c:ptCount val="1"/>
                <c:pt idx="0">
                  <c:v>労働力人口（実数）[左目盛]</c:v>
                </c:pt>
              </c:strCache>
            </c:strRef>
          </c:tx>
          <c:invertIfNegative val="0"/>
          <c:dLbls>
            <c:dLbl>
              <c:idx val="0"/>
              <c:layout>
                <c:manualLayout>
                  <c:x val="0"/>
                  <c:y val="1.75839395632261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12-4878-ACB4-CB967637234E}"/>
                </c:ext>
              </c:extLst>
            </c:dLbl>
            <c:dLbl>
              <c:idx val="1"/>
              <c:layout>
                <c:manualLayout>
                  <c:x val="0"/>
                  <c:y val="3.8011493300440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12-4878-ACB4-CB967637234E}"/>
                </c:ext>
              </c:extLst>
            </c:dLbl>
            <c:dLbl>
              <c:idx val="2"/>
              <c:layout>
                <c:manualLayout>
                  <c:x val="1.9782044202891966E-3"/>
                  <c:y val="5.84390470376551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12-4878-ACB4-CB967637234E}"/>
                </c:ext>
              </c:extLst>
            </c:dLbl>
            <c:dLbl>
              <c:idx val="3"/>
              <c:layout>
                <c:manualLayout>
                  <c:x val="-5.2229586489183391E-17"/>
                  <c:y val="-3.46415123668435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12-4878-ACB4-CB967637234E}"/>
                </c:ext>
              </c:extLst>
            </c:dLbl>
            <c:dLbl>
              <c:idx val="4"/>
              <c:layout>
                <c:manualLayout>
                  <c:x val="1.4244597231770028E-3"/>
                  <c:y val="1.3962083910674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12-4878-ACB4-CB967637234E}"/>
                </c:ext>
              </c:extLst>
            </c:dLbl>
            <c:dLbl>
              <c:idx val="5"/>
              <c:layout>
                <c:manualLayout>
                  <c:x val="0"/>
                  <c:y val="9.5922117458331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12-4878-ACB4-CB967637234E}"/>
                </c:ext>
              </c:extLst>
            </c:dLbl>
            <c:dLbl>
              <c:idx val="6"/>
              <c:layout>
                <c:manualLayout>
                  <c:x val="0"/>
                  <c:y val="6.41242192654757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12-4878-ACB4-CB967637234E}"/>
                </c:ext>
              </c:extLst>
            </c:dLbl>
            <c:dLbl>
              <c:idx val="7"/>
              <c:layout>
                <c:manualLayout>
                  <c:x val="0"/>
                  <c:y val="6.98093914932963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12-4878-ACB4-CB967637234E}"/>
                </c:ext>
              </c:extLst>
            </c:dLbl>
            <c:dLbl>
              <c:idx val="8"/>
              <c:layout>
                <c:manualLayout>
                  <c:x val="2.5163361415378969E-2"/>
                  <c:y val="1.36777224932759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12-4878-ACB4-CB967637234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就業状況!$C$3:$K$3</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就業状況!$C$4:$K$4</c:f>
              <c:numCache>
                <c:formatCode>General</c:formatCode>
                <c:ptCount val="9"/>
                <c:pt idx="0">
                  <c:v>347</c:v>
                </c:pt>
                <c:pt idx="1">
                  <c:v>360</c:v>
                </c:pt>
                <c:pt idx="2">
                  <c:v>372</c:v>
                </c:pt>
                <c:pt idx="3">
                  <c:v>397</c:v>
                </c:pt>
                <c:pt idx="4">
                  <c:v>417</c:v>
                </c:pt>
                <c:pt idx="5">
                  <c:v>450</c:v>
                </c:pt>
                <c:pt idx="6">
                  <c:v>459</c:v>
                </c:pt>
                <c:pt idx="7">
                  <c:v>447</c:v>
                </c:pt>
                <c:pt idx="8">
                  <c:v>502</c:v>
                </c:pt>
              </c:numCache>
            </c:numRef>
          </c:val>
          <c:extLst>
            <c:ext xmlns:c16="http://schemas.microsoft.com/office/drawing/2014/chart" uri="{C3380CC4-5D6E-409C-BE32-E72D297353CC}">
              <c16:uniqueId val="{00000009-2D12-4878-ACB4-CB967637234E}"/>
            </c:ext>
          </c:extLst>
        </c:ser>
        <c:dLbls>
          <c:showLegendKey val="0"/>
          <c:showVal val="0"/>
          <c:showCatName val="0"/>
          <c:showSerName val="0"/>
          <c:showPercent val="0"/>
          <c:showBubbleSize val="0"/>
        </c:dLbls>
        <c:gapWidth val="150"/>
        <c:axId val="178665344"/>
        <c:axId val="178666880"/>
      </c:barChart>
      <c:lineChart>
        <c:grouping val="standard"/>
        <c:varyColors val="0"/>
        <c:ser>
          <c:idx val="1"/>
          <c:order val="1"/>
          <c:tx>
            <c:strRef>
              <c:f>就業状況!$B$5</c:f>
              <c:strCache>
                <c:ptCount val="1"/>
                <c:pt idx="0">
                  <c:v>労働力人口比率[右目盛]</c:v>
                </c:pt>
              </c:strCache>
            </c:strRef>
          </c:tx>
          <c:spPr>
            <a:ln w="28575">
              <a:prstDash val="sysDash"/>
            </a:ln>
          </c:spPr>
          <c:marker>
            <c:symbol val="circle"/>
            <c:size val="5"/>
          </c:marker>
          <c:dLbls>
            <c:dLbl>
              <c:idx val="0"/>
              <c:layout>
                <c:manualLayout>
                  <c:x val="-2.2532709577001639E-2"/>
                  <c:y val="-3.8653414012746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D12-4878-ACB4-CB967637234E}"/>
                </c:ext>
              </c:extLst>
            </c:dLbl>
            <c:dLbl>
              <c:idx val="1"/>
              <c:layout>
                <c:manualLayout>
                  <c:x val="-2.2674931224953485E-2"/>
                  <c:y val="-2.35542956565078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12-4878-ACB4-CB967637234E}"/>
                </c:ext>
              </c:extLst>
            </c:dLbl>
            <c:dLbl>
              <c:idx val="2"/>
              <c:layout>
                <c:manualLayout>
                  <c:x val="-2.2532709577001639E-2"/>
                  <c:y val="-3.8369052595347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D12-4878-ACB4-CB967637234E}"/>
                </c:ext>
              </c:extLst>
            </c:dLbl>
            <c:dLbl>
              <c:idx val="3"/>
              <c:layout>
                <c:manualLayout>
                  <c:x val="-2.2778456919795402E-2"/>
                  <c:y val="-3.86534140127468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D12-4878-ACB4-CB967637234E}"/>
                </c:ext>
              </c:extLst>
            </c:dLbl>
            <c:dLbl>
              <c:idx val="4"/>
              <c:layout>
                <c:manualLayout>
                  <c:x val="-2.3403424603066447E-2"/>
                  <c:y val="-4.38759592057536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D12-4878-ACB4-CB967637234E}"/>
                </c:ext>
              </c:extLst>
            </c:dLbl>
            <c:dLbl>
              <c:idx val="5"/>
              <c:layout>
                <c:manualLayout>
                  <c:x val="-2.2532709577001639E-2"/>
                  <c:y val="-2.35542956565078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D12-4878-ACB4-CB967637234E}"/>
                </c:ext>
              </c:extLst>
            </c:dLbl>
            <c:dLbl>
              <c:idx val="6"/>
              <c:layout>
                <c:manualLayout>
                  <c:x val="-2.2532709577001639E-2"/>
                  <c:y val="-2.32699342391091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D12-4878-ACB4-CB967637234E}"/>
                </c:ext>
              </c:extLst>
            </c:dLbl>
            <c:dLbl>
              <c:idx val="7"/>
              <c:layout>
                <c:manualLayout>
                  <c:x val="-3.22992316553984E-2"/>
                  <c:y val="-5.0856898355083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D12-4878-ACB4-CB967637234E}"/>
                </c:ext>
              </c:extLst>
            </c:dLbl>
            <c:dLbl>
              <c:idx val="8"/>
              <c:layout>
                <c:manualLayout>
                  <c:x val="-2.5997623731992502E-2"/>
                  <c:y val="-1.80473890461021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D12-4878-ACB4-CB967637234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就業状況!$C$3:$K$3</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就業状況!$C$5:$K$5</c:f>
              <c:numCache>
                <c:formatCode>General</c:formatCode>
                <c:ptCount val="9"/>
                <c:pt idx="0">
                  <c:v>17.600000000000001</c:v>
                </c:pt>
                <c:pt idx="1">
                  <c:v>18</c:v>
                </c:pt>
                <c:pt idx="2">
                  <c:v>17.899999999999999</c:v>
                </c:pt>
                <c:pt idx="3">
                  <c:v>18.3</c:v>
                </c:pt>
                <c:pt idx="4">
                  <c:v>18.5</c:v>
                </c:pt>
                <c:pt idx="5">
                  <c:v>19.399999999999999</c:v>
                </c:pt>
                <c:pt idx="6">
                  <c:v>19.399999999999999</c:v>
                </c:pt>
                <c:pt idx="7">
                  <c:v>18.7</c:v>
                </c:pt>
                <c:pt idx="8">
                  <c:v>20.8</c:v>
                </c:pt>
              </c:numCache>
            </c:numRef>
          </c:val>
          <c:smooth val="0"/>
          <c:extLst>
            <c:ext xmlns:c16="http://schemas.microsoft.com/office/drawing/2014/chart" uri="{C3380CC4-5D6E-409C-BE32-E72D297353CC}">
              <c16:uniqueId val="{00000013-2D12-4878-ACB4-CB967637234E}"/>
            </c:ext>
          </c:extLst>
        </c:ser>
        <c:ser>
          <c:idx val="2"/>
          <c:order val="2"/>
          <c:tx>
            <c:strRef>
              <c:f>就業状況!$B$6</c:f>
              <c:strCache>
                <c:ptCount val="1"/>
                <c:pt idx="0">
                  <c:v>就業率[右目盛]</c:v>
                </c:pt>
              </c:strCache>
            </c:strRef>
          </c:tx>
          <c:spPr>
            <a:ln w="28575"/>
          </c:spPr>
          <c:marker>
            <c:symbol val="square"/>
            <c:size val="5"/>
          </c:marker>
          <c:dLbls>
            <c:dLbl>
              <c:idx val="0"/>
              <c:layout>
                <c:manualLayout>
                  <c:x val="-2.2746042048929407E-2"/>
                  <c:y val="3.8937569818130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D12-4878-ACB4-CB967637234E}"/>
                </c:ext>
              </c:extLst>
            </c:dLbl>
            <c:dLbl>
              <c:idx val="1"/>
              <c:layout>
                <c:manualLayout>
                  <c:x val="-2.2911817755296014E-2"/>
                  <c:y val="3.8369052595347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D12-4878-ACB4-CB967637234E}"/>
                </c:ext>
              </c:extLst>
            </c:dLbl>
            <c:dLbl>
              <c:idx val="2"/>
              <c:layout>
                <c:manualLayout>
                  <c:x val="-2.346567461459111E-2"/>
                  <c:y val="3.83690525953478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D12-4878-ACB4-CB967637234E}"/>
                </c:ext>
              </c:extLst>
            </c:dLbl>
            <c:dLbl>
              <c:idx val="3"/>
              <c:layout>
                <c:manualLayout>
                  <c:x val="-2.2286962234207872E-2"/>
                  <c:y val="3.8653414012746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D12-4878-ACB4-CB967637234E}"/>
                </c:ext>
              </c:extLst>
            </c:dLbl>
            <c:dLbl>
              <c:idx val="4"/>
              <c:layout>
                <c:manualLayout>
                  <c:x val="-1.7981168193810869E-2"/>
                  <c:y val="3.83690525953478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D12-4878-ACB4-CB967637234E}"/>
                </c:ext>
              </c:extLst>
            </c:dLbl>
            <c:dLbl>
              <c:idx val="5"/>
              <c:layout>
                <c:manualLayout>
                  <c:x val="-2.291181775529599E-2"/>
                  <c:y val="2.7923962209334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D12-4878-ACB4-CB967637234E}"/>
                </c:ext>
              </c:extLst>
            </c:dLbl>
            <c:dLbl>
              <c:idx val="6"/>
              <c:layout>
                <c:manualLayout>
                  <c:x val="-2.2532709577001639E-2"/>
                  <c:y val="2.8492479432116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D12-4878-ACB4-CB967637234E}"/>
                </c:ext>
              </c:extLst>
            </c:dLbl>
            <c:dLbl>
              <c:idx val="7"/>
              <c:layout>
                <c:manualLayout>
                  <c:x val="-1.7142868038612161E-2"/>
                  <c:y val="4.1548842414633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D12-4878-ACB4-CB967637234E}"/>
                </c:ext>
              </c:extLst>
            </c:dLbl>
            <c:dLbl>
              <c:idx val="8"/>
              <c:layout>
                <c:manualLayout>
                  <c:x val="-2.4336277478473098E-2"/>
                  <c:y val="4.7392747118399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D12-4878-ACB4-CB967637234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就業状況!$C$3:$K$3</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就業状況!$C$6:$K$6</c:f>
              <c:numCache>
                <c:formatCode>General</c:formatCode>
                <c:ptCount val="9"/>
                <c:pt idx="0">
                  <c:v>17</c:v>
                </c:pt>
                <c:pt idx="1">
                  <c:v>17.600000000000001</c:v>
                </c:pt>
                <c:pt idx="2">
                  <c:v>17.5</c:v>
                </c:pt>
                <c:pt idx="3">
                  <c:v>17.8</c:v>
                </c:pt>
                <c:pt idx="4">
                  <c:v>18</c:v>
                </c:pt>
                <c:pt idx="5">
                  <c:v>18.899999999999999</c:v>
                </c:pt>
                <c:pt idx="6">
                  <c:v>18.899999999999999</c:v>
                </c:pt>
                <c:pt idx="7">
                  <c:v>18.3</c:v>
                </c:pt>
                <c:pt idx="8">
                  <c:v>20.399999999999999</c:v>
                </c:pt>
              </c:numCache>
            </c:numRef>
          </c:val>
          <c:smooth val="0"/>
          <c:extLst>
            <c:ext xmlns:c16="http://schemas.microsoft.com/office/drawing/2014/chart" uri="{C3380CC4-5D6E-409C-BE32-E72D297353CC}">
              <c16:uniqueId val="{0000001D-2D12-4878-ACB4-CB967637234E}"/>
            </c:ext>
          </c:extLst>
        </c:ser>
        <c:dLbls>
          <c:showLegendKey val="0"/>
          <c:showVal val="0"/>
          <c:showCatName val="0"/>
          <c:showSerName val="0"/>
          <c:showPercent val="0"/>
          <c:showBubbleSize val="0"/>
        </c:dLbls>
        <c:marker val="1"/>
        <c:smooth val="0"/>
        <c:axId val="101296768"/>
        <c:axId val="101294464"/>
      </c:lineChart>
      <c:catAx>
        <c:axId val="178665344"/>
        <c:scaling>
          <c:orientation val="minMax"/>
        </c:scaling>
        <c:delete val="0"/>
        <c:axPos val="b"/>
        <c:numFmt formatCode="General" sourceLinked="0"/>
        <c:majorTickMark val="out"/>
        <c:minorTickMark val="none"/>
        <c:tickLblPos val="nextTo"/>
        <c:crossAx val="178666880"/>
        <c:crosses val="autoZero"/>
        <c:auto val="1"/>
        <c:lblAlgn val="ctr"/>
        <c:lblOffset val="100"/>
        <c:noMultiLvlLbl val="0"/>
      </c:catAx>
      <c:valAx>
        <c:axId val="178666880"/>
        <c:scaling>
          <c:orientation val="minMax"/>
          <c:max val="550"/>
        </c:scaling>
        <c:delete val="0"/>
        <c:axPos val="l"/>
        <c:majorGridlines/>
        <c:title>
          <c:tx>
            <c:rich>
              <a:bodyPr rot="0" vert="horz"/>
              <a:lstStyle/>
              <a:p>
                <a:pPr>
                  <a:defRPr b="0"/>
                </a:pPr>
                <a:r>
                  <a:rPr lang="ja-JP" altLang="en-US" b="0"/>
                  <a:t>（千人）</a:t>
                </a:r>
              </a:p>
            </c:rich>
          </c:tx>
          <c:layout>
            <c:manualLayout>
              <c:xMode val="edge"/>
              <c:yMode val="edge"/>
              <c:x val="0"/>
              <c:y val="1.4274408562177793E-2"/>
            </c:manualLayout>
          </c:layout>
          <c:overlay val="0"/>
        </c:title>
        <c:numFmt formatCode="General" sourceLinked="1"/>
        <c:majorTickMark val="out"/>
        <c:minorTickMark val="none"/>
        <c:tickLblPos val="nextTo"/>
        <c:crossAx val="178665344"/>
        <c:crosses val="autoZero"/>
        <c:crossBetween val="between"/>
        <c:majorUnit val="50"/>
      </c:valAx>
      <c:valAx>
        <c:axId val="101294464"/>
        <c:scaling>
          <c:orientation val="minMax"/>
          <c:max val="21"/>
          <c:min val="16"/>
        </c:scaling>
        <c:delete val="0"/>
        <c:axPos val="r"/>
        <c:title>
          <c:tx>
            <c:rich>
              <a:bodyPr rot="0" vert="horz"/>
              <a:lstStyle/>
              <a:p>
                <a:pPr>
                  <a:defRPr b="0"/>
                </a:pPr>
                <a:r>
                  <a:rPr lang="ja-JP" altLang="en-US" b="0"/>
                  <a:t>（％）</a:t>
                </a:r>
              </a:p>
            </c:rich>
          </c:tx>
          <c:layout>
            <c:manualLayout>
              <c:xMode val="edge"/>
              <c:yMode val="edge"/>
              <c:x val="0.93302627814135153"/>
              <c:y val="1.1378980160291012E-2"/>
            </c:manualLayout>
          </c:layout>
          <c:overlay val="0"/>
        </c:title>
        <c:numFmt formatCode="General" sourceLinked="1"/>
        <c:majorTickMark val="out"/>
        <c:minorTickMark val="none"/>
        <c:tickLblPos val="nextTo"/>
        <c:crossAx val="101296768"/>
        <c:crosses val="max"/>
        <c:crossBetween val="between"/>
        <c:majorUnit val="0.5"/>
      </c:valAx>
      <c:catAx>
        <c:axId val="101296768"/>
        <c:scaling>
          <c:orientation val="minMax"/>
        </c:scaling>
        <c:delete val="1"/>
        <c:axPos val="b"/>
        <c:numFmt formatCode="General" sourceLinked="1"/>
        <c:majorTickMark val="out"/>
        <c:minorTickMark val="none"/>
        <c:tickLblPos val="nextTo"/>
        <c:crossAx val="101294464"/>
        <c:crosses val="autoZero"/>
        <c:auto val="1"/>
        <c:lblAlgn val="ctr"/>
        <c:lblOffset val="100"/>
        <c:noMultiLvlLbl val="0"/>
      </c:catAx>
    </c:plotArea>
    <c:legend>
      <c:legendPos val="t"/>
      <c:layout>
        <c:manualLayout>
          <c:xMode val="edge"/>
          <c:yMode val="edge"/>
          <c:x val="4.8575646830896775E-2"/>
          <c:y val="6.6967833439463397E-3"/>
          <c:w val="0.89999985980983044"/>
          <c:h val="6.8408145607849774E-2"/>
        </c:manualLayout>
      </c:layout>
      <c:overlay val="0"/>
    </c:legend>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4.203702639359861E-2"/>
          <c:y val="0.10271033829104693"/>
          <c:w val="0.94012031342797475"/>
          <c:h val="0.5258683174987725"/>
        </c:manualLayout>
      </c:layout>
      <c:barChart>
        <c:barDir val="col"/>
        <c:grouping val="clustered"/>
        <c:varyColors val="0"/>
        <c:ser>
          <c:idx val="0"/>
          <c:order val="0"/>
          <c:tx>
            <c:strRef>
              <c:f>就業状況!$D$16</c:f>
              <c:strCache>
                <c:ptCount val="1"/>
                <c:pt idx="0">
                  <c:v>2016年</c:v>
                </c:pt>
              </c:strCache>
            </c:strRef>
          </c:tx>
          <c:spPr>
            <a:pattFill prst="pct90">
              <a:fgClr>
                <a:schemeClr val="accent1"/>
              </a:fgClr>
              <a:bgClr>
                <a:schemeClr val="bg1"/>
              </a:bgClr>
            </a:pattFill>
          </c:spPr>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就業状況!$D$17:$D$29</c:f>
              <c:numCache>
                <c:formatCode>General</c:formatCode>
                <c:ptCount val="13"/>
                <c:pt idx="0">
                  <c:v>31</c:v>
                </c:pt>
                <c:pt idx="1">
                  <c:v>72</c:v>
                </c:pt>
                <c:pt idx="2">
                  <c:v>21</c:v>
                </c:pt>
                <c:pt idx="3">
                  <c:v>74</c:v>
                </c:pt>
                <c:pt idx="4">
                  <c:v>5</c:v>
                </c:pt>
                <c:pt idx="5">
                  <c:v>27</c:v>
                </c:pt>
                <c:pt idx="6">
                  <c:v>15</c:v>
                </c:pt>
                <c:pt idx="7">
                  <c:v>28</c:v>
                </c:pt>
                <c:pt idx="8">
                  <c:v>25</c:v>
                </c:pt>
                <c:pt idx="9">
                  <c:v>15</c:v>
                </c:pt>
                <c:pt idx="10">
                  <c:v>49</c:v>
                </c:pt>
                <c:pt idx="11">
                  <c:v>60</c:v>
                </c:pt>
                <c:pt idx="12">
                  <c:v>11</c:v>
                </c:pt>
              </c:numCache>
            </c:numRef>
          </c:val>
          <c:extLst>
            <c:ext xmlns:c16="http://schemas.microsoft.com/office/drawing/2014/chart" uri="{C3380CC4-5D6E-409C-BE32-E72D297353CC}">
              <c16:uniqueId val="{00000000-3859-4C74-8F41-D5A1CEF03B6F}"/>
            </c:ext>
          </c:extLst>
        </c:ser>
        <c:ser>
          <c:idx val="1"/>
          <c:order val="1"/>
          <c:tx>
            <c:strRef>
              <c:f>就業状況!$E$16</c:f>
              <c:strCache>
                <c:ptCount val="1"/>
                <c:pt idx="0">
                  <c:v>2017年</c:v>
                </c:pt>
              </c:strCache>
            </c:strRef>
          </c:tx>
          <c:spPr>
            <a:pattFill prst="trellis">
              <a:fgClr>
                <a:srgbClr val="C00000"/>
              </a:fgClr>
              <a:bgClr>
                <a:schemeClr val="bg1"/>
              </a:bgClr>
            </a:pattFill>
          </c:spPr>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就業状況!$E$17:$E$29</c:f>
              <c:numCache>
                <c:formatCode>General</c:formatCode>
                <c:ptCount val="13"/>
                <c:pt idx="0">
                  <c:v>30</c:v>
                </c:pt>
                <c:pt idx="1">
                  <c:v>70</c:v>
                </c:pt>
                <c:pt idx="2">
                  <c:v>21</c:v>
                </c:pt>
                <c:pt idx="3">
                  <c:v>74</c:v>
                </c:pt>
                <c:pt idx="4">
                  <c:v>3</c:v>
                </c:pt>
                <c:pt idx="5">
                  <c:v>27</c:v>
                </c:pt>
                <c:pt idx="6">
                  <c:v>16</c:v>
                </c:pt>
                <c:pt idx="7">
                  <c:v>33</c:v>
                </c:pt>
                <c:pt idx="8">
                  <c:v>21</c:v>
                </c:pt>
                <c:pt idx="9">
                  <c:v>16</c:v>
                </c:pt>
                <c:pt idx="10">
                  <c:v>48</c:v>
                </c:pt>
                <c:pt idx="11">
                  <c:v>58</c:v>
                </c:pt>
                <c:pt idx="12">
                  <c:v>6</c:v>
                </c:pt>
              </c:numCache>
            </c:numRef>
          </c:val>
          <c:extLst>
            <c:ext xmlns:c16="http://schemas.microsoft.com/office/drawing/2014/chart" uri="{C3380CC4-5D6E-409C-BE32-E72D297353CC}">
              <c16:uniqueId val="{00000001-3859-4C74-8F41-D5A1CEF03B6F}"/>
            </c:ext>
          </c:extLst>
        </c:ser>
        <c:ser>
          <c:idx val="2"/>
          <c:order val="2"/>
          <c:tx>
            <c:strRef>
              <c:f>就業状況!$F$16</c:f>
              <c:strCache>
                <c:ptCount val="1"/>
                <c:pt idx="0">
                  <c:v>2018年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就業状況!$F$17:$F$29</c:f>
              <c:numCache>
                <c:formatCode>General</c:formatCode>
                <c:ptCount val="13"/>
                <c:pt idx="0">
                  <c:v>41</c:v>
                </c:pt>
                <c:pt idx="1">
                  <c:v>66</c:v>
                </c:pt>
                <c:pt idx="2">
                  <c:v>23</c:v>
                </c:pt>
                <c:pt idx="3">
                  <c:v>79</c:v>
                </c:pt>
                <c:pt idx="4">
                  <c:v>3</c:v>
                </c:pt>
                <c:pt idx="5">
                  <c:v>31</c:v>
                </c:pt>
                <c:pt idx="6">
                  <c:v>16</c:v>
                </c:pt>
                <c:pt idx="7">
                  <c:v>36</c:v>
                </c:pt>
                <c:pt idx="8">
                  <c:v>22</c:v>
                </c:pt>
                <c:pt idx="9">
                  <c:v>18</c:v>
                </c:pt>
                <c:pt idx="10">
                  <c:v>55</c:v>
                </c:pt>
                <c:pt idx="11">
                  <c:v>66</c:v>
                </c:pt>
                <c:pt idx="12">
                  <c:v>12</c:v>
                </c:pt>
              </c:numCache>
            </c:numRef>
          </c:val>
          <c:extLst>
            <c:ext xmlns:c16="http://schemas.microsoft.com/office/drawing/2014/chart" uri="{C3380CC4-5D6E-409C-BE32-E72D297353CC}">
              <c16:uniqueId val="{00000002-3859-4C74-8F41-D5A1CEF03B6F}"/>
            </c:ext>
          </c:extLst>
        </c:ser>
        <c:dLbls>
          <c:showLegendKey val="0"/>
          <c:showVal val="0"/>
          <c:showCatName val="0"/>
          <c:showSerName val="0"/>
          <c:showPercent val="0"/>
          <c:showBubbleSize val="0"/>
        </c:dLbls>
        <c:gapWidth val="150"/>
        <c:overlap val="-25"/>
        <c:axId val="100847616"/>
        <c:axId val="100849152"/>
      </c:barChart>
      <c:catAx>
        <c:axId val="100847616"/>
        <c:scaling>
          <c:orientation val="minMax"/>
        </c:scaling>
        <c:delete val="0"/>
        <c:axPos val="b"/>
        <c:numFmt formatCode="General" sourceLinked="0"/>
        <c:majorTickMark val="out"/>
        <c:minorTickMark val="none"/>
        <c:tickLblPos val="nextTo"/>
        <c:txPr>
          <a:bodyPr/>
          <a:lstStyle/>
          <a:p>
            <a:pPr>
              <a:defRPr sz="900"/>
            </a:pPr>
            <a:endParaRPr lang="ja-JP"/>
          </a:p>
        </c:txPr>
        <c:crossAx val="100849152"/>
        <c:crosses val="autoZero"/>
        <c:auto val="1"/>
        <c:lblAlgn val="ctr"/>
        <c:lblOffset val="100"/>
        <c:noMultiLvlLbl val="0"/>
      </c:catAx>
      <c:valAx>
        <c:axId val="100849152"/>
        <c:scaling>
          <c:orientation val="minMax"/>
        </c:scaling>
        <c:delete val="0"/>
        <c:axPos val="l"/>
        <c:majorGridlines/>
        <c:title>
          <c:tx>
            <c:rich>
              <a:bodyPr rot="0" vert="horz"/>
              <a:lstStyle/>
              <a:p>
                <a:pPr>
                  <a:defRPr/>
                </a:pPr>
                <a:r>
                  <a:rPr lang="ja-JP" altLang="en-US" b="0"/>
                  <a:t>（千人）</a:t>
                </a:r>
              </a:p>
            </c:rich>
          </c:tx>
          <c:layout>
            <c:manualLayout>
              <c:xMode val="edge"/>
              <c:yMode val="edge"/>
              <c:x val="0"/>
              <c:y val="3.0554400765506341E-2"/>
            </c:manualLayout>
          </c:layout>
          <c:overlay val="0"/>
        </c:title>
        <c:numFmt formatCode="General" sourceLinked="1"/>
        <c:majorTickMark val="out"/>
        <c:minorTickMark val="none"/>
        <c:tickLblPos val="nextTo"/>
        <c:txPr>
          <a:bodyPr/>
          <a:lstStyle/>
          <a:p>
            <a:pPr>
              <a:defRPr sz="1100"/>
            </a:pPr>
            <a:endParaRPr lang="ja-JP"/>
          </a:p>
        </c:txPr>
        <c:crossAx val="100847616"/>
        <c:crosses val="autoZero"/>
        <c:crossBetween val="between"/>
      </c:valAx>
    </c:plotArea>
    <c:legend>
      <c:legendPos val="t"/>
      <c:layout>
        <c:manualLayout>
          <c:xMode val="edge"/>
          <c:yMode val="edge"/>
          <c:x val="0.38438594810685162"/>
          <c:y val="1.3888888888888888E-2"/>
          <c:w val="0.24096046388362038"/>
          <c:h val="8.3717191601049873E-2"/>
        </c:manualLayout>
      </c:layout>
      <c:overlay val="0"/>
      <c:txPr>
        <a:bodyPr/>
        <a:lstStyle/>
        <a:p>
          <a:pPr>
            <a:defRPr sz="1100"/>
          </a:pPr>
          <a:endParaRPr lang="ja-JP"/>
        </a:p>
      </c:txPr>
    </c:legend>
    <c:plotVisOnly val="1"/>
    <c:dispBlanksAs val="gap"/>
    <c:showDLblsOverMax val="0"/>
  </c:chart>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8.5654395764631991E-2"/>
          <c:y val="7.2250748302630605E-2"/>
          <c:w val="0.88927437916414298"/>
          <c:h val="0.75220817133369144"/>
        </c:manualLayout>
      </c:layout>
      <c:barChart>
        <c:barDir val="col"/>
        <c:grouping val="clustered"/>
        <c:varyColors val="0"/>
        <c:ser>
          <c:idx val="0"/>
          <c:order val="0"/>
          <c:tx>
            <c:strRef>
              <c:f>賃金!$B$16</c:f>
              <c:strCache>
                <c:ptCount val="1"/>
                <c:pt idx="0">
                  <c:v>決まって支給する給与額（月）</c:v>
                </c:pt>
              </c:strCache>
            </c:strRef>
          </c:tx>
          <c:spPr>
            <a:pattFill prst="pct80">
              <a:fgClr>
                <a:srgbClr val="0070C0"/>
              </a:fgClr>
              <a:bgClr>
                <a:schemeClr val="bg1"/>
              </a:bgClr>
            </a:pattFill>
          </c:spPr>
          <c:invertIfNegative val="0"/>
          <c:dLbls>
            <c:dLbl>
              <c:idx val="1"/>
              <c:layout>
                <c:manualLayout>
                  <c:x val="-2.2792022792022791E-3"/>
                  <c:y val="1.24999999999999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CF-4748-A06C-6C029A4BCC1A}"/>
                </c:ext>
              </c:extLst>
            </c:dLbl>
            <c:dLbl>
              <c:idx val="3"/>
              <c:layout>
                <c:manualLayout>
                  <c:x val="-4.558404558404600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CF-4748-A06C-6C029A4BCC1A}"/>
                </c:ext>
              </c:extLst>
            </c:dLbl>
            <c:dLbl>
              <c:idx val="6"/>
              <c:layout>
                <c:manualLayout>
                  <c:x val="-2.2792022792022791E-3"/>
                  <c:y val="1.2500000000000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CF-4748-A06C-6C029A4BCC1A}"/>
                </c:ext>
              </c:extLst>
            </c:dLbl>
            <c:dLbl>
              <c:idx val="10"/>
              <c:layout>
                <c:manualLayout>
                  <c:x val="-4.5584045584045581E-3"/>
                  <c:y val="1.2500000000000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CF-4748-A06C-6C029A4BCC1A}"/>
                </c:ext>
              </c:extLst>
            </c:dLbl>
            <c:dLbl>
              <c:idx val="11"/>
              <c:layout>
                <c:manualLayout>
                  <c:x val="-2.2792022792022791E-3"/>
                  <c:y val="1.66666666666666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8CF-4748-A06C-6C029A4BCC1A}"/>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賃金!$A$17:$A$28</c:f>
              <c:strCache>
                <c:ptCount val="12"/>
                <c:pt idx="0">
                  <c:v>　　～１９歳</c:v>
                </c:pt>
                <c:pt idx="1">
                  <c:v>２０～２４歳</c:v>
                </c:pt>
                <c:pt idx="2">
                  <c:v>２５～２９歳</c:v>
                </c:pt>
                <c:pt idx="3">
                  <c:v>３０～３４歳</c:v>
                </c:pt>
                <c:pt idx="4">
                  <c:v>３５～３９歳</c:v>
                </c:pt>
                <c:pt idx="5">
                  <c:v>４０～４４歳</c:v>
                </c:pt>
                <c:pt idx="6">
                  <c:v>４５～４９歳</c:v>
                </c:pt>
                <c:pt idx="7">
                  <c:v>５０～５４歳</c:v>
                </c:pt>
                <c:pt idx="8">
                  <c:v>５５～５９歳</c:v>
                </c:pt>
                <c:pt idx="9">
                  <c:v>６０～６４歳</c:v>
                </c:pt>
                <c:pt idx="10">
                  <c:v>６５～６９歳</c:v>
                </c:pt>
                <c:pt idx="11">
                  <c:v>７０歳～</c:v>
                </c:pt>
              </c:strCache>
            </c:strRef>
          </c:cat>
          <c:val>
            <c:numRef>
              <c:f>賃金!$B$17:$B$28</c:f>
              <c:numCache>
                <c:formatCode>0.0</c:formatCode>
                <c:ptCount val="12"/>
                <c:pt idx="0">
                  <c:v>20.3</c:v>
                </c:pt>
                <c:pt idx="1">
                  <c:v>24.630000000000003</c:v>
                </c:pt>
                <c:pt idx="2">
                  <c:v>28.77</c:v>
                </c:pt>
                <c:pt idx="3">
                  <c:v>32.83</c:v>
                </c:pt>
                <c:pt idx="4">
                  <c:v>35.81</c:v>
                </c:pt>
                <c:pt idx="5">
                  <c:v>38.869999999999997</c:v>
                </c:pt>
                <c:pt idx="6">
                  <c:v>41.1</c:v>
                </c:pt>
                <c:pt idx="7">
                  <c:v>43.3</c:v>
                </c:pt>
                <c:pt idx="8">
                  <c:v>42.980000000000004</c:v>
                </c:pt>
                <c:pt idx="9">
                  <c:v>32.65</c:v>
                </c:pt>
                <c:pt idx="10">
                  <c:v>28.389999999999997</c:v>
                </c:pt>
                <c:pt idx="11">
                  <c:v>25.09</c:v>
                </c:pt>
              </c:numCache>
            </c:numRef>
          </c:val>
          <c:extLst>
            <c:ext xmlns:c16="http://schemas.microsoft.com/office/drawing/2014/chart" uri="{C3380CC4-5D6E-409C-BE32-E72D297353CC}">
              <c16:uniqueId val="{00000005-D8CF-4748-A06C-6C029A4BCC1A}"/>
            </c:ext>
          </c:extLst>
        </c:ser>
        <c:ser>
          <c:idx val="1"/>
          <c:order val="1"/>
          <c:tx>
            <c:strRef>
              <c:f>賃金!$C$16</c:f>
              <c:strCache>
                <c:ptCount val="1"/>
                <c:pt idx="0">
                  <c:v>賞与支給額（年）</c:v>
                </c:pt>
              </c:strCache>
            </c:strRef>
          </c:tx>
          <c:invertIfNegative val="0"/>
          <c:dLbls>
            <c:dLbl>
              <c:idx val="0"/>
              <c:layout>
                <c:manualLayout>
                  <c:x val="4.5584045584045581E-3"/>
                  <c:y val="1.25000000000000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8CF-4748-A06C-6C029A4BCC1A}"/>
                </c:ext>
              </c:extLst>
            </c:dLbl>
            <c:dLbl>
              <c:idx val="11"/>
              <c:layout>
                <c:manualLayout>
                  <c:x val="1.3675213675213509E-2"/>
                  <c:y val="2.0833333333333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8CF-4748-A06C-6C029A4BCC1A}"/>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賃金!$A$17:$A$28</c:f>
              <c:strCache>
                <c:ptCount val="12"/>
                <c:pt idx="0">
                  <c:v>　　～１９歳</c:v>
                </c:pt>
                <c:pt idx="1">
                  <c:v>２０～２４歳</c:v>
                </c:pt>
                <c:pt idx="2">
                  <c:v>２５～２９歳</c:v>
                </c:pt>
                <c:pt idx="3">
                  <c:v>３０～３４歳</c:v>
                </c:pt>
                <c:pt idx="4">
                  <c:v>３５～３９歳</c:v>
                </c:pt>
                <c:pt idx="5">
                  <c:v>４０～４４歳</c:v>
                </c:pt>
                <c:pt idx="6">
                  <c:v>４５～４９歳</c:v>
                </c:pt>
                <c:pt idx="7">
                  <c:v>５０～５４歳</c:v>
                </c:pt>
                <c:pt idx="8">
                  <c:v>５５～５９歳</c:v>
                </c:pt>
                <c:pt idx="9">
                  <c:v>６０～６４歳</c:v>
                </c:pt>
                <c:pt idx="10">
                  <c:v>６５～６９歳</c:v>
                </c:pt>
                <c:pt idx="11">
                  <c:v>７０歳～</c:v>
                </c:pt>
              </c:strCache>
            </c:strRef>
          </c:cat>
          <c:val>
            <c:numRef>
              <c:f>賃金!$C$17:$C$28</c:f>
              <c:numCache>
                <c:formatCode>0.0</c:formatCode>
                <c:ptCount val="12"/>
                <c:pt idx="0">
                  <c:v>12.91</c:v>
                </c:pt>
                <c:pt idx="1">
                  <c:v>37.46</c:v>
                </c:pt>
                <c:pt idx="2">
                  <c:v>70.789999999999992</c:v>
                </c:pt>
                <c:pt idx="3">
                  <c:v>90.09</c:v>
                </c:pt>
                <c:pt idx="4">
                  <c:v>99.61</c:v>
                </c:pt>
                <c:pt idx="5">
                  <c:v>113.33</c:v>
                </c:pt>
                <c:pt idx="6">
                  <c:v>130.59</c:v>
                </c:pt>
                <c:pt idx="7">
                  <c:v>145.16</c:v>
                </c:pt>
                <c:pt idx="8">
                  <c:v>141.75</c:v>
                </c:pt>
                <c:pt idx="9">
                  <c:v>72.45</c:v>
                </c:pt>
                <c:pt idx="10">
                  <c:v>36.35</c:v>
                </c:pt>
                <c:pt idx="11">
                  <c:v>20.29</c:v>
                </c:pt>
              </c:numCache>
            </c:numRef>
          </c:val>
          <c:extLst>
            <c:ext xmlns:c16="http://schemas.microsoft.com/office/drawing/2014/chart" uri="{C3380CC4-5D6E-409C-BE32-E72D297353CC}">
              <c16:uniqueId val="{00000008-D8CF-4748-A06C-6C029A4BCC1A}"/>
            </c:ext>
          </c:extLst>
        </c:ser>
        <c:dLbls>
          <c:showLegendKey val="0"/>
          <c:showVal val="0"/>
          <c:showCatName val="0"/>
          <c:showSerName val="0"/>
          <c:showPercent val="0"/>
          <c:showBubbleSize val="0"/>
        </c:dLbls>
        <c:gapWidth val="150"/>
        <c:overlap val="-21"/>
        <c:axId val="177372160"/>
        <c:axId val="177468544"/>
      </c:barChart>
      <c:catAx>
        <c:axId val="177372160"/>
        <c:scaling>
          <c:orientation val="minMax"/>
        </c:scaling>
        <c:delete val="0"/>
        <c:axPos val="b"/>
        <c:numFmt formatCode="General" sourceLinked="0"/>
        <c:majorTickMark val="out"/>
        <c:minorTickMark val="none"/>
        <c:tickLblPos val="low"/>
        <c:crossAx val="177468544"/>
        <c:crosses val="autoZero"/>
        <c:auto val="1"/>
        <c:lblAlgn val="ctr"/>
        <c:lblOffset val="100"/>
        <c:noMultiLvlLbl val="0"/>
      </c:catAx>
      <c:valAx>
        <c:axId val="177468544"/>
        <c:scaling>
          <c:orientation val="minMax"/>
          <c:min val="0"/>
        </c:scaling>
        <c:delete val="0"/>
        <c:axPos val="l"/>
        <c:majorGridlines/>
        <c:title>
          <c:tx>
            <c:rich>
              <a:bodyPr rot="0" vert="horz"/>
              <a:lstStyle/>
              <a:p>
                <a:pPr>
                  <a:defRPr b="0"/>
                </a:pPr>
                <a:r>
                  <a:rPr lang="ja-JP" altLang="en-US" b="0"/>
                  <a:t>（万円）</a:t>
                </a:r>
              </a:p>
            </c:rich>
          </c:tx>
          <c:layout>
            <c:manualLayout>
              <c:xMode val="edge"/>
              <c:yMode val="edge"/>
              <c:x val="1.7609356072222356E-2"/>
              <c:y val="5.6532181224951236E-4"/>
            </c:manualLayout>
          </c:layout>
          <c:overlay val="0"/>
        </c:title>
        <c:numFmt formatCode="0.0" sourceLinked="1"/>
        <c:majorTickMark val="out"/>
        <c:minorTickMark val="none"/>
        <c:tickLblPos val="nextTo"/>
        <c:crossAx val="177372160"/>
        <c:crosses val="autoZero"/>
        <c:crossBetween val="between"/>
      </c:valAx>
    </c:plotArea>
    <c:legend>
      <c:legendPos val="t"/>
      <c:layout>
        <c:manualLayout>
          <c:xMode val="edge"/>
          <c:yMode val="edge"/>
          <c:x val="0.16814004793118228"/>
          <c:y val="8.768758180434346E-3"/>
          <c:w val="0.65364165886330095"/>
          <c:h val="5.2854898226018077E-2"/>
        </c:manualLayout>
      </c:layout>
      <c:overlay val="0"/>
    </c:legend>
    <c:plotVisOnly val="1"/>
    <c:dispBlanksAs val="gap"/>
    <c:showDLblsOverMax val="0"/>
  </c:chart>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9.6335739282589677E-2"/>
          <c:y val="9.3951443569553802E-2"/>
          <c:w val="0.87310870516185479"/>
          <c:h val="0.81989317585301835"/>
        </c:manualLayout>
      </c:layout>
      <c:barChart>
        <c:barDir val="col"/>
        <c:grouping val="clustered"/>
        <c:varyColors val="0"/>
        <c:ser>
          <c:idx val="0"/>
          <c:order val="0"/>
          <c:tx>
            <c:strRef>
              <c:f>就業状況!$B$11</c:f>
              <c:strCache>
                <c:ptCount val="1"/>
                <c:pt idx="0">
                  <c:v>正規の職員・従業員</c:v>
                </c:pt>
              </c:strCache>
            </c:strRef>
          </c:tx>
          <c:spPr>
            <a:pattFill prst="pct80">
              <a:fgClr>
                <a:schemeClr val="accent1"/>
              </a:fgClr>
              <a:bgClr>
                <a:schemeClr val="bg1"/>
              </a:bgClr>
            </a:patt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就業状況!$D$10:$G$10</c:f>
              <c:strCache>
                <c:ptCount val="4"/>
                <c:pt idx="0">
                  <c:v>2015年</c:v>
                </c:pt>
                <c:pt idx="1">
                  <c:v>2016年</c:v>
                </c:pt>
                <c:pt idx="2">
                  <c:v>2017年</c:v>
                </c:pt>
                <c:pt idx="3">
                  <c:v>2018年</c:v>
                </c:pt>
              </c:strCache>
            </c:strRef>
          </c:cat>
          <c:val>
            <c:numRef>
              <c:f>就業状況!$D$11:$G$11</c:f>
              <c:numCache>
                <c:formatCode>General</c:formatCode>
                <c:ptCount val="4"/>
                <c:pt idx="0">
                  <c:v>56</c:v>
                </c:pt>
                <c:pt idx="1">
                  <c:v>60</c:v>
                </c:pt>
                <c:pt idx="2">
                  <c:v>58</c:v>
                </c:pt>
                <c:pt idx="3">
                  <c:v>64</c:v>
                </c:pt>
              </c:numCache>
            </c:numRef>
          </c:val>
          <c:extLst>
            <c:ext xmlns:c16="http://schemas.microsoft.com/office/drawing/2014/chart" uri="{C3380CC4-5D6E-409C-BE32-E72D297353CC}">
              <c16:uniqueId val="{00000000-5F9F-4AF7-B6D9-B8862A47A3FC}"/>
            </c:ext>
          </c:extLst>
        </c:ser>
        <c:ser>
          <c:idx val="1"/>
          <c:order val="1"/>
          <c:tx>
            <c:strRef>
              <c:f>就業状況!$B$12</c:f>
              <c:strCache>
                <c:ptCount val="1"/>
                <c:pt idx="0">
                  <c:v>非正規の職員・従業員</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就業状況!$D$10:$G$10</c:f>
              <c:strCache>
                <c:ptCount val="4"/>
                <c:pt idx="0">
                  <c:v>2015年</c:v>
                </c:pt>
                <c:pt idx="1">
                  <c:v>2016年</c:v>
                </c:pt>
                <c:pt idx="2">
                  <c:v>2017年</c:v>
                </c:pt>
                <c:pt idx="3">
                  <c:v>2018年</c:v>
                </c:pt>
              </c:strCache>
            </c:strRef>
          </c:cat>
          <c:val>
            <c:numRef>
              <c:f>就業状況!$D$12:$G$12</c:f>
              <c:numCache>
                <c:formatCode>General</c:formatCode>
                <c:ptCount val="4"/>
                <c:pt idx="0">
                  <c:v>175</c:v>
                </c:pt>
                <c:pt idx="1">
                  <c:v>186</c:v>
                </c:pt>
                <c:pt idx="2">
                  <c:v>190</c:v>
                </c:pt>
                <c:pt idx="3">
                  <c:v>227</c:v>
                </c:pt>
              </c:numCache>
            </c:numRef>
          </c:val>
          <c:extLst>
            <c:ext xmlns:c16="http://schemas.microsoft.com/office/drawing/2014/chart" uri="{C3380CC4-5D6E-409C-BE32-E72D297353CC}">
              <c16:uniqueId val="{00000001-5F9F-4AF7-B6D9-B8862A47A3FC}"/>
            </c:ext>
          </c:extLst>
        </c:ser>
        <c:dLbls>
          <c:showLegendKey val="0"/>
          <c:showVal val="0"/>
          <c:showCatName val="0"/>
          <c:showSerName val="0"/>
          <c:showPercent val="0"/>
          <c:showBubbleSize val="0"/>
        </c:dLbls>
        <c:gapWidth val="150"/>
        <c:overlap val="-25"/>
        <c:axId val="99349632"/>
        <c:axId val="99351168"/>
      </c:barChart>
      <c:catAx>
        <c:axId val="99349632"/>
        <c:scaling>
          <c:orientation val="minMax"/>
        </c:scaling>
        <c:delete val="0"/>
        <c:axPos val="b"/>
        <c:numFmt formatCode="General" sourceLinked="0"/>
        <c:majorTickMark val="out"/>
        <c:minorTickMark val="none"/>
        <c:tickLblPos val="nextTo"/>
        <c:crossAx val="99351168"/>
        <c:crosses val="autoZero"/>
        <c:auto val="1"/>
        <c:lblAlgn val="ctr"/>
        <c:lblOffset val="100"/>
        <c:noMultiLvlLbl val="0"/>
      </c:catAx>
      <c:valAx>
        <c:axId val="99351168"/>
        <c:scaling>
          <c:orientation val="minMax"/>
        </c:scaling>
        <c:delete val="0"/>
        <c:axPos val="l"/>
        <c:majorGridlines/>
        <c:title>
          <c:tx>
            <c:rich>
              <a:bodyPr rot="0" vert="horz"/>
              <a:lstStyle/>
              <a:p>
                <a:pPr>
                  <a:defRPr/>
                </a:pPr>
                <a:r>
                  <a:rPr lang="ja-JP" altLang="en-US" b="0"/>
                  <a:t>（千人）</a:t>
                </a:r>
              </a:p>
            </c:rich>
          </c:tx>
          <c:layout>
            <c:manualLayout>
              <c:xMode val="edge"/>
              <c:yMode val="edge"/>
              <c:x val="2.7777777777777779E-3"/>
              <c:y val="1.8897900262467193E-2"/>
            </c:manualLayout>
          </c:layout>
          <c:overlay val="0"/>
        </c:title>
        <c:numFmt formatCode="General" sourceLinked="1"/>
        <c:majorTickMark val="out"/>
        <c:minorTickMark val="none"/>
        <c:tickLblPos val="nextTo"/>
        <c:crossAx val="99349632"/>
        <c:crosses val="autoZero"/>
        <c:crossBetween val="between"/>
        <c:majorUnit val="20"/>
      </c:valAx>
    </c:plotArea>
    <c:legend>
      <c:legendPos val="t"/>
      <c:layout>
        <c:manualLayout>
          <c:xMode val="edge"/>
          <c:yMode val="edge"/>
          <c:x val="8.5704556161249071E-2"/>
          <c:y val="2.1052631578947368E-2"/>
          <c:w val="0.8798726697624335"/>
          <c:h val="6.3448818897637801E-2"/>
        </c:manualLayout>
      </c:layout>
      <c:overlay val="0"/>
    </c:legend>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2"/>
          <c:order val="2"/>
          <c:tx>
            <c:strRef>
              <c:f>大阪経年!$B$6</c:f>
              <c:strCache>
                <c:ptCount val="1"/>
                <c:pt idx="0">
                  <c:v>実雇用率（全国）</c:v>
                </c:pt>
              </c:strCache>
            </c:strRef>
          </c:tx>
          <c:spPr>
            <a:ln cmpd="dbl">
              <a:prstDash val="sysDash"/>
            </a:ln>
          </c:spPr>
          <c:dLbls>
            <c:dLbl>
              <c:idx val="8"/>
              <c:layout>
                <c:manualLayout>
                  <c:x val="-3.3887285828401885E-2"/>
                  <c:y val="-9.666757172594889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16-4835-82FC-7D900FC2FFB0}"/>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大阪経年!$C$3:$K$3</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大阪経年!$C$6:$K$6</c:f>
              <c:numCache>
                <c:formatCode>0.00_);[Red]\(0.00\)</c:formatCode>
                <c:ptCount val="9"/>
                <c:pt idx="0">
                  <c:v>1.68</c:v>
                </c:pt>
                <c:pt idx="1">
                  <c:v>1.65</c:v>
                </c:pt>
                <c:pt idx="2">
                  <c:v>1.69</c:v>
                </c:pt>
                <c:pt idx="3">
                  <c:v>1.76</c:v>
                </c:pt>
                <c:pt idx="4">
                  <c:v>1.82</c:v>
                </c:pt>
                <c:pt idx="5">
                  <c:v>1.88</c:v>
                </c:pt>
                <c:pt idx="6">
                  <c:v>1.92</c:v>
                </c:pt>
                <c:pt idx="7">
                  <c:v>1.97</c:v>
                </c:pt>
                <c:pt idx="8">
                  <c:v>2.0499999999999998</c:v>
                </c:pt>
              </c:numCache>
            </c:numRef>
          </c:val>
          <c:smooth val="0"/>
          <c:extLst>
            <c:ext xmlns:c16="http://schemas.microsoft.com/office/drawing/2014/chart" uri="{C3380CC4-5D6E-409C-BE32-E72D297353CC}">
              <c16:uniqueId val="{00000001-0B16-4835-82FC-7D900FC2FFB0}"/>
            </c:ext>
          </c:extLst>
        </c:ser>
        <c:ser>
          <c:idx val="3"/>
          <c:order val="3"/>
          <c:tx>
            <c:strRef>
              <c:f>大阪経年!$B$7</c:f>
              <c:strCache>
                <c:ptCount val="1"/>
                <c:pt idx="0">
                  <c:v>実雇用率（大阪府）</c:v>
                </c:pt>
              </c:strCache>
            </c:strRef>
          </c:tx>
          <c:spPr>
            <a:ln cmpd="dbl"/>
          </c:spP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大阪経年!$C$3:$K$3</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大阪経年!$C$7:$K$7</c:f>
              <c:numCache>
                <c:formatCode>0.00_);[Red]\(0.00\)</c:formatCode>
                <c:ptCount val="9"/>
                <c:pt idx="0">
                  <c:v>1.67</c:v>
                </c:pt>
                <c:pt idx="1">
                  <c:v>1.63</c:v>
                </c:pt>
                <c:pt idx="2">
                  <c:v>1.69</c:v>
                </c:pt>
                <c:pt idx="3">
                  <c:v>1.76</c:v>
                </c:pt>
                <c:pt idx="4">
                  <c:v>1.81</c:v>
                </c:pt>
                <c:pt idx="5">
                  <c:v>1.84</c:v>
                </c:pt>
                <c:pt idx="6">
                  <c:v>1.88</c:v>
                </c:pt>
                <c:pt idx="7">
                  <c:v>1.92</c:v>
                </c:pt>
                <c:pt idx="8">
                  <c:v>2.0099999999999998</c:v>
                </c:pt>
              </c:numCache>
            </c:numRef>
          </c:val>
          <c:smooth val="0"/>
          <c:extLst>
            <c:ext xmlns:c16="http://schemas.microsoft.com/office/drawing/2014/chart" uri="{C3380CC4-5D6E-409C-BE32-E72D297353CC}">
              <c16:uniqueId val="{00000002-0B16-4835-82FC-7D900FC2FFB0}"/>
            </c:ext>
          </c:extLst>
        </c:ser>
        <c:dLbls>
          <c:showLegendKey val="0"/>
          <c:showVal val="0"/>
          <c:showCatName val="0"/>
          <c:showSerName val="0"/>
          <c:showPercent val="0"/>
          <c:showBubbleSize val="0"/>
        </c:dLbls>
        <c:marker val="1"/>
        <c:smooth val="0"/>
        <c:axId val="92973696"/>
        <c:axId val="92991872"/>
      </c:lineChart>
      <c:lineChart>
        <c:grouping val="standard"/>
        <c:varyColors val="0"/>
        <c:ser>
          <c:idx val="0"/>
          <c:order val="0"/>
          <c:tx>
            <c:strRef>
              <c:f>大阪経年!$B$4</c:f>
              <c:strCache>
                <c:ptCount val="1"/>
                <c:pt idx="0">
                  <c:v>法定雇用率達成企業の割合（全国）</c:v>
                </c:pt>
              </c:strCache>
            </c:strRef>
          </c:tx>
          <c:spPr>
            <a:ln>
              <a:prstDash val="sysDash"/>
            </a:ln>
          </c:spP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大阪経年!$C$3:$K$3</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大阪経年!$C$4:$K$4</c:f>
              <c:numCache>
                <c:formatCode>0.0_);[Red]\(0.0\)</c:formatCode>
                <c:ptCount val="9"/>
                <c:pt idx="0">
                  <c:v>47</c:v>
                </c:pt>
                <c:pt idx="1">
                  <c:v>45.3</c:v>
                </c:pt>
                <c:pt idx="2">
                  <c:v>46.8</c:v>
                </c:pt>
                <c:pt idx="3">
                  <c:v>42.7</c:v>
                </c:pt>
                <c:pt idx="4">
                  <c:v>44.7</c:v>
                </c:pt>
                <c:pt idx="5">
                  <c:v>47.2</c:v>
                </c:pt>
                <c:pt idx="6">
                  <c:v>48.8</c:v>
                </c:pt>
                <c:pt idx="7">
                  <c:v>50</c:v>
                </c:pt>
                <c:pt idx="8">
                  <c:v>45.9</c:v>
                </c:pt>
              </c:numCache>
            </c:numRef>
          </c:val>
          <c:smooth val="0"/>
          <c:extLst>
            <c:ext xmlns:c16="http://schemas.microsoft.com/office/drawing/2014/chart" uri="{C3380CC4-5D6E-409C-BE32-E72D297353CC}">
              <c16:uniqueId val="{00000003-0B16-4835-82FC-7D900FC2FFB0}"/>
            </c:ext>
          </c:extLst>
        </c:ser>
        <c:ser>
          <c:idx val="1"/>
          <c:order val="1"/>
          <c:tx>
            <c:strRef>
              <c:f>大阪経年!$B$5</c:f>
              <c:strCache>
                <c:ptCount val="1"/>
                <c:pt idx="0">
                  <c:v>法定雇用率達成企業の割合（大阪府）</c:v>
                </c:pt>
              </c:strCache>
            </c:strRef>
          </c:tx>
          <c:dLbls>
            <c:dLbl>
              <c:idx val="8"/>
              <c:layout>
                <c:manualLayout>
                  <c:x val="-3.8028072577884285E-2"/>
                  <c:y val="3.7252964069146528E-2"/>
                </c:manualLayout>
              </c:layout>
              <c:spPr>
                <a:noFill/>
                <a:ln>
                  <a:noFill/>
                </a:ln>
                <a:effectLst/>
              </c:spPr>
              <c:txPr>
                <a:bodyPr wrap="square" lIns="38100" tIns="19050" rIns="38100" bIns="19050" anchor="ctr">
                  <a:no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4.9140868261032589E-2"/>
                      <c:h val="9.7494433885419493E-2"/>
                    </c:manualLayout>
                  </c15:layout>
                </c:ext>
                <c:ext xmlns:c16="http://schemas.microsoft.com/office/drawing/2014/chart" uri="{C3380CC4-5D6E-409C-BE32-E72D297353CC}">
                  <c16:uniqueId val="{00000004-0B16-4835-82FC-7D900FC2FFB0}"/>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大阪経年!$C$3:$K$3</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大阪経年!$C$5:$K$5</c:f>
              <c:numCache>
                <c:formatCode>0.0_);[Red]\(0.0\)</c:formatCode>
                <c:ptCount val="9"/>
                <c:pt idx="0">
                  <c:v>44.5</c:v>
                </c:pt>
                <c:pt idx="1">
                  <c:v>43.8</c:v>
                </c:pt>
                <c:pt idx="2">
                  <c:v>44.9</c:v>
                </c:pt>
                <c:pt idx="3">
                  <c:v>40.700000000000003</c:v>
                </c:pt>
                <c:pt idx="4">
                  <c:v>42.6</c:v>
                </c:pt>
                <c:pt idx="5">
                  <c:v>44</c:v>
                </c:pt>
                <c:pt idx="6">
                  <c:v>45.3</c:v>
                </c:pt>
                <c:pt idx="7">
                  <c:v>45.5</c:v>
                </c:pt>
                <c:pt idx="8">
                  <c:v>41</c:v>
                </c:pt>
              </c:numCache>
            </c:numRef>
          </c:val>
          <c:smooth val="0"/>
          <c:extLst>
            <c:ext xmlns:c16="http://schemas.microsoft.com/office/drawing/2014/chart" uri="{C3380CC4-5D6E-409C-BE32-E72D297353CC}">
              <c16:uniqueId val="{00000005-0B16-4835-82FC-7D900FC2FFB0}"/>
            </c:ext>
          </c:extLst>
        </c:ser>
        <c:dLbls>
          <c:showLegendKey val="0"/>
          <c:showVal val="0"/>
          <c:showCatName val="0"/>
          <c:showSerName val="0"/>
          <c:showPercent val="0"/>
          <c:showBubbleSize val="0"/>
        </c:dLbls>
        <c:marker val="1"/>
        <c:smooth val="0"/>
        <c:axId val="92994944"/>
        <c:axId val="92993408"/>
      </c:lineChart>
      <c:catAx>
        <c:axId val="92973696"/>
        <c:scaling>
          <c:orientation val="minMax"/>
        </c:scaling>
        <c:delete val="0"/>
        <c:axPos val="b"/>
        <c:numFmt formatCode="General" sourceLinked="1"/>
        <c:majorTickMark val="out"/>
        <c:minorTickMark val="none"/>
        <c:tickLblPos val="nextTo"/>
        <c:crossAx val="92991872"/>
        <c:crosses val="autoZero"/>
        <c:auto val="1"/>
        <c:lblAlgn val="ctr"/>
        <c:lblOffset val="100"/>
        <c:noMultiLvlLbl val="0"/>
      </c:catAx>
      <c:valAx>
        <c:axId val="92991872"/>
        <c:scaling>
          <c:orientation val="minMax"/>
          <c:max val="2.5"/>
          <c:min val="1.5"/>
        </c:scaling>
        <c:delete val="0"/>
        <c:axPos val="l"/>
        <c:majorGridlines/>
        <c:numFmt formatCode="0.00_);[Red]\(0.00\)" sourceLinked="1"/>
        <c:majorTickMark val="out"/>
        <c:minorTickMark val="none"/>
        <c:tickLblPos val="nextTo"/>
        <c:crossAx val="92973696"/>
        <c:crosses val="autoZero"/>
        <c:crossBetween val="between"/>
        <c:majorUnit val="0.2"/>
      </c:valAx>
      <c:valAx>
        <c:axId val="92993408"/>
        <c:scaling>
          <c:orientation val="minMax"/>
        </c:scaling>
        <c:delete val="0"/>
        <c:axPos val="r"/>
        <c:numFmt formatCode="0.0_);[Red]\(0.0\)" sourceLinked="1"/>
        <c:majorTickMark val="out"/>
        <c:minorTickMark val="none"/>
        <c:tickLblPos val="nextTo"/>
        <c:crossAx val="92994944"/>
        <c:crosses val="max"/>
        <c:crossBetween val="between"/>
      </c:valAx>
      <c:catAx>
        <c:axId val="92994944"/>
        <c:scaling>
          <c:orientation val="minMax"/>
        </c:scaling>
        <c:delete val="1"/>
        <c:axPos val="b"/>
        <c:numFmt formatCode="General" sourceLinked="1"/>
        <c:majorTickMark val="out"/>
        <c:minorTickMark val="none"/>
        <c:tickLblPos val="nextTo"/>
        <c:crossAx val="92993408"/>
        <c:crosses val="autoZero"/>
        <c:auto val="1"/>
        <c:lblAlgn val="ctr"/>
        <c:lblOffset val="100"/>
        <c:noMultiLvlLbl val="0"/>
      </c:catAx>
    </c:plotArea>
    <c:plotVisOnly val="1"/>
    <c:dispBlanksAs val="gap"/>
    <c:showDLblsOverMax val="0"/>
  </c:chart>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'産業 (並換)'!$L$5</c:f>
              <c:strCache>
                <c:ptCount val="1"/>
                <c:pt idx="0">
                  <c:v>医療福祉</c:v>
                </c:pt>
              </c:strCache>
            </c:strRef>
          </c:tx>
          <c:dLbls>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ED4-4C6D-9FAA-B8613D9A8D5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(並換)'!$M$4:$U$4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'産業 (並換)'!$M$5:$U$5</c:f>
              <c:numCache>
                <c:formatCode>0.00_);[Red]\(0.00\)</c:formatCode>
                <c:ptCount val="9"/>
                <c:pt idx="0">
                  <c:v>2.02</c:v>
                </c:pt>
                <c:pt idx="1">
                  <c:v>1.9</c:v>
                </c:pt>
                <c:pt idx="2">
                  <c:v>1.98</c:v>
                </c:pt>
                <c:pt idx="3">
                  <c:v>2.0499999999999998</c:v>
                </c:pt>
                <c:pt idx="4">
                  <c:v>2.17</c:v>
                </c:pt>
                <c:pt idx="5">
                  <c:v>2.2999999999999998</c:v>
                </c:pt>
                <c:pt idx="6">
                  <c:v>2.4300000000000002</c:v>
                </c:pt>
                <c:pt idx="7">
                  <c:v>2.5</c:v>
                </c:pt>
                <c:pt idx="8">
                  <c:v>2.68</c:v>
                </c:pt>
              </c:numCache>
            </c:numRef>
          </c:val>
          <c:smooth val="0"/>
          <c:extLst>
            <c:ext xmlns:c16="http://schemas.microsoft.com/office/drawing/2014/chart" uri="{C3380CC4-5D6E-409C-BE32-E72D297353CC}">
              <c16:uniqueId val="{00000001-EED4-4C6D-9FAA-B8613D9A8D51}"/>
            </c:ext>
          </c:extLst>
        </c:ser>
        <c:ser>
          <c:idx val="1"/>
          <c:order val="1"/>
          <c:tx>
            <c:strRef>
              <c:f>'産業 (並換)'!$L$6</c:f>
              <c:strCache>
                <c:ptCount val="1"/>
                <c:pt idx="0">
                  <c:v>生活関連サービス業、娯楽業</c:v>
                </c:pt>
              </c:strCache>
            </c:strRef>
          </c:tx>
          <c:dLbls>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ED4-4C6D-9FAA-B8613D9A8D5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(並換)'!$M$4:$U$4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'産業 (並換)'!$M$6:$U$6</c:f>
              <c:numCache>
                <c:formatCode>0.00_);[Red]\(0.00\)</c:formatCode>
                <c:ptCount val="9"/>
                <c:pt idx="0">
                  <c:v>1.9</c:v>
                </c:pt>
                <c:pt idx="1">
                  <c:v>1.87</c:v>
                </c:pt>
                <c:pt idx="2">
                  <c:v>1.94</c:v>
                </c:pt>
                <c:pt idx="3">
                  <c:v>1.98</c:v>
                </c:pt>
                <c:pt idx="4">
                  <c:v>2.02</c:v>
                </c:pt>
                <c:pt idx="5">
                  <c:v>2.04</c:v>
                </c:pt>
                <c:pt idx="6">
                  <c:v>2.11</c:v>
                </c:pt>
                <c:pt idx="7">
                  <c:v>2.15</c:v>
                </c:pt>
                <c:pt idx="8">
                  <c:v>2.2599999999999998</c:v>
                </c:pt>
              </c:numCache>
            </c:numRef>
          </c:val>
          <c:smooth val="0"/>
          <c:extLst>
            <c:ext xmlns:c16="http://schemas.microsoft.com/office/drawing/2014/chart" uri="{C3380CC4-5D6E-409C-BE32-E72D297353CC}">
              <c16:uniqueId val="{00000003-EED4-4C6D-9FAA-B8613D9A8D51}"/>
            </c:ext>
          </c:extLst>
        </c:ser>
        <c:ser>
          <c:idx val="2"/>
          <c:order val="2"/>
          <c:tx>
            <c:strRef>
              <c:f>'産業 (並換)'!$L$7</c:f>
              <c:strCache>
                <c:ptCount val="1"/>
                <c:pt idx="0">
                  <c:v>運輸業、郵便業</c:v>
                </c:pt>
              </c:strCache>
            </c:strRef>
          </c:tx>
          <c:dLbls>
            <c:dLbl>
              <c:idx val="8"/>
              <c:layout>
                <c:manualLayout>
                  <c:x val="-1.1252742492820532E-2"/>
                  <c:y val="-2.48557050845048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ED4-4C6D-9FAA-B8613D9A8D5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(並換)'!$M$4:$U$4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'産業 (並換)'!$M$7:$U$7</c:f>
              <c:numCache>
                <c:formatCode>0.00_);[Red]\(0.00\)</c:formatCode>
                <c:ptCount val="9"/>
                <c:pt idx="0">
                  <c:v>1.88</c:v>
                </c:pt>
                <c:pt idx="1">
                  <c:v>1.69</c:v>
                </c:pt>
                <c:pt idx="2">
                  <c:v>1.74</c:v>
                </c:pt>
                <c:pt idx="3">
                  <c:v>1.82</c:v>
                </c:pt>
                <c:pt idx="4">
                  <c:v>1.88</c:v>
                </c:pt>
                <c:pt idx="5">
                  <c:v>1.94</c:v>
                </c:pt>
                <c:pt idx="6">
                  <c:v>2</c:v>
                </c:pt>
                <c:pt idx="7">
                  <c:v>2.04</c:v>
                </c:pt>
                <c:pt idx="8">
                  <c:v>2.13</c:v>
                </c:pt>
              </c:numCache>
            </c:numRef>
          </c:val>
          <c:smooth val="0"/>
          <c:extLst>
            <c:ext xmlns:c16="http://schemas.microsoft.com/office/drawing/2014/chart" uri="{C3380CC4-5D6E-409C-BE32-E72D297353CC}">
              <c16:uniqueId val="{00000005-EED4-4C6D-9FAA-B8613D9A8D51}"/>
            </c:ext>
          </c:extLst>
        </c:ser>
        <c:ser>
          <c:idx val="3"/>
          <c:order val="3"/>
          <c:tx>
            <c:strRef>
              <c:f>'産業 (並換)'!$L$8</c:f>
              <c:strCache>
                <c:ptCount val="1"/>
                <c:pt idx="0">
                  <c:v>製造業</c:v>
                </c:pt>
              </c:strCache>
            </c:strRef>
          </c:tx>
          <c:dLbls>
            <c:dLbl>
              <c:idx val="8"/>
              <c:layout>
                <c:manualLayout>
                  <c:x val="-6.2893071379014724E-3"/>
                  <c:y val="-3.499561590355098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ED4-4C6D-9FAA-B8613D9A8D5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(並換)'!$M$4:$U$4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'産業 (並換)'!$M$8:$U$8</c:f>
              <c:numCache>
                <c:formatCode>0.00_);[Red]\(0.00\)</c:formatCode>
                <c:ptCount val="9"/>
                <c:pt idx="0">
                  <c:v>1.78</c:v>
                </c:pt>
                <c:pt idx="1">
                  <c:v>1.77</c:v>
                </c:pt>
                <c:pt idx="2">
                  <c:v>1.81</c:v>
                </c:pt>
                <c:pt idx="3">
                  <c:v>1.86</c:v>
                </c:pt>
                <c:pt idx="4">
                  <c:v>1.91</c:v>
                </c:pt>
                <c:pt idx="5">
                  <c:v>1.95</c:v>
                </c:pt>
                <c:pt idx="6">
                  <c:v>1.98</c:v>
                </c:pt>
                <c:pt idx="7">
                  <c:v>2.02</c:v>
                </c:pt>
                <c:pt idx="8">
                  <c:v>2.0699999999999998</c:v>
                </c:pt>
              </c:numCache>
            </c:numRef>
          </c:val>
          <c:smooth val="0"/>
          <c:extLst>
            <c:ext xmlns:c16="http://schemas.microsoft.com/office/drawing/2014/chart" uri="{C3380CC4-5D6E-409C-BE32-E72D297353CC}">
              <c16:uniqueId val="{00000007-EED4-4C6D-9FAA-B8613D9A8D51}"/>
            </c:ext>
          </c:extLst>
        </c:ser>
        <c:ser>
          <c:idx val="4"/>
          <c:order val="4"/>
          <c:tx>
            <c:strRef>
              <c:f>'産業 (並換)'!$L$9</c:f>
              <c:strCache>
                <c:ptCount val="1"/>
                <c:pt idx="0">
                  <c:v>金融業、保険業</c:v>
                </c:pt>
              </c:strCache>
            </c:strRef>
          </c:tx>
          <c:dLbls>
            <c:dLbl>
              <c:idx val="8"/>
              <c:layout>
                <c:manualLayout>
                  <c:x val="-6.2893071379014724E-3"/>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ED4-4C6D-9FAA-B8613D9A8D5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(並換)'!$M$4:$U$4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'産業 (並換)'!$M$9:$U$9</c:f>
              <c:numCache>
                <c:formatCode>0.00_);[Red]\(0.00\)</c:formatCode>
                <c:ptCount val="9"/>
                <c:pt idx="0">
                  <c:v>1.73</c:v>
                </c:pt>
                <c:pt idx="1">
                  <c:v>1.73</c:v>
                </c:pt>
                <c:pt idx="2">
                  <c:v>1.76</c:v>
                </c:pt>
                <c:pt idx="3">
                  <c:v>1.83</c:v>
                </c:pt>
                <c:pt idx="4">
                  <c:v>1.89</c:v>
                </c:pt>
                <c:pt idx="5">
                  <c:v>1.91</c:v>
                </c:pt>
                <c:pt idx="6">
                  <c:v>1.94</c:v>
                </c:pt>
                <c:pt idx="7">
                  <c:v>1.97</c:v>
                </c:pt>
                <c:pt idx="8">
                  <c:v>2.0299999999999998</c:v>
                </c:pt>
              </c:numCache>
            </c:numRef>
          </c:val>
          <c:smooth val="0"/>
          <c:extLst>
            <c:ext xmlns:c16="http://schemas.microsoft.com/office/drawing/2014/chart" uri="{C3380CC4-5D6E-409C-BE32-E72D297353CC}">
              <c16:uniqueId val="{00000009-EED4-4C6D-9FAA-B8613D9A8D51}"/>
            </c:ext>
          </c:extLst>
        </c:ser>
        <c:ser>
          <c:idx val="5"/>
          <c:order val="5"/>
          <c:tx>
            <c:strRef>
              <c:f>'産業 (並換)'!$L$10</c:f>
              <c:strCache>
                <c:ptCount val="1"/>
                <c:pt idx="0">
                  <c:v>宿泊業、飲食サービス業</c:v>
                </c:pt>
              </c:strCache>
            </c:strRef>
          </c:tx>
          <c:dLbls>
            <c:dLbl>
              <c:idx val="8"/>
              <c:layout>
                <c:manualLayout>
                  <c:x val="-9.056786405437214E-3"/>
                  <c:y val="9.734293144386235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ED4-4C6D-9FAA-B8613D9A8D5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(並換)'!$M$4:$U$4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'産業 (並換)'!$M$10:$U$10</c:f>
              <c:numCache>
                <c:formatCode>0.00_);[Red]\(0.00\)</c:formatCode>
                <c:ptCount val="9"/>
                <c:pt idx="0">
                  <c:v>1.58</c:v>
                </c:pt>
                <c:pt idx="1">
                  <c:v>1.49</c:v>
                </c:pt>
                <c:pt idx="2">
                  <c:v>1.58</c:v>
                </c:pt>
                <c:pt idx="3">
                  <c:v>1.68</c:v>
                </c:pt>
                <c:pt idx="4">
                  <c:v>1.7</c:v>
                </c:pt>
                <c:pt idx="5">
                  <c:v>1.78</c:v>
                </c:pt>
                <c:pt idx="6">
                  <c:v>1.83</c:v>
                </c:pt>
                <c:pt idx="7">
                  <c:v>1.88</c:v>
                </c:pt>
                <c:pt idx="8">
                  <c:v>1.98</c:v>
                </c:pt>
              </c:numCache>
            </c:numRef>
          </c:val>
          <c:smooth val="0"/>
          <c:extLst>
            <c:ext xmlns:c16="http://schemas.microsoft.com/office/drawing/2014/chart" uri="{C3380CC4-5D6E-409C-BE32-E72D297353CC}">
              <c16:uniqueId val="{0000000B-EED4-4C6D-9FAA-B8613D9A8D51}"/>
            </c:ext>
          </c:extLst>
        </c:ser>
        <c:ser>
          <c:idx val="6"/>
          <c:order val="6"/>
          <c:tx>
            <c:strRef>
              <c:f>'産業 (並換)'!$L$11</c:f>
              <c:strCache>
                <c:ptCount val="1"/>
                <c:pt idx="0">
                  <c:v>卸売業、小売業</c:v>
                </c:pt>
              </c:strCache>
            </c:strRef>
          </c:tx>
          <c:dLbls>
            <c:dLbl>
              <c:idx val="8"/>
              <c:layout>
                <c:manualLayout>
                  <c:x val="-6.2893071379014724E-3"/>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ED4-4C6D-9FAA-B8613D9A8D5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(並換)'!$M$4:$U$4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'産業 (並換)'!$M$11:$U$11</c:f>
              <c:numCache>
                <c:formatCode>0.00_);[Red]\(0.00\)</c:formatCode>
                <c:ptCount val="9"/>
                <c:pt idx="0">
                  <c:v>1.48</c:v>
                </c:pt>
                <c:pt idx="1">
                  <c:v>1.41</c:v>
                </c:pt>
                <c:pt idx="2">
                  <c:v>1.48</c:v>
                </c:pt>
                <c:pt idx="3">
                  <c:v>1.56</c:v>
                </c:pt>
                <c:pt idx="4">
                  <c:v>1.63</c:v>
                </c:pt>
                <c:pt idx="5">
                  <c:v>1.68</c:v>
                </c:pt>
                <c:pt idx="6">
                  <c:v>1.74</c:v>
                </c:pt>
                <c:pt idx="7">
                  <c:v>1.78</c:v>
                </c:pt>
                <c:pt idx="8">
                  <c:v>1.87</c:v>
                </c:pt>
              </c:numCache>
            </c:numRef>
          </c:val>
          <c:smooth val="0"/>
          <c:extLst>
            <c:ext xmlns:c16="http://schemas.microsoft.com/office/drawing/2014/chart" uri="{C3380CC4-5D6E-409C-BE32-E72D297353CC}">
              <c16:uniqueId val="{0000000D-EED4-4C6D-9FAA-B8613D9A8D51}"/>
            </c:ext>
          </c:extLst>
        </c:ser>
        <c:ser>
          <c:idx val="7"/>
          <c:order val="7"/>
          <c:tx>
            <c:strRef>
              <c:f>'産業 (並換)'!$L$12</c:f>
              <c:strCache>
                <c:ptCount val="1"/>
                <c:pt idx="0">
                  <c:v>建設業</c:v>
                </c:pt>
              </c:strCache>
            </c:strRef>
          </c:tx>
          <c:marker>
            <c:symbol val="triangle"/>
            <c:size val="7"/>
          </c:marker>
          <c:dLbls>
            <c:dLbl>
              <c:idx val="8"/>
              <c:layout>
                <c:manualLayout>
                  <c:x val="-6.2893071379014724E-3"/>
                  <c:y val="1.74978079517754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ED4-4C6D-9FAA-B8613D9A8D5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(並換)'!$M$4:$U$4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'産業 (並換)'!$M$12:$U$12</c:f>
              <c:numCache>
                <c:formatCode>0.00_);[Red]\(0.00\)</c:formatCode>
                <c:ptCount val="9"/>
                <c:pt idx="0">
                  <c:v>1.56</c:v>
                </c:pt>
                <c:pt idx="1">
                  <c:v>1.46</c:v>
                </c:pt>
                <c:pt idx="2">
                  <c:v>1.52</c:v>
                </c:pt>
                <c:pt idx="3">
                  <c:v>1.58</c:v>
                </c:pt>
                <c:pt idx="4">
                  <c:v>1.66</c:v>
                </c:pt>
                <c:pt idx="5">
                  <c:v>1.69</c:v>
                </c:pt>
                <c:pt idx="6">
                  <c:v>1.72</c:v>
                </c:pt>
                <c:pt idx="7">
                  <c:v>1.76</c:v>
                </c:pt>
                <c:pt idx="8">
                  <c:v>1.83</c:v>
                </c:pt>
              </c:numCache>
            </c:numRef>
          </c:val>
          <c:smooth val="0"/>
          <c:extLst>
            <c:ext xmlns:c16="http://schemas.microsoft.com/office/drawing/2014/chart" uri="{C3380CC4-5D6E-409C-BE32-E72D297353CC}">
              <c16:uniqueId val="{0000000F-EED4-4C6D-9FAA-B8613D9A8D51}"/>
            </c:ext>
          </c:extLst>
        </c:ser>
        <c:ser>
          <c:idx val="8"/>
          <c:order val="8"/>
          <c:tx>
            <c:strRef>
              <c:f>'産業 (並換)'!$L$13</c:f>
              <c:strCache>
                <c:ptCount val="1"/>
                <c:pt idx="0">
                  <c:v>情報通信業</c:v>
                </c:pt>
              </c:strCache>
            </c:strRef>
          </c:tx>
          <c:spPr>
            <a:ln>
              <a:solidFill>
                <a:srgbClr val="00B050"/>
              </a:solidFill>
              <a:prstDash val="sysDash"/>
              <a:miter lim="800000"/>
              <a:headEnd type="none"/>
              <a:tailEnd type="none"/>
            </a:ln>
          </c:spPr>
          <c:marker>
            <c:symbol val="circle"/>
            <c:size val="7"/>
            <c:spPr>
              <a:solidFill>
                <a:srgbClr val="00B050"/>
              </a:solidFill>
              <a:ln>
                <a:solidFill>
                  <a:srgbClr val="00B050"/>
                </a:solidFill>
              </a:ln>
            </c:spPr>
          </c:marker>
          <c:dLbls>
            <c:dLbl>
              <c:idx val="8"/>
              <c:layout>
                <c:manualLayout>
                  <c:x val="-9.7277509264765208E-3"/>
                  <c:y val="1.32337628075010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ED4-4C6D-9FAA-B8613D9A8D5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(並換)'!$M$4:$U$4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'産業 (並換)'!$M$13:$U$13</c:f>
              <c:numCache>
                <c:formatCode>0.00_);[Red]\(0.00\)</c:formatCode>
                <c:ptCount val="9"/>
                <c:pt idx="0">
                  <c:v>1.35</c:v>
                </c:pt>
                <c:pt idx="1">
                  <c:v>1.39</c:v>
                </c:pt>
                <c:pt idx="2">
                  <c:v>1.42</c:v>
                </c:pt>
                <c:pt idx="3">
                  <c:v>1.48</c:v>
                </c:pt>
                <c:pt idx="4">
                  <c:v>1.54</c:v>
                </c:pt>
                <c:pt idx="5">
                  <c:v>1.59</c:v>
                </c:pt>
                <c:pt idx="6">
                  <c:v>1.63</c:v>
                </c:pt>
                <c:pt idx="7">
                  <c:v>1.66</c:v>
                </c:pt>
                <c:pt idx="8">
                  <c:v>1.7</c:v>
                </c:pt>
              </c:numCache>
            </c:numRef>
          </c:val>
          <c:smooth val="0"/>
          <c:extLst>
            <c:ext xmlns:c16="http://schemas.microsoft.com/office/drawing/2014/chart" uri="{C3380CC4-5D6E-409C-BE32-E72D297353CC}">
              <c16:uniqueId val="{00000011-EED4-4C6D-9FAA-B8613D9A8D51}"/>
            </c:ext>
          </c:extLst>
        </c:ser>
        <c:dLbls>
          <c:showLegendKey val="0"/>
          <c:showVal val="0"/>
          <c:showCatName val="0"/>
          <c:showSerName val="0"/>
          <c:showPercent val="0"/>
          <c:showBubbleSize val="0"/>
        </c:dLbls>
        <c:marker val="1"/>
        <c:smooth val="0"/>
        <c:axId val="43332352"/>
        <c:axId val="43333888"/>
      </c:lineChart>
      <c:catAx>
        <c:axId val="43332352"/>
        <c:scaling>
          <c:orientation val="minMax"/>
        </c:scaling>
        <c:delete val="0"/>
        <c:axPos val="b"/>
        <c:numFmt formatCode="General" sourceLinked="1"/>
        <c:majorTickMark val="out"/>
        <c:minorTickMark val="none"/>
        <c:tickLblPos val="nextTo"/>
        <c:crossAx val="43333888"/>
        <c:crosses val="autoZero"/>
        <c:auto val="1"/>
        <c:lblAlgn val="ctr"/>
        <c:lblOffset val="100"/>
        <c:noMultiLvlLbl val="0"/>
      </c:catAx>
      <c:valAx>
        <c:axId val="43333888"/>
        <c:scaling>
          <c:orientation val="minMax"/>
          <c:max val="2.8"/>
          <c:min val="1.3"/>
        </c:scaling>
        <c:delete val="0"/>
        <c:axPos val="l"/>
        <c:majorGridlines/>
        <c:numFmt formatCode="0.00_);[Red]\(0.00\)" sourceLinked="1"/>
        <c:majorTickMark val="out"/>
        <c:minorTickMark val="none"/>
        <c:tickLblPos val="nextTo"/>
        <c:crossAx val="43332352"/>
        <c:crosses val="autoZero"/>
        <c:crossBetween val="between"/>
      </c:valAx>
    </c:plotArea>
    <c:legend>
      <c:legendPos val="r"/>
      <c:layout>
        <c:manualLayout>
          <c:xMode val="edge"/>
          <c:yMode val="edge"/>
          <c:x val="0.74739072470678136"/>
          <c:y val="7.1747625947017182E-2"/>
          <c:w val="0.24003065470558485"/>
          <c:h val="0.81101017187531865"/>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68705467522098"/>
          <c:y val="6.4801576716678008E-2"/>
          <c:w val="0.84249148488314884"/>
          <c:h val="0.77434051237130574"/>
        </c:manualLayout>
      </c:layout>
      <c:lineChart>
        <c:grouping val="standard"/>
        <c:varyColors val="0"/>
        <c:ser>
          <c:idx val="0"/>
          <c:order val="0"/>
          <c:tx>
            <c:strRef>
              <c:f>まとめ!$C$2</c:f>
              <c:strCache>
                <c:ptCount val="1"/>
                <c:pt idx="0">
                  <c:v>景気動向指数（大阪）</c:v>
                </c:pt>
              </c:strCache>
            </c:strRef>
          </c:tx>
          <c:spPr>
            <a:ln w="28575" cap="rnd">
              <a:solidFill>
                <a:srgbClr val="0070C0"/>
              </a:solidFill>
              <a:round/>
            </a:ln>
            <a:effectLst/>
          </c:spPr>
          <c:marker>
            <c:symbol val="none"/>
          </c:marker>
          <c:cat>
            <c:numRef>
              <c:f>まとめ!$B$3:$B$113</c:f>
              <c:numCache>
                <c:formatCode>yyyy"年"m"月"</c:formatCode>
                <c:ptCount val="111"/>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numCache>
            </c:numRef>
          </c:cat>
          <c:val>
            <c:numRef>
              <c:f>まとめ!$C$3:$C$113</c:f>
              <c:numCache>
                <c:formatCode>0.0</c:formatCode>
                <c:ptCount val="111"/>
                <c:pt idx="0">
                  <c:v>75.400000000000006</c:v>
                </c:pt>
                <c:pt idx="1">
                  <c:v>76.3</c:v>
                </c:pt>
                <c:pt idx="2">
                  <c:v>76.900000000000006</c:v>
                </c:pt>
                <c:pt idx="3">
                  <c:v>77.3</c:v>
                </c:pt>
                <c:pt idx="4">
                  <c:v>79.099999999999994</c:v>
                </c:pt>
                <c:pt idx="5">
                  <c:v>78.900000000000006</c:v>
                </c:pt>
                <c:pt idx="6">
                  <c:v>80</c:v>
                </c:pt>
                <c:pt idx="7">
                  <c:v>80.8</c:v>
                </c:pt>
                <c:pt idx="8">
                  <c:v>79.900000000000006</c:v>
                </c:pt>
                <c:pt idx="9">
                  <c:v>80.2</c:v>
                </c:pt>
                <c:pt idx="10">
                  <c:v>82</c:v>
                </c:pt>
                <c:pt idx="11">
                  <c:v>81.900000000000006</c:v>
                </c:pt>
                <c:pt idx="12">
                  <c:v>83.7</c:v>
                </c:pt>
                <c:pt idx="13">
                  <c:v>85.4</c:v>
                </c:pt>
                <c:pt idx="14">
                  <c:v>85.9</c:v>
                </c:pt>
                <c:pt idx="15">
                  <c:v>86</c:v>
                </c:pt>
                <c:pt idx="16">
                  <c:v>84.2</c:v>
                </c:pt>
                <c:pt idx="17">
                  <c:v>86.3</c:v>
                </c:pt>
                <c:pt idx="18">
                  <c:v>87.4</c:v>
                </c:pt>
                <c:pt idx="19">
                  <c:v>88.3</c:v>
                </c:pt>
                <c:pt idx="20">
                  <c:v>86.1</c:v>
                </c:pt>
                <c:pt idx="21">
                  <c:v>88.3</c:v>
                </c:pt>
                <c:pt idx="22">
                  <c:v>87.9</c:v>
                </c:pt>
                <c:pt idx="23">
                  <c:v>89</c:v>
                </c:pt>
                <c:pt idx="24">
                  <c:v>87.7</c:v>
                </c:pt>
                <c:pt idx="25">
                  <c:v>87.4</c:v>
                </c:pt>
                <c:pt idx="26">
                  <c:v>88.3</c:v>
                </c:pt>
                <c:pt idx="27">
                  <c:v>88.3</c:v>
                </c:pt>
                <c:pt idx="28">
                  <c:v>88.7</c:v>
                </c:pt>
                <c:pt idx="29">
                  <c:v>88.5</c:v>
                </c:pt>
                <c:pt idx="30">
                  <c:v>87.1</c:v>
                </c:pt>
                <c:pt idx="31">
                  <c:v>87.9</c:v>
                </c:pt>
                <c:pt idx="32">
                  <c:v>89.3</c:v>
                </c:pt>
                <c:pt idx="33">
                  <c:v>90.8</c:v>
                </c:pt>
                <c:pt idx="34">
                  <c:v>90.8</c:v>
                </c:pt>
                <c:pt idx="35">
                  <c:v>90.5</c:v>
                </c:pt>
                <c:pt idx="36">
                  <c:v>90.6</c:v>
                </c:pt>
                <c:pt idx="37">
                  <c:v>92.7</c:v>
                </c:pt>
                <c:pt idx="38">
                  <c:v>93.7</c:v>
                </c:pt>
                <c:pt idx="39">
                  <c:v>95.7</c:v>
                </c:pt>
                <c:pt idx="40">
                  <c:v>96</c:v>
                </c:pt>
                <c:pt idx="41">
                  <c:v>96</c:v>
                </c:pt>
                <c:pt idx="42">
                  <c:v>97.7</c:v>
                </c:pt>
                <c:pt idx="43">
                  <c:v>97.7</c:v>
                </c:pt>
                <c:pt idx="44">
                  <c:v>97.7</c:v>
                </c:pt>
                <c:pt idx="45">
                  <c:v>98.7</c:v>
                </c:pt>
                <c:pt idx="46">
                  <c:v>99.2</c:v>
                </c:pt>
                <c:pt idx="47">
                  <c:v>100.5</c:v>
                </c:pt>
                <c:pt idx="48">
                  <c:v>104.1</c:v>
                </c:pt>
                <c:pt idx="49">
                  <c:v>102.2</c:v>
                </c:pt>
                <c:pt idx="50">
                  <c:v>104.2</c:v>
                </c:pt>
                <c:pt idx="51">
                  <c:v>101.4</c:v>
                </c:pt>
                <c:pt idx="52">
                  <c:v>103.3</c:v>
                </c:pt>
                <c:pt idx="53">
                  <c:v>102.7</c:v>
                </c:pt>
                <c:pt idx="54">
                  <c:v>101.7</c:v>
                </c:pt>
                <c:pt idx="55">
                  <c:v>100.9</c:v>
                </c:pt>
                <c:pt idx="56">
                  <c:v>104.4</c:v>
                </c:pt>
                <c:pt idx="57">
                  <c:v>102.6</c:v>
                </c:pt>
                <c:pt idx="58">
                  <c:v>102.3</c:v>
                </c:pt>
                <c:pt idx="59">
                  <c:v>100.9</c:v>
                </c:pt>
                <c:pt idx="60">
                  <c:v>103.1</c:v>
                </c:pt>
                <c:pt idx="61">
                  <c:v>103.4</c:v>
                </c:pt>
                <c:pt idx="62">
                  <c:v>98.9</c:v>
                </c:pt>
                <c:pt idx="63">
                  <c:v>100</c:v>
                </c:pt>
                <c:pt idx="64">
                  <c:v>99.8</c:v>
                </c:pt>
                <c:pt idx="65">
                  <c:v>99.2</c:v>
                </c:pt>
                <c:pt idx="66">
                  <c:v>100.9</c:v>
                </c:pt>
                <c:pt idx="67">
                  <c:v>99.7</c:v>
                </c:pt>
                <c:pt idx="68">
                  <c:v>99.3</c:v>
                </c:pt>
                <c:pt idx="69">
                  <c:v>100.2</c:v>
                </c:pt>
                <c:pt idx="70">
                  <c:v>98.9</c:v>
                </c:pt>
                <c:pt idx="71">
                  <c:v>96.6</c:v>
                </c:pt>
                <c:pt idx="72">
                  <c:v>98.2</c:v>
                </c:pt>
                <c:pt idx="73">
                  <c:v>99.1</c:v>
                </c:pt>
                <c:pt idx="74">
                  <c:v>98.7</c:v>
                </c:pt>
                <c:pt idx="75">
                  <c:v>100</c:v>
                </c:pt>
                <c:pt idx="76">
                  <c:v>98.1</c:v>
                </c:pt>
                <c:pt idx="77">
                  <c:v>98</c:v>
                </c:pt>
                <c:pt idx="78">
                  <c:v>98.4</c:v>
                </c:pt>
                <c:pt idx="79">
                  <c:v>98.7</c:v>
                </c:pt>
                <c:pt idx="80">
                  <c:v>98.2</c:v>
                </c:pt>
                <c:pt idx="81">
                  <c:v>98.3</c:v>
                </c:pt>
                <c:pt idx="82">
                  <c:v>100.2</c:v>
                </c:pt>
                <c:pt idx="83">
                  <c:v>101.4</c:v>
                </c:pt>
                <c:pt idx="84">
                  <c:v>101</c:v>
                </c:pt>
                <c:pt idx="85">
                  <c:v>101</c:v>
                </c:pt>
                <c:pt idx="86">
                  <c:v>101.9</c:v>
                </c:pt>
                <c:pt idx="87">
                  <c:v>103.4</c:v>
                </c:pt>
                <c:pt idx="88">
                  <c:v>102.8</c:v>
                </c:pt>
                <c:pt idx="89">
                  <c:v>104.7</c:v>
                </c:pt>
                <c:pt idx="90">
                  <c:v>104.2</c:v>
                </c:pt>
                <c:pt idx="91">
                  <c:v>103.7</c:v>
                </c:pt>
                <c:pt idx="92">
                  <c:v>104.4</c:v>
                </c:pt>
                <c:pt idx="93">
                  <c:v>103.8</c:v>
                </c:pt>
                <c:pt idx="94">
                  <c:v>103.6</c:v>
                </c:pt>
                <c:pt idx="95">
                  <c:v>105.6</c:v>
                </c:pt>
                <c:pt idx="96">
                  <c:v>101.8</c:v>
                </c:pt>
                <c:pt idx="97">
                  <c:v>105.5</c:v>
                </c:pt>
                <c:pt idx="98">
                  <c:v>104.3</c:v>
                </c:pt>
                <c:pt idx="99">
                  <c:v>105.1</c:v>
                </c:pt>
                <c:pt idx="100">
                  <c:v>105.6</c:v>
                </c:pt>
                <c:pt idx="101">
                  <c:v>102.9</c:v>
                </c:pt>
                <c:pt idx="102">
                  <c:v>101.7</c:v>
                </c:pt>
                <c:pt idx="103">
                  <c:v>104.6</c:v>
                </c:pt>
                <c:pt idx="104">
                  <c:v>100.5</c:v>
                </c:pt>
                <c:pt idx="105">
                  <c:v>107.9</c:v>
                </c:pt>
                <c:pt idx="106">
                  <c:v>106.6</c:v>
                </c:pt>
                <c:pt idx="107">
                  <c:v>103.2</c:v>
                </c:pt>
                <c:pt idx="108">
                  <c:v>102.1</c:v>
                </c:pt>
                <c:pt idx="109">
                  <c:v>102.5</c:v>
                </c:pt>
                <c:pt idx="110" formatCode="General">
                  <c:v>102.2</c:v>
                </c:pt>
              </c:numCache>
            </c:numRef>
          </c:val>
          <c:smooth val="0"/>
          <c:extLst>
            <c:ext xmlns:c16="http://schemas.microsoft.com/office/drawing/2014/chart" uri="{C3380CC4-5D6E-409C-BE32-E72D297353CC}">
              <c16:uniqueId val="{00000000-9F0A-4E27-A562-0E10348379DC}"/>
            </c:ext>
          </c:extLst>
        </c:ser>
        <c:ser>
          <c:idx val="1"/>
          <c:order val="1"/>
          <c:tx>
            <c:strRef>
              <c:f>まとめ!$D$2</c:f>
              <c:strCache>
                <c:ptCount val="1"/>
                <c:pt idx="0">
                  <c:v>景気動向指数（全国）</c:v>
                </c:pt>
              </c:strCache>
            </c:strRef>
          </c:tx>
          <c:spPr>
            <a:ln w="28575" cap="rnd">
              <a:solidFill>
                <a:srgbClr val="FF0000"/>
              </a:solidFill>
              <a:prstDash val="sysDash"/>
              <a:round/>
            </a:ln>
            <a:effectLst/>
          </c:spPr>
          <c:marker>
            <c:symbol val="none"/>
          </c:marker>
          <c:cat>
            <c:numRef>
              <c:f>まとめ!$B$3:$B$113</c:f>
              <c:numCache>
                <c:formatCode>yyyy"年"m"月"</c:formatCode>
                <c:ptCount val="111"/>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numCache>
            </c:numRef>
          </c:cat>
          <c:val>
            <c:numRef>
              <c:f>まとめ!$D$3:$D$113</c:f>
              <c:numCache>
                <c:formatCode>0.0_ ;[Red]\-0.0\ </c:formatCode>
                <c:ptCount val="111"/>
                <c:pt idx="0">
                  <c:v>85.7</c:v>
                </c:pt>
                <c:pt idx="1">
                  <c:v>86.8</c:v>
                </c:pt>
                <c:pt idx="2">
                  <c:v>87.8</c:v>
                </c:pt>
                <c:pt idx="3">
                  <c:v>88.9</c:v>
                </c:pt>
                <c:pt idx="4">
                  <c:v>88.3</c:v>
                </c:pt>
                <c:pt idx="5">
                  <c:v>88.8</c:v>
                </c:pt>
                <c:pt idx="6">
                  <c:v>89.4</c:v>
                </c:pt>
                <c:pt idx="7">
                  <c:v>90</c:v>
                </c:pt>
                <c:pt idx="8">
                  <c:v>90.3</c:v>
                </c:pt>
                <c:pt idx="9">
                  <c:v>89.9</c:v>
                </c:pt>
                <c:pt idx="10">
                  <c:v>91.9</c:v>
                </c:pt>
                <c:pt idx="11">
                  <c:v>91.8</c:v>
                </c:pt>
                <c:pt idx="12">
                  <c:v>91.9</c:v>
                </c:pt>
                <c:pt idx="13">
                  <c:v>93.1</c:v>
                </c:pt>
                <c:pt idx="14">
                  <c:v>86.9</c:v>
                </c:pt>
                <c:pt idx="15">
                  <c:v>85.3</c:v>
                </c:pt>
                <c:pt idx="16">
                  <c:v>87.3</c:v>
                </c:pt>
                <c:pt idx="17">
                  <c:v>89.4</c:v>
                </c:pt>
                <c:pt idx="18">
                  <c:v>90.9</c:v>
                </c:pt>
                <c:pt idx="19">
                  <c:v>91.9</c:v>
                </c:pt>
                <c:pt idx="20">
                  <c:v>92.6</c:v>
                </c:pt>
                <c:pt idx="21">
                  <c:v>94.4</c:v>
                </c:pt>
                <c:pt idx="22">
                  <c:v>92.9</c:v>
                </c:pt>
                <c:pt idx="23">
                  <c:v>95</c:v>
                </c:pt>
                <c:pt idx="24">
                  <c:v>95.4</c:v>
                </c:pt>
                <c:pt idx="25">
                  <c:v>96.1</c:v>
                </c:pt>
                <c:pt idx="26">
                  <c:v>97.2</c:v>
                </c:pt>
                <c:pt idx="27">
                  <c:v>95.9</c:v>
                </c:pt>
                <c:pt idx="28">
                  <c:v>95.3</c:v>
                </c:pt>
                <c:pt idx="29">
                  <c:v>93.5</c:v>
                </c:pt>
                <c:pt idx="30">
                  <c:v>93</c:v>
                </c:pt>
                <c:pt idx="31">
                  <c:v>93.2</c:v>
                </c:pt>
                <c:pt idx="32">
                  <c:v>91.8</c:v>
                </c:pt>
                <c:pt idx="33">
                  <c:v>91.6</c:v>
                </c:pt>
                <c:pt idx="34">
                  <c:v>91.2</c:v>
                </c:pt>
                <c:pt idx="35">
                  <c:v>92.6</c:v>
                </c:pt>
                <c:pt idx="36">
                  <c:v>92.8</c:v>
                </c:pt>
                <c:pt idx="37">
                  <c:v>93.8</c:v>
                </c:pt>
                <c:pt idx="38">
                  <c:v>95.3</c:v>
                </c:pt>
                <c:pt idx="39">
                  <c:v>95.8</c:v>
                </c:pt>
                <c:pt idx="40">
                  <c:v>96.8</c:v>
                </c:pt>
                <c:pt idx="41">
                  <c:v>97</c:v>
                </c:pt>
                <c:pt idx="42">
                  <c:v>98.2</c:v>
                </c:pt>
                <c:pt idx="43">
                  <c:v>99.2</c:v>
                </c:pt>
                <c:pt idx="44">
                  <c:v>100.1</c:v>
                </c:pt>
                <c:pt idx="45">
                  <c:v>100.8</c:v>
                </c:pt>
                <c:pt idx="46">
                  <c:v>101.9</c:v>
                </c:pt>
                <c:pt idx="47">
                  <c:v>101.7</c:v>
                </c:pt>
                <c:pt idx="48">
                  <c:v>103.8</c:v>
                </c:pt>
                <c:pt idx="49">
                  <c:v>103.2</c:v>
                </c:pt>
                <c:pt idx="50">
                  <c:v>105.7</c:v>
                </c:pt>
                <c:pt idx="51">
                  <c:v>100.8</c:v>
                </c:pt>
                <c:pt idx="52">
                  <c:v>101.1</c:v>
                </c:pt>
                <c:pt idx="53">
                  <c:v>99.8</c:v>
                </c:pt>
                <c:pt idx="54">
                  <c:v>100.1</c:v>
                </c:pt>
                <c:pt idx="55">
                  <c:v>99.4</c:v>
                </c:pt>
                <c:pt idx="56">
                  <c:v>100.7</c:v>
                </c:pt>
                <c:pt idx="57">
                  <c:v>100.3</c:v>
                </c:pt>
                <c:pt idx="58">
                  <c:v>99.9</c:v>
                </c:pt>
                <c:pt idx="59">
                  <c:v>100.3</c:v>
                </c:pt>
                <c:pt idx="60">
                  <c:v>101.5</c:v>
                </c:pt>
                <c:pt idx="61">
                  <c:v>100.3</c:v>
                </c:pt>
                <c:pt idx="62">
                  <c:v>99.3</c:v>
                </c:pt>
                <c:pt idx="63">
                  <c:v>100.2</c:v>
                </c:pt>
                <c:pt idx="64">
                  <c:v>99.8</c:v>
                </c:pt>
                <c:pt idx="65">
                  <c:v>100.6</c:v>
                </c:pt>
                <c:pt idx="66">
                  <c:v>100.3</c:v>
                </c:pt>
                <c:pt idx="67">
                  <c:v>99.5</c:v>
                </c:pt>
                <c:pt idx="68">
                  <c:v>100.2</c:v>
                </c:pt>
                <c:pt idx="69">
                  <c:v>100.3</c:v>
                </c:pt>
                <c:pt idx="70">
                  <c:v>99.4</c:v>
                </c:pt>
                <c:pt idx="71">
                  <c:v>98.5</c:v>
                </c:pt>
                <c:pt idx="72">
                  <c:v>99.1</c:v>
                </c:pt>
                <c:pt idx="73">
                  <c:v>98.7</c:v>
                </c:pt>
                <c:pt idx="74">
                  <c:v>98.4</c:v>
                </c:pt>
                <c:pt idx="75">
                  <c:v>98.6</c:v>
                </c:pt>
                <c:pt idx="76">
                  <c:v>98</c:v>
                </c:pt>
                <c:pt idx="77">
                  <c:v>98.3</c:v>
                </c:pt>
                <c:pt idx="78">
                  <c:v>98.9</c:v>
                </c:pt>
                <c:pt idx="79">
                  <c:v>99.1</c:v>
                </c:pt>
                <c:pt idx="80">
                  <c:v>99.3</c:v>
                </c:pt>
                <c:pt idx="81">
                  <c:v>100.1</c:v>
                </c:pt>
                <c:pt idx="82">
                  <c:v>101.4</c:v>
                </c:pt>
                <c:pt idx="83">
                  <c:v>101.2</c:v>
                </c:pt>
                <c:pt idx="84">
                  <c:v>101</c:v>
                </c:pt>
                <c:pt idx="85">
                  <c:v>101.5</c:v>
                </c:pt>
                <c:pt idx="86">
                  <c:v>101.6</c:v>
                </c:pt>
                <c:pt idx="87">
                  <c:v>102.9</c:v>
                </c:pt>
                <c:pt idx="88">
                  <c:v>102.3</c:v>
                </c:pt>
                <c:pt idx="89">
                  <c:v>102.7</c:v>
                </c:pt>
                <c:pt idx="90">
                  <c:v>102.1</c:v>
                </c:pt>
                <c:pt idx="91">
                  <c:v>103.5</c:v>
                </c:pt>
                <c:pt idx="92">
                  <c:v>102.6</c:v>
                </c:pt>
                <c:pt idx="93">
                  <c:v>102.9</c:v>
                </c:pt>
                <c:pt idx="94">
                  <c:v>104.2</c:v>
                </c:pt>
                <c:pt idx="95">
                  <c:v>105.3</c:v>
                </c:pt>
                <c:pt idx="96">
                  <c:v>102.6</c:v>
                </c:pt>
                <c:pt idx="97">
                  <c:v>103.3</c:v>
                </c:pt>
                <c:pt idx="98">
                  <c:v>103.2</c:v>
                </c:pt>
                <c:pt idx="99">
                  <c:v>104.1</c:v>
                </c:pt>
                <c:pt idx="100">
                  <c:v>103.9</c:v>
                </c:pt>
                <c:pt idx="101">
                  <c:v>103.5</c:v>
                </c:pt>
                <c:pt idx="102">
                  <c:v>102.9</c:v>
                </c:pt>
                <c:pt idx="103">
                  <c:v>102.9</c:v>
                </c:pt>
                <c:pt idx="104">
                  <c:v>101.8</c:v>
                </c:pt>
                <c:pt idx="105">
                  <c:v>103.9</c:v>
                </c:pt>
                <c:pt idx="106">
                  <c:v>102.3</c:v>
                </c:pt>
                <c:pt idx="107">
                  <c:v>101.3</c:v>
                </c:pt>
                <c:pt idx="108">
                  <c:v>100.4</c:v>
                </c:pt>
                <c:pt idx="109">
                  <c:v>101.5</c:v>
                </c:pt>
                <c:pt idx="110">
                  <c:v>101.1</c:v>
                </c:pt>
              </c:numCache>
            </c:numRef>
          </c:val>
          <c:smooth val="0"/>
          <c:extLst>
            <c:ext xmlns:c16="http://schemas.microsoft.com/office/drawing/2014/chart" uri="{C3380CC4-5D6E-409C-BE32-E72D297353CC}">
              <c16:uniqueId val="{00000001-9F0A-4E27-A562-0E10348379DC}"/>
            </c:ext>
          </c:extLst>
        </c:ser>
        <c:dLbls>
          <c:showLegendKey val="0"/>
          <c:showVal val="0"/>
          <c:showCatName val="0"/>
          <c:showSerName val="0"/>
          <c:showPercent val="0"/>
          <c:showBubbleSize val="0"/>
        </c:dLbls>
        <c:smooth val="0"/>
        <c:axId val="522544607"/>
        <c:axId val="522541279"/>
      </c:lineChart>
      <c:dateAx>
        <c:axId val="522544607"/>
        <c:scaling>
          <c:orientation val="minMax"/>
        </c:scaling>
        <c:delete val="0"/>
        <c:axPos val="b"/>
        <c:numFmt formatCode="yyyy&quot;年&quot;m&quot;月&quot;"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1279"/>
        <c:crossesAt val="100"/>
        <c:auto val="1"/>
        <c:lblOffset val="100"/>
        <c:baseTimeUnit val="months"/>
        <c:majorUnit val="12"/>
        <c:majorTimeUnit val="months"/>
      </c:dateAx>
      <c:valAx>
        <c:axId val="522541279"/>
        <c:scaling>
          <c:orientation val="minMax"/>
          <c:min val="7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4607"/>
        <c:crosses val="autoZero"/>
        <c:crossBetween val="between"/>
        <c:majorUnit val="10"/>
      </c:valAx>
      <c:spPr>
        <a:noFill/>
        <a:ln>
          <a:noFill/>
        </a:ln>
        <a:effectLst/>
      </c:spPr>
    </c:plotArea>
    <c:legend>
      <c:legendPos val="t"/>
      <c:layout>
        <c:manualLayout>
          <c:xMode val="edge"/>
          <c:yMode val="edge"/>
          <c:x val="0.12151761503213181"/>
          <c:y val="4.9548378086472474E-3"/>
          <c:w val="0.85341574261098962"/>
          <c:h val="5.51478582649390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3"/>
          <c:order val="0"/>
          <c:tx>
            <c:strRef>
              <c:f>グラフ!$B$2</c:f>
              <c:strCache>
                <c:ptCount val="1"/>
                <c:pt idx="0">
                  <c:v>大阪</c:v>
                </c:pt>
              </c:strCache>
            </c:strRef>
          </c:tx>
          <c:marker>
            <c:symbol val="circle"/>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グラフ!$A$3:$A$18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グラフ!$B$3:$B$18</c:f>
              <c:numCache>
                <c:formatCode>0.0%</c:formatCode>
                <c:ptCount val="9"/>
                <c:pt idx="0">
                  <c:v>0.53196527229676405</c:v>
                </c:pt>
                <c:pt idx="1">
                  <c:v>0.53597264237800868</c:v>
                </c:pt>
                <c:pt idx="2">
                  <c:v>0.53636363636363638</c:v>
                </c:pt>
                <c:pt idx="3">
                  <c:v>0.5457376411054885</c:v>
                </c:pt>
                <c:pt idx="4">
                  <c:v>0.54647996888370287</c:v>
                </c:pt>
                <c:pt idx="5">
                  <c:v>0.54703291008033172</c:v>
                </c:pt>
                <c:pt idx="6">
                  <c:v>0.55371472948485634</c:v>
                </c:pt>
                <c:pt idx="7">
                  <c:v>0.55987096774193545</c:v>
                </c:pt>
                <c:pt idx="8">
                  <c:v>0.57021276595744685</c:v>
                </c:pt>
              </c:numCache>
            </c:numRef>
          </c:val>
          <c:smooth val="0"/>
          <c:extLst>
            <c:ext xmlns:c16="http://schemas.microsoft.com/office/drawing/2014/chart" uri="{C3380CC4-5D6E-409C-BE32-E72D297353CC}">
              <c16:uniqueId val="{00000000-411B-4A00-B3AF-1D3BC67595E8}"/>
            </c:ext>
          </c:extLst>
        </c:ser>
        <c:ser>
          <c:idx val="1"/>
          <c:order val="1"/>
          <c:tx>
            <c:strRef>
              <c:f>グラフ!$C$2</c:f>
              <c:strCache>
                <c:ptCount val="1"/>
                <c:pt idx="0">
                  <c:v>全国</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01-411B-4A00-B3AF-1D3BC67595E8}"/>
                </c:ext>
              </c:extLst>
            </c:dLbl>
            <c:dLbl>
              <c:idx val="1"/>
              <c:delete val="1"/>
              <c:extLst>
                <c:ext xmlns:c15="http://schemas.microsoft.com/office/drawing/2012/chart" uri="{CE6537A1-D6FC-4f65-9D91-7224C49458BB}"/>
                <c:ext xmlns:c16="http://schemas.microsoft.com/office/drawing/2014/chart" uri="{C3380CC4-5D6E-409C-BE32-E72D297353CC}">
                  <c16:uniqueId val="{00000002-411B-4A00-B3AF-1D3BC67595E8}"/>
                </c:ext>
              </c:extLst>
            </c:dLbl>
            <c:dLbl>
              <c:idx val="2"/>
              <c:delete val="1"/>
              <c:extLst>
                <c:ext xmlns:c15="http://schemas.microsoft.com/office/drawing/2012/chart" uri="{CE6537A1-D6FC-4f65-9D91-7224C49458BB}"/>
                <c:ext xmlns:c16="http://schemas.microsoft.com/office/drawing/2014/chart" uri="{C3380CC4-5D6E-409C-BE32-E72D297353CC}">
                  <c16:uniqueId val="{00000003-411B-4A00-B3AF-1D3BC67595E8}"/>
                </c:ext>
              </c:extLst>
            </c:dLbl>
            <c:dLbl>
              <c:idx val="3"/>
              <c:delete val="1"/>
              <c:extLst>
                <c:ext xmlns:c15="http://schemas.microsoft.com/office/drawing/2012/chart" uri="{CE6537A1-D6FC-4f65-9D91-7224C49458BB}"/>
                <c:ext xmlns:c16="http://schemas.microsoft.com/office/drawing/2014/chart" uri="{C3380CC4-5D6E-409C-BE32-E72D297353CC}">
                  <c16:uniqueId val="{00000004-411B-4A00-B3AF-1D3BC67595E8}"/>
                </c:ext>
              </c:extLst>
            </c:dLbl>
            <c:dLbl>
              <c:idx val="4"/>
              <c:delete val="1"/>
              <c:extLst>
                <c:ext xmlns:c15="http://schemas.microsoft.com/office/drawing/2012/chart" uri="{CE6537A1-D6FC-4f65-9D91-7224C49458BB}"/>
                <c:ext xmlns:c16="http://schemas.microsoft.com/office/drawing/2014/chart" uri="{C3380CC4-5D6E-409C-BE32-E72D297353CC}">
                  <c16:uniqueId val="{00000005-411B-4A00-B3AF-1D3BC67595E8}"/>
                </c:ext>
              </c:extLst>
            </c:dLbl>
            <c:dLbl>
              <c:idx val="5"/>
              <c:delete val="1"/>
              <c:extLst>
                <c:ext xmlns:c15="http://schemas.microsoft.com/office/drawing/2012/chart" uri="{CE6537A1-D6FC-4f65-9D91-7224C49458BB}"/>
                <c:ext xmlns:c16="http://schemas.microsoft.com/office/drawing/2014/chart" uri="{C3380CC4-5D6E-409C-BE32-E72D297353CC}">
                  <c16:uniqueId val="{00000006-411B-4A00-B3AF-1D3BC67595E8}"/>
                </c:ext>
              </c:extLst>
            </c:dLbl>
            <c:dLbl>
              <c:idx val="6"/>
              <c:delete val="1"/>
              <c:extLst>
                <c:ext xmlns:c15="http://schemas.microsoft.com/office/drawing/2012/chart" uri="{CE6537A1-D6FC-4f65-9D91-7224C49458BB}"/>
                <c:ext xmlns:c16="http://schemas.microsoft.com/office/drawing/2014/chart" uri="{C3380CC4-5D6E-409C-BE32-E72D297353CC}">
                  <c16:uniqueId val="{00000007-411B-4A00-B3AF-1D3BC67595E8}"/>
                </c:ext>
              </c:extLst>
            </c:dLbl>
            <c:dLbl>
              <c:idx val="7"/>
              <c:delete val="1"/>
              <c:extLst>
                <c:ext xmlns:c15="http://schemas.microsoft.com/office/drawing/2012/chart" uri="{CE6537A1-D6FC-4f65-9D91-7224C49458BB}"/>
                <c:ext xmlns:c16="http://schemas.microsoft.com/office/drawing/2014/chart" uri="{C3380CC4-5D6E-409C-BE32-E72D297353CC}">
                  <c16:uniqueId val="{00000008-411B-4A00-B3AF-1D3BC67595E8}"/>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グラフ!$A$3:$A$18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グラフ!$C$3:$C$18</c:f>
              <c:numCache>
                <c:formatCode>0.0%</c:formatCode>
                <c:ptCount val="9"/>
                <c:pt idx="0">
                  <c:v>0.56629559236129967</c:v>
                </c:pt>
                <c:pt idx="1">
                  <c:v>0.56601566015660154</c:v>
                </c:pt>
                <c:pt idx="2">
                  <c:v>0.56496666065957835</c:v>
                </c:pt>
                <c:pt idx="3">
                  <c:v>0.56917388167388172</c:v>
                </c:pt>
                <c:pt idx="4">
                  <c:v>0.57319494584837549</c:v>
                </c:pt>
                <c:pt idx="5">
                  <c:v>0.57560711383948726</c:v>
                </c:pt>
                <c:pt idx="6">
                  <c:v>0.58133237046398267</c:v>
                </c:pt>
                <c:pt idx="7">
                  <c:v>0.58786460208858482</c:v>
                </c:pt>
                <c:pt idx="8">
                  <c:v>0.6003062787136294</c:v>
                </c:pt>
              </c:numCache>
            </c:numRef>
          </c:val>
          <c:smooth val="0"/>
          <c:extLst>
            <c:ext xmlns:c16="http://schemas.microsoft.com/office/drawing/2014/chart" uri="{C3380CC4-5D6E-409C-BE32-E72D297353CC}">
              <c16:uniqueId val="{00000009-411B-4A00-B3AF-1D3BC67595E8}"/>
            </c:ext>
          </c:extLst>
        </c:ser>
        <c:ser>
          <c:idx val="0"/>
          <c:order val="2"/>
          <c:tx>
            <c:strRef>
              <c:f>グラフ!$D$2</c:f>
              <c:strCache>
                <c:ptCount val="1"/>
                <c:pt idx="0">
                  <c:v>東京</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0A-411B-4A00-B3AF-1D3BC67595E8}"/>
                </c:ext>
              </c:extLst>
            </c:dLbl>
            <c:dLbl>
              <c:idx val="1"/>
              <c:delete val="1"/>
              <c:extLst>
                <c:ext xmlns:c15="http://schemas.microsoft.com/office/drawing/2012/chart" uri="{CE6537A1-D6FC-4f65-9D91-7224C49458BB}"/>
                <c:ext xmlns:c16="http://schemas.microsoft.com/office/drawing/2014/chart" uri="{C3380CC4-5D6E-409C-BE32-E72D297353CC}">
                  <c16:uniqueId val="{0000000B-411B-4A00-B3AF-1D3BC67595E8}"/>
                </c:ext>
              </c:extLst>
            </c:dLbl>
            <c:dLbl>
              <c:idx val="2"/>
              <c:delete val="1"/>
              <c:extLst>
                <c:ext xmlns:c15="http://schemas.microsoft.com/office/drawing/2012/chart" uri="{CE6537A1-D6FC-4f65-9D91-7224C49458BB}"/>
                <c:ext xmlns:c16="http://schemas.microsoft.com/office/drawing/2014/chart" uri="{C3380CC4-5D6E-409C-BE32-E72D297353CC}">
                  <c16:uniqueId val="{0000000C-411B-4A00-B3AF-1D3BC67595E8}"/>
                </c:ext>
              </c:extLst>
            </c:dLbl>
            <c:dLbl>
              <c:idx val="3"/>
              <c:delete val="1"/>
              <c:extLst>
                <c:ext xmlns:c15="http://schemas.microsoft.com/office/drawing/2012/chart" uri="{CE6537A1-D6FC-4f65-9D91-7224C49458BB}"/>
                <c:ext xmlns:c16="http://schemas.microsoft.com/office/drawing/2014/chart" uri="{C3380CC4-5D6E-409C-BE32-E72D297353CC}">
                  <c16:uniqueId val="{0000000D-411B-4A00-B3AF-1D3BC67595E8}"/>
                </c:ext>
              </c:extLst>
            </c:dLbl>
            <c:dLbl>
              <c:idx val="4"/>
              <c:delete val="1"/>
              <c:extLst>
                <c:ext xmlns:c15="http://schemas.microsoft.com/office/drawing/2012/chart" uri="{CE6537A1-D6FC-4f65-9D91-7224C49458BB}"/>
                <c:ext xmlns:c16="http://schemas.microsoft.com/office/drawing/2014/chart" uri="{C3380CC4-5D6E-409C-BE32-E72D297353CC}">
                  <c16:uniqueId val="{0000000E-411B-4A00-B3AF-1D3BC67595E8}"/>
                </c:ext>
              </c:extLst>
            </c:dLbl>
            <c:dLbl>
              <c:idx val="5"/>
              <c:delete val="1"/>
              <c:extLst>
                <c:ext xmlns:c15="http://schemas.microsoft.com/office/drawing/2012/chart" uri="{CE6537A1-D6FC-4f65-9D91-7224C49458BB}"/>
                <c:ext xmlns:c16="http://schemas.microsoft.com/office/drawing/2014/chart" uri="{C3380CC4-5D6E-409C-BE32-E72D297353CC}">
                  <c16:uniqueId val="{0000000F-411B-4A00-B3AF-1D3BC67595E8}"/>
                </c:ext>
              </c:extLst>
            </c:dLbl>
            <c:dLbl>
              <c:idx val="6"/>
              <c:delete val="1"/>
              <c:extLst>
                <c:ext xmlns:c15="http://schemas.microsoft.com/office/drawing/2012/chart" uri="{CE6537A1-D6FC-4f65-9D91-7224C49458BB}"/>
                <c:ext xmlns:c16="http://schemas.microsoft.com/office/drawing/2014/chart" uri="{C3380CC4-5D6E-409C-BE32-E72D297353CC}">
                  <c16:uniqueId val="{00000010-411B-4A00-B3AF-1D3BC67595E8}"/>
                </c:ext>
              </c:extLst>
            </c:dLbl>
            <c:dLbl>
              <c:idx val="7"/>
              <c:delete val="1"/>
              <c:extLst>
                <c:ext xmlns:c15="http://schemas.microsoft.com/office/drawing/2012/chart" uri="{CE6537A1-D6FC-4f65-9D91-7224C49458BB}"/>
                <c:ext xmlns:c16="http://schemas.microsoft.com/office/drawing/2014/chart" uri="{C3380CC4-5D6E-409C-BE32-E72D297353CC}">
                  <c16:uniqueId val="{00000011-411B-4A00-B3AF-1D3BC67595E8}"/>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グラフ!$A$3:$A$18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グラフ!$D$3:$D$18</c:f>
              <c:numCache>
                <c:formatCode>0.0%</c:formatCode>
                <c:ptCount val="9"/>
                <c:pt idx="0">
                  <c:v>0.59079733052335792</c:v>
                </c:pt>
                <c:pt idx="1">
                  <c:v>0.59464426358624312</c:v>
                </c:pt>
                <c:pt idx="2">
                  <c:v>0.60272804774083544</c:v>
                </c:pt>
                <c:pt idx="3">
                  <c:v>0.60827105978260865</c:v>
                </c:pt>
                <c:pt idx="4">
                  <c:v>0.61756756756756759</c:v>
                </c:pt>
                <c:pt idx="5">
                  <c:v>0.6205450733752621</c:v>
                </c:pt>
                <c:pt idx="6">
                  <c:v>0.6229317369252515</c:v>
                </c:pt>
                <c:pt idx="7">
                  <c:v>0.63184734331304493</c:v>
                </c:pt>
                <c:pt idx="8">
                  <c:v>0.64664109052322261</c:v>
                </c:pt>
              </c:numCache>
            </c:numRef>
          </c:val>
          <c:smooth val="0"/>
          <c:extLst>
            <c:ext xmlns:c16="http://schemas.microsoft.com/office/drawing/2014/chart" uri="{C3380CC4-5D6E-409C-BE32-E72D297353CC}">
              <c16:uniqueId val="{00000012-411B-4A00-B3AF-1D3BC67595E8}"/>
            </c:ext>
          </c:extLst>
        </c:ser>
        <c:ser>
          <c:idx val="4"/>
          <c:order val="3"/>
          <c:tx>
            <c:strRef>
              <c:f>グラフ!$E$2</c:f>
              <c:strCache>
                <c:ptCount val="1"/>
                <c:pt idx="0">
                  <c:v>神奈川</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13-411B-4A00-B3AF-1D3BC67595E8}"/>
                </c:ext>
              </c:extLst>
            </c:dLbl>
            <c:dLbl>
              <c:idx val="1"/>
              <c:delete val="1"/>
              <c:extLst>
                <c:ext xmlns:c15="http://schemas.microsoft.com/office/drawing/2012/chart" uri="{CE6537A1-D6FC-4f65-9D91-7224C49458BB}"/>
                <c:ext xmlns:c16="http://schemas.microsoft.com/office/drawing/2014/chart" uri="{C3380CC4-5D6E-409C-BE32-E72D297353CC}">
                  <c16:uniqueId val="{00000014-411B-4A00-B3AF-1D3BC67595E8}"/>
                </c:ext>
              </c:extLst>
            </c:dLbl>
            <c:dLbl>
              <c:idx val="2"/>
              <c:delete val="1"/>
              <c:extLst>
                <c:ext xmlns:c15="http://schemas.microsoft.com/office/drawing/2012/chart" uri="{CE6537A1-D6FC-4f65-9D91-7224C49458BB}"/>
                <c:ext xmlns:c16="http://schemas.microsoft.com/office/drawing/2014/chart" uri="{C3380CC4-5D6E-409C-BE32-E72D297353CC}">
                  <c16:uniqueId val="{00000015-411B-4A00-B3AF-1D3BC67595E8}"/>
                </c:ext>
              </c:extLst>
            </c:dLbl>
            <c:dLbl>
              <c:idx val="3"/>
              <c:delete val="1"/>
              <c:extLst>
                <c:ext xmlns:c15="http://schemas.microsoft.com/office/drawing/2012/chart" uri="{CE6537A1-D6FC-4f65-9D91-7224C49458BB}"/>
                <c:ext xmlns:c16="http://schemas.microsoft.com/office/drawing/2014/chart" uri="{C3380CC4-5D6E-409C-BE32-E72D297353CC}">
                  <c16:uniqueId val="{00000016-411B-4A00-B3AF-1D3BC67595E8}"/>
                </c:ext>
              </c:extLst>
            </c:dLbl>
            <c:dLbl>
              <c:idx val="4"/>
              <c:delete val="1"/>
              <c:extLst>
                <c:ext xmlns:c15="http://schemas.microsoft.com/office/drawing/2012/chart" uri="{CE6537A1-D6FC-4f65-9D91-7224C49458BB}"/>
                <c:ext xmlns:c16="http://schemas.microsoft.com/office/drawing/2014/chart" uri="{C3380CC4-5D6E-409C-BE32-E72D297353CC}">
                  <c16:uniqueId val="{00000017-411B-4A00-B3AF-1D3BC67595E8}"/>
                </c:ext>
              </c:extLst>
            </c:dLbl>
            <c:dLbl>
              <c:idx val="5"/>
              <c:delete val="1"/>
              <c:extLst>
                <c:ext xmlns:c15="http://schemas.microsoft.com/office/drawing/2012/chart" uri="{CE6537A1-D6FC-4f65-9D91-7224C49458BB}"/>
                <c:ext xmlns:c16="http://schemas.microsoft.com/office/drawing/2014/chart" uri="{C3380CC4-5D6E-409C-BE32-E72D297353CC}">
                  <c16:uniqueId val="{00000018-411B-4A00-B3AF-1D3BC67595E8}"/>
                </c:ext>
              </c:extLst>
            </c:dLbl>
            <c:dLbl>
              <c:idx val="6"/>
              <c:delete val="1"/>
              <c:extLst>
                <c:ext xmlns:c15="http://schemas.microsoft.com/office/drawing/2012/chart" uri="{CE6537A1-D6FC-4f65-9D91-7224C49458BB}"/>
                <c:ext xmlns:c16="http://schemas.microsoft.com/office/drawing/2014/chart" uri="{C3380CC4-5D6E-409C-BE32-E72D297353CC}">
                  <c16:uniqueId val="{00000019-411B-4A00-B3AF-1D3BC67595E8}"/>
                </c:ext>
              </c:extLst>
            </c:dLbl>
            <c:dLbl>
              <c:idx val="7"/>
              <c:delete val="1"/>
              <c:extLst>
                <c:ext xmlns:c15="http://schemas.microsoft.com/office/drawing/2012/chart" uri="{CE6537A1-D6FC-4f65-9D91-7224C49458BB}"/>
                <c:ext xmlns:c16="http://schemas.microsoft.com/office/drawing/2014/chart" uri="{C3380CC4-5D6E-409C-BE32-E72D297353CC}">
                  <c16:uniqueId val="{0000001A-411B-4A00-B3AF-1D3BC67595E8}"/>
                </c:ext>
              </c:extLst>
            </c:dLbl>
            <c:dLbl>
              <c:idx val="8"/>
              <c:layout>
                <c:manualLayout>
                  <c:x val="-9.6079535548739357E-3"/>
                  <c:y val="-6.474069067124743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11B-4A00-B3AF-1D3BC67595E8}"/>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グラフ!$A$3:$A$18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グラフ!$E$3:$E$18</c:f>
              <c:numCache>
                <c:formatCode>0.0%</c:formatCode>
                <c:ptCount val="9"/>
                <c:pt idx="0">
                  <c:v>0.57723995880535528</c:v>
                </c:pt>
                <c:pt idx="1">
                  <c:v>0.57809124412250601</c:v>
                </c:pt>
                <c:pt idx="2">
                  <c:v>0.57534246575342463</c:v>
                </c:pt>
                <c:pt idx="3">
                  <c:v>0.58321731426401724</c:v>
                </c:pt>
                <c:pt idx="4">
                  <c:v>0.58649842271293373</c:v>
                </c:pt>
                <c:pt idx="5">
                  <c:v>0.58493650194895008</c:v>
                </c:pt>
                <c:pt idx="6">
                  <c:v>0.59701866466240761</c:v>
                </c:pt>
                <c:pt idx="7">
                  <c:v>0.60410958904109591</c:v>
                </c:pt>
                <c:pt idx="8">
                  <c:v>0.61558506018116388</c:v>
                </c:pt>
              </c:numCache>
            </c:numRef>
          </c:val>
          <c:smooth val="0"/>
          <c:extLst>
            <c:ext xmlns:c16="http://schemas.microsoft.com/office/drawing/2014/chart" uri="{C3380CC4-5D6E-409C-BE32-E72D297353CC}">
              <c16:uniqueId val="{0000001C-411B-4A00-B3AF-1D3BC67595E8}"/>
            </c:ext>
          </c:extLst>
        </c:ser>
        <c:ser>
          <c:idx val="2"/>
          <c:order val="4"/>
          <c:tx>
            <c:strRef>
              <c:f>グラフ!$F$2</c:f>
              <c:strCache>
                <c:ptCount val="1"/>
                <c:pt idx="0">
                  <c:v>愛知</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1D-411B-4A00-B3AF-1D3BC67595E8}"/>
                </c:ext>
              </c:extLst>
            </c:dLbl>
            <c:dLbl>
              <c:idx val="1"/>
              <c:delete val="1"/>
              <c:extLst>
                <c:ext xmlns:c15="http://schemas.microsoft.com/office/drawing/2012/chart" uri="{CE6537A1-D6FC-4f65-9D91-7224C49458BB}"/>
                <c:ext xmlns:c16="http://schemas.microsoft.com/office/drawing/2014/chart" uri="{C3380CC4-5D6E-409C-BE32-E72D297353CC}">
                  <c16:uniqueId val="{0000001E-411B-4A00-B3AF-1D3BC67595E8}"/>
                </c:ext>
              </c:extLst>
            </c:dLbl>
            <c:dLbl>
              <c:idx val="2"/>
              <c:delete val="1"/>
              <c:extLst>
                <c:ext xmlns:c15="http://schemas.microsoft.com/office/drawing/2012/chart" uri="{CE6537A1-D6FC-4f65-9D91-7224C49458BB}"/>
                <c:ext xmlns:c16="http://schemas.microsoft.com/office/drawing/2014/chart" uri="{C3380CC4-5D6E-409C-BE32-E72D297353CC}">
                  <c16:uniqueId val="{0000001F-411B-4A00-B3AF-1D3BC67595E8}"/>
                </c:ext>
              </c:extLst>
            </c:dLbl>
            <c:dLbl>
              <c:idx val="3"/>
              <c:delete val="1"/>
              <c:extLst>
                <c:ext xmlns:c15="http://schemas.microsoft.com/office/drawing/2012/chart" uri="{CE6537A1-D6FC-4f65-9D91-7224C49458BB}"/>
                <c:ext xmlns:c16="http://schemas.microsoft.com/office/drawing/2014/chart" uri="{C3380CC4-5D6E-409C-BE32-E72D297353CC}">
                  <c16:uniqueId val="{00000020-411B-4A00-B3AF-1D3BC67595E8}"/>
                </c:ext>
              </c:extLst>
            </c:dLbl>
            <c:dLbl>
              <c:idx val="4"/>
              <c:delete val="1"/>
              <c:extLst>
                <c:ext xmlns:c15="http://schemas.microsoft.com/office/drawing/2012/chart" uri="{CE6537A1-D6FC-4f65-9D91-7224C49458BB}"/>
                <c:ext xmlns:c16="http://schemas.microsoft.com/office/drawing/2014/chart" uri="{C3380CC4-5D6E-409C-BE32-E72D297353CC}">
                  <c16:uniqueId val="{00000021-411B-4A00-B3AF-1D3BC67595E8}"/>
                </c:ext>
              </c:extLst>
            </c:dLbl>
            <c:dLbl>
              <c:idx val="5"/>
              <c:delete val="1"/>
              <c:extLst>
                <c:ext xmlns:c15="http://schemas.microsoft.com/office/drawing/2012/chart" uri="{CE6537A1-D6FC-4f65-9D91-7224C49458BB}"/>
                <c:ext xmlns:c16="http://schemas.microsoft.com/office/drawing/2014/chart" uri="{C3380CC4-5D6E-409C-BE32-E72D297353CC}">
                  <c16:uniqueId val="{00000022-411B-4A00-B3AF-1D3BC67595E8}"/>
                </c:ext>
              </c:extLst>
            </c:dLbl>
            <c:dLbl>
              <c:idx val="6"/>
              <c:delete val="1"/>
              <c:extLst>
                <c:ext xmlns:c15="http://schemas.microsoft.com/office/drawing/2012/chart" uri="{CE6537A1-D6FC-4f65-9D91-7224C49458BB}"/>
                <c:ext xmlns:c16="http://schemas.microsoft.com/office/drawing/2014/chart" uri="{C3380CC4-5D6E-409C-BE32-E72D297353CC}">
                  <c16:uniqueId val="{00000023-411B-4A00-B3AF-1D3BC67595E8}"/>
                </c:ext>
              </c:extLst>
            </c:dLbl>
            <c:dLbl>
              <c:idx val="7"/>
              <c:delete val="1"/>
              <c:extLst>
                <c:ext xmlns:c15="http://schemas.microsoft.com/office/drawing/2012/chart" uri="{CE6537A1-D6FC-4f65-9D91-7224C49458BB}"/>
                <c:ext xmlns:c16="http://schemas.microsoft.com/office/drawing/2014/chart" uri="{C3380CC4-5D6E-409C-BE32-E72D297353CC}">
                  <c16:uniqueId val="{00000024-411B-4A00-B3AF-1D3BC67595E8}"/>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グラフ!$A$3:$A$18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グラフ!$F$3:$F$18</c:f>
              <c:numCache>
                <c:formatCode>0.0%</c:formatCode>
                <c:ptCount val="9"/>
                <c:pt idx="0">
                  <c:v>0.59892795207315153</c:v>
                </c:pt>
                <c:pt idx="1">
                  <c:v>0.60053577056413487</c:v>
                </c:pt>
                <c:pt idx="2">
                  <c:v>0.59400031411967957</c:v>
                </c:pt>
                <c:pt idx="3">
                  <c:v>0.604698512137823</c:v>
                </c:pt>
                <c:pt idx="4">
                  <c:v>0.60995785859216478</c:v>
                </c:pt>
                <c:pt idx="5">
                  <c:v>0.60451010886469669</c:v>
                </c:pt>
                <c:pt idx="6">
                  <c:v>0.60563816604708798</c:v>
                </c:pt>
                <c:pt idx="7">
                  <c:v>0.6092837380879188</c:v>
                </c:pt>
                <c:pt idx="8">
                  <c:v>0.62515318627450978</c:v>
                </c:pt>
              </c:numCache>
            </c:numRef>
          </c:val>
          <c:smooth val="0"/>
          <c:extLst>
            <c:ext xmlns:c16="http://schemas.microsoft.com/office/drawing/2014/chart" uri="{C3380CC4-5D6E-409C-BE32-E72D297353CC}">
              <c16:uniqueId val="{00000025-411B-4A00-B3AF-1D3BC67595E8}"/>
            </c:ext>
          </c:extLst>
        </c:ser>
        <c:dLbls>
          <c:showLegendKey val="0"/>
          <c:showVal val="0"/>
          <c:showCatName val="0"/>
          <c:showSerName val="0"/>
          <c:showPercent val="0"/>
          <c:showBubbleSize val="0"/>
        </c:dLbls>
        <c:marker val="1"/>
        <c:smooth val="0"/>
        <c:axId val="112584576"/>
        <c:axId val="112586112"/>
      </c:lineChart>
      <c:catAx>
        <c:axId val="112584576"/>
        <c:scaling>
          <c:orientation val="minMax"/>
        </c:scaling>
        <c:delete val="0"/>
        <c:axPos val="b"/>
        <c:numFmt formatCode="General" sourceLinked="1"/>
        <c:majorTickMark val="out"/>
        <c:minorTickMark val="none"/>
        <c:tickLblPos val="nextTo"/>
        <c:crossAx val="112586112"/>
        <c:crosses val="autoZero"/>
        <c:auto val="1"/>
        <c:lblAlgn val="ctr"/>
        <c:lblOffset val="100"/>
        <c:noMultiLvlLbl val="0"/>
      </c:catAx>
      <c:valAx>
        <c:axId val="112586112"/>
        <c:scaling>
          <c:orientation val="minMax"/>
          <c:min val="0.52"/>
        </c:scaling>
        <c:delete val="0"/>
        <c:axPos val="l"/>
        <c:majorGridlines/>
        <c:numFmt formatCode="0.0%" sourceLinked="1"/>
        <c:majorTickMark val="out"/>
        <c:minorTickMark val="none"/>
        <c:tickLblPos val="nextTo"/>
        <c:crossAx val="112584576"/>
        <c:crosses val="autoZero"/>
        <c:crossBetween val="between"/>
        <c:minorUnit val="1.0000000000000002E-2"/>
      </c:valAx>
    </c:plotArea>
    <c:legend>
      <c:legendPos val="r"/>
      <c:overlay val="0"/>
    </c:legend>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55374183852536E-2"/>
          <c:y val="4.8219428802800383E-2"/>
          <c:w val="0.8868702215356199"/>
          <c:h val="0.87919363513721283"/>
        </c:manualLayout>
      </c:layout>
      <c:lineChart>
        <c:grouping val="standard"/>
        <c:varyColors val="0"/>
        <c:ser>
          <c:idx val="0"/>
          <c:order val="0"/>
          <c:tx>
            <c:strRef>
              <c:f>Sheet1!$B$22</c:f>
              <c:strCache>
                <c:ptCount val="1"/>
                <c:pt idx="0">
                  <c:v>医療・福祉</c:v>
                </c:pt>
              </c:strCache>
            </c:strRef>
          </c:tx>
          <c:spPr>
            <a:ln w="34925"/>
          </c:spPr>
          <c:dLbls>
            <c:dLbl>
              <c:idx val="6"/>
              <c:layout>
                <c:manualLayout>
                  <c:x val="-9.5336742788990556E-2"/>
                  <c:y val="-0.10020788316314848"/>
                </c:manualLayout>
              </c:layout>
              <c:tx>
                <c:rich>
                  <a:bodyPr/>
                  <a:lstStyle/>
                  <a:p>
                    <a:r>
                      <a:rPr lang="ja-JP" altLang="en-US"/>
                      <a:t>医療・福祉</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42-44BC-A4FE-0C4333D6B381}"/>
                </c:ext>
              </c:extLst>
            </c:dLbl>
            <c:dLbl>
              <c:idx val="8"/>
              <c:layout>
                <c:manualLayout>
                  <c:x val="-1.3633528604109293E-2"/>
                  <c:y val="1.0697391296535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Sheet1!$C$22:$K$22</c:f>
              <c:numCache>
                <c:formatCode>0.0%</c:formatCode>
                <c:ptCount val="9"/>
                <c:pt idx="0">
                  <c:v>0.2485685015458354</c:v>
                </c:pt>
                <c:pt idx="1">
                  <c:v>0.23363574285435568</c:v>
                </c:pt>
                <c:pt idx="2">
                  <c:v>0.21577572672679016</c:v>
                </c:pt>
                <c:pt idx="3">
                  <c:v>0.2042902117729877</c:v>
                </c:pt>
                <c:pt idx="4">
                  <c:v>0.17778189417137963</c:v>
                </c:pt>
                <c:pt idx="5">
                  <c:v>0.15320632664307823</c:v>
                </c:pt>
                <c:pt idx="6">
                  <c:v>0.13538814474950048</c:v>
                </c:pt>
                <c:pt idx="7">
                  <c:v>0.12426253531148221</c:v>
                </c:pt>
                <c:pt idx="8">
                  <c:v>0.11298154076585659</c:v>
                </c:pt>
              </c:numCache>
            </c:numRef>
          </c:val>
          <c:smooth val="0"/>
          <c:extLst>
            <c:ext xmlns:c16="http://schemas.microsoft.com/office/drawing/2014/chart" uri="{C3380CC4-5D6E-409C-BE32-E72D297353CC}">
              <c16:uniqueId val="{00000002-D942-44BC-A4FE-0C4333D6B381}"/>
            </c:ext>
          </c:extLst>
        </c:ser>
        <c:ser>
          <c:idx val="2"/>
          <c:order val="2"/>
          <c:tx>
            <c:strRef>
              <c:f>Sheet1!$B$24</c:f>
              <c:strCache>
                <c:ptCount val="1"/>
                <c:pt idx="0">
                  <c:v>卸売業・小売業</c:v>
                </c:pt>
              </c:strCache>
            </c:strRef>
          </c:tx>
          <c:spPr>
            <a:ln w="19050"/>
          </c:spPr>
          <c:dLbls>
            <c:dLbl>
              <c:idx val="7"/>
              <c:layout>
                <c:manualLayout>
                  <c:x val="-8.009704764327831E-2"/>
                  <c:y val="-7.739576641614368E-2"/>
                </c:manualLayout>
              </c:layout>
              <c:tx>
                <c:rich>
                  <a:bodyPr/>
                  <a:lstStyle/>
                  <a:p>
                    <a:r>
                      <a:rPr lang="ja-JP" altLang="en-US"/>
                      <a:t>卸売業・小売業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42-44BC-A4FE-0C4333D6B381}"/>
                </c:ext>
              </c:extLst>
            </c:dLbl>
            <c:dLbl>
              <c:idx val="8"/>
              <c:layout>
                <c:manualLayout>
                  <c:x val="-1.5337719679622813E-2"/>
                  <c:y val="-3.20921738896051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Sheet1!$C$24:$K$24</c:f>
              <c:numCache>
                <c:formatCode>0.0%</c:formatCode>
                <c:ptCount val="9"/>
                <c:pt idx="0">
                  <c:v>0.29725371892229274</c:v>
                </c:pt>
                <c:pt idx="1">
                  <c:v>0.2783193392822369</c:v>
                </c:pt>
                <c:pt idx="2">
                  <c:v>0.24437538723667906</c:v>
                </c:pt>
                <c:pt idx="3">
                  <c:v>0.21614369029303374</c:v>
                </c:pt>
                <c:pt idx="4">
                  <c:v>0.18681681554548918</c:v>
                </c:pt>
                <c:pt idx="5">
                  <c:v>0.15661465845024256</c:v>
                </c:pt>
                <c:pt idx="6">
                  <c:v>0.14768393286177522</c:v>
                </c:pt>
                <c:pt idx="7">
                  <c:v>0.13383121974087275</c:v>
                </c:pt>
                <c:pt idx="8">
                  <c:v>0.1233776742078519</c:v>
                </c:pt>
              </c:numCache>
            </c:numRef>
          </c:val>
          <c:smooth val="0"/>
          <c:extLst>
            <c:ext xmlns:c16="http://schemas.microsoft.com/office/drawing/2014/chart" uri="{C3380CC4-5D6E-409C-BE32-E72D297353CC}">
              <c16:uniqueId val="{00000005-D942-44BC-A4FE-0C4333D6B381}"/>
            </c:ext>
          </c:extLst>
        </c:ser>
        <c:ser>
          <c:idx val="3"/>
          <c:order val="3"/>
          <c:tx>
            <c:strRef>
              <c:f>Sheet1!$B$25</c:f>
              <c:strCache>
                <c:ptCount val="1"/>
                <c:pt idx="0">
                  <c:v>宿泊業・飲食サービス業</c:v>
                </c:pt>
              </c:strCache>
            </c:strRef>
          </c:tx>
          <c:spPr>
            <a:ln w="19050"/>
          </c:spPr>
          <c:dLbls>
            <c:dLbl>
              <c:idx val="5"/>
              <c:layout>
                <c:manualLayout>
                  <c:x val="-0.11015045725996134"/>
                  <c:y val="5.8835652130942807E-2"/>
                </c:manualLayout>
              </c:layout>
              <c:tx>
                <c:rich>
                  <a:bodyPr/>
                  <a:lstStyle/>
                  <a:p>
                    <a:r>
                      <a:rPr lang="ja-JP" altLang="en-US"/>
                      <a:t>宿泊業・飲食サービス業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942-44BC-A4FE-0C4333D6B381}"/>
                </c:ext>
              </c:extLst>
            </c:dLbl>
            <c:dLbl>
              <c:idx val="8"/>
              <c:layout>
                <c:manualLayout>
                  <c:x val="-3.4083821510272915E-3"/>
                  <c:y val="-7.13159419769003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Sheet1!$C$25:$K$25</c:f>
              <c:numCache>
                <c:formatCode>0.0%</c:formatCode>
                <c:ptCount val="9"/>
                <c:pt idx="0">
                  <c:v>0.19674273650346838</c:v>
                </c:pt>
                <c:pt idx="1">
                  <c:v>0.1792090547732938</c:v>
                </c:pt>
                <c:pt idx="2">
                  <c:v>0.12926844763508147</c:v>
                </c:pt>
                <c:pt idx="3">
                  <c:v>0.11390052510472594</c:v>
                </c:pt>
                <c:pt idx="4">
                  <c:v>0.11914983575633395</c:v>
                </c:pt>
                <c:pt idx="5">
                  <c:v>8.9936930623686059E-2</c:v>
                </c:pt>
                <c:pt idx="6">
                  <c:v>7.7461560382104055E-2</c:v>
                </c:pt>
                <c:pt idx="7">
                  <c:v>6.6088691643444455E-2</c:v>
                </c:pt>
                <c:pt idx="8">
                  <c:v>5.7469996470172958E-2</c:v>
                </c:pt>
              </c:numCache>
            </c:numRef>
          </c:val>
          <c:smooth val="0"/>
          <c:extLst>
            <c:ext xmlns:c16="http://schemas.microsoft.com/office/drawing/2014/chart" uri="{C3380CC4-5D6E-409C-BE32-E72D297353CC}">
              <c16:uniqueId val="{00000008-D942-44BC-A4FE-0C4333D6B381}"/>
            </c:ext>
          </c:extLst>
        </c:ser>
        <c:ser>
          <c:idx val="4"/>
          <c:order val="4"/>
          <c:tx>
            <c:strRef>
              <c:f>Sheet1!$B$26</c:f>
              <c:strCache>
                <c:ptCount val="1"/>
                <c:pt idx="0">
                  <c:v>建設業</c:v>
                </c:pt>
              </c:strCache>
            </c:strRef>
          </c:tx>
          <c:spPr>
            <a:ln w="19050"/>
          </c:spPr>
          <c:marker>
            <c:symbol val="circle"/>
            <c:size val="5"/>
          </c:marker>
          <c:dLbls>
            <c:dLbl>
              <c:idx val="6"/>
              <c:layout>
                <c:manualLayout>
                  <c:x val="-8.4357458237925467E-2"/>
                  <c:y val="2.6743478241337638E-2"/>
                </c:manualLayout>
              </c:layout>
              <c:tx>
                <c:rich>
                  <a:bodyPr/>
                  <a:lstStyle/>
                  <a:p>
                    <a:r>
                      <a:rPr lang="ja-JP" altLang="en-US"/>
                      <a:t>建設業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942-44BC-A4FE-0C4333D6B381}"/>
                </c:ext>
              </c:extLst>
            </c:dLbl>
            <c:dLbl>
              <c:idx val="8"/>
              <c:layout>
                <c:manualLayout>
                  <c:x val="-5.1125732265410624E-3"/>
                  <c:y val="-3.56579709884501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Sheet1!$C$26:$K$26</c:f>
              <c:numCache>
                <c:formatCode>0.0%</c:formatCode>
                <c:ptCount val="9"/>
                <c:pt idx="0">
                  <c:v>0.27096300645918969</c:v>
                </c:pt>
                <c:pt idx="1">
                  <c:v>0.23294692469821804</c:v>
                </c:pt>
                <c:pt idx="2">
                  <c:v>0.19546676260819876</c:v>
                </c:pt>
                <c:pt idx="3">
                  <c:v>0.15330761537362481</c:v>
                </c:pt>
                <c:pt idx="4">
                  <c:v>0.14730219256434698</c:v>
                </c:pt>
                <c:pt idx="5">
                  <c:v>0.12120803299541302</c:v>
                </c:pt>
                <c:pt idx="6">
                  <c:v>0.10991126430038134</c:v>
                </c:pt>
                <c:pt idx="7">
                  <c:v>9.4965213591906697E-2</c:v>
                </c:pt>
                <c:pt idx="8">
                  <c:v>7.857142857142857E-2</c:v>
                </c:pt>
              </c:numCache>
            </c:numRef>
          </c:val>
          <c:smooth val="0"/>
          <c:extLst>
            <c:ext xmlns:c16="http://schemas.microsoft.com/office/drawing/2014/chart" uri="{C3380CC4-5D6E-409C-BE32-E72D297353CC}">
              <c16:uniqueId val="{0000000B-D942-44BC-A4FE-0C4333D6B381}"/>
            </c:ext>
          </c:extLst>
        </c:ser>
        <c:dLbls>
          <c:showLegendKey val="0"/>
          <c:showVal val="0"/>
          <c:showCatName val="0"/>
          <c:showSerName val="0"/>
          <c:showPercent val="0"/>
          <c:showBubbleSize val="0"/>
        </c:dLbls>
        <c:marker val="1"/>
        <c:smooth val="0"/>
        <c:axId val="112285568"/>
        <c:axId val="112287104"/>
      </c:lineChart>
      <c:lineChart>
        <c:grouping val="standard"/>
        <c:varyColors val="0"/>
        <c:ser>
          <c:idx val="1"/>
          <c:order val="1"/>
          <c:tx>
            <c:strRef>
              <c:f>Sheet1!$B$23</c:f>
              <c:strCache>
                <c:ptCount val="1"/>
                <c:pt idx="0">
                  <c:v>製造業</c:v>
                </c:pt>
              </c:strCache>
            </c:strRef>
          </c:tx>
          <c:dLbls>
            <c:dLbl>
              <c:idx val="7"/>
              <c:layout>
                <c:manualLayout>
                  <c:x val="-7.3280216247086902E-2"/>
                  <c:y val="-9.9842318767660518E-2"/>
                </c:manualLayout>
              </c:layout>
              <c:tx>
                <c:rich>
                  <a:bodyPr/>
                  <a:lstStyle/>
                  <a:p>
                    <a:r>
                      <a:rPr lang="zh-TW" altLang="en-US"/>
                      <a:t>製造業</a:t>
                    </a:r>
                  </a:p>
                  <a:p>
                    <a:r>
                      <a:rPr lang="zh-TW" altLang="en-US"/>
                      <a:t>（右目盛）</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942-44BC-A4FE-0C4333D6B381}"/>
                </c:ext>
              </c:extLst>
            </c:dLbl>
            <c:dLbl>
              <c:idx val="8"/>
              <c:layout>
                <c:manualLayout>
                  <c:x val="-1.0225146453082E-2"/>
                  <c:y val="7.13159419769003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Sheet1!$C$23:$K$23</c:f>
              <c:numCache>
                <c:formatCode>0.0%</c:formatCode>
                <c:ptCount val="9"/>
                <c:pt idx="0">
                  <c:v>0.52413821354689383</c:v>
                </c:pt>
                <c:pt idx="1">
                  <c:v>0.4991430061852597</c:v>
                </c:pt>
                <c:pt idx="2">
                  <c:v>0.46755201892574871</c:v>
                </c:pt>
                <c:pt idx="3">
                  <c:v>0.43514597548698447</c:v>
                </c:pt>
                <c:pt idx="4">
                  <c:v>0.397089270490805</c:v>
                </c:pt>
                <c:pt idx="5">
                  <c:v>0.33913491406896334</c:v>
                </c:pt>
                <c:pt idx="6">
                  <c:v>0.31064406779661019</c:v>
                </c:pt>
                <c:pt idx="7">
                  <c:v>0.27893934444081453</c:v>
                </c:pt>
                <c:pt idx="8">
                  <c:v>0.24251376218425061</c:v>
                </c:pt>
              </c:numCache>
            </c:numRef>
          </c:val>
          <c:smooth val="0"/>
          <c:extLst>
            <c:ext xmlns:c16="http://schemas.microsoft.com/office/drawing/2014/chart" uri="{C3380CC4-5D6E-409C-BE32-E72D297353CC}">
              <c16:uniqueId val="{0000000E-D942-44BC-A4FE-0C4333D6B381}"/>
            </c:ext>
          </c:extLst>
        </c:ser>
        <c:ser>
          <c:idx val="5"/>
          <c:order val="5"/>
          <c:tx>
            <c:strRef>
              <c:f>Sheet1!$B$27</c:f>
              <c:strCache>
                <c:ptCount val="1"/>
                <c:pt idx="0">
                  <c:v>全産業</c:v>
                </c:pt>
              </c:strCache>
            </c:strRef>
          </c:tx>
          <c:dLbls>
            <c:dLbl>
              <c:idx val="7"/>
              <c:layout>
                <c:manualLayout>
                  <c:x val="-5.1977827803166322E-2"/>
                  <c:y val="-6.9533043427477861E-2"/>
                </c:manualLayout>
              </c:layout>
              <c:tx>
                <c:rich>
                  <a:bodyPr/>
                  <a:lstStyle/>
                  <a:p>
                    <a:r>
                      <a:rPr lang="ja-JP" altLang="en-US"/>
                      <a:t>全産業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942-44BC-A4FE-0C4333D6B381}"/>
                </c:ext>
              </c:extLst>
            </c:dLbl>
            <c:dLbl>
              <c:idx val="8"/>
              <c:layout>
                <c:manualLayout>
                  <c:x val="-1.0225146453082E-2"/>
                  <c:y val="6.537219162702257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Sheet1!$C$27:$K$27</c:f>
              <c:numCache>
                <c:formatCode>0.0%</c:formatCode>
                <c:ptCount val="9"/>
                <c:pt idx="0">
                  <c:v>0.28782068955509765</c:v>
                </c:pt>
                <c:pt idx="1">
                  <c:v>0.27018224543418057</c:v>
                </c:pt>
                <c:pt idx="2">
                  <c:v>0.23786359013385802</c:v>
                </c:pt>
                <c:pt idx="3">
                  <c:v>0.21146462680949069</c:v>
                </c:pt>
                <c:pt idx="4">
                  <c:v>0.19503754904267429</c:v>
                </c:pt>
                <c:pt idx="5">
                  <c:v>0.16677553065053188</c:v>
                </c:pt>
                <c:pt idx="6">
                  <c:v>0.1487427110966876</c:v>
                </c:pt>
                <c:pt idx="7">
                  <c:v>0.13319571706491232</c:v>
                </c:pt>
                <c:pt idx="8">
                  <c:v>0.11856779953758569</c:v>
                </c:pt>
              </c:numCache>
            </c:numRef>
          </c:val>
          <c:smooth val="0"/>
          <c:extLst>
            <c:ext xmlns:c16="http://schemas.microsoft.com/office/drawing/2014/chart" uri="{C3380CC4-5D6E-409C-BE32-E72D297353CC}">
              <c16:uniqueId val="{00000011-D942-44BC-A4FE-0C4333D6B381}"/>
            </c:ext>
          </c:extLst>
        </c:ser>
        <c:dLbls>
          <c:showLegendKey val="0"/>
          <c:showVal val="0"/>
          <c:showCatName val="0"/>
          <c:showSerName val="0"/>
          <c:showPercent val="0"/>
          <c:showBubbleSize val="0"/>
        </c:dLbls>
        <c:marker val="1"/>
        <c:smooth val="0"/>
        <c:axId val="118356992"/>
        <c:axId val="118354688"/>
      </c:lineChart>
      <c:catAx>
        <c:axId val="112285568"/>
        <c:scaling>
          <c:orientation val="minMax"/>
        </c:scaling>
        <c:delete val="0"/>
        <c:axPos val="b"/>
        <c:numFmt formatCode="General" sourceLinked="1"/>
        <c:majorTickMark val="none"/>
        <c:minorTickMark val="none"/>
        <c:tickLblPos val="nextTo"/>
        <c:crossAx val="112287104"/>
        <c:crosses val="autoZero"/>
        <c:auto val="1"/>
        <c:lblAlgn val="ctr"/>
        <c:lblOffset val="100"/>
        <c:noMultiLvlLbl val="0"/>
      </c:catAx>
      <c:valAx>
        <c:axId val="112287104"/>
        <c:scaling>
          <c:orientation val="minMax"/>
          <c:max val="0.4"/>
          <c:min val="5.000000000000001E-2"/>
        </c:scaling>
        <c:delete val="0"/>
        <c:axPos val="l"/>
        <c:majorGridlines/>
        <c:numFmt formatCode="0%" sourceLinked="0"/>
        <c:majorTickMark val="none"/>
        <c:minorTickMark val="none"/>
        <c:tickLblPos val="nextTo"/>
        <c:spPr>
          <a:ln w="9525">
            <a:noFill/>
          </a:ln>
        </c:spPr>
        <c:crossAx val="112285568"/>
        <c:crosses val="autoZero"/>
        <c:crossBetween val="between"/>
      </c:valAx>
      <c:valAx>
        <c:axId val="118354688"/>
        <c:scaling>
          <c:orientation val="minMax"/>
          <c:min val="-0.2"/>
        </c:scaling>
        <c:delete val="0"/>
        <c:axPos val="r"/>
        <c:numFmt formatCode="0%" sourceLinked="0"/>
        <c:majorTickMark val="out"/>
        <c:minorTickMark val="none"/>
        <c:tickLblPos val="nextTo"/>
        <c:crossAx val="118356992"/>
        <c:crosses val="max"/>
        <c:crossBetween val="between"/>
      </c:valAx>
      <c:catAx>
        <c:axId val="118356992"/>
        <c:scaling>
          <c:orientation val="minMax"/>
        </c:scaling>
        <c:delete val="1"/>
        <c:axPos val="b"/>
        <c:numFmt formatCode="General" sourceLinked="1"/>
        <c:majorTickMark val="out"/>
        <c:minorTickMark val="none"/>
        <c:tickLblPos val="nextTo"/>
        <c:crossAx val="118354688"/>
        <c:crosses val="autoZero"/>
        <c:auto val="1"/>
        <c:lblAlgn val="ctr"/>
        <c:lblOffset val="100"/>
        <c:noMultiLvlLbl val="0"/>
      </c:catAx>
    </c:plotArea>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16907261592301"/>
          <c:y val="9.5683662890966512E-2"/>
          <c:w val="0.64410870516185481"/>
          <c:h val="0.62657025028523716"/>
        </c:manualLayout>
      </c:layout>
      <c:lineChart>
        <c:grouping val="standard"/>
        <c:varyColors val="0"/>
        <c:ser>
          <c:idx val="0"/>
          <c:order val="0"/>
          <c:tx>
            <c:strRef>
              <c:f>グラフ!$A$27</c:f>
              <c:strCache>
                <c:ptCount val="1"/>
                <c:pt idx="0">
                  <c:v>大阪府</c:v>
                </c:pt>
              </c:strCache>
            </c:strRef>
          </c:tx>
          <c:dLbls>
            <c:spPr>
              <a:noFill/>
              <a:ln>
                <a:noFill/>
              </a:ln>
              <a:effectLst/>
            </c:spPr>
            <c:txPr>
              <a:bodyPr/>
              <a:lstStyle/>
              <a:p>
                <a:pPr>
                  <a:defRPr sz="800"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グラフ!$B$26:$J$26</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グラフ!$B$27:$J$27</c:f>
              <c:numCache>
                <c:formatCode>#,##0_);[Red]\(#,##0\)</c:formatCode>
                <c:ptCount val="9"/>
                <c:pt idx="0">
                  <c:v>10791</c:v>
                </c:pt>
                <c:pt idx="1">
                  <c:v>10325</c:v>
                </c:pt>
                <c:pt idx="2">
                  <c:v>10521</c:v>
                </c:pt>
                <c:pt idx="3">
                  <c:v>10533</c:v>
                </c:pt>
                <c:pt idx="4">
                  <c:v>10853</c:v>
                </c:pt>
                <c:pt idx="5">
                  <c:v>11916</c:v>
                </c:pt>
                <c:pt idx="6">
                  <c:v>13365</c:v>
                </c:pt>
                <c:pt idx="7">
                  <c:v>15600</c:v>
                </c:pt>
                <c:pt idx="8">
                  <c:v>17376</c:v>
                </c:pt>
              </c:numCache>
            </c:numRef>
          </c:val>
          <c:smooth val="0"/>
          <c:extLst>
            <c:ext xmlns:c16="http://schemas.microsoft.com/office/drawing/2014/chart" uri="{C3380CC4-5D6E-409C-BE32-E72D297353CC}">
              <c16:uniqueId val="{00000000-D07F-40FC-B749-AF84436FB7B0}"/>
            </c:ext>
          </c:extLst>
        </c:ser>
        <c:ser>
          <c:idx val="1"/>
          <c:order val="1"/>
          <c:tx>
            <c:strRef>
              <c:f>グラフ!$A$28</c:f>
              <c:strCache>
                <c:ptCount val="1"/>
                <c:pt idx="0">
                  <c:v>東京都</c:v>
                </c:pt>
              </c:strCache>
            </c:strRef>
          </c:tx>
          <c:dLbls>
            <c:spPr>
              <a:noFill/>
              <a:ln>
                <a:noFill/>
              </a:ln>
              <a:effectLst/>
            </c:spPr>
            <c:txPr>
              <a:bodyPr/>
              <a:lstStyle/>
              <a:p>
                <a:pP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グラフ!$B$26:$J$26</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グラフ!$B$28:$J$28</c:f>
              <c:numCache>
                <c:formatCode>#,##0_);[Red]\(#,##0\)</c:formatCode>
                <c:ptCount val="9"/>
                <c:pt idx="0">
                  <c:v>45617</c:v>
                </c:pt>
                <c:pt idx="1">
                  <c:v>43188</c:v>
                </c:pt>
                <c:pt idx="2">
                  <c:v>43500</c:v>
                </c:pt>
                <c:pt idx="3">
                  <c:v>42791</c:v>
                </c:pt>
                <c:pt idx="4">
                  <c:v>45280</c:v>
                </c:pt>
                <c:pt idx="5">
                  <c:v>50557</c:v>
                </c:pt>
                <c:pt idx="6">
                  <c:v>55441</c:v>
                </c:pt>
                <c:pt idx="7">
                  <c:v>60768</c:v>
                </c:pt>
                <c:pt idx="8">
                  <c:v>67297</c:v>
                </c:pt>
              </c:numCache>
            </c:numRef>
          </c:val>
          <c:smooth val="0"/>
          <c:extLst>
            <c:ext xmlns:c16="http://schemas.microsoft.com/office/drawing/2014/chart" uri="{C3380CC4-5D6E-409C-BE32-E72D297353CC}">
              <c16:uniqueId val="{00000001-D07F-40FC-B749-AF84436FB7B0}"/>
            </c:ext>
          </c:extLst>
        </c:ser>
        <c:ser>
          <c:idx val="2"/>
          <c:order val="2"/>
          <c:tx>
            <c:strRef>
              <c:f>グラフ!$A$29</c:f>
              <c:strCache>
                <c:ptCount val="1"/>
                <c:pt idx="0">
                  <c:v>京都府</c:v>
                </c:pt>
              </c:strCache>
            </c:strRef>
          </c:tx>
          <c:spPr>
            <a:ln cmpd="dbl"/>
          </c:spPr>
          <c:cat>
            <c:strRef>
              <c:f>グラフ!$B$26:$J$26</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グラフ!$B$29:$J$29</c:f>
              <c:numCache>
                <c:formatCode>#,##0_);[Red]\(#,##0\)</c:formatCode>
                <c:ptCount val="9"/>
                <c:pt idx="0">
                  <c:v>5896</c:v>
                </c:pt>
                <c:pt idx="1">
                  <c:v>6246</c:v>
                </c:pt>
                <c:pt idx="2">
                  <c:v>6900</c:v>
                </c:pt>
                <c:pt idx="3">
                  <c:v>7243</c:v>
                </c:pt>
                <c:pt idx="4">
                  <c:v>7470</c:v>
                </c:pt>
                <c:pt idx="5">
                  <c:v>7667</c:v>
                </c:pt>
                <c:pt idx="6">
                  <c:v>8368</c:v>
                </c:pt>
                <c:pt idx="7">
                  <c:v>9031</c:v>
                </c:pt>
                <c:pt idx="8">
                  <c:v>10299</c:v>
                </c:pt>
              </c:numCache>
            </c:numRef>
          </c:val>
          <c:smooth val="0"/>
          <c:extLst>
            <c:ext xmlns:c16="http://schemas.microsoft.com/office/drawing/2014/chart" uri="{C3380CC4-5D6E-409C-BE32-E72D297353CC}">
              <c16:uniqueId val="{00000002-D07F-40FC-B749-AF84436FB7B0}"/>
            </c:ext>
          </c:extLst>
        </c:ser>
        <c:ser>
          <c:idx val="3"/>
          <c:order val="3"/>
          <c:tx>
            <c:strRef>
              <c:f>グラフ!$A$30</c:f>
              <c:strCache>
                <c:ptCount val="1"/>
                <c:pt idx="0">
                  <c:v>福岡県</c:v>
                </c:pt>
              </c:strCache>
            </c:strRef>
          </c:tx>
          <c:spPr>
            <a:ln>
              <a:prstDash val="sysDash"/>
            </a:ln>
          </c:spPr>
          <c:cat>
            <c:strRef>
              <c:f>グラフ!$B$26:$J$26</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グラフ!$B$30:$J$30</c:f>
              <c:numCache>
                <c:formatCode>#,##0_);[Red]\(#,##0\)</c:formatCode>
                <c:ptCount val="9"/>
                <c:pt idx="0">
                  <c:v>9665</c:v>
                </c:pt>
                <c:pt idx="1">
                  <c:v>10635</c:v>
                </c:pt>
                <c:pt idx="2">
                  <c:v>10434</c:v>
                </c:pt>
                <c:pt idx="3">
                  <c:v>10779</c:v>
                </c:pt>
                <c:pt idx="4">
                  <c:v>10627</c:v>
                </c:pt>
                <c:pt idx="5">
                  <c:v>9948</c:v>
                </c:pt>
                <c:pt idx="6">
                  <c:v>11717</c:v>
                </c:pt>
                <c:pt idx="7">
                  <c:v>12813</c:v>
                </c:pt>
                <c:pt idx="8">
                  <c:v>13669</c:v>
                </c:pt>
              </c:numCache>
            </c:numRef>
          </c:val>
          <c:smooth val="0"/>
          <c:extLst>
            <c:ext xmlns:c16="http://schemas.microsoft.com/office/drawing/2014/chart" uri="{C3380CC4-5D6E-409C-BE32-E72D297353CC}">
              <c16:uniqueId val="{00000003-D07F-40FC-B749-AF84436FB7B0}"/>
            </c:ext>
          </c:extLst>
        </c:ser>
        <c:dLbls>
          <c:showLegendKey val="0"/>
          <c:showVal val="0"/>
          <c:showCatName val="0"/>
          <c:showSerName val="0"/>
          <c:showPercent val="0"/>
          <c:showBubbleSize val="0"/>
        </c:dLbls>
        <c:marker val="1"/>
        <c:smooth val="0"/>
        <c:axId val="147550592"/>
        <c:axId val="147552128"/>
      </c:lineChart>
      <c:catAx>
        <c:axId val="147550592"/>
        <c:scaling>
          <c:orientation val="minMax"/>
        </c:scaling>
        <c:delete val="0"/>
        <c:axPos val="b"/>
        <c:numFmt formatCode="General" sourceLinked="1"/>
        <c:majorTickMark val="out"/>
        <c:minorTickMark val="none"/>
        <c:tickLblPos val="nextTo"/>
        <c:crossAx val="147552128"/>
        <c:crosses val="autoZero"/>
        <c:auto val="1"/>
        <c:lblAlgn val="ctr"/>
        <c:lblOffset val="100"/>
        <c:noMultiLvlLbl val="0"/>
      </c:catAx>
      <c:valAx>
        <c:axId val="147552128"/>
        <c:scaling>
          <c:orientation val="minMax"/>
        </c:scaling>
        <c:delete val="0"/>
        <c:axPos val="l"/>
        <c:majorGridlines/>
        <c:numFmt formatCode="#,##0_);[Red]\(#,##0\)" sourceLinked="1"/>
        <c:majorTickMark val="out"/>
        <c:minorTickMark val="none"/>
        <c:tickLblPos val="nextTo"/>
        <c:crossAx val="147550592"/>
        <c:crosses val="autoZero"/>
        <c:crossBetween val="between"/>
      </c:valAx>
    </c:plotArea>
    <c:legend>
      <c:legendPos val="r"/>
      <c:layout>
        <c:manualLayout>
          <c:xMode val="edge"/>
          <c:yMode val="edge"/>
          <c:x val="8.4016164735703322E-2"/>
          <c:y val="0.85182334690318906"/>
          <c:w val="0.65138888888888891"/>
          <c:h val="0.13286602873099213"/>
        </c:manualLayout>
      </c:layout>
      <c:overlay val="0"/>
    </c:legend>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45625546806648"/>
          <c:y val="6.4961175587926759E-2"/>
          <c:w val="0.76842082239720033"/>
          <c:h val="0.5580212496846243"/>
        </c:manualLayout>
      </c:layout>
      <c:lineChart>
        <c:grouping val="standard"/>
        <c:varyColors val="0"/>
        <c:ser>
          <c:idx val="1"/>
          <c:order val="0"/>
          <c:tx>
            <c:strRef>
              <c:f>まとめ!$B$4</c:f>
              <c:strCache>
                <c:ptCount val="1"/>
                <c:pt idx="0">
                  <c:v>大阪府</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dLbl>
              <c:idx val="6"/>
              <c:layout>
                <c:manualLayout>
                  <c:x val="-6.6290380008646399E-2"/>
                  <c:y val="3.70024059492562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まとめ!$C$4:$I$4</c:f>
              <c:numCache>
                <c:formatCode>_(* #,##0_);_(* \(#,##0\);_(* "-"_);_(@_)</c:formatCode>
                <c:ptCount val="7"/>
                <c:pt idx="0">
                  <c:v>816</c:v>
                </c:pt>
                <c:pt idx="1">
                  <c:v>869</c:v>
                </c:pt>
                <c:pt idx="2">
                  <c:v>1021</c:v>
                </c:pt>
                <c:pt idx="3">
                  <c:v>1292</c:v>
                </c:pt>
                <c:pt idx="4">
                  <c:v>1681</c:v>
                </c:pt>
                <c:pt idx="5">
                  <c:v>2031</c:v>
                </c:pt>
                <c:pt idx="6">
                  <c:v>2310</c:v>
                </c:pt>
              </c:numCache>
            </c:numRef>
          </c:val>
          <c:smooth val="0"/>
          <c:extLst>
            <c:ext xmlns:c16="http://schemas.microsoft.com/office/drawing/2014/chart" uri="{C3380CC4-5D6E-409C-BE32-E72D297353CC}">
              <c16:uniqueId val="{00000001-ACB7-40B8-A25F-867AF7045556}"/>
            </c:ext>
          </c:extLst>
        </c:ser>
        <c:ser>
          <c:idx val="3"/>
          <c:order val="2"/>
          <c:tx>
            <c:strRef>
              <c:f>まとめ!$B$6</c:f>
              <c:strCache>
                <c:ptCount val="1"/>
                <c:pt idx="0">
                  <c:v>埼玉県</c:v>
                </c:pt>
              </c:strCache>
            </c:strRef>
          </c:tx>
          <c:spPr>
            <a:ln w="28575" cap="rnd">
              <a:solidFill>
                <a:schemeClr val="accent4"/>
              </a:solidFill>
              <a:round/>
            </a:ln>
            <a:effectLst/>
          </c:spPr>
          <c:marker>
            <c:symbol val="x"/>
            <c:size val="6"/>
            <c:spPr>
              <a:noFill/>
              <a:ln w="9525">
                <a:solidFill>
                  <a:schemeClr val="accent4"/>
                </a:solidFill>
              </a:ln>
              <a:effectLst/>
            </c:spPr>
          </c:marker>
          <c:dLbls>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まとめ!$C$6:$I$6</c:f>
              <c:numCache>
                <c:formatCode>_(* #,##0_);_(* \(#,##0\);_(* "-"_);_(@_)</c:formatCode>
                <c:ptCount val="7"/>
                <c:pt idx="0">
                  <c:v>951</c:v>
                </c:pt>
                <c:pt idx="1">
                  <c:v>1062</c:v>
                </c:pt>
                <c:pt idx="2">
                  <c:v>1343</c:v>
                </c:pt>
                <c:pt idx="3">
                  <c:v>1764</c:v>
                </c:pt>
                <c:pt idx="4">
                  <c:v>2175</c:v>
                </c:pt>
                <c:pt idx="5">
                  <c:v>2433</c:v>
                </c:pt>
                <c:pt idx="6">
                  <c:v>2646</c:v>
                </c:pt>
              </c:numCache>
            </c:numRef>
          </c:val>
          <c:smooth val="0"/>
          <c:extLst>
            <c:ext xmlns:c16="http://schemas.microsoft.com/office/drawing/2014/chart" uri="{C3380CC4-5D6E-409C-BE32-E72D297353CC}">
              <c16:uniqueId val="{00000003-ACB7-40B8-A25F-867AF7045556}"/>
            </c:ext>
          </c:extLst>
        </c:ser>
        <c:ser>
          <c:idx val="4"/>
          <c:order val="3"/>
          <c:tx>
            <c:strRef>
              <c:f>まとめ!$B$7</c:f>
              <c:strCache>
                <c:ptCount val="1"/>
                <c:pt idx="0">
                  <c:v>愛知県</c:v>
                </c:pt>
              </c:strCache>
            </c:strRef>
          </c:tx>
          <c:spPr>
            <a:ln w="28575" cap="rnd">
              <a:solidFill>
                <a:schemeClr val="accent5"/>
              </a:solidFill>
              <a:round/>
            </a:ln>
            <a:effectLst/>
          </c:spPr>
          <c:marker>
            <c:symbol val="star"/>
            <c:size val="6"/>
            <c:spPr>
              <a:noFill/>
              <a:ln w="9525">
                <a:solidFill>
                  <a:schemeClr val="accent5"/>
                </a:solidFill>
              </a:ln>
              <a:effectLst/>
            </c:spPr>
          </c:marker>
          <c:dLbls>
            <c:dLbl>
              <c:idx val="6"/>
              <c:layout>
                <c:manualLayout>
                  <c:x val="-5.5157392698273168E-2"/>
                  <c:y val="3.70024059492563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まとめ!$C$7:$I$7</c:f>
              <c:numCache>
                <c:formatCode>_(* #,##0_);_(* \(#,##0\);_(* "-"_);_(@_)</c:formatCode>
                <c:ptCount val="7"/>
                <c:pt idx="0">
                  <c:v>470</c:v>
                </c:pt>
                <c:pt idx="1">
                  <c:v>460</c:v>
                </c:pt>
                <c:pt idx="2">
                  <c:v>465</c:v>
                </c:pt>
                <c:pt idx="3">
                  <c:v>552</c:v>
                </c:pt>
                <c:pt idx="4">
                  <c:v>643</c:v>
                </c:pt>
                <c:pt idx="5">
                  <c:v>741</c:v>
                </c:pt>
                <c:pt idx="6">
                  <c:v>889</c:v>
                </c:pt>
              </c:numCache>
            </c:numRef>
          </c:val>
          <c:smooth val="0"/>
          <c:extLst>
            <c:ext xmlns:c16="http://schemas.microsoft.com/office/drawing/2014/chart" uri="{C3380CC4-5D6E-409C-BE32-E72D297353CC}">
              <c16:uniqueId val="{00000005-ACB7-40B8-A25F-867AF7045556}"/>
            </c:ext>
          </c:extLst>
        </c:ser>
        <c:ser>
          <c:idx val="5"/>
          <c:order val="4"/>
          <c:tx>
            <c:strRef>
              <c:f>まとめ!$B$8</c:f>
              <c:strCache>
                <c:ptCount val="1"/>
                <c:pt idx="0">
                  <c:v>福岡県</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6"/>
              <c:layout>
                <c:manualLayout>
                  <c:x val="-5.3521401088977849E-2"/>
                  <c:y val="-3.46875911344415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まとめ!$C$8:$I$8</c:f>
              <c:numCache>
                <c:formatCode>_(* #,##0_);_(* \(#,##0\);_(* "-"_);_(@_)</c:formatCode>
                <c:ptCount val="7"/>
                <c:pt idx="0">
                  <c:v>313</c:v>
                </c:pt>
                <c:pt idx="1">
                  <c:v>365</c:v>
                </c:pt>
                <c:pt idx="2">
                  <c:v>419</c:v>
                </c:pt>
                <c:pt idx="3">
                  <c:v>540</c:v>
                </c:pt>
                <c:pt idx="4">
                  <c:v>720</c:v>
                </c:pt>
                <c:pt idx="5">
                  <c:v>835</c:v>
                </c:pt>
                <c:pt idx="6">
                  <c:v>910</c:v>
                </c:pt>
              </c:numCache>
            </c:numRef>
          </c:val>
          <c:smooth val="0"/>
          <c:extLst>
            <c:ext xmlns:c16="http://schemas.microsoft.com/office/drawing/2014/chart" uri="{C3380CC4-5D6E-409C-BE32-E72D297353CC}">
              <c16:uniqueId val="{00000007-ACB7-40B8-A25F-867AF7045556}"/>
            </c:ext>
          </c:extLst>
        </c:ser>
        <c:dLbls>
          <c:showLegendKey val="0"/>
          <c:showVal val="0"/>
          <c:showCatName val="0"/>
          <c:showSerName val="0"/>
          <c:showPercent val="0"/>
          <c:showBubbleSize val="0"/>
        </c:dLbls>
        <c:marker val="1"/>
        <c:smooth val="0"/>
        <c:axId val="1334528736"/>
        <c:axId val="1334524992"/>
      </c:lineChart>
      <c:lineChart>
        <c:grouping val="standard"/>
        <c:varyColors val="0"/>
        <c:ser>
          <c:idx val="2"/>
          <c:order val="1"/>
          <c:tx>
            <c:strRef>
              <c:f>まとめ!$B$5</c:f>
              <c:strCache>
                <c:ptCount val="1"/>
                <c:pt idx="0">
                  <c:v>東京都（右軸）</c:v>
                </c:pt>
              </c:strCache>
            </c:strRef>
          </c:tx>
          <c:spPr>
            <a:ln w="28575" cap="rnd">
              <a:solidFill>
                <a:schemeClr val="accent3"/>
              </a:solidFill>
              <a:round/>
            </a:ln>
            <a:effectLst/>
          </c:spPr>
          <c:marker>
            <c:symbol val="triangle"/>
            <c:size val="6"/>
            <c:spPr>
              <a:solidFill>
                <a:schemeClr val="accent3"/>
              </a:solidFill>
              <a:ln w="9525">
                <a:solidFill>
                  <a:schemeClr val="accent3"/>
                </a:solidFill>
              </a:ln>
              <a:effectLst/>
            </c:spPr>
          </c:marker>
          <c:dLbls>
            <c:dLbl>
              <c:idx val="6"/>
              <c:layout>
                <c:manualLayout>
                  <c:x val="-9.1208916908051552E-2"/>
                  <c:y val="-5.2661522169253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まとめ!$C$5:$I$5</c:f>
              <c:numCache>
                <c:formatCode>_(* #,##0_);_(* \(#,##0\);_(* "-"_);_(@_)</c:formatCode>
                <c:ptCount val="7"/>
                <c:pt idx="0">
                  <c:v>6058</c:v>
                </c:pt>
                <c:pt idx="1">
                  <c:v>6248</c:v>
                </c:pt>
                <c:pt idx="2">
                  <c:v>6897</c:v>
                </c:pt>
                <c:pt idx="3">
                  <c:v>7914</c:v>
                </c:pt>
                <c:pt idx="4">
                  <c:v>9242</c:v>
                </c:pt>
                <c:pt idx="5">
                  <c:v>9722</c:v>
                </c:pt>
                <c:pt idx="6">
                  <c:v>9990</c:v>
                </c:pt>
              </c:numCache>
            </c:numRef>
          </c:val>
          <c:smooth val="0"/>
          <c:extLst>
            <c:ext xmlns:c16="http://schemas.microsoft.com/office/drawing/2014/chart" uri="{C3380CC4-5D6E-409C-BE32-E72D297353CC}">
              <c16:uniqueId val="{00000009-ACB7-40B8-A25F-867AF7045556}"/>
            </c:ext>
          </c:extLst>
        </c:ser>
        <c:dLbls>
          <c:showLegendKey val="0"/>
          <c:showVal val="0"/>
          <c:showCatName val="0"/>
          <c:showSerName val="0"/>
          <c:showPercent val="0"/>
          <c:showBubbleSize val="0"/>
        </c:dLbls>
        <c:marker val="1"/>
        <c:smooth val="0"/>
        <c:axId val="1085127088"/>
        <c:axId val="1227040080"/>
      </c:lineChart>
      <c:catAx>
        <c:axId val="133452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34524992"/>
        <c:crosses val="autoZero"/>
        <c:auto val="1"/>
        <c:lblAlgn val="ctr"/>
        <c:lblOffset val="100"/>
        <c:noMultiLvlLbl val="0"/>
      </c:catAx>
      <c:valAx>
        <c:axId val="1334524992"/>
        <c:scaling>
          <c:orientation val="minMax"/>
          <c:max val="5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34528736"/>
        <c:crosses val="autoZero"/>
        <c:crossBetween val="between"/>
        <c:majorUnit val="1000"/>
      </c:valAx>
      <c:valAx>
        <c:axId val="1227040080"/>
        <c:scaling>
          <c:orientation val="minMax"/>
          <c:min val="-3000"/>
        </c:scaling>
        <c:delete val="0"/>
        <c:axPos val="r"/>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85127088"/>
        <c:crosses val="max"/>
        <c:crossBetween val="between"/>
        <c:majorUnit val="3000"/>
      </c:valAx>
      <c:catAx>
        <c:axId val="1085127088"/>
        <c:scaling>
          <c:orientation val="minMax"/>
        </c:scaling>
        <c:delete val="1"/>
        <c:axPos val="b"/>
        <c:numFmt formatCode="General" sourceLinked="1"/>
        <c:majorTickMark val="out"/>
        <c:minorTickMark val="none"/>
        <c:tickLblPos val="nextTo"/>
        <c:crossAx val="1227040080"/>
        <c:crosses val="autoZero"/>
        <c:auto val="1"/>
        <c:lblAlgn val="ctr"/>
        <c:lblOffset val="100"/>
        <c:noMultiLvlLbl val="0"/>
      </c:catAx>
      <c:spPr>
        <a:noFill/>
        <a:ln>
          <a:noFill/>
        </a:ln>
        <a:effectLst/>
      </c:spPr>
    </c:plotArea>
    <c:legend>
      <c:legendPos val="b"/>
      <c:layout>
        <c:manualLayout>
          <c:xMode val="edge"/>
          <c:yMode val="edge"/>
          <c:x val="1.3791415697022937E-2"/>
          <c:y val="0.85995261009040536"/>
          <c:w val="0.9761569390130882"/>
          <c:h val="0.126158501020705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790972560716616E-2"/>
          <c:y val="8.8132002500207474E-2"/>
          <c:w val="0.87561922707741169"/>
          <c:h val="0.64015381684146466"/>
        </c:manualLayout>
      </c:layout>
      <c:lineChart>
        <c:grouping val="standard"/>
        <c:varyColors val="0"/>
        <c:ser>
          <c:idx val="1"/>
          <c:order val="0"/>
          <c:tx>
            <c:strRef>
              <c:f>グラフ!$C$5</c:f>
              <c:strCache>
                <c:ptCount val="1"/>
                <c:pt idx="0">
                  <c:v>東京都</c:v>
                </c:pt>
              </c:strCache>
            </c:strRef>
          </c:tx>
          <c:spPr>
            <a:ln w="22225">
              <a:solidFill>
                <a:srgbClr val="002060"/>
              </a:solidFill>
            </a:ln>
          </c:spPr>
          <c:marker>
            <c:symbol val="square"/>
            <c:size val="6"/>
            <c:spPr>
              <a:solidFill>
                <a:srgbClr val="002060"/>
              </a:solidFill>
              <a:ln>
                <a:solidFill>
                  <a:srgbClr val="002060"/>
                </a:solidFill>
              </a:ln>
            </c:spPr>
          </c:marker>
          <c:dLbls>
            <c:dLbl>
              <c:idx val="7"/>
              <c:layout>
                <c:manualLayout>
                  <c:x val="-5.4378193839909682E-2"/>
                  <c:y val="-2.10989685939798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75-4EBE-93FC-9D24201A3319}"/>
                </c:ext>
              </c:extLst>
            </c:dLbl>
            <c:dLbl>
              <c:idx val="8"/>
              <c:layout>
                <c:manualLayout>
                  <c:x val="-3.2193318715983257E-2"/>
                  <c:y val="2.34054238653132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75-4EBE-93FC-9D24201A3319}"/>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グラフ!$D$4:$L$4</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グラフ!$D$5:$L$5</c:f>
              <c:numCache>
                <c:formatCode>0.0_);[Red]\(0.0\)</c:formatCode>
                <c:ptCount val="9"/>
                <c:pt idx="0">
                  <c:v>1.7766255248759384</c:v>
                </c:pt>
                <c:pt idx="1">
                  <c:v>1.6102284954743973</c:v>
                </c:pt>
                <c:pt idx="2">
                  <c:v>1.6660577734665338</c:v>
                </c:pt>
                <c:pt idx="3">
                  <c:v>1.7</c:v>
                </c:pt>
                <c:pt idx="4">
                  <c:v>1.5</c:v>
                </c:pt>
                <c:pt idx="5">
                  <c:v>1.4</c:v>
                </c:pt>
                <c:pt idx="6" formatCode="General">
                  <c:v>1.4</c:v>
                </c:pt>
                <c:pt idx="7" formatCode="General">
                  <c:v>1.5</c:v>
                </c:pt>
                <c:pt idx="8" formatCode="General">
                  <c:v>1.6</c:v>
                </c:pt>
              </c:numCache>
            </c:numRef>
          </c:val>
          <c:smooth val="0"/>
          <c:extLst>
            <c:ext xmlns:c16="http://schemas.microsoft.com/office/drawing/2014/chart" uri="{C3380CC4-5D6E-409C-BE32-E72D297353CC}">
              <c16:uniqueId val="{00000002-6675-4EBE-93FC-9D24201A3319}"/>
            </c:ext>
          </c:extLst>
        </c:ser>
        <c:ser>
          <c:idx val="2"/>
          <c:order val="1"/>
          <c:tx>
            <c:strRef>
              <c:f>グラフ!$C$6</c:f>
              <c:strCache>
                <c:ptCount val="1"/>
                <c:pt idx="0">
                  <c:v>愛知県</c:v>
                </c:pt>
              </c:strCache>
            </c:strRef>
          </c:tx>
          <c:spPr>
            <a:ln w="22225">
              <a:solidFill>
                <a:srgbClr val="C00000"/>
              </a:solidFill>
            </a:ln>
          </c:spPr>
          <c:marker>
            <c:symbol val="diamond"/>
            <c:size val="6"/>
            <c:spPr>
              <a:solidFill>
                <a:srgbClr val="C00000"/>
              </a:solidFill>
              <a:ln>
                <a:solidFill>
                  <a:srgbClr val="C00000"/>
                </a:solidFill>
              </a:ln>
            </c:spPr>
          </c:marker>
          <c:dLbls>
            <c:dLbl>
              <c:idx val="0"/>
              <c:layout>
                <c:manualLayout>
                  <c:x val="-3.2193318715983257E-2"/>
                  <c:y val="6.84492563429571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75-4EBE-93FC-9D24201A3319}"/>
                </c:ext>
              </c:extLst>
            </c:dLbl>
            <c:dLbl>
              <c:idx val="1"/>
              <c:layout>
                <c:manualLayout>
                  <c:x val="-3.2193318715983257E-2"/>
                  <c:y val="6.38196267133274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75-4EBE-93FC-9D24201A3319}"/>
                </c:ext>
              </c:extLst>
            </c:dLbl>
            <c:dLbl>
              <c:idx val="2"/>
              <c:layout>
                <c:manualLayout>
                  <c:x val="-3.2193318715983223E-2"/>
                  <c:y val="9.62270341207349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75-4EBE-93FC-9D24201A3319}"/>
                </c:ext>
              </c:extLst>
            </c:dLbl>
            <c:dLbl>
              <c:idx val="3"/>
              <c:layout>
                <c:manualLayout>
                  <c:x val="-3.4210125545431118E-2"/>
                  <c:y val="5.91896325459317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675-4EBE-93FC-9D24201A3319}"/>
                </c:ext>
              </c:extLst>
            </c:dLbl>
            <c:dLbl>
              <c:idx val="4"/>
              <c:layout>
                <c:manualLayout>
                  <c:x val="-3.2193318715983257E-2"/>
                  <c:y val="5.91899970836979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675-4EBE-93FC-9D24201A3319}"/>
                </c:ext>
              </c:extLst>
            </c:dLbl>
            <c:dLbl>
              <c:idx val="5"/>
              <c:layout>
                <c:manualLayout>
                  <c:x val="-3.2193318715983334E-2"/>
                  <c:y val="-5.65507436570428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675-4EBE-93FC-9D24201A3319}"/>
                </c:ext>
              </c:extLst>
            </c:dLbl>
            <c:dLbl>
              <c:idx val="6"/>
              <c:layout>
                <c:manualLayout>
                  <c:x val="-3.2193318715983257E-2"/>
                  <c:y val="4.36346931649918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675-4EBE-93FC-9D24201A3319}"/>
                </c:ext>
              </c:extLst>
            </c:dLbl>
            <c:dLbl>
              <c:idx val="7"/>
              <c:layout>
                <c:manualLayout>
                  <c:x val="-3.2193318715983257E-2"/>
                  <c:y val="-3.32365301737869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675-4EBE-93FC-9D24201A3319}"/>
                </c:ext>
              </c:extLst>
            </c:dLbl>
            <c:dLbl>
              <c:idx val="8"/>
              <c:layout>
                <c:manualLayout>
                  <c:x val="-3.2193318715983257E-2"/>
                  <c:y val="-3.72823840337226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675-4EBE-93FC-9D24201A3319}"/>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グラフ!$D$4:$L$4</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グラフ!$D$6:$L$6</c:f>
              <c:numCache>
                <c:formatCode>0.0_);[Red]\(0.0\)</c:formatCode>
                <c:ptCount val="9"/>
                <c:pt idx="0">
                  <c:v>1.6209826914665388</c:v>
                </c:pt>
                <c:pt idx="1">
                  <c:v>1.5360633069381795</c:v>
                </c:pt>
                <c:pt idx="2">
                  <c:v>1.4245452216243915</c:v>
                </c:pt>
                <c:pt idx="3">
                  <c:v>1.5</c:v>
                </c:pt>
                <c:pt idx="4">
                  <c:v>1.3</c:v>
                </c:pt>
                <c:pt idx="5">
                  <c:v>1</c:v>
                </c:pt>
                <c:pt idx="6" formatCode="0.0">
                  <c:v>1.2</c:v>
                </c:pt>
                <c:pt idx="7" formatCode="General">
                  <c:v>1.1000000000000001</c:v>
                </c:pt>
                <c:pt idx="8" formatCode="General">
                  <c:v>1.1000000000000001</c:v>
                </c:pt>
              </c:numCache>
            </c:numRef>
          </c:val>
          <c:smooth val="0"/>
          <c:extLst>
            <c:ext xmlns:c16="http://schemas.microsoft.com/office/drawing/2014/chart" uri="{C3380CC4-5D6E-409C-BE32-E72D297353CC}">
              <c16:uniqueId val="{0000000C-6675-4EBE-93FC-9D24201A3319}"/>
            </c:ext>
          </c:extLst>
        </c:ser>
        <c:ser>
          <c:idx val="0"/>
          <c:order val="2"/>
          <c:tx>
            <c:strRef>
              <c:f>グラフ!$C$7</c:f>
              <c:strCache>
                <c:ptCount val="1"/>
                <c:pt idx="0">
                  <c:v>大阪府</c:v>
                </c:pt>
              </c:strCache>
            </c:strRef>
          </c:tx>
          <c:spPr>
            <a:ln w="22225">
              <a:solidFill>
                <a:srgbClr val="00B050"/>
              </a:solidFill>
            </a:ln>
          </c:spPr>
          <c:marker>
            <c:symbol val="circle"/>
            <c:size val="6"/>
            <c:spPr>
              <a:solidFill>
                <a:srgbClr val="00B050"/>
              </a:solidFill>
              <a:ln>
                <a:solidFill>
                  <a:srgbClr val="00B050"/>
                </a:solidFill>
              </a:ln>
            </c:spPr>
          </c:marker>
          <c:dLbls>
            <c:dLbl>
              <c:idx val="3"/>
              <c:layout>
                <c:manualLayout>
                  <c:x val="-3.3645419633185715E-2"/>
                  <c:y val="7.02548118985126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675-4EBE-93FC-9D24201A3319}"/>
                </c:ext>
              </c:extLst>
            </c:dLbl>
            <c:dLbl>
              <c:idx val="8"/>
              <c:layout>
                <c:manualLayout>
                  <c:x val="-3.5662226462633569E-2"/>
                  <c:y val="-6.40254780478978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675-4EBE-93FC-9D24201A3319}"/>
                </c:ext>
              </c:extLst>
            </c:dLbl>
            <c:spPr>
              <a:noFill/>
              <a:ln>
                <a:noFill/>
              </a:ln>
              <a:effectLst/>
            </c:spPr>
            <c:txPr>
              <a:bodyPr/>
              <a:lstStyle/>
              <a:p>
                <a:pPr>
                  <a:defRPr sz="1200" b="1"/>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グラフ!$D$4:$L$4</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グラフ!$D$7:$L$7</c:f>
              <c:numCache>
                <c:formatCode>0.0_);[Red]\(0.0\)</c:formatCode>
                <c:ptCount val="9"/>
                <c:pt idx="0">
                  <c:v>2.3000576011342995</c:v>
                </c:pt>
                <c:pt idx="1">
                  <c:v>2.18288411421138</c:v>
                </c:pt>
                <c:pt idx="2">
                  <c:v>2.1337383664143816</c:v>
                </c:pt>
                <c:pt idx="3">
                  <c:v>2.4</c:v>
                </c:pt>
                <c:pt idx="4">
                  <c:v>2.2000000000000002</c:v>
                </c:pt>
                <c:pt idx="5">
                  <c:v>1.9</c:v>
                </c:pt>
                <c:pt idx="6" formatCode="General">
                  <c:v>1.7</c:v>
                </c:pt>
                <c:pt idx="7" formatCode="General">
                  <c:v>1.6</c:v>
                </c:pt>
                <c:pt idx="8" formatCode="General">
                  <c:v>1.6</c:v>
                </c:pt>
              </c:numCache>
            </c:numRef>
          </c:val>
          <c:smooth val="0"/>
          <c:extLst>
            <c:ext xmlns:c16="http://schemas.microsoft.com/office/drawing/2014/chart" uri="{C3380CC4-5D6E-409C-BE32-E72D297353CC}">
              <c16:uniqueId val="{0000000F-6675-4EBE-93FC-9D24201A3319}"/>
            </c:ext>
          </c:extLst>
        </c:ser>
        <c:ser>
          <c:idx val="3"/>
          <c:order val="3"/>
          <c:tx>
            <c:strRef>
              <c:f>グラフ!$C$8</c:f>
              <c:strCache>
                <c:ptCount val="1"/>
                <c:pt idx="0">
                  <c:v>全国</c:v>
                </c:pt>
              </c:strCache>
            </c:strRef>
          </c:tx>
          <c:spPr>
            <a:ln w="22225">
              <a:solidFill>
                <a:srgbClr val="7030A0"/>
              </a:solidFill>
              <a:prstDash val="sysDot"/>
            </a:ln>
          </c:spPr>
          <c:marker>
            <c:symbol val="triangle"/>
            <c:size val="5"/>
            <c:spPr>
              <a:solidFill>
                <a:srgbClr val="7030A0"/>
              </a:solidFill>
              <a:ln>
                <a:solidFill>
                  <a:srgbClr val="7030A0"/>
                </a:solidFill>
              </a:ln>
            </c:spPr>
          </c:marker>
          <c:cat>
            <c:strRef>
              <c:f>グラフ!$D$4:$L$4</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グラフ!$D$8:$L$8</c:f>
              <c:numCache>
                <c:formatCode>0.0_);[Red]\(0.0\)</c:formatCode>
                <c:ptCount val="9"/>
                <c:pt idx="0">
                  <c:v>1.6443678731200229</c:v>
                </c:pt>
                <c:pt idx="1">
                  <c:v>1.6067272026619612</c:v>
                </c:pt>
                <c:pt idx="2">
                  <c:v>1.5411722862215369</c:v>
                </c:pt>
                <c:pt idx="3">
                  <c:v>1.7</c:v>
                </c:pt>
                <c:pt idx="4">
                  <c:v>1.5</c:v>
                </c:pt>
                <c:pt idx="5">
                  <c:v>1.4</c:v>
                </c:pt>
                <c:pt idx="6" formatCode="General">
                  <c:v>1.4</c:v>
                </c:pt>
                <c:pt idx="7" formatCode="General">
                  <c:v>1.3</c:v>
                </c:pt>
                <c:pt idx="8" formatCode="General">
                  <c:v>1.4</c:v>
                </c:pt>
              </c:numCache>
            </c:numRef>
          </c:val>
          <c:smooth val="0"/>
          <c:extLst>
            <c:ext xmlns:c16="http://schemas.microsoft.com/office/drawing/2014/chart" uri="{C3380CC4-5D6E-409C-BE32-E72D297353CC}">
              <c16:uniqueId val="{00000010-6675-4EBE-93FC-9D24201A3319}"/>
            </c:ext>
          </c:extLst>
        </c:ser>
        <c:dLbls>
          <c:showLegendKey val="0"/>
          <c:showVal val="0"/>
          <c:showCatName val="0"/>
          <c:showSerName val="0"/>
          <c:showPercent val="0"/>
          <c:showBubbleSize val="0"/>
        </c:dLbls>
        <c:marker val="1"/>
        <c:smooth val="0"/>
        <c:axId val="108913408"/>
        <c:axId val="108915328"/>
      </c:lineChart>
      <c:catAx>
        <c:axId val="108913408"/>
        <c:scaling>
          <c:orientation val="minMax"/>
        </c:scaling>
        <c:delete val="0"/>
        <c:axPos val="b"/>
        <c:numFmt formatCode="General" sourceLinked="0"/>
        <c:majorTickMark val="out"/>
        <c:minorTickMark val="none"/>
        <c:tickLblPos val="nextTo"/>
        <c:crossAx val="108915328"/>
        <c:crosses val="autoZero"/>
        <c:auto val="1"/>
        <c:lblAlgn val="ctr"/>
        <c:lblOffset val="100"/>
        <c:noMultiLvlLbl val="0"/>
      </c:catAx>
      <c:valAx>
        <c:axId val="108915328"/>
        <c:scaling>
          <c:orientation val="minMax"/>
          <c:max val="2.5"/>
          <c:min val="1"/>
        </c:scaling>
        <c:delete val="0"/>
        <c:axPos val="l"/>
        <c:majorGridlines/>
        <c:numFmt formatCode="0.0_);[Red]\(0.0\)" sourceLinked="1"/>
        <c:majorTickMark val="out"/>
        <c:minorTickMark val="none"/>
        <c:tickLblPos val="nextTo"/>
        <c:crossAx val="108913408"/>
        <c:crosses val="autoZero"/>
        <c:crossBetween val="between"/>
        <c:majorUnit val="0.5"/>
      </c:valAx>
    </c:plotArea>
    <c:legend>
      <c:legendPos val="b"/>
      <c:layout>
        <c:manualLayout>
          <c:xMode val="edge"/>
          <c:yMode val="edge"/>
          <c:x val="4.4439138065448372E-2"/>
          <c:y val="0.89736493430598108"/>
          <c:w val="0.89769127392999504"/>
          <c:h val="8.3440724246332421E-2"/>
        </c:manualLayout>
      </c:layout>
      <c:overlay val="0"/>
    </c:legend>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133355553086685E-2"/>
          <c:y val="9.680807611985752E-2"/>
          <c:w val="0.89449875939710399"/>
          <c:h val="0.7930134302982178"/>
        </c:manualLayout>
      </c:layout>
      <c:lineChart>
        <c:grouping val="standard"/>
        <c:varyColors val="0"/>
        <c:ser>
          <c:idx val="0"/>
          <c:order val="0"/>
          <c:tx>
            <c:strRef>
              <c:f>'グラフ更新案（京都→愛知）'!$B$5</c:f>
              <c:strCache>
                <c:ptCount val="1"/>
                <c:pt idx="0">
                  <c:v>東京</c:v>
                </c:pt>
              </c:strCache>
            </c:strRef>
          </c:tx>
          <c:dLbls>
            <c:dLbl>
              <c:idx val="8"/>
              <c:layout>
                <c:manualLayout>
                  <c:x val="-1.7636929230085547E-2"/>
                  <c:y val="-2.66317913689230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A26-4459-8FF4-AC096E955E5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'グラフ更新案（京都→愛知）'!$C$4:$K$4</c:f>
              <c:strCache>
                <c:ptCount val="9"/>
                <c:pt idx="0">
                  <c:v>2011.3卒業</c:v>
                </c:pt>
                <c:pt idx="1">
                  <c:v>2012.3卒業</c:v>
                </c:pt>
                <c:pt idx="2">
                  <c:v>2013.3卒業</c:v>
                </c:pt>
                <c:pt idx="3">
                  <c:v>2014.3卒業</c:v>
                </c:pt>
                <c:pt idx="4">
                  <c:v>2015.3卒業</c:v>
                </c:pt>
                <c:pt idx="5">
                  <c:v>2016.3卒業</c:v>
                </c:pt>
                <c:pt idx="6">
                  <c:v>2017.3卒業</c:v>
                </c:pt>
                <c:pt idx="7">
                  <c:v>2018.3卒業</c:v>
                </c:pt>
                <c:pt idx="8">
                  <c:v>2019.3卒業</c:v>
                </c:pt>
              </c:strCache>
            </c:strRef>
          </c:cat>
          <c:val>
            <c:numRef>
              <c:f>'グラフ更新案（京都→愛知）'!$C$5:$K$5</c:f>
              <c:numCache>
                <c:formatCode>0.0_ </c:formatCode>
                <c:ptCount val="9"/>
                <c:pt idx="0">
                  <c:v>92.286406087858879</c:v>
                </c:pt>
                <c:pt idx="1">
                  <c:v>94.229428172942818</c:v>
                </c:pt>
                <c:pt idx="2">
                  <c:v>92.4</c:v>
                </c:pt>
                <c:pt idx="3">
                  <c:v>94.7</c:v>
                </c:pt>
                <c:pt idx="4">
                  <c:v>95.7</c:v>
                </c:pt>
                <c:pt idx="5">
                  <c:v>98.4</c:v>
                </c:pt>
                <c:pt idx="6">
                  <c:v>95.8</c:v>
                </c:pt>
                <c:pt idx="7">
                  <c:v>95.9</c:v>
                </c:pt>
                <c:pt idx="8">
                  <c:v>96.1</c:v>
                </c:pt>
              </c:numCache>
            </c:numRef>
          </c:val>
          <c:smooth val="0"/>
          <c:extLst>
            <c:ext xmlns:c16="http://schemas.microsoft.com/office/drawing/2014/chart" uri="{C3380CC4-5D6E-409C-BE32-E72D297353CC}">
              <c16:uniqueId val="{00000000-B6B6-43DD-805E-DCE0ACAF900D}"/>
            </c:ext>
          </c:extLst>
        </c:ser>
        <c:ser>
          <c:idx val="1"/>
          <c:order val="1"/>
          <c:tx>
            <c:strRef>
              <c:f>'グラフ更新案（京都→愛知）'!$B$6</c:f>
              <c:strCache>
                <c:ptCount val="1"/>
                <c:pt idx="0">
                  <c:v>愛知</c:v>
                </c:pt>
              </c:strCache>
            </c:strRef>
          </c:tx>
          <c:marker>
            <c:symbol val="circle"/>
            <c:size val="5"/>
          </c:marker>
          <c:dLbls>
            <c:dLbl>
              <c:idx val="8"/>
              <c:layout>
                <c:manualLayout>
                  <c:x val="-3.0864626152649705E-2"/>
                  <c:y val="-2.07136155091623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26-4459-8FF4-AC096E955E5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'グラフ更新案（京都→愛知）'!$C$4:$K$4</c:f>
              <c:strCache>
                <c:ptCount val="9"/>
                <c:pt idx="0">
                  <c:v>2011.3卒業</c:v>
                </c:pt>
                <c:pt idx="1">
                  <c:v>2012.3卒業</c:v>
                </c:pt>
                <c:pt idx="2">
                  <c:v>2013.3卒業</c:v>
                </c:pt>
                <c:pt idx="3">
                  <c:v>2014.3卒業</c:v>
                </c:pt>
                <c:pt idx="4">
                  <c:v>2015.3卒業</c:v>
                </c:pt>
                <c:pt idx="5">
                  <c:v>2016.3卒業</c:v>
                </c:pt>
                <c:pt idx="6">
                  <c:v>2017.3卒業</c:v>
                </c:pt>
                <c:pt idx="7">
                  <c:v>2018.3卒業</c:v>
                </c:pt>
                <c:pt idx="8">
                  <c:v>2019.3卒業</c:v>
                </c:pt>
              </c:strCache>
            </c:strRef>
          </c:cat>
          <c:val>
            <c:numRef>
              <c:f>'グラフ更新案（京都→愛知）'!$C$6:$K$6</c:f>
              <c:numCache>
                <c:formatCode>0.0_ </c:formatCode>
                <c:ptCount val="9"/>
                <c:pt idx="0">
                  <c:v>96.699445039431396</c:v>
                </c:pt>
                <c:pt idx="1">
                  <c:v>97.438039543302693</c:v>
                </c:pt>
                <c:pt idx="2">
                  <c:v>96.9</c:v>
                </c:pt>
                <c:pt idx="3">
                  <c:v>98.2</c:v>
                </c:pt>
                <c:pt idx="4">
                  <c:v>98.9</c:v>
                </c:pt>
                <c:pt idx="5">
                  <c:v>98.4</c:v>
                </c:pt>
                <c:pt idx="6">
                  <c:v>98.8</c:v>
                </c:pt>
                <c:pt idx="7">
                  <c:v>99</c:v>
                </c:pt>
                <c:pt idx="8">
                  <c:v>99.1</c:v>
                </c:pt>
              </c:numCache>
            </c:numRef>
          </c:val>
          <c:smooth val="0"/>
          <c:extLst>
            <c:ext xmlns:c16="http://schemas.microsoft.com/office/drawing/2014/chart" uri="{C3380CC4-5D6E-409C-BE32-E72D297353CC}">
              <c16:uniqueId val="{00000001-B6B6-43DD-805E-DCE0ACAF900D}"/>
            </c:ext>
          </c:extLst>
        </c:ser>
        <c:ser>
          <c:idx val="2"/>
          <c:order val="2"/>
          <c:tx>
            <c:strRef>
              <c:f>'グラフ更新案（京都→愛知）'!$B$7</c:f>
              <c:strCache>
                <c:ptCount val="1"/>
                <c:pt idx="0">
                  <c:v>大阪</c:v>
                </c:pt>
              </c:strCache>
            </c:strRef>
          </c:tx>
          <c:spPr>
            <a:ln w="22225">
              <a:solidFill>
                <a:srgbClr val="002060"/>
              </a:solidFill>
            </a:ln>
          </c:spPr>
          <c:marker>
            <c:symbol val="square"/>
            <c:size val="7"/>
            <c:spPr>
              <a:solidFill>
                <a:srgbClr val="002060"/>
              </a:solidFill>
              <a:ln>
                <a:solidFill>
                  <a:srgbClr val="002060"/>
                </a:solidFill>
              </a:ln>
            </c:spPr>
          </c:marker>
          <c:dLbls>
            <c:dLbl>
              <c:idx val="0"/>
              <c:layout>
                <c:manualLayout>
                  <c:x val="-4.6207705909873047E-2"/>
                  <c:y val="-5.9341303267324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6B6-43DD-805E-DCE0ACAF900D}"/>
                </c:ext>
              </c:extLst>
            </c:dLbl>
            <c:dLbl>
              <c:idx val="2"/>
              <c:layout>
                <c:manualLayout>
                  <c:x val="-1.4838991047569205E-2"/>
                  <c:y val="-4.38426592024834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B6-43DD-805E-DCE0ACAF900D}"/>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'グラフ更新案（京都→愛知）'!$C$4:$K$4</c:f>
              <c:strCache>
                <c:ptCount val="9"/>
                <c:pt idx="0">
                  <c:v>2011.3卒業</c:v>
                </c:pt>
                <c:pt idx="1">
                  <c:v>2012.3卒業</c:v>
                </c:pt>
                <c:pt idx="2">
                  <c:v>2013.3卒業</c:v>
                </c:pt>
                <c:pt idx="3">
                  <c:v>2014.3卒業</c:v>
                </c:pt>
                <c:pt idx="4">
                  <c:v>2015.3卒業</c:v>
                </c:pt>
                <c:pt idx="5">
                  <c:v>2016.3卒業</c:v>
                </c:pt>
                <c:pt idx="6">
                  <c:v>2017.3卒業</c:v>
                </c:pt>
                <c:pt idx="7">
                  <c:v>2018.3卒業</c:v>
                </c:pt>
                <c:pt idx="8">
                  <c:v>2019.3卒業</c:v>
                </c:pt>
              </c:strCache>
            </c:strRef>
          </c:cat>
          <c:val>
            <c:numRef>
              <c:f>'グラフ更新案（京都→愛知）'!$C$7:$K$7</c:f>
              <c:numCache>
                <c:formatCode>0.0_ </c:formatCode>
                <c:ptCount val="9"/>
                <c:pt idx="0">
                  <c:v>87.878413443716795</c:v>
                </c:pt>
                <c:pt idx="1">
                  <c:v>90.479616306954441</c:v>
                </c:pt>
                <c:pt idx="2">
                  <c:v>93.3</c:v>
                </c:pt>
                <c:pt idx="3">
                  <c:v>93</c:v>
                </c:pt>
                <c:pt idx="4">
                  <c:v>94.7</c:v>
                </c:pt>
                <c:pt idx="5">
                  <c:v>94.5</c:v>
                </c:pt>
                <c:pt idx="6">
                  <c:v>95.1</c:v>
                </c:pt>
                <c:pt idx="7">
                  <c:v>94.9</c:v>
                </c:pt>
                <c:pt idx="8">
                  <c:v>95.2</c:v>
                </c:pt>
              </c:numCache>
            </c:numRef>
          </c:val>
          <c:smooth val="0"/>
          <c:extLst>
            <c:ext xmlns:c16="http://schemas.microsoft.com/office/drawing/2014/chart" uri="{C3380CC4-5D6E-409C-BE32-E72D297353CC}">
              <c16:uniqueId val="{00000004-B6B6-43DD-805E-DCE0ACAF900D}"/>
            </c:ext>
          </c:extLst>
        </c:ser>
        <c:ser>
          <c:idx val="3"/>
          <c:order val="3"/>
          <c:tx>
            <c:strRef>
              <c:f>'グラフ更新案（京都→愛知）'!$B$8</c:f>
              <c:strCache>
                <c:ptCount val="1"/>
                <c:pt idx="0">
                  <c:v>全国</c:v>
                </c:pt>
              </c:strCache>
            </c:strRef>
          </c:tx>
          <c:spPr>
            <a:ln w="22225">
              <a:solidFill>
                <a:schemeClr val="bg2">
                  <a:lumMod val="50000"/>
                </a:schemeClr>
              </a:solidFill>
            </a:ln>
          </c:spPr>
          <c:marker>
            <c:symbol val="x"/>
            <c:size val="6"/>
            <c:spPr>
              <a:noFill/>
              <a:ln w="15875">
                <a:solidFill>
                  <a:schemeClr val="bg2">
                    <a:lumMod val="50000"/>
                  </a:schemeClr>
                </a:solidFill>
              </a:ln>
            </c:spPr>
          </c:marker>
          <c:dLbls>
            <c:dLbl>
              <c:idx val="0"/>
              <c:layout>
                <c:manualLayout>
                  <c:x val="-4.9981280641806569E-2"/>
                  <c:y val="-4.4456109652960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6B6-43DD-805E-DCE0ACAF900D}"/>
                </c:ext>
              </c:extLst>
            </c:dLbl>
            <c:dLbl>
              <c:idx val="1"/>
              <c:layout>
                <c:manualLayout>
                  <c:x val="-9.7297083147625408E-3"/>
                  <c:y val="1.10994459025954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6B6-43DD-805E-DCE0ACAF900D}"/>
                </c:ext>
              </c:extLst>
            </c:dLbl>
            <c:dLbl>
              <c:idx val="2"/>
              <c:layout>
                <c:manualLayout>
                  <c:x val="-6.0044173723567573E-2"/>
                  <c:y val="-4.90857392825896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6B6-43DD-805E-DCE0ACAF900D}"/>
                </c:ext>
              </c:extLst>
            </c:dLbl>
            <c:dLbl>
              <c:idx val="3"/>
              <c:layout>
                <c:manualLayout>
                  <c:x val="-4.2434110830485809E-2"/>
                  <c:y val="4.81364829396325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6B6-43DD-805E-DCE0ACAF900D}"/>
                </c:ext>
              </c:extLst>
            </c:dLbl>
            <c:dLbl>
              <c:idx val="4"/>
              <c:layout>
                <c:manualLayout>
                  <c:x val="-4.494983410092606E-2"/>
                  <c:y val="3.42475940507436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6B6-43DD-805E-DCE0ACAF900D}"/>
                </c:ext>
              </c:extLst>
            </c:dLbl>
            <c:dLbl>
              <c:idx val="5"/>
              <c:layout>
                <c:manualLayout>
                  <c:x val="-4.494983410092606E-2"/>
                  <c:y val="4.81364829396325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6B6-43DD-805E-DCE0ACAF900D}"/>
                </c:ext>
              </c:extLst>
            </c:dLbl>
            <c:dLbl>
              <c:idx val="6"/>
              <c:layout>
                <c:manualLayout>
                  <c:x val="-3.3972928610509788E-2"/>
                  <c:y val="3.7198140930058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6B6-43DD-805E-DCE0ACAF900D}"/>
                </c:ext>
              </c:extLst>
            </c:dLbl>
            <c:dLbl>
              <c:idx val="7"/>
              <c:layout>
                <c:manualLayout>
                  <c:x val="-4.0015224683017339E-2"/>
                  <c:y val="3.27684620817746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6B6-43DD-805E-DCE0ACAF900D}"/>
                </c:ext>
              </c:extLst>
            </c:dLbl>
            <c:dLbl>
              <c:idx val="8"/>
              <c:layout>
                <c:manualLayout>
                  <c:x val="-2.7642883734166103E-2"/>
                  <c:y val="3.96443222908093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C26-4A84-93C3-CB0415A8235B}"/>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'グラフ更新案（京都→愛知）'!$C$4:$K$4</c:f>
              <c:strCache>
                <c:ptCount val="9"/>
                <c:pt idx="0">
                  <c:v>2011.3卒業</c:v>
                </c:pt>
                <c:pt idx="1">
                  <c:v>2012.3卒業</c:v>
                </c:pt>
                <c:pt idx="2">
                  <c:v>2013.3卒業</c:v>
                </c:pt>
                <c:pt idx="3">
                  <c:v>2014.3卒業</c:v>
                </c:pt>
                <c:pt idx="4">
                  <c:v>2015.3卒業</c:v>
                </c:pt>
                <c:pt idx="5">
                  <c:v>2016.3卒業</c:v>
                </c:pt>
                <c:pt idx="6">
                  <c:v>2017.3卒業</c:v>
                </c:pt>
                <c:pt idx="7">
                  <c:v>2018.3卒業</c:v>
                </c:pt>
                <c:pt idx="8">
                  <c:v>2019.3卒業</c:v>
                </c:pt>
              </c:strCache>
            </c:strRef>
          </c:cat>
          <c:val>
            <c:numRef>
              <c:f>'グラフ更新案（京都→愛知）'!$C$8:$K$8</c:f>
              <c:numCache>
                <c:formatCode>0.0_ </c:formatCode>
                <c:ptCount val="9"/>
                <c:pt idx="0">
                  <c:v>93.191445057564493</c:v>
                </c:pt>
                <c:pt idx="1">
                  <c:v>94.821013532593298</c:v>
                </c:pt>
                <c:pt idx="2">
                  <c:v>95.8</c:v>
                </c:pt>
                <c:pt idx="3">
                  <c:v>96.6</c:v>
                </c:pt>
                <c:pt idx="4">
                  <c:v>97.5</c:v>
                </c:pt>
                <c:pt idx="5">
                  <c:v>97.7</c:v>
                </c:pt>
                <c:pt idx="6">
                  <c:v>98</c:v>
                </c:pt>
                <c:pt idx="7">
                  <c:v>98.1</c:v>
                </c:pt>
                <c:pt idx="8">
                  <c:v>98.2</c:v>
                </c:pt>
              </c:numCache>
            </c:numRef>
          </c:val>
          <c:smooth val="0"/>
          <c:extLst>
            <c:ext xmlns:c16="http://schemas.microsoft.com/office/drawing/2014/chart" uri="{C3380CC4-5D6E-409C-BE32-E72D297353CC}">
              <c16:uniqueId val="{0000000D-B6B6-43DD-805E-DCE0ACAF900D}"/>
            </c:ext>
          </c:extLst>
        </c:ser>
        <c:dLbls>
          <c:showLegendKey val="0"/>
          <c:showVal val="0"/>
          <c:showCatName val="0"/>
          <c:showSerName val="0"/>
          <c:showPercent val="0"/>
          <c:showBubbleSize val="0"/>
        </c:dLbls>
        <c:marker val="1"/>
        <c:smooth val="0"/>
        <c:axId val="134036480"/>
        <c:axId val="134058752"/>
      </c:lineChart>
      <c:catAx>
        <c:axId val="134036480"/>
        <c:scaling>
          <c:orientation val="minMax"/>
        </c:scaling>
        <c:delete val="0"/>
        <c:axPos val="b"/>
        <c:numFmt formatCode="General" sourceLinked="0"/>
        <c:majorTickMark val="out"/>
        <c:minorTickMark val="none"/>
        <c:tickLblPos val="nextTo"/>
        <c:txPr>
          <a:bodyPr/>
          <a:lstStyle/>
          <a:p>
            <a:pPr>
              <a:defRPr sz="800"/>
            </a:pPr>
            <a:endParaRPr lang="ja-JP"/>
          </a:p>
        </c:txPr>
        <c:crossAx val="134058752"/>
        <c:crosses val="autoZero"/>
        <c:auto val="1"/>
        <c:lblAlgn val="ctr"/>
        <c:lblOffset val="100"/>
        <c:noMultiLvlLbl val="0"/>
      </c:catAx>
      <c:valAx>
        <c:axId val="134058752"/>
        <c:scaling>
          <c:orientation val="minMax"/>
          <c:max val="99.2"/>
          <c:min val="87"/>
        </c:scaling>
        <c:delete val="0"/>
        <c:axPos val="l"/>
        <c:majorGridlines/>
        <c:numFmt formatCode="0.0_ " sourceLinked="1"/>
        <c:majorTickMark val="out"/>
        <c:minorTickMark val="none"/>
        <c:tickLblPos val="nextTo"/>
        <c:crossAx val="134036480"/>
        <c:crosses val="autoZero"/>
        <c:crossBetween val="between"/>
        <c:majorUnit val="3"/>
      </c:valAx>
    </c:plotArea>
    <c:legend>
      <c:legendPos val="b"/>
      <c:layout>
        <c:manualLayout>
          <c:xMode val="edge"/>
          <c:yMode val="edge"/>
          <c:x val="0.34479502277524721"/>
          <c:y val="0.94649106926292836"/>
          <c:w val="0.31040995444950559"/>
          <c:h val="5.3508930737071525E-2"/>
        </c:manualLayout>
      </c:layout>
      <c:overlay val="0"/>
    </c:legend>
    <c:plotVisOnly val="1"/>
    <c:dispBlanksAs val="gap"/>
    <c:showDLblsOverMax val="0"/>
  </c:chart>
  <c:externalData r:id="rId1">
    <c:autoUpdate val="0"/>
  </c:externalData>
  <c:userShapes r:id="rId2"/>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500000000000001E-2"/>
          <c:y val="0.13657407407407407"/>
          <c:w val="0.46388888888888891"/>
          <c:h val="0.77314814814814814"/>
        </c:manualLayout>
      </c:layout>
      <c:pieChart>
        <c:varyColors val="1"/>
        <c:ser>
          <c:idx val="0"/>
          <c:order val="0"/>
          <c:dPt>
            <c:idx val="0"/>
            <c:bubble3D val="0"/>
            <c:explosion val="13"/>
            <c:spPr>
              <a:solidFill>
                <a:schemeClr val="accent5">
                  <a:lumMod val="40000"/>
                  <a:lumOff val="60000"/>
                </a:schemeClr>
              </a:solidFill>
              <a:ln>
                <a:solidFill>
                  <a:schemeClr val="tx1"/>
                </a:solidFill>
              </a:ln>
            </c:spPr>
            <c:extLst>
              <c:ext xmlns:c16="http://schemas.microsoft.com/office/drawing/2014/chart" uri="{C3380CC4-5D6E-409C-BE32-E72D297353CC}">
                <c16:uniqueId val="{00000001-27B8-4B05-8203-ACB6B67EDA41}"/>
              </c:ext>
            </c:extLst>
          </c:dPt>
          <c:dPt>
            <c:idx val="1"/>
            <c:bubble3D val="0"/>
            <c:spPr>
              <a:noFill/>
              <a:ln>
                <a:solidFill>
                  <a:schemeClr val="tx1"/>
                </a:solidFill>
              </a:ln>
            </c:spPr>
            <c:extLst>
              <c:ext xmlns:c16="http://schemas.microsoft.com/office/drawing/2014/chart" uri="{C3380CC4-5D6E-409C-BE32-E72D297353CC}">
                <c16:uniqueId val="{00000003-27B8-4B05-8203-ACB6B67EDA41}"/>
              </c:ext>
            </c:extLst>
          </c:dPt>
          <c:dLbls>
            <c:dLbl>
              <c:idx val="0"/>
              <c:tx>
                <c:rich>
                  <a:bodyPr/>
                  <a:lstStyle/>
                  <a:p>
                    <a:r>
                      <a:rPr lang="ja-JP" altLang="en-US"/>
                      <a:t>その他</a:t>
                    </a:r>
                    <a:r>
                      <a:rPr lang="en-US" altLang="ja-JP"/>
                      <a:t>,</a:t>
                    </a:r>
                  </a:p>
                  <a:p>
                    <a:fld id="{301A5675-2CB8-4F9F-89C7-29F32F97F339}" type="VALUE">
                      <a:rPr lang="en-US" altLang="ja-JP"/>
                      <a:pPr/>
                      <a:t>[値]</a:t>
                    </a:fld>
                    <a:r>
                      <a:rPr lang="ja-JP" altLang="en-US"/>
                      <a:t>人</a:t>
                    </a:r>
                  </a:p>
                  <a:p>
                    <a:r>
                      <a:rPr lang="ja-JP" altLang="en-US"/>
                      <a:t>（</a:t>
                    </a:r>
                    <a:r>
                      <a:rPr lang="en-US" altLang="ja-JP"/>
                      <a:t>14.4%</a:t>
                    </a:r>
                    <a:r>
                      <a:rPr lang="ja-JP" altLang="en-US"/>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B8-4B05-8203-ACB6B67EDA41}"/>
                </c:ext>
              </c:extLst>
            </c:dLbl>
            <c:dLbl>
              <c:idx val="1"/>
              <c:layout>
                <c:manualLayout>
                  <c:x val="8.7999999999999995E-2"/>
                  <c:y val="-0.2363192621755614"/>
                </c:manualLayout>
              </c:layout>
              <c:tx>
                <c:rich>
                  <a:bodyPr/>
                  <a:lstStyle/>
                  <a:p>
                    <a:r>
                      <a:rPr lang="zh-TW" altLang="en-US"/>
                      <a:t>正規職員</a:t>
                    </a:r>
                    <a:r>
                      <a:rPr lang="en-US" altLang="zh-TW"/>
                      <a:t>,</a:t>
                    </a:r>
                  </a:p>
                  <a:p>
                    <a:fld id="{19B5FAEF-29EA-461B-BBA0-60543A79F6B8}" type="VALUE">
                      <a:rPr lang="en-US" altLang="zh-TW"/>
                      <a:pPr/>
                      <a:t>[値]</a:t>
                    </a:fld>
                    <a:r>
                      <a:rPr lang="zh-TW" altLang="en-US"/>
                      <a:t>人</a:t>
                    </a:r>
                  </a:p>
                  <a:p>
                    <a:r>
                      <a:rPr lang="zh-TW" altLang="en-US"/>
                      <a:t>（</a:t>
                    </a:r>
                    <a:r>
                      <a:rPr lang="en-US" altLang="zh-TW"/>
                      <a:t>85.6</a:t>
                    </a:r>
                    <a:r>
                      <a:rPr lang="zh-TW" altLang="en-US"/>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7B8-4B05-8203-ACB6B67EDA41}"/>
                </c:ext>
              </c:extLst>
            </c:dLbl>
            <c:spPr>
              <a:noFill/>
              <a:ln>
                <a:noFill/>
              </a:ln>
              <a:effectLst/>
            </c:sp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'グラフ（H30）'!$B$5:$C$5</c:f>
              <c:strCache>
                <c:ptCount val="2"/>
                <c:pt idx="0">
                  <c:v>その他</c:v>
                </c:pt>
                <c:pt idx="1">
                  <c:v>正規職員</c:v>
                </c:pt>
              </c:strCache>
            </c:strRef>
          </c:cat>
          <c:val>
            <c:numRef>
              <c:f>'グラフ（H30）'!$B$6:$C$6</c:f>
              <c:numCache>
                <c:formatCode>#,##0;0;"－"</c:formatCode>
                <c:ptCount val="2"/>
                <c:pt idx="0">
                  <c:v>5867</c:v>
                </c:pt>
                <c:pt idx="1">
                  <c:v>34788</c:v>
                </c:pt>
              </c:numCache>
            </c:numRef>
          </c:val>
          <c:extLst>
            <c:ext xmlns:c16="http://schemas.microsoft.com/office/drawing/2014/chart" uri="{C3380CC4-5D6E-409C-BE32-E72D297353CC}">
              <c16:uniqueId val="{00000004-27B8-4B05-8203-ACB6B67EDA41}"/>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611987455867969E-2"/>
          <c:y val="0.14081497002531621"/>
          <c:w val="0.50120379292116868"/>
          <c:h val="0.80216162857933193"/>
        </c:manualLayout>
      </c:layout>
      <c:pieChart>
        <c:varyColors val="1"/>
        <c:ser>
          <c:idx val="0"/>
          <c:order val="0"/>
          <c:spPr>
            <a:ln>
              <a:solidFill>
                <a:schemeClr val="tx1"/>
              </a:solidFill>
            </a:ln>
          </c:spPr>
          <c:dPt>
            <c:idx val="1"/>
            <c:bubble3D val="0"/>
            <c:spPr>
              <a:pattFill prst="pct75">
                <a:fgClr>
                  <a:srgbClr val="92D050"/>
                </a:fgClr>
                <a:bgClr>
                  <a:schemeClr val="bg1"/>
                </a:bgClr>
              </a:pattFill>
              <a:ln>
                <a:solidFill>
                  <a:schemeClr val="tx1"/>
                </a:solidFill>
              </a:ln>
            </c:spPr>
            <c:extLst>
              <c:ext xmlns:c16="http://schemas.microsoft.com/office/drawing/2014/chart" uri="{C3380CC4-5D6E-409C-BE32-E72D297353CC}">
                <c16:uniqueId val="{00000001-7E00-4277-9363-743902271227}"/>
              </c:ext>
            </c:extLst>
          </c:dPt>
          <c:dPt>
            <c:idx val="2"/>
            <c:bubble3D val="0"/>
            <c:spPr>
              <a:pattFill prst="ltUpDiag">
                <a:fgClr>
                  <a:srgbClr val="FFC000"/>
                </a:fgClr>
                <a:bgClr>
                  <a:schemeClr val="bg1"/>
                </a:bgClr>
              </a:pattFill>
              <a:ln>
                <a:solidFill>
                  <a:schemeClr val="tx1"/>
                </a:solidFill>
              </a:ln>
            </c:spPr>
            <c:extLst>
              <c:ext xmlns:c16="http://schemas.microsoft.com/office/drawing/2014/chart" uri="{C3380CC4-5D6E-409C-BE32-E72D297353CC}">
                <c16:uniqueId val="{00000003-7E00-4277-9363-743902271227}"/>
              </c:ext>
            </c:extLst>
          </c:dPt>
          <c:dPt>
            <c:idx val="3"/>
            <c:bubble3D val="0"/>
            <c:spPr>
              <a:pattFill prst="ltHorz">
                <a:fgClr>
                  <a:srgbClr val="7030A0"/>
                </a:fgClr>
                <a:bgClr>
                  <a:schemeClr val="bg1"/>
                </a:bgClr>
              </a:pattFill>
              <a:ln>
                <a:solidFill>
                  <a:schemeClr val="tx1"/>
                </a:solidFill>
              </a:ln>
            </c:spPr>
            <c:extLst>
              <c:ext xmlns:c16="http://schemas.microsoft.com/office/drawing/2014/chart" uri="{C3380CC4-5D6E-409C-BE32-E72D297353CC}">
                <c16:uniqueId val="{00000005-7E00-4277-9363-743902271227}"/>
              </c:ext>
            </c:extLst>
          </c:dPt>
          <c:dPt>
            <c:idx val="6"/>
            <c:bubble3D val="0"/>
            <c:spPr>
              <a:pattFill prst="pct10">
                <a:fgClr>
                  <a:schemeClr val="accent2">
                    <a:lumMod val="75000"/>
                  </a:schemeClr>
                </a:fgClr>
                <a:bgClr>
                  <a:schemeClr val="bg1"/>
                </a:bgClr>
              </a:pattFill>
              <a:ln>
                <a:solidFill>
                  <a:schemeClr val="tx1"/>
                </a:solidFill>
              </a:ln>
            </c:spPr>
            <c:extLst>
              <c:ext xmlns:c16="http://schemas.microsoft.com/office/drawing/2014/chart" uri="{C3380CC4-5D6E-409C-BE32-E72D297353CC}">
                <c16:uniqueId val="{00000007-7E00-4277-9363-743902271227}"/>
              </c:ext>
            </c:extLst>
          </c:dPt>
          <c:dLbls>
            <c:dLbl>
              <c:idx val="0"/>
              <c:layout>
                <c:manualLayout>
                  <c:x val="-0.19803370057462868"/>
                  <c:y val="-0.1238453401640793"/>
                </c:manualLayout>
              </c:layout>
              <c:tx>
                <c:rich>
                  <a:bodyPr wrap="square" lIns="38100" tIns="19050" rIns="38100" bIns="19050" anchor="ctr">
                    <a:noAutofit/>
                  </a:bodyPr>
                  <a:lstStyle/>
                  <a:p>
                    <a:pPr>
                      <a:defRPr/>
                    </a:pPr>
                    <a:r>
                      <a:rPr lang="en-US" altLang="ja-JP"/>
                      <a:t>①44,029</a:t>
                    </a:r>
                  </a:p>
                  <a:p>
                    <a:pPr>
                      <a:defRPr/>
                    </a:pPr>
                    <a:fld id="{6CB01827-7600-4C89-9096-8D16E02DC1A1}" type="VALUE">
                      <a:rPr lang="en-US" altLang="ja-JP"/>
                      <a:pPr>
                        <a:defRPr/>
                      </a:pPr>
                      <a:t>[値]</a:t>
                    </a:fld>
                    <a:endParaRPr lang="ja-JP" altLang="en-US"/>
                  </a:p>
                </c:rich>
              </c:tx>
              <c:spPr>
                <a:solidFill>
                  <a:schemeClr val="bg1"/>
                </a:solidFill>
                <a:ln>
                  <a:solidFill>
                    <a:schemeClr val="tx1"/>
                  </a:solidFill>
                </a:ln>
                <a:effectLst/>
              </c:spPr>
              <c:showLegendKey val="0"/>
              <c:showVal val="1"/>
              <c:showCatName val="0"/>
              <c:showSerName val="0"/>
              <c:showPercent val="0"/>
              <c:showBubbleSize val="0"/>
              <c:extLst>
                <c:ext xmlns:c15="http://schemas.microsoft.com/office/drawing/2012/chart" uri="{CE6537A1-D6FC-4f65-9D91-7224C49458BB}">
                  <c15:layout>
                    <c:manualLayout>
                      <c:w val="0.15515765520251909"/>
                      <c:h val="0.17505554059970252"/>
                    </c:manualLayout>
                  </c15:layout>
                  <c15:dlblFieldTable/>
                  <c15:showDataLabelsRange val="0"/>
                </c:ext>
                <c:ext xmlns:c16="http://schemas.microsoft.com/office/drawing/2014/chart" uri="{C3380CC4-5D6E-409C-BE32-E72D297353CC}">
                  <c16:uniqueId val="{00000008-7E00-4277-9363-743902271227}"/>
                </c:ext>
              </c:extLst>
            </c:dLbl>
            <c:dLbl>
              <c:idx val="1"/>
              <c:layout>
                <c:manualLayout>
                  <c:x val="0.10446388266045019"/>
                  <c:y val="-7.5076116227825687E-2"/>
                </c:manualLayout>
              </c:layout>
              <c:tx>
                <c:rich>
                  <a:bodyPr wrap="square" lIns="38100" tIns="19050" rIns="38100" bIns="19050" anchor="ctr">
                    <a:noAutofit/>
                  </a:bodyPr>
                  <a:lstStyle/>
                  <a:p>
                    <a:pPr>
                      <a:defRPr/>
                    </a:pPr>
                    <a:r>
                      <a:rPr lang="en-US" altLang="ja-JP"/>
                      <a:t>②11,394</a:t>
                    </a:r>
                  </a:p>
                  <a:p>
                    <a:pPr>
                      <a:defRPr/>
                    </a:pPr>
                    <a:fld id="{851E2062-0105-4119-B893-96386424E2D8}" type="VALUE">
                      <a:rPr lang="en-US" altLang="ja-JP"/>
                      <a:pPr>
                        <a:defRPr/>
                      </a:pPr>
                      <a:t>[値]</a:t>
                    </a:fld>
                    <a:endParaRPr lang="ja-JP" altLang="en-US"/>
                  </a:p>
                </c:rich>
              </c:tx>
              <c:spPr>
                <a:solidFill>
                  <a:schemeClr val="bg1"/>
                </a:solidFill>
                <a:ln>
                  <a:solidFill>
                    <a:schemeClr val="tx1"/>
                  </a:solidFill>
                </a:ln>
                <a:effectLst/>
              </c:spPr>
              <c:showLegendKey val="0"/>
              <c:showVal val="1"/>
              <c:showCatName val="0"/>
              <c:showSerName val="0"/>
              <c:showPercent val="0"/>
              <c:showBubbleSize val="0"/>
              <c:extLst>
                <c:ext xmlns:c15="http://schemas.microsoft.com/office/drawing/2012/chart" uri="{CE6537A1-D6FC-4f65-9D91-7224C49458BB}">
                  <c15:layout>
                    <c:manualLayout>
                      <c:w val="0.16849224423066322"/>
                      <c:h val="0.20259470454032505"/>
                    </c:manualLayout>
                  </c15:layout>
                  <c15:dlblFieldTable/>
                  <c15:showDataLabelsRange val="0"/>
                </c:ext>
                <c:ext xmlns:c16="http://schemas.microsoft.com/office/drawing/2014/chart" uri="{C3380CC4-5D6E-409C-BE32-E72D297353CC}">
                  <c16:uniqueId val="{00000001-7E00-4277-9363-743902271227}"/>
                </c:ext>
              </c:extLst>
            </c:dLbl>
            <c:dLbl>
              <c:idx val="2"/>
              <c:layout>
                <c:manualLayout>
                  <c:x val="6.0893793006893092E-3"/>
                  <c:y val="0.13829987262988042"/>
                </c:manualLayout>
              </c:layout>
              <c:tx>
                <c:rich>
                  <a:bodyPr wrap="square" lIns="38100" tIns="19050" rIns="38100" bIns="19050" anchor="ctr">
                    <a:noAutofit/>
                  </a:bodyPr>
                  <a:lstStyle/>
                  <a:p>
                    <a:pPr>
                      <a:defRPr/>
                    </a:pPr>
                    <a:r>
                      <a:rPr lang="en-US" altLang="ja-JP"/>
                      <a:t>③8,233</a:t>
                    </a:r>
                  </a:p>
                  <a:p>
                    <a:pPr>
                      <a:defRPr/>
                    </a:pPr>
                    <a:fld id="{392C9B70-0BC0-49AD-B4CC-A5B2BFB90AA1}" type="VALUE">
                      <a:rPr lang="en-US" altLang="ja-JP"/>
                      <a:pPr>
                        <a:defRPr/>
                      </a:pPr>
                      <a:t>[値]</a:t>
                    </a:fld>
                    <a:endParaRPr lang="ja-JP" altLang="en-US"/>
                  </a:p>
                </c:rich>
              </c:tx>
              <c:spPr>
                <a:solidFill>
                  <a:schemeClr val="bg1"/>
                </a:solidFill>
                <a:ln>
                  <a:solidFill>
                    <a:schemeClr val="tx1"/>
                  </a:solidFill>
                </a:ln>
                <a:effectLst/>
              </c:spPr>
              <c:showLegendKey val="0"/>
              <c:showVal val="1"/>
              <c:showCatName val="0"/>
              <c:showSerName val="0"/>
              <c:showPercent val="0"/>
              <c:showBubbleSize val="0"/>
              <c:extLst>
                <c:ext xmlns:c15="http://schemas.microsoft.com/office/drawing/2012/chart" uri="{CE6537A1-D6FC-4f65-9D91-7224C49458BB}">
                  <c15:layout>
                    <c:manualLayout>
                      <c:w val="0.13420238290336908"/>
                      <c:h val="0.18706146493033746"/>
                    </c:manualLayout>
                  </c15:layout>
                  <c15:dlblFieldTable/>
                  <c15:showDataLabelsRange val="0"/>
                </c:ext>
                <c:ext xmlns:c16="http://schemas.microsoft.com/office/drawing/2014/chart" uri="{C3380CC4-5D6E-409C-BE32-E72D297353CC}">
                  <c16:uniqueId val="{00000003-7E00-4277-9363-743902271227}"/>
                </c:ext>
              </c:extLst>
            </c:dLbl>
            <c:dLbl>
              <c:idx val="3"/>
              <c:layout>
                <c:manualLayout>
                  <c:x val="-3.5383152265767888E-2"/>
                  <c:y val="0.1416499026679402"/>
                </c:manualLayout>
              </c:layout>
              <c:tx>
                <c:rich>
                  <a:bodyPr wrap="square" lIns="38100" tIns="19050" rIns="38100" bIns="19050" anchor="ctr">
                    <a:noAutofit/>
                  </a:bodyPr>
                  <a:lstStyle/>
                  <a:p>
                    <a:pPr>
                      <a:defRPr/>
                    </a:pPr>
                    <a:r>
                      <a:rPr lang="en-US" altLang="ja-JP" dirty="0"/>
                      <a:t>④4,255</a:t>
                    </a:r>
                    <a:br>
                      <a:rPr lang="en-US" altLang="ja-JP" dirty="0"/>
                    </a:br>
                    <a:fld id="{5E46C10B-D64F-48DA-90C6-D821A8E09FC2}" type="VALUE">
                      <a:rPr lang="en-US" altLang="ja-JP"/>
                      <a:pPr>
                        <a:defRPr/>
                      </a:pPr>
                      <a:t>[値]</a:t>
                    </a:fld>
                    <a:endParaRPr lang="en-US" altLang="ja-JP" dirty="0"/>
                  </a:p>
                </c:rich>
              </c:tx>
              <c:spPr>
                <a:solidFill>
                  <a:schemeClr val="bg1"/>
                </a:solidFill>
                <a:ln>
                  <a:solidFill>
                    <a:schemeClr val="tx1"/>
                  </a:solidFill>
                </a:ln>
                <a:effectLst/>
              </c:spPr>
              <c:showLegendKey val="0"/>
              <c:showVal val="1"/>
              <c:showCatName val="0"/>
              <c:showSerName val="0"/>
              <c:showPercent val="0"/>
              <c:showBubbleSize val="0"/>
              <c:extLst>
                <c:ext xmlns:c15="http://schemas.microsoft.com/office/drawing/2012/chart" uri="{CE6537A1-D6FC-4f65-9D91-7224C49458BB}">
                  <c15:layout>
                    <c:manualLayout>
                      <c:w val="0.13632317569742997"/>
                      <c:h val="0.21196038632998238"/>
                    </c:manualLayout>
                  </c15:layout>
                  <c15:dlblFieldTable/>
                  <c15:showDataLabelsRange val="0"/>
                </c:ext>
                <c:ext xmlns:c16="http://schemas.microsoft.com/office/drawing/2014/chart" uri="{C3380CC4-5D6E-409C-BE32-E72D297353CC}">
                  <c16:uniqueId val="{00000005-7E00-4277-9363-743902271227}"/>
                </c:ext>
              </c:extLst>
            </c:dLbl>
            <c:dLbl>
              <c:idx val="4"/>
              <c:layout>
                <c:manualLayout>
                  <c:x val="-0.10905432122857282"/>
                  <c:y val="-6.1849250439838044E-3"/>
                </c:manualLayout>
              </c:layout>
              <c:tx>
                <c:rich>
                  <a:bodyPr/>
                  <a:lstStyle/>
                  <a:p>
                    <a:r>
                      <a:rPr lang="en-US" altLang="ja-JP"/>
                      <a:t>⑤732</a:t>
                    </a:r>
                  </a:p>
                  <a:p>
                    <a:fld id="{682B1EB3-A35F-4174-8089-6888BA35F6C8}" type="VALUE">
                      <a:rPr lang="en-US" altLang="ja-JP"/>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E00-4277-9363-743902271227}"/>
                </c:ext>
              </c:extLst>
            </c:dLbl>
            <c:dLbl>
              <c:idx val="5"/>
              <c:layout>
                <c:manualLayout>
                  <c:x val="6.9082408537045822E-2"/>
                  <c:y val="2.0046034836227439E-2"/>
                </c:manualLayout>
              </c:layout>
              <c:tx>
                <c:rich>
                  <a:bodyPr wrap="square" lIns="38100" tIns="19050" rIns="38100" bIns="19050" anchor="ctr">
                    <a:noAutofit/>
                  </a:bodyPr>
                  <a:lstStyle/>
                  <a:p>
                    <a:pPr>
                      <a:defRPr/>
                    </a:pPr>
                    <a:r>
                      <a:rPr lang="en-US" altLang="ja-JP"/>
                      <a:t>⑥156</a:t>
                    </a:r>
                  </a:p>
                  <a:p>
                    <a:pPr>
                      <a:defRPr/>
                    </a:pPr>
                    <a:fld id="{F368FA17-5752-4862-834E-E8D39BE80C03}" type="VALUE">
                      <a:rPr lang="en-US" altLang="ja-JP"/>
                      <a:pPr>
                        <a:defRPr/>
                      </a:pPr>
                      <a:t>[値]</a:t>
                    </a:fld>
                    <a:endParaRPr lang="ja-JP" altLang="en-US"/>
                  </a:p>
                </c:rich>
              </c:tx>
              <c:spPr>
                <a:solidFill>
                  <a:schemeClr val="bg1"/>
                </a:solidFill>
                <a:ln>
                  <a:solidFill>
                    <a:schemeClr val="tx1"/>
                  </a:solidFill>
                </a:ln>
                <a:effectLst/>
              </c:spPr>
              <c:showLegendKey val="0"/>
              <c:showVal val="1"/>
              <c:showCatName val="0"/>
              <c:showSerName val="0"/>
              <c:showPercent val="0"/>
              <c:showBubbleSize val="0"/>
              <c:extLst>
                <c:ext xmlns:c15="http://schemas.microsoft.com/office/drawing/2012/chart" uri="{CE6537A1-D6FC-4f65-9D91-7224C49458BB}">
                  <c15:layout>
                    <c:manualLayout>
                      <c:w val="0.14982622835825654"/>
                      <c:h val="0.18094810644391221"/>
                    </c:manualLayout>
                  </c15:layout>
                  <c15:dlblFieldTable/>
                  <c15:showDataLabelsRange val="0"/>
                </c:ext>
                <c:ext xmlns:c16="http://schemas.microsoft.com/office/drawing/2014/chart" uri="{C3380CC4-5D6E-409C-BE32-E72D297353CC}">
                  <c16:uniqueId val="{0000000A-7E00-4277-9363-743902271227}"/>
                </c:ext>
              </c:extLst>
            </c:dLbl>
            <c:dLbl>
              <c:idx val="6"/>
              <c:layout>
                <c:manualLayout>
                  <c:x val="0.18426554541185089"/>
                  <c:y val="1.0072540419325862E-2"/>
                </c:manualLayout>
              </c:layout>
              <c:tx>
                <c:rich>
                  <a:bodyPr/>
                  <a:lstStyle/>
                  <a:p>
                    <a:r>
                      <a:rPr lang="en-US" altLang="ja-JP"/>
                      <a:t>⑦4,997</a:t>
                    </a:r>
                  </a:p>
                  <a:p>
                    <a:fld id="{07D59742-D885-4D5C-9CD7-AB2A7EE40C74}" type="VALUE">
                      <a:rPr lang="en-US" altLang="ja-JP"/>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E00-4277-9363-743902271227}"/>
                </c:ext>
              </c:extLst>
            </c:dLbl>
            <c:spPr>
              <a:solidFill>
                <a:schemeClr val="bg1"/>
              </a:solidFill>
              <a:ln>
                <a:solidFill>
                  <a:schemeClr val="tx1"/>
                </a:solid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グラフその１!$C$23:$I$23</c:f>
              <c:strCache>
                <c:ptCount val="7"/>
                <c:pt idx="0">
                  <c:v>①大学等進学者</c:v>
                </c:pt>
                <c:pt idx="1">
                  <c:v>②専修学校(専門課程)進学者</c:v>
                </c:pt>
                <c:pt idx="2">
                  <c:v>③就職者</c:v>
                </c:pt>
                <c:pt idx="3">
                  <c:v>④専修学校(一般課程)等入学者</c:v>
                </c:pt>
                <c:pt idx="4">
                  <c:v>⑤一時的な仕事に就いた者</c:v>
                </c:pt>
                <c:pt idx="5">
                  <c:v>⑥公共職業能力開発施設等入学者</c:v>
                </c:pt>
                <c:pt idx="6">
                  <c:v>⑦その他</c:v>
                </c:pt>
              </c:strCache>
            </c:strRef>
          </c:cat>
          <c:val>
            <c:numRef>
              <c:f>グラフその１!$C$24:$I$24</c:f>
              <c:numCache>
                <c:formatCode>0.0%</c:formatCode>
                <c:ptCount val="7"/>
                <c:pt idx="0">
                  <c:v>0.59636457218708094</c:v>
                </c:pt>
                <c:pt idx="1">
                  <c:v>0.15432959947987918</c:v>
                </c:pt>
                <c:pt idx="2">
                  <c:v>0.11151444554307928</c:v>
                </c:pt>
                <c:pt idx="3">
                  <c:v>5.7633179373958746E-2</c:v>
                </c:pt>
                <c:pt idx="4">
                  <c:v>9.9148031261428442E-3</c:v>
                </c:pt>
                <c:pt idx="5">
                  <c:v>2.1129908301615896E-3</c:v>
                </c:pt>
                <c:pt idx="6">
                  <c:v>6.7683430630240154E-2</c:v>
                </c:pt>
              </c:numCache>
            </c:numRef>
          </c:val>
          <c:extLst>
            <c:ext xmlns:c16="http://schemas.microsoft.com/office/drawing/2014/chart" uri="{C3380CC4-5D6E-409C-BE32-E72D297353CC}">
              <c16:uniqueId val="{0000000B-7E00-4277-9363-743902271227}"/>
            </c:ext>
          </c:extLst>
        </c:ser>
        <c:ser>
          <c:idx val="1"/>
          <c:order val="1"/>
          <c:cat>
            <c:strRef>
              <c:f>グラフその１!$C$23:$I$23</c:f>
              <c:strCache>
                <c:ptCount val="7"/>
                <c:pt idx="0">
                  <c:v>①大学等進学者</c:v>
                </c:pt>
                <c:pt idx="1">
                  <c:v>②専修学校(専門課程)進学者</c:v>
                </c:pt>
                <c:pt idx="2">
                  <c:v>③就職者</c:v>
                </c:pt>
                <c:pt idx="3">
                  <c:v>④専修学校(一般課程)等入学者</c:v>
                </c:pt>
                <c:pt idx="4">
                  <c:v>⑤一時的な仕事に就いた者</c:v>
                </c:pt>
                <c:pt idx="5">
                  <c:v>⑥公共職業能力開発施設等入学者</c:v>
                </c:pt>
                <c:pt idx="6">
                  <c:v>⑦その他</c:v>
                </c:pt>
              </c:strCache>
            </c:strRef>
          </c:cat>
          <c:val>
            <c:numRef>
              <c:f>グラフその１!$C$25:$I$25</c:f>
              <c:numCache>
                <c:formatCode>#,##0;0;"－"</c:formatCode>
                <c:ptCount val="7"/>
                <c:pt idx="0">
                  <c:v>44029</c:v>
                </c:pt>
                <c:pt idx="1">
                  <c:v>11394</c:v>
                </c:pt>
                <c:pt idx="2">
                  <c:v>8233</c:v>
                </c:pt>
                <c:pt idx="3">
                  <c:v>4255</c:v>
                </c:pt>
                <c:pt idx="4">
                  <c:v>732</c:v>
                </c:pt>
                <c:pt idx="5">
                  <c:v>156</c:v>
                </c:pt>
                <c:pt idx="6">
                  <c:v>4997</c:v>
                </c:pt>
              </c:numCache>
            </c:numRef>
          </c:val>
          <c:extLst>
            <c:ext xmlns:c16="http://schemas.microsoft.com/office/drawing/2014/chart" uri="{C3380CC4-5D6E-409C-BE32-E72D297353CC}">
              <c16:uniqueId val="{0000000C-7E00-4277-9363-743902271227}"/>
            </c:ext>
          </c:extLst>
        </c:ser>
        <c:dLbls>
          <c:showLegendKey val="0"/>
          <c:showVal val="0"/>
          <c:showCatName val="0"/>
          <c:showSerName val="0"/>
          <c:showPercent val="0"/>
          <c:showBubbleSize val="0"/>
          <c:showLeaderLines val="1"/>
        </c:dLbls>
        <c:firstSliceAng val="0"/>
      </c:pieChart>
    </c:plotArea>
    <c:legend>
      <c:legendPos val="r"/>
      <c:legendEntry>
        <c:idx val="2"/>
        <c:txPr>
          <a:bodyPr/>
          <a:lstStyle/>
          <a:p>
            <a:pPr>
              <a:defRPr sz="800" b="1"/>
            </a:pPr>
            <a:endParaRPr lang="ja-JP"/>
          </a:p>
        </c:txPr>
      </c:legendEntry>
      <c:legendEntry>
        <c:idx val="4"/>
        <c:txPr>
          <a:bodyPr/>
          <a:lstStyle/>
          <a:p>
            <a:pPr>
              <a:defRPr sz="800" b="1"/>
            </a:pPr>
            <a:endParaRPr lang="ja-JP"/>
          </a:p>
        </c:txPr>
      </c:legendEntry>
      <c:legendEntry>
        <c:idx val="6"/>
        <c:txPr>
          <a:bodyPr/>
          <a:lstStyle/>
          <a:p>
            <a:pPr>
              <a:defRPr sz="800" b="1"/>
            </a:pPr>
            <a:endParaRPr lang="ja-JP"/>
          </a:p>
        </c:txPr>
      </c:legendEntry>
      <c:layout>
        <c:manualLayout>
          <c:xMode val="edge"/>
          <c:yMode val="edge"/>
          <c:x val="0.56533235969111639"/>
          <c:y val="5.1003990946723629E-2"/>
          <c:w val="0.42067169326242621"/>
          <c:h val="0.8659216839021544"/>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計算表!$B$2</c:f>
              <c:strCache>
                <c:ptCount val="1"/>
                <c:pt idx="0">
                  <c:v>一時的な仕事に就いた者（高卒後）</c:v>
                </c:pt>
              </c:strCache>
            </c:strRef>
          </c:tx>
          <c:invertIfNegative val="0"/>
          <c:cat>
            <c:numRef>
              <c:f>計算表!$A$3:$A$10</c:f>
              <c:numCache>
                <c:formatCode>General</c:formatCode>
                <c:ptCount val="8"/>
                <c:pt idx="0">
                  <c:v>2012.3</c:v>
                </c:pt>
                <c:pt idx="1">
                  <c:v>2013.3</c:v>
                </c:pt>
                <c:pt idx="2">
                  <c:v>2014.3</c:v>
                </c:pt>
                <c:pt idx="3">
                  <c:v>2015.3</c:v>
                </c:pt>
                <c:pt idx="4">
                  <c:v>2016.3</c:v>
                </c:pt>
                <c:pt idx="5">
                  <c:v>2017.3</c:v>
                </c:pt>
                <c:pt idx="6">
                  <c:v>2018.3</c:v>
                </c:pt>
                <c:pt idx="7">
                  <c:v>2019.3</c:v>
                </c:pt>
              </c:numCache>
            </c:numRef>
          </c:cat>
          <c:val>
            <c:numRef>
              <c:f>計算表!$B$3:$B$10</c:f>
              <c:numCache>
                <c:formatCode>#,##0</c:formatCode>
                <c:ptCount val="8"/>
                <c:pt idx="0">
                  <c:v>1772</c:v>
                </c:pt>
                <c:pt idx="1">
                  <c:v>1802</c:v>
                </c:pt>
                <c:pt idx="2">
                  <c:v>1508</c:v>
                </c:pt>
                <c:pt idx="3">
                  <c:v>1132</c:v>
                </c:pt>
                <c:pt idx="4" formatCode="General">
                  <c:v>960</c:v>
                </c:pt>
                <c:pt idx="5" formatCode="General">
                  <c:v>923</c:v>
                </c:pt>
                <c:pt idx="6" formatCode="General">
                  <c:v>815</c:v>
                </c:pt>
                <c:pt idx="7" formatCode="General">
                  <c:v>732</c:v>
                </c:pt>
              </c:numCache>
            </c:numRef>
          </c:val>
          <c:extLst>
            <c:ext xmlns:c16="http://schemas.microsoft.com/office/drawing/2014/chart" uri="{C3380CC4-5D6E-409C-BE32-E72D297353CC}">
              <c16:uniqueId val="{00000000-AD08-48B3-802B-FE6400BF9094}"/>
            </c:ext>
          </c:extLst>
        </c:ser>
        <c:ser>
          <c:idx val="2"/>
          <c:order val="2"/>
          <c:tx>
            <c:strRef>
              <c:f>計算表!$D$2</c:f>
              <c:strCache>
                <c:ptCount val="1"/>
                <c:pt idx="0">
                  <c:v>一時的な仕事に就いた者（大卒後）</c:v>
                </c:pt>
              </c:strCache>
            </c:strRef>
          </c:tx>
          <c:invertIfNegative val="0"/>
          <c:cat>
            <c:numRef>
              <c:f>計算表!$A$3:$A$10</c:f>
              <c:numCache>
                <c:formatCode>General</c:formatCode>
                <c:ptCount val="8"/>
                <c:pt idx="0">
                  <c:v>2012.3</c:v>
                </c:pt>
                <c:pt idx="1">
                  <c:v>2013.3</c:v>
                </c:pt>
                <c:pt idx="2">
                  <c:v>2014.3</c:v>
                </c:pt>
                <c:pt idx="3">
                  <c:v>2015.3</c:v>
                </c:pt>
                <c:pt idx="4">
                  <c:v>2016.3</c:v>
                </c:pt>
                <c:pt idx="5">
                  <c:v>2017.3</c:v>
                </c:pt>
                <c:pt idx="6">
                  <c:v>2018.3</c:v>
                </c:pt>
                <c:pt idx="7">
                  <c:v>2019.3</c:v>
                </c:pt>
              </c:numCache>
            </c:numRef>
          </c:cat>
          <c:val>
            <c:numRef>
              <c:f>計算表!$D$3:$D$10</c:f>
              <c:numCache>
                <c:formatCode>#,##0</c:formatCode>
                <c:ptCount val="8"/>
                <c:pt idx="0">
                  <c:v>1983</c:v>
                </c:pt>
                <c:pt idx="1">
                  <c:v>1530</c:v>
                </c:pt>
                <c:pt idx="2">
                  <c:v>1360</c:v>
                </c:pt>
                <c:pt idx="3">
                  <c:v>1205</c:v>
                </c:pt>
                <c:pt idx="4" formatCode="General">
                  <c:v>984</c:v>
                </c:pt>
                <c:pt idx="5" formatCode="General">
                  <c:v>935</c:v>
                </c:pt>
                <c:pt idx="6" formatCode="General">
                  <c:v>836</c:v>
                </c:pt>
                <c:pt idx="7" formatCode="General">
                  <c:v>890</c:v>
                </c:pt>
              </c:numCache>
            </c:numRef>
          </c:val>
          <c:extLst>
            <c:ext xmlns:c16="http://schemas.microsoft.com/office/drawing/2014/chart" uri="{C3380CC4-5D6E-409C-BE32-E72D297353CC}">
              <c16:uniqueId val="{00000001-AD08-48B3-802B-FE6400BF9094}"/>
            </c:ext>
          </c:extLst>
        </c:ser>
        <c:dLbls>
          <c:showLegendKey val="0"/>
          <c:showVal val="0"/>
          <c:showCatName val="0"/>
          <c:showSerName val="0"/>
          <c:showPercent val="0"/>
          <c:showBubbleSize val="0"/>
        </c:dLbls>
        <c:gapWidth val="150"/>
        <c:axId val="98298112"/>
        <c:axId val="98781824"/>
      </c:barChart>
      <c:lineChart>
        <c:grouping val="standard"/>
        <c:varyColors val="0"/>
        <c:ser>
          <c:idx val="1"/>
          <c:order val="1"/>
          <c:tx>
            <c:strRef>
              <c:f>計算表!$C$2</c:f>
              <c:strCache>
                <c:ptCount val="1"/>
                <c:pt idx="0">
                  <c:v>卒業者の内の割合（高卒）</c:v>
                </c:pt>
              </c:strCache>
            </c:strRef>
          </c:tx>
          <c:cat>
            <c:numRef>
              <c:f>計算表!$A$3:$A$10</c:f>
              <c:numCache>
                <c:formatCode>General</c:formatCode>
                <c:ptCount val="8"/>
                <c:pt idx="0">
                  <c:v>2012.3</c:v>
                </c:pt>
                <c:pt idx="1">
                  <c:v>2013.3</c:v>
                </c:pt>
                <c:pt idx="2">
                  <c:v>2014.3</c:v>
                </c:pt>
                <c:pt idx="3">
                  <c:v>2015.3</c:v>
                </c:pt>
                <c:pt idx="4">
                  <c:v>2016.3</c:v>
                </c:pt>
                <c:pt idx="5">
                  <c:v>2017.3</c:v>
                </c:pt>
                <c:pt idx="6">
                  <c:v>2018.3</c:v>
                </c:pt>
                <c:pt idx="7">
                  <c:v>2019.3</c:v>
                </c:pt>
              </c:numCache>
            </c:numRef>
          </c:cat>
          <c:val>
            <c:numRef>
              <c:f>計算表!$C$3:$C$10</c:f>
              <c:numCache>
                <c:formatCode>0.0%</c:formatCode>
                <c:ptCount val="8"/>
                <c:pt idx="0">
                  <c:v>2.5999999999999999E-2</c:v>
                </c:pt>
                <c:pt idx="1">
                  <c:v>2.5000000000000001E-2</c:v>
                </c:pt>
                <c:pt idx="2">
                  <c:v>2.1000000000000001E-2</c:v>
                </c:pt>
                <c:pt idx="3">
                  <c:v>1.4999999999999999E-2</c:v>
                </c:pt>
                <c:pt idx="4">
                  <c:v>1.2999999999999999E-2</c:v>
                </c:pt>
                <c:pt idx="5">
                  <c:v>1.2E-2</c:v>
                </c:pt>
                <c:pt idx="6">
                  <c:v>1.0999999999999999E-2</c:v>
                </c:pt>
                <c:pt idx="7">
                  <c:v>0.01</c:v>
                </c:pt>
              </c:numCache>
            </c:numRef>
          </c:val>
          <c:smooth val="0"/>
          <c:extLst>
            <c:ext xmlns:c16="http://schemas.microsoft.com/office/drawing/2014/chart" uri="{C3380CC4-5D6E-409C-BE32-E72D297353CC}">
              <c16:uniqueId val="{00000002-AD08-48B3-802B-FE6400BF9094}"/>
            </c:ext>
          </c:extLst>
        </c:ser>
        <c:ser>
          <c:idx val="3"/>
          <c:order val="3"/>
          <c:tx>
            <c:strRef>
              <c:f>計算表!$E$2</c:f>
              <c:strCache>
                <c:ptCount val="1"/>
                <c:pt idx="0">
                  <c:v>卒業者の内の割合（大卒）</c:v>
                </c:pt>
              </c:strCache>
            </c:strRef>
          </c:tx>
          <c:cat>
            <c:numRef>
              <c:f>計算表!$A$3:$A$10</c:f>
              <c:numCache>
                <c:formatCode>General</c:formatCode>
                <c:ptCount val="8"/>
                <c:pt idx="0">
                  <c:v>2012.3</c:v>
                </c:pt>
                <c:pt idx="1">
                  <c:v>2013.3</c:v>
                </c:pt>
                <c:pt idx="2">
                  <c:v>2014.3</c:v>
                </c:pt>
                <c:pt idx="3">
                  <c:v>2015.3</c:v>
                </c:pt>
                <c:pt idx="4">
                  <c:v>2016.3</c:v>
                </c:pt>
                <c:pt idx="5">
                  <c:v>2017.3</c:v>
                </c:pt>
                <c:pt idx="6">
                  <c:v>2018.3</c:v>
                </c:pt>
                <c:pt idx="7">
                  <c:v>2019.3</c:v>
                </c:pt>
              </c:numCache>
            </c:numRef>
          </c:cat>
          <c:val>
            <c:numRef>
              <c:f>計算表!$E$3:$E$10</c:f>
              <c:numCache>
                <c:formatCode>0.0%</c:formatCode>
                <c:ptCount val="8"/>
                <c:pt idx="0">
                  <c:v>4.3999999999999997E-2</c:v>
                </c:pt>
                <c:pt idx="1">
                  <c:v>3.5000000000000003E-2</c:v>
                </c:pt>
                <c:pt idx="2">
                  <c:v>0.03</c:v>
                </c:pt>
                <c:pt idx="3">
                  <c:v>2.5999999999999999E-2</c:v>
                </c:pt>
                <c:pt idx="4">
                  <c:v>2.1999999999999999E-2</c:v>
                </c:pt>
                <c:pt idx="5">
                  <c:v>2.3E-2</c:v>
                </c:pt>
                <c:pt idx="6">
                  <c:v>1.7999999999999999E-2</c:v>
                </c:pt>
                <c:pt idx="7">
                  <c:v>1.9E-2</c:v>
                </c:pt>
              </c:numCache>
            </c:numRef>
          </c:val>
          <c:smooth val="0"/>
          <c:extLst>
            <c:ext xmlns:c16="http://schemas.microsoft.com/office/drawing/2014/chart" uri="{C3380CC4-5D6E-409C-BE32-E72D297353CC}">
              <c16:uniqueId val="{00000003-AD08-48B3-802B-FE6400BF9094}"/>
            </c:ext>
          </c:extLst>
        </c:ser>
        <c:dLbls>
          <c:showLegendKey val="0"/>
          <c:showVal val="0"/>
          <c:showCatName val="0"/>
          <c:showSerName val="0"/>
          <c:showPercent val="0"/>
          <c:showBubbleSize val="0"/>
        </c:dLbls>
        <c:marker val="1"/>
        <c:smooth val="0"/>
        <c:axId val="100730752"/>
        <c:axId val="100729216"/>
      </c:lineChart>
      <c:catAx>
        <c:axId val="98298112"/>
        <c:scaling>
          <c:orientation val="minMax"/>
        </c:scaling>
        <c:delete val="0"/>
        <c:axPos val="b"/>
        <c:numFmt formatCode="General" sourceLinked="1"/>
        <c:majorTickMark val="out"/>
        <c:minorTickMark val="none"/>
        <c:tickLblPos val="nextTo"/>
        <c:crossAx val="98781824"/>
        <c:crosses val="autoZero"/>
        <c:auto val="1"/>
        <c:lblAlgn val="ctr"/>
        <c:lblOffset val="100"/>
        <c:noMultiLvlLbl val="0"/>
      </c:catAx>
      <c:valAx>
        <c:axId val="98781824"/>
        <c:scaling>
          <c:orientation val="minMax"/>
          <c:max val="2500"/>
          <c:min val="500"/>
        </c:scaling>
        <c:delete val="0"/>
        <c:axPos val="l"/>
        <c:majorGridlines/>
        <c:numFmt formatCode="#,##0" sourceLinked="1"/>
        <c:majorTickMark val="out"/>
        <c:minorTickMark val="none"/>
        <c:tickLblPos val="nextTo"/>
        <c:crossAx val="98298112"/>
        <c:crosses val="autoZero"/>
        <c:crossBetween val="between"/>
        <c:majorUnit val="500"/>
      </c:valAx>
      <c:valAx>
        <c:axId val="100729216"/>
        <c:scaling>
          <c:orientation val="minMax"/>
          <c:min val="1.0000000000000002E-2"/>
        </c:scaling>
        <c:delete val="0"/>
        <c:axPos val="r"/>
        <c:numFmt formatCode="0.0%" sourceLinked="1"/>
        <c:majorTickMark val="out"/>
        <c:minorTickMark val="none"/>
        <c:tickLblPos val="nextTo"/>
        <c:crossAx val="100730752"/>
        <c:crosses val="max"/>
        <c:crossBetween val="between"/>
        <c:majorUnit val="1.0000000000000002E-2"/>
      </c:valAx>
      <c:catAx>
        <c:axId val="100730752"/>
        <c:scaling>
          <c:orientation val="minMax"/>
        </c:scaling>
        <c:delete val="1"/>
        <c:axPos val="b"/>
        <c:numFmt formatCode="General" sourceLinked="1"/>
        <c:majorTickMark val="out"/>
        <c:minorTickMark val="none"/>
        <c:tickLblPos val="nextTo"/>
        <c:crossAx val="100729216"/>
        <c:crosses val="autoZero"/>
        <c:auto val="1"/>
        <c:lblAlgn val="ctr"/>
        <c:lblOffset val="100"/>
        <c:noMultiLvlLbl val="0"/>
      </c:catAx>
    </c:plotArea>
    <c:legend>
      <c:legendPos val="b"/>
      <c:overlay val="0"/>
    </c:legend>
    <c:plotVisOnly val="1"/>
    <c:dispBlanksAs val="gap"/>
    <c:showDLblsOverMax val="0"/>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資料用②!$A$14</c:f>
              <c:strCache>
                <c:ptCount val="1"/>
                <c:pt idx="0">
                  <c:v>転入超過（2018）</c:v>
                </c:pt>
              </c:strCache>
            </c:strRef>
          </c:tx>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80C-459A-B8C9-5580FCD122BA}"/>
                </c:ext>
              </c:extLst>
            </c:dLbl>
            <c:dLbl>
              <c:idx val="2"/>
              <c:layout>
                <c:manualLayout>
                  <c:x val="-3.4976961213181688E-2"/>
                  <c:y val="-6.22171962158180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0C-459A-B8C9-5580FCD122BA}"/>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0C-459A-B8C9-5580FCD122B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資料用②!$B$13:$W$13</c:f>
              <c:strCache>
                <c:ptCount val="22"/>
                <c:pt idx="0">
                  <c:v>18歳</c:v>
                </c:pt>
                <c:pt idx="1">
                  <c:v>19歳</c:v>
                </c:pt>
                <c:pt idx="2">
                  <c:v>20歳</c:v>
                </c:pt>
                <c:pt idx="3">
                  <c:v>21歳</c:v>
                </c:pt>
                <c:pt idx="4">
                  <c:v>22歳</c:v>
                </c:pt>
                <c:pt idx="5">
                  <c:v>23歳</c:v>
                </c:pt>
                <c:pt idx="6">
                  <c:v>24歳</c:v>
                </c:pt>
                <c:pt idx="7">
                  <c:v>25歳</c:v>
                </c:pt>
                <c:pt idx="8">
                  <c:v>26歳</c:v>
                </c:pt>
                <c:pt idx="9">
                  <c:v>27歳</c:v>
                </c:pt>
                <c:pt idx="10">
                  <c:v>28歳</c:v>
                </c:pt>
                <c:pt idx="11">
                  <c:v>29歳</c:v>
                </c:pt>
                <c:pt idx="12">
                  <c:v>30歳</c:v>
                </c:pt>
                <c:pt idx="13">
                  <c:v>31歳</c:v>
                </c:pt>
                <c:pt idx="14">
                  <c:v>32歳</c:v>
                </c:pt>
                <c:pt idx="15">
                  <c:v>33歳</c:v>
                </c:pt>
                <c:pt idx="16">
                  <c:v>34歳</c:v>
                </c:pt>
                <c:pt idx="17">
                  <c:v>35歳</c:v>
                </c:pt>
                <c:pt idx="18">
                  <c:v>36歳</c:v>
                </c:pt>
                <c:pt idx="19">
                  <c:v>37歳</c:v>
                </c:pt>
                <c:pt idx="20">
                  <c:v>38歳</c:v>
                </c:pt>
                <c:pt idx="21">
                  <c:v>39歳</c:v>
                </c:pt>
              </c:strCache>
            </c:strRef>
          </c:cat>
          <c:val>
            <c:numRef>
              <c:f>資料用②!$B$14:$W$14</c:f>
              <c:numCache>
                <c:formatCode>#,##0_ ;[Red]\-#,##0\ </c:formatCode>
                <c:ptCount val="22"/>
                <c:pt idx="0">
                  <c:v>2062</c:v>
                </c:pt>
                <c:pt idx="1">
                  <c:v>-42</c:v>
                </c:pt>
                <c:pt idx="2">
                  <c:v>1479</c:v>
                </c:pt>
                <c:pt idx="3">
                  <c:v>996</c:v>
                </c:pt>
                <c:pt idx="4">
                  <c:v>1872</c:v>
                </c:pt>
                <c:pt idx="5">
                  <c:v>632</c:v>
                </c:pt>
                <c:pt idx="6">
                  <c:v>799</c:v>
                </c:pt>
                <c:pt idx="7">
                  <c:v>340</c:v>
                </c:pt>
                <c:pt idx="8">
                  <c:v>134</c:v>
                </c:pt>
                <c:pt idx="9">
                  <c:v>293</c:v>
                </c:pt>
                <c:pt idx="10">
                  <c:v>-91</c:v>
                </c:pt>
                <c:pt idx="11">
                  <c:v>-128</c:v>
                </c:pt>
                <c:pt idx="12">
                  <c:v>-388</c:v>
                </c:pt>
                <c:pt idx="13">
                  <c:v>-261</c:v>
                </c:pt>
                <c:pt idx="14">
                  <c:v>-279</c:v>
                </c:pt>
                <c:pt idx="15">
                  <c:v>-328</c:v>
                </c:pt>
                <c:pt idx="16">
                  <c:v>-366</c:v>
                </c:pt>
                <c:pt idx="17">
                  <c:v>-246</c:v>
                </c:pt>
                <c:pt idx="18">
                  <c:v>-279</c:v>
                </c:pt>
                <c:pt idx="19">
                  <c:v>-133</c:v>
                </c:pt>
                <c:pt idx="20">
                  <c:v>-134</c:v>
                </c:pt>
                <c:pt idx="21">
                  <c:v>-18</c:v>
                </c:pt>
              </c:numCache>
            </c:numRef>
          </c:val>
          <c:smooth val="0"/>
          <c:extLst>
            <c:ext xmlns:c16="http://schemas.microsoft.com/office/drawing/2014/chart" uri="{C3380CC4-5D6E-409C-BE32-E72D297353CC}">
              <c16:uniqueId val="{00000003-980C-459A-B8C9-5580FCD122BA}"/>
            </c:ext>
          </c:extLst>
        </c:ser>
        <c:dLbls>
          <c:showLegendKey val="0"/>
          <c:showVal val="0"/>
          <c:showCatName val="0"/>
          <c:showSerName val="0"/>
          <c:showPercent val="0"/>
          <c:showBubbleSize val="0"/>
        </c:dLbls>
        <c:smooth val="0"/>
        <c:axId val="95562368"/>
        <c:axId val="95576448"/>
      </c:lineChart>
      <c:catAx>
        <c:axId val="95562368"/>
        <c:scaling>
          <c:orientation val="minMax"/>
        </c:scaling>
        <c:delete val="0"/>
        <c:axPos val="b"/>
        <c:numFmt formatCode="General" sourceLinked="0"/>
        <c:majorTickMark val="out"/>
        <c:minorTickMark val="none"/>
        <c:tickLblPos val="low"/>
        <c:spPr>
          <a:ln>
            <a:solidFill>
              <a:schemeClr val="tx1"/>
            </a:solidFill>
          </a:ln>
        </c:spPr>
        <c:crossAx val="95576448"/>
        <c:crosses val="autoZero"/>
        <c:auto val="1"/>
        <c:lblAlgn val="ctr"/>
        <c:lblOffset val="100"/>
        <c:noMultiLvlLbl val="0"/>
      </c:catAx>
      <c:valAx>
        <c:axId val="95576448"/>
        <c:scaling>
          <c:orientation val="minMax"/>
        </c:scaling>
        <c:delete val="0"/>
        <c:axPos val="l"/>
        <c:majorGridlines/>
        <c:numFmt formatCode="#,##0_ ;[Red]\-#,##0\ " sourceLinked="1"/>
        <c:majorTickMark val="out"/>
        <c:minorTickMark val="none"/>
        <c:tickLblPos val="nextTo"/>
        <c:crossAx val="95562368"/>
        <c:crosses val="autoZero"/>
        <c:crossBetween val="between"/>
        <c:majorUnit val="1000"/>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231844175947"/>
          <c:y val="6.8062031504561263E-2"/>
          <c:w val="0.84733585587135052"/>
          <c:h val="0.77108001628678713"/>
        </c:manualLayout>
      </c:layout>
      <c:lineChart>
        <c:grouping val="standard"/>
        <c:varyColors val="0"/>
        <c:ser>
          <c:idx val="0"/>
          <c:order val="0"/>
          <c:tx>
            <c:strRef>
              <c:f>まとめ!$F$2</c:f>
              <c:strCache>
                <c:ptCount val="1"/>
                <c:pt idx="0">
                  <c:v>製造工業生産指数（大阪）</c:v>
                </c:pt>
              </c:strCache>
            </c:strRef>
          </c:tx>
          <c:spPr>
            <a:ln w="28575" cap="rnd">
              <a:solidFill>
                <a:srgbClr val="0070C0"/>
              </a:solidFill>
              <a:round/>
            </a:ln>
            <a:effectLst/>
          </c:spPr>
          <c:marker>
            <c:symbol val="none"/>
          </c:marker>
          <c:cat>
            <c:numRef>
              <c:f>まとめ!$E$3:$E$113</c:f>
              <c:numCache>
                <c:formatCode>yyyy"年"m"月"</c:formatCode>
                <c:ptCount val="111"/>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numCache>
            </c:numRef>
          </c:cat>
          <c:val>
            <c:numRef>
              <c:f>まとめ!$F$3:$F$113</c:f>
              <c:numCache>
                <c:formatCode>0.0_);[Red]\(0.0\)</c:formatCode>
                <c:ptCount val="111"/>
                <c:pt idx="0">
                  <c:v>92.5</c:v>
                </c:pt>
                <c:pt idx="1">
                  <c:v>94.1</c:v>
                </c:pt>
                <c:pt idx="2">
                  <c:v>94.3</c:v>
                </c:pt>
                <c:pt idx="3">
                  <c:v>92.9</c:v>
                </c:pt>
                <c:pt idx="4">
                  <c:v>96.2</c:v>
                </c:pt>
                <c:pt idx="5">
                  <c:v>96.2</c:v>
                </c:pt>
                <c:pt idx="6">
                  <c:v>97.1</c:v>
                </c:pt>
                <c:pt idx="7">
                  <c:v>98.8</c:v>
                </c:pt>
                <c:pt idx="8">
                  <c:v>96.4</c:v>
                </c:pt>
                <c:pt idx="9">
                  <c:v>96.6</c:v>
                </c:pt>
                <c:pt idx="10">
                  <c:v>96.4</c:v>
                </c:pt>
                <c:pt idx="11">
                  <c:v>96.4</c:v>
                </c:pt>
                <c:pt idx="12">
                  <c:v>102.4</c:v>
                </c:pt>
                <c:pt idx="13">
                  <c:v>107.2</c:v>
                </c:pt>
                <c:pt idx="14">
                  <c:v>107.1</c:v>
                </c:pt>
                <c:pt idx="15">
                  <c:v>101</c:v>
                </c:pt>
                <c:pt idx="16">
                  <c:v>95.6</c:v>
                </c:pt>
                <c:pt idx="17">
                  <c:v>105</c:v>
                </c:pt>
                <c:pt idx="18">
                  <c:v>105.5</c:v>
                </c:pt>
                <c:pt idx="19">
                  <c:v>107.9</c:v>
                </c:pt>
                <c:pt idx="20">
                  <c:v>104.4</c:v>
                </c:pt>
                <c:pt idx="21">
                  <c:v>103.8</c:v>
                </c:pt>
                <c:pt idx="22">
                  <c:v>104.2</c:v>
                </c:pt>
                <c:pt idx="23">
                  <c:v>102.9</c:v>
                </c:pt>
                <c:pt idx="24">
                  <c:v>100.6</c:v>
                </c:pt>
                <c:pt idx="25">
                  <c:v>99.1</c:v>
                </c:pt>
                <c:pt idx="26">
                  <c:v>99.3</c:v>
                </c:pt>
                <c:pt idx="27">
                  <c:v>99.9</c:v>
                </c:pt>
                <c:pt idx="28">
                  <c:v>98.5</c:v>
                </c:pt>
                <c:pt idx="29">
                  <c:v>98.6</c:v>
                </c:pt>
                <c:pt idx="30">
                  <c:v>95.6</c:v>
                </c:pt>
                <c:pt idx="31">
                  <c:v>95.9</c:v>
                </c:pt>
                <c:pt idx="32">
                  <c:v>97.1</c:v>
                </c:pt>
                <c:pt idx="33">
                  <c:v>102.1</c:v>
                </c:pt>
                <c:pt idx="34">
                  <c:v>98.4</c:v>
                </c:pt>
                <c:pt idx="35">
                  <c:v>98.7</c:v>
                </c:pt>
                <c:pt idx="36">
                  <c:v>97.4</c:v>
                </c:pt>
                <c:pt idx="37">
                  <c:v>98.9</c:v>
                </c:pt>
                <c:pt idx="38">
                  <c:v>100.3</c:v>
                </c:pt>
                <c:pt idx="39">
                  <c:v>100.9</c:v>
                </c:pt>
                <c:pt idx="40">
                  <c:v>101.6</c:v>
                </c:pt>
                <c:pt idx="41">
                  <c:v>100.1</c:v>
                </c:pt>
                <c:pt idx="42">
                  <c:v>103.1</c:v>
                </c:pt>
                <c:pt idx="43">
                  <c:v>102.4</c:v>
                </c:pt>
                <c:pt idx="44">
                  <c:v>100.6</c:v>
                </c:pt>
                <c:pt idx="45">
                  <c:v>100.3</c:v>
                </c:pt>
                <c:pt idx="46">
                  <c:v>100.4</c:v>
                </c:pt>
                <c:pt idx="47">
                  <c:v>101.8</c:v>
                </c:pt>
                <c:pt idx="48">
                  <c:v>104.8</c:v>
                </c:pt>
                <c:pt idx="49">
                  <c:v>101.9</c:v>
                </c:pt>
                <c:pt idx="50">
                  <c:v>103</c:v>
                </c:pt>
                <c:pt idx="51">
                  <c:v>100.7</c:v>
                </c:pt>
                <c:pt idx="52">
                  <c:v>101.6</c:v>
                </c:pt>
                <c:pt idx="53">
                  <c:v>101.6</c:v>
                </c:pt>
                <c:pt idx="54">
                  <c:v>99.2</c:v>
                </c:pt>
                <c:pt idx="55">
                  <c:v>99.5</c:v>
                </c:pt>
                <c:pt idx="56">
                  <c:v>104.6</c:v>
                </c:pt>
                <c:pt idx="57">
                  <c:v>102.2</c:v>
                </c:pt>
                <c:pt idx="58">
                  <c:v>100.5</c:v>
                </c:pt>
                <c:pt idx="59">
                  <c:v>99.8</c:v>
                </c:pt>
                <c:pt idx="60">
                  <c:v>104.3</c:v>
                </c:pt>
                <c:pt idx="61">
                  <c:v>100.8</c:v>
                </c:pt>
                <c:pt idx="62">
                  <c:v>98.6</c:v>
                </c:pt>
                <c:pt idx="63">
                  <c:v>99.3</c:v>
                </c:pt>
                <c:pt idx="64">
                  <c:v>101.2</c:v>
                </c:pt>
                <c:pt idx="65">
                  <c:v>99.3</c:v>
                </c:pt>
                <c:pt idx="66">
                  <c:v>100.4</c:v>
                </c:pt>
                <c:pt idx="67">
                  <c:v>98.4</c:v>
                </c:pt>
                <c:pt idx="68">
                  <c:v>100</c:v>
                </c:pt>
                <c:pt idx="69">
                  <c:v>101.9</c:v>
                </c:pt>
                <c:pt idx="70">
                  <c:v>100.6</c:v>
                </c:pt>
                <c:pt idx="71">
                  <c:v>95.6</c:v>
                </c:pt>
                <c:pt idx="72">
                  <c:v>100.5</c:v>
                </c:pt>
                <c:pt idx="73">
                  <c:v>101.1</c:v>
                </c:pt>
                <c:pt idx="74">
                  <c:v>101.9</c:v>
                </c:pt>
                <c:pt idx="75">
                  <c:v>104.9</c:v>
                </c:pt>
                <c:pt idx="76">
                  <c:v>99.6</c:v>
                </c:pt>
                <c:pt idx="77">
                  <c:v>98</c:v>
                </c:pt>
                <c:pt idx="78">
                  <c:v>99.2</c:v>
                </c:pt>
                <c:pt idx="79">
                  <c:v>100.7</c:v>
                </c:pt>
                <c:pt idx="80">
                  <c:v>100.3</c:v>
                </c:pt>
                <c:pt idx="81">
                  <c:v>99</c:v>
                </c:pt>
                <c:pt idx="82">
                  <c:v>102.2</c:v>
                </c:pt>
                <c:pt idx="83">
                  <c:v>102.4</c:v>
                </c:pt>
                <c:pt idx="84">
                  <c:v>100.9</c:v>
                </c:pt>
                <c:pt idx="85">
                  <c:v>101.9</c:v>
                </c:pt>
                <c:pt idx="86">
                  <c:v>102</c:v>
                </c:pt>
                <c:pt idx="87">
                  <c:v>104.4</c:v>
                </c:pt>
                <c:pt idx="88">
                  <c:v>101.7</c:v>
                </c:pt>
                <c:pt idx="89">
                  <c:v>105.9</c:v>
                </c:pt>
                <c:pt idx="90">
                  <c:v>104.4</c:v>
                </c:pt>
                <c:pt idx="91">
                  <c:v>104</c:v>
                </c:pt>
                <c:pt idx="92">
                  <c:v>103.7</c:v>
                </c:pt>
                <c:pt idx="93">
                  <c:v>102.3</c:v>
                </c:pt>
                <c:pt idx="94">
                  <c:v>100.2</c:v>
                </c:pt>
                <c:pt idx="95">
                  <c:v>104</c:v>
                </c:pt>
                <c:pt idx="96">
                  <c:v>97.4</c:v>
                </c:pt>
                <c:pt idx="97">
                  <c:v>102.7</c:v>
                </c:pt>
                <c:pt idx="98">
                  <c:v>103.8</c:v>
                </c:pt>
                <c:pt idx="99">
                  <c:v>105</c:v>
                </c:pt>
                <c:pt idx="100">
                  <c:v>104.3</c:v>
                </c:pt>
                <c:pt idx="101">
                  <c:v>97.7</c:v>
                </c:pt>
                <c:pt idx="102">
                  <c:v>98.7</c:v>
                </c:pt>
                <c:pt idx="103">
                  <c:v>103.4</c:v>
                </c:pt>
                <c:pt idx="104">
                  <c:v>99.9</c:v>
                </c:pt>
                <c:pt idx="105">
                  <c:v>108.6</c:v>
                </c:pt>
                <c:pt idx="106">
                  <c:v>107.5</c:v>
                </c:pt>
                <c:pt idx="107">
                  <c:v>101.9</c:v>
                </c:pt>
                <c:pt idx="108">
                  <c:v>101.1</c:v>
                </c:pt>
                <c:pt idx="109">
                  <c:v>100.7</c:v>
                </c:pt>
                <c:pt idx="110">
                  <c:v>102.8</c:v>
                </c:pt>
              </c:numCache>
            </c:numRef>
          </c:val>
          <c:smooth val="0"/>
          <c:extLst>
            <c:ext xmlns:c16="http://schemas.microsoft.com/office/drawing/2014/chart" uri="{C3380CC4-5D6E-409C-BE32-E72D297353CC}">
              <c16:uniqueId val="{00000000-4578-4CE9-9A46-693BF42B6026}"/>
            </c:ext>
          </c:extLst>
        </c:ser>
        <c:ser>
          <c:idx val="1"/>
          <c:order val="1"/>
          <c:tx>
            <c:strRef>
              <c:f>まとめ!$G$2</c:f>
              <c:strCache>
                <c:ptCount val="1"/>
                <c:pt idx="0">
                  <c:v>鉱工業生産指数（全国）</c:v>
                </c:pt>
              </c:strCache>
            </c:strRef>
          </c:tx>
          <c:spPr>
            <a:ln w="28575" cap="rnd">
              <a:solidFill>
                <a:srgbClr val="FF0000"/>
              </a:solidFill>
              <a:prstDash val="sysDash"/>
              <a:round/>
            </a:ln>
            <a:effectLst/>
          </c:spPr>
          <c:marker>
            <c:symbol val="none"/>
          </c:marker>
          <c:cat>
            <c:numRef>
              <c:f>まとめ!$E$3:$E$113</c:f>
              <c:numCache>
                <c:formatCode>yyyy"年"m"月"</c:formatCode>
                <c:ptCount val="111"/>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numCache>
            </c:numRef>
          </c:cat>
          <c:val>
            <c:numRef>
              <c:f>まとめ!$G$3:$G$113</c:f>
              <c:numCache>
                <c:formatCode>0.0_ ;[Red]\-0.0\ </c:formatCode>
                <c:ptCount val="111"/>
                <c:pt idx="0">
                  <c:v>100.3</c:v>
                </c:pt>
                <c:pt idx="1">
                  <c:v>100.7</c:v>
                </c:pt>
                <c:pt idx="2">
                  <c:v>100.9</c:v>
                </c:pt>
                <c:pt idx="3">
                  <c:v>102</c:v>
                </c:pt>
                <c:pt idx="4">
                  <c:v>101.8</c:v>
                </c:pt>
                <c:pt idx="5">
                  <c:v>101</c:v>
                </c:pt>
                <c:pt idx="6">
                  <c:v>102.1</c:v>
                </c:pt>
                <c:pt idx="7">
                  <c:v>102.5</c:v>
                </c:pt>
                <c:pt idx="8">
                  <c:v>104.1</c:v>
                </c:pt>
                <c:pt idx="9">
                  <c:v>101.2</c:v>
                </c:pt>
                <c:pt idx="10">
                  <c:v>102.8</c:v>
                </c:pt>
                <c:pt idx="11">
                  <c:v>103.4</c:v>
                </c:pt>
                <c:pt idx="12">
                  <c:v>103.9</c:v>
                </c:pt>
                <c:pt idx="13">
                  <c:v>104.5</c:v>
                </c:pt>
                <c:pt idx="14">
                  <c:v>87.3</c:v>
                </c:pt>
                <c:pt idx="15">
                  <c:v>89.2</c:v>
                </c:pt>
                <c:pt idx="16">
                  <c:v>95.3</c:v>
                </c:pt>
                <c:pt idx="17">
                  <c:v>99.3</c:v>
                </c:pt>
                <c:pt idx="18">
                  <c:v>100.5</c:v>
                </c:pt>
                <c:pt idx="19">
                  <c:v>102.2</c:v>
                </c:pt>
                <c:pt idx="20">
                  <c:v>101.3</c:v>
                </c:pt>
                <c:pt idx="21">
                  <c:v>103.1</c:v>
                </c:pt>
                <c:pt idx="22">
                  <c:v>100.9</c:v>
                </c:pt>
                <c:pt idx="23">
                  <c:v>102.9</c:v>
                </c:pt>
                <c:pt idx="24">
                  <c:v>103.3</c:v>
                </c:pt>
                <c:pt idx="25">
                  <c:v>103.1</c:v>
                </c:pt>
                <c:pt idx="26">
                  <c:v>102.9</c:v>
                </c:pt>
                <c:pt idx="27">
                  <c:v>102.4</c:v>
                </c:pt>
                <c:pt idx="28">
                  <c:v>100.6</c:v>
                </c:pt>
                <c:pt idx="29">
                  <c:v>99.8</c:v>
                </c:pt>
                <c:pt idx="30">
                  <c:v>99.3</c:v>
                </c:pt>
                <c:pt idx="31">
                  <c:v>97.8</c:v>
                </c:pt>
                <c:pt idx="32">
                  <c:v>95.7</c:v>
                </c:pt>
                <c:pt idx="33">
                  <c:v>96</c:v>
                </c:pt>
                <c:pt idx="34">
                  <c:v>95.1</c:v>
                </c:pt>
                <c:pt idx="35">
                  <c:v>96.4</c:v>
                </c:pt>
                <c:pt idx="36">
                  <c:v>94.8</c:v>
                </c:pt>
                <c:pt idx="37">
                  <c:v>96.5</c:v>
                </c:pt>
                <c:pt idx="38">
                  <c:v>97.7</c:v>
                </c:pt>
                <c:pt idx="39">
                  <c:v>97.7</c:v>
                </c:pt>
                <c:pt idx="40">
                  <c:v>99.3</c:v>
                </c:pt>
                <c:pt idx="41">
                  <c:v>98.2</c:v>
                </c:pt>
                <c:pt idx="42">
                  <c:v>99.8</c:v>
                </c:pt>
                <c:pt idx="43">
                  <c:v>100</c:v>
                </c:pt>
                <c:pt idx="44">
                  <c:v>101</c:v>
                </c:pt>
                <c:pt idx="45">
                  <c:v>101.2</c:v>
                </c:pt>
                <c:pt idx="46">
                  <c:v>101.8</c:v>
                </c:pt>
                <c:pt idx="47">
                  <c:v>101.8</c:v>
                </c:pt>
                <c:pt idx="48">
                  <c:v>103.8</c:v>
                </c:pt>
                <c:pt idx="49">
                  <c:v>102.7</c:v>
                </c:pt>
                <c:pt idx="50">
                  <c:v>104.2</c:v>
                </c:pt>
                <c:pt idx="51">
                  <c:v>99.6</c:v>
                </c:pt>
                <c:pt idx="52">
                  <c:v>101.9</c:v>
                </c:pt>
                <c:pt idx="53">
                  <c:v>100.3</c:v>
                </c:pt>
                <c:pt idx="54">
                  <c:v>100.1</c:v>
                </c:pt>
                <c:pt idx="55">
                  <c:v>99.5</c:v>
                </c:pt>
                <c:pt idx="56">
                  <c:v>100.7</c:v>
                </c:pt>
                <c:pt idx="57">
                  <c:v>100.4</c:v>
                </c:pt>
                <c:pt idx="58">
                  <c:v>100.4</c:v>
                </c:pt>
                <c:pt idx="59">
                  <c:v>99.9</c:v>
                </c:pt>
                <c:pt idx="60">
                  <c:v>102.9</c:v>
                </c:pt>
                <c:pt idx="61">
                  <c:v>99.8</c:v>
                </c:pt>
                <c:pt idx="62">
                  <c:v>99.3</c:v>
                </c:pt>
                <c:pt idx="63">
                  <c:v>99.5</c:v>
                </c:pt>
                <c:pt idx="64">
                  <c:v>99.5</c:v>
                </c:pt>
                <c:pt idx="65">
                  <c:v>100.4</c:v>
                </c:pt>
                <c:pt idx="66">
                  <c:v>100.3</c:v>
                </c:pt>
                <c:pt idx="67">
                  <c:v>98.6</c:v>
                </c:pt>
                <c:pt idx="68">
                  <c:v>100.6</c:v>
                </c:pt>
                <c:pt idx="69">
                  <c:v>100.7</c:v>
                </c:pt>
                <c:pt idx="70">
                  <c:v>99.9</c:v>
                </c:pt>
                <c:pt idx="71">
                  <c:v>98.5</c:v>
                </c:pt>
                <c:pt idx="72">
                  <c:v>100.1</c:v>
                </c:pt>
                <c:pt idx="73">
                  <c:v>99.2</c:v>
                </c:pt>
                <c:pt idx="74">
                  <c:v>99.7</c:v>
                </c:pt>
                <c:pt idx="75">
                  <c:v>99.3</c:v>
                </c:pt>
                <c:pt idx="76">
                  <c:v>98.5</c:v>
                </c:pt>
                <c:pt idx="77">
                  <c:v>99.2</c:v>
                </c:pt>
                <c:pt idx="78">
                  <c:v>99.8</c:v>
                </c:pt>
                <c:pt idx="79">
                  <c:v>100.5</c:v>
                </c:pt>
                <c:pt idx="80">
                  <c:v>100.7</c:v>
                </c:pt>
                <c:pt idx="81">
                  <c:v>101</c:v>
                </c:pt>
                <c:pt idx="82">
                  <c:v>102</c:v>
                </c:pt>
                <c:pt idx="83">
                  <c:v>102</c:v>
                </c:pt>
                <c:pt idx="84">
                  <c:v>100.9</c:v>
                </c:pt>
                <c:pt idx="85">
                  <c:v>101.6</c:v>
                </c:pt>
                <c:pt idx="86">
                  <c:v>101.5</c:v>
                </c:pt>
                <c:pt idx="87">
                  <c:v>104.1</c:v>
                </c:pt>
                <c:pt idx="88">
                  <c:v>102.3</c:v>
                </c:pt>
                <c:pt idx="89">
                  <c:v>103.3</c:v>
                </c:pt>
                <c:pt idx="90">
                  <c:v>102.5</c:v>
                </c:pt>
                <c:pt idx="91">
                  <c:v>104</c:v>
                </c:pt>
                <c:pt idx="92">
                  <c:v>103</c:v>
                </c:pt>
                <c:pt idx="93">
                  <c:v>103.3</c:v>
                </c:pt>
                <c:pt idx="94">
                  <c:v>104.2</c:v>
                </c:pt>
                <c:pt idx="95">
                  <c:v>105.8</c:v>
                </c:pt>
                <c:pt idx="96" formatCode="General">
                  <c:v>101.4</c:v>
                </c:pt>
                <c:pt idx="97" formatCode="General">
                  <c:v>104</c:v>
                </c:pt>
                <c:pt idx="98" formatCode="General">
                  <c:v>105.1</c:v>
                </c:pt>
                <c:pt idx="99" formatCode="General">
                  <c:v>104.5</c:v>
                </c:pt>
                <c:pt idx="100" formatCode="General">
                  <c:v>104.8</c:v>
                </c:pt>
                <c:pt idx="101" formatCode="General">
                  <c:v>103.7</c:v>
                </c:pt>
                <c:pt idx="102" formatCode="General">
                  <c:v>103.8</c:v>
                </c:pt>
                <c:pt idx="103" formatCode="General">
                  <c:v>103.6</c:v>
                </c:pt>
                <c:pt idx="104" formatCode="General">
                  <c:v>103.5</c:v>
                </c:pt>
                <c:pt idx="105" formatCode="General">
                  <c:v>105.6</c:v>
                </c:pt>
                <c:pt idx="106" formatCode="General">
                  <c:v>104.6</c:v>
                </c:pt>
                <c:pt idx="107" formatCode="General">
                  <c:v>104.7</c:v>
                </c:pt>
                <c:pt idx="108" formatCode="General">
                  <c:v>102.1</c:v>
                </c:pt>
                <c:pt idx="109" formatCode="General">
                  <c:v>102.8</c:v>
                </c:pt>
                <c:pt idx="110" formatCode="General">
                  <c:v>102.2</c:v>
                </c:pt>
              </c:numCache>
            </c:numRef>
          </c:val>
          <c:smooth val="0"/>
          <c:extLst>
            <c:ext xmlns:c16="http://schemas.microsoft.com/office/drawing/2014/chart" uri="{C3380CC4-5D6E-409C-BE32-E72D297353CC}">
              <c16:uniqueId val="{00000001-4578-4CE9-9A46-693BF42B6026}"/>
            </c:ext>
          </c:extLst>
        </c:ser>
        <c:dLbls>
          <c:showLegendKey val="0"/>
          <c:showVal val="0"/>
          <c:showCatName val="0"/>
          <c:showSerName val="0"/>
          <c:showPercent val="0"/>
          <c:showBubbleSize val="0"/>
        </c:dLbls>
        <c:smooth val="0"/>
        <c:axId val="522544607"/>
        <c:axId val="522541279"/>
      </c:lineChart>
      <c:dateAx>
        <c:axId val="522544607"/>
        <c:scaling>
          <c:orientation val="minMax"/>
        </c:scaling>
        <c:delete val="0"/>
        <c:axPos val="b"/>
        <c:numFmt formatCode="yyyy&quot;年&quot;m&quot;月&quot;"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1279"/>
        <c:crossesAt val="100"/>
        <c:auto val="1"/>
        <c:lblOffset val="100"/>
        <c:baseTimeUnit val="months"/>
        <c:majorUnit val="12"/>
        <c:majorTimeUnit val="months"/>
      </c:dateAx>
      <c:valAx>
        <c:axId val="522541279"/>
        <c:scaling>
          <c:orientation val="minMax"/>
          <c:max val="110"/>
          <c:min val="80"/>
        </c:scaling>
        <c:delete val="0"/>
        <c:axPos val="l"/>
        <c:majorGridlines>
          <c:spPr>
            <a:ln w="9525" cap="flat" cmpd="sng" algn="ctr">
              <a:solidFill>
                <a:schemeClr val="tx1">
                  <a:lumMod val="15000"/>
                  <a:lumOff val="85000"/>
                </a:schemeClr>
              </a:solidFill>
              <a:round/>
            </a:ln>
            <a:effectLst/>
          </c:spPr>
        </c:majorGridlines>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2544607"/>
        <c:crosses val="autoZero"/>
        <c:crossBetween val="between"/>
        <c:majorUnit val="10"/>
      </c:valAx>
      <c:spPr>
        <a:noFill/>
        <a:ln>
          <a:noFill/>
        </a:ln>
        <a:effectLst/>
      </c:spPr>
    </c:plotArea>
    <c:legend>
      <c:legendPos val="t"/>
      <c:layout>
        <c:manualLayout>
          <c:xMode val="edge"/>
          <c:yMode val="edge"/>
          <c:x val="8.2965343767467878E-2"/>
          <c:y val="4.9548390806899425E-3"/>
          <c:w val="0.85341574261098962"/>
          <c:h val="5.840831057444812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538981251574358E-2"/>
          <c:y val="0.11168509916529197"/>
          <c:w val="0.87239026683219978"/>
          <c:h val="0.77626415537495175"/>
        </c:manualLayout>
      </c:layout>
      <c:barChart>
        <c:barDir val="col"/>
        <c:grouping val="clustered"/>
        <c:varyColors val="0"/>
        <c:ser>
          <c:idx val="0"/>
          <c:order val="0"/>
          <c:tx>
            <c:strRef>
              <c:f>資料用②!$A$28</c:f>
              <c:strCache>
                <c:ptCount val="1"/>
                <c:pt idx="0">
                  <c:v>人口（2015）</c:v>
                </c:pt>
              </c:strCache>
            </c:strRef>
          </c:tx>
          <c:invertIfNegative val="0"/>
          <c:cat>
            <c:strRef>
              <c:f>資料用②!$B$27:$W$27</c:f>
              <c:strCache>
                <c:ptCount val="22"/>
                <c:pt idx="0">
                  <c:v>18歳</c:v>
                </c:pt>
                <c:pt idx="1">
                  <c:v>19歳</c:v>
                </c:pt>
                <c:pt idx="2">
                  <c:v>20歳</c:v>
                </c:pt>
                <c:pt idx="3">
                  <c:v>21歳</c:v>
                </c:pt>
                <c:pt idx="4">
                  <c:v>22歳</c:v>
                </c:pt>
                <c:pt idx="5">
                  <c:v>23歳</c:v>
                </c:pt>
                <c:pt idx="6">
                  <c:v>24歳</c:v>
                </c:pt>
                <c:pt idx="7">
                  <c:v>25歳</c:v>
                </c:pt>
                <c:pt idx="8">
                  <c:v>26歳</c:v>
                </c:pt>
                <c:pt idx="9">
                  <c:v>27歳</c:v>
                </c:pt>
                <c:pt idx="10">
                  <c:v>28歳</c:v>
                </c:pt>
                <c:pt idx="11">
                  <c:v>29歳</c:v>
                </c:pt>
                <c:pt idx="12">
                  <c:v>30歳</c:v>
                </c:pt>
                <c:pt idx="13">
                  <c:v>31歳</c:v>
                </c:pt>
                <c:pt idx="14">
                  <c:v>32歳</c:v>
                </c:pt>
                <c:pt idx="15">
                  <c:v>33歳</c:v>
                </c:pt>
                <c:pt idx="16">
                  <c:v>34歳</c:v>
                </c:pt>
                <c:pt idx="17">
                  <c:v>35歳</c:v>
                </c:pt>
                <c:pt idx="18">
                  <c:v>36歳</c:v>
                </c:pt>
                <c:pt idx="19">
                  <c:v>37歳</c:v>
                </c:pt>
                <c:pt idx="20">
                  <c:v>38歳</c:v>
                </c:pt>
                <c:pt idx="21">
                  <c:v>39歳</c:v>
                </c:pt>
              </c:strCache>
            </c:strRef>
          </c:cat>
          <c:val>
            <c:numRef>
              <c:f>資料用②!$B$28:$W$28</c:f>
              <c:numCache>
                <c:formatCode>#,##0</c:formatCode>
                <c:ptCount val="22"/>
                <c:pt idx="0">
                  <c:v>85600</c:v>
                </c:pt>
                <c:pt idx="1">
                  <c:v>88308</c:v>
                </c:pt>
                <c:pt idx="2">
                  <c:v>87287</c:v>
                </c:pt>
                <c:pt idx="3">
                  <c:v>86469</c:v>
                </c:pt>
                <c:pt idx="4">
                  <c:v>83283</c:v>
                </c:pt>
                <c:pt idx="5">
                  <c:v>83189</c:v>
                </c:pt>
                <c:pt idx="6">
                  <c:v>82350</c:v>
                </c:pt>
                <c:pt idx="7">
                  <c:v>82936</c:v>
                </c:pt>
                <c:pt idx="8">
                  <c:v>83640</c:v>
                </c:pt>
                <c:pt idx="9">
                  <c:v>87058</c:v>
                </c:pt>
                <c:pt idx="10">
                  <c:v>88947</c:v>
                </c:pt>
                <c:pt idx="11">
                  <c:v>90357</c:v>
                </c:pt>
                <c:pt idx="12">
                  <c:v>92467</c:v>
                </c:pt>
                <c:pt idx="13">
                  <c:v>95799</c:v>
                </c:pt>
                <c:pt idx="14">
                  <c:v>97439</c:v>
                </c:pt>
                <c:pt idx="15">
                  <c:v>96191</c:v>
                </c:pt>
                <c:pt idx="16">
                  <c:v>97886</c:v>
                </c:pt>
                <c:pt idx="17">
                  <c:v>102663</c:v>
                </c:pt>
                <c:pt idx="18">
                  <c:v>104626</c:v>
                </c:pt>
                <c:pt idx="19">
                  <c:v>110933</c:v>
                </c:pt>
                <c:pt idx="20">
                  <c:v>114499</c:v>
                </c:pt>
                <c:pt idx="21">
                  <c:v>121975</c:v>
                </c:pt>
              </c:numCache>
            </c:numRef>
          </c:val>
          <c:extLst>
            <c:ext xmlns:c16="http://schemas.microsoft.com/office/drawing/2014/chart" uri="{C3380CC4-5D6E-409C-BE32-E72D297353CC}">
              <c16:uniqueId val="{00000000-42A6-48DD-B1E2-428D9B01F954}"/>
            </c:ext>
          </c:extLst>
        </c:ser>
        <c:ser>
          <c:idx val="1"/>
          <c:order val="1"/>
          <c:tx>
            <c:strRef>
              <c:f>資料用②!$A$29</c:f>
              <c:strCache>
                <c:ptCount val="1"/>
                <c:pt idx="0">
                  <c:v>転出者（2018）</c:v>
                </c:pt>
              </c:strCache>
            </c:strRef>
          </c:tx>
          <c:invertIfNegative val="0"/>
          <c:cat>
            <c:strRef>
              <c:f>資料用②!$B$27:$W$27</c:f>
              <c:strCache>
                <c:ptCount val="22"/>
                <c:pt idx="0">
                  <c:v>18歳</c:v>
                </c:pt>
                <c:pt idx="1">
                  <c:v>19歳</c:v>
                </c:pt>
                <c:pt idx="2">
                  <c:v>20歳</c:v>
                </c:pt>
                <c:pt idx="3">
                  <c:v>21歳</c:v>
                </c:pt>
                <c:pt idx="4">
                  <c:v>22歳</c:v>
                </c:pt>
                <c:pt idx="5">
                  <c:v>23歳</c:v>
                </c:pt>
                <c:pt idx="6">
                  <c:v>24歳</c:v>
                </c:pt>
                <c:pt idx="7">
                  <c:v>25歳</c:v>
                </c:pt>
                <c:pt idx="8">
                  <c:v>26歳</c:v>
                </c:pt>
                <c:pt idx="9">
                  <c:v>27歳</c:v>
                </c:pt>
                <c:pt idx="10">
                  <c:v>28歳</c:v>
                </c:pt>
                <c:pt idx="11">
                  <c:v>29歳</c:v>
                </c:pt>
                <c:pt idx="12">
                  <c:v>30歳</c:v>
                </c:pt>
                <c:pt idx="13">
                  <c:v>31歳</c:v>
                </c:pt>
                <c:pt idx="14">
                  <c:v>32歳</c:v>
                </c:pt>
                <c:pt idx="15">
                  <c:v>33歳</c:v>
                </c:pt>
                <c:pt idx="16">
                  <c:v>34歳</c:v>
                </c:pt>
                <c:pt idx="17">
                  <c:v>35歳</c:v>
                </c:pt>
                <c:pt idx="18">
                  <c:v>36歳</c:v>
                </c:pt>
                <c:pt idx="19">
                  <c:v>37歳</c:v>
                </c:pt>
                <c:pt idx="20">
                  <c:v>38歳</c:v>
                </c:pt>
                <c:pt idx="21">
                  <c:v>39歳</c:v>
                </c:pt>
              </c:strCache>
            </c:strRef>
          </c:cat>
          <c:val>
            <c:numRef>
              <c:f>資料用②!$B$29:$W$29</c:f>
              <c:numCache>
                <c:formatCode>#,###,##0;" -"###,##0</c:formatCode>
                <c:ptCount val="22"/>
                <c:pt idx="0">
                  <c:v>2590</c:v>
                </c:pt>
                <c:pt idx="1">
                  <c:v>2682</c:v>
                </c:pt>
                <c:pt idx="2">
                  <c:v>3956</c:v>
                </c:pt>
                <c:pt idx="3">
                  <c:v>3552</c:v>
                </c:pt>
                <c:pt idx="4">
                  <c:v>9452</c:v>
                </c:pt>
                <c:pt idx="5">
                  <c:v>7629</c:v>
                </c:pt>
                <c:pt idx="6">
                  <c:v>7780</c:v>
                </c:pt>
                <c:pt idx="7">
                  <c:v>7580</c:v>
                </c:pt>
                <c:pt idx="8">
                  <c:v>7118</c:v>
                </c:pt>
                <c:pt idx="9">
                  <c:v>6432</c:v>
                </c:pt>
                <c:pt idx="10">
                  <c:v>6270</c:v>
                </c:pt>
                <c:pt idx="11">
                  <c:v>5755</c:v>
                </c:pt>
                <c:pt idx="12">
                  <c:v>5513</c:v>
                </c:pt>
                <c:pt idx="13">
                  <c:v>4919</c:v>
                </c:pt>
                <c:pt idx="14">
                  <c:v>4556</c:v>
                </c:pt>
                <c:pt idx="15">
                  <c:v>4263</c:v>
                </c:pt>
                <c:pt idx="16">
                  <c:v>3933</c:v>
                </c:pt>
                <c:pt idx="17">
                  <c:v>3542</c:v>
                </c:pt>
                <c:pt idx="18">
                  <c:v>3139</c:v>
                </c:pt>
                <c:pt idx="19">
                  <c:v>2721</c:v>
                </c:pt>
                <c:pt idx="20">
                  <c:v>2635</c:v>
                </c:pt>
                <c:pt idx="21">
                  <c:v>2377</c:v>
                </c:pt>
              </c:numCache>
            </c:numRef>
          </c:val>
          <c:extLst>
            <c:ext xmlns:c16="http://schemas.microsoft.com/office/drawing/2014/chart" uri="{C3380CC4-5D6E-409C-BE32-E72D297353CC}">
              <c16:uniqueId val="{00000001-42A6-48DD-B1E2-428D9B01F954}"/>
            </c:ext>
          </c:extLst>
        </c:ser>
        <c:dLbls>
          <c:showLegendKey val="0"/>
          <c:showVal val="0"/>
          <c:showCatName val="0"/>
          <c:showSerName val="0"/>
          <c:showPercent val="0"/>
          <c:showBubbleSize val="0"/>
        </c:dLbls>
        <c:gapWidth val="150"/>
        <c:axId val="95333376"/>
        <c:axId val="95552256"/>
      </c:barChart>
      <c:lineChart>
        <c:grouping val="standard"/>
        <c:varyColors val="0"/>
        <c:ser>
          <c:idx val="2"/>
          <c:order val="2"/>
          <c:tx>
            <c:strRef>
              <c:f>資料用②!$A$30</c:f>
              <c:strCache>
                <c:ptCount val="1"/>
                <c:pt idx="0">
                  <c:v>年齢別人口に占める転出者の割合</c:v>
                </c:pt>
              </c:strCache>
            </c:strRef>
          </c:tx>
          <c:marker>
            <c:symbol val="none"/>
          </c:marker>
          <c:dLbls>
            <c:dLbl>
              <c:idx val="6"/>
              <c:layout>
                <c:manualLayout>
                  <c:x val="2.0993473460794072E-2"/>
                  <c:y val="-9.7935862444833044E-2"/>
                </c:manualLayout>
              </c:layout>
              <c:tx>
                <c:rich>
                  <a:bodyPr wrap="square" lIns="38100" tIns="19050" rIns="38100" bIns="19050" anchor="ctr">
                    <a:noAutofit/>
                  </a:bodyPr>
                  <a:lstStyle/>
                  <a:p>
                    <a:pPr>
                      <a:defRPr/>
                    </a:pPr>
                    <a:r>
                      <a:rPr lang="ja-JP" altLang="en-US"/>
                      <a:t>年齢別人口に対する</a:t>
                    </a:r>
                  </a:p>
                  <a:p>
                    <a:pPr>
                      <a:defRPr/>
                    </a:pPr>
                    <a:r>
                      <a:rPr lang="ja-JP" altLang="en-US"/>
                      <a:t>転出者（</a:t>
                    </a:r>
                    <a:r>
                      <a:rPr lang="en-US" altLang="ja-JP"/>
                      <a:t>2018</a:t>
                    </a:r>
                    <a:r>
                      <a:rPr lang="ja-JP" altLang="en-US"/>
                      <a:t>）の割合</a:t>
                    </a:r>
                  </a:p>
                </c:rich>
              </c:tx>
              <c:spPr>
                <a:solidFill>
                  <a:schemeClr val="bg1"/>
                </a:solidFill>
                <a:ln>
                  <a:solidFill>
                    <a:schemeClr val="accent1"/>
                  </a:solid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0.19343733387821049"/>
                      <c:h val="0.16243651936767711"/>
                    </c:manualLayout>
                  </c15:layout>
                </c:ext>
                <c:ext xmlns:c16="http://schemas.microsoft.com/office/drawing/2014/chart" uri="{C3380CC4-5D6E-409C-BE32-E72D297353CC}">
                  <c16:uniqueId val="{00000002-42A6-48DD-B1E2-428D9B01F954}"/>
                </c:ext>
              </c:extLst>
            </c:dLbl>
            <c:spPr>
              <a:solidFill>
                <a:schemeClr val="bg1"/>
              </a:solid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資料用②!$B$27:$W$27</c:f>
              <c:strCache>
                <c:ptCount val="22"/>
                <c:pt idx="0">
                  <c:v>18歳</c:v>
                </c:pt>
                <c:pt idx="1">
                  <c:v>19歳</c:v>
                </c:pt>
                <c:pt idx="2">
                  <c:v>20歳</c:v>
                </c:pt>
                <c:pt idx="3">
                  <c:v>21歳</c:v>
                </c:pt>
                <c:pt idx="4">
                  <c:v>22歳</c:v>
                </c:pt>
                <c:pt idx="5">
                  <c:v>23歳</c:v>
                </c:pt>
                <c:pt idx="6">
                  <c:v>24歳</c:v>
                </c:pt>
                <c:pt idx="7">
                  <c:v>25歳</c:v>
                </c:pt>
                <c:pt idx="8">
                  <c:v>26歳</c:v>
                </c:pt>
                <c:pt idx="9">
                  <c:v>27歳</c:v>
                </c:pt>
                <c:pt idx="10">
                  <c:v>28歳</c:v>
                </c:pt>
                <c:pt idx="11">
                  <c:v>29歳</c:v>
                </c:pt>
                <c:pt idx="12">
                  <c:v>30歳</c:v>
                </c:pt>
                <c:pt idx="13">
                  <c:v>31歳</c:v>
                </c:pt>
                <c:pt idx="14">
                  <c:v>32歳</c:v>
                </c:pt>
                <c:pt idx="15">
                  <c:v>33歳</c:v>
                </c:pt>
                <c:pt idx="16">
                  <c:v>34歳</c:v>
                </c:pt>
                <c:pt idx="17">
                  <c:v>35歳</c:v>
                </c:pt>
                <c:pt idx="18">
                  <c:v>36歳</c:v>
                </c:pt>
                <c:pt idx="19">
                  <c:v>37歳</c:v>
                </c:pt>
                <c:pt idx="20">
                  <c:v>38歳</c:v>
                </c:pt>
                <c:pt idx="21">
                  <c:v>39歳</c:v>
                </c:pt>
              </c:strCache>
            </c:strRef>
          </c:cat>
          <c:val>
            <c:numRef>
              <c:f>資料用②!$B$30:$W$30</c:f>
              <c:numCache>
                <c:formatCode>0.0%</c:formatCode>
                <c:ptCount val="22"/>
                <c:pt idx="0">
                  <c:v>3.0257009345794391E-2</c:v>
                </c:pt>
                <c:pt idx="1">
                  <c:v>3.0370974317162659E-2</c:v>
                </c:pt>
                <c:pt idx="2">
                  <c:v>4.532175467137145E-2</c:v>
                </c:pt>
                <c:pt idx="3">
                  <c:v>4.1078305519897301E-2</c:v>
                </c:pt>
                <c:pt idx="4">
                  <c:v>0.11349254949989794</c:v>
                </c:pt>
                <c:pt idx="5">
                  <c:v>9.1706836240368322E-2</c:v>
                </c:pt>
                <c:pt idx="6">
                  <c:v>9.4474802671523986E-2</c:v>
                </c:pt>
                <c:pt idx="7">
                  <c:v>9.1395775055464451E-2</c:v>
                </c:pt>
                <c:pt idx="8">
                  <c:v>8.5102821616451454E-2</c:v>
                </c:pt>
                <c:pt idx="9">
                  <c:v>7.3881779962783431E-2</c:v>
                </c:pt>
                <c:pt idx="10">
                  <c:v>7.0491416236635296E-2</c:v>
                </c:pt>
                <c:pt idx="11">
                  <c:v>6.3691800303241591E-2</c:v>
                </c:pt>
                <c:pt idx="12">
                  <c:v>5.9621270291022745E-2</c:v>
                </c:pt>
                <c:pt idx="13">
                  <c:v>5.1347091305754759E-2</c:v>
                </c:pt>
                <c:pt idx="14">
                  <c:v>4.6757458512505262E-2</c:v>
                </c:pt>
                <c:pt idx="15">
                  <c:v>4.4318075495628488E-2</c:v>
                </c:pt>
                <c:pt idx="16">
                  <c:v>4.0179392354371408E-2</c:v>
                </c:pt>
                <c:pt idx="17">
                  <c:v>3.4501232186863816E-2</c:v>
                </c:pt>
                <c:pt idx="18">
                  <c:v>3.0002102727811442E-2</c:v>
                </c:pt>
                <c:pt idx="19">
                  <c:v>2.4528318895188989E-2</c:v>
                </c:pt>
                <c:pt idx="20">
                  <c:v>2.3013301426213328E-2</c:v>
                </c:pt>
                <c:pt idx="21">
                  <c:v>1.9487599918015987E-2</c:v>
                </c:pt>
              </c:numCache>
            </c:numRef>
          </c:val>
          <c:smooth val="0"/>
          <c:extLst>
            <c:ext xmlns:c16="http://schemas.microsoft.com/office/drawing/2014/chart" uri="{C3380CC4-5D6E-409C-BE32-E72D297353CC}">
              <c16:uniqueId val="{00000003-42A6-48DD-B1E2-428D9B01F954}"/>
            </c:ext>
          </c:extLst>
        </c:ser>
        <c:dLbls>
          <c:showLegendKey val="0"/>
          <c:showVal val="0"/>
          <c:showCatName val="0"/>
          <c:showSerName val="0"/>
          <c:showPercent val="0"/>
          <c:showBubbleSize val="0"/>
        </c:dLbls>
        <c:marker val="1"/>
        <c:smooth val="0"/>
        <c:axId val="95555584"/>
        <c:axId val="95553792"/>
      </c:lineChart>
      <c:catAx>
        <c:axId val="95333376"/>
        <c:scaling>
          <c:orientation val="minMax"/>
        </c:scaling>
        <c:delete val="0"/>
        <c:axPos val="b"/>
        <c:numFmt formatCode="General" sourceLinked="0"/>
        <c:majorTickMark val="out"/>
        <c:minorTickMark val="none"/>
        <c:tickLblPos val="nextTo"/>
        <c:crossAx val="95552256"/>
        <c:crosses val="autoZero"/>
        <c:auto val="1"/>
        <c:lblAlgn val="ctr"/>
        <c:lblOffset val="100"/>
        <c:noMultiLvlLbl val="0"/>
      </c:catAx>
      <c:valAx>
        <c:axId val="95552256"/>
        <c:scaling>
          <c:orientation val="minMax"/>
        </c:scaling>
        <c:delete val="0"/>
        <c:axPos val="l"/>
        <c:majorGridlines/>
        <c:numFmt formatCode="#,##0" sourceLinked="1"/>
        <c:majorTickMark val="out"/>
        <c:minorTickMark val="none"/>
        <c:tickLblPos val="nextTo"/>
        <c:crossAx val="95333376"/>
        <c:crosses val="autoZero"/>
        <c:crossBetween val="between"/>
      </c:valAx>
      <c:valAx>
        <c:axId val="95553792"/>
        <c:scaling>
          <c:orientation val="minMax"/>
        </c:scaling>
        <c:delete val="0"/>
        <c:axPos val="r"/>
        <c:numFmt formatCode="0.0%" sourceLinked="1"/>
        <c:majorTickMark val="out"/>
        <c:minorTickMark val="none"/>
        <c:tickLblPos val="nextTo"/>
        <c:crossAx val="95555584"/>
        <c:crosses val="max"/>
        <c:crossBetween val="between"/>
      </c:valAx>
      <c:catAx>
        <c:axId val="95555584"/>
        <c:scaling>
          <c:orientation val="minMax"/>
        </c:scaling>
        <c:delete val="1"/>
        <c:axPos val="b"/>
        <c:numFmt formatCode="General" sourceLinked="1"/>
        <c:majorTickMark val="out"/>
        <c:minorTickMark val="none"/>
        <c:tickLblPos val="nextTo"/>
        <c:crossAx val="95553792"/>
        <c:crosses val="autoZero"/>
        <c:auto val="1"/>
        <c:lblAlgn val="ctr"/>
        <c:lblOffset val="100"/>
        <c:noMultiLvlLbl val="0"/>
      </c:catAx>
    </c:plotArea>
    <c:legend>
      <c:legendPos val="t"/>
      <c:legendEntry>
        <c:idx val="2"/>
        <c:delete val="1"/>
      </c:legendEntry>
      <c:layout>
        <c:manualLayout>
          <c:xMode val="edge"/>
          <c:yMode val="edge"/>
          <c:x val="0.27639861251975589"/>
          <c:y val="2.7396533215121185E-2"/>
          <c:w val="0.44666789343159441"/>
          <c:h val="8.1592375289468846E-2"/>
        </c:manualLayout>
      </c:layout>
      <c:overlay val="0"/>
    </c:legend>
    <c:plotVisOnly val="1"/>
    <c:dispBlanksAs val="gap"/>
    <c:showDLblsOverMax val="0"/>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'計算表H22～H29の推移'!$C$3</c:f>
              <c:strCache>
                <c:ptCount val="1"/>
                <c:pt idx="0">
                  <c:v>大阪府の医薬品生産額</c:v>
                </c:pt>
              </c:strCache>
            </c:strRef>
          </c:tx>
          <c:spPr>
            <a:solidFill>
              <a:srgbClr val="4F81BD"/>
            </a:solidFill>
            <a:ln w="25400">
              <a:noFill/>
            </a:ln>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'計算表H22～H29の推移'!$B$4:$B$11</c:f>
              <c:strCache>
                <c:ptCount val="8"/>
                <c:pt idx="0">
                  <c:v>2010年</c:v>
                </c:pt>
                <c:pt idx="1">
                  <c:v>2011年</c:v>
                </c:pt>
                <c:pt idx="2">
                  <c:v>2012年</c:v>
                </c:pt>
                <c:pt idx="3">
                  <c:v>2013年</c:v>
                </c:pt>
                <c:pt idx="4">
                  <c:v>2014年</c:v>
                </c:pt>
                <c:pt idx="5">
                  <c:v>2015年</c:v>
                </c:pt>
                <c:pt idx="6">
                  <c:v>2016年</c:v>
                </c:pt>
                <c:pt idx="7">
                  <c:v>2017年</c:v>
                </c:pt>
              </c:strCache>
            </c:strRef>
          </c:cat>
          <c:val>
            <c:numRef>
              <c:f>'計算表H22～H29の推移'!$C$4:$C$11</c:f>
              <c:numCache>
                <c:formatCode>#,##0_);[Red]\(#,##0\)</c:formatCode>
                <c:ptCount val="8"/>
                <c:pt idx="0">
                  <c:v>4759.9046600000001</c:v>
                </c:pt>
                <c:pt idx="1">
                  <c:v>4781.7443800000001</c:v>
                </c:pt>
                <c:pt idx="2">
                  <c:v>5091.1658500000003</c:v>
                </c:pt>
                <c:pt idx="3">
                  <c:v>5316.9347299999999</c:v>
                </c:pt>
                <c:pt idx="4">
                  <c:v>5102.3394200000002</c:v>
                </c:pt>
                <c:pt idx="5">
                  <c:v>4953.7485699999997</c:v>
                </c:pt>
                <c:pt idx="6">
                  <c:v>5624.8405199999997</c:v>
                </c:pt>
                <c:pt idx="7">
                  <c:v>5302.0831399999997</c:v>
                </c:pt>
              </c:numCache>
            </c:numRef>
          </c:val>
          <c:extLst>
            <c:ext xmlns:c16="http://schemas.microsoft.com/office/drawing/2014/chart" uri="{C3380CC4-5D6E-409C-BE32-E72D297353CC}">
              <c16:uniqueId val="{00000000-4AF4-4093-A5E1-B6F8AEFAA4A7}"/>
            </c:ext>
          </c:extLst>
        </c:ser>
        <c:dLbls>
          <c:showLegendKey val="0"/>
          <c:showVal val="0"/>
          <c:showCatName val="0"/>
          <c:showSerName val="0"/>
          <c:showPercent val="0"/>
          <c:showBubbleSize val="0"/>
        </c:dLbls>
        <c:gapWidth val="219"/>
        <c:overlap val="-27"/>
        <c:axId val="1538083503"/>
        <c:axId val="1"/>
      </c:barChart>
      <c:lineChart>
        <c:grouping val="standard"/>
        <c:varyColors val="0"/>
        <c:ser>
          <c:idx val="1"/>
          <c:order val="1"/>
          <c:tx>
            <c:strRef>
              <c:f>'計算表H22～H29の推移'!$D$3</c:f>
              <c:strCache>
                <c:ptCount val="1"/>
                <c:pt idx="0">
                  <c:v>大阪府の医薬品生産額全国シェア</c:v>
                </c:pt>
              </c:strCache>
            </c:strRef>
          </c:tx>
          <c:spPr>
            <a:ln w="28575" cap="rnd">
              <a:solidFill>
                <a:schemeClr val="accent2"/>
              </a:solidFill>
              <a:round/>
            </a:ln>
            <a:effectLst/>
          </c:spPr>
          <c:marker>
            <c:symbol val="none"/>
          </c:marker>
          <c:dLbls>
            <c:dLbl>
              <c:idx val="0"/>
              <c:layout>
                <c:manualLayout>
                  <c:x val="-4.7222222222222249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F4-4093-A5E1-B6F8AEFAA4A7}"/>
                </c:ext>
              </c:extLst>
            </c:dLbl>
            <c:dLbl>
              <c:idx val="1"/>
              <c:layout>
                <c:manualLayout>
                  <c:x val="-4.1666666666666664E-2"/>
                  <c:y val="2.61437908496732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AF4-4093-A5E1-B6F8AEFAA4A7}"/>
                </c:ext>
              </c:extLst>
            </c:dLbl>
            <c:dLbl>
              <c:idx val="2"/>
              <c:layout>
                <c:manualLayout>
                  <c:x val="-5.0000000000000051E-2"/>
                  <c:y val="4.357298474945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F4-4093-A5E1-B6F8AEFAA4A7}"/>
                </c:ext>
              </c:extLst>
            </c:dLbl>
            <c:dLbl>
              <c:idx val="3"/>
              <c:layout>
                <c:manualLayout>
                  <c:x val="-5.0000000000000051E-2"/>
                  <c:y val="4.357298474945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AF4-4093-A5E1-B6F8AEFAA4A7}"/>
                </c:ext>
              </c:extLst>
            </c:dLbl>
            <c:dLbl>
              <c:idx val="4"/>
              <c:layout>
                <c:manualLayout>
                  <c:x val="-5.2777777777777778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F4-4093-A5E1-B6F8AEFAA4A7}"/>
                </c:ext>
              </c:extLst>
            </c:dLbl>
            <c:dLbl>
              <c:idx val="5"/>
              <c:layout>
                <c:manualLayout>
                  <c:x val="-3.888888888888889E-2"/>
                  <c:y val="3.9215686274509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AF4-4093-A5E1-B6F8AEFAA4A7}"/>
                </c:ext>
              </c:extLst>
            </c:dLbl>
            <c:dLbl>
              <c:idx val="6"/>
              <c:layout>
                <c:manualLayout>
                  <c:x val="-4.1666666666666768E-2"/>
                  <c:y val="7.407407407407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AF4-4093-A5E1-B6F8AEFAA4A7}"/>
                </c:ext>
              </c:extLst>
            </c:dLbl>
            <c:dLbl>
              <c:idx val="7"/>
              <c:layout>
                <c:manualLayout>
                  <c:x val="-5.00000000000001E-2"/>
                  <c:y val="4.79302832244007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AF4-4093-A5E1-B6F8AEFAA4A7}"/>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'計算表H22～H29の推移'!$B$4:$B$11</c:f>
              <c:strCache>
                <c:ptCount val="8"/>
                <c:pt idx="0">
                  <c:v>2010年</c:v>
                </c:pt>
                <c:pt idx="1">
                  <c:v>2011年</c:v>
                </c:pt>
                <c:pt idx="2">
                  <c:v>2012年</c:v>
                </c:pt>
                <c:pt idx="3">
                  <c:v>2013年</c:v>
                </c:pt>
                <c:pt idx="4">
                  <c:v>2014年</c:v>
                </c:pt>
                <c:pt idx="5">
                  <c:v>2015年</c:v>
                </c:pt>
                <c:pt idx="6">
                  <c:v>2016年</c:v>
                </c:pt>
                <c:pt idx="7">
                  <c:v>2017年</c:v>
                </c:pt>
              </c:strCache>
            </c:strRef>
          </c:cat>
          <c:val>
            <c:numRef>
              <c:f>'計算表H22～H29の推移'!$D$4:$D$11</c:f>
              <c:numCache>
                <c:formatCode>0.0%</c:formatCode>
                <c:ptCount val="8"/>
                <c:pt idx="0">
                  <c:v>7.0214410087843807E-2</c:v>
                </c:pt>
                <c:pt idx="1">
                  <c:v>6.8434134393856746E-2</c:v>
                </c:pt>
                <c:pt idx="2">
                  <c:v>7.2973714776765092E-2</c:v>
                </c:pt>
                <c:pt idx="3">
                  <c:v>7.7123933236568104E-2</c:v>
                </c:pt>
                <c:pt idx="4">
                  <c:v>7.7428279037658129E-2</c:v>
                </c:pt>
                <c:pt idx="5">
                  <c:v>7.2631209016702267E-2</c:v>
                </c:pt>
                <c:pt idx="6">
                  <c:v>8.4917867670141686E-2</c:v>
                </c:pt>
                <c:pt idx="7">
                  <c:v>7.8884591227437906E-2</c:v>
                </c:pt>
              </c:numCache>
            </c:numRef>
          </c:val>
          <c:smooth val="0"/>
          <c:extLst>
            <c:ext xmlns:c16="http://schemas.microsoft.com/office/drawing/2014/chart" uri="{C3380CC4-5D6E-409C-BE32-E72D297353CC}">
              <c16:uniqueId val="{00000009-4AF4-4093-A5E1-B6F8AEFAA4A7}"/>
            </c:ext>
          </c:extLst>
        </c:ser>
        <c:dLbls>
          <c:showLegendKey val="0"/>
          <c:showVal val="0"/>
          <c:showCatName val="0"/>
          <c:showSerName val="0"/>
          <c:showPercent val="0"/>
          <c:showBubbleSize val="0"/>
        </c:dLbls>
        <c:marker val="1"/>
        <c:smooth val="0"/>
        <c:axId val="3"/>
        <c:axId val="4"/>
      </c:lineChart>
      <c:catAx>
        <c:axId val="1538083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min val="35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38083503"/>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0.15000000000000002"/>
          <c:min val="0"/>
        </c:scaling>
        <c:delete val="0"/>
        <c:axPos val="r"/>
        <c:numFmt formatCode="0.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
        <c:crosses val="max"/>
        <c:crossBetween val="between"/>
        <c:majorUnit val="3.0000000000000006E-2"/>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'計算表H22～H29の推移'!$C$14</c:f>
              <c:strCache>
                <c:ptCount val="1"/>
                <c:pt idx="0">
                  <c:v>大阪府の医療機器生産額</c:v>
                </c:pt>
              </c:strCache>
            </c:strRef>
          </c:tx>
          <c:spPr>
            <a:solidFill>
              <a:srgbClr val="4F81BD"/>
            </a:solidFill>
            <a:ln w="25400">
              <a:noFill/>
            </a:ln>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'計算表H22～H29の推移'!$B$15:$B$22</c:f>
              <c:strCache>
                <c:ptCount val="8"/>
                <c:pt idx="0">
                  <c:v>2010年</c:v>
                </c:pt>
                <c:pt idx="1">
                  <c:v>2011年</c:v>
                </c:pt>
                <c:pt idx="2">
                  <c:v>2012年</c:v>
                </c:pt>
                <c:pt idx="3">
                  <c:v>2013年</c:v>
                </c:pt>
                <c:pt idx="4">
                  <c:v>2014年</c:v>
                </c:pt>
                <c:pt idx="5">
                  <c:v>2015年</c:v>
                </c:pt>
                <c:pt idx="6">
                  <c:v>2016年</c:v>
                </c:pt>
                <c:pt idx="7">
                  <c:v>2017年</c:v>
                </c:pt>
              </c:strCache>
            </c:strRef>
          </c:cat>
          <c:val>
            <c:numRef>
              <c:f>'計算表H22～H29の推移'!$C$15:$C$22</c:f>
              <c:numCache>
                <c:formatCode>#,##0_);[Red]\(#,##0\)</c:formatCode>
                <c:ptCount val="8"/>
                <c:pt idx="0">
                  <c:v>203.49906999999999</c:v>
                </c:pt>
                <c:pt idx="1">
                  <c:v>213.26994999999999</c:v>
                </c:pt>
                <c:pt idx="2">
                  <c:v>221.71596</c:v>
                </c:pt>
                <c:pt idx="3">
                  <c:v>281.34505999999999</c:v>
                </c:pt>
                <c:pt idx="4">
                  <c:v>424.50265999999999</c:v>
                </c:pt>
                <c:pt idx="5">
                  <c:v>594.79024000000004</c:v>
                </c:pt>
                <c:pt idx="6">
                  <c:v>517.02666999999997</c:v>
                </c:pt>
                <c:pt idx="7">
                  <c:v>540.46660999999995</c:v>
                </c:pt>
              </c:numCache>
            </c:numRef>
          </c:val>
          <c:extLst>
            <c:ext xmlns:c16="http://schemas.microsoft.com/office/drawing/2014/chart" uri="{C3380CC4-5D6E-409C-BE32-E72D297353CC}">
              <c16:uniqueId val="{00000000-F2E2-4D7B-8CB0-2E0F51F1BD1B}"/>
            </c:ext>
          </c:extLst>
        </c:ser>
        <c:dLbls>
          <c:showLegendKey val="0"/>
          <c:showVal val="0"/>
          <c:showCatName val="0"/>
          <c:showSerName val="0"/>
          <c:showPercent val="0"/>
          <c:showBubbleSize val="0"/>
        </c:dLbls>
        <c:gapWidth val="219"/>
        <c:overlap val="-27"/>
        <c:axId val="1791132095"/>
        <c:axId val="1"/>
      </c:barChart>
      <c:lineChart>
        <c:grouping val="standard"/>
        <c:varyColors val="0"/>
        <c:ser>
          <c:idx val="1"/>
          <c:order val="1"/>
          <c:tx>
            <c:strRef>
              <c:f>'計算表H22～H29の推移'!$D$14</c:f>
              <c:strCache>
                <c:ptCount val="1"/>
                <c:pt idx="0">
                  <c:v>大阪府の医療機器生産額全国シェア</c:v>
                </c:pt>
              </c:strCache>
            </c:strRef>
          </c:tx>
          <c:spPr>
            <a:ln w="28575" cap="rnd">
              <a:solidFill>
                <a:schemeClr val="accent2"/>
              </a:solidFill>
              <a:round/>
            </a:ln>
            <a:effectLst/>
          </c:spPr>
          <c:marker>
            <c:symbol val="none"/>
          </c:marker>
          <c:dLbls>
            <c:dLbl>
              <c:idx val="0"/>
              <c:layout>
                <c:manualLayout>
                  <c:x val="-4.7222222222222221E-2"/>
                  <c:y val="-3.48583877995642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E2-4D7B-8CB0-2E0F51F1BD1B}"/>
                </c:ext>
              </c:extLst>
            </c:dLbl>
            <c:dLbl>
              <c:idx val="1"/>
              <c:layout>
                <c:manualLayout>
                  <c:x val="-0.05"/>
                  <c:y val="-3.9215686274509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2E2-4D7B-8CB0-2E0F51F1BD1B}"/>
                </c:ext>
              </c:extLst>
            </c:dLbl>
            <c:dLbl>
              <c:idx val="2"/>
              <c:layout>
                <c:manualLayout>
                  <c:x val="-5.2777777777777778E-2"/>
                  <c:y val="-4.357298474945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E2-4D7B-8CB0-2E0F51F1BD1B}"/>
                </c:ext>
              </c:extLst>
            </c:dLbl>
            <c:dLbl>
              <c:idx val="3"/>
              <c:layout>
                <c:manualLayout>
                  <c:x val="-4.4444444444444446E-2"/>
                  <c:y val="-5.6644880174291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2E2-4D7B-8CB0-2E0F51F1BD1B}"/>
                </c:ext>
              </c:extLst>
            </c:dLbl>
            <c:dLbl>
              <c:idx val="4"/>
              <c:layout>
                <c:manualLayout>
                  <c:x val="-5.5555555555555552E-2"/>
                  <c:y val="-5.2287581699346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2E2-4D7B-8CB0-2E0F51F1BD1B}"/>
                </c:ext>
              </c:extLst>
            </c:dLbl>
            <c:dLbl>
              <c:idx val="5"/>
              <c:layout>
                <c:manualLayout>
                  <c:x val="-0.05"/>
                  <c:y val="-4.357298474945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2E2-4D7B-8CB0-2E0F51F1BD1B}"/>
                </c:ext>
              </c:extLst>
            </c:dLbl>
            <c:dLbl>
              <c:idx val="6"/>
              <c:layout>
                <c:manualLayout>
                  <c:x val="-5.2777777777777882E-2"/>
                  <c:y val="-4.79302832244009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2E2-4D7B-8CB0-2E0F51F1BD1B}"/>
                </c:ext>
              </c:extLst>
            </c:dLbl>
            <c:dLbl>
              <c:idx val="7"/>
              <c:layout>
                <c:manualLayout>
                  <c:x val="-5.00000000000001E-2"/>
                  <c:y val="-5.2287581699346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2E2-4D7B-8CB0-2E0F51F1BD1B}"/>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'計算表H22～H29の推移'!$B$15:$B$22</c:f>
              <c:strCache>
                <c:ptCount val="8"/>
                <c:pt idx="0">
                  <c:v>2010年</c:v>
                </c:pt>
                <c:pt idx="1">
                  <c:v>2011年</c:v>
                </c:pt>
                <c:pt idx="2">
                  <c:v>2012年</c:v>
                </c:pt>
                <c:pt idx="3">
                  <c:v>2013年</c:v>
                </c:pt>
                <c:pt idx="4">
                  <c:v>2014年</c:v>
                </c:pt>
                <c:pt idx="5">
                  <c:v>2015年</c:v>
                </c:pt>
                <c:pt idx="6">
                  <c:v>2016年</c:v>
                </c:pt>
                <c:pt idx="7">
                  <c:v>2017年</c:v>
                </c:pt>
              </c:strCache>
            </c:strRef>
          </c:cat>
          <c:val>
            <c:numRef>
              <c:f>'計算表H22～H29の推移'!$D$15:$D$22</c:f>
              <c:numCache>
                <c:formatCode>0.0%</c:formatCode>
                <c:ptCount val="8"/>
                <c:pt idx="0">
                  <c:v>1.1876645059279595E-2</c:v>
                </c:pt>
                <c:pt idx="1">
                  <c:v>1.1792800655139967E-2</c:v>
                </c:pt>
                <c:pt idx="2">
                  <c:v>1.1698577182164119E-2</c:v>
                </c:pt>
                <c:pt idx="3">
                  <c:v>1.4764953414022208E-2</c:v>
                </c:pt>
                <c:pt idx="4">
                  <c:v>2.133718522822603E-2</c:v>
                </c:pt>
                <c:pt idx="5">
                  <c:v>3.0571054684143586E-2</c:v>
                </c:pt>
                <c:pt idx="6">
                  <c:v>2.700510988775023E-2</c:v>
                </c:pt>
                <c:pt idx="7">
                  <c:v>2.7154037723243585E-2</c:v>
                </c:pt>
              </c:numCache>
            </c:numRef>
          </c:val>
          <c:smooth val="0"/>
          <c:extLst>
            <c:ext xmlns:c16="http://schemas.microsoft.com/office/drawing/2014/chart" uri="{C3380CC4-5D6E-409C-BE32-E72D297353CC}">
              <c16:uniqueId val="{00000009-F2E2-4D7B-8CB0-2E0F51F1BD1B}"/>
            </c:ext>
          </c:extLst>
        </c:ser>
        <c:dLbls>
          <c:showLegendKey val="0"/>
          <c:showVal val="0"/>
          <c:showCatName val="0"/>
          <c:showSerName val="0"/>
          <c:showPercent val="0"/>
          <c:showBubbleSize val="0"/>
        </c:dLbls>
        <c:marker val="1"/>
        <c:smooth val="0"/>
        <c:axId val="3"/>
        <c:axId val="4"/>
      </c:lineChart>
      <c:catAx>
        <c:axId val="1791132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91132095"/>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0.15000000000000002"/>
        </c:scaling>
        <c:delete val="0"/>
        <c:axPos val="r"/>
        <c:numFmt formatCode="0.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
        <c:crosses val="max"/>
        <c:crossBetween val="between"/>
        <c:majorUnit val="3.0000000000000006E-2"/>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833448914682737"/>
          <c:y val="0.13104444346691299"/>
          <c:w val="0.77250088215236057"/>
          <c:h val="0.79127030846313662"/>
        </c:manualLayout>
      </c:layout>
      <c:barChart>
        <c:barDir val="col"/>
        <c:grouping val="clustered"/>
        <c:varyColors val="0"/>
        <c:ser>
          <c:idx val="0"/>
          <c:order val="0"/>
          <c:tx>
            <c:strRef>
              <c:f>'栄養補助食品（R1.8.30最新）'!$A$18</c:f>
              <c:strCache>
                <c:ptCount val="1"/>
                <c:pt idx="0">
                  <c:v>出荷額（左目盛）</c:v>
                </c:pt>
              </c:strCache>
            </c:strRef>
          </c:tx>
          <c:spPr>
            <a:pattFill prst="trellis">
              <a:fgClr>
                <a:srgbClr val="92D050"/>
              </a:fgClr>
              <a:bgClr>
                <a:schemeClr val="bg1"/>
              </a:bgClr>
            </a:pattFill>
          </c:spPr>
          <c:invertIfNegative val="0"/>
          <c:dLbls>
            <c:spPr>
              <a:noFill/>
              <a:ln>
                <a:noFill/>
              </a:ln>
              <a:effectLst/>
            </c:spPr>
            <c:txPr>
              <a:bodyPr/>
              <a:lstStyle/>
              <a:p>
                <a:pPr>
                  <a:defRPr sz="800"/>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'栄養補助食品（R1.8.30最新）'!$B$17:$I$17</c:f>
              <c:strCache>
                <c:ptCount val="8"/>
                <c:pt idx="0">
                  <c:v>2010年</c:v>
                </c:pt>
                <c:pt idx="1">
                  <c:v>2011年</c:v>
                </c:pt>
                <c:pt idx="2">
                  <c:v>2012年</c:v>
                </c:pt>
                <c:pt idx="3">
                  <c:v>2013年</c:v>
                </c:pt>
                <c:pt idx="4">
                  <c:v>2014年</c:v>
                </c:pt>
                <c:pt idx="5">
                  <c:v>2015年</c:v>
                </c:pt>
                <c:pt idx="6">
                  <c:v>2016年</c:v>
                </c:pt>
                <c:pt idx="7">
                  <c:v>2017年</c:v>
                </c:pt>
              </c:strCache>
            </c:strRef>
          </c:cat>
          <c:val>
            <c:numRef>
              <c:f>'栄養補助食品（R1.8.30最新）'!$B$18:$I$18</c:f>
              <c:numCache>
                <c:formatCode>#,##0_);[Red]\(#,##0\)</c:formatCode>
                <c:ptCount val="8"/>
                <c:pt idx="0">
                  <c:v>149422</c:v>
                </c:pt>
                <c:pt idx="1">
                  <c:v>156303</c:v>
                </c:pt>
                <c:pt idx="2">
                  <c:v>191181</c:v>
                </c:pt>
                <c:pt idx="3">
                  <c:v>193173</c:v>
                </c:pt>
                <c:pt idx="4">
                  <c:v>212169</c:v>
                </c:pt>
                <c:pt idx="5">
                  <c:v>273301</c:v>
                </c:pt>
                <c:pt idx="6">
                  <c:v>288672</c:v>
                </c:pt>
                <c:pt idx="7" formatCode="#,##0;&quot;▲ &quot;#,##0">
                  <c:v>306974</c:v>
                </c:pt>
              </c:numCache>
            </c:numRef>
          </c:val>
          <c:extLst>
            <c:ext xmlns:c16="http://schemas.microsoft.com/office/drawing/2014/chart" uri="{C3380CC4-5D6E-409C-BE32-E72D297353CC}">
              <c16:uniqueId val="{00000000-9D8D-4D15-B8C7-9F794DAE2181}"/>
            </c:ext>
          </c:extLst>
        </c:ser>
        <c:dLbls>
          <c:showLegendKey val="0"/>
          <c:showVal val="0"/>
          <c:showCatName val="0"/>
          <c:showSerName val="0"/>
          <c:showPercent val="0"/>
          <c:showBubbleSize val="0"/>
        </c:dLbls>
        <c:gapWidth val="150"/>
        <c:axId val="107383424"/>
        <c:axId val="112075520"/>
      </c:barChart>
      <c:lineChart>
        <c:grouping val="standard"/>
        <c:varyColors val="0"/>
        <c:ser>
          <c:idx val="1"/>
          <c:order val="1"/>
          <c:tx>
            <c:strRef>
              <c:f>'栄養補助食品（R1.8.30最新）'!$A$19</c:f>
              <c:strCache>
                <c:ptCount val="1"/>
                <c:pt idx="0">
                  <c:v>産出事業所数（右目盛）</c:v>
                </c:pt>
              </c:strCache>
            </c:strRef>
          </c:tx>
          <c:spPr>
            <a:ln>
              <a:solidFill>
                <a:srgbClr val="FF0000"/>
              </a:solidFill>
            </a:ln>
          </c:spPr>
          <c:marker>
            <c:spPr>
              <a:solidFill>
                <a:srgbClr val="FF0000"/>
              </a:solidFill>
              <a:ln>
                <a:solidFill>
                  <a:srgbClr val="FF0000"/>
                </a:solidFill>
              </a:ln>
            </c:spPr>
          </c:marker>
          <c:dLbls>
            <c:spPr>
              <a:noFill/>
              <a:ln>
                <a:noFill/>
              </a:ln>
              <a:effectLst/>
            </c:spPr>
            <c:txPr>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'栄養補助食品（R1.8.30最新）'!$B$17:$I$17</c:f>
              <c:strCache>
                <c:ptCount val="8"/>
                <c:pt idx="0">
                  <c:v>2010年</c:v>
                </c:pt>
                <c:pt idx="1">
                  <c:v>2011年</c:v>
                </c:pt>
                <c:pt idx="2">
                  <c:v>2012年</c:v>
                </c:pt>
                <c:pt idx="3">
                  <c:v>2013年</c:v>
                </c:pt>
                <c:pt idx="4">
                  <c:v>2014年</c:v>
                </c:pt>
                <c:pt idx="5">
                  <c:v>2015年</c:v>
                </c:pt>
                <c:pt idx="6">
                  <c:v>2016年</c:v>
                </c:pt>
                <c:pt idx="7">
                  <c:v>2017年</c:v>
                </c:pt>
              </c:strCache>
            </c:strRef>
          </c:cat>
          <c:val>
            <c:numRef>
              <c:f>'栄養補助食品（R1.8.30最新）'!$B$19:$I$19</c:f>
              <c:numCache>
                <c:formatCode>General</c:formatCode>
                <c:ptCount val="8"/>
                <c:pt idx="0">
                  <c:v>207</c:v>
                </c:pt>
                <c:pt idx="1">
                  <c:v>252</c:v>
                </c:pt>
                <c:pt idx="2">
                  <c:v>241</c:v>
                </c:pt>
                <c:pt idx="3">
                  <c:v>239</c:v>
                </c:pt>
                <c:pt idx="4">
                  <c:v>244</c:v>
                </c:pt>
                <c:pt idx="5">
                  <c:v>307</c:v>
                </c:pt>
                <c:pt idx="6">
                  <c:v>263</c:v>
                </c:pt>
                <c:pt idx="7" formatCode="#,##0;&quot;▲ &quot;#,##0">
                  <c:v>266</c:v>
                </c:pt>
              </c:numCache>
            </c:numRef>
          </c:val>
          <c:smooth val="0"/>
          <c:extLst>
            <c:ext xmlns:c16="http://schemas.microsoft.com/office/drawing/2014/chart" uri="{C3380CC4-5D6E-409C-BE32-E72D297353CC}">
              <c16:uniqueId val="{00000001-9D8D-4D15-B8C7-9F794DAE2181}"/>
            </c:ext>
          </c:extLst>
        </c:ser>
        <c:dLbls>
          <c:showLegendKey val="0"/>
          <c:showVal val="0"/>
          <c:showCatName val="0"/>
          <c:showSerName val="0"/>
          <c:showPercent val="0"/>
          <c:showBubbleSize val="0"/>
        </c:dLbls>
        <c:marker val="1"/>
        <c:smooth val="0"/>
        <c:axId val="112078848"/>
        <c:axId val="112077056"/>
      </c:lineChart>
      <c:catAx>
        <c:axId val="107383424"/>
        <c:scaling>
          <c:orientation val="minMax"/>
        </c:scaling>
        <c:delete val="0"/>
        <c:axPos val="b"/>
        <c:numFmt formatCode="General" sourceLinked="0"/>
        <c:majorTickMark val="out"/>
        <c:minorTickMark val="none"/>
        <c:tickLblPos val="nextTo"/>
        <c:txPr>
          <a:bodyPr/>
          <a:lstStyle/>
          <a:p>
            <a:pPr>
              <a:defRPr sz="800"/>
            </a:pPr>
            <a:endParaRPr lang="ja-JP"/>
          </a:p>
        </c:txPr>
        <c:crossAx val="112075520"/>
        <c:crosses val="autoZero"/>
        <c:auto val="1"/>
        <c:lblAlgn val="ctr"/>
        <c:lblOffset val="100"/>
        <c:noMultiLvlLbl val="0"/>
      </c:catAx>
      <c:valAx>
        <c:axId val="112075520"/>
        <c:scaling>
          <c:orientation val="minMax"/>
          <c:max val="400000"/>
        </c:scaling>
        <c:delete val="0"/>
        <c:axPos val="l"/>
        <c:majorGridlines/>
        <c:numFmt formatCode="#,##0_);[Red]\(#,##0\)" sourceLinked="1"/>
        <c:majorTickMark val="out"/>
        <c:minorTickMark val="none"/>
        <c:tickLblPos val="nextTo"/>
        <c:txPr>
          <a:bodyPr/>
          <a:lstStyle/>
          <a:p>
            <a:pPr>
              <a:defRPr sz="800"/>
            </a:pPr>
            <a:endParaRPr lang="ja-JP"/>
          </a:p>
        </c:txPr>
        <c:crossAx val="107383424"/>
        <c:crosses val="autoZero"/>
        <c:crossBetween val="between"/>
        <c:majorUnit val="100000"/>
      </c:valAx>
      <c:valAx>
        <c:axId val="112077056"/>
        <c:scaling>
          <c:orientation val="minMax"/>
        </c:scaling>
        <c:delete val="0"/>
        <c:axPos val="r"/>
        <c:numFmt formatCode="General" sourceLinked="1"/>
        <c:majorTickMark val="out"/>
        <c:minorTickMark val="none"/>
        <c:tickLblPos val="nextTo"/>
        <c:txPr>
          <a:bodyPr/>
          <a:lstStyle/>
          <a:p>
            <a:pPr>
              <a:defRPr sz="800"/>
            </a:pPr>
            <a:endParaRPr lang="ja-JP"/>
          </a:p>
        </c:txPr>
        <c:crossAx val="112078848"/>
        <c:crosses val="max"/>
        <c:crossBetween val="between"/>
      </c:valAx>
      <c:catAx>
        <c:axId val="112078848"/>
        <c:scaling>
          <c:orientation val="minMax"/>
        </c:scaling>
        <c:delete val="1"/>
        <c:axPos val="b"/>
        <c:numFmt formatCode="General" sourceLinked="1"/>
        <c:majorTickMark val="out"/>
        <c:minorTickMark val="none"/>
        <c:tickLblPos val="nextTo"/>
        <c:crossAx val="112077056"/>
        <c:crosses val="autoZero"/>
        <c:auto val="1"/>
        <c:lblAlgn val="ctr"/>
        <c:lblOffset val="100"/>
        <c:noMultiLvlLbl val="0"/>
      </c:catAx>
    </c:plotArea>
    <c:legend>
      <c:legendPos val="t"/>
      <c:layout>
        <c:manualLayout>
          <c:xMode val="edge"/>
          <c:yMode val="edge"/>
          <c:x val="4.2467090499596884E-2"/>
          <c:y val="2.3934731223190842E-2"/>
          <c:w val="0.89999973308429104"/>
          <c:h val="5.1850647701295403E-2"/>
        </c:manualLayout>
      </c:layout>
      <c:overlay val="0"/>
      <c:txPr>
        <a:bodyPr/>
        <a:lstStyle/>
        <a:p>
          <a:pPr>
            <a:defRPr>
              <a:latin typeface="Meiryo UI" panose="020B0604030504040204" pitchFamily="50" charset="-128"/>
              <a:ea typeface="Meiryo UI" panose="020B0604030504040204" pitchFamily="50" charset="-128"/>
            </a:defRPr>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151422932002504"/>
          <c:y val="0.10211357588382548"/>
          <c:w val="0.73697154135994991"/>
          <c:h val="0.79953456884771978"/>
        </c:manualLayout>
      </c:layout>
      <c:barChart>
        <c:barDir val="col"/>
        <c:grouping val="clustered"/>
        <c:varyColors val="0"/>
        <c:ser>
          <c:idx val="0"/>
          <c:order val="0"/>
          <c:tx>
            <c:strRef>
              <c:f>フィットネス!$C$2</c:f>
              <c:strCache>
                <c:ptCount val="1"/>
                <c:pt idx="0">
                  <c:v>売上高（左目盛）</c:v>
                </c:pt>
              </c:strCache>
            </c:strRef>
          </c:tx>
          <c:spPr>
            <a:pattFill prst="trellis">
              <a:fgClr>
                <a:srgbClr val="92D050"/>
              </a:fgClr>
              <a:bgClr>
                <a:schemeClr val="bg1"/>
              </a:bgClr>
            </a:pattFill>
          </c:spPr>
          <c:invertIfNegative val="0"/>
          <c:dLbls>
            <c:spPr>
              <a:noFill/>
              <a:ln>
                <a:noFill/>
              </a:ln>
              <a:effectLst/>
            </c:spPr>
            <c:txPr>
              <a:bodyPr/>
              <a:lstStyle/>
              <a:p>
                <a:pPr>
                  <a:defRPr sz="800"/>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フィットネス!$B$3:$B$11</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フィットネス!$C$3:$C$11</c:f>
              <c:numCache>
                <c:formatCode>#,##0_);[Red]\(#,##0\)</c:formatCode>
                <c:ptCount val="9"/>
                <c:pt idx="0">
                  <c:v>295946</c:v>
                </c:pt>
                <c:pt idx="1">
                  <c:v>292635</c:v>
                </c:pt>
                <c:pt idx="2">
                  <c:v>292505</c:v>
                </c:pt>
                <c:pt idx="3">
                  <c:v>299790</c:v>
                </c:pt>
                <c:pt idx="4">
                  <c:v>310144</c:v>
                </c:pt>
                <c:pt idx="5">
                  <c:v>314644</c:v>
                </c:pt>
                <c:pt idx="6">
                  <c:v>328245</c:v>
                </c:pt>
                <c:pt idx="7" formatCode="#,##0;&quot;▲ &quot;#,##0">
                  <c:v>333006</c:v>
                </c:pt>
                <c:pt idx="8">
                  <c:v>337263</c:v>
                </c:pt>
              </c:numCache>
            </c:numRef>
          </c:val>
          <c:extLst>
            <c:ext xmlns:c16="http://schemas.microsoft.com/office/drawing/2014/chart" uri="{C3380CC4-5D6E-409C-BE32-E72D297353CC}">
              <c16:uniqueId val="{00000000-CA30-4BE8-A3AD-4FE219D6AA11}"/>
            </c:ext>
          </c:extLst>
        </c:ser>
        <c:dLbls>
          <c:showLegendKey val="0"/>
          <c:showVal val="0"/>
          <c:showCatName val="0"/>
          <c:showSerName val="0"/>
          <c:showPercent val="0"/>
          <c:showBubbleSize val="0"/>
        </c:dLbls>
        <c:gapWidth val="150"/>
        <c:axId val="112117632"/>
        <c:axId val="112119168"/>
      </c:barChart>
      <c:lineChart>
        <c:grouping val="standard"/>
        <c:varyColors val="0"/>
        <c:ser>
          <c:idx val="1"/>
          <c:order val="1"/>
          <c:tx>
            <c:strRef>
              <c:f>フィットネス!$D$2</c:f>
              <c:strCache>
                <c:ptCount val="1"/>
                <c:pt idx="0">
                  <c:v>延べ利用者数（右目盛）</c:v>
                </c:pt>
              </c:strCache>
            </c:strRef>
          </c:tx>
          <c:spPr>
            <a:ln>
              <a:solidFill>
                <a:srgbClr val="FF0000"/>
              </a:solidFill>
            </a:ln>
          </c:spPr>
          <c:marker>
            <c:spPr>
              <a:solidFill>
                <a:srgbClr val="FF0000"/>
              </a:solidFill>
              <a:ln>
                <a:solidFill>
                  <a:srgbClr val="FF0000"/>
                </a:solidFill>
              </a:ln>
            </c:spPr>
          </c:marker>
          <c:dLbls>
            <c:dLbl>
              <c:idx val="0"/>
              <c:layout>
                <c:manualLayout>
                  <c:x val="-6.3959254163861459E-2"/>
                  <c:y val="-7.38292088488938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A30-4BE8-A3AD-4FE219D6AA11}"/>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A30-4BE8-A3AD-4FE219D6AA11}"/>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A30-4BE8-A3AD-4FE219D6AA11}"/>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A30-4BE8-A3AD-4FE219D6AA11}"/>
                </c:ext>
              </c:extLst>
            </c:dLbl>
            <c:dLbl>
              <c:idx val="7"/>
              <c:layout>
                <c:manualLayout>
                  <c:x val="-6.3959254163861584E-2"/>
                  <c:y val="4.6051743532058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A30-4BE8-A3AD-4FE219D6AA11}"/>
                </c:ext>
              </c:extLst>
            </c:dLbl>
            <c:spPr>
              <a:noFill/>
              <a:ln>
                <a:noFill/>
              </a:ln>
              <a:effectLst/>
            </c:spPr>
            <c:txPr>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フィットネス!$B$3:$B$11</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フィットネス!$D$3:$D$11</c:f>
              <c:numCache>
                <c:formatCode>#,##0_);[Red]\(#,##0\)</c:formatCode>
                <c:ptCount val="9"/>
                <c:pt idx="0">
                  <c:v>204931.997</c:v>
                </c:pt>
                <c:pt idx="1">
                  <c:v>205629.476</c:v>
                </c:pt>
                <c:pt idx="2">
                  <c:v>223597.28200000001</c:v>
                </c:pt>
                <c:pt idx="3">
                  <c:v>230466.201</c:v>
                </c:pt>
                <c:pt idx="4">
                  <c:v>223877.951</c:v>
                </c:pt>
                <c:pt idx="5">
                  <c:v>227133.15100000001</c:v>
                </c:pt>
                <c:pt idx="6">
                  <c:v>248177.42499999999</c:v>
                </c:pt>
                <c:pt idx="7" formatCode="#,##0;&quot;▲ &quot;#,##0">
                  <c:v>252046.54199999999</c:v>
                </c:pt>
                <c:pt idx="8">
                  <c:v>256243</c:v>
                </c:pt>
              </c:numCache>
            </c:numRef>
          </c:val>
          <c:smooth val="0"/>
          <c:extLst>
            <c:ext xmlns:c16="http://schemas.microsoft.com/office/drawing/2014/chart" uri="{C3380CC4-5D6E-409C-BE32-E72D297353CC}">
              <c16:uniqueId val="{00000006-CA30-4BE8-A3AD-4FE219D6AA11}"/>
            </c:ext>
          </c:extLst>
        </c:ser>
        <c:dLbls>
          <c:showLegendKey val="0"/>
          <c:showVal val="0"/>
          <c:showCatName val="0"/>
          <c:showSerName val="0"/>
          <c:showPercent val="0"/>
          <c:showBubbleSize val="0"/>
        </c:dLbls>
        <c:marker val="1"/>
        <c:smooth val="0"/>
        <c:axId val="113642112"/>
        <c:axId val="113640576"/>
      </c:lineChart>
      <c:catAx>
        <c:axId val="112117632"/>
        <c:scaling>
          <c:orientation val="minMax"/>
        </c:scaling>
        <c:delete val="0"/>
        <c:axPos val="b"/>
        <c:numFmt formatCode="General" sourceLinked="0"/>
        <c:majorTickMark val="out"/>
        <c:minorTickMark val="none"/>
        <c:tickLblPos val="nextTo"/>
        <c:txPr>
          <a:bodyPr/>
          <a:lstStyle/>
          <a:p>
            <a:pPr>
              <a:defRPr sz="800"/>
            </a:pPr>
            <a:endParaRPr lang="ja-JP"/>
          </a:p>
        </c:txPr>
        <c:crossAx val="112119168"/>
        <c:crosses val="autoZero"/>
        <c:auto val="1"/>
        <c:lblAlgn val="ctr"/>
        <c:lblOffset val="100"/>
        <c:noMultiLvlLbl val="0"/>
      </c:catAx>
      <c:valAx>
        <c:axId val="112119168"/>
        <c:scaling>
          <c:orientation val="minMax"/>
          <c:max val="360000"/>
          <c:min val="280000"/>
        </c:scaling>
        <c:delete val="0"/>
        <c:axPos val="l"/>
        <c:majorGridlines/>
        <c:numFmt formatCode="#,##0_);[Red]\(#,##0\)" sourceLinked="1"/>
        <c:majorTickMark val="out"/>
        <c:minorTickMark val="none"/>
        <c:tickLblPos val="nextTo"/>
        <c:txPr>
          <a:bodyPr/>
          <a:lstStyle/>
          <a:p>
            <a:pPr>
              <a:defRPr sz="800"/>
            </a:pPr>
            <a:endParaRPr lang="ja-JP"/>
          </a:p>
        </c:txPr>
        <c:crossAx val="112117632"/>
        <c:crosses val="autoZero"/>
        <c:crossBetween val="between"/>
        <c:majorUnit val="20000"/>
      </c:valAx>
      <c:valAx>
        <c:axId val="113640576"/>
        <c:scaling>
          <c:orientation val="minMax"/>
          <c:max val="300000"/>
        </c:scaling>
        <c:delete val="0"/>
        <c:axPos val="r"/>
        <c:numFmt formatCode="#,##0_);[Red]\(#,##0\)" sourceLinked="1"/>
        <c:majorTickMark val="out"/>
        <c:minorTickMark val="none"/>
        <c:tickLblPos val="nextTo"/>
        <c:txPr>
          <a:bodyPr/>
          <a:lstStyle/>
          <a:p>
            <a:pPr>
              <a:defRPr sz="800"/>
            </a:pPr>
            <a:endParaRPr lang="ja-JP"/>
          </a:p>
        </c:txPr>
        <c:crossAx val="113642112"/>
        <c:crosses val="max"/>
        <c:crossBetween val="between"/>
      </c:valAx>
      <c:catAx>
        <c:axId val="113642112"/>
        <c:scaling>
          <c:orientation val="minMax"/>
        </c:scaling>
        <c:delete val="1"/>
        <c:axPos val="b"/>
        <c:numFmt formatCode="General" sourceLinked="1"/>
        <c:majorTickMark val="out"/>
        <c:minorTickMark val="none"/>
        <c:tickLblPos val="nextTo"/>
        <c:crossAx val="113640576"/>
        <c:crosses val="autoZero"/>
        <c:auto val="1"/>
        <c:lblAlgn val="ctr"/>
        <c:lblOffset val="100"/>
        <c:noMultiLvlLbl val="0"/>
      </c:catAx>
    </c:plotArea>
    <c:legend>
      <c:legendPos val="t"/>
      <c:layout>
        <c:manualLayout>
          <c:xMode val="edge"/>
          <c:yMode val="edge"/>
          <c:x val="0.13328733839402576"/>
          <c:y val="6.3216442646509084E-3"/>
          <c:w val="0.74928899720970044"/>
          <c:h val="5.8705924575317411E-2"/>
        </c:manualLayout>
      </c:layout>
      <c:overlay val="0"/>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0930044077032"/>
          <c:y val="5.1400554097404488E-2"/>
          <c:w val="0.83040105735001657"/>
          <c:h val="0.72641082325277162"/>
        </c:manualLayout>
      </c:layout>
      <c:lineChart>
        <c:grouping val="standard"/>
        <c:varyColors val="0"/>
        <c:ser>
          <c:idx val="0"/>
          <c:order val="0"/>
          <c:tx>
            <c:strRef>
              <c:f>Sheet1!$J$4</c:f>
              <c:strCache>
                <c:ptCount val="1"/>
                <c:pt idx="0">
                  <c:v>大阪</c:v>
                </c:pt>
              </c:strCache>
            </c:strRef>
          </c:tx>
          <c:dLbls>
            <c:dLbl>
              <c:idx val="0"/>
              <c:layout>
                <c:manualLayout>
                  <c:x val="-5.3605004855237962E-2"/>
                  <c:y val="5.9932496727813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03-4C9F-8F15-2A9C2BAA69D8}"/>
                </c:ext>
              </c:extLst>
            </c:dLbl>
            <c:dLbl>
              <c:idx val="1"/>
              <c:layout>
                <c:manualLayout>
                  <c:x val="-5.0451769275518053E-2"/>
                  <c:y val="5.5651604104398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03-4C9F-8F15-2A9C2BAA69D8}"/>
                </c:ext>
              </c:extLst>
            </c:dLbl>
            <c:dLbl>
              <c:idx val="2"/>
              <c:layout>
                <c:manualLayout>
                  <c:x val="-5.675824043495787E-2"/>
                  <c:y val="5.1370711480983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03-4C9F-8F15-2A9C2BAA69D8}"/>
                </c:ext>
              </c:extLst>
            </c:dLbl>
            <c:dLbl>
              <c:idx val="3"/>
              <c:layout>
                <c:manualLayout>
                  <c:x val="-5.6758240434957814E-2"/>
                  <c:y val="3.8528033610737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03-4C9F-8F15-2A9C2BAA69D8}"/>
                </c:ext>
              </c:extLst>
            </c:dLbl>
            <c:dLbl>
              <c:idx val="4"/>
              <c:layout>
                <c:manualLayout>
                  <c:x val="-5.9911476014677688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503-4C9F-8F15-2A9C2BAA69D8}"/>
                </c:ext>
              </c:extLst>
            </c:dLbl>
            <c:dLbl>
              <c:idx val="5"/>
              <c:layout>
                <c:manualLayout>
                  <c:x val="-7.2524418333557314E-2"/>
                  <c:y val="3.42471409873222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503-4C9F-8F15-2A9C2BAA69D8}"/>
                </c:ext>
              </c:extLst>
            </c:dLbl>
            <c:dLbl>
              <c:idx val="6"/>
              <c:layout>
                <c:manualLayout>
                  <c:x val="-7.2524418333557203E-2"/>
                  <c:y val="3.42471409873220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503-4C9F-8F15-2A9C2BAA69D8}"/>
                </c:ext>
              </c:extLst>
            </c:dLbl>
            <c:spPr>
              <a:noFill/>
              <a:ln>
                <a:noFill/>
              </a:ln>
              <a:effectLst/>
            </c:spPr>
            <c:txPr>
              <a:bodyPr wrap="square" lIns="38100" tIns="19050" rIns="38100" bIns="19050" anchor="ctr">
                <a:spAutoFit/>
              </a:bodyPr>
              <a:lstStyle/>
              <a:p>
                <a:pPr>
                  <a:defRPr b="1" u="sng"/>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Sheet1!$K$3:$Q$3</c:f>
              <c:strCache>
                <c:ptCount val="7"/>
                <c:pt idx="0">
                  <c:v>2010年</c:v>
                </c:pt>
                <c:pt idx="1">
                  <c:v>2011年</c:v>
                </c:pt>
                <c:pt idx="2">
                  <c:v>2012年</c:v>
                </c:pt>
                <c:pt idx="3">
                  <c:v>2013年</c:v>
                </c:pt>
                <c:pt idx="4">
                  <c:v>2014年</c:v>
                </c:pt>
                <c:pt idx="5">
                  <c:v>2015年</c:v>
                </c:pt>
                <c:pt idx="6">
                  <c:v>2016年</c:v>
                </c:pt>
              </c:strCache>
            </c:strRef>
          </c:cat>
          <c:val>
            <c:numRef>
              <c:f>Sheet1!$K$4:$Q$4</c:f>
              <c:numCache>
                <c:formatCode>#,##0_);[Red]\(#,##0\)</c:formatCode>
                <c:ptCount val="7"/>
                <c:pt idx="0">
                  <c:v>1471.5419999999999</c:v>
                </c:pt>
                <c:pt idx="1">
                  <c:v>1428.4749999999999</c:v>
                </c:pt>
                <c:pt idx="2">
                  <c:v>1394.771</c:v>
                </c:pt>
                <c:pt idx="3">
                  <c:v>1399.117</c:v>
                </c:pt>
                <c:pt idx="4">
                  <c:v>1569.268</c:v>
                </c:pt>
                <c:pt idx="5">
                  <c:v>1456.0640000000001</c:v>
                </c:pt>
                <c:pt idx="6">
                  <c:v>1508.021</c:v>
                </c:pt>
              </c:numCache>
            </c:numRef>
          </c:val>
          <c:smooth val="0"/>
          <c:extLst>
            <c:ext xmlns:c16="http://schemas.microsoft.com/office/drawing/2014/chart" uri="{C3380CC4-5D6E-409C-BE32-E72D297353CC}">
              <c16:uniqueId val="{00000007-7503-4C9F-8F15-2A9C2BAA69D8}"/>
            </c:ext>
          </c:extLst>
        </c:ser>
        <c:ser>
          <c:idx val="1"/>
          <c:order val="1"/>
          <c:tx>
            <c:strRef>
              <c:f>Sheet1!$J$5</c:f>
              <c:strCache>
                <c:ptCount val="1"/>
                <c:pt idx="0">
                  <c:v>東京</c:v>
                </c:pt>
              </c:strCache>
            </c:strRef>
          </c:tx>
          <c:dLbls>
            <c:dLbl>
              <c:idx val="0"/>
              <c:layout>
                <c:manualLayout>
                  <c:x val="-6.9675376088677757E-2"/>
                  <c:y val="-6.30914826498422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503-4C9F-8F15-2A9C2BAA69D8}"/>
                </c:ext>
              </c:extLst>
            </c:dLbl>
            <c:dLbl>
              <c:idx val="1"/>
              <c:layout>
                <c:manualLayout>
                  <c:x val="-6.966142939893126E-2"/>
                  <c:y val="-5.4529807990168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503-4C9F-8F15-2A9C2BAA69D8}"/>
                </c:ext>
              </c:extLst>
            </c:dLbl>
            <c:dLbl>
              <c:idx val="2"/>
              <c:layout>
                <c:manualLayout>
                  <c:x val="-6.0091235271348332E-2"/>
                  <c:y val="-4.994958996127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503-4C9F-8F15-2A9C2BAA69D8}"/>
                </c:ext>
              </c:extLst>
            </c:dLbl>
            <c:dLbl>
              <c:idx val="3"/>
              <c:layout>
                <c:manualLayout>
                  <c:x val="-6.6217947174117511E-2"/>
                  <c:y val="-5.9932496727813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503-4C9F-8F15-2A9C2BAA69D8}"/>
                </c:ext>
              </c:extLst>
            </c:dLbl>
            <c:dLbl>
              <c:idx val="4"/>
              <c:layout>
                <c:manualLayout>
                  <c:x val="-6.6217947174117442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503-4C9F-8F15-2A9C2BAA69D8}"/>
                </c:ext>
              </c:extLst>
            </c:dLbl>
            <c:dLbl>
              <c:idx val="5"/>
              <c:layout>
                <c:manualLayout>
                  <c:x val="-6.937118275383744E-2"/>
                  <c:y val="-4.2808926234152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503-4C9F-8F15-2A9C2BAA69D8}"/>
                </c:ext>
              </c:extLst>
            </c:dLbl>
            <c:dLbl>
              <c:idx val="6"/>
              <c:layout>
                <c:manualLayout>
                  <c:x val="-5.6758240434957814E-2"/>
                  <c:y val="-5.1370711480983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503-4C9F-8F15-2A9C2BAA69D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Sheet1!$K$3:$Q$3</c:f>
              <c:strCache>
                <c:ptCount val="7"/>
                <c:pt idx="0">
                  <c:v>2010年</c:v>
                </c:pt>
                <c:pt idx="1">
                  <c:v>2011年</c:v>
                </c:pt>
                <c:pt idx="2">
                  <c:v>2012年</c:v>
                </c:pt>
                <c:pt idx="3">
                  <c:v>2013年</c:v>
                </c:pt>
                <c:pt idx="4">
                  <c:v>2014年</c:v>
                </c:pt>
                <c:pt idx="5">
                  <c:v>2015年</c:v>
                </c:pt>
                <c:pt idx="6">
                  <c:v>2016年</c:v>
                </c:pt>
              </c:strCache>
            </c:strRef>
          </c:cat>
          <c:val>
            <c:numRef>
              <c:f>Sheet1!$K$5:$Q$5</c:f>
              <c:numCache>
                <c:formatCode>#,##0_);[Red]\(#,##0\)</c:formatCode>
                <c:ptCount val="7"/>
                <c:pt idx="0">
                  <c:v>5845.1130000000003</c:v>
                </c:pt>
                <c:pt idx="1">
                  <c:v>6232.4549999999999</c:v>
                </c:pt>
                <c:pt idx="2">
                  <c:v>6272.5969999999998</c:v>
                </c:pt>
                <c:pt idx="3">
                  <c:v>6479.6639999999998</c:v>
                </c:pt>
                <c:pt idx="4">
                  <c:v>6905.6760000000004</c:v>
                </c:pt>
                <c:pt idx="5">
                  <c:v>7206.1719999999996</c:v>
                </c:pt>
                <c:pt idx="6">
                  <c:v>6682.3559999999998</c:v>
                </c:pt>
              </c:numCache>
            </c:numRef>
          </c:val>
          <c:smooth val="0"/>
          <c:extLst>
            <c:ext xmlns:c16="http://schemas.microsoft.com/office/drawing/2014/chart" uri="{C3380CC4-5D6E-409C-BE32-E72D297353CC}">
              <c16:uniqueId val="{0000000F-7503-4C9F-8F15-2A9C2BAA69D8}"/>
            </c:ext>
          </c:extLst>
        </c:ser>
        <c:ser>
          <c:idx val="2"/>
          <c:order val="2"/>
          <c:tx>
            <c:strRef>
              <c:f>Sheet1!$J$6</c:f>
              <c:strCache>
                <c:ptCount val="1"/>
                <c:pt idx="0">
                  <c:v>愛知</c:v>
                </c:pt>
              </c:strCache>
            </c:strRef>
          </c:tx>
          <c:spPr>
            <a:ln>
              <a:prstDash val="sysDash"/>
            </a:ln>
          </c:spPr>
          <c:dLbls>
            <c:dLbl>
              <c:idx val="0"/>
              <c:layout>
                <c:manualLayout>
                  <c:x val="-6.6217947174117442E-2"/>
                  <c:y val="-5.1370711480983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503-4C9F-8F15-2A9C2BAA69D8}"/>
                </c:ext>
              </c:extLst>
            </c:dLbl>
            <c:dLbl>
              <c:idx val="1"/>
              <c:layout>
                <c:manualLayout>
                  <c:x val="-5.3605004855237989E-2"/>
                  <c:y val="-6.849428197464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503-4C9F-8F15-2A9C2BAA69D8}"/>
                </c:ext>
              </c:extLst>
            </c:dLbl>
            <c:dLbl>
              <c:idx val="2"/>
              <c:layout>
                <c:manualLayout>
                  <c:x val="-6.3064711594397568E-2"/>
                  <c:y val="-5.5651604104398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503-4C9F-8F15-2A9C2BAA69D8}"/>
                </c:ext>
              </c:extLst>
            </c:dLbl>
            <c:dLbl>
              <c:idx val="3"/>
              <c:layout>
                <c:manualLayout>
                  <c:x val="-6.6217947174117511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503-4C9F-8F15-2A9C2BAA69D8}"/>
                </c:ext>
              </c:extLst>
            </c:dLbl>
            <c:dLbl>
              <c:idx val="4"/>
              <c:layout>
                <c:manualLayout>
                  <c:x val="-6.9371182753837329E-2"/>
                  <c:y val="-4.28089262341527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503-4C9F-8F15-2A9C2BAA69D8}"/>
                </c:ext>
              </c:extLst>
            </c:dLbl>
            <c:dLbl>
              <c:idx val="5"/>
              <c:layout>
                <c:manualLayout>
                  <c:x val="-6.3064711594397679E-2"/>
                  <c:y val="-3.85280336107374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503-4C9F-8F15-2A9C2BAA69D8}"/>
                </c:ext>
              </c:extLst>
            </c:dLbl>
            <c:dLbl>
              <c:idx val="6"/>
              <c:layout>
                <c:manualLayout>
                  <c:x val="-5.9911476014677688E-2"/>
                  <c:y val="-4.2808926234152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503-4C9F-8F15-2A9C2BAA69D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Sheet1!$K$3:$Q$3</c:f>
              <c:strCache>
                <c:ptCount val="7"/>
                <c:pt idx="0">
                  <c:v>2010年</c:v>
                </c:pt>
                <c:pt idx="1">
                  <c:v>2011年</c:v>
                </c:pt>
                <c:pt idx="2">
                  <c:v>2012年</c:v>
                </c:pt>
                <c:pt idx="3">
                  <c:v>2013年</c:v>
                </c:pt>
                <c:pt idx="4">
                  <c:v>2014年</c:v>
                </c:pt>
                <c:pt idx="5">
                  <c:v>2015年</c:v>
                </c:pt>
                <c:pt idx="6">
                  <c:v>2016年</c:v>
                </c:pt>
              </c:strCache>
            </c:strRef>
          </c:cat>
          <c:val>
            <c:numRef>
              <c:f>Sheet1!$K$6:$Q$6</c:f>
              <c:numCache>
                <c:formatCode>#,##0_);[Red]\(#,##0\)</c:formatCode>
                <c:ptCount val="7"/>
                <c:pt idx="0">
                  <c:v>1434.3679999999999</c:v>
                </c:pt>
                <c:pt idx="1">
                  <c:v>1499.5540000000001</c:v>
                </c:pt>
                <c:pt idx="2">
                  <c:v>1678.819</c:v>
                </c:pt>
                <c:pt idx="3">
                  <c:v>1765.5609999999999</c:v>
                </c:pt>
                <c:pt idx="4">
                  <c:v>1948.6410000000001</c:v>
                </c:pt>
                <c:pt idx="5">
                  <c:v>2037.2739999999999</c:v>
                </c:pt>
                <c:pt idx="6">
                  <c:v>2026.0250000000001</c:v>
                </c:pt>
              </c:numCache>
            </c:numRef>
          </c:val>
          <c:smooth val="0"/>
          <c:extLst>
            <c:ext xmlns:c16="http://schemas.microsoft.com/office/drawing/2014/chart" uri="{C3380CC4-5D6E-409C-BE32-E72D297353CC}">
              <c16:uniqueId val="{00000017-7503-4C9F-8F15-2A9C2BAA69D8}"/>
            </c:ext>
          </c:extLst>
        </c:ser>
        <c:dLbls>
          <c:showLegendKey val="0"/>
          <c:showVal val="0"/>
          <c:showCatName val="0"/>
          <c:showSerName val="0"/>
          <c:showPercent val="0"/>
          <c:showBubbleSize val="0"/>
        </c:dLbls>
        <c:marker val="1"/>
        <c:smooth val="0"/>
        <c:axId val="123929728"/>
        <c:axId val="123931264"/>
      </c:lineChart>
      <c:catAx>
        <c:axId val="123929728"/>
        <c:scaling>
          <c:orientation val="minMax"/>
        </c:scaling>
        <c:delete val="0"/>
        <c:axPos val="b"/>
        <c:numFmt formatCode="General" sourceLinked="0"/>
        <c:majorTickMark val="out"/>
        <c:minorTickMark val="none"/>
        <c:tickLblPos val="nextTo"/>
        <c:crossAx val="123931264"/>
        <c:crosses val="autoZero"/>
        <c:auto val="1"/>
        <c:lblAlgn val="ctr"/>
        <c:lblOffset val="100"/>
        <c:noMultiLvlLbl val="0"/>
      </c:catAx>
      <c:valAx>
        <c:axId val="123931264"/>
        <c:scaling>
          <c:orientation val="minMax"/>
        </c:scaling>
        <c:delete val="0"/>
        <c:axPos val="l"/>
        <c:majorGridlines/>
        <c:numFmt formatCode="#,##0_);[Red]\(#,##0\)" sourceLinked="1"/>
        <c:majorTickMark val="out"/>
        <c:minorTickMark val="none"/>
        <c:tickLblPos val="nextTo"/>
        <c:crossAx val="123929728"/>
        <c:crosses val="autoZero"/>
        <c:crossBetween val="between"/>
      </c:valAx>
    </c:plotArea>
    <c:legend>
      <c:legendPos val="r"/>
      <c:layout>
        <c:manualLayout>
          <c:xMode val="edge"/>
          <c:yMode val="edge"/>
          <c:x val="0.2441412362446963"/>
          <c:y val="0.82281134535577938"/>
          <c:w val="0.56644235385066166"/>
          <c:h val="0.12496849565728577"/>
        </c:manualLayout>
      </c:layout>
      <c:overlay val="0"/>
    </c:legend>
    <c:plotVisOnly val="1"/>
    <c:dispBlanksAs val="gap"/>
    <c:showDLblsOverMax val="0"/>
  </c:chart>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'3-1_3'!$A$61</c:f>
              <c:strCache>
                <c:ptCount val="1"/>
                <c:pt idx="0">
                  <c:v>大阪</c:v>
                </c:pt>
              </c:strCache>
            </c:strRef>
          </c:tx>
          <c:spPr>
            <a:ln w="28575" cap="rnd">
              <a:solidFill>
                <a:schemeClr val="accent1"/>
              </a:solidFill>
              <a:round/>
            </a:ln>
            <a:effectLst/>
          </c:spPr>
          <c:marker>
            <c:symbol val="diamond"/>
            <c:size val="6"/>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sng"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'3-1_3'!$B$60:$J$60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'3-1_3'!$B$61:$J$61</c:f>
              <c:numCache>
                <c:formatCode>#,##0</c:formatCode>
                <c:ptCount val="9"/>
                <c:pt idx="0">
                  <c:v>6767</c:v>
                </c:pt>
                <c:pt idx="1">
                  <c:v>7761</c:v>
                </c:pt>
                <c:pt idx="2">
                  <c:v>8748</c:v>
                </c:pt>
                <c:pt idx="3">
                  <c:v>6933</c:v>
                </c:pt>
                <c:pt idx="4">
                  <c:v>6151</c:v>
                </c:pt>
                <c:pt idx="5">
                  <c:v>6187</c:v>
                </c:pt>
                <c:pt idx="6">
                  <c:v>6192</c:v>
                </c:pt>
                <c:pt idx="7">
                  <c:v>6504</c:v>
                </c:pt>
                <c:pt idx="8">
                  <c:v>6778</c:v>
                </c:pt>
              </c:numCache>
            </c:numRef>
          </c:val>
          <c:smooth val="0"/>
          <c:extLst>
            <c:ext xmlns:c16="http://schemas.microsoft.com/office/drawing/2014/chart" uri="{C3380CC4-5D6E-409C-BE32-E72D297353CC}">
              <c16:uniqueId val="{00000000-033A-41D2-99AC-2E3874BBD2FD}"/>
            </c:ext>
          </c:extLst>
        </c:ser>
        <c:ser>
          <c:idx val="1"/>
          <c:order val="1"/>
          <c:tx>
            <c:strRef>
              <c:f>'3-1_3'!$A$62</c:f>
              <c:strCache>
                <c:ptCount val="1"/>
                <c:pt idx="0">
                  <c:v>東京</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'3-1_3'!$B$60:$J$60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'3-1_3'!$B$62:$J$62</c:f>
              <c:numCache>
                <c:formatCode>#,##0</c:formatCode>
                <c:ptCount val="9"/>
                <c:pt idx="0">
                  <c:v>15365</c:v>
                </c:pt>
                <c:pt idx="1">
                  <c:v>18394</c:v>
                </c:pt>
                <c:pt idx="2">
                  <c:v>21412</c:v>
                </c:pt>
                <c:pt idx="3">
                  <c:v>22861</c:v>
                </c:pt>
                <c:pt idx="4">
                  <c:v>22117</c:v>
                </c:pt>
                <c:pt idx="5">
                  <c:v>23822</c:v>
                </c:pt>
                <c:pt idx="6">
                  <c:v>24269</c:v>
                </c:pt>
                <c:pt idx="7">
                  <c:v>25124</c:v>
                </c:pt>
                <c:pt idx="8">
                  <c:v>25331</c:v>
                </c:pt>
              </c:numCache>
            </c:numRef>
          </c:val>
          <c:smooth val="0"/>
          <c:extLst>
            <c:ext xmlns:c16="http://schemas.microsoft.com/office/drawing/2014/chart" uri="{C3380CC4-5D6E-409C-BE32-E72D297353CC}">
              <c16:uniqueId val="{00000001-033A-41D2-99AC-2E3874BBD2FD}"/>
            </c:ext>
          </c:extLst>
        </c:ser>
        <c:ser>
          <c:idx val="2"/>
          <c:order val="2"/>
          <c:tx>
            <c:strRef>
              <c:f>'3-1_3'!$A$63</c:f>
              <c:strCache>
                <c:ptCount val="1"/>
                <c:pt idx="0">
                  <c:v>愛知</c:v>
                </c:pt>
              </c:strCache>
            </c:strRef>
          </c:tx>
          <c:spPr>
            <a:ln w="28575" cap="rnd">
              <a:solidFill>
                <a:schemeClr val="accent3"/>
              </a:solidFill>
              <a:prstDash val="sysDash"/>
              <a:round/>
            </a:ln>
            <a:effectLst/>
          </c:spPr>
          <c:marker>
            <c:symbol val="triangle"/>
            <c:size val="6"/>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'3-1_3'!$B$60:$J$60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'3-1_3'!$B$63:$J$63</c:f>
              <c:numCache>
                <c:formatCode>#,##0</c:formatCode>
                <c:ptCount val="9"/>
                <c:pt idx="0">
                  <c:v>2286</c:v>
                </c:pt>
                <c:pt idx="1">
                  <c:v>2922</c:v>
                </c:pt>
                <c:pt idx="2">
                  <c:v>2782</c:v>
                </c:pt>
                <c:pt idx="3">
                  <c:v>2750</c:v>
                </c:pt>
                <c:pt idx="4">
                  <c:v>2772</c:v>
                </c:pt>
                <c:pt idx="5">
                  <c:v>2845</c:v>
                </c:pt>
                <c:pt idx="6">
                  <c:v>2890</c:v>
                </c:pt>
                <c:pt idx="7">
                  <c:v>3094</c:v>
                </c:pt>
                <c:pt idx="8">
                  <c:v>2952</c:v>
                </c:pt>
              </c:numCache>
            </c:numRef>
          </c:val>
          <c:smooth val="0"/>
          <c:extLst>
            <c:ext xmlns:c16="http://schemas.microsoft.com/office/drawing/2014/chart" uri="{C3380CC4-5D6E-409C-BE32-E72D297353CC}">
              <c16:uniqueId val="{00000002-033A-41D2-99AC-2E3874BBD2FD}"/>
            </c:ext>
          </c:extLst>
        </c:ser>
        <c:dLbls>
          <c:dLblPos val="t"/>
          <c:showLegendKey val="0"/>
          <c:showVal val="1"/>
          <c:showCatName val="0"/>
          <c:showSerName val="0"/>
          <c:showPercent val="0"/>
          <c:showBubbleSize val="0"/>
        </c:dLbls>
        <c:marker val="1"/>
        <c:smooth val="0"/>
        <c:axId val="584046031"/>
        <c:axId val="584042287"/>
      </c:lineChart>
      <c:catAx>
        <c:axId val="584046031"/>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84042287"/>
        <c:crosses val="autoZero"/>
        <c:auto val="1"/>
        <c:lblAlgn val="ctr"/>
        <c:lblOffset val="100"/>
        <c:noMultiLvlLbl val="0"/>
      </c:catAx>
      <c:valAx>
        <c:axId val="584042287"/>
        <c:scaling>
          <c:orientation val="minMax"/>
        </c:scaling>
        <c:delete val="0"/>
        <c:axPos val="l"/>
        <c:majorGridlines>
          <c:spPr>
            <a:ln w="9525" cap="flat" cmpd="sng" algn="ctr">
              <a:solidFill>
                <a:schemeClr val="tx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84046031"/>
        <c:crosses val="autoZero"/>
        <c:crossBetween val="between"/>
      </c:valAx>
      <c:spPr>
        <a:noFill/>
        <a:ln>
          <a:noFill/>
        </a:ln>
        <a:effectLst/>
      </c:spPr>
    </c:plotArea>
    <c:legend>
      <c:legendPos val="b"/>
      <c:layout>
        <c:manualLayout>
          <c:xMode val="edge"/>
          <c:yMode val="edge"/>
          <c:x val="0.19416662419802622"/>
          <c:y val="0.92477521041858446"/>
          <c:w val="0.67833318496649497"/>
          <c:h val="5.54937991089981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1200" dirty="0" smtClean="0">
                <a:latin typeface="Meiryo UI" panose="020B0604030504040204" pitchFamily="50" charset="-128"/>
                <a:ea typeface="Meiryo UI" panose="020B0604030504040204" pitchFamily="50" charset="-128"/>
                <a:cs typeface="Meiryo UI" panose="020B0604030504040204" pitchFamily="50" charset="-128"/>
              </a:rPr>
              <a:t>法人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実効</a:t>
            </a:r>
            <a:r>
              <a:rPr lang="zh-CN" altLang="en-US" sz="1200" dirty="0" smtClean="0">
                <a:latin typeface="Meiryo UI" panose="020B0604030504040204" pitchFamily="50" charset="-128"/>
                <a:ea typeface="Meiryo UI" panose="020B0604030504040204" pitchFamily="50" charset="-128"/>
                <a:cs typeface="Meiryo UI" panose="020B0604030504040204" pitchFamily="50" charset="-128"/>
              </a:rPr>
              <a:t>税率</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zh-CN" altLang="en-US" sz="1200" dirty="0">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8.4790267955400494E-3"/>
          <c:y val="0"/>
        </c:manualLayout>
      </c:layout>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4.8651128927386933E-2"/>
          <c:y val="6.2418675469527223E-2"/>
          <c:w val="0.93538343189554518"/>
          <c:h val="0.71620030016351111"/>
        </c:manualLayout>
      </c:layout>
      <c:bar3DChart>
        <c:barDir val="col"/>
        <c:grouping val="clustered"/>
        <c:varyColors val="0"/>
        <c:ser>
          <c:idx val="0"/>
          <c:order val="0"/>
          <c:tx>
            <c:strRef>
              <c:f>Sheet1!$B$1</c:f>
              <c:strCache>
                <c:ptCount val="1"/>
                <c:pt idx="0">
                  <c:v>法人実行税率</c:v>
                </c:pt>
              </c:strCache>
            </c:strRef>
          </c:tx>
          <c:spPr>
            <a:solidFill>
              <a:srgbClr val="00B0F0"/>
            </a:solidFill>
            <a:ln>
              <a:solidFill>
                <a:schemeClr val="tx1"/>
              </a:solidFill>
            </a:ln>
          </c:spPr>
          <c:invertIfNegative val="0"/>
          <c:dPt>
            <c:idx val="2"/>
            <c:invertIfNegative val="0"/>
            <c:bubble3D val="0"/>
            <c:spPr>
              <a:pattFill prst="dkUpDiag">
                <a:fgClr>
                  <a:srgbClr val="FF0000"/>
                </a:fgClr>
                <a:bgClr>
                  <a:schemeClr val="bg1"/>
                </a:bgClr>
              </a:pattFill>
              <a:ln w="25390">
                <a:solidFill>
                  <a:schemeClr val="tx1"/>
                </a:solidFill>
              </a:ln>
            </c:spPr>
            <c:extLst>
              <c:ext xmlns:c16="http://schemas.microsoft.com/office/drawing/2014/chart" uri="{C3380CC4-5D6E-409C-BE32-E72D297353CC}">
                <c16:uniqueId val="{00000001-CFA7-42A1-8DC4-73E75DC5873C}"/>
              </c:ext>
            </c:extLst>
          </c:dPt>
          <c:dPt>
            <c:idx val="4"/>
            <c:invertIfNegative val="0"/>
            <c:bubble3D val="0"/>
            <c:extLst>
              <c:ext xmlns:c16="http://schemas.microsoft.com/office/drawing/2014/chart" uri="{C3380CC4-5D6E-409C-BE32-E72D297353CC}">
                <c16:uniqueId val="{00000002-CFA7-42A1-8DC4-73E75DC5873C}"/>
              </c:ext>
            </c:extLst>
          </c:dPt>
          <c:dPt>
            <c:idx val="5"/>
            <c:invertIfNegative val="0"/>
            <c:bubble3D val="0"/>
            <c:spPr>
              <a:pattFill prst="ltDnDiag">
                <a:fgClr>
                  <a:srgbClr val="00B050"/>
                </a:fgClr>
                <a:bgClr>
                  <a:schemeClr val="bg1"/>
                </a:bgClr>
              </a:pattFill>
              <a:ln>
                <a:solidFill>
                  <a:schemeClr val="tx1"/>
                </a:solidFill>
              </a:ln>
            </c:spPr>
            <c:extLst>
              <c:ext xmlns:c16="http://schemas.microsoft.com/office/drawing/2014/chart" uri="{C3380CC4-5D6E-409C-BE32-E72D297353CC}">
                <c16:uniqueId val="{00000004-CFA7-42A1-8DC4-73E75DC5873C}"/>
              </c:ext>
            </c:extLst>
          </c:dPt>
          <c:dPt>
            <c:idx val="7"/>
            <c:invertIfNegative val="0"/>
            <c:bubble3D val="0"/>
            <c:spPr>
              <a:pattFill prst="sphere">
                <a:fgClr>
                  <a:srgbClr val="FFFF00"/>
                </a:fgClr>
                <a:bgClr>
                  <a:schemeClr val="bg1"/>
                </a:bgClr>
              </a:pattFill>
              <a:ln w="19050">
                <a:solidFill>
                  <a:schemeClr val="tx1"/>
                </a:solidFill>
              </a:ln>
            </c:spPr>
            <c:extLst>
              <c:ext xmlns:c16="http://schemas.microsoft.com/office/drawing/2014/chart" uri="{C3380CC4-5D6E-409C-BE32-E72D297353CC}">
                <c16:uniqueId val="{00000006-CFA7-42A1-8DC4-73E75DC5873C}"/>
              </c:ext>
            </c:extLst>
          </c:dPt>
          <c:cat>
            <c:strRef>
              <c:f>Sheet1!$A$2:$A$10</c:f>
              <c:strCache>
                <c:ptCount val="9"/>
                <c:pt idx="0">
                  <c:v>フランス</c:v>
                </c:pt>
                <c:pt idx="1">
                  <c:v>ドイツ</c:v>
                </c:pt>
                <c:pt idx="2">
                  <c:v>日本</c:v>
                </c:pt>
                <c:pt idx="3">
                  <c:v>アメリカ</c:v>
                </c:pt>
                <c:pt idx="4">
                  <c:v>中国</c:v>
                </c:pt>
                <c:pt idx="5">
                  <c:v>国家戦略特区</c:v>
                </c:pt>
                <c:pt idx="6">
                  <c:v>韓国</c:v>
                </c:pt>
                <c:pt idx="7">
                  <c:v>大阪の成長特区</c:v>
                </c:pt>
                <c:pt idx="8">
                  <c:v>シンガポール</c:v>
                </c:pt>
              </c:strCache>
            </c:strRef>
          </c:cat>
          <c:val>
            <c:numRef>
              <c:f>Sheet1!$B$2:$B$10</c:f>
              <c:numCache>
                <c:formatCode>General</c:formatCode>
                <c:ptCount val="9"/>
                <c:pt idx="0">
                  <c:v>33.299999999999997</c:v>
                </c:pt>
                <c:pt idx="1">
                  <c:v>29.83</c:v>
                </c:pt>
                <c:pt idx="2">
                  <c:v>29.74</c:v>
                </c:pt>
                <c:pt idx="3">
                  <c:v>27.98</c:v>
                </c:pt>
                <c:pt idx="4">
                  <c:v>25</c:v>
                </c:pt>
                <c:pt idx="5">
                  <c:v>24.49</c:v>
                </c:pt>
                <c:pt idx="6">
                  <c:v>24.2</c:v>
                </c:pt>
                <c:pt idx="7">
                  <c:v>21.65</c:v>
                </c:pt>
                <c:pt idx="8">
                  <c:v>17</c:v>
                </c:pt>
              </c:numCache>
            </c:numRef>
          </c:val>
          <c:extLst>
            <c:ext xmlns:c16="http://schemas.microsoft.com/office/drawing/2014/chart" uri="{C3380CC4-5D6E-409C-BE32-E72D297353CC}">
              <c16:uniqueId val="{00000007-CFA7-42A1-8DC4-73E75DC5873C}"/>
            </c:ext>
          </c:extLst>
        </c:ser>
        <c:dLbls>
          <c:showLegendKey val="0"/>
          <c:showVal val="0"/>
          <c:showCatName val="0"/>
          <c:showSerName val="0"/>
          <c:showPercent val="0"/>
          <c:showBubbleSize val="0"/>
        </c:dLbls>
        <c:gapWidth val="150"/>
        <c:shape val="box"/>
        <c:axId val="223541248"/>
        <c:axId val="144236544"/>
        <c:axId val="0"/>
      </c:bar3DChart>
      <c:catAx>
        <c:axId val="223541248"/>
        <c:scaling>
          <c:orientation val="minMax"/>
        </c:scaling>
        <c:delete val="0"/>
        <c:axPos val="b"/>
        <c:numFmt formatCode="General" sourceLinked="0"/>
        <c:majorTickMark val="out"/>
        <c:minorTickMark val="none"/>
        <c:tickLblPos val="nextTo"/>
        <c:txPr>
          <a:bodyPr/>
          <a:lstStyle/>
          <a:p>
            <a:pPr>
              <a:defRPr sz="1200" b="1" kern="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44236544"/>
        <c:crosses val="autoZero"/>
        <c:auto val="1"/>
        <c:lblAlgn val="ctr"/>
        <c:lblOffset val="100"/>
        <c:noMultiLvlLbl val="0"/>
      </c:catAx>
      <c:valAx>
        <c:axId val="144236544"/>
        <c:scaling>
          <c:orientation val="minMax"/>
        </c:scaling>
        <c:delete val="0"/>
        <c:axPos val="l"/>
        <c:majorGridlines/>
        <c:numFmt formatCode="General" sourceLinked="1"/>
        <c:majorTickMark val="out"/>
        <c:minorTickMark val="none"/>
        <c:tickLblPos val="nextTo"/>
        <c:crossAx val="223541248"/>
        <c:crosses val="autoZero"/>
        <c:crossBetween val="between"/>
      </c:valAx>
      <c:spPr>
        <a:noFill/>
        <a:ln w="25395">
          <a:noFill/>
        </a:ln>
      </c:spPr>
    </c:plotArea>
    <c:plotVisOnly val="1"/>
    <c:dispBlanksAs val="gap"/>
    <c:showDLblsOverMax val="0"/>
  </c:chart>
  <c:txPr>
    <a:bodyPr/>
    <a:lstStyle/>
    <a:p>
      <a:pPr>
        <a:defRPr sz="1800"/>
      </a:pPr>
      <a:endParaRPr lang="ja-JP"/>
    </a:p>
  </c:txPr>
  <c:externalData r:id="rId1">
    <c:autoUpdate val="0"/>
  </c:externalData>
  <c:userShapes r:id="rId2"/>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4"/>
          <c:order val="0"/>
          <c:tx>
            <c:strRef>
              <c:f>Sheet1!$A$10</c:f>
              <c:strCache>
                <c:ptCount val="1"/>
                <c:pt idx="0">
                  <c:v>その他</c:v>
                </c:pt>
              </c:strCache>
            </c:strRef>
          </c:tx>
          <c:spPr>
            <a:pattFill prst="narVert">
              <a:fgClr>
                <a:srgbClr val="92D05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Sheet1!$B$5:$I$5</c:f>
              <c:strCache>
                <c:ptCount val="8"/>
                <c:pt idx="0">
                  <c:v>2011年</c:v>
                </c:pt>
                <c:pt idx="1">
                  <c:v>2012年</c:v>
                </c:pt>
                <c:pt idx="2">
                  <c:v>2013年</c:v>
                </c:pt>
                <c:pt idx="3">
                  <c:v>2014年</c:v>
                </c:pt>
                <c:pt idx="4">
                  <c:v>2015年</c:v>
                </c:pt>
                <c:pt idx="5">
                  <c:v>2016年</c:v>
                </c:pt>
                <c:pt idx="6">
                  <c:v>2017年</c:v>
                </c:pt>
                <c:pt idx="7">
                  <c:v>2018年</c:v>
                </c:pt>
              </c:strCache>
            </c:strRef>
          </c:cat>
          <c:val>
            <c:numRef>
              <c:f>Sheet1!$B$10:$I$10</c:f>
              <c:numCache>
                <c:formatCode>#,##0_);[Red]\(#,##0\)</c:formatCode>
                <c:ptCount val="8"/>
                <c:pt idx="0">
                  <c:v>328</c:v>
                </c:pt>
                <c:pt idx="1">
                  <c:v>319</c:v>
                </c:pt>
                <c:pt idx="2">
                  <c:v>313</c:v>
                </c:pt>
                <c:pt idx="3">
                  <c:v>319</c:v>
                </c:pt>
                <c:pt idx="4">
                  <c:v>324</c:v>
                </c:pt>
                <c:pt idx="5">
                  <c:v>313</c:v>
                </c:pt>
                <c:pt idx="6">
                  <c:v>309</c:v>
                </c:pt>
                <c:pt idx="7">
                  <c:v>311</c:v>
                </c:pt>
              </c:numCache>
            </c:numRef>
          </c:val>
          <c:extLst>
            <c:ext xmlns:c16="http://schemas.microsoft.com/office/drawing/2014/chart" uri="{C3380CC4-5D6E-409C-BE32-E72D297353CC}">
              <c16:uniqueId val="{00000000-3855-470E-93EF-77F7CA51E10F}"/>
            </c:ext>
          </c:extLst>
        </c:ser>
        <c:ser>
          <c:idx val="3"/>
          <c:order val="1"/>
          <c:tx>
            <c:strRef>
              <c:f>Sheet1!$A$9</c:f>
              <c:strCache>
                <c:ptCount val="1"/>
                <c:pt idx="0">
                  <c:v>愛知県</c:v>
                </c:pt>
              </c:strCache>
            </c:strRef>
          </c:tx>
          <c:spPr>
            <a:pattFill prst="pct20">
              <a:fgClr>
                <a:srgbClr val="FFC00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Sheet1!$B$5:$I$5</c:f>
              <c:strCache>
                <c:ptCount val="8"/>
                <c:pt idx="0">
                  <c:v>2011年</c:v>
                </c:pt>
                <c:pt idx="1">
                  <c:v>2012年</c:v>
                </c:pt>
                <c:pt idx="2">
                  <c:v>2013年</c:v>
                </c:pt>
                <c:pt idx="3">
                  <c:v>2014年</c:v>
                </c:pt>
                <c:pt idx="4">
                  <c:v>2015年</c:v>
                </c:pt>
                <c:pt idx="5">
                  <c:v>2016年</c:v>
                </c:pt>
                <c:pt idx="6">
                  <c:v>2017年</c:v>
                </c:pt>
                <c:pt idx="7">
                  <c:v>2018年</c:v>
                </c:pt>
              </c:strCache>
            </c:strRef>
          </c:cat>
          <c:val>
            <c:numRef>
              <c:f>Sheet1!$B$9:$I$9</c:f>
              <c:numCache>
                <c:formatCode>#,##0_);[Red]\(#,##0\)</c:formatCode>
                <c:ptCount val="8"/>
                <c:pt idx="0">
                  <c:v>37</c:v>
                </c:pt>
                <c:pt idx="1">
                  <c:v>36</c:v>
                </c:pt>
                <c:pt idx="2">
                  <c:v>33</c:v>
                </c:pt>
                <c:pt idx="3">
                  <c:v>30</c:v>
                </c:pt>
                <c:pt idx="4">
                  <c:v>33</c:v>
                </c:pt>
                <c:pt idx="5">
                  <c:v>35</c:v>
                </c:pt>
                <c:pt idx="6">
                  <c:v>38</c:v>
                </c:pt>
                <c:pt idx="7">
                  <c:v>46</c:v>
                </c:pt>
              </c:numCache>
            </c:numRef>
          </c:val>
          <c:extLst>
            <c:ext xmlns:c16="http://schemas.microsoft.com/office/drawing/2014/chart" uri="{C3380CC4-5D6E-409C-BE32-E72D297353CC}">
              <c16:uniqueId val="{00000001-3855-470E-93EF-77F7CA51E10F}"/>
            </c:ext>
          </c:extLst>
        </c:ser>
        <c:ser>
          <c:idx val="2"/>
          <c:order val="2"/>
          <c:tx>
            <c:strRef>
              <c:f>Sheet1!$A$8</c:f>
              <c:strCache>
                <c:ptCount val="1"/>
                <c:pt idx="0">
                  <c:v>神奈川県</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Sheet1!$B$5:$I$5</c:f>
              <c:strCache>
                <c:ptCount val="8"/>
                <c:pt idx="0">
                  <c:v>2011年</c:v>
                </c:pt>
                <c:pt idx="1">
                  <c:v>2012年</c:v>
                </c:pt>
                <c:pt idx="2">
                  <c:v>2013年</c:v>
                </c:pt>
                <c:pt idx="3">
                  <c:v>2014年</c:v>
                </c:pt>
                <c:pt idx="4">
                  <c:v>2015年</c:v>
                </c:pt>
                <c:pt idx="5">
                  <c:v>2016年</c:v>
                </c:pt>
                <c:pt idx="6">
                  <c:v>2017年</c:v>
                </c:pt>
                <c:pt idx="7">
                  <c:v>2018年</c:v>
                </c:pt>
              </c:strCache>
            </c:strRef>
          </c:cat>
          <c:val>
            <c:numRef>
              <c:f>Sheet1!$B$8:$I$8</c:f>
              <c:numCache>
                <c:formatCode>#,##0_);[Red]\(#,##0\)</c:formatCode>
                <c:ptCount val="8"/>
                <c:pt idx="0">
                  <c:v>267</c:v>
                </c:pt>
                <c:pt idx="1">
                  <c:v>277</c:v>
                </c:pt>
                <c:pt idx="2">
                  <c:v>267</c:v>
                </c:pt>
                <c:pt idx="3">
                  <c:v>263</c:v>
                </c:pt>
                <c:pt idx="4">
                  <c:v>267</c:v>
                </c:pt>
                <c:pt idx="5">
                  <c:v>268</c:v>
                </c:pt>
                <c:pt idx="6">
                  <c:v>278</c:v>
                </c:pt>
                <c:pt idx="7">
                  <c:v>288</c:v>
                </c:pt>
              </c:numCache>
            </c:numRef>
          </c:val>
          <c:extLst>
            <c:ext xmlns:c16="http://schemas.microsoft.com/office/drawing/2014/chart" uri="{C3380CC4-5D6E-409C-BE32-E72D297353CC}">
              <c16:uniqueId val="{00000002-3855-470E-93EF-77F7CA51E10F}"/>
            </c:ext>
          </c:extLst>
        </c:ser>
        <c:ser>
          <c:idx val="1"/>
          <c:order val="3"/>
          <c:tx>
            <c:strRef>
              <c:f>Sheet1!$A$7</c:f>
              <c:strCache>
                <c:ptCount val="1"/>
                <c:pt idx="0">
                  <c:v>東京都</c:v>
                </c:pt>
              </c:strCache>
            </c:strRef>
          </c:tx>
          <c:spPr>
            <a:pattFill prst="ltUpDiag">
              <a:fgClr>
                <a:srgbClr val="FF000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Sheet1!$B$5:$I$5</c:f>
              <c:strCache>
                <c:ptCount val="8"/>
                <c:pt idx="0">
                  <c:v>2011年</c:v>
                </c:pt>
                <c:pt idx="1">
                  <c:v>2012年</c:v>
                </c:pt>
                <c:pt idx="2">
                  <c:v>2013年</c:v>
                </c:pt>
                <c:pt idx="3">
                  <c:v>2014年</c:v>
                </c:pt>
                <c:pt idx="4">
                  <c:v>2015年</c:v>
                </c:pt>
                <c:pt idx="5">
                  <c:v>2016年</c:v>
                </c:pt>
                <c:pt idx="6">
                  <c:v>2017年</c:v>
                </c:pt>
                <c:pt idx="7">
                  <c:v>2018年</c:v>
                </c:pt>
              </c:strCache>
            </c:strRef>
          </c:cat>
          <c:val>
            <c:numRef>
              <c:f>Sheet1!$B$7:$I$7</c:f>
              <c:numCache>
                <c:formatCode>#,##0_);[Red]\(#,##0\)</c:formatCode>
                <c:ptCount val="8"/>
                <c:pt idx="0">
                  <c:v>2346</c:v>
                </c:pt>
                <c:pt idx="1">
                  <c:v>2331</c:v>
                </c:pt>
                <c:pt idx="2">
                  <c:v>2371</c:v>
                </c:pt>
                <c:pt idx="3">
                  <c:v>2376</c:v>
                </c:pt>
                <c:pt idx="4">
                  <c:v>2378</c:v>
                </c:pt>
                <c:pt idx="5">
                  <c:v>2419</c:v>
                </c:pt>
                <c:pt idx="6">
                  <c:v>2422</c:v>
                </c:pt>
                <c:pt idx="7">
                  <c:v>2434</c:v>
                </c:pt>
              </c:numCache>
            </c:numRef>
          </c:val>
          <c:extLst>
            <c:ext xmlns:c16="http://schemas.microsoft.com/office/drawing/2014/chart" uri="{C3380CC4-5D6E-409C-BE32-E72D297353CC}">
              <c16:uniqueId val="{00000003-3855-470E-93EF-77F7CA51E10F}"/>
            </c:ext>
          </c:extLst>
        </c:ser>
        <c:ser>
          <c:idx val="0"/>
          <c:order val="4"/>
          <c:tx>
            <c:strRef>
              <c:f>Sheet1!$A$6</c:f>
              <c:strCache>
                <c:ptCount val="1"/>
                <c:pt idx="0">
                  <c:v>大阪府</c:v>
                </c:pt>
              </c:strCache>
            </c:strRef>
          </c:tx>
          <c:spPr>
            <a:solidFill>
              <a:schemeClr val="accent1"/>
            </a:solidFill>
            <a:ln>
              <a:noFill/>
            </a:ln>
            <a:effectLst/>
          </c:spPr>
          <c:invertIfNegative val="0"/>
          <c:dLbls>
            <c:dLbl>
              <c:idx val="0"/>
              <c:layout>
                <c:manualLayout>
                  <c:x val="-2.8919111764283282E-3"/>
                  <c:y val="-3.3847431476740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855-470E-93EF-77F7CA51E10F}"/>
                </c:ext>
              </c:extLst>
            </c:dLbl>
            <c:dLbl>
              <c:idx val="1"/>
              <c:layout>
                <c:manualLayout>
                  <c:x val="-2.6508879551087676E-17"/>
                  <c:y val="-3.696592115143897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855-470E-93EF-77F7CA51E10F}"/>
                </c:ext>
              </c:extLst>
            </c:dLbl>
            <c:dLbl>
              <c:idx val="2"/>
              <c:layout>
                <c:manualLayout>
                  <c:x val="0"/>
                  <c:y val="-3.397290851650642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855-470E-93EF-77F7CA51E10F}"/>
                </c:ext>
              </c:extLst>
            </c:dLbl>
            <c:dLbl>
              <c:idx val="3"/>
              <c:layout>
                <c:manualLayout>
                  <c:x val="-5.3017759102175352E-17"/>
                  <c:y val="-3.047826289145878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855-470E-93EF-77F7CA51E10F}"/>
                </c:ext>
              </c:extLst>
            </c:dLbl>
            <c:dLbl>
              <c:idx val="4"/>
              <c:layout>
                <c:manualLayout>
                  <c:x val="-4.3378667646425985E-3"/>
                  <c:y val="-3.097989588157389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855-470E-93EF-77F7CA51E10F}"/>
                </c:ext>
              </c:extLst>
            </c:dLbl>
            <c:dLbl>
              <c:idx val="5"/>
              <c:layout>
                <c:manualLayout>
                  <c:x val="1.4459555882141641E-3"/>
                  <c:y val="-4.046056677648659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855-470E-93EF-77F7CA51E10F}"/>
                </c:ext>
              </c:extLst>
            </c:dLbl>
            <c:dLbl>
              <c:idx val="6"/>
              <c:layout>
                <c:manualLayout>
                  <c:x val="1.445955588214058E-3"/>
                  <c:y val="-3.633881112155835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855-470E-93EF-77F7CA51E10F}"/>
                </c:ext>
              </c:extLst>
            </c:dLbl>
            <c:dLbl>
              <c:idx val="7"/>
              <c:layout>
                <c:manualLayout>
                  <c:x val="0"/>
                  <c:y val="-3.322032144686033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855-470E-93EF-77F7CA51E10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Sheet1!$B$5:$I$5</c:f>
              <c:strCache>
                <c:ptCount val="8"/>
                <c:pt idx="0">
                  <c:v>2011年</c:v>
                </c:pt>
                <c:pt idx="1">
                  <c:v>2012年</c:v>
                </c:pt>
                <c:pt idx="2">
                  <c:v>2013年</c:v>
                </c:pt>
                <c:pt idx="3">
                  <c:v>2014年</c:v>
                </c:pt>
                <c:pt idx="4">
                  <c:v>2015年</c:v>
                </c:pt>
                <c:pt idx="5">
                  <c:v>2016年</c:v>
                </c:pt>
                <c:pt idx="6">
                  <c:v>2017年</c:v>
                </c:pt>
                <c:pt idx="7">
                  <c:v>2018年</c:v>
                </c:pt>
              </c:strCache>
            </c:strRef>
          </c:cat>
          <c:val>
            <c:numRef>
              <c:f>Sheet1!$B$6:$I$6</c:f>
              <c:numCache>
                <c:formatCode>#,##0_);[Red]\(#,##0\)</c:formatCode>
                <c:ptCount val="8"/>
                <c:pt idx="0">
                  <c:v>120</c:v>
                </c:pt>
                <c:pt idx="1">
                  <c:v>123</c:v>
                </c:pt>
                <c:pt idx="2">
                  <c:v>119</c:v>
                </c:pt>
                <c:pt idx="3">
                  <c:v>119</c:v>
                </c:pt>
                <c:pt idx="4">
                  <c:v>115</c:v>
                </c:pt>
                <c:pt idx="5">
                  <c:v>123</c:v>
                </c:pt>
                <c:pt idx="6">
                  <c:v>128</c:v>
                </c:pt>
                <c:pt idx="7">
                  <c:v>125</c:v>
                </c:pt>
              </c:numCache>
            </c:numRef>
          </c:val>
          <c:extLst>
            <c:ext xmlns:c16="http://schemas.microsoft.com/office/drawing/2014/chart" uri="{C3380CC4-5D6E-409C-BE32-E72D297353CC}">
              <c16:uniqueId val="{00000004-3855-470E-93EF-77F7CA51E10F}"/>
            </c:ext>
          </c:extLst>
        </c:ser>
        <c:dLbls>
          <c:dLblPos val="ctr"/>
          <c:showLegendKey val="0"/>
          <c:showVal val="1"/>
          <c:showCatName val="0"/>
          <c:showSerName val="0"/>
          <c:showPercent val="0"/>
          <c:showBubbleSize val="0"/>
        </c:dLbls>
        <c:gapWidth val="150"/>
        <c:overlap val="100"/>
        <c:axId val="1204520512"/>
        <c:axId val="1204518016"/>
      </c:barChart>
      <c:catAx>
        <c:axId val="120452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04518016"/>
        <c:crosses val="autoZero"/>
        <c:auto val="1"/>
        <c:lblAlgn val="ctr"/>
        <c:lblOffset val="100"/>
        <c:noMultiLvlLbl val="0"/>
      </c:catAx>
      <c:valAx>
        <c:axId val="120451801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04520512"/>
        <c:crosses val="autoZero"/>
        <c:crossBetween val="between"/>
      </c:valAx>
      <c:spPr>
        <a:noFill/>
        <a:ln>
          <a:noFill/>
        </a:ln>
        <a:effectLst/>
      </c:spPr>
    </c:plotArea>
    <c:legend>
      <c:legendPos val="r"/>
      <c:layout>
        <c:manualLayout>
          <c:xMode val="edge"/>
          <c:yMode val="edge"/>
          <c:x val="0.90617695149069477"/>
          <c:y val="0.29315949259946877"/>
          <c:w val="8.2255403803591864E-2"/>
          <c:h val="0.3962075115068774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 (3)'!$B$5</c:f>
              <c:strCache>
                <c:ptCount val="1"/>
                <c:pt idx="0">
                  <c:v>新規誘致件数(左目盛）</c:v>
                </c:pt>
              </c:strCache>
            </c:strRef>
          </c:tx>
          <c:spPr>
            <a:solidFill>
              <a:srgbClr val="FFC000"/>
            </a:solidFill>
            <a:ln>
              <a:solidFill>
                <a:schemeClr val="accent1"/>
              </a:solidFill>
            </a:ln>
            <a:effectLst/>
          </c:spPr>
          <c:invertIfNegative val="0"/>
          <c:dLbls>
            <c:dLbl>
              <c:idx val="7"/>
              <c:layout>
                <c:manualLayout>
                  <c:x val="0"/>
                  <c:y val="1.04370515329418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16-40BC-9133-FF2B71DEF0D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(3)'!$C$4:$T$4</c:f>
              <c:strCache>
                <c:ptCount val="18"/>
                <c:pt idx="0">
                  <c:v>2001年度</c:v>
                </c:pt>
                <c:pt idx="1">
                  <c:v>2002年度</c:v>
                </c:pt>
                <c:pt idx="2">
                  <c:v>2003年度</c:v>
                </c:pt>
                <c:pt idx="3">
                  <c:v>2004年度</c:v>
                </c:pt>
                <c:pt idx="4">
                  <c:v>2005年度</c:v>
                </c:pt>
                <c:pt idx="5">
                  <c:v>2006年度</c:v>
                </c:pt>
                <c:pt idx="6">
                  <c:v>2007年度</c:v>
                </c:pt>
                <c:pt idx="7">
                  <c:v>2008年度</c:v>
                </c:pt>
                <c:pt idx="8">
                  <c:v>2009年度</c:v>
                </c:pt>
                <c:pt idx="9">
                  <c:v>2010年度</c:v>
                </c:pt>
                <c:pt idx="10">
                  <c:v>2011年度</c:v>
                </c:pt>
                <c:pt idx="11">
                  <c:v>2012年度</c:v>
                </c:pt>
                <c:pt idx="12">
                  <c:v>2013年度</c:v>
                </c:pt>
                <c:pt idx="13">
                  <c:v>2014年度</c:v>
                </c:pt>
                <c:pt idx="14">
                  <c:v>2015年度</c:v>
                </c:pt>
                <c:pt idx="15">
                  <c:v>2016年度</c:v>
                </c:pt>
                <c:pt idx="16">
                  <c:v>2017年度</c:v>
                </c:pt>
                <c:pt idx="17">
                  <c:v>2018年度</c:v>
                </c:pt>
              </c:strCache>
            </c:strRef>
          </c:cat>
          <c:val>
            <c:numRef>
              <c:f>'Sheet1 (3)'!$C$5:$T$5</c:f>
              <c:numCache>
                <c:formatCode>General</c:formatCode>
                <c:ptCount val="18"/>
                <c:pt idx="0">
                  <c:v>13</c:v>
                </c:pt>
                <c:pt idx="1">
                  <c:v>14</c:v>
                </c:pt>
                <c:pt idx="2">
                  <c:v>33</c:v>
                </c:pt>
                <c:pt idx="3">
                  <c:v>24</c:v>
                </c:pt>
                <c:pt idx="4">
                  <c:v>25</c:v>
                </c:pt>
                <c:pt idx="5">
                  <c:v>24</c:v>
                </c:pt>
                <c:pt idx="6">
                  <c:v>36</c:v>
                </c:pt>
                <c:pt idx="7">
                  <c:v>28</c:v>
                </c:pt>
                <c:pt idx="8">
                  <c:v>19</c:v>
                </c:pt>
                <c:pt idx="9">
                  <c:v>32</c:v>
                </c:pt>
                <c:pt idx="10">
                  <c:v>32</c:v>
                </c:pt>
                <c:pt idx="11">
                  <c:v>32</c:v>
                </c:pt>
                <c:pt idx="12">
                  <c:v>30</c:v>
                </c:pt>
                <c:pt idx="13">
                  <c:v>38</c:v>
                </c:pt>
                <c:pt idx="14">
                  <c:v>46</c:v>
                </c:pt>
                <c:pt idx="15">
                  <c:v>38</c:v>
                </c:pt>
                <c:pt idx="16">
                  <c:v>42</c:v>
                </c:pt>
                <c:pt idx="17">
                  <c:v>42</c:v>
                </c:pt>
              </c:numCache>
            </c:numRef>
          </c:val>
          <c:extLst>
            <c:ext xmlns:c16="http://schemas.microsoft.com/office/drawing/2014/chart" uri="{C3380CC4-5D6E-409C-BE32-E72D297353CC}">
              <c16:uniqueId val="{00000001-E516-40BC-9133-FF2B71DEF0DC}"/>
            </c:ext>
          </c:extLst>
        </c:ser>
        <c:dLbls>
          <c:showLegendKey val="0"/>
          <c:showVal val="0"/>
          <c:showCatName val="0"/>
          <c:showSerName val="0"/>
          <c:showPercent val="0"/>
          <c:showBubbleSize val="0"/>
        </c:dLbls>
        <c:gapWidth val="100"/>
        <c:overlap val="-15"/>
        <c:axId val="1349265232"/>
        <c:axId val="1349263152"/>
      </c:barChart>
      <c:lineChart>
        <c:grouping val="standard"/>
        <c:varyColors val="0"/>
        <c:ser>
          <c:idx val="1"/>
          <c:order val="1"/>
          <c:tx>
            <c:strRef>
              <c:f>'Sheet1 (3)'!$B$6</c:f>
              <c:strCache>
                <c:ptCount val="1"/>
                <c:pt idx="0">
                  <c:v>累計誘致件数（右目盛）</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2.1447724198028928E-2"/>
                  <c:y val="-2.3483365949119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16-40BC-9133-FF2B71DEF0DC}"/>
                </c:ext>
              </c:extLst>
            </c:dLbl>
            <c:dLbl>
              <c:idx val="1"/>
              <c:layout>
                <c:manualLayout>
                  <c:x val="-2.3235034547864679E-2"/>
                  <c:y val="-2.34833659491192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516-40BC-9133-FF2B71DEF0DC}"/>
                </c:ext>
              </c:extLst>
            </c:dLbl>
            <c:dLbl>
              <c:idx val="2"/>
              <c:layout>
                <c:manualLayout>
                  <c:x val="-2.3235034547864665E-2"/>
                  <c:y val="-2.60926288323548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516-40BC-9133-FF2B71DEF0DC}"/>
                </c:ext>
              </c:extLst>
            </c:dLbl>
            <c:dLbl>
              <c:idx val="3"/>
              <c:layout>
                <c:manualLayout>
                  <c:x val="-2.502234489770044E-2"/>
                  <c:y val="-2.8701891715590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16-40BC-9133-FF2B71DEF0DC}"/>
                </c:ext>
              </c:extLst>
            </c:dLbl>
            <c:dLbl>
              <c:idx val="4"/>
              <c:layout>
                <c:manualLayout>
                  <c:x val="-2.680965524753615E-2"/>
                  <c:y val="-2.3483365949119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516-40BC-9133-FF2B71DEF0DC}"/>
                </c:ext>
              </c:extLst>
            </c:dLbl>
            <c:dLbl>
              <c:idx val="5"/>
              <c:layout>
                <c:manualLayout>
                  <c:x val="-2.5022344897700406E-2"/>
                  <c:y val="2.8701891715590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516-40BC-9133-FF2B71DEF0DC}"/>
                </c:ext>
              </c:extLst>
            </c:dLbl>
            <c:dLbl>
              <c:idx val="6"/>
              <c:layout>
                <c:manualLayout>
                  <c:x val="-2.6809655247536215E-2"/>
                  <c:y val="-2.0874103065883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516-40BC-9133-FF2B71DEF0DC}"/>
                </c:ext>
              </c:extLst>
            </c:dLbl>
            <c:dLbl>
              <c:idx val="7"/>
              <c:layout>
                <c:manualLayout>
                  <c:x val="-2.8596965597371894E-2"/>
                  <c:y val="-2.60926288323548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516-40BC-9133-FF2B71DEF0DC}"/>
                </c:ext>
              </c:extLst>
            </c:dLbl>
            <c:dLbl>
              <c:idx val="8"/>
              <c:layout>
                <c:manualLayout>
                  <c:x val="-2.8596965597371894E-2"/>
                  <c:y val="-1.8264840182648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516-40BC-9133-FF2B71DEF0DC}"/>
                </c:ext>
              </c:extLst>
            </c:dLbl>
            <c:dLbl>
              <c:idx val="9"/>
              <c:layout>
                <c:manualLayout>
                  <c:x val="-2.680965524753615E-2"/>
                  <c:y val="-2.0874103065883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516-40BC-9133-FF2B71DEF0DC}"/>
                </c:ext>
              </c:extLst>
            </c:dLbl>
            <c:dLbl>
              <c:idx val="10"/>
              <c:layout>
                <c:manualLayout>
                  <c:x val="-2.6809655247536215E-2"/>
                  <c:y val="-2.0874103065883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516-40BC-9133-FF2B71DEF0DC}"/>
                </c:ext>
              </c:extLst>
            </c:dLbl>
            <c:dLbl>
              <c:idx val="11"/>
              <c:layout>
                <c:manualLayout>
                  <c:x val="-2.6809655247536281E-2"/>
                  <c:y val="-2.3483365949119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516-40BC-9133-FF2B71DEF0DC}"/>
                </c:ext>
              </c:extLst>
            </c:dLbl>
            <c:dLbl>
              <c:idx val="12"/>
              <c:layout>
                <c:manualLayout>
                  <c:x val="-2.8596965597371894E-2"/>
                  <c:y val="-1.8264840182648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516-40BC-9133-FF2B71DEF0DC}"/>
                </c:ext>
              </c:extLst>
            </c:dLbl>
            <c:dLbl>
              <c:idx val="13"/>
              <c:layout>
                <c:manualLayout>
                  <c:x val="-3.0384275947207769E-2"/>
                  <c:y val="-2.3483365949119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516-40BC-9133-FF2B71DEF0DC}"/>
                </c:ext>
              </c:extLst>
            </c:dLbl>
            <c:dLbl>
              <c:idx val="14"/>
              <c:layout>
                <c:manualLayout>
                  <c:x val="-3.0384275947207637E-2"/>
                  <c:y val="-2.3483365949119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516-40BC-9133-FF2B71DEF0DC}"/>
                </c:ext>
              </c:extLst>
            </c:dLbl>
            <c:dLbl>
              <c:idx val="15"/>
              <c:layout>
                <c:manualLayout>
                  <c:x val="-2.8596965597372025E-2"/>
                  <c:y val="-1.56555772994129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516-40BC-9133-FF2B71DEF0DC}"/>
                </c:ext>
              </c:extLst>
            </c:dLbl>
            <c:dLbl>
              <c:idx val="16"/>
              <c:layout>
                <c:manualLayout>
                  <c:x val="-3.3958896646879122E-2"/>
                  <c:y val="-1.8264840182648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516-40BC-9133-FF2B71DEF0DC}"/>
                </c:ext>
              </c:extLst>
            </c:dLbl>
            <c:dLbl>
              <c:idx val="17"/>
              <c:layout>
                <c:manualLayout>
                  <c:x val="-3.7533517346550742E-2"/>
                  <c:y val="-1.8264840182648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516-40BC-9133-FF2B71DEF0DC}"/>
                </c:ext>
              </c:extLst>
            </c:dLbl>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 (3)'!$C$4:$T$4</c:f>
              <c:strCache>
                <c:ptCount val="18"/>
                <c:pt idx="0">
                  <c:v>2001年度</c:v>
                </c:pt>
                <c:pt idx="1">
                  <c:v>2002年度</c:v>
                </c:pt>
                <c:pt idx="2">
                  <c:v>2003年度</c:v>
                </c:pt>
                <c:pt idx="3">
                  <c:v>2004年度</c:v>
                </c:pt>
                <c:pt idx="4">
                  <c:v>2005年度</c:v>
                </c:pt>
                <c:pt idx="5">
                  <c:v>2006年度</c:v>
                </c:pt>
                <c:pt idx="6">
                  <c:v>2007年度</c:v>
                </c:pt>
                <c:pt idx="7">
                  <c:v>2008年度</c:v>
                </c:pt>
                <c:pt idx="8">
                  <c:v>2009年度</c:v>
                </c:pt>
                <c:pt idx="9">
                  <c:v>2010年度</c:v>
                </c:pt>
                <c:pt idx="10">
                  <c:v>2011年度</c:v>
                </c:pt>
                <c:pt idx="11">
                  <c:v>2012年度</c:v>
                </c:pt>
                <c:pt idx="12">
                  <c:v>2013年度</c:v>
                </c:pt>
                <c:pt idx="13">
                  <c:v>2014年度</c:v>
                </c:pt>
                <c:pt idx="14">
                  <c:v>2015年度</c:v>
                </c:pt>
                <c:pt idx="15">
                  <c:v>2016年度</c:v>
                </c:pt>
                <c:pt idx="16">
                  <c:v>2017年度</c:v>
                </c:pt>
                <c:pt idx="17">
                  <c:v>2018年度</c:v>
                </c:pt>
              </c:strCache>
            </c:strRef>
          </c:cat>
          <c:val>
            <c:numRef>
              <c:f>'Sheet1 (3)'!$C$6:$T$6</c:f>
              <c:numCache>
                <c:formatCode>General</c:formatCode>
                <c:ptCount val="18"/>
                <c:pt idx="0">
                  <c:v>13</c:v>
                </c:pt>
                <c:pt idx="1">
                  <c:v>27</c:v>
                </c:pt>
                <c:pt idx="2">
                  <c:v>60</c:v>
                </c:pt>
                <c:pt idx="3">
                  <c:v>84</c:v>
                </c:pt>
                <c:pt idx="4">
                  <c:v>109</c:v>
                </c:pt>
                <c:pt idx="5">
                  <c:v>133</c:v>
                </c:pt>
                <c:pt idx="6">
                  <c:v>169</c:v>
                </c:pt>
                <c:pt idx="7">
                  <c:v>197</c:v>
                </c:pt>
                <c:pt idx="8">
                  <c:v>216</c:v>
                </c:pt>
                <c:pt idx="9">
                  <c:v>248</c:v>
                </c:pt>
                <c:pt idx="10">
                  <c:v>280</c:v>
                </c:pt>
                <c:pt idx="11">
                  <c:v>312</c:v>
                </c:pt>
                <c:pt idx="12">
                  <c:v>342</c:v>
                </c:pt>
                <c:pt idx="13">
                  <c:v>380</c:v>
                </c:pt>
                <c:pt idx="14">
                  <c:v>426</c:v>
                </c:pt>
                <c:pt idx="15">
                  <c:v>464</c:v>
                </c:pt>
                <c:pt idx="16">
                  <c:v>506</c:v>
                </c:pt>
                <c:pt idx="17">
                  <c:v>548</c:v>
                </c:pt>
              </c:numCache>
            </c:numRef>
          </c:val>
          <c:smooth val="0"/>
          <c:extLst>
            <c:ext xmlns:c16="http://schemas.microsoft.com/office/drawing/2014/chart" uri="{C3380CC4-5D6E-409C-BE32-E72D297353CC}">
              <c16:uniqueId val="{00000014-E516-40BC-9133-FF2B71DEF0DC}"/>
            </c:ext>
          </c:extLst>
        </c:ser>
        <c:dLbls>
          <c:showLegendKey val="0"/>
          <c:showVal val="0"/>
          <c:showCatName val="0"/>
          <c:showSerName val="0"/>
          <c:showPercent val="0"/>
          <c:showBubbleSize val="0"/>
        </c:dLbls>
        <c:marker val="1"/>
        <c:smooth val="0"/>
        <c:axId val="1508306208"/>
        <c:axId val="1508305376"/>
      </c:lineChart>
      <c:valAx>
        <c:axId val="1508305376"/>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8306208"/>
        <c:crosses val="max"/>
        <c:crossBetween val="between"/>
      </c:valAx>
      <c:catAx>
        <c:axId val="150830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8305376"/>
        <c:crosses val="autoZero"/>
        <c:auto val="1"/>
        <c:lblAlgn val="ctr"/>
        <c:lblOffset val="100"/>
        <c:noMultiLvlLbl val="0"/>
      </c:catAx>
      <c:valAx>
        <c:axId val="1349263152"/>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9265232"/>
        <c:crosses val="autoZero"/>
        <c:crossBetween val="between"/>
        <c:majorUnit val="20"/>
      </c:valAx>
      <c:catAx>
        <c:axId val="1349265232"/>
        <c:scaling>
          <c:orientation val="minMax"/>
        </c:scaling>
        <c:delete val="1"/>
        <c:axPos val="b"/>
        <c:numFmt formatCode="General" sourceLinked="1"/>
        <c:majorTickMark val="none"/>
        <c:minorTickMark val="none"/>
        <c:tickLblPos val="nextTo"/>
        <c:crossAx val="1349263152"/>
        <c:crosses val="autoZero"/>
        <c:auto val="1"/>
        <c:lblAlgn val="ctr"/>
        <c:lblOffset val="100"/>
        <c:noMultiLvlLbl val="0"/>
      </c:catAx>
      <c:spPr>
        <a:noFill/>
        <a:ln>
          <a:noFill/>
        </a:ln>
        <a:effectLst/>
      </c:spPr>
    </c:plotArea>
    <c:legend>
      <c:legendPos val="b"/>
      <c:layout>
        <c:manualLayout>
          <c:xMode val="edge"/>
          <c:yMode val="edge"/>
          <c:x val="6.8185749113135199E-2"/>
          <c:y val="0.12100425802939016"/>
          <c:w val="0.33458449748925118"/>
          <c:h val="0.1197002429490834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182471756247863E-2"/>
          <c:y val="0.10662252445717013"/>
          <c:w val="0.91630172315417091"/>
          <c:h val="0.72941923168694822"/>
        </c:manualLayout>
      </c:layout>
      <c:lineChart>
        <c:grouping val="standard"/>
        <c:varyColors val="0"/>
        <c:ser>
          <c:idx val="0"/>
          <c:order val="0"/>
          <c:tx>
            <c:strRef>
              <c:f>百貨店・スーパー!$B$3</c:f>
              <c:strCache>
                <c:ptCount val="1"/>
                <c:pt idx="0">
                  <c:v>大阪府</c:v>
                </c:pt>
              </c:strCache>
            </c:strRef>
          </c:tx>
          <c:marker>
            <c:symbol val="none"/>
          </c:marker>
          <c:cat>
            <c:numRef>
              <c:f>百貨店・スーパー!$A$4:$A$115</c:f>
              <c:numCache>
                <c:formatCode>yyyy"年"m"月"</c:formatCode>
                <c:ptCount val="11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numCache>
            </c:numRef>
          </c:cat>
          <c:val>
            <c:numRef>
              <c:f>百貨店・スーパー!$B$4:$B$115</c:f>
              <c:numCache>
                <c:formatCode>0.0;"▲ "0.0</c:formatCode>
                <c:ptCount val="112"/>
                <c:pt idx="0">
                  <c:v>-8.3000000000000007</c:v>
                </c:pt>
                <c:pt idx="1">
                  <c:v>-6.4</c:v>
                </c:pt>
                <c:pt idx="2">
                  <c:v>-5.0999999999999996</c:v>
                </c:pt>
                <c:pt idx="3">
                  <c:v>-5.8</c:v>
                </c:pt>
                <c:pt idx="4">
                  <c:v>-5.0999999999999996</c:v>
                </c:pt>
                <c:pt idx="5">
                  <c:v>-9.4</c:v>
                </c:pt>
                <c:pt idx="6">
                  <c:v>-1.9</c:v>
                </c:pt>
                <c:pt idx="7">
                  <c:v>-5.0999999999999996</c:v>
                </c:pt>
                <c:pt idx="8">
                  <c:v>-1.4</c:v>
                </c:pt>
                <c:pt idx="9">
                  <c:v>-0.6</c:v>
                </c:pt>
                <c:pt idx="10">
                  <c:v>-0.4</c:v>
                </c:pt>
                <c:pt idx="11">
                  <c:v>-1.9</c:v>
                </c:pt>
                <c:pt idx="12">
                  <c:v>0.1</c:v>
                </c:pt>
                <c:pt idx="13">
                  <c:v>-1.2</c:v>
                </c:pt>
                <c:pt idx="14">
                  <c:v>-2.6</c:v>
                </c:pt>
                <c:pt idx="15">
                  <c:v>1.5</c:v>
                </c:pt>
                <c:pt idx="16">
                  <c:v>2.5</c:v>
                </c:pt>
                <c:pt idx="17">
                  <c:v>4.0999999999999996</c:v>
                </c:pt>
                <c:pt idx="18">
                  <c:v>3.5</c:v>
                </c:pt>
                <c:pt idx="19">
                  <c:v>0.2</c:v>
                </c:pt>
                <c:pt idx="20">
                  <c:v>0.1</c:v>
                </c:pt>
                <c:pt idx="21">
                  <c:v>1.8</c:v>
                </c:pt>
                <c:pt idx="22">
                  <c:v>0.4</c:v>
                </c:pt>
                <c:pt idx="23">
                  <c:v>2.8</c:v>
                </c:pt>
                <c:pt idx="24">
                  <c:v>1.9</c:v>
                </c:pt>
                <c:pt idx="25">
                  <c:v>4.3</c:v>
                </c:pt>
                <c:pt idx="26">
                  <c:v>1.8</c:v>
                </c:pt>
                <c:pt idx="27">
                  <c:v>-0.3</c:v>
                </c:pt>
                <c:pt idx="28">
                  <c:v>-2.2000000000000002</c:v>
                </c:pt>
                <c:pt idx="29">
                  <c:v>-3.6</c:v>
                </c:pt>
                <c:pt idx="30">
                  <c:v>-4</c:v>
                </c:pt>
                <c:pt idx="31">
                  <c:v>-0.2</c:v>
                </c:pt>
                <c:pt idx="32">
                  <c:v>-0.9</c:v>
                </c:pt>
                <c:pt idx="33">
                  <c:v>-2.2999999999999998</c:v>
                </c:pt>
                <c:pt idx="34">
                  <c:v>3.9</c:v>
                </c:pt>
                <c:pt idx="35">
                  <c:v>2.4</c:v>
                </c:pt>
                <c:pt idx="36">
                  <c:v>-0.5</c:v>
                </c:pt>
                <c:pt idx="37">
                  <c:v>-1.2</c:v>
                </c:pt>
                <c:pt idx="38">
                  <c:v>6.4</c:v>
                </c:pt>
                <c:pt idx="39">
                  <c:v>0.25810870159747878</c:v>
                </c:pt>
                <c:pt idx="40">
                  <c:v>2.8106716962601297</c:v>
                </c:pt>
                <c:pt idx="41">
                  <c:v>9.394786623763892</c:v>
                </c:pt>
                <c:pt idx="42">
                  <c:v>0.90498846619020412</c:v>
                </c:pt>
                <c:pt idx="43">
                  <c:v>3.6801939750309884</c:v>
                </c:pt>
                <c:pt idx="44">
                  <c:v>4.8408046264818267</c:v>
                </c:pt>
                <c:pt idx="45">
                  <c:v>3.3053491276587437</c:v>
                </c:pt>
                <c:pt idx="46">
                  <c:v>1.4316768454270061</c:v>
                </c:pt>
                <c:pt idx="47">
                  <c:v>1.6404599720488307</c:v>
                </c:pt>
                <c:pt idx="48">
                  <c:v>2.7082084371137967</c:v>
                </c:pt>
                <c:pt idx="49">
                  <c:v>5.0309154594597345</c:v>
                </c:pt>
                <c:pt idx="50">
                  <c:v>22.911106520643827</c:v>
                </c:pt>
                <c:pt idx="51">
                  <c:v>-5.3383020623856652</c:v>
                </c:pt>
                <c:pt idx="52">
                  <c:v>1.2628314239676826</c:v>
                </c:pt>
                <c:pt idx="53">
                  <c:v>-1.190372019524645</c:v>
                </c:pt>
                <c:pt idx="54">
                  <c:v>1.595206340001937</c:v>
                </c:pt>
                <c:pt idx="55">
                  <c:v>2.3905782882138737</c:v>
                </c:pt>
                <c:pt idx="56">
                  <c:v>1.4730556771542496</c:v>
                </c:pt>
                <c:pt idx="57">
                  <c:v>0.7384685778620792</c:v>
                </c:pt>
                <c:pt idx="58">
                  <c:v>2.1970410800718128</c:v>
                </c:pt>
                <c:pt idx="59">
                  <c:v>1.3439608115565846</c:v>
                </c:pt>
                <c:pt idx="60">
                  <c:v>1.4747061097060197</c:v>
                </c:pt>
                <c:pt idx="61">
                  <c:v>1.1837449201731687</c:v>
                </c:pt>
                <c:pt idx="62">
                  <c:v>-15.041863432703281</c:v>
                </c:pt>
                <c:pt idx="63">
                  <c:v>13.262224595837523</c:v>
                </c:pt>
                <c:pt idx="64">
                  <c:v>7.198720205867474</c:v>
                </c:pt>
                <c:pt idx="65">
                  <c:v>1.0959945315405406</c:v>
                </c:pt>
                <c:pt idx="66">
                  <c:v>3.976887139289758</c:v>
                </c:pt>
                <c:pt idx="67">
                  <c:v>5.6315782905016647</c:v>
                </c:pt>
                <c:pt idx="68">
                  <c:v>5.0311477275720904</c:v>
                </c:pt>
                <c:pt idx="69">
                  <c:v>7.4136516898659437</c:v>
                </c:pt>
                <c:pt idx="70">
                  <c:v>1.4044928274009436</c:v>
                </c:pt>
                <c:pt idx="71">
                  <c:v>1.7605208076282963</c:v>
                </c:pt>
                <c:pt idx="72">
                  <c:v>1.6823007794617837</c:v>
                </c:pt>
                <c:pt idx="73">
                  <c:v>2.9424078009442525</c:v>
                </c:pt>
                <c:pt idx="74">
                  <c:v>0.25102237649521442</c:v>
                </c:pt>
                <c:pt idx="75">
                  <c:v>-4.327733173100512E-2</c:v>
                </c:pt>
                <c:pt idx="76">
                  <c:v>-2.218411314466195</c:v>
                </c:pt>
                <c:pt idx="77">
                  <c:v>-2.0433535377857197</c:v>
                </c:pt>
                <c:pt idx="78">
                  <c:v>0.51520311099129401</c:v>
                </c:pt>
                <c:pt idx="79">
                  <c:v>-4.6760808980149733</c:v>
                </c:pt>
                <c:pt idx="80">
                  <c:v>-4.5611220557985916</c:v>
                </c:pt>
                <c:pt idx="81">
                  <c:v>-1.9683426024216146</c:v>
                </c:pt>
                <c:pt idx="82">
                  <c:v>-1.2086256380862181</c:v>
                </c:pt>
                <c:pt idx="83">
                  <c:v>-0.71682880477142419</c:v>
                </c:pt>
                <c:pt idx="84">
                  <c:v>1.0947978174903596</c:v>
                </c:pt>
                <c:pt idx="85">
                  <c:v>0.75767471849650292</c:v>
                </c:pt>
                <c:pt idx="86">
                  <c:v>-0.16144591803994501</c:v>
                </c:pt>
                <c:pt idx="87">
                  <c:v>1.286771504560619</c:v>
                </c:pt>
                <c:pt idx="88">
                  <c:v>1.1258668407514847</c:v>
                </c:pt>
                <c:pt idx="89">
                  <c:v>2.2655170320761755</c:v>
                </c:pt>
                <c:pt idx="90">
                  <c:v>1.6287612548137673</c:v>
                </c:pt>
                <c:pt idx="91">
                  <c:v>2.3486232374114309</c:v>
                </c:pt>
                <c:pt idx="92">
                  <c:v>5.8976152106825026</c:v>
                </c:pt>
                <c:pt idx="93">
                  <c:v>1.5800868829299901</c:v>
                </c:pt>
                <c:pt idx="94">
                  <c:v>3.5531847132084238</c:v>
                </c:pt>
                <c:pt idx="95">
                  <c:v>2.1608590074451399</c:v>
                </c:pt>
                <c:pt idx="96">
                  <c:v>1.9876150482064361</c:v>
                </c:pt>
                <c:pt idx="97">
                  <c:v>0.59015329187973009</c:v>
                </c:pt>
                <c:pt idx="98">
                  <c:v>4.0127354362610816</c:v>
                </c:pt>
                <c:pt idx="99">
                  <c:v>2.8905315758412655</c:v>
                </c:pt>
                <c:pt idx="100">
                  <c:v>0.11689204659862185</c:v>
                </c:pt>
                <c:pt idx="101">
                  <c:v>2.5470962055104138</c:v>
                </c:pt>
                <c:pt idx="102">
                  <c:v>-1.9445834009990506</c:v>
                </c:pt>
                <c:pt idx="103">
                  <c:v>1.7618544265480125</c:v>
                </c:pt>
                <c:pt idx="104">
                  <c:v>-2.0409501463610837</c:v>
                </c:pt>
                <c:pt idx="105">
                  <c:v>1.8251953782967973</c:v>
                </c:pt>
                <c:pt idx="106">
                  <c:v>-1.3341371453120416</c:v>
                </c:pt>
                <c:pt idx="107">
                  <c:v>0.19889140552167817</c:v>
                </c:pt>
                <c:pt idx="108">
                  <c:v>-3.3334116051377123</c:v>
                </c:pt>
                <c:pt idx="109">
                  <c:v>0.89907778627096491</c:v>
                </c:pt>
                <c:pt idx="110">
                  <c:v>0.99912066236092301</c:v>
                </c:pt>
                <c:pt idx="111">
                  <c:v>0.49980741328012357</c:v>
                </c:pt>
              </c:numCache>
            </c:numRef>
          </c:val>
          <c:smooth val="0"/>
          <c:extLst>
            <c:ext xmlns:c16="http://schemas.microsoft.com/office/drawing/2014/chart" uri="{C3380CC4-5D6E-409C-BE32-E72D297353CC}">
              <c16:uniqueId val="{00000000-E48E-4662-8CB6-DFDF4AE12FF9}"/>
            </c:ext>
          </c:extLst>
        </c:ser>
        <c:ser>
          <c:idx val="2"/>
          <c:order val="1"/>
          <c:tx>
            <c:strRef>
              <c:f>百貨店・スーパー!$C$3</c:f>
              <c:strCache>
                <c:ptCount val="1"/>
                <c:pt idx="0">
                  <c:v>全国</c:v>
                </c:pt>
              </c:strCache>
            </c:strRef>
          </c:tx>
          <c:spPr>
            <a:ln>
              <a:solidFill>
                <a:srgbClr val="C00000"/>
              </a:solidFill>
              <a:prstDash val="sysDash"/>
            </a:ln>
          </c:spPr>
          <c:marker>
            <c:symbol val="none"/>
          </c:marker>
          <c:cat>
            <c:numRef>
              <c:f>百貨店・スーパー!$A$4:$A$115</c:f>
              <c:numCache>
                <c:formatCode>yyyy"年"m"月"</c:formatCode>
                <c:ptCount val="11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numCache>
            </c:numRef>
          </c:cat>
          <c:val>
            <c:numRef>
              <c:f>百貨店・スーパー!$C$4:$C$115</c:f>
              <c:numCache>
                <c:formatCode>0.0;"▲ "0.0</c:formatCode>
                <c:ptCount val="112"/>
                <c:pt idx="0">
                  <c:v>-5.0999999999999996</c:v>
                </c:pt>
                <c:pt idx="1">
                  <c:v>-3.4</c:v>
                </c:pt>
                <c:pt idx="2">
                  <c:v>-4.0999999999999996</c:v>
                </c:pt>
                <c:pt idx="3">
                  <c:v>-3</c:v>
                </c:pt>
                <c:pt idx="4">
                  <c:v>-3.2</c:v>
                </c:pt>
                <c:pt idx="5">
                  <c:v>-2.4</c:v>
                </c:pt>
                <c:pt idx="6">
                  <c:v>-1.1000000000000001</c:v>
                </c:pt>
                <c:pt idx="7">
                  <c:v>-1.1000000000000001</c:v>
                </c:pt>
                <c:pt idx="8">
                  <c:v>-1</c:v>
                </c:pt>
                <c:pt idx="9">
                  <c:v>1.2</c:v>
                </c:pt>
                <c:pt idx="10">
                  <c:v>0.5</c:v>
                </c:pt>
                <c:pt idx="11">
                  <c:v>-1.6</c:v>
                </c:pt>
                <c:pt idx="12">
                  <c:v>-0.6</c:v>
                </c:pt>
                <c:pt idx="13">
                  <c:v>1.1000000000000001</c:v>
                </c:pt>
                <c:pt idx="14">
                  <c:v>-6.5</c:v>
                </c:pt>
                <c:pt idx="15">
                  <c:v>-0.9</c:v>
                </c:pt>
                <c:pt idx="16">
                  <c:v>-1.3</c:v>
                </c:pt>
                <c:pt idx="17">
                  <c:v>0.4</c:v>
                </c:pt>
                <c:pt idx="18">
                  <c:v>1.8</c:v>
                </c:pt>
                <c:pt idx="19">
                  <c:v>-1.8</c:v>
                </c:pt>
                <c:pt idx="20">
                  <c:v>-2.4</c:v>
                </c:pt>
                <c:pt idx="21">
                  <c:v>-0.5</c:v>
                </c:pt>
                <c:pt idx="22">
                  <c:v>-1.6</c:v>
                </c:pt>
                <c:pt idx="23">
                  <c:v>0.6</c:v>
                </c:pt>
                <c:pt idx="24">
                  <c:v>-0.1</c:v>
                </c:pt>
                <c:pt idx="25">
                  <c:v>1.3</c:v>
                </c:pt>
                <c:pt idx="26">
                  <c:v>6.1</c:v>
                </c:pt>
                <c:pt idx="27">
                  <c:v>0.1</c:v>
                </c:pt>
                <c:pt idx="28">
                  <c:v>-0.1</c:v>
                </c:pt>
                <c:pt idx="29">
                  <c:v>-2.2000000000000002</c:v>
                </c:pt>
                <c:pt idx="30">
                  <c:v>-4</c:v>
                </c:pt>
                <c:pt idx="31" formatCode="0.0;\▲\ 0.0;\▲\ 0.0">
                  <c:v>0</c:v>
                </c:pt>
                <c:pt idx="32">
                  <c:v>-0.2</c:v>
                </c:pt>
                <c:pt idx="33">
                  <c:v>-2.4</c:v>
                </c:pt>
                <c:pt idx="34">
                  <c:v>1.6</c:v>
                </c:pt>
                <c:pt idx="35">
                  <c:v>0.7</c:v>
                </c:pt>
                <c:pt idx="36">
                  <c:v>-2.9</c:v>
                </c:pt>
                <c:pt idx="37">
                  <c:v>-2.9</c:v>
                </c:pt>
                <c:pt idx="38">
                  <c:v>3.5</c:v>
                </c:pt>
                <c:pt idx="39">
                  <c:v>-1</c:v>
                </c:pt>
                <c:pt idx="40">
                  <c:v>0.8</c:v>
                </c:pt>
                <c:pt idx="41">
                  <c:v>4.4835399543204488</c:v>
                </c:pt>
                <c:pt idx="42">
                  <c:v>-0.73147955168299461</c:v>
                </c:pt>
                <c:pt idx="43">
                  <c:v>0.873149363507153</c:v>
                </c:pt>
                <c:pt idx="44">
                  <c:v>1.6643664350476399</c:v>
                </c:pt>
                <c:pt idx="45">
                  <c:v>0.8</c:v>
                </c:pt>
                <c:pt idx="46">
                  <c:v>1.2341919263533185</c:v>
                </c:pt>
                <c:pt idx="47">
                  <c:v>0.89976325907056776</c:v>
                </c:pt>
                <c:pt idx="48">
                  <c:v>0.7</c:v>
                </c:pt>
                <c:pt idx="49">
                  <c:v>2.4</c:v>
                </c:pt>
                <c:pt idx="50">
                  <c:v>17</c:v>
                </c:pt>
                <c:pt idx="51">
                  <c:v>-6</c:v>
                </c:pt>
                <c:pt idx="52">
                  <c:v>-0.5</c:v>
                </c:pt>
                <c:pt idx="53">
                  <c:v>-1.2</c:v>
                </c:pt>
                <c:pt idx="54">
                  <c:v>0.3</c:v>
                </c:pt>
                <c:pt idx="55">
                  <c:v>2.8</c:v>
                </c:pt>
                <c:pt idx="56">
                  <c:v>1.7</c:v>
                </c:pt>
                <c:pt idx="57">
                  <c:v>1</c:v>
                </c:pt>
                <c:pt idx="58">
                  <c:v>1.9</c:v>
                </c:pt>
                <c:pt idx="59">
                  <c:v>0.7</c:v>
                </c:pt>
                <c:pt idx="60">
                  <c:v>0.6</c:v>
                </c:pt>
                <c:pt idx="61">
                  <c:v>2</c:v>
                </c:pt>
                <c:pt idx="62">
                  <c:v>-12.3</c:v>
                </c:pt>
                <c:pt idx="63">
                  <c:v>9.5</c:v>
                </c:pt>
                <c:pt idx="64">
                  <c:v>6.3</c:v>
                </c:pt>
                <c:pt idx="65">
                  <c:v>0.6</c:v>
                </c:pt>
                <c:pt idx="66">
                  <c:v>3.2</c:v>
                </c:pt>
                <c:pt idx="67">
                  <c:v>2.6</c:v>
                </c:pt>
                <c:pt idx="68">
                  <c:v>2.6</c:v>
                </c:pt>
                <c:pt idx="69">
                  <c:v>4</c:v>
                </c:pt>
                <c:pt idx="70">
                  <c:v>-0.8</c:v>
                </c:pt>
                <c:pt idx="71">
                  <c:v>0.9</c:v>
                </c:pt>
                <c:pt idx="72">
                  <c:v>2.1</c:v>
                </c:pt>
                <c:pt idx="73">
                  <c:v>3.3</c:v>
                </c:pt>
                <c:pt idx="74">
                  <c:v>-0.2</c:v>
                </c:pt>
                <c:pt idx="75">
                  <c:v>-0.1</c:v>
                </c:pt>
                <c:pt idx="76">
                  <c:v>-1.9</c:v>
                </c:pt>
                <c:pt idx="77">
                  <c:v>-0.7</c:v>
                </c:pt>
                <c:pt idx="78">
                  <c:v>0.9</c:v>
                </c:pt>
                <c:pt idx="79">
                  <c:v>-3.2</c:v>
                </c:pt>
                <c:pt idx="80">
                  <c:v>-2.7</c:v>
                </c:pt>
                <c:pt idx="81">
                  <c:v>-0.6</c:v>
                </c:pt>
                <c:pt idx="82">
                  <c:v>-0.1</c:v>
                </c:pt>
                <c:pt idx="83">
                  <c:v>-1.2</c:v>
                </c:pt>
                <c:pt idx="84">
                  <c:v>-1</c:v>
                </c:pt>
                <c:pt idx="85">
                  <c:v>-2.6</c:v>
                </c:pt>
                <c:pt idx="86">
                  <c:v>-0.9</c:v>
                </c:pt>
                <c:pt idx="87">
                  <c:v>0.8</c:v>
                </c:pt>
                <c:pt idx="88">
                  <c:v>-0.6</c:v>
                </c:pt>
                <c:pt idx="89">
                  <c:v>0.1</c:v>
                </c:pt>
                <c:pt idx="90">
                  <c:v>-0.2</c:v>
                </c:pt>
                <c:pt idx="91">
                  <c:v>0.7</c:v>
                </c:pt>
                <c:pt idx="92">
                  <c:v>1.8</c:v>
                </c:pt>
                <c:pt idx="93">
                  <c:v>-0.5</c:v>
                </c:pt>
                <c:pt idx="94">
                  <c:v>1.4</c:v>
                </c:pt>
                <c:pt idx="95">
                  <c:v>1.2</c:v>
                </c:pt>
                <c:pt idx="96">
                  <c:v>0.5</c:v>
                </c:pt>
                <c:pt idx="97">
                  <c:v>0.5</c:v>
                </c:pt>
                <c:pt idx="98">
                  <c:v>0.4</c:v>
                </c:pt>
                <c:pt idx="99">
                  <c:v>-0.1</c:v>
                </c:pt>
                <c:pt idx="100">
                  <c:v>-1.4</c:v>
                </c:pt>
                <c:pt idx="101">
                  <c:v>2.1</c:v>
                </c:pt>
                <c:pt idx="102">
                  <c:v>-1</c:v>
                </c:pt>
                <c:pt idx="103">
                  <c:v>0.6</c:v>
                </c:pt>
                <c:pt idx="104">
                  <c:v>1.1000000000000001</c:v>
                </c:pt>
                <c:pt idx="105">
                  <c:v>-0.2</c:v>
                </c:pt>
                <c:pt idx="106">
                  <c:v>-1.7</c:v>
                </c:pt>
                <c:pt idx="107">
                  <c:v>-0.5</c:v>
                </c:pt>
                <c:pt idx="108">
                  <c:v>-3</c:v>
                </c:pt>
                <c:pt idx="109">
                  <c:v>-1.5</c:v>
                </c:pt>
                <c:pt idx="110">
                  <c:v>1</c:v>
                </c:pt>
                <c:pt idx="111">
                  <c:v>-1.4</c:v>
                </c:pt>
              </c:numCache>
            </c:numRef>
          </c:val>
          <c:smooth val="0"/>
          <c:extLst>
            <c:ext xmlns:c16="http://schemas.microsoft.com/office/drawing/2014/chart" uri="{C3380CC4-5D6E-409C-BE32-E72D297353CC}">
              <c16:uniqueId val="{00000001-E48E-4662-8CB6-DFDF4AE12FF9}"/>
            </c:ext>
          </c:extLst>
        </c:ser>
        <c:dLbls>
          <c:showLegendKey val="0"/>
          <c:showVal val="0"/>
          <c:showCatName val="0"/>
          <c:showSerName val="0"/>
          <c:showPercent val="0"/>
          <c:showBubbleSize val="0"/>
        </c:dLbls>
        <c:smooth val="0"/>
        <c:axId val="113953024"/>
        <c:axId val="113954816"/>
      </c:lineChart>
      <c:dateAx>
        <c:axId val="113953024"/>
        <c:scaling>
          <c:orientation val="minMax"/>
          <c:max val="43556"/>
        </c:scaling>
        <c:delete val="0"/>
        <c:axPos val="b"/>
        <c:numFmt formatCode="yyyy&quot;年&quot;m&quot;月&quot;" sourceLinked="1"/>
        <c:majorTickMark val="out"/>
        <c:minorTickMark val="none"/>
        <c:tickLblPos val="low"/>
        <c:crossAx val="113954816"/>
        <c:crosses val="autoZero"/>
        <c:auto val="1"/>
        <c:lblOffset val="100"/>
        <c:baseTimeUnit val="months"/>
        <c:majorUnit val="6"/>
        <c:majorTimeUnit val="months"/>
      </c:dateAx>
      <c:valAx>
        <c:axId val="113954816"/>
        <c:scaling>
          <c:orientation val="minMax"/>
        </c:scaling>
        <c:delete val="0"/>
        <c:axPos val="l"/>
        <c:majorGridlines/>
        <c:numFmt formatCode="0.0_ ;[Red]\-0.0\ " sourceLinked="0"/>
        <c:majorTickMark val="out"/>
        <c:minorTickMark val="none"/>
        <c:tickLblPos val="nextTo"/>
        <c:crossAx val="113953024"/>
        <c:crosses val="autoZero"/>
        <c:crossBetween val="between"/>
        <c:majorUnit val="10"/>
      </c:valAx>
    </c:plotArea>
    <c:legend>
      <c:legendPos val="t"/>
      <c:layout>
        <c:manualLayout>
          <c:xMode val="edge"/>
          <c:yMode val="edge"/>
          <c:x val="0.38975609756097562"/>
          <c:y val="4.9382716049382713E-2"/>
          <c:w val="0.22048780487804878"/>
          <c:h val="8.1180307007078664E-2"/>
        </c:manualLayout>
      </c:layout>
      <c:overlay val="0"/>
    </c:legend>
    <c:plotVisOnly val="1"/>
    <c:dispBlanksAs val="gap"/>
    <c:showDLblsOverMax val="0"/>
  </c:chart>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Sheet1!$B$32</c:f>
              <c:strCache>
                <c:ptCount val="1"/>
                <c:pt idx="0">
                  <c:v>実績値</c:v>
                </c:pt>
              </c:strCache>
            </c:strRef>
          </c:tx>
          <c:dLbls>
            <c:dLbl>
              <c:idx val="0"/>
              <c:layout>
                <c:manualLayout>
                  <c:x val="-4.4444444444444446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DC-45D2-B549-574E104705EB}"/>
                </c:ext>
              </c:extLst>
            </c:dLbl>
            <c:dLbl>
              <c:idx val="1"/>
              <c:layout>
                <c:manualLayout>
                  <c:x val="-4.7222222222222276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DC-45D2-B549-574E104705EB}"/>
                </c:ext>
              </c:extLst>
            </c:dLbl>
            <c:dLbl>
              <c:idx val="2"/>
              <c:layout>
                <c:manualLayout>
                  <c:x val="-5.5555555555555552E-2"/>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DC-45D2-B549-574E104705EB}"/>
                </c:ext>
              </c:extLst>
            </c:dLbl>
            <c:dLbl>
              <c:idx val="3"/>
              <c:layout>
                <c:manualLayout>
                  <c:x val="-3.3333333333333333E-2"/>
                  <c:y val="-5.5555555555555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DC-45D2-B549-574E104705EB}"/>
                </c:ext>
              </c:extLst>
            </c:dLbl>
            <c:dLbl>
              <c:idx val="4"/>
              <c:layout>
                <c:manualLayout>
                  <c:x val="-5.2777777777777882E-2"/>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DC-45D2-B549-574E104705E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Sheet1!$C$31:$G$31</c:f>
              <c:strCache>
                <c:ptCount val="5"/>
                <c:pt idx="0">
                  <c:v>2013年</c:v>
                </c:pt>
                <c:pt idx="1">
                  <c:v>2014年</c:v>
                </c:pt>
                <c:pt idx="2">
                  <c:v>2015年</c:v>
                </c:pt>
                <c:pt idx="3">
                  <c:v>2016年</c:v>
                </c:pt>
                <c:pt idx="4">
                  <c:v>2017年</c:v>
                </c:pt>
              </c:strCache>
            </c:strRef>
          </c:cat>
          <c:val>
            <c:numRef>
              <c:f>Sheet1!$C$32:$G$32</c:f>
              <c:numCache>
                <c:formatCode>#,##0_);[Red]\(#,##0\)</c:formatCode>
                <c:ptCount val="5"/>
                <c:pt idx="0">
                  <c:v>4562</c:v>
                </c:pt>
                <c:pt idx="1">
                  <c:v>4594</c:v>
                </c:pt>
                <c:pt idx="2">
                  <c:v>4645</c:v>
                </c:pt>
                <c:pt idx="3">
                  <c:v>4652</c:v>
                </c:pt>
                <c:pt idx="4">
                  <c:v>4573</c:v>
                </c:pt>
              </c:numCache>
            </c:numRef>
          </c:val>
          <c:smooth val="0"/>
          <c:extLst>
            <c:ext xmlns:c16="http://schemas.microsoft.com/office/drawing/2014/chart" uri="{C3380CC4-5D6E-409C-BE32-E72D297353CC}">
              <c16:uniqueId val="{00000005-D3DC-45D2-B549-574E104705EB}"/>
            </c:ext>
          </c:extLst>
        </c:ser>
        <c:dLbls>
          <c:showLegendKey val="0"/>
          <c:showVal val="0"/>
          <c:showCatName val="0"/>
          <c:showSerName val="0"/>
          <c:showPercent val="0"/>
          <c:showBubbleSize val="0"/>
        </c:dLbls>
        <c:marker val="1"/>
        <c:smooth val="0"/>
        <c:axId val="155967872"/>
        <c:axId val="155969408"/>
      </c:lineChart>
      <c:catAx>
        <c:axId val="155967872"/>
        <c:scaling>
          <c:orientation val="minMax"/>
        </c:scaling>
        <c:delete val="0"/>
        <c:axPos val="b"/>
        <c:numFmt formatCode="General" sourceLinked="1"/>
        <c:majorTickMark val="out"/>
        <c:minorTickMark val="none"/>
        <c:tickLblPos val="nextTo"/>
        <c:crossAx val="155969408"/>
        <c:crosses val="autoZero"/>
        <c:auto val="1"/>
        <c:lblAlgn val="ctr"/>
        <c:lblOffset val="100"/>
        <c:noMultiLvlLbl val="0"/>
      </c:catAx>
      <c:valAx>
        <c:axId val="155969408"/>
        <c:scaling>
          <c:orientation val="minMax"/>
          <c:max val="5500"/>
          <c:min val="3500"/>
        </c:scaling>
        <c:delete val="0"/>
        <c:axPos val="l"/>
        <c:majorGridlines/>
        <c:numFmt formatCode="#,##0_);[Red]\(#,##0\)" sourceLinked="1"/>
        <c:majorTickMark val="out"/>
        <c:minorTickMark val="none"/>
        <c:tickLblPos val="nextTo"/>
        <c:crossAx val="155967872"/>
        <c:crosses val="autoZero"/>
        <c:crossBetween val="between"/>
        <c:majorUnit val="500"/>
      </c:valAx>
    </c:plotArea>
    <c:plotVisOnly val="1"/>
    <c:dispBlanksAs val="gap"/>
    <c:showDLblsOverMax val="0"/>
  </c:chart>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6174328835386"/>
          <c:y val="0.10435363919535783"/>
          <c:w val="0.86212215358107824"/>
          <c:h val="0.70572251170671962"/>
        </c:manualLayout>
      </c:layout>
      <c:barChart>
        <c:barDir val="col"/>
        <c:grouping val="clustered"/>
        <c:varyColors val="0"/>
        <c:ser>
          <c:idx val="0"/>
          <c:order val="0"/>
          <c:tx>
            <c:strRef>
              <c:f>グラフ!$A$31</c:f>
              <c:strCache>
                <c:ptCount val="1"/>
                <c:pt idx="0">
                  <c:v>1人当たりの付加価値額</c:v>
                </c:pt>
              </c:strCache>
            </c:strRef>
          </c:tx>
          <c:spPr>
            <a:pattFill prst="pct90">
              <a:fgClr>
                <a:srgbClr val="FF0000"/>
              </a:fgClr>
              <a:bgClr>
                <a:schemeClr val="bg1"/>
              </a:bgClr>
            </a:pattFill>
          </c:spPr>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グラフ!$B$30:$D$30</c:f>
              <c:strCache>
                <c:ptCount val="3"/>
                <c:pt idx="0">
                  <c:v>大阪府</c:v>
                </c:pt>
                <c:pt idx="1">
                  <c:v>東京都</c:v>
                </c:pt>
                <c:pt idx="2">
                  <c:v>愛知県</c:v>
                </c:pt>
              </c:strCache>
            </c:strRef>
          </c:cat>
          <c:val>
            <c:numRef>
              <c:f>グラフ!$B$31:$D$31</c:f>
              <c:numCache>
                <c:formatCode>#,##0_);[Red]\(#,##0\)</c:formatCode>
                <c:ptCount val="3"/>
                <c:pt idx="0">
                  <c:v>1039.3719159215777</c:v>
                </c:pt>
                <c:pt idx="1">
                  <c:v>885.87667149948538</c:v>
                </c:pt>
                <c:pt idx="2">
                  <c:v>1057.2855885866622</c:v>
                </c:pt>
              </c:numCache>
            </c:numRef>
          </c:val>
          <c:extLst>
            <c:ext xmlns:c16="http://schemas.microsoft.com/office/drawing/2014/chart" uri="{C3380CC4-5D6E-409C-BE32-E72D297353CC}">
              <c16:uniqueId val="{00000000-3FD4-40E2-A4B5-975F1B08EC55}"/>
            </c:ext>
          </c:extLst>
        </c:ser>
        <c:dLbls>
          <c:showLegendKey val="0"/>
          <c:showVal val="0"/>
          <c:showCatName val="0"/>
          <c:showSerName val="0"/>
          <c:showPercent val="0"/>
          <c:showBubbleSize val="0"/>
        </c:dLbls>
        <c:gapWidth val="150"/>
        <c:axId val="574642288"/>
        <c:axId val="1"/>
      </c:barChart>
      <c:catAx>
        <c:axId val="574642288"/>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574642288"/>
        <c:crosses val="autoZero"/>
        <c:crossBetween val="between"/>
      </c:valAx>
    </c:plotArea>
    <c:plotVisOnly val="1"/>
    <c:dispBlanksAs val="gap"/>
    <c:showDLblsOverMax val="0"/>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グラフ!$A$10</c:f>
              <c:strCache>
                <c:ptCount val="1"/>
                <c:pt idx="0">
                  <c:v>事業所数（左目盛）</c:v>
                </c:pt>
              </c:strCache>
            </c:strRef>
          </c:tx>
          <c:spPr>
            <a:pattFill prst="pct80">
              <a:fgClr>
                <a:srgbClr val="0070C0"/>
              </a:fgClr>
              <a:bgClr>
                <a:schemeClr val="bg1"/>
              </a:bgClr>
            </a:patt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グラフ!$B$9:$D$9</c:f>
              <c:strCache>
                <c:ptCount val="3"/>
                <c:pt idx="0">
                  <c:v>大阪府</c:v>
                </c:pt>
                <c:pt idx="1">
                  <c:v>東京都</c:v>
                </c:pt>
                <c:pt idx="2">
                  <c:v>愛知県</c:v>
                </c:pt>
              </c:strCache>
            </c:strRef>
          </c:cat>
          <c:val>
            <c:numRef>
              <c:f>グラフ!$B$10:$D$10</c:f>
              <c:numCache>
                <c:formatCode>#,##0_);[Red]\(#,##0\)</c:formatCode>
                <c:ptCount val="3"/>
                <c:pt idx="0">
                  <c:v>15644</c:v>
                </c:pt>
                <c:pt idx="1">
                  <c:v>10249</c:v>
                </c:pt>
                <c:pt idx="2">
                  <c:v>15208</c:v>
                </c:pt>
              </c:numCache>
            </c:numRef>
          </c:val>
          <c:extLst>
            <c:ext xmlns:c16="http://schemas.microsoft.com/office/drawing/2014/chart" uri="{C3380CC4-5D6E-409C-BE32-E72D297353CC}">
              <c16:uniqueId val="{00000000-2A47-44F9-8D13-903DEEF8DB86}"/>
            </c:ext>
          </c:extLst>
        </c:ser>
        <c:ser>
          <c:idx val="1"/>
          <c:order val="1"/>
          <c:tx>
            <c:strRef>
              <c:f>グラフ!#REF!</c:f>
              <c:strCache>
                <c:ptCount val="1"/>
                <c:pt idx="0">
                  <c:v>#REF!</c:v>
                </c:pt>
              </c:strCache>
            </c:strRef>
          </c:tx>
          <c:invertIfNegative val="0"/>
          <c:cat>
            <c:strRef>
              <c:f>グラフ!$B$9:$D$9</c:f>
              <c:strCache>
                <c:ptCount val="3"/>
                <c:pt idx="0">
                  <c:v>大阪府</c:v>
                </c:pt>
                <c:pt idx="1">
                  <c:v>東京都</c:v>
                </c:pt>
                <c:pt idx="2">
                  <c:v>愛知県</c:v>
                </c:pt>
              </c:strCache>
            </c:strRef>
          </c:cat>
          <c:val>
            <c:numRef>
              <c:f>グラフ!#REF!</c:f>
              <c:numCache>
                <c:formatCode>General</c:formatCode>
                <c:ptCount val="1"/>
                <c:pt idx="0">
                  <c:v>1</c:v>
                </c:pt>
              </c:numCache>
            </c:numRef>
          </c:val>
          <c:extLst>
            <c:ext xmlns:c16="http://schemas.microsoft.com/office/drawing/2014/chart" uri="{C3380CC4-5D6E-409C-BE32-E72D297353CC}">
              <c16:uniqueId val="{00000001-2A47-44F9-8D13-903DEEF8DB86}"/>
            </c:ext>
          </c:extLst>
        </c:ser>
        <c:ser>
          <c:idx val="2"/>
          <c:order val="2"/>
          <c:tx>
            <c:strRef>
              <c:f>グラフ!#REF!</c:f>
              <c:strCache>
                <c:ptCount val="1"/>
                <c:pt idx="0">
                  <c:v>#REF!</c:v>
                </c:pt>
              </c:strCache>
            </c:strRef>
          </c:tx>
          <c:invertIfNegative val="0"/>
          <c:cat>
            <c:strRef>
              <c:f>グラフ!$B$9:$D$9</c:f>
              <c:strCache>
                <c:ptCount val="3"/>
                <c:pt idx="0">
                  <c:v>大阪府</c:v>
                </c:pt>
                <c:pt idx="1">
                  <c:v>東京都</c:v>
                </c:pt>
                <c:pt idx="2">
                  <c:v>愛知県</c:v>
                </c:pt>
              </c:strCache>
            </c:strRef>
          </c:cat>
          <c:val>
            <c:numRef>
              <c:f>グラフ!#REF!</c:f>
              <c:numCache>
                <c:formatCode>General</c:formatCode>
                <c:ptCount val="1"/>
                <c:pt idx="0">
                  <c:v>1</c:v>
                </c:pt>
              </c:numCache>
            </c:numRef>
          </c:val>
          <c:extLst>
            <c:ext xmlns:c16="http://schemas.microsoft.com/office/drawing/2014/chart" uri="{C3380CC4-5D6E-409C-BE32-E72D297353CC}">
              <c16:uniqueId val="{00000002-2A47-44F9-8D13-903DEEF8DB86}"/>
            </c:ext>
          </c:extLst>
        </c:ser>
        <c:dLbls>
          <c:showLegendKey val="0"/>
          <c:showVal val="0"/>
          <c:showCatName val="0"/>
          <c:showSerName val="0"/>
          <c:showPercent val="0"/>
          <c:showBubbleSize val="0"/>
        </c:dLbls>
        <c:gapWidth val="117"/>
        <c:axId val="427862960"/>
        <c:axId val="1"/>
      </c:barChart>
      <c:barChart>
        <c:barDir val="col"/>
        <c:grouping val="clustered"/>
        <c:varyColors val="0"/>
        <c:ser>
          <c:idx val="3"/>
          <c:order val="3"/>
          <c:tx>
            <c:strRef>
              <c:f>グラフ!$A$11</c:f>
              <c:strCache>
                <c:ptCount val="1"/>
                <c:pt idx="0">
                  <c:v>付加価値額（右目盛）</c:v>
                </c:pt>
              </c:strCache>
            </c:strRef>
          </c:tx>
          <c:spPr>
            <a:pattFill prst="narHorz">
              <a:fgClr>
                <a:srgbClr val="FF0000"/>
              </a:fgClr>
              <a:bgClr>
                <a:schemeClr val="bg1"/>
              </a:bgClr>
            </a:pattFill>
          </c:spPr>
          <c:invertIfNegative val="0"/>
          <c:dLbls>
            <c:dLbl>
              <c:idx val="0"/>
              <c:layout>
                <c:manualLayout>
                  <c:x val="1.2093726379440665E-2"/>
                  <c:y val="1.9801990489847193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47-44F9-8D13-903DEEF8DB86}"/>
                </c:ext>
              </c:extLst>
            </c:dLbl>
            <c:dLbl>
              <c:idx val="1"/>
              <c:layout>
                <c:manualLayout>
                  <c:x val="2.7210884353741551E-2"/>
                  <c:y val="2.6402653986462861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A47-44F9-8D13-903DEEF8DB86}"/>
                </c:ext>
              </c:extLst>
            </c:dLbl>
            <c:dLbl>
              <c:idx val="2"/>
              <c:layout>
                <c:manualLayout>
                  <c:x val="2.9149413349926465E-2"/>
                  <c:y val="4.1852692419624464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A47-44F9-8D13-903DEEF8DB8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グラフ!$B$9:$D$9</c:f>
              <c:strCache>
                <c:ptCount val="3"/>
                <c:pt idx="0">
                  <c:v>大阪府</c:v>
                </c:pt>
                <c:pt idx="1">
                  <c:v>東京都</c:v>
                </c:pt>
                <c:pt idx="2">
                  <c:v>愛知県</c:v>
                </c:pt>
              </c:strCache>
            </c:strRef>
          </c:cat>
          <c:val>
            <c:numRef>
              <c:f>グラフ!$B$11:$D$11</c:f>
              <c:numCache>
                <c:formatCode>#,##0_);[Red]\(#,##0\)</c:formatCode>
                <c:ptCount val="3"/>
                <c:pt idx="0">
                  <c:v>3528.096</c:v>
                </c:pt>
                <c:pt idx="1">
                  <c:v>1643.6289999999999</c:v>
                </c:pt>
                <c:pt idx="2">
                  <c:v>4433.9279999999999</c:v>
                </c:pt>
              </c:numCache>
            </c:numRef>
          </c:val>
          <c:extLst>
            <c:ext xmlns:c16="http://schemas.microsoft.com/office/drawing/2014/chart" uri="{C3380CC4-5D6E-409C-BE32-E72D297353CC}">
              <c16:uniqueId val="{00000006-2A47-44F9-8D13-903DEEF8DB86}"/>
            </c:ext>
          </c:extLst>
        </c:ser>
        <c:dLbls>
          <c:showLegendKey val="0"/>
          <c:showVal val="0"/>
          <c:showCatName val="0"/>
          <c:showSerName val="0"/>
          <c:showPercent val="0"/>
          <c:showBubbleSize val="0"/>
        </c:dLbls>
        <c:gapWidth val="294"/>
        <c:axId val="3"/>
        <c:axId val="4"/>
      </c:barChart>
      <c:catAx>
        <c:axId val="427862960"/>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427862960"/>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scaling>
        <c:delete val="0"/>
        <c:axPos val="r"/>
        <c:numFmt formatCode="#,##0_);[Red]\(#,##0\)" sourceLinked="1"/>
        <c:majorTickMark val="out"/>
        <c:minorTickMark val="none"/>
        <c:tickLblPos val="nextTo"/>
        <c:crossAx val="3"/>
        <c:crosses val="max"/>
        <c:crossBetween val="between"/>
      </c:valAx>
    </c:plotArea>
    <c:legend>
      <c:legendPos val="t"/>
      <c:legendEntry>
        <c:idx val="1"/>
        <c:delete val="1"/>
      </c:legendEntry>
      <c:legendEntry>
        <c:idx val="2"/>
        <c:delete val="1"/>
      </c:legendEntry>
      <c:layout>
        <c:manualLayout>
          <c:xMode val="edge"/>
          <c:yMode val="edge"/>
          <c:x val="0.17521452248747793"/>
          <c:y val="9.2760301514034887E-2"/>
          <c:w val="0.61235561690246887"/>
          <c:h val="0.1198127820229368"/>
        </c:manualLayout>
      </c:layout>
      <c:overlay val="0"/>
    </c:legend>
    <c:plotVisOnly val="1"/>
    <c:dispBlanksAs val="gap"/>
    <c:showDLblsOverMax val="0"/>
  </c:chart>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08573928258967"/>
          <c:y val="9.2044907999065576E-2"/>
          <c:w val="0.86235870516185475"/>
          <c:h val="0.72752497560841545"/>
        </c:manualLayout>
      </c:layout>
      <c:barChart>
        <c:barDir val="col"/>
        <c:grouping val="clustered"/>
        <c:varyColors val="0"/>
        <c:ser>
          <c:idx val="0"/>
          <c:order val="0"/>
          <c:tx>
            <c:strRef>
              <c:f>グラフ!$G$10</c:f>
              <c:strCache>
                <c:ptCount val="1"/>
                <c:pt idx="0">
                  <c:v>大阪府</c:v>
                </c:pt>
              </c:strCache>
            </c:strRef>
          </c:tx>
          <c:spPr>
            <a:solidFill>
              <a:srgbClr val="00206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グラフ!$H$9:$L$9</c:f>
              <c:strCache>
                <c:ptCount val="5"/>
                <c:pt idx="0">
                  <c:v>4～9人</c:v>
                </c:pt>
                <c:pt idx="1">
                  <c:v>10～19人</c:v>
                </c:pt>
                <c:pt idx="2">
                  <c:v>20～29人</c:v>
                </c:pt>
                <c:pt idx="3">
                  <c:v>30～99人</c:v>
                </c:pt>
                <c:pt idx="4">
                  <c:v>100～299人</c:v>
                </c:pt>
              </c:strCache>
            </c:strRef>
          </c:cat>
          <c:val>
            <c:numRef>
              <c:f>グラフ!$H$10:$L$10</c:f>
              <c:numCache>
                <c:formatCode>#,##0;"▲ "#,##0</c:formatCode>
                <c:ptCount val="5"/>
                <c:pt idx="0">
                  <c:v>290.923</c:v>
                </c:pt>
                <c:pt idx="1">
                  <c:v>472.82400000000001</c:v>
                </c:pt>
                <c:pt idx="2">
                  <c:v>438.79500000000002</c:v>
                </c:pt>
                <c:pt idx="3">
                  <c:v>1214.749</c:v>
                </c:pt>
                <c:pt idx="4">
                  <c:v>1110.8050000000001</c:v>
                </c:pt>
              </c:numCache>
            </c:numRef>
          </c:val>
          <c:extLst>
            <c:ext xmlns:c16="http://schemas.microsoft.com/office/drawing/2014/chart" uri="{C3380CC4-5D6E-409C-BE32-E72D297353CC}">
              <c16:uniqueId val="{00000000-A40F-4B18-9AA1-A032DC25D2BA}"/>
            </c:ext>
          </c:extLst>
        </c:ser>
        <c:ser>
          <c:idx val="1"/>
          <c:order val="1"/>
          <c:tx>
            <c:strRef>
              <c:f>グラフ!$G$11</c:f>
              <c:strCache>
                <c:ptCount val="1"/>
                <c:pt idx="0">
                  <c:v>東京都</c:v>
                </c:pt>
              </c:strCache>
            </c:strRef>
          </c:tx>
          <c:spPr>
            <a:pattFill prst="pct80">
              <a:fgClr>
                <a:srgbClr val="FF0000"/>
              </a:fgClr>
              <a:bgClr>
                <a:schemeClr val="bg1"/>
              </a:bgClr>
            </a:patt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グラフ!$H$9:$L$9</c:f>
              <c:strCache>
                <c:ptCount val="5"/>
                <c:pt idx="0">
                  <c:v>4～9人</c:v>
                </c:pt>
                <c:pt idx="1">
                  <c:v>10～19人</c:v>
                </c:pt>
                <c:pt idx="2">
                  <c:v>20～29人</c:v>
                </c:pt>
                <c:pt idx="3">
                  <c:v>30～99人</c:v>
                </c:pt>
                <c:pt idx="4">
                  <c:v>100～299人</c:v>
                </c:pt>
              </c:strCache>
            </c:strRef>
          </c:cat>
          <c:val>
            <c:numRef>
              <c:f>グラフ!$H$11:$L$11</c:f>
              <c:numCache>
                <c:formatCode>#,##0;"▲ "#,##0</c:formatCode>
                <c:ptCount val="5"/>
                <c:pt idx="0">
                  <c:v>191.59399999999999</c:v>
                </c:pt>
                <c:pt idx="1">
                  <c:v>283.73599999999999</c:v>
                </c:pt>
                <c:pt idx="2">
                  <c:v>245.03800000000001</c:v>
                </c:pt>
                <c:pt idx="3">
                  <c:v>536.08699999999999</c:v>
                </c:pt>
                <c:pt idx="4">
                  <c:v>387.17399999999998</c:v>
                </c:pt>
              </c:numCache>
            </c:numRef>
          </c:val>
          <c:extLst>
            <c:ext xmlns:c16="http://schemas.microsoft.com/office/drawing/2014/chart" uri="{C3380CC4-5D6E-409C-BE32-E72D297353CC}">
              <c16:uniqueId val="{00000001-A40F-4B18-9AA1-A032DC25D2BA}"/>
            </c:ext>
          </c:extLst>
        </c:ser>
        <c:ser>
          <c:idx val="2"/>
          <c:order val="2"/>
          <c:tx>
            <c:strRef>
              <c:f>グラフ!$G$12</c:f>
              <c:strCache>
                <c:ptCount val="1"/>
                <c:pt idx="0">
                  <c:v>愛知県</c:v>
                </c:pt>
              </c:strCache>
            </c:strRef>
          </c:tx>
          <c:spPr>
            <a:pattFill prst="dkUpDiag">
              <a:fgClr>
                <a:srgbClr val="00B050"/>
              </a:fgClr>
              <a:bgClr>
                <a:schemeClr val="bg1"/>
              </a:bgClr>
            </a:patt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グラフ!$H$9:$L$9</c:f>
              <c:strCache>
                <c:ptCount val="5"/>
                <c:pt idx="0">
                  <c:v>4～9人</c:v>
                </c:pt>
                <c:pt idx="1">
                  <c:v>10～19人</c:v>
                </c:pt>
                <c:pt idx="2">
                  <c:v>20～29人</c:v>
                </c:pt>
                <c:pt idx="3">
                  <c:v>30～99人</c:v>
                </c:pt>
                <c:pt idx="4">
                  <c:v>100～299人</c:v>
                </c:pt>
              </c:strCache>
            </c:strRef>
          </c:cat>
          <c:val>
            <c:numRef>
              <c:f>グラフ!$H$12:$L$12</c:f>
              <c:numCache>
                <c:formatCode>#,##0;"▲ "#,##0</c:formatCode>
                <c:ptCount val="5"/>
                <c:pt idx="0">
                  <c:v>242.46600000000001</c:v>
                </c:pt>
                <c:pt idx="1">
                  <c:v>443.51499999999999</c:v>
                </c:pt>
                <c:pt idx="2">
                  <c:v>461.70600000000002</c:v>
                </c:pt>
                <c:pt idx="3">
                  <c:v>1353.405</c:v>
                </c:pt>
                <c:pt idx="4">
                  <c:v>1932.836</c:v>
                </c:pt>
              </c:numCache>
            </c:numRef>
          </c:val>
          <c:extLst>
            <c:ext xmlns:c16="http://schemas.microsoft.com/office/drawing/2014/chart" uri="{C3380CC4-5D6E-409C-BE32-E72D297353CC}">
              <c16:uniqueId val="{00000002-A40F-4B18-9AA1-A032DC25D2BA}"/>
            </c:ext>
          </c:extLst>
        </c:ser>
        <c:dLbls>
          <c:showLegendKey val="0"/>
          <c:showVal val="0"/>
          <c:showCatName val="0"/>
          <c:showSerName val="0"/>
          <c:showPercent val="0"/>
          <c:showBubbleSize val="0"/>
        </c:dLbls>
        <c:gapWidth val="150"/>
        <c:axId val="427866704"/>
        <c:axId val="1"/>
      </c:barChart>
      <c:catAx>
        <c:axId val="427866704"/>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max val="2000"/>
        </c:scaling>
        <c:delete val="0"/>
        <c:axPos val="l"/>
        <c:majorGridlines/>
        <c:numFmt formatCode="#,##0;&quot;▲ &quot;#,##0" sourceLinked="1"/>
        <c:majorTickMark val="out"/>
        <c:minorTickMark val="none"/>
        <c:tickLblPos val="nextTo"/>
        <c:crossAx val="427866704"/>
        <c:crosses val="autoZero"/>
        <c:crossBetween val="between"/>
      </c:valAx>
    </c:plotArea>
    <c:legend>
      <c:legendPos val="t"/>
      <c:layout>
        <c:manualLayout>
          <c:xMode val="edge"/>
          <c:yMode val="edge"/>
          <c:x val="0.10341097987751531"/>
          <c:y val="9.7731239092495634E-2"/>
          <c:w val="0.39576181102362212"/>
          <c:h val="0.12741064435008448"/>
        </c:manualLayout>
      </c:layout>
      <c:overlay val="0"/>
    </c:legend>
    <c:plotVisOnly val="1"/>
    <c:dispBlanksAs val="gap"/>
    <c:showDLblsOverMax val="0"/>
  </c:chart>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08573928258967"/>
          <c:y val="0.14309719559296519"/>
          <c:w val="0.86235870516185475"/>
          <c:h val="0.68372576328307944"/>
        </c:manualLayout>
      </c:layout>
      <c:barChart>
        <c:barDir val="col"/>
        <c:grouping val="clustered"/>
        <c:varyColors val="0"/>
        <c:ser>
          <c:idx val="0"/>
          <c:order val="0"/>
          <c:tx>
            <c:strRef>
              <c:f>グラフ!$G$27</c:f>
              <c:strCache>
                <c:ptCount val="1"/>
                <c:pt idx="0">
                  <c:v>大阪府</c:v>
                </c:pt>
              </c:strCache>
            </c:strRef>
          </c:tx>
          <c:spPr>
            <a:solidFill>
              <a:srgbClr val="00206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グラフ!$H$26:$L$26</c:f>
              <c:strCache>
                <c:ptCount val="5"/>
                <c:pt idx="0">
                  <c:v>4～9人</c:v>
                </c:pt>
                <c:pt idx="1">
                  <c:v>10～19人</c:v>
                </c:pt>
                <c:pt idx="2">
                  <c:v>20～29人</c:v>
                </c:pt>
                <c:pt idx="3">
                  <c:v>30～99人</c:v>
                </c:pt>
                <c:pt idx="4">
                  <c:v>100～299人</c:v>
                </c:pt>
              </c:strCache>
            </c:strRef>
          </c:cat>
          <c:val>
            <c:numRef>
              <c:f>グラフ!$H$27:$L$27</c:f>
              <c:numCache>
                <c:formatCode>#,##0;"▲ "#,##0</c:formatCode>
                <c:ptCount val="5"/>
                <c:pt idx="0">
                  <c:v>6809</c:v>
                </c:pt>
                <c:pt idx="1">
                  <c:v>4264</c:v>
                </c:pt>
                <c:pt idx="2">
                  <c:v>1963</c:v>
                </c:pt>
                <c:pt idx="3">
                  <c:v>2097</c:v>
                </c:pt>
                <c:pt idx="4">
                  <c:v>511</c:v>
                </c:pt>
              </c:numCache>
            </c:numRef>
          </c:val>
          <c:extLst>
            <c:ext xmlns:c16="http://schemas.microsoft.com/office/drawing/2014/chart" uri="{C3380CC4-5D6E-409C-BE32-E72D297353CC}">
              <c16:uniqueId val="{00000000-6B3A-4F45-9CA2-ACFE42DD1846}"/>
            </c:ext>
          </c:extLst>
        </c:ser>
        <c:ser>
          <c:idx val="1"/>
          <c:order val="1"/>
          <c:tx>
            <c:strRef>
              <c:f>グラフ!$G$28</c:f>
              <c:strCache>
                <c:ptCount val="1"/>
                <c:pt idx="0">
                  <c:v>東京都</c:v>
                </c:pt>
              </c:strCache>
            </c:strRef>
          </c:tx>
          <c:spPr>
            <a:pattFill prst="pct80">
              <a:fgClr>
                <a:srgbClr val="FF0000"/>
              </a:fgClr>
              <a:bgClr>
                <a:schemeClr val="bg1"/>
              </a:bgClr>
            </a:pattFill>
          </c:spPr>
          <c:invertIfNegative val="0"/>
          <c:dLbls>
            <c:dLbl>
              <c:idx val="0"/>
              <c:layout>
                <c:manualLayout>
                  <c:x val="1.9444444444444445E-2"/>
                  <c:y val="4.020100502512562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3A-4F45-9CA2-ACFE42DD1846}"/>
                </c:ext>
              </c:extLst>
            </c:dLbl>
            <c:dLbl>
              <c:idx val="1"/>
              <c:layout>
                <c:manualLayout>
                  <c:x val="1.9444444444444445E-2"/>
                  <c:y val="4.0201005025125691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B3A-4F45-9CA2-ACFE42DD1846}"/>
                </c:ext>
              </c:extLst>
            </c:dLbl>
            <c:dLbl>
              <c:idx val="2"/>
              <c:layout>
                <c:manualLayout>
                  <c:x val="1.6666666666666666E-2"/>
                  <c:y val="2.0100502512562814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3A-4F45-9CA2-ACFE42DD1846}"/>
                </c:ext>
              </c:extLst>
            </c:dLbl>
            <c:dLbl>
              <c:idx val="3"/>
              <c:layout>
                <c:manualLayout>
                  <c:x val="1.3888888888888888E-2"/>
                  <c:y val="2.680067001675041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B3A-4F45-9CA2-ACFE42DD1846}"/>
                </c:ext>
              </c:extLst>
            </c:dLbl>
            <c:dLbl>
              <c:idx val="4"/>
              <c:layout>
                <c:manualLayout>
                  <c:x val="5.5555555555556572E-3"/>
                  <c:y val="4.020100502512562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B3A-4F45-9CA2-ACFE42DD1846}"/>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グラフ!$H$26:$L$26</c:f>
              <c:strCache>
                <c:ptCount val="5"/>
                <c:pt idx="0">
                  <c:v>4～9人</c:v>
                </c:pt>
                <c:pt idx="1">
                  <c:v>10～19人</c:v>
                </c:pt>
                <c:pt idx="2">
                  <c:v>20～29人</c:v>
                </c:pt>
                <c:pt idx="3">
                  <c:v>30～99人</c:v>
                </c:pt>
                <c:pt idx="4">
                  <c:v>100～299人</c:v>
                </c:pt>
              </c:strCache>
            </c:strRef>
          </c:cat>
          <c:val>
            <c:numRef>
              <c:f>グラフ!$H$28:$L$28</c:f>
              <c:numCache>
                <c:formatCode>#,##0;"▲ "#,##0</c:formatCode>
                <c:ptCount val="5"/>
                <c:pt idx="0">
                  <c:v>5124</c:v>
                </c:pt>
                <c:pt idx="1">
                  <c:v>2686</c:v>
                </c:pt>
                <c:pt idx="2">
                  <c:v>1107</c:v>
                </c:pt>
                <c:pt idx="3">
                  <c:v>1099</c:v>
                </c:pt>
                <c:pt idx="4">
                  <c:v>233</c:v>
                </c:pt>
              </c:numCache>
            </c:numRef>
          </c:val>
          <c:extLst>
            <c:ext xmlns:c16="http://schemas.microsoft.com/office/drawing/2014/chart" uri="{C3380CC4-5D6E-409C-BE32-E72D297353CC}">
              <c16:uniqueId val="{00000006-6B3A-4F45-9CA2-ACFE42DD1846}"/>
            </c:ext>
          </c:extLst>
        </c:ser>
        <c:ser>
          <c:idx val="2"/>
          <c:order val="2"/>
          <c:tx>
            <c:strRef>
              <c:f>グラフ!$G$29</c:f>
              <c:strCache>
                <c:ptCount val="1"/>
                <c:pt idx="0">
                  <c:v>愛知県</c:v>
                </c:pt>
              </c:strCache>
            </c:strRef>
          </c:tx>
          <c:spPr>
            <a:pattFill prst="dkUpDiag">
              <a:fgClr>
                <a:srgbClr val="00B050"/>
              </a:fgClr>
              <a:bgClr>
                <a:schemeClr val="bg1"/>
              </a:bgClr>
            </a:pattFill>
          </c:spPr>
          <c:invertIfNegative val="0"/>
          <c:dLbls>
            <c:dLbl>
              <c:idx val="0"/>
              <c:layout>
                <c:manualLayout>
                  <c:x val="2.2222222222222223E-2"/>
                  <c:y val="6.7001675041875736E-3"/>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B3A-4F45-9CA2-ACFE42DD1846}"/>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グラフ!$H$26:$L$26</c:f>
              <c:strCache>
                <c:ptCount val="5"/>
                <c:pt idx="0">
                  <c:v>4～9人</c:v>
                </c:pt>
                <c:pt idx="1">
                  <c:v>10～19人</c:v>
                </c:pt>
                <c:pt idx="2">
                  <c:v>20～29人</c:v>
                </c:pt>
                <c:pt idx="3">
                  <c:v>30～99人</c:v>
                </c:pt>
                <c:pt idx="4">
                  <c:v>100～299人</c:v>
                </c:pt>
              </c:strCache>
            </c:strRef>
          </c:cat>
          <c:val>
            <c:numRef>
              <c:f>グラフ!$H$29:$L$29</c:f>
              <c:numCache>
                <c:formatCode>#,##0;"▲ "#,##0</c:formatCode>
                <c:ptCount val="5"/>
                <c:pt idx="0">
                  <c:v>5887</c:v>
                </c:pt>
                <c:pt idx="1">
                  <c:v>3966</c:v>
                </c:pt>
                <c:pt idx="2">
                  <c:v>1989</c:v>
                </c:pt>
                <c:pt idx="3">
                  <c:v>2474</c:v>
                </c:pt>
                <c:pt idx="4">
                  <c:v>892</c:v>
                </c:pt>
              </c:numCache>
            </c:numRef>
          </c:val>
          <c:extLst>
            <c:ext xmlns:c16="http://schemas.microsoft.com/office/drawing/2014/chart" uri="{C3380CC4-5D6E-409C-BE32-E72D297353CC}">
              <c16:uniqueId val="{00000008-6B3A-4F45-9CA2-ACFE42DD1846}"/>
            </c:ext>
          </c:extLst>
        </c:ser>
        <c:dLbls>
          <c:showLegendKey val="0"/>
          <c:showVal val="0"/>
          <c:showCatName val="0"/>
          <c:showSerName val="0"/>
          <c:showPercent val="0"/>
          <c:showBubbleSize val="0"/>
        </c:dLbls>
        <c:gapWidth val="150"/>
        <c:axId val="427867536"/>
        <c:axId val="1"/>
      </c:barChart>
      <c:catAx>
        <c:axId val="427867536"/>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max val="10000"/>
        </c:scaling>
        <c:delete val="0"/>
        <c:axPos val="l"/>
        <c:majorGridlines/>
        <c:numFmt formatCode="#,##0;&quot;▲ &quot;#,##0" sourceLinked="1"/>
        <c:majorTickMark val="out"/>
        <c:minorTickMark val="none"/>
        <c:tickLblPos val="nextTo"/>
        <c:crossAx val="427867536"/>
        <c:crosses val="autoZero"/>
        <c:crossBetween val="between"/>
      </c:valAx>
    </c:plotArea>
    <c:legend>
      <c:legendPos val="t"/>
      <c:layout>
        <c:manualLayout>
          <c:xMode val="edge"/>
          <c:yMode val="edge"/>
          <c:x val="0.13395175663844161"/>
          <c:y val="0.13515448963870588"/>
          <c:w val="0.40954352580927378"/>
          <c:h val="0.11098838672563188"/>
        </c:manualLayout>
      </c:layout>
      <c:overlay val="0"/>
    </c:legend>
    <c:plotVisOnly val="1"/>
    <c:dispBlanksAs val="gap"/>
    <c:showDLblsOverMax val="0"/>
  </c:chart>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555555555555555E-2"/>
          <c:y val="3.9938374450126449E-2"/>
          <c:w val="0.91936111048544977"/>
          <c:h val="0.89566211364444559"/>
        </c:manualLayout>
      </c:layout>
      <c:barChart>
        <c:barDir val="col"/>
        <c:grouping val="clustered"/>
        <c:varyColors val="0"/>
        <c:ser>
          <c:idx val="0"/>
          <c:order val="0"/>
          <c:tx>
            <c:strRef>
              <c:f>開廃業率!$C$2</c:f>
              <c:strCache>
                <c:ptCount val="1"/>
                <c:pt idx="0">
                  <c:v>開業数</c:v>
                </c:pt>
              </c:strCache>
            </c:strRef>
          </c:tx>
          <c:spPr>
            <a:solidFill>
              <a:schemeClr val="accent4">
                <a:lumMod val="60000"/>
                <a:lumOff val="40000"/>
              </a:schemeClr>
            </a:solidFill>
          </c:spPr>
          <c:invertIfNegative val="0"/>
          <c:dLbls>
            <c:dLbl>
              <c:idx val="6"/>
              <c:layout>
                <c:manualLayout>
                  <c:x val="0"/>
                  <c:y val="2.86557001828544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7B1-4630-B79C-8B87F3BE6C7B}"/>
                </c:ext>
              </c:extLst>
            </c:dLbl>
            <c:spPr>
              <a:noFill/>
              <a:ln>
                <a:noFill/>
              </a:ln>
              <a:effectLst/>
            </c:spPr>
            <c:txPr>
              <a:bodyPr wrap="square" lIns="38100" tIns="19050" rIns="38100" bIns="19050" anchor="ctr">
                <a:spAutoFit/>
              </a:bodyPr>
              <a:lstStyle/>
              <a:p>
                <a:pPr>
                  <a:defRPr b="1"/>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開廃業率!$B$3:$B$15</c:f>
              <c:strCache>
                <c:ptCount val="10"/>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strCache>
            </c:strRef>
          </c:cat>
          <c:val>
            <c:numRef>
              <c:f>開廃業率!$C$3:$C$15</c:f>
              <c:numCache>
                <c:formatCode>#,##0_);[Red]\(#,##0\)</c:formatCode>
                <c:ptCount val="10"/>
                <c:pt idx="0">
                  <c:v>7770</c:v>
                </c:pt>
                <c:pt idx="1">
                  <c:v>7477</c:v>
                </c:pt>
                <c:pt idx="2">
                  <c:v>7564</c:v>
                </c:pt>
                <c:pt idx="3">
                  <c:v>7854</c:v>
                </c:pt>
                <c:pt idx="4">
                  <c:v>8276</c:v>
                </c:pt>
                <c:pt idx="5">
                  <c:v>8383</c:v>
                </c:pt>
                <c:pt idx="6">
                  <c:v>10119</c:v>
                </c:pt>
                <c:pt idx="7">
                  <c:v>11700</c:v>
                </c:pt>
                <c:pt idx="8">
                  <c:v>11629</c:v>
                </c:pt>
                <c:pt idx="9">
                  <c:v>8463</c:v>
                </c:pt>
              </c:numCache>
            </c:numRef>
          </c:val>
          <c:extLst>
            <c:ext xmlns:c16="http://schemas.microsoft.com/office/drawing/2014/chart" uri="{C3380CC4-5D6E-409C-BE32-E72D297353CC}">
              <c16:uniqueId val="{00000000-9C96-46E6-BEAE-D027B3A4A6BD}"/>
            </c:ext>
          </c:extLst>
        </c:ser>
        <c:dLbls>
          <c:showLegendKey val="0"/>
          <c:showVal val="0"/>
          <c:showCatName val="0"/>
          <c:showSerName val="0"/>
          <c:showPercent val="0"/>
          <c:showBubbleSize val="0"/>
        </c:dLbls>
        <c:gapWidth val="150"/>
        <c:axId val="243557888"/>
        <c:axId val="243559424"/>
      </c:barChart>
      <c:lineChart>
        <c:grouping val="standard"/>
        <c:varyColors val="0"/>
        <c:ser>
          <c:idx val="1"/>
          <c:order val="1"/>
          <c:tx>
            <c:strRef>
              <c:f>開廃業率!$D$2</c:f>
              <c:strCache>
                <c:ptCount val="1"/>
                <c:pt idx="0">
                  <c:v>開業率</c:v>
                </c:pt>
              </c:strCache>
            </c:strRef>
          </c:tx>
          <c:marker>
            <c:symbol val="none"/>
          </c:marker>
          <c:dLbls>
            <c:dLbl>
              <c:idx val="0"/>
              <c:layout>
                <c:manualLayout>
                  <c:x val="-2.7383347543149954E-2"/>
                  <c:y val="4.667223835766274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C96-46E6-BEAE-D027B3A4A6BD}"/>
                </c:ext>
              </c:extLst>
            </c:dLbl>
            <c:dLbl>
              <c:idx val="6"/>
              <c:layout>
                <c:manualLayout>
                  <c:x val="-2.3923713579031974E-2"/>
                  <c:y val="-4.456548030563678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C96-46E6-BEAE-D027B3A4A6BD}"/>
                </c:ext>
              </c:extLst>
            </c:dLbl>
            <c:dLbl>
              <c:idx val="9"/>
              <c:layout>
                <c:manualLayout>
                  <c:x val="-2.2372429213218251E-2"/>
                  <c:y val="2.263078281055107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7B1-4630-B79C-8B87F3BE6C7B}"/>
                </c:ext>
              </c:extLst>
            </c:dLbl>
            <c:spPr>
              <a:noFill/>
              <a:ln>
                <a:noFill/>
              </a:ln>
              <a:effectLst/>
            </c:spPr>
            <c:txPr>
              <a:bodyPr/>
              <a:lstStyle/>
              <a:p>
                <a:pPr>
                  <a:defRPr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開廃業率!$B$3:$B$15</c:f>
              <c:strCache>
                <c:ptCount val="10"/>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strCache>
            </c:strRef>
          </c:cat>
          <c:val>
            <c:numRef>
              <c:f>開廃業率!$D$3:$D$15</c:f>
              <c:numCache>
                <c:formatCode>0.0%</c:formatCode>
                <c:ptCount val="10"/>
                <c:pt idx="0">
                  <c:v>4.7E-2</c:v>
                </c:pt>
                <c:pt idx="1">
                  <c:v>4.5601751614693556E-2</c:v>
                </c:pt>
                <c:pt idx="2">
                  <c:v>4.6083173914632812E-2</c:v>
                </c:pt>
                <c:pt idx="3">
                  <c:v>4.7634354473832644E-2</c:v>
                </c:pt>
                <c:pt idx="4">
                  <c:v>4.9906831736306674E-2</c:v>
                </c:pt>
                <c:pt idx="5">
                  <c:v>0.05</c:v>
                </c:pt>
                <c:pt idx="6">
                  <c:v>5.9000000000000004E-2</c:v>
                </c:pt>
                <c:pt idx="7">
                  <c:v>6.7000000000000004E-2</c:v>
                </c:pt>
                <c:pt idx="8">
                  <c:v>6.4000000000000001E-2</c:v>
                </c:pt>
                <c:pt idx="9">
                  <c:v>4.5999999999999999E-2</c:v>
                </c:pt>
              </c:numCache>
            </c:numRef>
          </c:val>
          <c:smooth val="0"/>
          <c:extLst>
            <c:ext xmlns:c15="http://schemas.microsoft.com/office/drawing/2012/chart" uri="{02D57815-91ED-43cb-92C2-25804820EDAC}">
              <c15:categoryFilterExceptions>
                <c15:categoryFilterException>
                  <c15:sqref>開廃業率!$D$3</c15:sqref>
                  <c15:dLbl>
                    <c:idx val="-1"/>
                    <c:layout>
                      <c:manualLayout>
                        <c:x val="-3.3378890348756754E-2"/>
                        <c:y val="5.9999295983905229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1-9C96-46E6-BEAE-D027B3A4A6BD}"/>
                      </c:ext>
                    </c:extLst>
                  </c15:dLbl>
                </c15:categoryFilterException>
                <c15:categoryFilterException>
                  <c15:sqref>開廃業率!$D$5</c15:sqref>
                  <c15:dLbl>
                    <c:idx val="-1"/>
                    <c:layout>
                      <c:manualLayout>
                        <c:x val="-2.3388515899464269E-2"/>
                        <c:y val="2.787928865270364E-2"/>
                      </c:manualLayout>
                    </c:layout>
                    <c:dLblPos val="r"/>
                    <c:showLegendKey val="0"/>
                    <c:showVal val="1"/>
                    <c:showCatName val="0"/>
                    <c:showSerName val="0"/>
                    <c:showPercent val="0"/>
                    <c:showBubbleSize val="0"/>
                    <c:extLst>
                      <c:ext uri="{CE6537A1-D6FC-4f65-9D91-7224C49458BB}">
                        <c15:layout/>
                      </c:ext>
                      <c:ext xmlns:c16="http://schemas.microsoft.com/office/drawing/2014/chart" uri="{C3380CC4-5D6E-409C-BE32-E72D297353CC}">
                        <c16:uniqueId val="{00000002-9C96-46E6-BEAE-D027B3A4A6BD}"/>
                      </c:ext>
                    </c:extLst>
                  </c15:dLbl>
                </c15:categoryFilterException>
              </c15:categoryFilterExceptions>
            </c:ext>
            <c:ext xmlns:c16="http://schemas.microsoft.com/office/drawing/2014/chart" uri="{C3380CC4-5D6E-409C-BE32-E72D297353CC}">
              <c16:uniqueId val="{00000005-9C96-46E6-BEAE-D027B3A4A6BD}"/>
            </c:ext>
          </c:extLst>
        </c:ser>
        <c:ser>
          <c:idx val="2"/>
          <c:order val="2"/>
          <c:tx>
            <c:strRef>
              <c:f>開廃業率!$E$2</c:f>
              <c:strCache>
                <c:ptCount val="1"/>
                <c:pt idx="0">
                  <c:v>廃業率</c:v>
                </c:pt>
              </c:strCache>
            </c:strRef>
          </c:tx>
          <c:spPr>
            <a:ln>
              <a:solidFill>
                <a:schemeClr val="accent1"/>
              </a:solidFill>
              <a:prstDash val="sysDash"/>
            </a:ln>
          </c:spPr>
          <c:marker>
            <c:symbol val="none"/>
          </c:marker>
          <c:dLbls>
            <c:dLbl>
              <c:idx val="0"/>
              <c:layout>
                <c:manualLayout>
                  <c:x val="-2.6728556449177772E-2"/>
                  <c:y val="-2.549635282883656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7B1-4630-B79C-8B87F3BE6C7B}"/>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開廃業率!$B$3:$B$15</c:f>
              <c:strCache>
                <c:ptCount val="10"/>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strCache>
            </c:strRef>
          </c:cat>
          <c:val>
            <c:numRef>
              <c:f>開廃業率!$E$3:$E$15</c:f>
              <c:numCache>
                <c:formatCode>0.0%</c:formatCode>
                <c:ptCount val="10"/>
                <c:pt idx="0">
                  <c:v>0.05</c:v>
                </c:pt>
                <c:pt idx="1">
                  <c:v>4.2999999999999997E-2</c:v>
                </c:pt>
                <c:pt idx="2">
                  <c:v>4.2000000000000003E-2</c:v>
                </c:pt>
                <c:pt idx="3">
                  <c:v>4.1000000000000002E-2</c:v>
                </c:pt>
                <c:pt idx="4">
                  <c:v>3.5999999999999997E-2</c:v>
                </c:pt>
                <c:pt idx="5">
                  <c:v>3.7999999999999999E-2</c:v>
                </c:pt>
                <c:pt idx="6">
                  <c:v>3.5999999999999997E-2</c:v>
                </c:pt>
                <c:pt idx="7">
                  <c:v>3.6999999999999998E-2</c:v>
                </c:pt>
                <c:pt idx="8">
                  <c:v>4.2000000000000003E-2</c:v>
                </c:pt>
                <c:pt idx="9">
                  <c:v>3.7999999999999999E-2</c:v>
                </c:pt>
              </c:numCache>
            </c:numRef>
          </c:val>
          <c:smooth val="0"/>
          <c:extLst>
            <c:ext xmlns:c15="http://schemas.microsoft.com/office/drawing/2012/chart" uri="{02D57815-91ED-43cb-92C2-25804820EDAC}">
              <c15:categoryFilterExceptions>
                <c15:categoryFilterException>
                  <c15:sqref>開廃業率!$E$3</c15:sqref>
                  <c15:dLbl>
                    <c:idx val="-1"/>
                    <c:layout>
                      <c:manualLayout>
                        <c:x val="-3.3378890348756754E-2"/>
                        <c:y val="-2.3751980838077176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6-9C96-46E6-BEAE-D027B3A4A6BD}"/>
                      </c:ext>
                    </c:extLst>
                  </c15:dLbl>
                </c15:categoryFilterException>
                <c15:categoryFilterException>
                  <c15:sqref>開廃業率!$E$5</c15:sqref>
                  <c15:dLbl>
                    <c:idx val="-1"/>
                    <c:layout>
                      <c:manualLayout>
                        <c:x val="-2.9632641273150788E-2"/>
                        <c:y val="-3.1227492865407561E-2"/>
                      </c:manualLayout>
                    </c:layout>
                    <c:dLblPos val="r"/>
                    <c:showLegendKey val="0"/>
                    <c:showVal val="1"/>
                    <c:showCatName val="0"/>
                    <c:showSerName val="0"/>
                    <c:showPercent val="0"/>
                    <c:showBubbleSize val="0"/>
                    <c:extLst>
                      <c:ext uri="{CE6537A1-D6FC-4f65-9D91-7224C49458BB}">
                        <c15:layout/>
                      </c:ext>
                      <c:ext xmlns:c16="http://schemas.microsoft.com/office/drawing/2014/chart" uri="{C3380CC4-5D6E-409C-BE32-E72D297353CC}">
                        <c16:uniqueId val="{00000001-27B1-4630-B79C-8B87F3BE6C7B}"/>
                      </c:ext>
                    </c:extLst>
                  </c15:dLbl>
                </c15:categoryFilterException>
              </c15:categoryFilterExceptions>
            </c:ext>
            <c:ext xmlns:c16="http://schemas.microsoft.com/office/drawing/2014/chart" uri="{C3380CC4-5D6E-409C-BE32-E72D297353CC}">
              <c16:uniqueId val="{00000007-9C96-46E6-BEAE-D027B3A4A6BD}"/>
            </c:ext>
          </c:extLst>
        </c:ser>
        <c:dLbls>
          <c:showLegendKey val="0"/>
          <c:showVal val="0"/>
          <c:showCatName val="0"/>
          <c:showSerName val="0"/>
          <c:showPercent val="0"/>
          <c:showBubbleSize val="0"/>
        </c:dLbls>
        <c:marker val="1"/>
        <c:smooth val="0"/>
        <c:axId val="252098816"/>
        <c:axId val="252097280"/>
      </c:lineChart>
      <c:catAx>
        <c:axId val="243557888"/>
        <c:scaling>
          <c:orientation val="minMax"/>
        </c:scaling>
        <c:delete val="0"/>
        <c:axPos val="b"/>
        <c:numFmt formatCode="General" sourceLinked="1"/>
        <c:majorTickMark val="out"/>
        <c:minorTickMark val="none"/>
        <c:tickLblPos val="nextTo"/>
        <c:crossAx val="243559424"/>
        <c:crosses val="autoZero"/>
        <c:auto val="1"/>
        <c:lblAlgn val="ctr"/>
        <c:lblOffset val="100"/>
        <c:noMultiLvlLbl val="0"/>
      </c:catAx>
      <c:valAx>
        <c:axId val="243559424"/>
        <c:scaling>
          <c:orientation val="minMax"/>
        </c:scaling>
        <c:delete val="0"/>
        <c:axPos val="l"/>
        <c:majorGridlines>
          <c:spPr>
            <a:ln>
              <a:noFill/>
            </a:ln>
          </c:spPr>
        </c:majorGridlines>
        <c:numFmt formatCode="#,##0_);[Red]\(#,##0\)" sourceLinked="1"/>
        <c:majorTickMark val="none"/>
        <c:minorTickMark val="none"/>
        <c:tickLblPos val="none"/>
        <c:crossAx val="243557888"/>
        <c:crosses val="autoZero"/>
        <c:crossBetween val="between"/>
      </c:valAx>
      <c:valAx>
        <c:axId val="252097280"/>
        <c:scaling>
          <c:orientation val="minMax"/>
          <c:max val="8.0000000000000016E-2"/>
          <c:min val="3.0000000000000006E-2"/>
        </c:scaling>
        <c:delete val="0"/>
        <c:axPos val="r"/>
        <c:numFmt formatCode="0.0%" sourceLinked="0"/>
        <c:majorTickMark val="out"/>
        <c:minorTickMark val="none"/>
        <c:tickLblPos val="nextTo"/>
        <c:crossAx val="252098816"/>
        <c:crosses val="max"/>
        <c:crossBetween val="between"/>
        <c:majorUnit val="1.0000000000000002E-2"/>
      </c:valAx>
      <c:catAx>
        <c:axId val="252098816"/>
        <c:scaling>
          <c:orientation val="minMax"/>
        </c:scaling>
        <c:delete val="1"/>
        <c:axPos val="b"/>
        <c:numFmt formatCode="General" sourceLinked="1"/>
        <c:majorTickMark val="out"/>
        <c:minorTickMark val="none"/>
        <c:tickLblPos val="nextTo"/>
        <c:crossAx val="252097280"/>
        <c:crosses val="autoZero"/>
        <c:auto val="1"/>
        <c:lblAlgn val="ctr"/>
        <c:lblOffset val="100"/>
        <c:noMultiLvlLbl val="0"/>
      </c:catAx>
    </c:plotArea>
    <c:legend>
      <c:legendPos val="r"/>
      <c:legendEntry>
        <c:idx val="1"/>
        <c:txPr>
          <a:bodyPr/>
          <a:lstStyle/>
          <a:p>
            <a:pPr>
              <a:defRPr u="sng"/>
            </a:pPr>
            <a:endParaRPr lang="ja-JP"/>
          </a:p>
        </c:txPr>
      </c:legendEntry>
      <c:layout>
        <c:manualLayout>
          <c:xMode val="edge"/>
          <c:yMode val="edge"/>
          <c:x val="3.3459173197903889E-2"/>
          <c:y val="7.0847946988308472E-2"/>
          <c:w val="0.46342585835143507"/>
          <c:h val="8.218499957346774E-2"/>
        </c:manualLayout>
      </c:layout>
      <c:overlay val="0"/>
    </c:legend>
    <c:plotVisOnly val="1"/>
    <c:dispBlanksAs val="gap"/>
    <c:showDLblsOverMax val="0"/>
  </c:chart>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161684726713238E-2"/>
          <c:y val="0.11190356013190661"/>
          <c:w val="0.79840559349168505"/>
          <c:h val="0.70518491370412961"/>
        </c:manualLayout>
      </c:layout>
      <c:lineChart>
        <c:grouping val="standard"/>
        <c:varyColors val="0"/>
        <c:ser>
          <c:idx val="0"/>
          <c:order val="0"/>
          <c:tx>
            <c:strRef>
              <c:f>開業数!$B$4</c:f>
              <c:strCache>
                <c:ptCount val="1"/>
                <c:pt idx="0">
                  <c:v>大阪</c:v>
                </c:pt>
              </c:strCache>
            </c:strRef>
          </c:tx>
          <c:marker>
            <c:symbol val="circle"/>
            <c:size val="7"/>
          </c:marker>
          <c:dLbls>
            <c:dLbl>
              <c:idx val="8"/>
              <c:layout>
                <c:manualLayout>
                  <c:x val="-8.4827218174491778E-2"/>
                  <c:y val="-6.40385685654804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49-4C8D-8865-831C96C2B4E6}"/>
                </c:ext>
              </c:extLst>
            </c:dLbl>
            <c:dLbl>
              <c:idx val="9"/>
              <c:layout>
                <c:manualLayout>
                  <c:x val="-9.3482552379153144E-4"/>
                  <c:y val="-9.844099225665251E-2"/>
                </c:manualLayout>
              </c:layout>
              <c:tx>
                <c:rich>
                  <a:bodyPr/>
                  <a:lstStyle/>
                  <a:p>
                    <a:pPr>
                      <a:defRPr/>
                    </a:pPr>
                    <a:fld id="{52F30604-AAFF-4748-924C-73C861C5A2AB}" type="VALUE">
                      <a:rPr lang="en-US" altLang="ja-JP"/>
                      <a:pPr>
                        <a:defRPr/>
                      </a:pPr>
                      <a:t>[値]</a:t>
                    </a:fld>
                    <a:endParaRPr lang="en-US" altLang="ja-JP"/>
                  </a:p>
                  <a:p>
                    <a:pPr>
                      <a:defRPr/>
                    </a:pPr>
                    <a:r>
                      <a:rPr lang="ja-JP" altLang="en-US"/>
                      <a:t>伸率（▲</a:t>
                    </a:r>
                    <a:r>
                      <a:rPr lang="en-US" altLang="ja-JP"/>
                      <a:t>27.2</a:t>
                    </a:r>
                    <a:r>
                      <a:rPr lang="ja-JP" altLang="en-US"/>
                      <a:t>％）</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0.18535520196904848"/>
                      <c:h val="0.12391213151732509"/>
                    </c:manualLayout>
                  </c15:layout>
                  <c15:dlblFieldTable/>
                  <c15:showDataLabelsRange val="0"/>
                </c:ext>
                <c:ext xmlns:c16="http://schemas.microsoft.com/office/drawing/2014/chart" uri="{C3380CC4-5D6E-409C-BE32-E72D297353CC}">
                  <c16:uniqueId val="{00000000-8F49-4C8D-8865-831C96C2B4E6}"/>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開業数!$C$3:$L$3</c:f>
              <c:strCache>
                <c:ptCount val="10"/>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strCache>
            </c:strRef>
          </c:cat>
          <c:val>
            <c:numRef>
              <c:f>開業数!$C$4:$L$4</c:f>
              <c:numCache>
                <c:formatCode>#,##0</c:formatCode>
                <c:ptCount val="10"/>
                <c:pt idx="0">
                  <c:v>7770</c:v>
                </c:pt>
                <c:pt idx="1">
                  <c:v>7477</c:v>
                </c:pt>
                <c:pt idx="2">
                  <c:v>7564</c:v>
                </c:pt>
                <c:pt idx="3">
                  <c:v>7854</c:v>
                </c:pt>
                <c:pt idx="4">
                  <c:v>8276</c:v>
                </c:pt>
                <c:pt idx="5">
                  <c:v>8383</c:v>
                </c:pt>
                <c:pt idx="6">
                  <c:v>10119</c:v>
                </c:pt>
                <c:pt idx="7">
                  <c:v>11700</c:v>
                </c:pt>
                <c:pt idx="8">
                  <c:v>11629</c:v>
                </c:pt>
                <c:pt idx="9" formatCode="#,##0_ ">
                  <c:v>8463</c:v>
                </c:pt>
              </c:numCache>
            </c:numRef>
          </c:val>
          <c:smooth val="0"/>
          <c:extLst>
            <c:ext xmlns:c16="http://schemas.microsoft.com/office/drawing/2014/chart" uri="{C3380CC4-5D6E-409C-BE32-E72D297353CC}">
              <c16:uniqueId val="{00000001-8F49-4C8D-8865-831C96C2B4E6}"/>
            </c:ext>
          </c:extLst>
        </c:ser>
        <c:ser>
          <c:idx val="1"/>
          <c:order val="1"/>
          <c:tx>
            <c:strRef>
              <c:f>開業数!$B$5</c:f>
              <c:strCache>
                <c:ptCount val="1"/>
                <c:pt idx="0">
                  <c:v>東京</c:v>
                </c:pt>
              </c:strCache>
            </c:strRef>
          </c:tx>
          <c:spPr>
            <a:ln cmpd="dbl"/>
          </c:spPr>
          <c:dLbls>
            <c:dLbl>
              <c:idx val="8"/>
              <c:layout>
                <c:manualLayout>
                  <c:x val="-0.10517986081615306"/>
                  <c:y val="-4.90238915200617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49-4C8D-8865-831C96C2B4E6}"/>
                </c:ext>
              </c:extLst>
            </c:dLbl>
            <c:dLbl>
              <c:idx val="9"/>
              <c:layout>
                <c:manualLayout>
                  <c:x val="-6.8205267445017653E-3"/>
                  <c:y val="-0.13077999865401443"/>
                </c:manualLayout>
              </c:layout>
              <c:tx>
                <c:rich>
                  <a:bodyPr/>
                  <a:lstStyle/>
                  <a:p>
                    <a:fld id="{E344E80E-E0DF-43EB-806B-E597C9E01DB6}" type="VALUE">
                      <a:rPr lang="en-US" altLang="ja-JP" sz="900"/>
                      <a:pPr/>
                      <a:t>[値]</a:t>
                    </a:fld>
                    <a:endParaRPr lang="en-US" altLang="ja-JP" sz="900"/>
                  </a:p>
                  <a:p>
                    <a:r>
                      <a:rPr lang="ja-JP" altLang="en-US" sz="900"/>
                      <a:t>伸率（▲</a:t>
                    </a:r>
                    <a:r>
                      <a:rPr lang="en-US" altLang="ja-JP" sz="900"/>
                      <a:t>12.6</a:t>
                    </a:r>
                    <a:r>
                      <a:rPr lang="ja-JP" altLang="en-US" sz="900"/>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F49-4C8D-8865-831C96C2B4E6}"/>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開業数!$C$3:$L$3</c:f>
              <c:strCache>
                <c:ptCount val="10"/>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strCache>
            </c:strRef>
          </c:cat>
          <c:val>
            <c:numRef>
              <c:f>開業数!$C$5:$L$5</c:f>
              <c:numCache>
                <c:formatCode>#,##0</c:formatCode>
                <c:ptCount val="10"/>
                <c:pt idx="0">
                  <c:v>15516</c:v>
                </c:pt>
                <c:pt idx="1">
                  <c:v>15065</c:v>
                </c:pt>
                <c:pt idx="2">
                  <c:v>14727</c:v>
                </c:pt>
                <c:pt idx="3">
                  <c:v>14931</c:v>
                </c:pt>
                <c:pt idx="4">
                  <c:v>15757</c:v>
                </c:pt>
                <c:pt idx="5">
                  <c:v>16995</c:v>
                </c:pt>
                <c:pt idx="6">
                  <c:v>18930</c:v>
                </c:pt>
                <c:pt idx="7">
                  <c:v>20557</c:v>
                </c:pt>
                <c:pt idx="8">
                  <c:v>20811</c:v>
                </c:pt>
                <c:pt idx="9" formatCode="#,##0_ ">
                  <c:v>18179</c:v>
                </c:pt>
              </c:numCache>
            </c:numRef>
          </c:val>
          <c:smooth val="0"/>
          <c:extLst>
            <c:ext xmlns:c16="http://schemas.microsoft.com/office/drawing/2014/chart" uri="{C3380CC4-5D6E-409C-BE32-E72D297353CC}">
              <c16:uniqueId val="{00000003-8F49-4C8D-8865-831C96C2B4E6}"/>
            </c:ext>
          </c:extLst>
        </c:ser>
        <c:ser>
          <c:idx val="2"/>
          <c:order val="2"/>
          <c:tx>
            <c:strRef>
              <c:f>開業数!$B$6</c:f>
              <c:strCache>
                <c:ptCount val="1"/>
                <c:pt idx="0">
                  <c:v>愛知</c:v>
                </c:pt>
              </c:strCache>
            </c:strRef>
          </c:tx>
          <c:spPr>
            <a:ln>
              <a:prstDash val="sysDash"/>
            </a:ln>
          </c:spPr>
          <c:dLbls>
            <c:dLbl>
              <c:idx val="8"/>
              <c:layout>
                <c:manualLayout>
                  <c:x val="-8.1369403513357613E-2"/>
                  <c:y val="-6.12360053897482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49-4C8D-8865-831C96C2B4E6}"/>
                </c:ext>
              </c:extLst>
            </c:dLbl>
            <c:dLbl>
              <c:idx val="9"/>
              <c:layout>
                <c:manualLayout>
                  <c:x val="-6.6651419609903306E-4"/>
                  <c:y val="1.2077723241810888E-2"/>
                </c:manualLayout>
              </c:layout>
              <c:tx>
                <c:rich>
                  <a:bodyPr/>
                  <a:lstStyle/>
                  <a:p>
                    <a:pPr algn="ctr" rtl="0">
                      <a:defRPr/>
                    </a:pPr>
                    <a:fld id="{006CDBE6-B641-4F1E-8EE5-87F80C64070A}" type="VALUE">
                      <a:rPr lang="en-US" altLang="ja-JP"/>
                      <a:pPr algn="ctr" rtl="0">
                        <a:defRPr/>
                      </a:pPr>
                      <a:t>[値]</a:t>
                    </a:fld>
                    <a:endParaRPr lang="en-US" altLang="ja-JP"/>
                  </a:p>
                  <a:p>
                    <a:pPr algn="ctr" rtl="0">
                      <a:defRPr/>
                    </a:pPr>
                    <a:r>
                      <a:rPr lang="ja-JP" altLang="en-US"/>
                      <a:t>伸率（▲</a:t>
                    </a:r>
                    <a:r>
                      <a:rPr lang="en-US" altLang="ja-JP"/>
                      <a:t>15.0</a:t>
                    </a:r>
                    <a:r>
                      <a:rPr lang="ja-JP" altLang="en-US"/>
                      <a:t>％）</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F49-4C8D-8865-831C96C2B4E6}"/>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開業数!$C$3:$L$3</c:f>
              <c:strCache>
                <c:ptCount val="10"/>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strCache>
            </c:strRef>
          </c:cat>
          <c:val>
            <c:numRef>
              <c:f>開業数!$C$6:$L$6</c:f>
              <c:numCache>
                <c:formatCode>#,##0</c:formatCode>
                <c:ptCount val="10"/>
                <c:pt idx="0">
                  <c:v>5568</c:v>
                </c:pt>
                <c:pt idx="1">
                  <c:v>5424</c:v>
                </c:pt>
                <c:pt idx="2">
                  <c:v>5233</c:v>
                </c:pt>
                <c:pt idx="3">
                  <c:v>5480</c:v>
                </c:pt>
                <c:pt idx="4">
                  <c:v>5660</c:v>
                </c:pt>
                <c:pt idx="5">
                  <c:v>6196</c:v>
                </c:pt>
                <c:pt idx="6">
                  <c:v>6613</c:v>
                </c:pt>
                <c:pt idx="7">
                  <c:v>7149</c:v>
                </c:pt>
                <c:pt idx="8">
                  <c:v>7040</c:v>
                </c:pt>
                <c:pt idx="9" formatCode="#,##0_ ">
                  <c:v>5987</c:v>
                </c:pt>
              </c:numCache>
            </c:numRef>
          </c:val>
          <c:smooth val="0"/>
          <c:extLst>
            <c:ext xmlns:c16="http://schemas.microsoft.com/office/drawing/2014/chart" uri="{C3380CC4-5D6E-409C-BE32-E72D297353CC}">
              <c16:uniqueId val="{00000005-8F49-4C8D-8865-831C96C2B4E6}"/>
            </c:ext>
          </c:extLst>
        </c:ser>
        <c:ser>
          <c:idx val="3"/>
          <c:order val="3"/>
          <c:tx>
            <c:strRef>
              <c:f>開業数!$B$7</c:f>
              <c:strCache>
                <c:ptCount val="1"/>
                <c:pt idx="0">
                  <c:v>全国平均</c:v>
                </c:pt>
              </c:strCache>
            </c:strRef>
          </c:tx>
          <c:dLbls>
            <c:dLbl>
              <c:idx val="8"/>
              <c:layout>
                <c:manualLayout>
                  <c:x val="-6.7538144868820954E-2"/>
                  <c:y val="-5.00257526868195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49-4C8D-8865-831C96C2B4E6}"/>
                </c:ext>
              </c:extLst>
            </c:dLbl>
            <c:dLbl>
              <c:idx val="9"/>
              <c:layout>
                <c:manualLayout>
                  <c:x val="-3.4327659250062621E-3"/>
                  <c:y val="-1.4637324050891017E-3"/>
                </c:manualLayout>
              </c:layout>
              <c:tx>
                <c:rich>
                  <a:bodyPr/>
                  <a:lstStyle/>
                  <a:p>
                    <a:pPr algn="ctr" rtl="0">
                      <a:defRPr/>
                    </a:pPr>
                    <a:fld id="{1F1603A0-1AF2-47CA-BF9D-84006CAC1C08}" type="VALUE">
                      <a:rPr lang="en-US" altLang="ja-JP"/>
                      <a:pPr algn="ctr" rtl="0">
                        <a:defRPr/>
                      </a:pPr>
                      <a:t>[値]</a:t>
                    </a:fld>
                    <a:endParaRPr lang="en-US" altLang="ja-JP"/>
                  </a:p>
                  <a:p>
                    <a:pPr algn="ctr" rtl="0">
                      <a:defRPr/>
                    </a:pPr>
                    <a:r>
                      <a:rPr lang="ja-JP" altLang="en-US"/>
                      <a:t>伸率（▲</a:t>
                    </a:r>
                    <a:r>
                      <a:rPr lang="en-US" altLang="ja-JP"/>
                      <a:t>18.8</a:t>
                    </a:r>
                    <a:r>
                      <a:rPr lang="ja-JP" altLang="en-US"/>
                      <a:t>％）</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F49-4C8D-8865-831C96C2B4E6}"/>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開業数!$C$3:$L$3</c:f>
              <c:strCache>
                <c:ptCount val="10"/>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strCache>
            </c:strRef>
          </c:cat>
          <c:val>
            <c:numRef>
              <c:f>開業数!$C$7:$L$7</c:f>
              <c:numCache>
                <c:formatCode>#,##0</c:formatCode>
                <c:ptCount val="10"/>
                <c:pt idx="0">
                  <c:v>2040.4042553191489</c:v>
                </c:pt>
                <c:pt idx="1">
                  <c:v>1942.5531914893618</c:v>
                </c:pt>
                <c:pt idx="2">
                  <c:v>1941.1702127659576</c:v>
                </c:pt>
                <c:pt idx="3">
                  <c:v>1993.6382978723404</c:v>
                </c:pt>
                <c:pt idx="4">
                  <c:v>2106.744680851064</c:v>
                </c:pt>
                <c:pt idx="5">
                  <c:v>2152.1489361702129</c:v>
                </c:pt>
                <c:pt idx="6">
                  <c:v>2323.4468085106382</c:v>
                </c:pt>
                <c:pt idx="7">
                  <c:v>2548.5106382978724</c:v>
                </c:pt>
                <c:pt idx="8">
                  <c:v>2582.1914893617022</c:v>
                </c:pt>
                <c:pt idx="9" formatCode="#,##0_ ">
                  <c:v>2095.9148936170213</c:v>
                </c:pt>
              </c:numCache>
            </c:numRef>
          </c:val>
          <c:smooth val="0"/>
          <c:extLst>
            <c:ext xmlns:c16="http://schemas.microsoft.com/office/drawing/2014/chart" uri="{C3380CC4-5D6E-409C-BE32-E72D297353CC}">
              <c16:uniqueId val="{00000007-8F49-4C8D-8865-831C96C2B4E6}"/>
            </c:ext>
          </c:extLst>
        </c:ser>
        <c:dLbls>
          <c:showLegendKey val="0"/>
          <c:showVal val="0"/>
          <c:showCatName val="0"/>
          <c:showSerName val="0"/>
          <c:showPercent val="0"/>
          <c:showBubbleSize val="0"/>
        </c:dLbls>
        <c:marker val="1"/>
        <c:smooth val="0"/>
        <c:axId val="216316160"/>
        <c:axId val="216326144"/>
      </c:lineChart>
      <c:catAx>
        <c:axId val="216316160"/>
        <c:scaling>
          <c:orientation val="minMax"/>
        </c:scaling>
        <c:delete val="0"/>
        <c:axPos val="b"/>
        <c:numFmt formatCode="General" sourceLinked="1"/>
        <c:majorTickMark val="out"/>
        <c:minorTickMark val="none"/>
        <c:tickLblPos val="nextTo"/>
        <c:crossAx val="216326144"/>
        <c:crosses val="autoZero"/>
        <c:auto val="1"/>
        <c:lblAlgn val="ctr"/>
        <c:lblOffset val="100"/>
        <c:noMultiLvlLbl val="0"/>
      </c:catAx>
      <c:valAx>
        <c:axId val="216326144"/>
        <c:scaling>
          <c:orientation val="minMax"/>
        </c:scaling>
        <c:delete val="0"/>
        <c:axPos val="l"/>
        <c:majorGridlines/>
        <c:numFmt formatCode="#,##0" sourceLinked="1"/>
        <c:majorTickMark val="out"/>
        <c:minorTickMark val="none"/>
        <c:tickLblPos val="nextTo"/>
        <c:crossAx val="216316160"/>
        <c:crosses val="autoZero"/>
        <c:crossBetween val="between"/>
      </c:valAx>
    </c:plotArea>
    <c:legend>
      <c:legendPos val="t"/>
      <c:layout>
        <c:manualLayout>
          <c:xMode val="edge"/>
          <c:yMode val="edge"/>
          <c:x val="0.18022130013831261"/>
          <c:y val="3.464265819868579E-2"/>
          <c:w val="0.68381742738589213"/>
          <c:h val="5.5052515554260002E-2"/>
        </c:manualLayout>
      </c:layout>
      <c:overlay val="0"/>
      <c:txPr>
        <a:bodyPr/>
        <a:lstStyle/>
        <a:p>
          <a:pPr>
            <a:defRPr sz="1000"/>
          </a:pPr>
          <a:endParaRPr lang="ja-JP"/>
        </a:p>
      </c:txPr>
    </c:legend>
    <c:plotVisOnly val="1"/>
    <c:dispBlanksAs val="gap"/>
    <c:showDLblsOverMax val="0"/>
  </c:chart>
  <c:txPr>
    <a:bodyPr/>
    <a:lstStyle/>
    <a:p>
      <a:pPr>
        <a:defRPr sz="900">
          <a:latin typeface="+mn-ea"/>
          <a:ea typeface="+mn-ea"/>
        </a:defRPr>
      </a:pPr>
      <a:endParaRPr lang="ja-JP"/>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65029655365339"/>
          <c:y val="9.4770099804370775E-2"/>
          <c:w val="0.84227033493954251"/>
          <c:h val="0.74690659723305197"/>
        </c:manualLayout>
      </c:layout>
      <c:lineChart>
        <c:grouping val="standard"/>
        <c:varyColors val="0"/>
        <c:ser>
          <c:idx val="0"/>
          <c:order val="0"/>
          <c:tx>
            <c:strRef>
              <c:f>開業率!$B$9</c:f>
              <c:strCache>
                <c:ptCount val="1"/>
                <c:pt idx="0">
                  <c:v>大阪</c:v>
                </c:pt>
              </c:strCache>
            </c:strRef>
          </c:tx>
          <c:spPr>
            <a:ln w="38100">
              <a:solidFill>
                <a:schemeClr val="accent1"/>
              </a:solidFill>
            </a:ln>
          </c:spPr>
          <c:marker>
            <c:symbol val="circle"/>
            <c:size val="7"/>
            <c:spPr>
              <a:solidFill>
                <a:schemeClr val="accent1"/>
              </a:solidFill>
              <a:ln>
                <a:solidFill>
                  <a:schemeClr val="accent1"/>
                </a:solidFill>
              </a:ln>
            </c:spPr>
          </c:marker>
          <c:dLbls>
            <c:dLbl>
              <c:idx val="8"/>
              <c:layout>
                <c:manualLayout>
                  <c:x val="-2.8109837196055847E-2"/>
                  <c:y val="-5.23397533018265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166-4B81-A7CD-73D796980940}"/>
                </c:ext>
              </c:extLst>
            </c:dLbl>
            <c:dLbl>
              <c:idx val="9"/>
              <c:layout>
                <c:manualLayout>
                  <c:x val="1.635403581889111E-3"/>
                  <c:y val="-2.85302674358274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66-4B81-A7CD-73D79698094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開業率!$C$8:$L$8</c:f>
              <c:strCache>
                <c:ptCount val="10"/>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strCache>
            </c:strRef>
          </c:cat>
          <c:val>
            <c:numRef>
              <c:f>開業率!$C$9:$L$9</c:f>
              <c:numCache>
                <c:formatCode>0.0%</c:formatCode>
                <c:ptCount val="10"/>
                <c:pt idx="0">
                  <c:v>4.732725855179807E-2</c:v>
                </c:pt>
                <c:pt idx="1">
                  <c:v>4.5653541095514019E-2</c:v>
                </c:pt>
                <c:pt idx="2">
                  <c:v>4.6017289944212246E-2</c:v>
                </c:pt>
                <c:pt idx="3">
                  <c:v>4.7543236257317024E-2</c:v>
                </c:pt>
                <c:pt idx="4">
                  <c:v>4.9730496283432582E-2</c:v>
                </c:pt>
                <c:pt idx="5">
                  <c:v>4.9590052411769579E-2</c:v>
                </c:pt>
                <c:pt idx="6">
                  <c:v>5.9106308411214954E-2</c:v>
                </c:pt>
                <c:pt idx="7">
                  <c:v>6.6740823136818686E-2</c:v>
                </c:pt>
                <c:pt idx="8">
                  <c:v>6.4277028520893217E-2</c:v>
                </c:pt>
                <c:pt idx="9">
                  <c:v>4.5710859772498946E-2</c:v>
                </c:pt>
              </c:numCache>
            </c:numRef>
          </c:val>
          <c:smooth val="0"/>
          <c:extLst>
            <c:ext xmlns:c16="http://schemas.microsoft.com/office/drawing/2014/chart" uri="{C3380CC4-5D6E-409C-BE32-E72D297353CC}">
              <c16:uniqueId val="{00000002-1166-4B81-A7CD-73D796980940}"/>
            </c:ext>
          </c:extLst>
        </c:ser>
        <c:ser>
          <c:idx val="1"/>
          <c:order val="1"/>
          <c:tx>
            <c:strRef>
              <c:f>開業率!$B$10</c:f>
              <c:strCache>
                <c:ptCount val="1"/>
                <c:pt idx="0">
                  <c:v>東京</c:v>
                </c:pt>
              </c:strCache>
            </c:strRef>
          </c:tx>
          <c:spPr>
            <a:ln cmpd="dbl">
              <a:solidFill>
                <a:schemeClr val="accent2"/>
              </a:solidFill>
            </a:ln>
          </c:spPr>
          <c:marker>
            <c:symbol val="square"/>
            <c:size val="7"/>
            <c:spPr>
              <a:solidFill>
                <a:schemeClr val="accent2"/>
              </a:solidFill>
              <a:ln>
                <a:solidFill>
                  <a:schemeClr val="accent2">
                    <a:alpha val="92000"/>
                  </a:schemeClr>
                </a:solidFill>
              </a:ln>
            </c:spPr>
          </c:marker>
          <c:dLbls>
            <c:dLbl>
              <c:idx val="8"/>
              <c:layout>
                <c:manualLayout>
                  <c:x val="1.671024370595486E-2"/>
                  <c:y val="-2.92093806410163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166-4B81-A7CD-73D796980940}"/>
                </c:ext>
              </c:extLst>
            </c:dLbl>
            <c:dLbl>
              <c:idx val="9"/>
              <c:layout>
                <c:manualLayout>
                  <c:x val="-7.1530966911485952E-3"/>
                  <c:y val="4.07463369890401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166-4B81-A7CD-73D79698094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開業率!$C$8:$L$8</c:f>
              <c:strCache>
                <c:ptCount val="10"/>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strCache>
            </c:strRef>
          </c:cat>
          <c:val>
            <c:numRef>
              <c:f>開業率!$C$10:$L$10</c:f>
              <c:numCache>
                <c:formatCode>0.0%</c:formatCode>
                <c:ptCount val="10"/>
                <c:pt idx="0">
                  <c:v>4.8561860348658885E-2</c:v>
                </c:pt>
                <c:pt idx="1">
                  <c:v>4.702551520486456E-2</c:v>
                </c:pt>
                <c:pt idx="2">
                  <c:v>4.5578622892371683E-2</c:v>
                </c:pt>
                <c:pt idx="3">
                  <c:v>4.5792045046785725E-2</c:v>
                </c:pt>
                <c:pt idx="4">
                  <c:v>4.7985504156896182E-2</c:v>
                </c:pt>
                <c:pt idx="5">
                  <c:v>5.1284914178113608E-2</c:v>
                </c:pt>
                <c:pt idx="6">
                  <c:v>5.6347838511202591E-2</c:v>
                </c:pt>
                <c:pt idx="7">
                  <c:v>5.9929450177832196E-2</c:v>
                </c:pt>
                <c:pt idx="8">
                  <c:v>5.9147363933494387E-2</c:v>
                </c:pt>
                <c:pt idx="9">
                  <c:v>5.0375341881170835E-2</c:v>
                </c:pt>
              </c:numCache>
            </c:numRef>
          </c:val>
          <c:smooth val="0"/>
          <c:extLst>
            <c:ext xmlns:c16="http://schemas.microsoft.com/office/drawing/2014/chart" uri="{C3380CC4-5D6E-409C-BE32-E72D297353CC}">
              <c16:uniqueId val="{00000005-1166-4B81-A7CD-73D796980940}"/>
            </c:ext>
          </c:extLst>
        </c:ser>
        <c:ser>
          <c:idx val="2"/>
          <c:order val="2"/>
          <c:tx>
            <c:strRef>
              <c:f>開業率!$B$11</c:f>
              <c:strCache>
                <c:ptCount val="1"/>
                <c:pt idx="0">
                  <c:v>愛知</c:v>
                </c:pt>
              </c:strCache>
            </c:strRef>
          </c:tx>
          <c:spPr>
            <a:ln>
              <a:solidFill>
                <a:srgbClr val="92D050"/>
              </a:solidFill>
              <a:prstDash val="sysDash"/>
            </a:ln>
          </c:spPr>
          <c:marker>
            <c:symbol val="triangle"/>
            <c:size val="7"/>
            <c:spPr>
              <a:solidFill>
                <a:srgbClr val="92D050"/>
              </a:solidFill>
              <a:ln>
                <a:solidFill>
                  <a:srgbClr val="92D050">
                    <a:alpha val="98000"/>
                  </a:srgbClr>
                </a:solidFill>
              </a:ln>
            </c:spPr>
          </c:marker>
          <c:dLbls>
            <c:dLbl>
              <c:idx val="8"/>
              <c:layout>
                <c:manualLayout>
                  <c:x val="1.671024370595486E-2"/>
                  <c:y val="-2.34267874758138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166-4B81-A7CD-73D796980940}"/>
                </c:ext>
              </c:extLst>
            </c:dLbl>
            <c:dLbl>
              <c:idx val="9"/>
              <c:layout>
                <c:manualLayout>
                  <c:x val="1.635403581889111E-3"/>
                  <c:y val="-7.6874567586106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66-4B81-A7CD-73D79698094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開業率!$C$8:$L$8</c:f>
              <c:strCache>
                <c:ptCount val="10"/>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strCache>
            </c:strRef>
          </c:cat>
          <c:val>
            <c:numRef>
              <c:f>開業率!$C$11:$L$11</c:f>
              <c:numCache>
                <c:formatCode>0.0%</c:formatCode>
                <c:ptCount val="10"/>
                <c:pt idx="0">
                  <c:v>5.3283826329942489E-2</c:v>
                </c:pt>
                <c:pt idx="1">
                  <c:v>5.171772647959038E-2</c:v>
                </c:pt>
                <c:pt idx="2">
                  <c:v>4.9610830386515106E-2</c:v>
                </c:pt>
                <c:pt idx="3">
                  <c:v>5.1446220862005843E-2</c:v>
                </c:pt>
                <c:pt idx="4">
                  <c:v>5.2614944131481586E-2</c:v>
                </c:pt>
                <c:pt idx="5">
                  <c:v>5.7321010611232917E-2</c:v>
                </c:pt>
                <c:pt idx="6">
                  <c:v>6.0533108763707592E-2</c:v>
                </c:pt>
                <c:pt idx="7">
                  <c:v>6.4082108282538547E-2</c:v>
                </c:pt>
                <c:pt idx="8">
                  <c:v>6.1795040596883913E-2</c:v>
                </c:pt>
                <c:pt idx="9">
                  <c:v>5.1385265037077729E-2</c:v>
                </c:pt>
              </c:numCache>
            </c:numRef>
          </c:val>
          <c:smooth val="0"/>
          <c:extLst>
            <c:ext xmlns:c16="http://schemas.microsoft.com/office/drawing/2014/chart" uri="{C3380CC4-5D6E-409C-BE32-E72D297353CC}">
              <c16:uniqueId val="{00000008-1166-4B81-A7CD-73D796980940}"/>
            </c:ext>
          </c:extLst>
        </c:ser>
        <c:ser>
          <c:idx val="3"/>
          <c:order val="3"/>
          <c:tx>
            <c:strRef>
              <c:f>開業率!$B$12</c:f>
              <c:strCache>
                <c:ptCount val="1"/>
                <c:pt idx="0">
                  <c:v>全国平均</c:v>
                </c:pt>
              </c:strCache>
            </c:strRef>
          </c:tx>
          <c:spPr>
            <a:ln>
              <a:prstDash val="solid"/>
            </a:ln>
          </c:spPr>
          <c:marker>
            <c:symbol val="x"/>
            <c:size val="7"/>
          </c:marker>
          <c:dLbls>
            <c:dLbl>
              <c:idx val="8"/>
              <c:layout>
                <c:manualLayout>
                  <c:x val="-9.0857950458870573E-2"/>
                  <c:y val="4.88556270892179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166-4B81-A7CD-73D796980940}"/>
                </c:ext>
              </c:extLst>
            </c:dLbl>
            <c:dLbl>
              <c:idx val="9"/>
              <c:layout>
                <c:manualLayout>
                  <c:x val="-7.2269733599321807E-3"/>
                  <c:y val="4.74546003829715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166-4B81-A7CD-73D79698094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開業率!$C$8:$L$8</c:f>
              <c:strCache>
                <c:ptCount val="10"/>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strCache>
            </c:strRef>
          </c:cat>
          <c:val>
            <c:numRef>
              <c:f>開業率!$C$12:$L$12</c:f>
              <c:numCache>
                <c:formatCode>0.0%</c:formatCode>
                <c:ptCount val="10"/>
                <c:pt idx="0">
                  <c:v>4.7458635334732859E-2</c:v>
                </c:pt>
                <c:pt idx="1">
                  <c:v>4.5122138660875742E-2</c:v>
                </c:pt>
                <c:pt idx="2">
                  <c:v>4.4861758811068735E-2</c:v>
                </c:pt>
                <c:pt idx="3">
                  <c:v>4.5764664683389557E-2</c:v>
                </c:pt>
                <c:pt idx="4">
                  <c:v>4.7956275260505589E-2</c:v>
                </c:pt>
                <c:pt idx="5">
                  <c:v>4.8573681440475136E-2</c:v>
                </c:pt>
                <c:pt idx="6">
                  <c:v>5.1802401177581739E-2</c:v>
                </c:pt>
                <c:pt idx="7">
                  <c:v>5.598818349241369E-2</c:v>
                </c:pt>
                <c:pt idx="8">
                  <c:v>5.5514057251801897E-2</c:v>
                </c:pt>
                <c:pt idx="9">
                  <c:v>4.4107829287458947E-2</c:v>
                </c:pt>
              </c:numCache>
            </c:numRef>
          </c:val>
          <c:smooth val="0"/>
          <c:extLst>
            <c:ext xmlns:c16="http://schemas.microsoft.com/office/drawing/2014/chart" uri="{C3380CC4-5D6E-409C-BE32-E72D297353CC}">
              <c16:uniqueId val="{0000000B-1166-4B81-A7CD-73D796980940}"/>
            </c:ext>
          </c:extLst>
        </c:ser>
        <c:dLbls>
          <c:showLegendKey val="0"/>
          <c:showVal val="0"/>
          <c:showCatName val="0"/>
          <c:showSerName val="0"/>
          <c:showPercent val="0"/>
          <c:showBubbleSize val="0"/>
        </c:dLbls>
        <c:marker val="1"/>
        <c:smooth val="0"/>
        <c:axId val="251228544"/>
        <c:axId val="251230080"/>
      </c:lineChart>
      <c:catAx>
        <c:axId val="251228544"/>
        <c:scaling>
          <c:orientation val="minMax"/>
        </c:scaling>
        <c:delete val="0"/>
        <c:axPos val="b"/>
        <c:numFmt formatCode="General" sourceLinked="1"/>
        <c:majorTickMark val="out"/>
        <c:minorTickMark val="none"/>
        <c:tickLblPos val="nextTo"/>
        <c:crossAx val="251230080"/>
        <c:crosses val="autoZero"/>
        <c:auto val="1"/>
        <c:lblAlgn val="ctr"/>
        <c:lblOffset val="100"/>
        <c:noMultiLvlLbl val="0"/>
      </c:catAx>
      <c:valAx>
        <c:axId val="251230080"/>
        <c:scaling>
          <c:orientation val="minMax"/>
          <c:max val="7.0000000000000007E-2"/>
          <c:min val="4.0000000000000008E-2"/>
        </c:scaling>
        <c:delete val="0"/>
        <c:axPos val="l"/>
        <c:majorGridlines/>
        <c:numFmt formatCode="0.0%" sourceLinked="1"/>
        <c:majorTickMark val="out"/>
        <c:minorTickMark val="none"/>
        <c:tickLblPos val="nextTo"/>
        <c:crossAx val="251228544"/>
        <c:crosses val="autoZero"/>
        <c:crossBetween val="between"/>
      </c:valAx>
    </c:plotArea>
    <c:legend>
      <c:legendPos val="t"/>
      <c:layout>
        <c:manualLayout>
          <c:xMode val="edge"/>
          <c:yMode val="edge"/>
          <c:x val="9.482635100781657E-2"/>
          <c:y val="1.7347779495607618E-2"/>
          <c:w val="0.85516714361036206"/>
          <c:h val="5.2283065675915702E-2"/>
        </c:manualLayout>
      </c:layout>
      <c:overlay val="0"/>
    </c:legend>
    <c:plotVisOnly val="1"/>
    <c:dispBlanksAs val="gap"/>
    <c:showDLblsOverMax val="0"/>
  </c:chart>
  <c:externalData r:id="rId1">
    <c:autoUpdate val="0"/>
  </c:externalData>
  <c:userShapes r:id="rId2"/>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458798470144807E-2"/>
          <c:y val="5.754843454004669E-2"/>
          <c:w val="0.73014619047751117"/>
          <c:h val="0.87700823299009278"/>
        </c:manualLayout>
      </c:layout>
      <c:lineChart>
        <c:grouping val="standard"/>
        <c:varyColors val="0"/>
        <c:ser>
          <c:idx val="0"/>
          <c:order val="0"/>
          <c:tx>
            <c:strRef>
              <c:f>業種別!$A$3</c:f>
              <c:strCache>
                <c:ptCount val="1"/>
                <c:pt idx="0">
                  <c:v>製造業</c:v>
                </c:pt>
              </c:strCache>
            </c:strRef>
          </c:tx>
          <c:dLbls>
            <c:dLbl>
              <c:idx val="1"/>
              <c:delete val="1"/>
              <c:extLst>
                <c:ext xmlns:c15="http://schemas.microsoft.com/office/drawing/2012/chart" uri="{CE6537A1-D6FC-4f65-9D91-7224C49458BB}"/>
                <c:ext xmlns:c16="http://schemas.microsoft.com/office/drawing/2014/chart" uri="{C3380CC4-5D6E-409C-BE32-E72D297353CC}">
                  <c16:uniqueId val="{00000000-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01-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02-48F7-4E23-9B85-4D4B2F2DF635}"/>
                </c:ext>
              </c:extLst>
            </c:dLbl>
            <c:dLbl>
              <c:idx val="4"/>
              <c:layout>
                <c:manualLayout>
                  <c:x val="2.4324320873331792E-2"/>
                  <c:y val="-3.7202380952380952E-2"/>
                </c:manualLayout>
              </c:layout>
              <c:spPr/>
              <c:txPr>
                <a:bodyPr/>
                <a:lstStyle/>
                <a:p>
                  <a:pPr>
                    <a:defRPr b="1"/>
                  </a:pPr>
                  <a:endParaRPr lang="ja-JP"/>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48F7-4E23-9B85-4D4B2F2DF635}"/>
                </c:ext>
              </c:extLst>
            </c:dLbl>
            <c:dLbl>
              <c:idx val="5"/>
              <c:delete val="1"/>
              <c:extLst>
                <c:ext xmlns:c15="http://schemas.microsoft.com/office/drawing/2012/chart" uri="{CE6537A1-D6FC-4f65-9D91-7224C49458BB}"/>
                <c:ext xmlns:c16="http://schemas.microsoft.com/office/drawing/2014/chart" uri="{C3380CC4-5D6E-409C-BE32-E72D297353CC}">
                  <c16:uniqueId val="{00000004-48F7-4E23-9B85-4D4B2F2DF635}"/>
                </c:ext>
              </c:extLst>
            </c:dLbl>
            <c:dLbl>
              <c:idx val="6"/>
              <c:delete val="1"/>
              <c:extLst>
                <c:ext xmlns:c15="http://schemas.microsoft.com/office/drawing/2012/chart" uri="{CE6537A1-D6FC-4f65-9D91-7224C49458BB}"/>
                <c:ext xmlns:c16="http://schemas.microsoft.com/office/drawing/2014/chart" uri="{C3380CC4-5D6E-409C-BE32-E72D297353CC}">
                  <c16:uniqueId val="{00000005-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06-48F7-4E23-9B85-4D4B2F2DF635}"/>
                </c:ext>
              </c:extLst>
            </c:dLbl>
            <c:dLbl>
              <c:idx val="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8F7-4E23-9B85-4D4B2F2DF635}"/>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業種別!$B$3:$K$3</c:f>
              <c:numCache>
                <c:formatCode>#,##0</c:formatCode>
                <c:ptCount val="10"/>
                <c:pt idx="0">
                  <c:v>30741</c:v>
                </c:pt>
                <c:pt idx="1">
                  <c:v>29924</c:v>
                </c:pt>
                <c:pt idx="2">
                  <c:v>29386</c:v>
                </c:pt>
                <c:pt idx="3">
                  <c:v>28853</c:v>
                </c:pt>
                <c:pt idx="4">
                  <c:v>28472</c:v>
                </c:pt>
                <c:pt idx="5">
                  <c:v>27907</c:v>
                </c:pt>
                <c:pt idx="6">
                  <c:v>27584</c:v>
                </c:pt>
                <c:pt idx="7">
                  <c:v>27344</c:v>
                </c:pt>
                <c:pt idx="8">
                  <c:v>27020</c:v>
                </c:pt>
                <c:pt idx="9" formatCode="#,##0_);[Red]\(#,##0\)">
                  <c:v>26752</c:v>
                </c:pt>
              </c:numCache>
            </c:numRef>
          </c:val>
          <c:smooth val="0"/>
          <c:extLst>
            <c:ext xmlns:c16="http://schemas.microsoft.com/office/drawing/2014/chart" uri="{C3380CC4-5D6E-409C-BE32-E72D297353CC}">
              <c16:uniqueId val="{00000008-48F7-4E23-9B85-4D4B2F2DF635}"/>
            </c:ext>
          </c:extLst>
        </c:ser>
        <c:ser>
          <c:idx val="1"/>
          <c:order val="1"/>
          <c:tx>
            <c:strRef>
              <c:f>業種別!$A$4</c:f>
              <c:strCache>
                <c:ptCount val="1"/>
                <c:pt idx="0">
                  <c:v>建設業</c:v>
                </c:pt>
              </c:strCache>
            </c:strRef>
          </c:tx>
          <c:dLbls>
            <c:dLbl>
              <c:idx val="0"/>
              <c:layout>
                <c:manualLayout>
                  <c:x val="-7.47028862478777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8F7-4E23-9B85-4D4B2F2DF635}"/>
                </c:ext>
              </c:extLst>
            </c:dLbl>
            <c:dLbl>
              <c:idx val="6"/>
              <c:layout>
                <c:manualLayout>
                  <c:x val="-9.6504490813011226E-2"/>
                  <c:y val="-5.8035714285714343E-2"/>
                </c:manualLayout>
              </c:layout>
              <c:tx>
                <c:rich>
                  <a:bodyPr/>
                  <a:lstStyle/>
                  <a:p>
                    <a:r>
                      <a:rPr lang="ja-JP" altLang="en-US" b="1"/>
                      <a:t>建設業</a:t>
                    </a:r>
                  </a:p>
                </c:rich>
              </c:tx>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48F7-4E23-9B85-4D4B2F2DF635}"/>
                </c:ext>
              </c:extLst>
            </c:dLbl>
            <c:dLbl>
              <c:idx val="8"/>
              <c:layout>
                <c:manualLayout>
                  <c:x val="-3.8888836080182156E-2"/>
                  <c:y val="3.73678290213723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8F7-4E23-9B85-4D4B2F2DF635}"/>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8F7-4E23-9B85-4D4B2F2DF63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業種別!$B$4:$K$4</c:f>
              <c:numCache>
                <c:formatCode>#,##0</c:formatCode>
                <c:ptCount val="10"/>
                <c:pt idx="0" formatCode="#,##0_);[Red]\(#,##0\)">
                  <c:v>17716</c:v>
                </c:pt>
                <c:pt idx="1">
                  <c:v>17641</c:v>
                </c:pt>
                <c:pt idx="2">
                  <c:v>17640</c:v>
                </c:pt>
                <c:pt idx="3">
                  <c:v>17984</c:v>
                </c:pt>
                <c:pt idx="4">
                  <c:v>18743</c:v>
                </c:pt>
                <c:pt idx="5">
                  <c:v>19574</c:v>
                </c:pt>
                <c:pt idx="6">
                  <c:v>20885</c:v>
                </c:pt>
                <c:pt idx="7">
                  <c:v>23669</c:v>
                </c:pt>
                <c:pt idx="8">
                  <c:v>26527</c:v>
                </c:pt>
                <c:pt idx="9" formatCode="#,##0_);[Red]\(#,##0\)">
                  <c:v>27233</c:v>
                </c:pt>
              </c:numCache>
            </c:numRef>
          </c:val>
          <c:smooth val="0"/>
          <c:extLst>
            <c:ext xmlns:c16="http://schemas.microsoft.com/office/drawing/2014/chart" uri="{C3380CC4-5D6E-409C-BE32-E72D297353CC}">
              <c16:uniqueId val="{0000000D-48F7-4E23-9B85-4D4B2F2DF635}"/>
            </c:ext>
          </c:extLst>
        </c:ser>
        <c:ser>
          <c:idx val="2"/>
          <c:order val="2"/>
          <c:tx>
            <c:strRef>
              <c:f>業種別!$A$5</c:f>
              <c:strCache>
                <c:ptCount val="1"/>
                <c:pt idx="0">
                  <c:v>卸売業</c:v>
                </c:pt>
              </c:strCache>
            </c:strRef>
          </c:tx>
          <c:dLbls>
            <c:dLbl>
              <c:idx val="1"/>
              <c:layout>
                <c:manualLayout>
                  <c:x val="-6.414413504374902E-3"/>
                  <c:y val="-4.0178571428571432E-2"/>
                </c:manualLayout>
              </c:layout>
              <c:spPr/>
              <c:txPr>
                <a:bodyPr/>
                <a:lstStyle/>
                <a:p>
                  <a:pPr>
                    <a:defRPr b="1"/>
                  </a:pPr>
                  <a:endParaRPr lang="ja-JP"/>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0F-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10-48F7-4E23-9B85-4D4B2F2DF635}"/>
                </c:ext>
              </c:extLst>
            </c:dLbl>
            <c:dLbl>
              <c:idx val="4"/>
              <c:delete val="1"/>
              <c:extLst>
                <c:ext xmlns:c15="http://schemas.microsoft.com/office/drawing/2012/chart" uri="{CE6537A1-D6FC-4f65-9D91-7224C49458BB}"/>
                <c:ext xmlns:c16="http://schemas.microsoft.com/office/drawing/2014/chart" uri="{C3380CC4-5D6E-409C-BE32-E72D297353CC}">
                  <c16:uniqueId val="{00000011-48F7-4E23-9B85-4D4B2F2DF635}"/>
                </c:ext>
              </c:extLst>
            </c:dLbl>
            <c:dLbl>
              <c:idx val="5"/>
              <c:delete val="1"/>
              <c:extLst>
                <c:ext xmlns:c15="http://schemas.microsoft.com/office/drawing/2012/chart" uri="{CE6537A1-D6FC-4f65-9D91-7224C49458BB}"/>
                <c:ext xmlns:c16="http://schemas.microsoft.com/office/drawing/2014/chart" uri="{C3380CC4-5D6E-409C-BE32-E72D297353CC}">
                  <c16:uniqueId val="{00000012-48F7-4E23-9B85-4D4B2F2DF635}"/>
                </c:ext>
              </c:extLst>
            </c:dLbl>
            <c:dLbl>
              <c:idx val="6"/>
              <c:delete val="1"/>
              <c:extLst>
                <c:ext xmlns:c15="http://schemas.microsoft.com/office/drawing/2012/chart" uri="{CE6537A1-D6FC-4f65-9D91-7224C49458BB}"/>
                <c:ext xmlns:c16="http://schemas.microsoft.com/office/drawing/2014/chart" uri="{C3380CC4-5D6E-409C-BE32-E72D297353CC}">
                  <c16:uniqueId val="{00000013-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14-48F7-4E23-9B85-4D4B2F2DF635}"/>
                </c:ext>
              </c:extLst>
            </c:dLbl>
            <c:dLbl>
              <c:idx val="8"/>
              <c:layout>
                <c:manualLayout>
                  <c:x val="-3.4927736807217724E-2"/>
                  <c:y val="2.7686464516741036E-2"/>
                </c:manualLayout>
              </c:layout>
              <c:tx>
                <c:rich>
                  <a:bodyPr/>
                  <a:lstStyle/>
                  <a:p>
                    <a:r>
                      <a:rPr lang="en-US" altLang="ja-JP"/>
                      <a:t>17,805</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8F7-4E23-9B85-4D4B2F2DF635}"/>
                </c:ext>
              </c:extLst>
            </c:dLbl>
            <c:dLbl>
              <c:idx val="9"/>
              <c:layout>
                <c:manualLayout>
                  <c:x val="-3.1591787151546077E-2"/>
                  <c:y val="2.3431732746658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48F7-4E23-9B85-4D4B2F2DF635}"/>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業種別!$B$5:$K$5</c:f>
              <c:numCache>
                <c:formatCode>#,##0</c:formatCode>
                <c:ptCount val="10"/>
                <c:pt idx="0">
                  <c:v>19552</c:v>
                </c:pt>
                <c:pt idx="1">
                  <c:v>19353</c:v>
                </c:pt>
                <c:pt idx="2">
                  <c:v>19039</c:v>
                </c:pt>
                <c:pt idx="3">
                  <c:v>18788</c:v>
                </c:pt>
                <c:pt idx="4">
                  <c:v>18640</c:v>
                </c:pt>
                <c:pt idx="5">
                  <c:v>18357</c:v>
                </c:pt>
                <c:pt idx="6">
                  <c:v>18175</c:v>
                </c:pt>
                <c:pt idx="7">
                  <c:v>18048</c:v>
                </c:pt>
                <c:pt idx="8">
                  <c:v>17805</c:v>
                </c:pt>
                <c:pt idx="9" formatCode="#,##0_);[Red]\(#,##0\)">
                  <c:v>17619</c:v>
                </c:pt>
              </c:numCache>
            </c:numRef>
          </c:val>
          <c:smooth val="0"/>
          <c:extLst>
            <c:ext xmlns:c16="http://schemas.microsoft.com/office/drawing/2014/chart" uri="{C3380CC4-5D6E-409C-BE32-E72D297353CC}">
              <c16:uniqueId val="{00000016-48F7-4E23-9B85-4D4B2F2DF635}"/>
            </c:ext>
          </c:extLst>
        </c:ser>
        <c:ser>
          <c:idx val="3"/>
          <c:order val="3"/>
          <c:tx>
            <c:strRef>
              <c:f>業種別!$A$6</c:f>
              <c:strCache>
                <c:ptCount val="1"/>
                <c:pt idx="0">
                  <c:v>小売業</c:v>
                </c:pt>
              </c:strCache>
            </c:strRef>
          </c:tx>
          <c:dLbls>
            <c:dLbl>
              <c:idx val="1"/>
              <c:layout>
                <c:manualLayout>
                  <c:x val="-1.5423421235238528E-2"/>
                  <c:y val="4.9107142857142856E-2"/>
                </c:manualLayout>
              </c:layout>
              <c:spPr/>
              <c:txPr>
                <a:bodyPr/>
                <a:lstStyle/>
                <a:p>
                  <a:pPr>
                    <a:defRPr b="1"/>
                  </a:pPr>
                  <a:endParaRPr lang="ja-JP"/>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18-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19-48F7-4E23-9B85-4D4B2F2DF635}"/>
                </c:ext>
              </c:extLst>
            </c:dLbl>
            <c:dLbl>
              <c:idx val="4"/>
              <c:delete val="1"/>
              <c:extLst>
                <c:ext xmlns:c15="http://schemas.microsoft.com/office/drawing/2012/chart" uri="{CE6537A1-D6FC-4f65-9D91-7224C49458BB}"/>
                <c:ext xmlns:c16="http://schemas.microsoft.com/office/drawing/2014/chart" uri="{C3380CC4-5D6E-409C-BE32-E72D297353CC}">
                  <c16:uniqueId val="{0000001A-48F7-4E23-9B85-4D4B2F2DF635}"/>
                </c:ext>
              </c:extLst>
            </c:dLbl>
            <c:dLbl>
              <c:idx val="5"/>
              <c:delete val="1"/>
              <c:extLst>
                <c:ext xmlns:c15="http://schemas.microsoft.com/office/drawing/2012/chart" uri="{CE6537A1-D6FC-4f65-9D91-7224C49458BB}"/>
                <c:ext xmlns:c16="http://schemas.microsoft.com/office/drawing/2014/chart" uri="{C3380CC4-5D6E-409C-BE32-E72D297353CC}">
                  <c16:uniqueId val="{0000001B-48F7-4E23-9B85-4D4B2F2DF635}"/>
                </c:ext>
              </c:extLst>
            </c:dLbl>
            <c:dLbl>
              <c:idx val="6"/>
              <c:delete val="1"/>
              <c:extLst>
                <c:ext xmlns:c15="http://schemas.microsoft.com/office/drawing/2012/chart" uri="{CE6537A1-D6FC-4f65-9D91-7224C49458BB}"/>
                <c:ext xmlns:c16="http://schemas.microsoft.com/office/drawing/2014/chart" uri="{C3380CC4-5D6E-409C-BE32-E72D297353CC}">
                  <c16:uniqueId val="{0000001C-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1D-48F7-4E23-9B85-4D4B2F2DF635}"/>
                </c:ext>
              </c:extLst>
            </c:dLbl>
            <c:dLbl>
              <c:idx val="8"/>
              <c:layout>
                <c:manualLayout>
                  <c:x val="-4.2202732183765093E-2"/>
                  <c:y val="-2.9456786651668596E-2"/>
                </c:manualLayout>
              </c:layout>
              <c:tx>
                <c:rich>
                  <a:bodyPr/>
                  <a:lstStyle/>
                  <a:p>
                    <a:r>
                      <a:rPr lang="en-US" altLang="ja-JP"/>
                      <a:t>18,146</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48F7-4E23-9B85-4D4B2F2DF635}"/>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2-48F7-4E23-9B85-4D4B2F2DF635}"/>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業種別!$B$6:$K$6</c:f>
              <c:numCache>
                <c:formatCode>#,##0</c:formatCode>
                <c:ptCount val="10"/>
                <c:pt idx="0">
                  <c:v>16674</c:v>
                </c:pt>
                <c:pt idx="1">
                  <c:v>16827</c:v>
                </c:pt>
                <c:pt idx="2">
                  <c:v>16950</c:v>
                </c:pt>
                <c:pt idx="3">
                  <c:v>17028</c:v>
                </c:pt>
                <c:pt idx="4">
                  <c:v>17209</c:v>
                </c:pt>
                <c:pt idx="5">
                  <c:v>17267</c:v>
                </c:pt>
                <c:pt idx="6">
                  <c:v>17617</c:v>
                </c:pt>
                <c:pt idx="7">
                  <c:v>17974</c:v>
                </c:pt>
                <c:pt idx="8">
                  <c:v>18146</c:v>
                </c:pt>
                <c:pt idx="9" formatCode="#,##0_);[Red]\(#,##0\)">
                  <c:v>18111</c:v>
                </c:pt>
              </c:numCache>
            </c:numRef>
          </c:val>
          <c:smooth val="0"/>
          <c:extLst>
            <c:ext xmlns:c16="http://schemas.microsoft.com/office/drawing/2014/chart" uri="{C3380CC4-5D6E-409C-BE32-E72D297353CC}">
              <c16:uniqueId val="{0000001F-48F7-4E23-9B85-4D4B2F2DF635}"/>
            </c:ext>
          </c:extLst>
        </c:ser>
        <c:ser>
          <c:idx val="4"/>
          <c:order val="4"/>
          <c:tx>
            <c:strRef>
              <c:f>業種別!$A$7</c:f>
              <c:strCache>
                <c:ptCount val="1"/>
                <c:pt idx="0">
                  <c:v>宿泊業、飲食サービス業</c:v>
                </c:pt>
              </c:strCache>
            </c:strRef>
          </c:tx>
          <c:dLbls>
            <c:dLbl>
              <c:idx val="0"/>
              <c:layout>
                <c:manualLayout>
                  <c:x val="-2.6824426924249568E-2"/>
                  <c:y val="-3.30432133483315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48F7-4E23-9B85-4D4B2F2DF635}"/>
                </c:ext>
              </c:extLst>
            </c:dLbl>
            <c:dLbl>
              <c:idx val="1"/>
              <c:delete val="1"/>
              <c:extLst>
                <c:ext xmlns:c15="http://schemas.microsoft.com/office/drawing/2012/chart" uri="{CE6537A1-D6FC-4f65-9D91-7224C49458BB}"/>
                <c:ext xmlns:c16="http://schemas.microsoft.com/office/drawing/2014/chart" uri="{C3380CC4-5D6E-409C-BE32-E72D297353CC}">
                  <c16:uniqueId val="{00000021-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22-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23-48F7-4E23-9B85-4D4B2F2DF635}"/>
                </c:ext>
              </c:extLst>
            </c:dLbl>
            <c:dLbl>
              <c:idx val="4"/>
              <c:delete val="1"/>
              <c:extLst>
                <c:ext xmlns:c15="http://schemas.microsoft.com/office/drawing/2012/chart" uri="{CE6537A1-D6FC-4f65-9D91-7224C49458BB}"/>
                <c:ext xmlns:c16="http://schemas.microsoft.com/office/drawing/2014/chart" uri="{C3380CC4-5D6E-409C-BE32-E72D297353CC}">
                  <c16:uniqueId val="{00000024-48F7-4E23-9B85-4D4B2F2DF635}"/>
                </c:ext>
              </c:extLst>
            </c:dLbl>
            <c:dLbl>
              <c:idx val="5"/>
              <c:delete val="1"/>
              <c:extLst>
                <c:ext xmlns:c15="http://schemas.microsoft.com/office/drawing/2012/chart" uri="{CE6537A1-D6FC-4f65-9D91-7224C49458BB}"/>
                <c:ext xmlns:c16="http://schemas.microsoft.com/office/drawing/2014/chart" uri="{C3380CC4-5D6E-409C-BE32-E72D297353CC}">
                  <c16:uniqueId val="{00000025-48F7-4E23-9B85-4D4B2F2DF635}"/>
                </c:ext>
              </c:extLst>
            </c:dLbl>
            <c:dLbl>
              <c:idx val="6"/>
              <c:layout>
                <c:manualLayout>
                  <c:x val="-0.12913965678659903"/>
                  <c:y val="-9.4360236220472446E-2"/>
                </c:manualLayout>
              </c:layout>
              <c:tx>
                <c:rich>
                  <a:bodyPr/>
                  <a:lstStyle/>
                  <a:p>
                    <a:r>
                      <a:rPr lang="ja-JP" altLang="en-US" b="1"/>
                      <a:t>宿泊業、飲食サービス業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27-48F7-4E23-9B85-4D4B2F2DF635}"/>
                </c:ext>
              </c:extLst>
            </c:dLbl>
            <c:dLbl>
              <c:idx val="8"/>
              <c:layout>
                <c:manualLayout>
                  <c:x val="-3.7635236201285983E-2"/>
                  <c:y val="-2.41146419197600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48F7-4E23-9B85-4D4B2F2DF635}"/>
                </c:ext>
              </c:extLst>
            </c:dLbl>
            <c:dLbl>
              <c:idx val="9"/>
              <c:layout>
                <c:manualLayout>
                  <c:x val="-3.7635236201285921E-2"/>
                  <c:y val="-2.41146419197601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48F7-4E23-9B85-4D4B2F2DF635}"/>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業種別!$B$7:$K$7</c:f>
              <c:numCache>
                <c:formatCode>#,##0_);[Red]\(#,##0\)</c:formatCode>
                <c:ptCount val="10"/>
                <c:pt idx="0">
                  <c:v>6329</c:v>
                </c:pt>
                <c:pt idx="1">
                  <c:v>6589</c:v>
                </c:pt>
                <c:pt idx="2">
                  <c:v>6917</c:v>
                </c:pt>
                <c:pt idx="3">
                  <c:v>7169</c:v>
                </c:pt>
                <c:pt idx="4">
                  <c:v>7590</c:v>
                </c:pt>
                <c:pt idx="5">
                  <c:v>8039</c:v>
                </c:pt>
                <c:pt idx="6">
                  <c:v>8650</c:v>
                </c:pt>
                <c:pt idx="7">
                  <c:v>9305</c:v>
                </c:pt>
                <c:pt idx="8">
                  <c:v>9669</c:v>
                </c:pt>
                <c:pt idx="9">
                  <c:v>9940</c:v>
                </c:pt>
              </c:numCache>
            </c:numRef>
          </c:val>
          <c:smooth val="0"/>
          <c:extLst>
            <c:ext xmlns:c16="http://schemas.microsoft.com/office/drawing/2014/chart" uri="{C3380CC4-5D6E-409C-BE32-E72D297353CC}">
              <c16:uniqueId val="{0000002A-48F7-4E23-9B85-4D4B2F2DF635}"/>
            </c:ext>
          </c:extLst>
        </c:ser>
        <c:ser>
          <c:idx val="5"/>
          <c:order val="5"/>
          <c:tx>
            <c:strRef>
              <c:f>業種別!$A$8</c:f>
              <c:strCache>
                <c:ptCount val="1"/>
                <c:pt idx="0">
                  <c:v>生活関連、娯楽サービス業</c:v>
                </c:pt>
              </c:strCache>
            </c:strRef>
          </c:tx>
          <c:dLbls>
            <c:dLbl>
              <c:idx val="0"/>
              <c:layout>
                <c:manualLayout>
                  <c:x val="-4.1315309453740609E-2"/>
                  <c:y val="-1.8162260967379079E-2"/>
                </c:manualLayout>
              </c:layout>
              <c:spPr/>
              <c:txPr>
                <a:bodyPr/>
                <a:lstStyle/>
                <a:p>
                  <a:pPr>
                    <a:defRPr b="1"/>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48F7-4E23-9B85-4D4B2F2DF635}"/>
                </c:ext>
              </c:extLst>
            </c:dLbl>
            <c:dLbl>
              <c:idx val="1"/>
              <c:delete val="1"/>
              <c:extLst>
                <c:ext xmlns:c15="http://schemas.microsoft.com/office/drawing/2012/chart" uri="{CE6537A1-D6FC-4f65-9D91-7224C49458BB}"/>
                <c:ext xmlns:c16="http://schemas.microsoft.com/office/drawing/2014/chart" uri="{C3380CC4-5D6E-409C-BE32-E72D297353CC}">
                  <c16:uniqueId val="{0000002C-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2D-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2E-48F7-4E23-9B85-4D4B2F2DF635}"/>
                </c:ext>
              </c:extLst>
            </c:dLbl>
            <c:dLbl>
              <c:idx val="4"/>
              <c:layout>
                <c:manualLayout>
                  <c:x val="-0.1759864969870899"/>
                  <c:y val="-9.9702380952380959E-2"/>
                </c:manualLayout>
              </c:layout>
              <c:tx>
                <c:rich>
                  <a:bodyPr wrap="square" lIns="38100" tIns="19050" rIns="38100" bIns="19050" anchor="ctr">
                    <a:noAutofit/>
                  </a:bodyPr>
                  <a:lstStyle/>
                  <a:p>
                    <a:pPr>
                      <a:defRPr/>
                    </a:pPr>
                    <a:r>
                      <a:rPr lang="ja-JP" altLang="en-US" b="1"/>
                      <a:t>生活関連、娯楽サービス業</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0.22044133922943332"/>
                      <c:h val="7.1428571428571425E-2"/>
                    </c:manualLayout>
                  </c15:layout>
                </c:ext>
                <c:ext xmlns:c16="http://schemas.microsoft.com/office/drawing/2014/chart" uri="{C3380CC4-5D6E-409C-BE32-E72D297353CC}">
                  <c16:uniqueId val="{0000002F-48F7-4E23-9B85-4D4B2F2DF635}"/>
                </c:ext>
              </c:extLst>
            </c:dLbl>
            <c:dLbl>
              <c:idx val="5"/>
              <c:delete val="1"/>
              <c:extLst>
                <c:ext xmlns:c15="http://schemas.microsoft.com/office/drawing/2012/chart" uri="{CE6537A1-D6FC-4f65-9D91-7224C49458BB}"/>
                <c:ext xmlns:c16="http://schemas.microsoft.com/office/drawing/2014/chart" uri="{C3380CC4-5D6E-409C-BE32-E72D297353CC}">
                  <c16:uniqueId val="{00000030-48F7-4E23-9B85-4D4B2F2DF635}"/>
                </c:ext>
              </c:extLst>
            </c:dLbl>
            <c:dLbl>
              <c:idx val="6"/>
              <c:delete val="1"/>
              <c:extLst>
                <c:ext xmlns:c15="http://schemas.microsoft.com/office/drawing/2012/chart" uri="{CE6537A1-D6FC-4f65-9D91-7224C49458BB}"/>
                <c:ext xmlns:c16="http://schemas.microsoft.com/office/drawing/2014/chart" uri="{C3380CC4-5D6E-409C-BE32-E72D297353CC}">
                  <c16:uniqueId val="{00000031-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32-48F7-4E23-9B85-4D4B2F2DF635}"/>
                </c:ext>
              </c:extLst>
            </c:dLbl>
            <c:dLbl>
              <c:idx val="8"/>
              <c:layout>
                <c:manualLayout>
                  <c:x val="-3.9437037747458645E-2"/>
                  <c:y val="-2.41146419197600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48F7-4E23-9B85-4D4B2F2DF635}"/>
                </c:ext>
              </c:extLst>
            </c:dLbl>
            <c:dLbl>
              <c:idx val="9"/>
              <c:layout>
                <c:manualLayout>
                  <c:x val="-3.7635236201285921E-2"/>
                  <c:y val="-2.41146419197601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48F7-4E23-9B85-4D4B2F2DF635}"/>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業種別!$B$8:$K$8</c:f>
              <c:numCache>
                <c:formatCode>#,##0</c:formatCode>
                <c:ptCount val="10"/>
                <c:pt idx="0">
                  <c:v>5298</c:v>
                </c:pt>
                <c:pt idx="1">
                  <c:v>5516</c:v>
                </c:pt>
                <c:pt idx="2">
                  <c:v>5705</c:v>
                </c:pt>
                <c:pt idx="3">
                  <c:v>5967</c:v>
                </c:pt>
                <c:pt idx="4">
                  <c:v>6266</c:v>
                </c:pt>
                <c:pt idx="5">
                  <c:v>6590</c:v>
                </c:pt>
                <c:pt idx="6">
                  <c:v>6999</c:v>
                </c:pt>
                <c:pt idx="7">
                  <c:v>7327</c:v>
                </c:pt>
                <c:pt idx="8">
                  <c:v>7577</c:v>
                </c:pt>
                <c:pt idx="9" formatCode="#,##0_);[Red]\(#,##0\)">
                  <c:v>7659</c:v>
                </c:pt>
              </c:numCache>
            </c:numRef>
          </c:val>
          <c:smooth val="0"/>
          <c:extLst>
            <c:ext xmlns:c16="http://schemas.microsoft.com/office/drawing/2014/chart" uri="{C3380CC4-5D6E-409C-BE32-E72D297353CC}">
              <c16:uniqueId val="{00000035-48F7-4E23-9B85-4D4B2F2DF635}"/>
            </c:ext>
          </c:extLst>
        </c:ser>
        <c:ser>
          <c:idx val="6"/>
          <c:order val="6"/>
          <c:tx>
            <c:strRef>
              <c:f>業種別!$A$9</c:f>
              <c:strCache>
                <c:ptCount val="1"/>
                <c:pt idx="0">
                  <c:v>情報通信業</c:v>
                </c:pt>
              </c:strCache>
            </c:strRef>
          </c:tx>
          <c:dLbls>
            <c:dLbl>
              <c:idx val="0"/>
              <c:layout>
                <c:manualLayout>
                  <c:x val="-3.7635236201285921E-2"/>
                  <c:y val="3.60194038245218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48F7-4E23-9B85-4D4B2F2DF635}"/>
                </c:ext>
              </c:extLst>
            </c:dLbl>
            <c:dLbl>
              <c:idx val="1"/>
              <c:delete val="1"/>
              <c:extLst>
                <c:ext xmlns:c15="http://schemas.microsoft.com/office/drawing/2012/chart" uri="{CE6537A1-D6FC-4f65-9D91-7224C49458BB}"/>
                <c:ext xmlns:c16="http://schemas.microsoft.com/office/drawing/2014/chart" uri="{C3380CC4-5D6E-409C-BE32-E72D297353CC}">
                  <c16:uniqueId val="{00000037-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38-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39-48F7-4E23-9B85-4D4B2F2DF635}"/>
                </c:ext>
              </c:extLst>
            </c:dLbl>
            <c:dLbl>
              <c:idx val="4"/>
              <c:delete val="1"/>
              <c:extLst>
                <c:ext xmlns:c15="http://schemas.microsoft.com/office/drawing/2012/chart" uri="{CE6537A1-D6FC-4f65-9D91-7224C49458BB}"/>
                <c:ext xmlns:c16="http://schemas.microsoft.com/office/drawing/2014/chart" uri="{C3380CC4-5D6E-409C-BE32-E72D297353CC}">
                  <c16:uniqueId val="{0000003A-48F7-4E23-9B85-4D4B2F2DF635}"/>
                </c:ext>
              </c:extLst>
            </c:dLbl>
            <c:dLbl>
              <c:idx val="5"/>
              <c:layout>
                <c:manualLayout>
                  <c:x val="-6.1959557074617706E-2"/>
                  <c:y val="6.7269403824521831E-2"/>
                </c:manualLayout>
              </c:layout>
              <c:tx>
                <c:rich>
                  <a:bodyPr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8A2B2BBF-6375-48A4-9A7A-071B677391DD}" type="SERIESNAME">
                      <a:rPr lang="ja-JP" altLang="en-US" sz="1000" b="1" i="0" u="none" strike="noStrike" kern="1200" baseline="0">
                        <a:solidFill>
                          <a:sysClr val="windowText" lastClr="000000"/>
                        </a:solidFill>
                      </a:rPr>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[系列名]</a:t>
                    </a:fld>
                    <a:endParaRPr lang="ja-JP" altLang="en-US"/>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0.10666665153342535"/>
                      <c:h val="5.7157855268091494E-2"/>
                    </c:manualLayout>
                  </c15:layout>
                  <c15:dlblFieldTable/>
                  <c15:showDataLabelsRange val="0"/>
                </c:ext>
                <c:ext xmlns:c16="http://schemas.microsoft.com/office/drawing/2014/chart" uri="{C3380CC4-5D6E-409C-BE32-E72D297353CC}">
                  <c16:uniqueId val="{0000003B-48F7-4E23-9B85-4D4B2F2DF635}"/>
                </c:ext>
              </c:extLst>
            </c:dLbl>
            <c:dLbl>
              <c:idx val="6"/>
              <c:delete val="1"/>
              <c:extLst>
                <c:ext xmlns:c15="http://schemas.microsoft.com/office/drawing/2012/chart" uri="{CE6537A1-D6FC-4f65-9D91-7224C49458BB}"/>
                <c:ext xmlns:c16="http://schemas.microsoft.com/office/drawing/2014/chart" uri="{C3380CC4-5D6E-409C-BE32-E72D297353CC}">
                  <c16:uniqueId val="{0000003C-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3D-48F7-4E23-9B85-4D4B2F2DF635}"/>
                </c:ext>
              </c:extLst>
            </c:dLbl>
            <c:dLbl>
              <c:idx val="8"/>
              <c:layout>
                <c:manualLayout>
                  <c:x val="-3.7635236201285983E-2"/>
                  <c:y val="3.60194038245220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E-48F7-4E23-9B85-4D4B2F2DF635}"/>
                </c:ext>
              </c:extLst>
            </c:dLbl>
            <c:dLbl>
              <c:idx val="9"/>
              <c:layout>
                <c:manualLayout>
                  <c:x val="-3.5833434655113329E-2"/>
                  <c:y val="3.30432133483313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F-48F7-4E23-9B85-4D4B2F2DF635}"/>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業種別!$B$9:$K$9</c:f>
              <c:numCache>
                <c:formatCode>#,##0</c:formatCode>
                <c:ptCount val="10"/>
                <c:pt idx="0">
                  <c:v>5068</c:v>
                </c:pt>
                <c:pt idx="1">
                  <c:v>5115</c:v>
                </c:pt>
                <c:pt idx="2">
                  <c:v>5136</c:v>
                </c:pt>
                <c:pt idx="3">
                  <c:v>5132</c:v>
                </c:pt>
                <c:pt idx="4">
                  <c:v>5182</c:v>
                </c:pt>
                <c:pt idx="5">
                  <c:v>5260</c:v>
                </c:pt>
                <c:pt idx="6">
                  <c:v>5349</c:v>
                </c:pt>
                <c:pt idx="7">
                  <c:v>5416</c:v>
                </c:pt>
                <c:pt idx="8">
                  <c:v>5438</c:v>
                </c:pt>
                <c:pt idx="9" formatCode="#,##0_);[Red]\(#,##0\)">
                  <c:v>5434</c:v>
                </c:pt>
              </c:numCache>
            </c:numRef>
          </c:val>
          <c:smooth val="0"/>
          <c:extLst>
            <c:ext xmlns:c16="http://schemas.microsoft.com/office/drawing/2014/chart" uri="{C3380CC4-5D6E-409C-BE32-E72D297353CC}">
              <c16:uniqueId val="{00000040-48F7-4E23-9B85-4D4B2F2DF635}"/>
            </c:ext>
          </c:extLst>
        </c:ser>
        <c:dLbls>
          <c:showLegendKey val="0"/>
          <c:showVal val="0"/>
          <c:showCatName val="0"/>
          <c:showSerName val="0"/>
          <c:showPercent val="0"/>
          <c:showBubbleSize val="0"/>
        </c:dLbls>
        <c:marker val="1"/>
        <c:smooth val="0"/>
        <c:axId val="243805184"/>
        <c:axId val="243823360"/>
      </c:lineChart>
      <c:catAx>
        <c:axId val="243805184"/>
        <c:scaling>
          <c:orientation val="minMax"/>
        </c:scaling>
        <c:delete val="0"/>
        <c:axPos val="b"/>
        <c:numFmt formatCode="General" sourceLinked="1"/>
        <c:majorTickMark val="out"/>
        <c:minorTickMark val="none"/>
        <c:tickLblPos val="nextTo"/>
        <c:crossAx val="243823360"/>
        <c:crosses val="autoZero"/>
        <c:auto val="1"/>
        <c:lblAlgn val="ctr"/>
        <c:lblOffset val="100"/>
        <c:noMultiLvlLbl val="0"/>
      </c:catAx>
      <c:valAx>
        <c:axId val="243823360"/>
        <c:scaling>
          <c:orientation val="minMax"/>
        </c:scaling>
        <c:delete val="0"/>
        <c:axPos val="l"/>
        <c:majorGridlines/>
        <c:numFmt formatCode="#,##0" sourceLinked="1"/>
        <c:majorTickMark val="out"/>
        <c:minorTickMark val="none"/>
        <c:tickLblPos val="nextTo"/>
        <c:crossAx val="243805184"/>
        <c:crosses val="autoZero"/>
        <c:crossBetween val="between"/>
      </c:valAx>
      <c:spPr>
        <a:noFill/>
        <a:ln w="25400">
          <a:noFill/>
        </a:ln>
      </c:spPr>
    </c:plotArea>
    <c:legend>
      <c:legendPos val="r"/>
      <c:layout>
        <c:manualLayout>
          <c:xMode val="edge"/>
          <c:yMode val="edge"/>
          <c:x val="0.79724071367356619"/>
          <c:y val="0.3398895991778767"/>
          <c:w val="0.20275928632643384"/>
          <c:h val="0.33066992104177301"/>
        </c:manualLayout>
      </c:layout>
      <c:overlay val="0"/>
    </c:legend>
    <c:plotVisOnly val="1"/>
    <c:dispBlanksAs val="gap"/>
    <c:showDLblsOverMax val="0"/>
  </c:chart>
  <c:externalData r:id="rId1">
    <c:autoUpdate val="0"/>
  </c:externalData>
  <c:userShapes r:id="rId2"/>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業種別活用率!$B$2</c:f>
              <c:strCache>
                <c:ptCount val="1"/>
                <c:pt idx="0">
                  <c:v>増収</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業種別活用率!$C$1:$G$1</c:f>
              <c:strCache>
                <c:ptCount val="5"/>
                <c:pt idx="0">
                  <c:v>30代以下</c:v>
                </c:pt>
                <c:pt idx="1">
                  <c:v>40代</c:v>
                </c:pt>
                <c:pt idx="2">
                  <c:v>50代</c:v>
                </c:pt>
                <c:pt idx="3">
                  <c:v>60代</c:v>
                </c:pt>
                <c:pt idx="4">
                  <c:v>70代以上</c:v>
                </c:pt>
              </c:strCache>
            </c:strRef>
          </c:cat>
          <c:val>
            <c:numRef>
              <c:f>業種別活用率!$C$2:$G$2</c:f>
              <c:numCache>
                <c:formatCode>0.00_ </c:formatCode>
                <c:ptCount val="5"/>
                <c:pt idx="0">
                  <c:v>59.15</c:v>
                </c:pt>
                <c:pt idx="1">
                  <c:v>54.01</c:v>
                </c:pt>
                <c:pt idx="2">
                  <c:v>50.45</c:v>
                </c:pt>
                <c:pt idx="3">
                  <c:v>48.15</c:v>
                </c:pt>
                <c:pt idx="4">
                  <c:v>43.1</c:v>
                </c:pt>
              </c:numCache>
            </c:numRef>
          </c:val>
          <c:extLst>
            <c:ext xmlns:c16="http://schemas.microsoft.com/office/drawing/2014/chart" uri="{C3380CC4-5D6E-409C-BE32-E72D297353CC}">
              <c16:uniqueId val="{00000000-4039-478A-8F5D-64FF2D7675BC}"/>
            </c:ext>
          </c:extLst>
        </c:ser>
        <c:ser>
          <c:idx val="1"/>
          <c:order val="1"/>
          <c:tx>
            <c:strRef>
              <c:f>業種別活用率!$B$3</c:f>
              <c:strCache>
                <c:ptCount val="1"/>
                <c:pt idx="0">
                  <c:v>減収</c:v>
                </c:pt>
              </c:strCache>
            </c:strRef>
          </c:tx>
          <c:spPr>
            <a:solidFill>
              <a:srgbClr val="F79646">
                <a:lumMod val="60000"/>
                <a:lumOff val="40000"/>
              </a:srgbClr>
            </a:solidFill>
            <a:ln>
              <a:noFill/>
            </a:ln>
            <a:effectLst/>
          </c:spPr>
          <c:invertIfNegative val="0"/>
          <c:dLbls>
            <c:dLbl>
              <c:idx val="0"/>
              <c:layout>
                <c:manualLayout>
                  <c:x val="2.2058066912218149E-2"/>
                  <c:y val="-7.98382866075053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9-478A-8F5D-64FF2D7675BC}"/>
                </c:ext>
              </c:extLst>
            </c:dLbl>
            <c:dLbl>
              <c:idx val="1"/>
              <c:layout>
                <c:manualLayout>
                  <c:x val="9.49836835607359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9-478A-8F5D-64FF2D7675BC}"/>
                </c:ext>
              </c:extLst>
            </c:dLbl>
            <c:dLbl>
              <c:idx val="2"/>
              <c:layout>
                <c:manualLayout>
                  <c:x val="7.123776267055227E-3"/>
                  <c:y val="-3.760640317445905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9-478A-8F5D-64FF2D7675BC}"/>
                </c:ext>
              </c:extLst>
            </c:dLbl>
            <c:dLbl>
              <c:idx val="3"/>
              <c:layout>
                <c:manualLayout>
                  <c:x val="1.424755253411036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039-478A-8F5D-64FF2D7675BC}"/>
                </c:ext>
              </c:extLst>
            </c:dLbl>
            <c:dLbl>
              <c:idx val="4"/>
              <c:layout>
                <c:manualLayout>
                  <c:x val="2.1547883112030215E-2"/>
                  <c:y val="-4.10256410256413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39-478A-8F5D-64FF2D7675B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業種別活用率!$C$3:$G$3</c:f>
              <c:numCache>
                <c:formatCode>0.00_ </c:formatCode>
                <c:ptCount val="5"/>
                <c:pt idx="0">
                  <c:v>34.31</c:v>
                </c:pt>
                <c:pt idx="1">
                  <c:v>39</c:v>
                </c:pt>
                <c:pt idx="2">
                  <c:v>41.57</c:v>
                </c:pt>
                <c:pt idx="3">
                  <c:v>43.24</c:v>
                </c:pt>
                <c:pt idx="4">
                  <c:v>43.97</c:v>
                </c:pt>
              </c:numCache>
            </c:numRef>
          </c:val>
          <c:extLst>
            <c:ext xmlns:c16="http://schemas.microsoft.com/office/drawing/2014/chart" uri="{C3380CC4-5D6E-409C-BE32-E72D297353CC}">
              <c16:uniqueId val="{00000006-4039-478A-8F5D-64FF2D7675BC}"/>
            </c:ext>
          </c:extLst>
        </c:ser>
        <c:ser>
          <c:idx val="2"/>
          <c:order val="2"/>
          <c:tx>
            <c:strRef>
              <c:f>業種別活用率!$B$4</c:f>
              <c:strCache>
                <c:ptCount val="1"/>
                <c:pt idx="0">
                  <c:v>横ばい</c:v>
                </c:pt>
              </c:strCache>
            </c:strRef>
          </c:tx>
          <c:spPr>
            <a:solidFill>
              <a:schemeClr val="accent3"/>
            </a:solidFill>
            <a:ln>
              <a:noFill/>
            </a:ln>
            <a:effectLst/>
          </c:spPr>
          <c:invertIfNegative val="0"/>
          <c:dLbls>
            <c:dLbl>
              <c:idx val="0"/>
              <c:layout>
                <c:manualLayout>
                  <c:x val="9.498368356073635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039-478A-8F5D-64FF2D7675BC}"/>
                </c:ext>
              </c:extLst>
            </c:dLbl>
            <c:dLbl>
              <c:idx val="1"/>
              <c:layout>
                <c:manualLayout>
                  <c:x val="7.123776267055227E-3"/>
                  <c:y val="4.10256410256410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039-478A-8F5D-64FF2D7675BC}"/>
                </c:ext>
              </c:extLst>
            </c:dLbl>
            <c:dLbl>
              <c:idx val="2"/>
              <c:layout>
                <c:manualLayout>
                  <c:x val="4.7491841780367312E-3"/>
                  <c:y val="-1.504256126978362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039-478A-8F5D-64FF2D7675BC}"/>
                </c:ext>
              </c:extLst>
            </c:dLbl>
            <c:dLbl>
              <c:idx val="4"/>
              <c:layout>
                <c:manualLayout>
                  <c:x val="4.749184178036818E-3"/>
                  <c:y val="1.2307692307692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039-478A-8F5D-64FF2D7675B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業種別活用率!$C$4:$G$4</c:f>
              <c:numCache>
                <c:formatCode>0.00_ </c:formatCode>
                <c:ptCount val="5"/>
                <c:pt idx="0">
                  <c:v>6.54</c:v>
                </c:pt>
                <c:pt idx="1">
                  <c:v>6.99</c:v>
                </c:pt>
                <c:pt idx="2">
                  <c:v>7.98</c:v>
                </c:pt>
                <c:pt idx="3">
                  <c:v>8.61</c:v>
                </c:pt>
                <c:pt idx="4">
                  <c:v>12.93</c:v>
                </c:pt>
              </c:numCache>
            </c:numRef>
          </c:val>
          <c:extLst>
            <c:ext xmlns:c16="http://schemas.microsoft.com/office/drawing/2014/chart" uri="{C3380CC4-5D6E-409C-BE32-E72D297353CC}">
              <c16:uniqueId val="{0000000B-4039-478A-8F5D-64FF2D7675BC}"/>
            </c:ext>
          </c:extLst>
        </c:ser>
        <c:dLbls>
          <c:showLegendKey val="0"/>
          <c:showVal val="0"/>
          <c:showCatName val="0"/>
          <c:showSerName val="0"/>
          <c:showPercent val="0"/>
          <c:showBubbleSize val="0"/>
        </c:dLbls>
        <c:gapWidth val="80"/>
        <c:axId val="1526969583"/>
        <c:axId val="1526963343"/>
      </c:barChart>
      <c:catAx>
        <c:axId val="1526969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26963343"/>
        <c:crosses val="autoZero"/>
        <c:auto val="1"/>
        <c:lblAlgn val="ctr"/>
        <c:lblOffset val="100"/>
        <c:noMultiLvlLbl val="0"/>
      </c:catAx>
      <c:valAx>
        <c:axId val="1526963343"/>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269695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861842411775033E-2"/>
          <c:y val="0.11250338312027543"/>
          <c:w val="0.797845938264924"/>
          <c:h val="0.68774208979273277"/>
        </c:manualLayout>
      </c:layout>
      <c:lineChart>
        <c:grouping val="standard"/>
        <c:varyColors val="0"/>
        <c:ser>
          <c:idx val="0"/>
          <c:order val="0"/>
          <c:tx>
            <c:strRef>
              <c:f>まとめ!$C$2</c:f>
              <c:strCache>
                <c:ptCount val="1"/>
                <c:pt idx="0">
                  <c:v>府内企業合計</c:v>
                </c:pt>
              </c:strCache>
            </c:strRef>
          </c:tx>
          <c:marker>
            <c:symbol val="none"/>
          </c:marker>
          <c:cat>
            <c:multiLvlStrRef>
              <c:f>まとめ!$A$3:$B$39</c:f>
              <c:multiLvlStrCache>
                <c:ptCount val="37"/>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lvl>
                <c:lvl>
                  <c:pt idx="0">
                    <c:v>2010年</c:v>
                  </c:pt>
                  <c:pt idx="4">
                    <c:v>2011年</c:v>
                  </c:pt>
                  <c:pt idx="8">
                    <c:v>2012年</c:v>
                  </c:pt>
                  <c:pt idx="12">
                    <c:v>2013年</c:v>
                  </c:pt>
                  <c:pt idx="16">
                    <c:v>2014年</c:v>
                  </c:pt>
                  <c:pt idx="20">
                    <c:v>2015年</c:v>
                  </c:pt>
                  <c:pt idx="24">
                    <c:v>2016年</c:v>
                  </c:pt>
                  <c:pt idx="28">
                    <c:v>2017年</c:v>
                  </c:pt>
                  <c:pt idx="32">
                    <c:v>2018年</c:v>
                  </c:pt>
                  <c:pt idx="36">
                    <c:v>2019年</c:v>
                  </c:pt>
                </c:lvl>
              </c:multiLvlStrCache>
            </c:multiLvlStrRef>
          </c:cat>
          <c:val>
            <c:numRef>
              <c:f>まとめ!$C$3:$C$39</c:f>
              <c:numCache>
                <c:formatCode>0.0</c:formatCode>
                <c:ptCount val="37"/>
                <c:pt idx="0">
                  <c:v>-20.621637776449489</c:v>
                </c:pt>
                <c:pt idx="1">
                  <c:v>-9.1799265605875142</c:v>
                </c:pt>
                <c:pt idx="2">
                  <c:v>-8.9327146171693723</c:v>
                </c:pt>
                <c:pt idx="3">
                  <c:v>-7.2830905636478782</c:v>
                </c:pt>
                <c:pt idx="4">
                  <c:v>-9</c:v>
                </c:pt>
                <c:pt idx="5">
                  <c:v>-6.4990803188228075</c:v>
                </c:pt>
                <c:pt idx="6">
                  <c:v>-6.0256410256410255</c:v>
                </c:pt>
                <c:pt idx="7">
                  <c:v>-2.7152317880794694</c:v>
                </c:pt>
                <c:pt idx="8">
                  <c:v>-9.5711622125543805</c:v>
                </c:pt>
                <c:pt idx="9">
                  <c:v>-2.3000000000000007</c:v>
                </c:pt>
                <c:pt idx="10">
                  <c:v>-1.7999999999999989</c:v>
                </c:pt>
                <c:pt idx="11">
                  <c:v>-2.1999999999999993</c:v>
                </c:pt>
                <c:pt idx="12">
                  <c:v>-3.5</c:v>
                </c:pt>
                <c:pt idx="13">
                  <c:v>-3.2000000000000011</c:v>
                </c:pt>
                <c:pt idx="14">
                  <c:v>-0.50000000000000178</c:v>
                </c:pt>
                <c:pt idx="15">
                  <c:v>3.0999999999999996</c:v>
                </c:pt>
                <c:pt idx="16">
                  <c:v>1.1999999999999993</c:v>
                </c:pt>
                <c:pt idx="17">
                  <c:v>2.5</c:v>
                </c:pt>
                <c:pt idx="18">
                  <c:v>-0.70000000000000107</c:v>
                </c:pt>
                <c:pt idx="19">
                  <c:v>0.70000000000000107</c:v>
                </c:pt>
                <c:pt idx="20">
                  <c:v>0</c:v>
                </c:pt>
                <c:pt idx="21">
                  <c:v>1.3999999999999986</c:v>
                </c:pt>
                <c:pt idx="22">
                  <c:v>2.6999999999999993</c:v>
                </c:pt>
                <c:pt idx="23">
                  <c:v>2.9000000000000004</c:v>
                </c:pt>
                <c:pt idx="24">
                  <c:v>-4.0000000000000018</c:v>
                </c:pt>
                <c:pt idx="25">
                  <c:v>-3.8999999999999986</c:v>
                </c:pt>
                <c:pt idx="26">
                  <c:v>0.40000000000000036</c:v>
                </c:pt>
                <c:pt idx="27">
                  <c:v>3.8000000000000007</c:v>
                </c:pt>
                <c:pt idx="28">
                  <c:v>-1.6000000000000032</c:v>
                </c:pt>
                <c:pt idx="29">
                  <c:v>-1.2507817385866176</c:v>
                </c:pt>
                <c:pt idx="30">
                  <c:v>-0.52356020942408144</c:v>
                </c:pt>
                <c:pt idx="31">
                  <c:v>5.0237610319076715</c:v>
                </c:pt>
                <c:pt idx="32">
                  <c:v>5.4234769687964342</c:v>
                </c:pt>
                <c:pt idx="33">
                  <c:v>1.0056568196103068</c:v>
                </c:pt>
                <c:pt idx="34">
                  <c:v>2.90933694181326</c:v>
                </c:pt>
                <c:pt idx="35">
                  <c:v>4.183813443072701</c:v>
                </c:pt>
                <c:pt idx="36">
                  <c:v>1.1805555555555571</c:v>
                </c:pt>
              </c:numCache>
            </c:numRef>
          </c:val>
          <c:smooth val="0"/>
          <c:extLst>
            <c:ext xmlns:c16="http://schemas.microsoft.com/office/drawing/2014/chart" uri="{C3380CC4-5D6E-409C-BE32-E72D297353CC}">
              <c16:uniqueId val="{00000000-5BE1-4DD3-A3DB-7E56CC0D20BF}"/>
            </c:ext>
          </c:extLst>
        </c:ser>
        <c:ser>
          <c:idx val="1"/>
          <c:order val="1"/>
          <c:tx>
            <c:strRef>
              <c:f>まとめ!$D$2</c:f>
              <c:strCache>
                <c:ptCount val="1"/>
                <c:pt idx="0">
                  <c:v>大企業</c:v>
                </c:pt>
              </c:strCache>
            </c:strRef>
          </c:tx>
          <c:spPr>
            <a:ln cmpd="dbl"/>
          </c:spPr>
          <c:marker>
            <c:symbol val="none"/>
          </c:marker>
          <c:cat>
            <c:multiLvlStrRef>
              <c:f>まとめ!$A$3:$B$39</c:f>
              <c:multiLvlStrCache>
                <c:ptCount val="37"/>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lvl>
                <c:lvl>
                  <c:pt idx="0">
                    <c:v>2010年</c:v>
                  </c:pt>
                  <c:pt idx="4">
                    <c:v>2011年</c:v>
                  </c:pt>
                  <c:pt idx="8">
                    <c:v>2012年</c:v>
                  </c:pt>
                  <c:pt idx="12">
                    <c:v>2013年</c:v>
                  </c:pt>
                  <c:pt idx="16">
                    <c:v>2014年</c:v>
                  </c:pt>
                  <c:pt idx="20">
                    <c:v>2015年</c:v>
                  </c:pt>
                  <c:pt idx="24">
                    <c:v>2016年</c:v>
                  </c:pt>
                  <c:pt idx="28">
                    <c:v>2017年</c:v>
                  </c:pt>
                  <c:pt idx="32">
                    <c:v>2018年</c:v>
                  </c:pt>
                  <c:pt idx="36">
                    <c:v>2019年</c:v>
                  </c:pt>
                </c:lvl>
              </c:multiLvlStrCache>
            </c:multiLvlStrRef>
          </c:cat>
          <c:val>
            <c:numRef>
              <c:f>まとめ!$D$3:$D$39</c:f>
              <c:numCache>
                <c:formatCode>0.0</c:formatCode>
                <c:ptCount val="37"/>
                <c:pt idx="0">
                  <c:v>-22.222222222222221</c:v>
                </c:pt>
                <c:pt idx="1">
                  <c:v>-3.174603174603174</c:v>
                </c:pt>
                <c:pt idx="2">
                  <c:v>-5.0632911392405084</c:v>
                </c:pt>
                <c:pt idx="3">
                  <c:v>-5.4421768707483018</c:v>
                </c:pt>
                <c:pt idx="4">
                  <c:v>-1.3999999999999986</c:v>
                </c:pt>
                <c:pt idx="5">
                  <c:v>3.0303030303030312</c:v>
                </c:pt>
                <c:pt idx="6">
                  <c:v>6.8702290076335899</c:v>
                </c:pt>
                <c:pt idx="7">
                  <c:v>7.5000000000000036</c:v>
                </c:pt>
                <c:pt idx="8">
                  <c:v>2.1739130434782616</c:v>
                </c:pt>
                <c:pt idx="9">
                  <c:v>5</c:v>
                </c:pt>
                <c:pt idx="10">
                  <c:v>6.7999999999999972</c:v>
                </c:pt>
                <c:pt idx="11">
                  <c:v>6.1999999999999993</c:v>
                </c:pt>
                <c:pt idx="12">
                  <c:v>5.4000000000000021</c:v>
                </c:pt>
                <c:pt idx="13">
                  <c:v>0</c:v>
                </c:pt>
                <c:pt idx="14">
                  <c:v>12.300000000000002</c:v>
                </c:pt>
                <c:pt idx="15">
                  <c:v>11.2</c:v>
                </c:pt>
                <c:pt idx="16">
                  <c:v>15.900000000000002</c:v>
                </c:pt>
                <c:pt idx="17">
                  <c:v>6.5000000000000036</c:v>
                </c:pt>
                <c:pt idx="18">
                  <c:v>18.5</c:v>
                </c:pt>
                <c:pt idx="19">
                  <c:v>14.599999999999998</c:v>
                </c:pt>
                <c:pt idx="20">
                  <c:v>11.7</c:v>
                </c:pt>
                <c:pt idx="21">
                  <c:v>18.800000000000004</c:v>
                </c:pt>
                <c:pt idx="22">
                  <c:v>21.5</c:v>
                </c:pt>
                <c:pt idx="23">
                  <c:v>17.100000000000001</c:v>
                </c:pt>
                <c:pt idx="24">
                  <c:v>9.9000000000000021</c:v>
                </c:pt>
                <c:pt idx="25">
                  <c:v>5</c:v>
                </c:pt>
                <c:pt idx="26">
                  <c:v>11.799999999999999</c:v>
                </c:pt>
                <c:pt idx="27">
                  <c:v>10.199999999999999</c:v>
                </c:pt>
                <c:pt idx="28">
                  <c:v>9.6000000000000014</c:v>
                </c:pt>
                <c:pt idx="29">
                  <c:v>3.2258064516129039</c:v>
                </c:pt>
                <c:pt idx="30">
                  <c:v>9.5652173913043477</c:v>
                </c:pt>
                <c:pt idx="31">
                  <c:v>19.469026548672566</c:v>
                </c:pt>
                <c:pt idx="32">
                  <c:v>13.26530612244898</c:v>
                </c:pt>
                <c:pt idx="33">
                  <c:v>13.492063492063496</c:v>
                </c:pt>
                <c:pt idx="34">
                  <c:v>14.615384615384613</c:v>
                </c:pt>
                <c:pt idx="35">
                  <c:v>13.675213675213673</c:v>
                </c:pt>
                <c:pt idx="36">
                  <c:v>17.355371900826441</c:v>
                </c:pt>
              </c:numCache>
            </c:numRef>
          </c:val>
          <c:smooth val="0"/>
          <c:extLst>
            <c:ext xmlns:c16="http://schemas.microsoft.com/office/drawing/2014/chart" uri="{C3380CC4-5D6E-409C-BE32-E72D297353CC}">
              <c16:uniqueId val="{00000001-5BE1-4DD3-A3DB-7E56CC0D20BF}"/>
            </c:ext>
          </c:extLst>
        </c:ser>
        <c:ser>
          <c:idx val="2"/>
          <c:order val="2"/>
          <c:tx>
            <c:strRef>
              <c:f>まとめ!$E$2</c:f>
              <c:strCache>
                <c:ptCount val="1"/>
                <c:pt idx="0">
                  <c:v>中小企業</c:v>
                </c:pt>
              </c:strCache>
            </c:strRef>
          </c:tx>
          <c:spPr>
            <a:ln>
              <a:prstDash val="sysDash"/>
            </a:ln>
          </c:spPr>
          <c:marker>
            <c:symbol val="none"/>
          </c:marker>
          <c:cat>
            <c:multiLvlStrRef>
              <c:f>まとめ!$A$3:$B$39</c:f>
              <c:multiLvlStrCache>
                <c:ptCount val="37"/>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lvl>
                <c:lvl>
                  <c:pt idx="0">
                    <c:v>2010年</c:v>
                  </c:pt>
                  <c:pt idx="4">
                    <c:v>2011年</c:v>
                  </c:pt>
                  <c:pt idx="8">
                    <c:v>2012年</c:v>
                  </c:pt>
                  <c:pt idx="12">
                    <c:v>2013年</c:v>
                  </c:pt>
                  <c:pt idx="16">
                    <c:v>2014年</c:v>
                  </c:pt>
                  <c:pt idx="20">
                    <c:v>2015年</c:v>
                  </c:pt>
                  <c:pt idx="24">
                    <c:v>2016年</c:v>
                  </c:pt>
                  <c:pt idx="28">
                    <c:v>2017年</c:v>
                  </c:pt>
                  <c:pt idx="32">
                    <c:v>2018年</c:v>
                  </c:pt>
                  <c:pt idx="36">
                    <c:v>2019年</c:v>
                  </c:pt>
                </c:lvl>
              </c:multiLvlStrCache>
            </c:multiLvlStrRef>
          </c:cat>
          <c:val>
            <c:numRef>
              <c:f>まとめ!$E$3:$E$39</c:f>
              <c:numCache>
                <c:formatCode>0.0</c:formatCode>
                <c:ptCount val="37"/>
                <c:pt idx="0">
                  <c:v>-20.516214427531441</c:v>
                </c:pt>
                <c:pt idx="1">
                  <c:v>-9.681787406905892</c:v>
                </c:pt>
                <c:pt idx="2">
                  <c:v>-9.1443500979751828</c:v>
                </c:pt>
                <c:pt idx="3">
                  <c:v>-7.483962936564506</c:v>
                </c:pt>
                <c:pt idx="4">
                  <c:v>-9.6999999999999993</c:v>
                </c:pt>
                <c:pt idx="5">
                  <c:v>-7.1815718157181596</c:v>
                </c:pt>
                <c:pt idx="6">
                  <c:v>-6.7663817663817678</c:v>
                </c:pt>
                <c:pt idx="7">
                  <c:v>-3.2727272727272734</c:v>
                </c:pt>
                <c:pt idx="8">
                  <c:v>-10.387811634349029</c:v>
                </c:pt>
                <c:pt idx="9">
                  <c:v>-2.8999999999999986</c:v>
                </c:pt>
                <c:pt idx="10">
                  <c:v>-2.4999999999999982</c:v>
                </c:pt>
                <c:pt idx="11">
                  <c:v>-2.5999999999999996</c:v>
                </c:pt>
                <c:pt idx="12">
                  <c:v>-3.9999999999999982</c:v>
                </c:pt>
                <c:pt idx="13">
                  <c:v>-3.7000000000000011</c:v>
                </c:pt>
                <c:pt idx="14">
                  <c:v>-1.7000000000000011</c:v>
                </c:pt>
                <c:pt idx="15">
                  <c:v>2.6000000000000014</c:v>
                </c:pt>
                <c:pt idx="16">
                  <c:v>-0.29999999999999893</c:v>
                </c:pt>
                <c:pt idx="17">
                  <c:v>2.3000000000000007</c:v>
                </c:pt>
                <c:pt idx="18">
                  <c:v>-2.5</c:v>
                </c:pt>
                <c:pt idx="19">
                  <c:v>-0.69999999999999751</c:v>
                </c:pt>
                <c:pt idx="20">
                  <c:v>-1.1000000000000014</c:v>
                </c:pt>
                <c:pt idx="21">
                  <c:v>-9.9999999999999645E-2</c:v>
                </c:pt>
                <c:pt idx="22">
                  <c:v>0.69999999999999929</c:v>
                </c:pt>
                <c:pt idx="23">
                  <c:v>1.5000000000000018</c:v>
                </c:pt>
                <c:pt idx="24">
                  <c:v>-5.2000000000000028</c:v>
                </c:pt>
                <c:pt idx="25">
                  <c:v>-4.5999999999999996</c:v>
                </c:pt>
                <c:pt idx="26">
                  <c:v>-0.70000000000000107</c:v>
                </c:pt>
                <c:pt idx="27">
                  <c:v>3.3000000000000007</c:v>
                </c:pt>
                <c:pt idx="28">
                  <c:v>-2.6999999999999993</c:v>
                </c:pt>
                <c:pt idx="29">
                  <c:v>-1.6563146997929596</c:v>
                </c:pt>
                <c:pt idx="30">
                  <c:v>-1.4999999999999982</c:v>
                </c:pt>
                <c:pt idx="31">
                  <c:v>3.9789789789789793</c:v>
                </c:pt>
                <c:pt idx="32">
                  <c:v>5.0986842105263186</c:v>
                </c:pt>
                <c:pt idx="33">
                  <c:v>0.20775623268698062</c:v>
                </c:pt>
                <c:pt idx="34">
                  <c:v>2.1164021164021172</c:v>
                </c:pt>
                <c:pt idx="35">
                  <c:v>3.1555221637866264</c:v>
                </c:pt>
                <c:pt idx="36">
                  <c:v>-0.22970903522205433</c:v>
                </c:pt>
              </c:numCache>
            </c:numRef>
          </c:val>
          <c:smooth val="0"/>
          <c:extLst>
            <c:ext xmlns:c16="http://schemas.microsoft.com/office/drawing/2014/chart" uri="{C3380CC4-5D6E-409C-BE32-E72D297353CC}">
              <c16:uniqueId val="{00000002-5BE1-4DD3-A3DB-7E56CC0D20BF}"/>
            </c:ext>
          </c:extLst>
        </c:ser>
        <c:dLbls>
          <c:showLegendKey val="0"/>
          <c:showVal val="0"/>
          <c:showCatName val="0"/>
          <c:showSerName val="0"/>
          <c:showPercent val="0"/>
          <c:showBubbleSize val="0"/>
        </c:dLbls>
        <c:smooth val="0"/>
        <c:axId val="92758400"/>
        <c:axId val="92760320"/>
      </c:lineChart>
      <c:catAx>
        <c:axId val="92758400"/>
        <c:scaling>
          <c:orientation val="minMax"/>
        </c:scaling>
        <c:delete val="0"/>
        <c:axPos val="b"/>
        <c:numFmt formatCode="General" sourceLinked="0"/>
        <c:majorTickMark val="out"/>
        <c:minorTickMark val="none"/>
        <c:tickLblPos val="low"/>
        <c:spPr>
          <a:ln/>
        </c:spPr>
        <c:crossAx val="92760320"/>
        <c:crosses val="autoZero"/>
        <c:auto val="1"/>
        <c:lblAlgn val="ctr"/>
        <c:lblOffset val="100"/>
        <c:noMultiLvlLbl val="0"/>
      </c:catAx>
      <c:valAx>
        <c:axId val="92760320"/>
        <c:scaling>
          <c:orientation val="minMax"/>
          <c:max val="30"/>
          <c:min val="-30"/>
        </c:scaling>
        <c:delete val="0"/>
        <c:axPos val="l"/>
        <c:majorGridlines/>
        <c:numFmt formatCode="0.0" sourceLinked="1"/>
        <c:majorTickMark val="out"/>
        <c:minorTickMark val="none"/>
        <c:tickLblPos val="nextTo"/>
        <c:crossAx val="92758400"/>
        <c:crosses val="autoZero"/>
        <c:crossBetween val="between"/>
        <c:majorUnit val="10"/>
      </c:valAx>
    </c:plotArea>
    <c:legend>
      <c:legendPos val="r"/>
      <c:overlay val="0"/>
    </c:legend>
    <c:plotVisOnly val="1"/>
    <c:dispBlanksAs val="gap"/>
    <c:showDLblsOverMax val="0"/>
  </c:chart>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43521704884228"/>
          <c:y val="6.9418960244648317E-2"/>
          <c:w val="0.87021998075514984"/>
          <c:h val="0.74662621300777765"/>
        </c:manualLayout>
      </c:layout>
      <c:barChart>
        <c:barDir val="col"/>
        <c:grouping val="clustered"/>
        <c:varyColors val="0"/>
        <c:ser>
          <c:idx val="0"/>
          <c:order val="0"/>
          <c:spPr>
            <a:pattFill prst="pct90">
              <a:fgClr>
                <a:schemeClr val="accent1"/>
              </a:fgClr>
              <a:bgClr>
                <a:schemeClr val="bg1"/>
              </a:bgClr>
            </a:pattFill>
          </c:spPr>
          <c:invertIfNegative val="0"/>
          <c:dLbls>
            <c:spPr>
              <a:noFill/>
              <a:ln>
                <a:noFill/>
              </a:ln>
              <a:effectLst/>
            </c:spPr>
            <c:txPr>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'[＜ｐ98-99＞上場・提案型融資.xlsx]上場'!$K$18:$K$23</c:f>
              <c:strCache>
                <c:ptCount val="6"/>
                <c:pt idx="0">
                  <c:v>大阪府</c:v>
                </c:pt>
                <c:pt idx="1">
                  <c:v>東京都</c:v>
                </c:pt>
                <c:pt idx="2">
                  <c:v>愛知県</c:v>
                </c:pt>
                <c:pt idx="3">
                  <c:v>京都府</c:v>
                </c:pt>
                <c:pt idx="4">
                  <c:v>福岡県</c:v>
                </c:pt>
                <c:pt idx="5">
                  <c:v>その他</c:v>
                </c:pt>
              </c:strCache>
            </c:strRef>
          </c:cat>
          <c:val>
            <c:numRef>
              <c:f>'[＜ｐ98-99＞上場・提案型融資.xlsx]上場'!$L$18:$L$23</c:f>
              <c:numCache>
                <c:formatCode>General</c:formatCode>
                <c:ptCount val="6"/>
                <c:pt idx="0">
                  <c:v>5</c:v>
                </c:pt>
                <c:pt idx="1">
                  <c:v>63</c:v>
                </c:pt>
                <c:pt idx="2">
                  <c:v>4</c:v>
                </c:pt>
                <c:pt idx="3">
                  <c:v>3</c:v>
                </c:pt>
                <c:pt idx="4">
                  <c:v>5</c:v>
                </c:pt>
                <c:pt idx="5">
                  <c:v>17</c:v>
                </c:pt>
              </c:numCache>
            </c:numRef>
          </c:val>
          <c:extLst>
            <c:ext xmlns:c16="http://schemas.microsoft.com/office/drawing/2014/chart" uri="{C3380CC4-5D6E-409C-BE32-E72D297353CC}">
              <c16:uniqueId val="{00000000-0EAC-4CAD-A809-98D9C403AB8D}"/>
            </c:ext>
          </c:extLst>
        </c:ser>
        <c:dLbls>
          <c:showLegendKey val="0"/>
          <c:showVal val="0"/>
          <c:showCatName val="0"/>
          <c:showSerName val="0"/>
          <c:showPercent val="0"/>
          <c:showBubbleSize val="0"/>
        </c:dLbls>
        <c:gapWidth val="129"/>
        <c:axId val="126383616"/>
        <c:axId val="126385152"/>
      </c:barChart>
      <c:catAx>
        <c:axId val="126383616"/>
        <c:scaling>
          <c:orientation val="minMax"/>
        </c:scaling>
        <c:delete val="0"/>
        <c:axPos val="b"/>
        <c:numFmt formatCode="General" sourceLinked="0"/>
        <c:majorTickMark val="out"/>
        <c:minorTickMark val="none"/>
        <c:tickLblPos val="nextTo"/>
        <c:crossAx val="126385152"/>
        <c:crosses val="autoZero"/>
        <c:auto val="1"/>
        <c:lblAlgn val="ctr"/>
        <c:lblOffset val="100"/>
        <c:noMultiLvlLbl val="0"/>
      </c:catAx>
      <c:valAx>
        <c:axId val="126385152"/>
        <c:scaling>
          <c:orientation val="minMax"/>
          <c:max val="80"/>
        </c:scaling>
        <c:delete val="0"/>
        <c:axPos val="l"/>
        <c:numFmt formatCode="General" sourceLinked="1"/>
        <c:majorTickMark val="out"/>
        <c:minorTickMark val="none"/>
        <c:tickLblPos val="nextTo"/>
        <c:txPr>
          <a:bodyPr/>
          <a:lstStyle/>
          <a:p>
            <a:pPr>
              <a:defRPr sz="1100"/>
            </a:pPr>
            <a:endParaRPr lang="ja-JP"/>
          </a:p>
        </c:txPr>
        <c:crossAx val="126383616"/>
        <c:crosses val="autoZero"/>
        <c:crossBetween val="between"/>
        <c:majorUnit val="20"/>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081748766455723E-2"/>
          <c:y val="8.6742569255430918E-2"/>
          <c:w val="0.87940800585915424"/>
          <c:h val="0.79683121550776248"/>
        </c:manualLayout>
      </c:layout>
      <c:barChart>
        <c:barDir val="col"/>
        <c:grouping val="clustered"/>
        <c:varyColors val="0"/>
        <c:ser>
          <c:idx val="2"/>
          <c:order val="1"/>
          <c:tx>
            <c:strRef>
              <c:f>提案型融資!$B$5</c:f>
              <c:strCache>
                <c:ptCount val="1"/>
                <c:pt idx="0">
                  <c:v>融資実績</c:v>
                </c:pt>
              </c:strCache>
            </c:strRef>
          </c:tx>
          <c:invertIfNegative val="0"/>
          <c:dLbls>
            <c:dLbl>
              <c:idx val="6"/>
              <c:layout>
                <c:manualLayout>
                  <c:x val="0"/>
                  <c:y val="2.2522522522522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05-4FBC-A0BF-E4B45E154DB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提案型融資!$C$2:$J$2</c:f>
              <c:strCache>
                <c:ptCount val="8"/>
                <c:pt idx="0">
                  <c:v>2011年度</c:v>
                </c:pt>
                <c:pt idx="1">
                  <c:v>2012年度</c:v>
                </c:pt>
                <c:pt idx="2">
                  <c:v>2013年度</c:v>
                </c:pt>
                <c:pt idx="3">
                  <c:v>2014年度</c:v>
                </c:pt>
                <c:pt idx="4">
                  <c:v>2015年度</c:v>
                </c:pt>
                <c:pt idx="5">
                  <c:v>2016年度</c:v>
                </c:pt>
                <c:pt idx="6">
                  <c:v>2017年度</c:v>
                </c:pt>
                <c:pt idx="7">
                  <c:v>2018年度</c:v>
                </c:pt>
              </c:strCache>
            </c:strRef>
          </c:cat>
          <c:val>
            <c:numRef>
              <c:f>提案型融資!$C$5:$J$5</c:f>
              <c:numCache>
                <c:formatCode>#,##0</c:formatCode>
                <c:ptCount val="8"/>
                <c:pt idx="0">
                  <c:v>18654</c:v>
                </c:pt>
                <c:pt idx="1">
                  <c:v>77931</c:v>
                </c:pt>
                <c:pt idx="2">
                  <c:v>83154</c:v>
                </c:pt>
                <c:pt idx="3">
                  <c:v>97305</c:v>
                </c:pt>
                <c:pt idx="4">
                  <c:v>126339</c:v>
                </c:pt>
                <c:pt idx="5">
                  <c:v>127271</c:v>
                </c:pt>
                <c:pt idx="6">
                  <c:v>133244</c:v>
                </c:pt>
                <c:pt idx="7">
                  <c:v>105192</c:v>
                </c:pt>
              </c:numCache>
            </c:numRef>
          </c:val>
          <c:extLst>
            <c:ext xmlns:c16="http://schemas.microsoft.com/office/drawing/2014/chart" uri="{C3380CC4-5D6E-409C-BE32-E72D297353CC}">
              <c16:uniqueId val="{00000001-ED05-4FBC-A0BF-E4B45E154DB9}"/>
            </c:ext>
          </c:extLst>
        </c:ser>
        <c:dLbls>
          <c:showLegendKey val="0"/>
          <c:showVal val="0"/>
          <c:showCatName val="0"/>
          <c:showSerName val="0"/>
          <c:showPercent val="0"/>
          <c:showBubbleSize val="0"/>
        </c:dLbls>
        <c:gapWidth val="150"/>
        <c:axId val="109378176"/>
        <c:axId val="109355392"/>
      </c:barChart>
      <c:lineChart>
        <c:grouping val="standard"/>
        <c:varyColors val="0"/>
        <c:ser>
          <c:idx val="0"/>
          <c:order val="0"/>
          <c:tx>
            <c:strRef>
              <c:f>提案型融資!$B$3</c:f>
              <c:strCache>
                <c:ptCount val="1"/>
                <c:pt idx="0">
                  <c:v>金融機関数</c:v>
                </c:pt>
              </c:strCache>
            </c:strRef>
          </c:tx>
          <c:spPr>
            <a:ln>
              <a:solidFill>
                <a:srgbClr val="FF0000"/>
              </a:solidFill>
            </a:ln>
          </c:spPr>
          <c:marker>
            <c:symbol val="diamond"/>
            <c:size val="7"/>
            <c:spPr>
              <a:solidFill>
                <a:srgbClr val="FF0000"/>
              </a:solidFill>
              <a:ln>
                <a:solidFill>
                  <a:srgbClr val="FF0000"/>
                </a:solidFill>
              </a:ln>
            </c:spPr>
          </c:marke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提案型融資!$C$2:$J$2</c:f>
              <c:strCache>
                <c:ptCount val="8"/>
                <c:pt idx="0">
                  <c:v>2011年度</c:v>
                </c:pt>
                <c:pt idx="1">
                  <c:v>2012年度</c:v>
                </c:pt>
                <c:pt idx="2">
                  <c:v>2013年度</c:v>
                </c:pt>
                <c:pt idx="3">
                  <c:v>2014年度</c:v>
                </c:pt>
                <c:pt idx="4">
                  <c:v>2015年度</c:v>
                </c:pt>
                <c:pt idx="5">
                  <c:v>2016年度</c:v>
                </c:pt>
                <c:pt idx="6">
                  <c:v>2017年度</c:v>
                </c:pt>
                <c:pt idx="7">
                  <c:v>2018年度</c:v>
                </c:pt>
              </c:strCache>
            </c:strRef>
          </c:cat>
          <c:val>
            <c:numRef>
              <c:f>提案型融資!$C$3:$J$3</c:f>
              <c:numCache>
                <c:formatCode>General</c:formatCode>
                <c:ptCount val="8"/>
                <c:pt idx="0">
                  <c:v>17</c:v>
                </c:pt>
                <c:pt idx="1">
                  <c:v>20</c:v>
                </c:pt>
                <c:pt idx="2">
                  <c:v>18</c:v>
                </c:pt>
                <c:pt idx="3">
                  <c:v>19</c:v>
                </c:pt>
                <c:pt idx="4">
                  <c:v>19</c:v>
                </c:pt>
                <c:pt idx="5">
                  <c:v>19</c:v>
                </c:pt>
                <c:pt idx="6">
                  <c:v>19</c:v>
                </c:pt>
                <c:pt idx="7">
                  <c:v>19</c:v>
                </c:pt>
              </c:numCache>
            </c:numRef>
          </c:val>
          <c:smooth val="0"/>
          <c:extLst>
            <c:ext xmlns:c16="http://schemas.microsoft.com/office/drawing/2014/chart" uri="{C3380CC4-5D6E-409C-BE32-E72D297353CC}">
              <c16:uniqueId val="{00000002-ED05-4FBC-A0BF-E4B45E154DB9}"/>
            </c:ext>
          </c:extLst>
        </c:ser>
        <c:dLbls>
          <c:showLegendKey val="0"/>
          <c:showVal val="0"/>
          <c:showCatName val="0"/>
          <c:showSerName val="0"/>
          <c:showPercent val="0"/>
          <c:showBubbleSize val="0"/>
        </c:dLbls>
        <c:marker val="1"/>
        <c:smooth val="0"/>
        <c:axId val="107014016"/>
        <c:axId val="107102976"/>
      </c:lineChart>
      <c:catAx>
        <c:axId val="107014016"/>
        <c:scaling>
          <c:orientation val="minMax"/>
        </c:scaling>
        <c:delete val="0"/>
        <c:axPos val="b"/>
        <c:numFmt formatCode="General" sourceLinked="0"/>
        <c:majorTickMark val="out"/>
        <c:minorTickMark val="none"/>
        <c:tickLblPos val="nextTo"/>
        <c:crossAx val="107102976"/>
        <c:crosses val="autoZero"/>
        <c:auto val="1"/>
        <c:lblAlgn val="ctr"/>
        <c:lblOffset val="100"/>
        <c:noMultiLvlLbl val="0"/>
      </c:catAx>
      <c:valAx>
        <c:axId val="107102976"/>
        <c:scaling>
          <c:orientation val="minMax"/>
          <c:max val="21"/>
          <c:min val="15"/>
        </c:scaling>
        <c:delete val="0"/>
        <c:axPos val="l"/>
        <c:majorGridlines/>
        <c:numFmt formatCode="General" sourceLinked="1"/>
        <c:majorTickMark val="out"/>
        <c:minorTickMark val="none"/>
        <c:tickLblPos val="high"/>
        <c:crossAx val="107014016"/>
        <c:crosses val="autoZero"/>
        <c:crossBetween val="between"/>
      </c:valAx>
      <c:valAx>
        <c:axId val="109355392"/>
        <c:scaling>
          <c:orientation val="minMax"/>
        </c:scaling>
        <c:delete val="0"/>
        <c:axPos val="r"/>
        <c:numFmt formatCode="#,##0" sourceLinked="1"/>
        <c:majorTickMark val="out"/>
        <c:minorTickMark val="none"/>
        <c:tickLblPos val="low"/>
        <c:crossAx val="109378176"/>
        <c:crosses val="max"/>
        <c:crossBetween val="between"/>
      </c:valAx>
      <c:catAx>
        <c:axId val="109378176"/>
        <c:scaling>
          <c:orientation val="minMax"/>
        </c:scaling>
        <c:delete val="1"/>
        <c:axPos val="b"/>
        <c:numFmt formatCode="General" sourceLinked="1"/>
        <c:majorTickMark val="out"/>
        <c:minorTickMark val="none"/>
        <c:tickLblPos val="nextTo"/>
        <c:crossAx val="109355392"/>
        <c:crosses val="autoZero"/>
        <c:auto val="1"/>
        <c:lblAlgn val="ctr"/>
        <c:lblOffset val="100"/>
        <c:noMultiLvlLbl val="0"/>
      </c:catAx>
    </c:plotArea>
    <c:legend>
      <c:legendPos val="t"/>
      <c:layout>
        <c:manualLayout>
          <c:xMode val="edge"/>
          <c:yMode val="edge"/>
          <c:x val="0.33500632532452851"/>
          <c:y val="7.6011845139140194E-3"/>
          <c:w val="0.35853440571939232"/>
          <c:h val="8.1454564801021492E-2"/>
        </c:manualLayout>
      </c:layout>
      <c:overlay val="0"/>
    </c:legend>
    <c:plotVisOnly val="1"/>
    <c:dispBlanksAs val="gap"/>
    <c:showDLblsOverMax val="0"/>
  </c:chart>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081639083185823E-2"/>
          <c:y val="0.12445224622473078"/>
          <c:w val="0.93279758938136237"/>
          <c:h val="0.6924278681589956"/>
        </c:manualLayout>
      </c:layout>
      <c:lineChart>
        <c:grouping val="standard"/>
        <c:varyColors val="0"/>
        <c:ser>
          <c:idx val="0"/>
          <c:order val="0"/>
          <c:tx>
            <c:strRef>
              <c:f>計算シート!$A$39</c:f>
              <c:strCache>
                <c:ptCount val="1"/>
                <c:pt idx="0">
                  <c:v>近畿圏</c:v>
                </c:pt>
              </c:strCache>
            </c:strRef>
          </c:tx>
          <c:dLbls>
            <c:dLbl>
              <c:idx val="1"/>
              <c:layout>
                <c:manualLayout>
                  <c:x val="-3.2760435056574375E-2"/>
                  <c:y val="5.60150962185585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62-41FA-B494-9B33A1DFA0D3}"/>
                </c:ext>
              </c:extLst>
            </c:dLbl>
            <c:dLbl>
              <c:idx val="3"/>
              <c:layout>
                <c:manualLayout>
                  <c:x val="-3.1068924269730205E-2"/>
                  <c:y val="6.03582000536219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62-41FA-B494-9B33A1DFA0D3}"/>
                </c:ext>
              </c:extLst>
            </c:dLbl>
            <c:dLbl>
              <c:idx val="5"/>
              <c:layout>
                <c:manualLayout>
                  <c:x val="-3.2760435056574375E-2"/>
                  <c:y val="6.03582000536219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062-41FA-B494-9B33A1DFA0D3}"/>
                </c:ext>
              </c:extLst>
            </c:dLbl>
            <c:dLbl>
              <c:idx val="7"/>
              <c:layout>
                <c:manualLayout>
                  <c:x val="-3.1068924269730173E-2"/>
                  <c:y val="4.73288885484321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062-41FA-B494-9B33A1DFA0D3}"/>
                </c:ext>
              </c:extLst>
            </c:dLbl>
            <c:dLbl>
              <c:idx val="9"/>
              <c:layout>
                <c:manualLayout>
                  <c:x val="-3.1068924269730173E-2"/>
                  <c:y val="6.90444077237485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062-41FA-B494-9B33A1DFA0D3}"/>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062-41FA-B494-9B33A1DFA0D3}"/>
                </c:ext>
              </c:extLst>
            </c:dLbl>
            <c:dLbl>
              <c:idx val="13"/>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062-41FA-B494-9B33A1DFA0D3}"/>
                </c:ext>
              </c:extLst>
            </c:dLbl>
            <c:dLbl>
              <c:idx val="15"/>
              <c:layout>
                <c:manualLayout>
                  <c:x val="-3.1068924269730173E-2"/>
                  <c:y val="5.16719923834954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062-41FA-B494-9B33A1DFA0D3}"/>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計算シート!$B$38:$S$38</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計算シート!$B$39:$S$39</c:f>
              <c:numCache>
                <c:formatCode>#,##0.0;"▲ "#,##0.0</c:formatCode>
                <c:ptCount val="18"/>
                <c:pt idx="0">
                  <c:v>52.9</c:v>
                </c:pt>
                <c:pt idx="1">
                  <c:v>55.4</c:v>
                </c:pt>
                <c:pt idx="2">
                  <c:v>58.1</c:v>
                </c:pt>
                <c:pt idx="3">
                  <c:v>59</c:v>
                </c:pt>
                <c:pt idx="4">
                  <c:v>58.7</c:v>
                </c:pt>
                <c:pt idx="5">
                  <c:v>58.3</c:v>
                </c:pt>
                <c:pt idx="6">
                  <c:v>58.2</c:v>
                </c:pt>
                <c:pt idx="7">
                  <c:v>57.8</c:v>
                </c:pt>
                <c:pt idx="8">
                  <c:v>61.8</c:v>
                </c:pt>
                <c:pt idx="9">
                  <c:v>63.7</c:v>
                </c:pt>
                <c:pt idx="10">
                  <c:v>63.4</c:v>
                </c:pt>
                <c:pt idx="11">
                  <c:v>61.751995848093088</c:v>
                </c:pt>
                <c:pt idx="12">
                  <c:v>62.242146465491288</c:v>
                </c:pt>
                <c:pt idx="13">
                  <c:v>61.246694334357677</c:v>
                </c:pt>
                <c:pt idx="14">
                  <c:v>62.935680300837447</c:v>
                </c:pt>
                <c:pt idx="15" formatCode="0.0">
                  <c:v>63.6</c:v>
                </c:pt>
                <c:pt idx="16">
                  <c:v>63</c:v>
                </c:pt>
                <c:pt idx="17" formatCode="General">
                  <c:v>61.9</c:v>
                </c:pt>
              </c:numCache>
            </c:numRef>
          </c:val>
          <c:smooth val="0"/>
          <c:extLst>
            <c:ext xmlns:c16="http://schemas.microsoft.com/office/drawing/2014/chart" uri="{C3380CC4-5D6E-409C-BE32-E72D297353CC}">
              <c16:uniqueId val="{00000008-D062-41FA-B494-9B33A1DFA0D3}"/>
            </c:ext>
          </c:extLst>
        </c:ser>
        <c:ser>
          <c:idx val="1"/>
          <c:order val="1"/>
          <c:tx>
            <c:strRef>
              <c:f>計算シート!$A$40</c:f>
              <c:strCache>
                <c:ptCount val="1"/>
                <c:pt idx="0">
                  <c:v>全国</c:v>
                </c:pt>
              </c:strCache>
            </c:strRef>
          </c:tx>
          <c:dLbls>
            <c:dLbl>
              <c:idx val="1"/>
              <c:layout>
                <c:manualLayout>
                  <c:x val="-3.1068924269730173E-2"/>
                  <c:y val="5.60150962185585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062-41FA-B494-9B33A1DFA0D3}"/>
                </c:ext>
              </c:extLst>
            </c:dLbl>
            <c:dLbl>
              <c:idx val="3"/>
              <c:layout>
                <c:manualLayout>
                  <c:x val="-3.2760435056574409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062-41FA-B494-9B33A1DFA0D3}"/>
                </c:ext>
              </c:extLst>
            </c:dLbl>
            <c:dLbl>
              <c:idx val="5"/>
              <c:layout>
                <c:manualLayout>
                  <c:x val="-3.1068924269730173E-2"/>
                  <c:y val="6.03582000536218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062-41FA-B494-9B33A1DFA0D3}"/>
                </c:ext>
              </c:extLst>
            </c:dLbl>
            <c:dLbl>
              <c:idx val="7"/>
              <c:layout>
                <c:manualLayout>
                  <c:x val="-3.1068924269730173E-2"/>
                  <c:y val="5.1671992383495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062-41FA-B494-9B33A1DFA0D3}"/>
                </c:ext>
              </c:extLst>
            </c:dLbl>
            <c:dLbl>
              <c:idx val="9"/>
              <c:layout>
                <c:manualLayout>
                  <c:x val="-3.1068924269730173E-2"/>
                  <c:y val="6.03582000536219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062-41FA-B494-9B33A1DFA0D3}"/>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062-41FA-B494-9B33A1DFA0D3}"/>
                </c:ext>
              </c:extLst>
            </c:dLbl>
            <c:dLbl>
              <c:idx val="13"/>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062-41FA-B494-9B33A1DFA0D3}"/>
                </c:ext>
              </c:extLst>
            </c:dLbl>
            <c:dLbl>
              <c:idx val="15"/>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062-41FA-B494-9B33A1DFA0D3}"/>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計算シート!$B$38:$S$38</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計算シート!$B$40:$S$40</c:f>
              <c:numCache>
                <c:formatCode>#,##0.0;"▲ "#,##0.0</c:formatCode>
                <c:ptCount val="18"/>
                <c:pt idx="0">
                  <c:v>41.2</c:v>
                </c:pt>
                <c:pt idx="1">
                  <c:v>43.2</c:v>
                </c:pt>
                <c:pt idx="2">
                  <c:v>45.5</c:v>
                </c:pt>
                <c:pt idx="3">
                  <c:v>47</c:v>
                </c:pt>
                <c:pt idx="4">
                  <c:v>46.6</c:v>
                </c:pt>
                <c:pt idx="5">
                  <c:v>45.7</c:v>
                </c:pt>
                <c:pt idx="6">
                  <c:v>45.8</c:v>
                </c:pt>
                <c:pt idx="7">
                  <c:v>45</c:v>
                </c:pt>
                <c:pt idx="8">
                  <c:v>49.5</c:v>
                </c:pt>
                <c:pt idx="9">
                  <c:v>51</c:v>
                </c:pt>
                <c:pt idx="10">
                  <c:v>50.2</c:v>
                </c:pt>
                <c:pt idx="11">
                  <c:v>49.2</c:v>
                </c:pt>
                <c:pt idx="12">
                  <c:v>48.9</c:v>
                </c:pt>
                <c:pt idx="13">
                  <c:v>49.1</c:v>
                </c:pt>
                <c:pt idx="14">
                  <c:v>51</c:v>
                </c:pt>
                <c:pt idx="15">
                  <c:v>51.7</c:v>
                </c:pt>
                <c:pt idx="16">
                  <c:v>52</c:v>
                </c:pt>
                <c:pt idx="17" formatCode="General">
                  <c:v>51.1</c:v>
                </c:pt>
              </c:numCache>
            </c:numRef>
          </c:val>
          <c:smooth val="0"/>
          <c:extLst>
            <c:ext xmlns:c16="http://schemas.microsoft.com/office/drawing/2014/chart" uri="{C3380CC4-5D6E-409C-BE32-E72D297353CC}">
              <c16:uniqueId val="{00000011-D062-41FA-B494-9B33A1DFA0D3}"/>
            </c:ext>
          </c:extLst>
        </c:ser>
        <c:dLbls>
          <c:showLegendKey val="0"/>
          <c:showVal val="0"/>
          <c:showCatName val="0"/>
          <c:showSerName val="0"/>
          <c:showPercent val="0"/>
          <c:showBubbleSize val="0"/>
        </c:dLbls>
        <c:marker val="1"/>
        <c:smooth val="0"/>
        <c:axId val="113636480"/>
        <c:axId val="113638016"/>
      </c:lineChart>
      <c:catAx>
        <c:axId val="113636480"/>
        <c:scaling>
          <c:orientation val="minMax"/>
        </c:scaling>
        <c:delete val="0"/>
        <c:axPos val="b"/>
        <c:numFmt formatCode="General" sourceLinked="1"/>
        <c:majorTickMark val="out"/>
        <c:minorTickMark val="none"/>
        <c:tickLblPos val="nextTo"/>
        <c:txPr>
          <a:bodyPr/>
          <a:lstStyle/>
          <a:p>
            <a:pPr>
              <a:defRPr sz="1100"/>
            </a:pPr>
            <a:endParaRPr lang="ja-JP"/>
          </a:p>
        </c:txPr>
        <c:crossAx val="113638016"/>
        <c:crosses val="autoZero"/>
        <c:auto val="1"/>
        <c:lblAlgn val="ctr"/>
        <c:lblOffset val="100"/>
        <c:noMultiLvlLbl val="0"/>
      </c:catAx>
      <c:valAx>
        <c:axId val="113638016"/>
        <c:scaling>
          <c:orientation val="minMax"/>
          <c:min val="35"/>
        </c:scaling>
        <c:delete val="0"/>
        <c:axPos val="l"/>
        <c:majorGridlines/>
        <c:numFmt formatCode="General" sourceLinked="0"/>
        <c:majorTickMark val="out"/>
        <c:minorTickMark val="none"/>
        <c:tickLblPos val="nextTo"/>
        <c:txPr>
          <a:bodyPr/>
          <a:lstStyle/>
          <a:p>
            <a:pPr>
              <a:defRPr sz="1200"/>
            </a:pPr>
            <a:endParaRPr lang="ja-JP"/>
          </a:p>
        </c:txPr>
        <c:crossAx val="113636480"/>
        <c:crosses val="autoZero"/>
        <c:crossBetween val="between"/>
      </c:valAx>
    </c:plotArea>
    <c:legend>
      <c:legendPos val="t"/>
      <c:layout>
        <c:manualLayout>
          <c:xMode val="edge"/>
          <c:yMode val="edge"/>
          <c:x val="0.37806440155590315"/>
          <c:y val="1.0878904091752848E-2"/>
          <c:w val="0.25696690555164092"/>
          <c:h val="9.8361140211941617E-2"/>
        </c:manualLayout>
      </c:layout>
      <c:overlay val="0"/>
    </c:legend>
    <c:plotVisOnly val="1"/>
    <c:dispBlanksAs val="gap"/>
    <c:showDLblsOverMax val="0"/>
  </c:chart>
  <c:spPr>
    <a:ln>
      <a:noFill/>
    </a:ln>
  </c:sp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27861978954798"/>
          <c:y val="2.7738725841088045E-2"/>
          <c:w val="0.85850511986867417"/>
          <c:h val="0.78877148607920322"/>
        </c:manualLayout>
      </c:layout>
      <c:lineChart>
        <c:grouping val="standard"/>
        <c:varyColors val="0"/>
        <c:ser>
          <c:idx val="0"/>
          <c:order val="0"/>
          <c:tx>
            <c:strRef>
              <c:f>Sheet1!$B$26</c:f>
              <c:strCache>
                <c:ptCount val="1"/>
                <c:pt idx="0">
                  <c:v>関西国際空港</c:v>
                </c:pt>
              </c:strCache>
            </c:strRef>
          </c:tx>
          <c:marker>
            <c:symbol val="square"/>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Sheet1!$C$2:$K$2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Sheet1!$C$26:$K$26</c:f>
              <c:numCache>
                <c:formatCode>#,##0_);[Red]\(#,##0\)</c:formatCode>
                <c:ptCount val="9"/>
                <c:pt idx="0">
                  <c:v>69662</c:v>
                </c:pt>
                <c:pt idx="1">
                  <c:v>70465</c:v>
                </c:pt>
                <c:pt idx="2">
                  <c:v>68515</c:v>
                </c:pt>
                <c:pt idx="3">
                  <c:v>77374</c:v>
                </c:pt>
                <c:pt idx="4">
                  <c:v>84719</c:v>
                </c:pt>
                <c:pt idx="5">
                  <c:v>92125</c:v>
                </c:pt>
                <c:pt idx="6">
                  <c:v>86343.86</c:v>
                </c:pt>
                <c:pt idx="7">
                  <c:v>95846</c:v>
                </c:pt>
                <c:pt idx="8">
                  <c:v>92138</c:v>
                </c:pt>
              </c:numCache>
            </c:numRef>
          </c:val>
          <c:smooth val="0"/>
          <c:extLst>
            <c:ext xmlns:c16="http://schemas.microsoft.com/office/drawing/2014/chart" uri="{C3380CC4-5D6E-409C-BE32-E72D297353CC}">
              <c16:uniqueId val="{00000000-3AB1-4302-9DA0-C5ED5059BA47}"/>
            </c:ext>
          </c:extLst>
        </c:ser>
        <c:ser>
          <c:idx val="1"/>
          <c:order val="1"/>
          <c:tx>
            <c:strRef>
              <c:f>Sheet1!$B$27</c:f>
              <c:strCache>
                <c:ptCount val="1"/>
                <c:pt idx="0">
                  <c:v>中部国際空港</c:v>
                </c:pt>
              </c:strCache>
            </c:strRef>
          </c:tx>
          <c:spPr>
            <a:ln>
              <a:solidFill>
                <a:schemeClr val="accent3"/>
              </a:solidFill>
            </a:ln>
          </c:spPr>
          <c:marker>
            <c:symbol val="triangle"/>
            <c:size val="7"/>
            <c:spPr>
              <a:solidFill>
                <a:schemeClr val="accent3"/>
              </a:solidFill>
              <a:ln>
                <a:solidFill>
                  <a:schemeClr val="accent3"/>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Sheet1!$C$2:$K$2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Sheet1!$C$27:$K$27</c:f>
              <c:numCache>
                <c:formatCode>#,##0_);[Red]\(#,##0\)</c:formatCode>
                <c:ptCount val="9"/>
                <c:pt idx="0">
                  <c:v>13662</c:v>
                </c:pt>
                <c:pt idx="1">
                  <c:v>14337</c:v>
                </c:pt>
                <c:pt idx="2">
                  <c:v>14677</c:v>
                </c:pt>
                <c:pt idx="3">
                  <c:v>15922</c:v>
                </c:pt>
                <c:pt idx="4">
                  <c:v>17224</c:v>
                </c:pt>
                <c:pt idx="5">
                  <c:v>21248</c:v>
                </c:pt>
                <c:pt idx="6">
                  <c:v>17598.23</c:v>
                </c:pt>
                <c:pt idx="7">
                  <c:v>18817</c:v>
                </c:pt>
                <c:pt idx="8">
                  <c:v>21739</c:v>
                </c:pt>
              </c:numCache>
            </c:numRef>
          </c:val>
          <c:smooth val="0"/>
          <c:extLst>
            <c:ext xmlns:c16="http://schemas.microsoft.com/office/drawing/2014/chart" uri="{C3380CC4-5D6E-409C-BE32-E72D297353CC}">
              <c16:uniqueId val="{00000001-3AB1-4302-9DA0-C5ED5059BA47}"/>
            </c:ext>
          </c:extLst>
        </c:ser>
        <c:ser>
          <c:idx val="2"/>
          <c:order val="2"/>
          <c:tx>
            <c:strRef>
              <c:f>Sheet1!$B$28</c:f>
              <c:strCache>
                <c:ptCount val="1"/>
                <c:pt idx="0">
                  <c:v>成田国際空港</c:v>
                </c:pt>
              </c:strCache>
            </c:strRef>
          </c:tx>
          <c:spPr>
            <a:ln>
              <a:solidFill>
                <a:schemeClr val="accent2"/>
              </a:solidFill>
            </a:ln>
          </c:spPr>
          <c:marker>
            <c:symbol val="diamond"/>
            <c:size val="7"/>
            <c:spPr>
              <a:solidFill>
                <a:schemeClr val="accent2"/>
              </a:solidFill>
              <a:ln>
                <a:solidFill>
                  <a:schemeClr val="accent2"/>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Sheet1!$C$2:$K$2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Sheet1!$C$28:$K$28</c:f>
              <c:numCache>
                <c:formatCode>#,##0_);[Red]\(#,##0\)</c:formatCode>
                <c:ptCount val="9"/>
                <c:pt idx="0">
                  <c:v>195789</c:v>
                </c:pt>
                <c:pt idx="1">
                  <c:v>179019</c:v>
                </c:pt>
                <c:pt idx="2">
                  <c:v>162440</c:v>
                </c:pt>
                <c:pt idx="3">
                  <c:v>173116</c:v>
                </c:pt>
                <c:pt idx="4">
                  <c:v>156378</c:v>
                </c:pt>
                <c:pt idx="5">
                  <c:v>166802</c:v>
                </c:pt>
                <c:pt idx="6">
                  <c:v>156138</c:v>
                </c:pt>
                <c:pt idx="7">
                  <c:v>192286</c:v>
                </c:pt>
                <c:pt idx="8">
                  <c:v>251628</c:v>
                </c:pt>
              </c:numCache>
            </c:numRef>
          </c:val>
          <c:smooth val="0"/>
          <c:extLst>
            <c:ext xmlns:c16="http://schemas.microsoft.com/office/drawing/2014/chart" uri="{C3380CC4-5D6E-409C-BE32-E72D297353CC}">
              <c16:uniqueId val="{00000002-3AB1-4302-9DA0-C5ED5059BA47}"/>
            </c:ext>
          </c:extLst>
        </c:ser>
        <c:dLbls>
          <c:dLblPos val="t"/>
          <c:showLegendKey val="0"/>
          <c:showVal val="1"/>
          <c:showCatName val="0"/>
          <c:showSerName val="0"/>
          <c:showPercent val="0"/>
          <c:showBubbleSize val="0"/>
        </c:dLbls>
        <c:marker val="1"/>
        <c:smooth val="0"/>
        <c:axId val="88332928"/>
        <c:axId val="88355200"/>
      </c:lineChart>
      <c:catAx>
        <c:axId val="88332928"/>
        <c:scaling>
          <c:orientation val="minMax"/>
        </c:scaling>
        <c:delete val="0"/>
        <c:axPos val="b"/>
        <c:numFmt formatCode="General" sourceLinked="1"/>
        <c:majorTickMark val="out"/>
        <c:minorTickMark val="none"/>
        <c:tickLblPos val="nextTo"/>
        <c:spPr>
          <a:ln w="9525"/>
        </c:spPr>
        <c:txPr>
          <a:bodyPr rot="-2700000"/>
          <a:lstStyle/>
          <a:p>
            <a:pPr>
              <a:defRPr sz="1100" baseline="0"/>
            </a:pPr>
            <a:endParaRPr lang="ja-JP"/>
          </a:p>
        </c:txPr>
        <c:crossAx val="88355200"/>
        <c:crosses val="autoZero"/>
        <c:auto val="1"/>
        <c:lblAlgn val="ctr"/>
        <c:lblOffset val="100"/>
        <c:noMultiLvlLbl val="0"/>
      </c:catAx>
      <c:valAx>
        <c:axId val="88355200"/>
        <c:scaling>
          <c:orientation val="minMax"/>
        </c:scaling>
        <c:delete val="0"/>
        <c:axPos val="l"/>
        <c:majorGridlines/>
        <c:numFmt formatCode="#,##0_);[Red]\(#,##0\)" sourceLinked="1"/>
        <c:majorTickMark val="out"/>
        <c:minorTickMark val="none"/>
        <c:tickLblPos val="nextTo"/>
        <c:crossAx val="88332928"/>
        <c:crosses val="autoZero"/>
        <c:crossBetween val="between"/>
      </c:valAx>
      <c:spPr>
        <a:ln w="12700">
          <a:solidFill>
            <a:schemeClr val="tx1">
              <a:lumMod val="50000"/>
              <a:lumOff val="50000"/>
            </a:schemeClr>
          </a:solidFill>
        </a:ln>
      </c:spPr>
    </c:plotArea>
    <c:plotVisOnly val="1"/>
    <c:dispBlanksAs val="gap"/>
    <c:showDLblsOverMax val="0"/>
  </c:chart>
  <c:spPr>
    <a:noFill/>
    <a:ln>
      <a:noFill/>
    </a:ln>
  </c:sp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計算表!$H$4</c:f>
              <c:strCache>
                <c:ptCount val="1"/>
                <c:pt idx="0">
                  <c:v>関空</c:v>
                </c:pt>
              </c:strCache>
            </c:strRef>
          </c:tx>
          <c:marker>
            <c:symbol val="square"/>
            <c:size val="7"/>
          </c:marker>
          <c:dLbls>
            <c:spPr>
              <a:noFill/>
              <a:ln>
                <a:noFill/>
              </a:ln>
              <a:effectLst/>
            </c:spPr>
            <c:txPr>
              <a:bodyPr/>
              <a:lstStyle/>
              <a:p>
                <a:pPr>
                  <a:defRPr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計算表!$G$5:$G$13</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計算表!$H$5:$H$13</c:f>
              <c:numCache>
                <c:formatCode>#,##0.0;[Red]\-#,##0.0</c:formatCode>
                <c:ptCount val="9"/>
                <c:pt idx="0">
                  <c:v>71.246899999999997</c:v>
                </c:pt>
                <c:pt idx="1">
                  <c:v>67.537800000000004</c:v>
                </c:pt>
                <c:pt idx="2">
                  <c:v>65.900700000000001</c:v>
                </c:pt>
                <c:pt idx="3">
                  <c:v>64.6755</c:v>
                </c:pt>
                <c:pt idx="4">
                  <c:v>71.945099999999996</c:v>
                </c:pt>
                <c:pt idx="5">
                  <c:v>67.7179</c:v>
                </c:pt>
                <c:pt idx="6">
                  <c:v>73.523799999999994</c:v>
                </c:pt>
                <c:pt idx="7">
                  <c:v>83.169399999999996</c:v>
                </c:pt>
                <c:pt idx="8" formatCode="General">
                  <c:v>81.099999999999994</c:v>
                </c:pt>
              </c:numCache>
            </c:numRef>
          </c:val>
          <c:smooth val="0"/>
          <c:extLst>
            <c:ext xmlns:c16="http://schemas.microsoft.com/office/drawing/2014/chart" uri="{C3380CC4-5D6E-409C-BE32-E72D297353CC}">
              <c16:uniqueId val="{00000000-1BB2-4D58-B3F6-F5E0EA19E897}"/>
            </c:ext>
          </c:extLst>
        </c:ser>
        <c:ser>
          <c:idx val="1"/>
          <c:order val="1"/>
          <c:tx>
            <c:strRef>
              <c:f>計算表!$I$4</c:f>
              <c:strCache>
                <c:ptCount val="1"/>
                <c:pt idx="0">
                  <c:v>成田</c:v>
                </c:pt>
              </c:strCache>
            </c:strRef>
          </c:tx>
          <c:marker>
            <c:symbol val="diamond"/>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計算表!$G$5:$G$13</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計算表!$I$5:$I$13</c:f>
              <c:numCache>
                <c:formatCode>#,##0.0;[Red]\-#,##0.0</c:formatCode>
                <c:ptCount val="9"/>
                <c:pt idx="0">
                  <c:v>206.8382</c:v>
                </c:pt>
                <c:pt idx="1">
                  <c:v>192.93960000000001</c:v>
                </c:pt>
                <c:pt idx="2">
                  <c:v>192.10810000000001</c:v>
                </c:pt>
                <c:pt idx="3">
                  <c:v>198.56370000000001</c:v>
                </c:pt>
                <c:pt idx="4">
                  <c:v>207.626</c:v>
                </c:pt>
                <c:pt idx="5">
                  <c:v>198.13900000000001</c:v>
                </c:pt>
                <c:pt idx="6">
                  <c:v>214.00749999999999</c:v>
                </c:pt>
                <c:pt idx="7">
                  <c:v>228.2097</c:v>
                </c:pt>
                <c:pt idx="8" formatCode="General">
                  <c:v>212.9</c:v>
                </c:pt>
              </c:numCache>
            </c:numRef>
          </c:val>
          <c:smooth val="0"/>
          <c:extLst>
            <c:ext xmlns:c16="http://schemas.microsoft.com/office/drawing/2014/chart" uri="{C3380CC4-5D6E-409C-BE32-E72D297353CC}">
              <c16:uniqueId val="{00000001-1BB2-4D58-B3F6-F5E0EA19E897}"/>
            </c:ext>
          </c:extLst>
        </c:ser>
        <c:ser>
          <c:idx val="2"/>
          <c:order val="2"/>
          <c:tx>
            <c:strRef>
              <c:f>計算表!$J$4</c:f>
              <c:strCache>
                <c:ptCount val="1"/>
                <c:pt idx="0">
                  <c:v>中部</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計算表!$G$5:$G$13</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計算表!$J$5:$J$13</c:f>
              <c:numCache>
                <c:formatCode>#,##0.0;[Red]\-#,##0.0</c:formatCode>
                <c:ptCount val="9"/>
                <c:pt idx="0">
                  <c:v>11.571899999999999</c:v>
                </c:pt>
                <c:pt idx="1">
                  <c:v>11.600099999999999</c:v>
                </c:pt>
                <c:pt idx="2">
                  <c:v>10.809200000000001</c:v>
                </c:pt>
                <c:pt idx="3">
                  <c:v>14.692299999999999</c:v>
                </c:pt>
                <c:pt idx="4">
                  <c:v>17.6142</c:v>
                </c:pt>
                <c:pt idx="5">
                  <c:v>16.115200000000002</c:v>
                </c:pt>
                <c:pt idx="6">
                  <c:v>16.561499999999999</c:v>
                </c:pt>
                <c:pt idx="7">
                  <c:v>17.998200000000001</c:v>
                </c:pt>
                <c:pt idx="8" formatCode="General">
                  <c:v>19.5</c:v>
                </c:pt>
              </c:numCache>
            </c:numRef>
          </c:val>
          <c:smooth val="0"/>
          <c:extLst>
            <c:ext xmlns:c16="http://schemas.microsoft.com/office/drawing/2014/chart" uri="{C3380CC4-5D6E-409C-BE32-E72D297353CC}">
              <c16:uniqueId val="{00000002-1BB2-4D58-B3F6-F5E0EA19E897}"/>
            </c:ext>
          </c:extLst>
        </c:ser>
        <c:dLbls>
          <c:showLegendKey val="0"/>
          <c:showVal val="0"/>
          <c:showCatName val="0"/>
          <c:showSerName val="0"/>
          <c:showPercent val="0"/>
          <c:showBubbleSize val="0"/>
        </c:dLbls>
        <c:marker val="1"/>
        <c:smooth val="0"/>
        <c:axId val="88917504"/>
        <c:axId val="88919040"/>
      </c:lineChart>
      <c:catAx>
        <c:axId val="88917504"/>
        <c:scaling>
          <c:orientation val="minMax"/>
        </c:scaling>
        <c:delete val="0"/>
        <c:axPos val="b"/>
        <c:numFmt formatCode="General" sourceLinked="0"/>
        <c:majorTickMark val="out"/>
        <c:minorTickMark val="none"/>
        <c:tickLblPos val="nextTo"/>
        <c:crossAx val="88919040"/>
        <c:crosses val="autoZero"/>
        <c:auto val="1"/>
        <c:lblAlgn val="ctr"/>
        <c:lblOffset val="100"/>
        <c:noMultiLvlLbl val="0"/>
      </c:catAx>
      <c:valAx>
        <c:axId val="88919040"/>
        <c:scaling>
          <c:orientation val="minMax"/>
        </c:scaling>
        <c:delete val="0"/>
        <c:axPos val="l"/>
        <c:majorGridlines/>
        <c:numFmt formatCode="#,##0_);[Red]\(#,##0\)" sourceLinked="0"/>
        <c:majorTickMark val="out"/>
        <c:minorTickMark val="none"/>
        <c:tickLblPos val="nextTo"/>
        <c:crossAx val="88917504"/>
        <c:crosses val="autoZero"/>
        <c:crossBetween val="between"/>
      </c:valAx>
    </c:plotArea>
    <c:plotVisOnly val="1"/>
    <c:dispBlanksAs val="gap"/>
    <c:showDLblsOverMax val="0"/>
  </c:chart>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輸出まとめ!$X$29</c:f>
              <c:strCache>
                <c:ptCount val="1"/>
                <c:pt idx="0">
                  <c:v>　食料品</c:v>
                </c:pt>
              </c:strCache>
            </c:strRef>
          </c:tx>
          <c:spPr>
            <a:solidFill>
              <a:schemeClr val="accent1"/>
            </a:solidFill>
            <a:ln>
              <a:noFill/>
            </a:ln>
            <a:effectLst/>
          </c:spPr>
          <c:invertIfNegative val="0"/>
          <c:cat>
            <c:strRef>
              <c:f>輸出まとめ!$Y$28:$AA$28</c:f>
              <c:strCache>
                <c:ptCount val="3"/>
                <c:pt idx="0">
                  <c:v>関西空港</c:v>
                </c:pt>
                <c:pt idx="1">
                  <c:v>成田空港</c:v>
                </c:pt>
                <c:pt idx="2">
                  <c:v>中部空港</c:v>
                </c:pt>
              </c:strCache>
            </c:strRef>
          </c:cat>
          <c:val>
            <c:numRef>
              <c:f>輸出まとめ!$Y$29:$AA$29</c:f>
              <c:numCache>
                <c:formatCode>0.00%</c:formatCode>
                <c:ptCount val="3"/>
                <c:pt idx="0">
                  <c:v>4.3E-3</c:v>
                </c:pt>
                <c:pt idx="1">
                  <c:v>3.0999999999999999E-3</c:v>
                </c:pt>
                <c:pt idx="2">
                  <c:v>2.5000000000000001E-3</c:v>
                </c:pt>
              </c:numCache>
            </c:numRef>
          </c:val>
          <c:extLst>
            <c:ext xmlns:c16="http://schemas.microsoft.com/office/drawing/2014/chart" uri="{C3380CC4-5D6E-409C-BE32-E72D297353CC}">
              <c16:uniqueId val="{00000000-D64C-4FB2-AC43-A7D5DBA2B358}"/>
            </c:ext>
          </c:extLst>
        </c:ser>
        <c:ser>
          <c:idx val="1"/>
          <c:order val="1"/>
          <c:tx>
            <c:strRef>
              <c:f>輸出まとめ!$X$30</c:f>
              <c:strCache>
                <c:ptCount val="1"/>
                <c:pt idx="0">
                  <c:v>　原料品</c:v>
                </c:pt>
              </c:strCache>
            </c:strRef>
          </c:tx>
          <c:spPr>
            <a:solidFill>
              <a:schemeClr val="accent2"/>
            </a:solidFill>
            <a:ln>
              <a:noFill/>
            </a:ln>
            <a:effectLst/>
          </c:spPr>
          <c:invertIfNegative val="0"/>
          <c:cat>
            <c:strRef>
              <c:f>輸出まとめ!$Y$28:$AA$28</c:f>
              <c:strCache>
                <c:ptCount val="3"/>
                <c:pt idx="0">
                  <c:v>関西空港</c:v>
                </c:pt>
                <c:pt idx="1">
                  <c:v>成田空港</c:v>
                </c:pt>
                <c:pt idx="2">
                  <c:v>中部空港</c:v>
                </c:pt>
              </c:strCache>
            </c:strRef>
          </c:cat>
          <c:val>
            <c:numRef>
              <c:f>輸出まとめ!$Y$30:$AA$30</c:f>
              <c:numCache>
                <c:formatCode>0.00%</c:formatCode>
                <c:ptCount val="3"/>
                <c:pt idx="0">
                  <c:v>2.5000000000000001E-3</c:v>
                </c:pt>
                <c:pt idx="1">
                  <c:v>1.1000000000000001E-3</c:v>
                </c:pt>
                <c:pt idx="2">
                  <c:v>1.1000000000000001E-3</c:v>
                </c:pt>
              </c:numCache>
            </c:numRef>
          </c:val>
          <c:extLst>
            <c:ext xmlns:c16="http://schemas.microsoft.com/office/drawing/2014/chart" uri="{C3380CC4-5D6E-409C-BE32-E72D297353CC}">
              <c16:uniqueId val="{00000001-D64C-4FB2-AC43-A7D5DBA2B358}"/>
            </c:ext>
          </c:extLst>
        </c:ser>
        <c:ser>
          <c:idx val="2"/>
          <c:order val="2"/>
          <c:tx>
            <c:strRef>
              <c:f>輸出まとめ!$X$31</c:f>
              <c:strCache>
                <c:ptCount val="1"/>
                <c:pt idx="0">
                  <c:v>　鉱物性燃料</c:v>
                </c:pt>
              </c:strCache>
            </c:strRef>
          </c:tx>
          <c:spPr>
            <a:solidFill>
              <a:schemeClr val="accent3"/>
            </a:solidFill>
            <a:ln>
              <a:noFill/>
            </a:ln>
            <a:effectLst/>
          </c:spPr>
          <c:invertIfNegative val="0"/>
          <c:cat>
            <c:strRef>
              <c:f>輸出まとめ!$Y$28:$AA$28</c:f>
              <c:strCache>
                <c:ptCount val="3"/>
                <c:pt idx="0">
                  <c:v>関西空港</c:v>
                </c:pt>
                <c:pt idx="1">
                  <c:v>成田空港</c:v>
                </c:pt>
                <c:pt idx="2">
                  <c:v>中部空港</c:v>
                </c:pt>
              </c:strCache>
            </c:strRef>
          </c:cat>
          <c:val>
            <c:numRef>
              <c:f>輸出まとめ!$Y$31:$AA$31</c:f>
              <c:numCache>
                <c:formatCode>0.00%</c:formatCode>
                <c:ptCount val="3"/>
                <c:pt idx="0">
                  <c:v>4.9965183834668395E-5</c:v>
                </c:pt>
                <c:pt idx="1">
                  <c:v>4.0000000000000002E-4</c:v>
                </c:pt>
                <c:pt idx="2">
                  <c:v>2.9999999999999997E-4</c:v>
                </c:pt>
              </c:numCache>
            </c:numRef>
          </c:val>
          <c:extLst>
            <c:ext xmlns:c16="http://schemas.microsoft.com/office/drawing/2014/chart" uri="{C3380CC4-5D6E-409C-BE32-E72D297353CC}">
              <c16:uniqueId val="{00000002-D64C-4FB2-AC43-A7D5DBA2B358}"/>
            </c:ext>
          </c:extLst>
        </c:ser>
        <c:ser>
          <c:idx val="3"/>
          <c:order val="3"/>
          <c:tx>
            <c:strRef>
              <c:f>輸出まとめ!$X$32</c:f>
              <c:strCache>
                <c:ptCount val="1"/>
                <c:pt idx="0">
                  <c:v>　化学製品</c:v>
                </c:pt>
              </c:strCache>
            </c:strRef>
          </c:tx>
          <c:spPr>
            <a:solidFill>
              <a:schemeClr val="accent4"/>
            </a:solidFill>
            <a:ln>
              <a:noFill/>
            </a:ln>
            <a:effectLst/>
          </c:spPr>
          <c:invertIfNegative val="0"/>
          <c:cat>
            <c:strRef>
              <c:f>輸出まとめ!$Y$28:$AA$28</c:f>
              <c:strCache>
                <c:ptCount val="3"/>
                <c:pt idx="0">
                  <c:v>関西空港</c:v>
                </c:pt>
                <c:pt idx="1">
                  <c:v>成田空港</c:v>
                </c:pt>
                <c:pt idx="2">
                  <c:v>中部空港</c:v>
                </c:pt>
              </c:strCache>
            </c:strRef>
          </c:cat>
          <c:val>
            <c:numRef>
              <c:f>輸出まとめ!$Y$32:$AA$32</c:f>
              <c:numCache>
                <c:formatCode>0.00%</c:formatCode>
                <c:ptCount val="3"/>
                <c:pt idx="0">
                  <c:v>8.0100000000000005E-2</c:v>
                </c:pt>
                <c:pt idx="1">
                  <c:v>0.108</c:v>
                </c:pt>
                <c:pt idx="2">
                  <c:v>5.8500000000000003E-2</c:v>
                </c:pt>
              </c:numCache>
            </c:numRef>
          </c:val>
          <c:extLst>
            <c:ext xmlns:c16="http://schemas.microsoft.com/office/drawing/2014/chart" uri="{C3380CC4-5D6E-409C-BE32-E72D297353CC}">
              <c16:uniqueId val="{00000003-D64C-4FB2-AC43-A7D5DBA2B358}"/>
            </c:ext>
          </c:extLst>
        </c:ser>
        <c:ser>
          <c:idx val="4"/>
          <c:order val="4"/>
          <c:tx>
            <c:strRef>
              <c:f>輸出まとめ!$X$33</c:f>
              <c:strCache>
                <c:ptCount val="1"/>
                <c:pt idx="0">
                  <c:v>　原料別製品</c:v>
                </c:pt>
              </c:strCache>
            </c:strRef>
          </c:tx>
          <c:spPr>
            <a:pattFill prst="pct60">
              <a:fgClr>
                <a:schemeClr val="bg1"/>
              </a:fgClr>
              <a:bgClr>
                <a:schemeClr val="accent5"/>
              </a:bgClr>
            </a:pattFill>
            <a:ln>
              <a:noFill/>
            </a:ln>
            <a:effectLst/>
          </c:spPr>
          <c:invertIfNegative val="0"/>
          <c:cat>
            <c:strRef>
              <c:f>輸出まとめ!$Y$28:$AA$28</c:f>
              <c:strCache>
                <c:ptCount val="3"/>
                <c:pt idx="0">
                  <c:v>関西空港</c:v>
                </c:pt>
                <c:pt idx="1">
                  <c:v>成田空港</c:v>
                </c:pt>
                <c:pt idx="2">
                  <c:v>中部空港</c:v>
                </c:pt>
              </c:strCache>
            </c:strRef>
          </c:cat>
          <c:val>
            <c:numRef>
              <c:f>輸出まとめ!$Y$33:$AA$33</c:f>
              <c:numCache>
                <c:formatCode>0.00%</c:formatCode>
                <c:ptCount val="3"/>
                <c:pt idx="0">
                  <c:v>5.96E-2</c:v>
                </c:pt>
                <c:pt idx="1">
                  <c:v>6.2100000000000002E-2</c:v>
                </c:pt>
                <c:pt idx="2">
                  <c:v>7.6100000000000001E-2</c:v>
                </c:pt>
              </c:numCache>
            </c:numRef>
          </c:val>
          <c:extLst>
            <c:ext xmlns:c16="http://schemas.microsoft.com/office/drawing/2014/chart" uri="{C3380CC4-5D6E-409C-BE32-E72D297353CC}">
              <c16:uniqueId val="{00000004-D64C-4FB2-AC43-A7D5DBA2B358}"/>
            </c:ext>
          </c:extLst>
        </c:ser>
        <c:ser>
          <c:idx val="5"/>
          <c:order val="5"/>
          <c:tx>
            <c:strRef>
              <c:f>輸出まとめ!$X$34</c:f>
              <c:strCache>
                <c:ptCount val="1"/>
                <c:pt idx="0">
                  <c:v>　一般機械</c:v>
                </c:pt>
              </c:strCache>
            </c:strRef>
          </c:tx>
          <c:spPr>
            <a:pattFill prst="pct5">
              <a:fgClr>
                <a:schemeClr val="bg1"/>
              </a:fgClr>
              <a:bgClr>
                <a:schemeClr val="accent6"/>
              </a:bgClr>
            </a:pattFill>
            <a:ln>
              <a:noFill/>
            </a:ln>
            <a:effectLst/>
          </c:spPr>
          <c:invertIfNegative val="0"/>
          <c:cat>
            <c:strRef>
              <c:f>輸出まとめ!$Y$28:$AA$28</c:f>
              <c:strCache>
                <c:ptCount val="3"/>
                <c:pt idx="0">
                  <c:v>関西空港</c:v>
                </c:pt>
                <c:pt idx="1">
                  <c:v>成田空港</c:v>
                </c:pt>
                <c:pt idx="2">
                  <c:v>中部空港</c:v>
                </c:pt>
              </c:strCache>
            </c:strRef>
          </c:cat>
          <c:val>
            <c:numRef>
              <c:f>輸出まとめ!$Y$34:$AA$34</c:f>
              <c:numCache>
                <c:formatCode>0.00%</c:formatCode>
                <c:ptCount val="3"/>
                <c:pt idx="0">
                  <c:v>0.18179999999999999</c:v>
                </c:pt>
                <c:pt idx="1">
                  <c:v>0.1305</c:v>
                </c:pt>
                <c:pt idx="2">
                  <c:v>0.23300000000000001</c:v>
                </c:pt>
              </c:numCache>
            </c:numRef>
          </c:val>
          <c:extLst>
            <c:ext xmlns:c16="http://schemas.microsoft.com/office/drawing/2014/chart" uri="{C3380CC4-5D6E-409C-BE32-E72D297353CC}">
              <c16:uniqueId val="{00000005-D64C-4FB2-AC43-A7D5DBA2B358}"/>
            </c:ext>
          </c:extLst>
        </c:ser>
        <c:ser>
          <c:idx val="6"/>
          <c:order val="6"/>
          <c:tx>
            <c:strRef>
              <c:f>輸出まとめ!$X$35</c:f>
              <c:strCache>
                <c:ptCount val="1"/>
                <c:pt idx="0">
                  <c:v>　電気機器</c:v>
                </c:pt>
              </c:strCache>
            </c:strRef>
          </c:tx>
          <c:spPr>
            <a:pattFill prst="pct30">
              <a:fgClr>
                <a:schemeClr val="bg1"/>
              </a:fgClr>
              <a:bgClr>
                <a:schemeClr val="tx2"/>
              </a:bgClr>
            </a:pattFill>
            <a:ln>
              <a:noFill/>
            </a:ln>
            <a:effectLst/>
          </c:spPr>
          <c:invertIfNegative val="0"/>
          <c:cat>
            <c:strRef>
              <c:f>輸出まとめ!$Y$28:$AA$28</c:f>
              <c:strCache>
                <c:ptCount val="3"/>
                <c:pt idx="0">
                  <c:v>関西空港</c:v>
                </c:pt>
                <c:pt idx="1">
                  <c:v>成田空港</c:v>
                </c:pt>
                <c:pt idx="2">
                  <c:v>中部空港</c:v>
                </c:pt>
              </c:strCache>
            </c:strRef>
          </c:cat>
          <c:val>
            <c:numRef>
              <c:f>輸出まとめ!$Y$35:$AA$35</c:f>
              <c:numCache>
                <c:formatCode>0.00%</c:formatCode>
                <c:ptCount val="3"/>
                <c:pt idx="0">
                  <c:v>0.42959999999999998</c:v>
                </c:pt>
                <c:pt idx="1">
                  <c:v>0.28470000000000001</c:v>
                </c:pt>
                <c:pt idx="2">
                  <c:v>0.33210000000000001</c:v>
                </c:pt>
              </c:numCache>
            </c:numRef>
          </c:val>
          <c:extLst>
            <c:ext xmlns:c16="http://schemas.microsoft.com/office/drawing/2014/chart" uri="{C3380CC4-5D6E-409C-BE32-E72D297353CC}">
              <c16:uniqueId val="{00000006-D64C-4FB2-AC43-A7D5DBA2B358}"/>
            </c:ext>
          </c:extLst>
        </c:ser>
        <c:ser>
          <c:idx val="7"/>
          <c:order val="7"/>
          <c:tx>
            <c:strRef>
              <c:f>輸出まとめ!$X$36</c:f>
              <c:strCache>
                <c:ptCount val="1"/>
                <c:pt idx="0">
                  <c:v>　輸送用機器</c:v>
                </c:pt>
              </c:strCache>
            </c:strRef>
          </c:tx>
          <c:spPr>
            <a:pattFill prst="solidDmnd">
              <a:fgClr>
                <a:schemeClr val="bg1"/>
              </a:fgClr>
              <a:bgClr>
                <a:schemeClr val="accent2"/>
              </a:bgClr>
            </a:pattFill>
            <a:ln>
              <a:noFill/>
            </a:ln>
            <a:effectLst/>
          </c:spPr>
          <c:invertIfNegative val="0"/>
          <c:cat>
            <c:strRef>
              <c:f>輸出まとめ!$Y$28:$AA$28</c:f>
              <c:strCache>
                <c:ptCount val="3"/>
                <c:pt idx="0">
                  <c:v>関西空港</c:v>
                </c:pt>
                <c:pt idx="1">
                  <c:v>成田空港</c:v>
                </c:pt>
                <c:pt idx="2">
                  <c:v>中部空港</c:v>
                </c:pt>
              </c:strCache>
            </c:strRef>
          </c:cat>
          <c:val>
            <c:numRef>
              <c:f>輸出まとめ!$Y$36:$AA$36</c:f>
              <c:numCache>
                <c:formatCode>0.00%</c:formatCode>
                <c:ptCount val="3"/>
                <c:pt idx="0">
                  <c:v>7.3000000000000001E-3</c:v>
                </c:pt>
                <c:pt idx="1">
                  <c:v>5.4000000000000003E-3</c:v>
                </c:pt>
                <c:pt idx="2">
                  <c:v>0.1013</c:v>
                </c:pt>
              </c:numCache>
            </c:numRef>
          </c:val>
          <c:extLst>
            <c:ext xmlns:c16="http://schemas.microsoft.com/office/drawing/2014/chart" uri="{C3380CC4-5D6E-409C-BE32-E72D297353CC}">
              <c16:uniqueId val="{00000007-D64C-4FB2-AC43-A7D5DBA2B358}"/>
            </c:ext>
          </c:extLst>
        </c:ser>
        <c:ser>
          <c:idx val="8"/>
          <c:order val="8"/>
          <c:tx>
            <c:strRef>
              <c:f>輸出まとめ!$X$37</c:f>
              <c:strCache>
                <c:ptCount val="1"/>
                <c:pt idx="0">
                  <c:v>　その他</c:v>
                </c:pt>
              </c:strCache>
            </c:strRef>
          </c:tx>
          <c:spPr>
            <a:pattFill prst="wdUpDiag">
              <a:fgClr>
                <a:schemeClr val="bg1"/>
              </a:fgClr>
              <a:bgClr>
                <a:schemeClr val="accent3"/>
              </a:bgClr>
            </a:pattFill>
            <a:ln>
              <a:noFill/>
            </a:ln>
            <a:effectLst/>
          </c:spPr>
          <c:invertIfNegative val="0"/>
          <c:cat>
            <c:strRef>
              <c:f>輸出まとめ!$Y$28:$AA$28</c:f>
              <c:strCache>
                <c:ptCount val="3"/>
                <c:pt idx="0">
                  <c:v>関西空港</c:v>
                </c:pt>
                <c:pt idx="1">
                  <c:v>成田空港</c:v>
                </c:pt>
                <c:pt idx="2">
                  <c:v>中部空港</c:v>
                </c:pt>
              </c:strCache>
            </c:strRef>
          </c:cat>
          <c:val>
            <c:numRef>
              <c:f>輸出まとめ!$Y$37:$AA$37</c:f>
              <c:numCache>
                <c:formatCode>0.00%</c:formatCode>
                <c:ptCount val="3"/>
                <c:pt idx="0">
                  <c:v>0.23480000000000001</c:v>
                </c:pt>
                <c:pt idx="1">
                  <c:v>0.40500000000000003</c:v>
                </c:pt>
                <c:pt idx="2">
                  <c:v>0.1951</c:v>
                </c:pt>
              </c:numCache>
            </c:numRef>
          </c:val>
          <c:extLst>
            <c:ext xmlns:c16="http://schemas.microsoft.com/office/drawing/2014/chart" uri="{C3380CC4-5D6E-409C-BE32-E72D297353CC}">
              <c16:uniqueId val="{00000008-D64C-4FB2-AC43-A7D5DBA2B358}"/>
            </c:ext>
          </c:extLst>
        </c:ser>
        <c:dLbls>
          <c:showLegendKey val="0"/>
          <c:showVal val="0"/>
          <c:showCatName val="0"/>
          <c:showSerName val="0"/>
          <c:showPercent val="0"/>
          <c:showBubbleSize val="0"/>
        </c:dLbls>
        <c:gapWidth val="95"/>
        <c:overlap val="100"/>
        <c:axId val="1112067791"/>
        <c:axId val="1112049071"/>
      </c:barChart>
      <c:catAx>
        <c:axId val="111206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12049071"/>
        <c:crosses val="autoZero"/>
        <c:auto val="1"/>
        <c:lblAlgn val="ctr"/>
        <c:lblOffset val="100"/>
        <c:noMultiLvlLbl val="0"/>
      </c:catAx>
      <c:valAx>
        <c:axId val="111204907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1206779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4"/>
          <c:order val="0"/>
          <c:tx>
            <c:strRef>
              <c:f>品目別輸出額推計!$J$12</c:f>
              <c:strCache>
                <c:ptCount val="1"/>
                <c:pt idx="0">
                  <c:v>半導体等電子部品</c:v>
                </c:pt>
              </c:strCache>
            </c:strRef>
          </c:tx>
          <c:cat>
            <c:strRef>
              <c:f>品目別輸出額推計!$K$11:$P$11</c:f>
              <c:strCache>
                <c:ptCount val="6"/>
                <c:pt idx="0">
                  <c:v>2013年</c:v>
                </c:pt>
                <c:pt idx="1">
                  <c:v>2014年</c:v>
                </c:pt>
                <c:pt idx="2">
                  <c:v>2015年</c:v>
                </c:pt>
                <c:pt idx="3">
                  <c:v>2016年</c:v>
                </c:pt>
                <c:pt idx="4">
                  <c:v>2017年</c:v>
                </c:pt>
                <c:pt idx="5">
                  <c:v>2018年</c:v>
                </c:pt>
              </c:strCache>
            </c:strRef>
          </c:cat>
          <c:val>
            <c:numRef>
              <c:f>品目別輸出額推計!$K$12:$P$12</c:f>
              <c:numCache>
                <c:formatCode>#,##0_);[Red]\(#,##0\)</c:formatCode>
                <c:ptCount val="6"/>
                <c:pt idx="0">
                  <c:v>1081093</c:v>
                </c:pt>
                <c:pt idx="1">
                  <c:v>1138945</c:v>
                </c:pt>
                <c:pt idx="2">
                  <c:v>1216909</c:v>
                </c:pt>
                <c:pt idx="3">
                  <c:v>1263191</c:v>
                </c:pt>
                <c:pt idx="4">
                  <c:v>1294041</c:v>
                </c:pt>
                <c:pt idx="5">
                  <c:v>1172743</c:v>
                </c:pt>
              </c:numCache>
            </c:numRef>
          </c:val>
          <c:smooth val="0"/>
          <c:extLst>
            <c:ext xmlns:c16="http://schemas.microsoft.com/office/drawing/2014/chart" uri="{C3380CC4-5D6E-409C-BE32-E72D297353CC}">
              <c16:uniqueId val="{00000000-06C9-4A99-A2B8-FD51D5C25E18}"/>
            </c:ext>
          </c:extLst>
        </c:ser>
        <c:ser>
          <c:idx val="3"/>
          <c:order val="1"/>
          <c:tx>
            <c:strRef>
              <c:f>品目別輸出額推計!$J$13</c:f>
              <c:strCache>
                <c:ptCount val="1"/>
                <c:pt idx="0">
                  <c:v>科学光学機器</c:v>
                </c:pt>
              </c:strCache>
            </c:strRef>
          </c:tx>
          <c:cat>
            <c:strRef>
              <c:f>品目別輸出額推計!$K$11:$P$11</c:f>
              <c:strCache>
                <c:ptCount val="6"/>
                <c:pt idx="0">
                  <c:v>2013年</c:v>
                </c:pt>
                <c:pt idx="1">
                  <c:v>2014年</c:v>
                </c:pt>
                <c:pt idx="2">
                  <c:v>2015年</c:v>
                </c:pt>
                <c:pt idx="3">
                  <c:v>2016年</c:v>
                </c:pt>
                <c:pt idx="4">
                  <c:v>2017年</c:v>
                </c:pt>
                <c:pt idx="5">
                  <c:v>2018年</c:v>
                </c:pt>
              </c:strCache>
            </c:strRef>
          </c:cat>
          <c:val>
            <c:numRef>
              <c:f>品目別輸出額推計!$K$13:$P$13</c:f>
              <c:numCache>
                <c:formatCode>#,##0_);[Red]\(#,##0\)</c:formatCode>
                <c:ptCount val="6"/>
                <c:pt idx="0">
                  <c:v>342744</c:v>
                </c:pt>
                <c:pt idx="1">
                  <c:v>409264</c:v>
                </c:pt>
                <c:pt idx="2">
                  <c:v>402096</c:v>
                </c:pt>
                <c:pt idx="3">
                  <c:v>360536</c:v>
                </c:pt>
                <c:pt idx="4">
                  <c:v>430375</c:v>
                </c:pt>
                <c:pt idx="5">
                  <c:v>409306</c:v>
                </c:pt>
              </c:numCache>
            </c:numRef>
          </c:val>
          <c:smooth val="0"/>
          <c:extLst>
            <c:ext xmlns:c16="http://schemas.microsoft.com/office/drawing/2014/chart" uri="{C3380CC4-5D6E-409C-BE32-E72D297353CC}">
              <c16:uniqueId val="{00000001-06C9-4A99-A2B8-FD51D5C25E18}"/>
            </c:ext>
          </c:extLst>
        </c:ser>
        <c:ser>
          <c:idx val="2"/>
          <c:order val="2"/>
          <c:tx>
            <c:strRef>
              <c:f>品目別輸出額推計!$J$14</c:f>
              <c:strCache>
                <c:ptCount val="1"/>
                <c:pt idx="0">
                  <c:v>電気回路等の機器</c:v>
                </c:pt>
              </c:strCache>
            </c:strRef>
          </c:tx>
          <c:cat>
            <c:strRef>
              <c:f>品目別輸出額推計!$K$11:$P$11</c:f>
              <c:strCache>
                <c:ptCount val="6"/>
                <c:pt idx="0">
                  <c:v>2013年</c:v>
                </c:pt>
                <c:pt idx="1">
                  <c:v>2014年</c:v>
                </c:pt>
                <c:pt idx="2">
                  <c:v>2015年</c:v>
                </c:pt>
                <c:pt idx="3">
                  <c:v>2016年</c:v>
                </c:pt>
                <c:pt idx="4">
                  <c:v>2017年</c:v>
                </c:pt>
                <c:pt idx="5">
                  <c:v>2018年</c:v>
                </c:pt>
              </c:strCache>
            </c:strRef>
          </c:cat>
          <c:val>
            <c:numRef>
              <c:f>品目別輸出額推計!$K$14:$P$14</c:f>
              <c:numCache>
                <c:formatCode>#,##0_);[Red]\(#,##0\)</c:formatCode>
                <c:ptCount val="6"/>
                <c:pt idx="0">
                  <c:v>251929</c:v>
                </c:pt>
                <c:pt idx="1">
                  <c:v>286966</c:v>
                </c:pt>
                <c:pt idx="2">
                  <c:v>313276</c:v>
                </c:pt>
                <c:pt idx="3">
                  <c:v>303000</c:v>
                </c:pt>
                <c:pt idx="4">
                  <c:v>341559</c:v>
                </c:pt>
                <c:pt idx="5">
                  <c:v>350854</c:v>
                </c:pt>
              </c:numCache>
            </c:numRef>
          </c:val>
          <c:smooth val="0"/>
          <c:extLst>
            <c:ext xmlns:c16="http://schemas.microsoft.com/office/drawing/2014/chart" uri="{C3380CC4-5D6E-409C-BE32-E72D297353CC}">
              <c16:uniqueId val="{00000002-06C9-4A99-A2B8-FD51D5C25E18}"/>
            </c:ext>
          </c:extLst>
        </c:ser>
        <c:ser>
          <c:idx val="1"/>
          <c:order val="3"/>
          <c:tx>
            <c:strRef>
              <c:f>品目別輸出額推計!$J$15</c:f>
              <c:strCache>
                <c:ptCount val="1"/>
                <c:pt idx="0">
                  <c:v>通信機</c:v>
                </c:pt>
              </c:strCache>
            </c:strRef>
          </c:tx>
          <c:cat>
            <c:strRef>
              <c:f>品目別輸出額推計!$K$11:$P$11</c:f>
              <c:strCache>
                <c:ptCount val="6"/>
                <c:pt idx="0">
                  <c:v>2013年</c:v>
                </c:pt>
                <c:pt idx="1">
                  <c:v>2014年</c:v>
                </c:pt>
                <c:pt idx="2">
                  <c:v>2015年</c:v>
                </c:pt>
                <c:pt idx="3">
                  <c:v>2016年</c:v>
                </c:pt>
                <c:pt idx="4">
                  <c:v>2017年</c:v>
                </c:pt>
                <c:pt idx="5">
                  <c:v>2018年</c:v>
                </c:pt>
              </c:strCache>
            </c:strRef>
          </c:cat>
          <c:val>
            <c:numRef>
              <c:f>品目別輸出額推計!$K$15:$P$15</c:f>
              <c:numCache>
                <c:formatCode>#,##0_);[Red]\(#,##0\)</c:formatCode>
                <c:ptCount val="6"/>
                <c:pt idx="0">
                  <c:v>152895</c:v>
                </c:pt>
                <c:pt idx="1">
                  <c:v>196154</c:v>
                </c:pt>
                <c:pt idx="2">
                  <c:v>298794</c:v>
                </c:pt>
                <c:pt idx="3">
                  <c:v>266462</c:v>
                </c:pt>
                <c:pt idx="4">
                  <c:v>300094</c:v>
                </c:pt>
                <c:pt idx="5">
                  <c:v>188535</c:v>
                </c:pt>
              </c:numCache>
            </c:numRef>
          </c:val>
          <c:smooth val="0"/>
          <c:extLst>
            <c:ext xmlns:c16="http://schemas.microsoft.com/office/drawing/2014/chart" uri="{C3380CC4-5D6E-409C-BE32-E72D297353CC}">
              <c16:uniqueId val="{00000003-06C9-4A99-A2B8-FD51D5C25E18}"/>
            </c:ext>
          </c:extLst>
        </c:ser>
        <c:ser>
          <c:idx val="0"/>
          <c:order val="4"/>
          <c:tx>
            <c:strRef>
              <c:f>品目別輸出額推計!$J$16</c:f>
              <c:strCache>
                <c:ptCount val="1"/>
                <c:pt idx="0">
                  <c:v>半導体等製造装置</c:v>
                </c:pt>
              </c:strCache>
            </c:strRef>
          </c:tx>
          <c:cat>
            <c:strRef>
              <c:f>品目別輸出額推計!$K$11:$P$11</c:f>
              <c:strCache>
                <c:ptCount val="6"/>
                <c:pt idx="0">
                  <c:v>2013年</c:v>
                </c:pt>
                <c:pt idx="1">
                  <c:v>2014年</c:v>
                </c:pt>
                <c:pt idx="2">
                  <c:v>2015年</c:v>
                </c:pt>
                <c:pt idx="3">
                  <c:v>2016年</c:v>
                </c:pt>
                <c:pt idx="4">
                  <c:v>2017年</c:v>
                </c:pt>
                <c:pt idx="5">
                  <c:v>2018年</c:v>
                </c:pt>
              </c:strCache>
            </c:strRef>
          </c:cat>
          <c:val>
            <c:numRef>
              <c:f>品目別輸出額推計!$K$16:$P$16</c:f>
              <c:numCache>
                <c:formatCode>#,##0_);[Red]\(#,##0\)</c:formatCode>
                <c:ptCount val="6"/>
                <c:pt idx="0">
                  <c:v>183988</c:v>
                </c:pt>
                <c:pt idx="1">
                  <c:v>157583</c:v>
                </c:pt>
                <c:pt idx="2">
                  <c:v>181985</c:v>
                </c:pt>
                <c:pt idx="3">
                  <c:v>229785</c:v>
                </c:pt>
                <c:pt idx="4">
                  <c:v>233958</c:v>
                </c:pt>
                <c:pt idx="5">
                  <c:v>215568</c:v>
                </c:pt>
              </c:numCache>
            </c:numRef>
          </c:val>
          <c:smooth val="0"/>
          <c:extLst>
            <c:ext xmlns:c16="http://schemas.microsoft.com/office/drawing/2014/chart" uri="{C3380CC4-5D6E-409C-BE32-E72D297353CC}">
              <c16:uniqueId val="{00000004-06C9-4A99-A2B8-FD51D5C25E18}"/>
            </c:ext>
          </c:extLst>
        </c:ser>
        <c:dLbls>
          <c:showLegendKey val="0"/>
          <c:showVal val="0"/>
          <c:showCatName val="0"/>
          <c:showSerName val="0"/>
          <c:showPercent val="0"/>
          <c:showBubbleSize val="0"/>
        </c:dLbls>
        <c:marker val="1"/>
        <c:smooth val="0"/>
        <c:axId val="85274624"/>
        <c:axId val="85276160"/>
      </c:lineChart>
      <c:catAx>
        <c:axId val="85274624"/>
        <c:scaling>
          <c:orientation val="minMax"/>
        </c:scaling>
        <c:delete val="0"/>
        <c:axPos val="b"/>
        <c:numFmt formatCode="General" sourceLinked="1"/>
        <c:majorTickMark val="out"/>
        <c:minorTickMark val="none"/>
        <c:tickLblPos val="nextTo"/>
        <c:crossAx val="85276160"/>
        <c:crosses val="autoZero"/>
        <c:auto val="1"/>
        <c:lblAlgn val="ctr"/>
        <c:lblOffset val="100"/>
        <c:noMultiLvlLbl val="0"/>
      </c:catAx>
      <c:valAx>
        <c:axId val="85276160"/>
        <c:scaling>
          <c:orientation val="minMax"/>
          <c:max val="1300000"/>
          <c:min val="150000"/>
        </c:scaling>
        <c:delete val="0"/>
        <c:axPos val="l"/>
        <c:majorGridlines/>
        <c:title>
          <c:tx>
            <c:rich>
              <a:bodyPr rot="0" vert="horz"/>
              <a:lstStyle/>
              <a:p>
                <a:pPr>
                  <a:defRPr/>
                </a:pPr>
                <a:r>
                  <a:rPr lang="ja-JP"/>
                  <a:t>（百万円）</a:t>
                </a:r>
              </a:p>
            </c:rich>
          </c:tx>
          <c:layout>
            <c:manualLayout>
              <c:xMode val="edge"/>
              <c:yMode val="edge"/>
              <c:x val="0.18741632211700754"/>
              <c:y val="1.9351600858112709E-2"/>
            </c:manualLayout>
          </c:layout>
          <c:overlay val="0"/>
        </c:title>
        <c:numFmt formatCode="#,##0_);[Red]\(#,##0\)" sourceLinked="1"/>
        <c:majorTickMark val="out"/>
        <c:minorTickMark val="none"/>
        <c:tickLblPos val="nextTo"/>
        <c:crossAx val="85274624"/>
        <c:crosses val="autoZero"/>
        <c:crossBetween val="between"/>
      </c:valAx>
      <c:dTable>
        <c:showHorzBorder val="1"/>
        <c:showVertBorder val="1"/>
        <c:showOutline val="1"/>
        <c:showKeys val="1"/>
      </c:dTable>
    </c:plotArea>
    <c:plotVisOnly val="1"/>
    <c:dispBlanksAs val="gap"/>
    <c:showDLblsOverMax val="0"/>
  </c:chart>
  <c:txPr>
    <a:bodyPr/>
    <a:lstStyle/>
    <a:p>
      <a:pPr>
        <a:defRPr>
          <a:latin typeface="ＭＳ Ｐゴシック" panose="020B0600070205080204" pitchFamily="50" charset="-128"/>
          <a:ea typeface="ＭＳ Ｐゴシック" panose="020B0600070205080204" pitchFamily="50" charset="-128"/>
        </a:defRPr>
      </a:pPr>
      <a:endParaRPr lang="ja-JP"/>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輸入まとめ!$R$19</c:f>
              <c:strCache>
                <c:ptCount val="1"/>
                <c:pt idx="0">
                  <c:v>  食料品</c:v>
                </c:pt>
              </c:strCache>
            </c:strRef>
          </c:tx>
          <c:spPr>
            <a:pattFill prst="sphere">
              <a:fgClr>
                <a:schemeClr val="bg1"/>
              </a:fgClr>
              <a:bgClr>
                <a:schemeClr val="accent1"/>
              </a:bgClr>
            </a:pattFill>
            <a:ln>
              <a:noFill/>
            </a:ln>
            <a:effectLst/>
          </c:spPr>
          <c:invertIfNegative val="0"/>
          <c:cat>
            <c:strRef>
              <c:f>輸入まとめ!$S$18:$U$18</c:f>
              <c:strCache>
                <c:ptCount val="3"/>
                <c:pt idx="0">
                  <c:v>関西空港</c:v>
                </c:pt>
                <c:pt idx="1">
                  <c:v>成田空港</c:v>
                </c:pt>
                <c:pt idx="2">
                  <c:v>中部空港</c:v>
                </c:pt>
              </c:strCache>
            </c:strRef>
          </c:cat>
          <c:val>
            <c:numRef>
              <c:f>輸入まとめ!$S$19:$U$19</c:f>
              <c:numCache>
                <c:formatCode>0.00%</c:formatCode>
                <c:ptCount val="3"/>
                <c:pt idx="0">
                  <c:v>1.11E-2</c:v>
                </c:pt>
                <c:pt idx="1">
                  <c:v>1.0999999999999999E-2</c:v>
                </c:pt>
                <c:pt idx="2">
                  <c:v>1.0500000000000001E-2</c:v>
                </c:pt>
              </c:numCache>
            </c:numRef>
          </c:val>
          <c:extLst>
            <c:ext xmlns:c16="http://schemas.microsoft.com/office/drawing/2014/chart" uri="{C3380CC4-5D6E-409C-BE32-E72D297353CC}">
              <c16:uniqueId val="{00000000-A702-454F-81C6-DD47B074DB63}"/>
            </c:ext>
          </c:extLst>
        </c:ser>
        <c:ser>
          <c:idx val="1"/>
          <c:order val="1"/>
          <c:tx>
            <c:strRef>
              <c:f>輸入まとめ!$R$20</c:f>
              <c:strCache>
                <c:ptCount val="1"/>
                <c:pt idx="0">
                  <c:v>  鉱物性燃料・原料品</c:v>
                </c:pt>
              </c:strCache>
            </c:strRef>
          </c:tx>
          <c:spPr>
            <a:solidFill>
              <a:schemeClr val="accent2"/>
            </a:solidFill>
            <a:ln>
              <a:noFill/>
            </a:ln>
            <a:effectLst/>
          </c:spPr>
          <c:invertIfNegative val="0"/>
          <c:cat>
            <c:strRef>
              <c:f>輸入まとめ!$S$18:$U$18</c:f>
              <c:strCache>
                <c:ptCount val="3"/>
                <c:pt idx="0">
                  <c:v>関西空港</c:v>
                </c:pt>
                <c:pt idx="1">
                  <c:v>成田空港</c:v>
                </c:pt>
                <c:pt idx="2">
                  <c:v>中部空港</c:v>
                </c:pt>
              </c:strCache>
            </c:strRef>
          </c:cat>
          <c:val>
            <c:numRef>
              <c:f>輸入まとめ!$S$20:$U$20</c:f>
              <c:numCache>
                <c:formatCode>0.00%</c:formatCode>
                <c:ptCount val="3"/>
                <c:pt idx="0">
                  <c:v>5.8999999999999999E-3</c:v>
                </c:pt>
                <c:pt idx="1">
                  <c:v>4.7999999999999996E-3</c:v>
                </c:pt>
                <c:pt idx="2">
                  <c:v>4.3E-3</c:v>
                </c:pt>
              </c:numCache>
            </c:numRef>
          </c:val>
          <c:extLst>
            <c:ext xmlns:c16="http://schemas.microsoft.com/office/drawing/2014/chart" uri="{C3380CC4-5D6E-409C-BE32-E72D297353CC}">
              <c16:uniqueId val="{00000001-A702-454F-81C6-DD47B074DB63}"/>
            </c:ext>
          </c:extLst>
        </c:ser>
        <c:ser>
          <c:idx val="2"/>
          <c:order val="2"/>
          <c:tx>
            <c:strRef>
              <c:f>輸入まとめ!$R$21</c:f>
              <c:strCache>
                <c:ptCount val="1"/>
                <c:pt idx="0">
                  <c:v>  化学製品</c:v>
                </c:pt>
              </c:strCache>
            </c:strRef>
          </c:tx>
          <c:spPr>
            <a:pattFill prst="pct50">
              <a:fgClr>
                <a:schemeClr val="bg1"/>
              </a:fgClr>
              <a:bgClr>
                <a:schemeClr val="accent3"/>
              </a:bgClr>
            </a:pattFill>
            <a:ln>
              <a:noFill/>
            </a:ln>
            <a:effectLst/>
          </c:spPr>
          <c:invertIfNegative val="0"/>
          <c:cat>
            <c:strRef>
              <c:f>輸入まとめ!$S$18:$U$18</c:f>
              <c:strCache>
                <c:ptCount val="3"/>
                <c:pt idx="0">
                  <c:v>関西空港</c:v>
                </c:pt>
                <c:pt idx="1">
                  <c:v>成田空港</c:v>
                </c:pt>
                <c:pt idx="2">
                  <c:v>中部空港</c:v>
                </c:pt>
              </c:strCache>
            </c:strRef>
          </c:cat>
          <c:val>
            <c:numRef>
              <c:f>輸入まとめ!$S$21:$U$21</c:f>
              <c:numCache>
                <c:formatCode>0.00%</c:formatCode>
                <c:ptCount val="3"/>
                <c:pt idx="0">
                  <c:v>0.2382</c:v>
                </c:pt>
                <c:pt idx="1">
                  <c:v>0.16819999999999999</c:v>
                </c:pt>
                <c:pt idx="2">
                  <c:v>0.2034</c:v>
                </c:pt>
              </c:numCache>
            </c:numRef>
          </c:val>
          <c:extLst>
            <c:ext xmlns:c16="http://schemas.microsoft.com/office/drawing/2014/chart" uri="{C3380CC4-5D6E-409C-BE32-E72D297353CC}">
              <c16:uniqueId val="{00000002-A702-454F-81C6-DD47B074DB63}"/>
            </c:ext>
          </c:extLst>
        </c:ser>
        <c:ser>
          <c:idx val="3"/>
          <c:order val="3"/>
          <c:tx>
            <c:strRef>
              <c:f>輸入まとめ!$R$22</c:f>
              <c:strCache>
                <c:ptCount val="1"/>
                <c:pt idx="0">
                  <c:v>  原料別製品</c:v>
                </c:pt>
              </c:strCache>
            </c:strRef>
          </c:tx>
          <c:spPr>
            <a:solidFill>
              <a:schemeClr val="accent4"/>
            </a:solidFill>
            <a:ln>
              <a:noFill/>
            </a:ln>
            <a:effectLst/>
          </c:spPr>
          <c:invertIfNegative val="0"/>
          <c:cat>
            <c:strRef>
              <c:f>輸入まとめ!$S$18:$U$18</c:f>
              <c:strCache>
                <c:ptCount val="3"/>
                <c:pt idx="0">
                  <c:v>関西空港</c:v>
                </c:pt>
                <c:pt idx="1">
                  <c:v>成田空港</c:v>
                </c:pt>
                <c:pt idx="2">
                  <c:v>中部空港</c:v>
                </c:pt>
              </c:strCache>
            </c:strRef>
          </c:cat>
          <c:val>
            <c:numRef>
              <c:f>輸入まとめ!$S$22:$U$22</c:f>
              <c:numCache>
                <c:formatCode>0.00%</c:formatCode>
                <c:ptCount val="3"/>
                <c:pt idx="0">
                  <c:v>4.2099999999999999E-2</c:v>
                </c:pt>
                <c:pt idx="1">
                  <c:v>5.79E-2</c:v>
                </c:pt>
                <c:pt idx="2">
                  <c:v>7.7399999999999997E-2</c:v>
                </c:pt>
              </c:numCache>
            </c:numRef>
          </c:val>
          <c:extLst>
            <c:ext xmlns:c16="http://schemas.microsoft.com/office/drawing/2014/chart" uri="{C3380CC4-5D6E-409C-BE32-E72D297353CC}">
              <c16:uniqueId val="{00000003-A702-454F-81C6-DD47B074DB63}"/>
            </c:ext>
          </c:extLst>
        </c:ser>
        <c:ser>
          <c:idx val="4"/>
          <c:order val="4"/>
          <c:tx>
            <c:strRef>
              <c:f>輸入まとめ!$R$23</c:f>
              <c:strCache>
                <c:ptCount val="1"/>
                <c:pt idx="0">
                  <c:v>  一般機械</c:v>
                </c:pt>
              </c:strCache>
            </c:strRef>
          </c:tx>
          <c:spPr>
            <a:pattFill prst="pct60">
              <a:fgClr>
                <a:schemeClr val="bg1"/>
              </a:fgClr>
              <a:bgClr>
                <a:schemeClr val="accent5"/>
              </a:bgClr>
            </a:pattFill>
            <a:ln>
              <a:noFill/>
            </a:ln>
            <a:effectLst/>
          </c:spPr>
          <c:invertIfNegative val="0"/>
          <c:cat>
            <c:strRef>
              <c:f>輸入まとめ!$S$18:$U$18</c:f>
              <c:strCache>
                <c:ptCount val="3"/>
                <c:pt idx="0">
                  <c:v>関西空港</c:v>
                </c:pt>
                <c:pt idx="1">
                  <c:v>成田空港</c:v>
                </c:pt>
                <c:pt idx="2">
                  <c:v>中部空港</c:v>
                </c:pt>
              </c:strCache>
            </c:strRef>
          </c:cat>
          <c:val>
            <c:numRef>
              <c:f>輸入まとめ!$S$23:$U$23</c:f>
              <c:numCache>
                <c:formatCode>0.00%</c:formatCode>
                <c:ptCount val="3"/>
                <c:pt idx="0">
                  <c:v>0.13370000000000001</c:v>
                </c:pt>
                <c:pt idx="1">
                  <c:v>0.17480000000000001</c:v>
                </c:pt>
                <c:pt idx="2">
                  <c:v>0.22500000000000001</c:v>
                </c:pt>
              </c:numCache>
            </c:numRef>
          </c:val>
          <c:extLst>
            <c:ext xmlns:c16="http://schemas.microsoft.com/office/drawing/2014/chart" uri="{C3380CC4-5D6E-409C-BE32-E72D297353CC}">
              <c16:uniqueId val="{00000004-A702-454F-81C6-DD47B074DB63}"/>
            </c:ext>
          </c:extLst>
        </c:ser>
        <c:ser>
          <c:idx val="5"/>
          <c:order val="5"/>
          <c:tx>
            <c:strRef>
              <c:f>輸入まとめ!$R$24</c:f>
              <c:strCache>
                <c:ptCount val="1"/>
                <c:pt idx="0">
                  <c:v>  電気機器</c:v>
                </c:pt>
              </c:strCache>
            </c:strRef>
          </c:tx>
          <c:spPr>
            <a:pattFill prst="pct5">
              <a:fgClr>
                <a:schemeClr val="bg1"/>
              </a:fgClr>
              <a:bgClr>
                <a:schemeClr val="accent6"/>
              </a:bgClr>
            </a:pattFill>
            <a:ln>
              <a:noFill/>
            </a:ln>
            <a:effectLst/>
          </c:spPr>
          <c:invertIfNegative val="0"/>
          <c:cat>
            <c:strRef>
              <c:f>輸入まとめ!$S$18:$U$18</c:f>
              <c:strCache>
                <c:ptCount val="3"/>
                <c:pt idx="0">
                  <c:v>関西空港</c:v>
                </c:pt>
                <c:pt idx="1">
                  <c:v>成田空港</c:v>
                </c:pt>
                <c:pt idx="2">
                  <c:v>中部空港</c:v>
                </c:pt>
              </c:strCache>
            </c:strRef>
          </c:cat>
          <c:val>
            <c:numRef>
              <c:f>輸入まとめ!$S$24:$U$24</c:f>
              <c:numCache>
                <c:formatCode>0.00%</c:formatCode>
                <c:ptCount val="3"/>
                <c:pt idx="0">
                  <c:v>0.35349999999999998</c:v>
                </c:pt>
                <c:pt idx="1">
                  <c:v>0.37369999999999998</c:v>
                </c:pt>
                <c:pt idx="2">
                  <c:v>0.25319999999999998</c:v>
                </c:pt>
              </c:numCache>
            </c:numRef>
          </c:val>
          <c:extLst>
            <c:ext xmlns:c16="http://schemas.microsoft.com/office/drawing/2014/chart" uri="{C3380CC4-5D6E-409C-BE32-E72D297353CC}">
              <c16:uniqueId val="{00000005-A702-454F-81C6-DD47B074DB63}"/>
            </c:ext>
          </c:extLst>
        </c:ser>
        <c:ser>
          <c:idx val="6"/>
          <c:order val="6"/>
          <c:tx>
            <c:strRef>
              <c:f>輸入まとめ!$R$25</c:f>
              <c:strCache>
                <c:ptCount val="1"/>
                <c:pt idx="0">
                  <c:v>  輸送用機器</c:v>
                </c:pt>
              </c:strCache>
            </c:strRef>
          </c:tx>
          <c:spPr>
            <a:pattFill prst="pct30">
              <a:fgClr>
                <a:schemeClr val="bg1"/>
              </a:fgClr>
              <a:bgClr>
                <a:schemeClr val="tx2"/>
              </a:bgClr>
            </a:pattFill>
            <a:ln>
              <a:noFill/>
            </a:ln>
            <a:effectLst/>
          </c:spPr>
          <c:invertIfNegative val="0"/>
          <c:cat>
            <c:strRef>
              <c:f>輸入まとめ!$S$18:$U$18</c:f>
              <c:strCache>
                <c:ptCount val="3"/>
                <c:pt idx="0">
                  <c:v>関西空港</c:v>
                </c:pt>
                <c:pt idx="1">
                  <c:v>成田空港</c:v>
                </c:pt>
                <c:pt idx="2">
                  <c:v>中部空港</c:v>
                </c:pt>
              </c:strCache>
            </c:strRef>
          </c:cat>
          <c:val>
            <c:numRef>
              <c:f>輸入まとめ!$S$25:$U$25</c:f>
              <c:numCache>
                <c:formatCode>0.00%</c:formatCode>
                <c:ptCount val="3"/>
                <c:pt idx="0">
                  <c:v>1.9900000000000001E-2</c:v>
                </c:pt>
                <c:pt idx="1">
                  <c:v>1.7399999999999999E-2</c:v>
                </c:pt>
                <c:pt idx="2">
                  <c:v>7.4399999999999994E-2</c:v>
                </c:pt>
              </c:numCache>
            </c:numRef>
          </c:val>
          <c:extLst>
            <c:ext xmlns:c16="http://schemas.microsoft.com/office/drawing/2014/chart" uri="{C3380CC4-5D6E-409C-BE32-E72D297353CC}">
              <c16:uniqueId val="{00000006-A702-454F-81C6-DD47B074DB63}"/>
            </c:ext>
          </c:extLst>
        </c:ser>
        <c:ser>
          <c:idx val="7"/>
          <c:order val="7"/>
          <c:tx>
            <c:strRef>
              <c:f>輸入まとめ!$R$26</c:f>
              <c:strCache>
                <c:ptCount val="1"/>
                <c:pt idx="0">
                  <c:v>  その他</c:v>
                </c:pt>
              </c:strCache>
            </c:strRef>
          </c:tx>
          <c:spPr>
            <a:pattFill prst="solidDmnd">
              <a:fgClr>
                <a:schemeClr val="bg1"/>
              </a:fgClr>
              <a:bgClr>
                <a:schemeClr val="accent2"/>
              </a:bgClr>
            </a:pattFill>
            <a:ln>
              <a:noFill/>
            </a:ln>
            <a:effectLst/>
          </c:spPr>
          <c:invertIfNegative val="0"/>
          <c:cat>
            <c:strRef>
              <c:f>輸入まとめ!$S$18:$U$18</c:f>
              <c:strCache>
                <c:ptCount val="3"/>
                <c:pt idx="0">
                  <c:v>関西空港</c:v>
                </c:pt>
                <c:pt idx="1">
                  <c:v>成田空港</c:v>
                </c:pt>
                <c:pt idx="2">
                  <c:v>中部空港</c:v>
                </c:pt>
              </c:strCache>
            </c:strRef>
          </c:cat>
          <c:val>
            <c:numRef>
              <c:f>輸入まとめ!$S$26:$U$26</c:f>
              <c:numCache>
                <c:formatCode>0.00%</c:formatCode>
                <c:ptCount val="3"/>
                <c:pt idx="0">
                  <c:v>0.19550000000000001</c:v>
                </c:pt>
                <c:pt idx="1">
                  <c:v>0.19220000000000001</c:v>
                </c:pt>
                <c:pt idx="2">
                  <c:v>0.1517</c:v>
                </c:pt>
              </c:numCache>
            </c:numRef>
          </c:val>
          <c:extLst>
            <c:ext xmlns:c16="http://schemas.microsoft.com/office/drawing/2014/chart" uri="{C3380CC4-5D6E-409C-BE32-E72D297353CC}">
              <c16:uniqueId val="{00000007-A702-454F-81C6-DD47B074DB63}"/>
            </c:ext>
          </c:extLst>
        </c:ser>
        <c:dLbls>
          <c:showLegendKey val="0"/>
          <c:showVal val="0"/>
          <c:showCatName val="0"/>
          <c:showSerName val="0"/>
          <c:showPercent val="0"/>
          <c:showBubbleSize val="0"/>
        </c:dLbls>
        <c:gapWidth val="95"/>
        <c:overlap val="100"/>
        <c:axId val="1112067791"/>
        <c:axId val="1112049071"/>
      </c:barChart>
      <c:catAx>
        <c:axId val="111206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12049071"/>
        <c:crosses val="autoZero"/>
        <c:auto val="1"/>
        <c:lblAlgn val="ctr"/>
        <c:lblOffset val="100"/>
        <c:noMultiLvlLbl val="0"/>
      </c:catAx>
      <c:valAx>
        <c:axId val="111204907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1206779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4"/>
          <c:order val="0"/>
          <c:tx>
            <c:strRef>
              <c:f>品目別輸入額推計!$J$12</c:f>
              <c:strCache>
                <c:ptCount val="1"/>
                <c:pt idx="0">
                  <c:v>医薬品</c:v>
                </c:pt>
              </c:strCache>
            </c:strRef>
          </c:tx>
          <c:cat>
            <c:strRef>
              <c:f>品目別輸入額推計!$K$11:$P$11</c:f>
              <c:strCache>
                <c:ptCount val="6"/>
                <c:pt idx="0">
                  <c:v>2013年</c:v>
                </c:pt>
                <c:pt idx="1">
                  <c:v>2014年</c:v>
                </c:pt>
                <c:pt idx="2">
                  <c:v>2015年</c:v>
                </c:pt>
                <c:pt idx="3">
                  <c:v>2016年</c:v>
                </c:pt>
                <c:pt idx="4">
                  <c:v>2017年</c:v>
                </c:pt>
                <c:pt idx="5">
                  <c:v>2018年</c:v>
                </c:pt>
              </c:strCache>
            </c:strRef>
          </c:cat>
          <c:val>
            <c:numRef>
              <c:f>品目別輸入額推計!$K$12:$P$12</c:f>
              <c:numCache>
                <c:formatCode>#,##0_);[Red]\(#,##0\)</c:formatCode>
                <c:ptCount val="6"/>
                <c:pt idx="0">
                  <c:v>676178</c:v>
                </c:pt>
                <c:pt idx="1">
                  <c:v>670233</c:v>
                </c:pt>
                <c:pt idx="2">
                  <c:v>667635</c:v>
                </c:pt>
                <c:pt idx="3">
                  <c:v>737473</c:v>
                </c:pt>
                <c:pt idx="4">
                  <c:v>692750</c:v>
                </c:pt>
                <c:pt idx="5">
                  <c:v>727943</c:v>
                </c:pt>
              </c:numCache>
            </c:numRef>
          </c:val>
          <c:smooth val="0"/>
          <c:extLst>
            <c:ext xmlns:c16="http://schemas.microsoft.com/office/drawing/2014/chart" uri="{C3380CC4-5D6E-409C-BE32-E72D297353CC}">
              <c16:uniqueId val="{00000000-5053-41D4-B5C6-37A0CC369A9A}"/>
            </c:ext>
          </c:extLst>
        </c:ser>
        <c:ser>
          <c:idx val="3"/>
          <c:order val="1"/>
          <c:tx>
            <c:strRef>
              <c:f>品目別輸入額推計!$J$13</c:f>
              <c:strCache>
                <c:ptCount val="1"/>
                <c:pt idx="0">
                  <c:v>通信機</c:v>
                </c:pt>
              </c:strCache>
            </c:strRef>
          </c:tx>
          <c:cat>
            <c:strRef>
              <c:f>品目別輸入額推計!$K$11:$P$11</c:f>
              <c:strCache>
                <c:ptCount val="6"/>
                <c:pt idx="0">
                  <c:v>2013年</c:v>
                </c:pt>
                <c:pt idx="1">
                  <c:v>2014年</c:v>
                </c:pt>
                <c:pt idx="2">
                  <c:v>2015年</c:v>
                </c:pt>
                <c:pt idx="3">
                  <c:v>2016年</c:v>
                </c:pt>
                <c:pt idx="4">
                  <c:v>2017年</c:v>
                </c:pt>
                <c:pt idx="5">
                  <c:v>2018年</c:v>
                </c:pt>
              </c:strCache>
            </c:strRef>
          </c:cat>
          <c:val>
            <c:numRef>
              <c:f>品目別輸入額推計!$K$13:$P$13</c:f>
              <c:numCache>
                <c:formatCode>#,##0_);[Red]\(#,##0\)</c:formatCode>
                <c:ptCount val="6"/>
                <c:pt idx="0">
                  <c:v>657268</c:v>
                </c:pt>
                <c:pt idx="1">
                  <c:v>655053</c:v>
                </c:pt>
                <c:pt idx="2">
                  <c:v>646785</c:v>
                </c:pt>
                <c:pt idx="3">
                  <c:v>626616</c:v>
                </c:pt>
                <c:pt idx="4">
                  <c:v>668126</c:v>
                </c:pt>
                <c:pt idx="5">
                  <c:v>674580</c:v>
                </c:pt>
              </c:numCache>
            </c:numRef>
          </c:val>
          <c:smooth val="0"/>
          <c:extLst>
            <c:ext xmlns:c16="http://schemas.microsoft.com/office/drawing/2014/chart" uri="{C3380CC4-5D6E-409C-BE32-E72D297353CC}">
              <c16:uniqueId val="{00000001-5053-41D4-B5C6-37A0CC369A9A}"/>
            </c:ext>
          </c:extLst>
        </c:ser>
        <c:ser>
          <c:idx val="2"/>
          <c:order val="2"/>
          <c:tx>
            <c:strRef>
              <c:f>品目別輸入額推計!$J$14</c:f>
              <c:strCache>
                <c:ptCount val="1"/>
                <c:pt idx="0">
                  <c:v>半導体等電子部品</c:v>
                </c:pt>
              </c:strCache>
            </c:strRef>
          </c:tx>
          <c:cat>
            <c:strRef>
              <c:f>品目別輸入額推計!$K$11:$P$11</c:f>
              <c:strCache>
                <c:ptCount val="6"/>
                <c:pt idx="0">
                  <c:v>2013年</c:v>
                </c:pt>
                <c:pt idx="1">
                  <c:v>2014年</c:v>
                </c:pt>
                <c:pt idx="2">
                  <c:v>2015年</c:v>
                </c:pt>
                <c:pt idx="3">
                  <c:v>2016年</c:v>
                </c:pt>
                <c:pt idx="4">
                  <c:v>2017年</c:v>
                </c:pt>
                <c:pt idx="5">
                  <c:v>2018年</c:v>
                </c:pt>
              </c:strCache>
            </c:strRef>
          </c:cat>
          <c:val>
            <c:numRef>
              <c:f>品目別輸入額推計!$K$14:$P$14</c:f>
              <c:numCache>
                <c:formatCode>#,##0_);[Red]\(#,##0\)</c:formatCode>
                <c:ptCount val="6"/>
                <c:pt idx="0">
                  <c:v>273499</c:v>
                </c:pt>
                <c:pt idx="1">
                  <c:v>300973</c:v>
                </c:pt>
                <c:pt idx="2">
                  <c:v>328835</c:v>
                </c:pt>
                <c:pt idx="3">
                  <c:v>280478</c:v>
                </c:pt>
                <c:pt idx="4">
                  <c:v>356234</c:v>
                </c:pt>
                <c:pt idx="5">
                  <c:v>318374</c:v>
                </c:pt>
              </c:numCache>
            </c:numRef>
          </c:val>
          <c:smooth val="0"/>
          <c:extLst>
            <c:ext xmlns:c16="http://schemas.microsoft.com/office/drawing/2014/chart" uri="{C3380CC4-5D6E-409C-BE32-E72D297353CC}">
              <c16:uniqueId val="{00000002-5053-41D4-B5C6-37A0CC369A9A}"/>
            </c:ext>
          </c:extLst>
        </c:ser>
        <c:ser>
          <c:idx val="1"/>
          <c:order val="3"/>
          <c:tx>
            <c:strRef>
              <c:f>品目別輸入額推計!$J$15</c:f>
              <c:strCache>
                <c:ptCount val="1"/>
                <c:pt idx="0">
                  <c:v>科学光学機器</c:v>
                </c:pt>
              </c:strCache>
            </c:strRef>
          </c:tx>
          <c:cat>
            <c:strRef>
              <c:f>品目別輸入額推計!$K$11:$P$11</c:f>
              <c:strCache>
                <c:ptCount val="6"/>
                <c:pt idx="0">
                  <c:v>2013年</c:v>
                </c:pt>
                <c:pt idx="1">
                  <c:v>2014年</c:v>
                </c:pt>
                <c:pt idx="2">
                  <c:v>2015年</c:v>
                </c:pt>
                <c:pt idx="3">
                  <c:v>2016年</c:v>
                </c:pt>
                <c:pt idx="4">
                  <c:v>2017年</c:v>
                </c:pt>
                <c:pt idx="5">
                  <c:v>2018年</c:v>
                </c:pt>
              </c:strCache>
            </c:strRef>
          </c:cat>
          <c:val>
            <c:numRef>
              <c:f>品目別輸入額推計!$K$15:$P$15</c:f>
              <c:numCache>
                <c:formatCode>#,##0_);[Red]\(#,##0\)</c:formatCode>
                <c:ptCount val="6"/>
                <c:pt idx="0">
                  <c:v>157712</c:v>
                </c:pt>
                <c:pt idx="1">
                  <c:v>173751</c:v>
                </c:pt>
                <c:pt idx="2">
                  <c:v>212741</c:v>
                </c:pt>
                <c:pt idx="3">
                  <c:v>180739</c:v>
                </c:pt>
                <c:pt idx="4">
                  <c:v>208815</c:v>
                </c:pt>
                <c:pt idx="5">
                  <c:v>200459</c:v>
                </c:pt>
              </c:numCache>
            </c:numRef>
          </c:val>
          <c:smooth val="0"/>
          <c:extLst>
            <c:ext xmlns:c16="http://schemas.microsoft.com/office/drawing/2014/chart" uri="{C3380CC4-5D6E-409C-BE32-E72D297353CC}">
              <c16:uniqueId val="{00000003-5053-41D4-B5C6-37A0CC369A9A}"/>
            </c:ext>
          </c:extLst>
        </c:ser>
        <c:ser>
          <c:idx val="0"/>
          <c:order val="4"/>
          <c:tx>
            <c:strRef>
              <c:f>品目別輸入額推計!$J$16</c:f>
              <c:strCache>
                <c:ptCount val="1"/>
                <c:pt idx="0">
                  <c:v>事務用機器</c:v>
                </c:pt>
              </c:strCache>
            </c:strRef>
          </c:tx>
          <c:cat>
            <c:strRef>
              <c:f>品目別輸入額推計!$K$11:$P$11</c:f>
              <c:strCache>
                <c:ptCount val="6"/>
                <c:pt idx="0">
                  <c:v>2013年</c:v>
                </c:pt>
                <c:pt idx="1">
                  <c:v>2014年</c:v>
                </c:pt>
                <c:pt idx="2">
                  <c:v>2015年</c:v>
                </c:pt>
                <c:pt idx="3">
                  <c:v>2016年</c:v>
                </c:pt>
                <c:pt idx="4">
                  <c:v>2017年</c:v>
                </c:pt>
                <c:pt idx="5">
                  <c:v>2018年</c:v>
                </c:pt>
              </c:strCache>
            </c:strRef>
          </c:cat>
          <c:val>
            <c:numRef>
              <c:f>品目別輸入額推計!$K$16:$P$16</c:f>
              <c:numCache>
                <c:formatCode>#,##0_);[Red]\(#,##0\)</c:formatCode>
                <c:ptCount val="6"/>
                <c:pt idx="0">
                  <c:v>149935</c:v>
                </c:pt>
                <c:pt idx="1">
                  <c:v>161613</c:v>
                </c:pt>
                <c:pt idx="2">
                  <c:v>143916</c:v>
                </c:pt>
                <c:pt idx="3">
                  <c:v>132675</c:v>
                </c:pt>
                <c:pt idx="4">
                  <c:v>143701</c:v>
                </c:pt>
                <c:pt idx="5">
                  <c:v>136936</c:v>
                </c:pt>
              </c:numCache>
            </c:numRef>
          </c:val>
          <c:smooth val="0"/>
          <c:extLst>
            <c:ext xmlns:c16="http://schemas.microsoft.com/office/drawing/2014/chart" uri="{C3380CC4-5D6E-409C-BE32-E72D297353CC}">
              <c16:uniqueId val="{00000004-5053-41D4-B5C6-37A0CC369A9A}"/>
            </c:ext>
          </c:extLst>
        </c:ser>
        <c:dLbls>
          <c:showLegendKey val="0"/>
          <c:showVal val="0"/>
          <c:showCatName val="0"/>
          <c:showSerName val="0"/>
          <c:showPercent val="0"/>
          <c:showBubbleSize val="0"/>
        </c:dLbls>
        <c:marker val="1"/>
        <c:smooth val="0"/>
        <c:axId val="85617664"/>
        <c:axId val="85631744"/>
      </c:lineChart>
      <c:catAx>
        <c:axId val="85617664"/>
        <c:scaling>
          <c:orientation val="minMax"/>
        </c:scaling>
        <c:delete val="0"/>
        <c:axPos val="b"/>
        <c:numFmt formatCode="General" sourceLinked="1"/>
        <c:majorTickMark val="out"/>
        <c:minorTickMark val="none"/>
        <c:tickLblPos val="nextTo"/>
        <c:crossAx val="85631744"/>
        <c:crosses val="autoZero"/>
        <c:auto val="1"/>
        <c:lblAlgn val="ctr"/>
        <c:lblOffset val="100"/>
        <c:noMultiLvlLbl val="0"/>
      </c:catAx>
      <c:valAx>
        <c:axId val="85631744"/>
        <c:scaling>
          <c:orientation val="minMax"/>
          <c:min val="100000"/>
        </c:scaling>
        <c:delete val="0"/>
        <c:axPos val="l"/>
        <c:majorGridlines/>
        <c:numFmt formatCode="#,##0_);[Red]\(#,##0\)" sourceLinked="0"/>
        <c:majorTickMark val="out"/>
        <c:minorTickMark val="none"/>
        <c:tickLblPos val="nextTo"/>
        <c:spPr>
          <a:ln w="6350"/>
        </c:spPr>
        <c:crossAx val="85617664"/>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15507436570428"/>
          <c:y val="0.15958072982812632"/>
          <c:w val="0.86025984251968501"/>
          <c:h val="0.73267022267377868"/>
        </c:manualLayout>
      </c:layout>
      <c:lineChart>
        <c:grouping val="standard"/>
        <c:varyColors val="0"/>
        <c:ser>
          <c:idx val="0"/>
          <c:order val="0"/>
          <c:tx>
            <c:strRef>
              <c:f>Sheet1!$A$6</c:f>
              <c:strCache>
                <c:ptCount val="1"/>
                <c:pt idx="0">
                  <c:v>総便数</c:v>
                </c:pt>
              </c:strCache>
            </c:strRef>
          </c:tx>
          <c:spPr>
            <a:ln w="38100">
              <a:solidFill>
                <a:schemeClr val="tx2"/>
              </a:solidFill>
            </a:ln>
          </c:spPr>
          <c:marker>
            <c:symbol val="circle"/>
            <c:size val="7"/>
            <c:spPr>
              <a:solidFill>
                <a:schemeClr val="tx2"/>
              </a:solidFill>
              <a:ln>
                <a:solidFill>
                  <a:schemeClr val="tx2"/>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Sheet1!$B$5:$N$5</c:f>
              <c:strCache>
                <c:ptCount val="13"/>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strCache>
            </c:strRef>
          </c:cat>
          <c:val>
            <c:numRef>
              <c:f>Sheet1!$B$6:$N$6</c:f>
              <c:numCache>
                <c:formatCode>#,##0_ </c:formatCode>
                <c:ptCount val="13"/>
                <c:pt idx="0">
                  <c:v>782</c:v>
                </c:pt>
                <c:pt idx="1">
                  <c:v>782</c:v>
                </c:pt>
                <c:pt idx="2">
                  <c:v>719</c:v>
                </c:pt>
                <c:pt idx="3">
                  <c:v>736</c:v>
                </c:pt>
                <c:pt idx="4">
                  <c:v>728</c:v>
                </c:pt>
                <c:pt idx="5">
                  <c:v>854</c:v>
                </c:pt>
                <c:pt idx="6">
                  <c:v>831</c:v>
                </c:pt>
                <c:pt idx="7">
                  <c:v>916</c:v>
                </c:pt>
                <c:pt idx="8">
                  <c:v>1164</c:v>
                </c:pt>
                <c:pt idx="9">
                  <c:v>1241</c:v>
                </c:pt>
                <c:pt idx="10">
                  <c:v>1304</c:v>
                </c:pt>
                <c:pt idx="11">
                  <c:v>1382</c:v>
                </c:pt>
                <c:pt idx="12">
                  <c:v>1548</c:v>
                </c:pt>
              </c:numCache>
            </c:numRef>
          </c:val>
          <c:smooth val="0"/>
          <c:extLst>
            <c:ext xmlns:c16="http://schemas.microsoft.com/office/drawing/2014/chart" uri="{C3380CC4-5D6E-409C-BE32-E72D297353CC}">
              <c16:uniqueId val="{00000000-2342-4D3E-B746-B255B37D1D01}"/>
            </c:ext>
          </c:extLst>
        </c:ser>
        <c:ser>
          <c:idx val="1"/>
          <c:order val="1"/>
          <c:tx>
            <c:strRef>
              <c:f>Sheet1!$A$7</c:f>
              <c:strCache>
                <c:ptCount val="1"/>
                <c:pt idx="0">
                  <c:v>旅客便</c:v>
                </c:pt>
              </c:strCache>
            </c:strRef>
          </c:tx>
          <c:spPr>
            <a:ln w="38100">
              <a:solidFill>
                <a:srgbClr val="00B0F0"/>
              </a:solidFill>
            </a:ln>
          </c:spPr>
          <c:marker>
            <c:symbol val="diamond"/>
            <c:size val="9"/>
            <c:spPr>
              <a:solidFill>
                <a:srgbClr val="00B0F0"/>
              </a:solidFill>
              <a:ln>
                <a:solidFill>
                  <a:srgbClr val="00B0F0"/>
                </a:solidFill>
              </a:ln>
            </c:spPr>
          </c:marke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Sheet1!$B$5:$N$5</c:f>
              <c:strCache>
                <c:ptCount val="13"/>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strCache>
            </c:strRef>
          </c:cat>
          <c:val>
            <c:numRef>
              <c:f>Sheet1!$B$7:$N$7</c:f>
              <c:numCache>
                <c:formatCode>#,##0_ </c:formatCode>
                <c:ptCount val="13"/>
                <c:pt idx="0">
                  <c:v>605</c:v>
                </c:pt>
                <c:pt idx="1">
                  <c:v>598</c:v>
                </c:pt>
                <c:pt idx="2">
                  <c:v>599</c:v>
                </c:pt>
                <c:pt idx="3">
                  <c:v>594</c:v>
                </c:pt>
                <c:pt idx="4">
                  <c:v>581</c:v>
                </c:pt>
                <c:pt idx="5">
                  <c:v>716</c:v>
                </c:pt>
                <c:pt idx="6">
                  <c:v>696</c:v>
                </c:pt>
                <c:pt idx="7">
                  <c:v>775</c:v>
                </c:pt>
                <c:pt idx="8">
                  <c:v>1034</c:v>
                </c:pt>
                <c:pt idx="9">
                  <c:v>1109</c:v>
                </c:pt>
                <c:pt idx="10">
                  <c:v>1169</c:v>
                </c:pt>
                <c:pt idx="11">
                  <c:v>1244</c:v>
                </c:pt>
                <c:pt idx="12">
                  <c:v>1403</c:v>
                </c:pt>
              </c:numCache>
            </c:numRef>
          </c:val>
          <c:smooth val="0"/>
          <c:extLst>
            <c:ext xmlns:c16="http://schemas.microsoft.com/office/drawing/2014/chart" uri="{C3380CC4-5D6E-409C-BE32-E72D297353CC}">
              <c16:uniqueId val="{00000001-2342-4D3E-B746-B255B37D1D01}"/>
            </c:ext>
          </c:extLst>
        </c:ser>
        <c:ser>
          <c:idx val="2"/>
          <c:order val="2"/>
          <c:tx>
            <c:strRef>
              <c:f>Sheet1!$A$8</c:f>
              <c:strCache>
                <c:ptCount val="1"/>
                <c:pt idx="0">
                  <c:v>貨物便</c:v>
                </c:pt>
              </c:strCache>
            </c:strRef>
          </c:tx>
          <c:spPr>
            <a:ln w="38100">
              <a:solidFill>
                <a:srgbClr val="EF01F5"/>
              </a:solidFill>
            </a:ln>
          </c:spPr>
          <c:marker>
            <c:symbol val="square"/>
            <c:size val="7"/>
            <c:spPr>
              <a:solidFill>
                <a:srgbClr val="EF01F5"/>
              </a:solidFill>
              <a:ln>
                <a:solidFill>
                  <a:srgbClr val="EF01F5"/>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Sheet1!$B$5:$N$5</c:f>
              <c:strCache>
                <c:ptCount val="13"/>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strCache>
            </c:strRef>
          </c:cat>
          <c:val>
            <c:numRef>
              <c:f>Sheet1!$B$8:$N$8</c:f>
              <c:numCache>
                <c:formatCode>#,##0_ </c:formatCode>
                <c:ptCount val="13"/>
                <c:pt idx="0">
                  <c:v>177</c:v>
                </c:pt>
                <c:pt idx="1">
                  <c:v>184</c:v>
                </c:pt>
                <c:pt idx="2">
                  <c:v>120</c:v>
                </c:pt>
                <c:pt idx="3">
                  <c:v>142</c:v>
                </c:pt>
                <c:pt idx="4">
                  <c:v>147</c:v>
                </c:pt>
                <c:pt idx="5">
                  <c:v>138</c:v>
                </c:pt>
                <c:pt idx="6">
                  <c:v>135</c:v>
                </c:pt>
                <c:pt idx="7">
                  <c:v>141</c:v>
                </c:pt>
                <c:pt idx="8">
                  <c:v>130</c:v>
                </c:pt>
                <c:pt idx="9">
                  <c:v>132</c:v>
                </c:pt>
                <c:pt idx="10">
                  <c:v>135</c:v>
                </c:pt>
                <c:pt idx="11">
                  <c:v>138</c:v>
                </c:pt>
                <c:pt idx="12">
                  <c:v>145</c:v>
                </c:pt>
              </c:numCache>
            </c:numRef>
          </c:val>
          <c:smooth val="0"/>
          <c:extLst>
            <c:ext xmlns:c16="http://schemas.microsoft.com/office/drawing/2014/chart" uri="{C3380CC4-5D6E-409C-BE32-E72D297353CC}">
              <c16:uniqueId val="{00000002-2342-4D3E-B746-B255B37D1D01}"/>
            </c:ext>
          </c:extLst>
        </c:ser>
        <c:dLbls>
          <c:dLblPos val="t"/>
          <c:showLegendKey val="0"/>
          <c:showVal val="1"/>
          <c:showCatName val="0"/>
          <c:showSerName val="0"/>
          <c:showPercent val="0"/>
          <c:showBubbleSize val="0"/>
        </c:dLbls>
        <c:marker val="1"/>
        <c:smooth val="0"/>
        <c:axId val="115003392"/>
        <c:axId val="115004928"/>
      </c:lineChart>
      <c:catAx>
        <c:axId val="115003392"/>
        <c:scaling>
          <c:orientation val="minMax"/>
        </c:scaling>
        <c:delete val="0"/>
        <c:axPos val="b"/>
        <c:numFmt formatCode="General" sourceLinked="0"/>
        <c:majorTickMark val="none"/>
        <c:minorTickMark val="none"/>
        <c:tickLblPos val="nextTo"/>
        <c:crossAx val="115004928"/>
        <c:crosses val="autoZero"/>
        <c:auto val="1"/>
        <c:lblAlgn val="ctr"/>
        <c:lblOffset val="100"/>
        <c:noMultiLvlLbl val="0"/>
      </c:catAx>
      <c:valAx>
        <c:axId val="115004928"/>
        <c:scaling>
          <c:orientation val="minMax"/>
          <c:max val="1600"/>
        </c:scaling>
        <c:delete val="0"/>
        <c:axPos val="l"/>
        <c:majorGridlines/>
        <c:numFmt formatCode="#,##0_ " sourceLinked="1"/>
        <c:majorTickMark val="none"/>
        <c:minorTickMark val="none"/>
        <c:tickLblPos val="nextTo"/>
        <c:crossAx val="115003392"/>
        <c:crosses val="autoZero"/>
        <c:crossBetween val="between"/>
      </c:valAx>
      <c:spPr>
        <a:noFill/>
        <a:ln w="25400">
          <a:noFill/>
        </a:ln>
      </c:spPr>
    </c:plotArea>
    <c:legend>
      <c:legendPos val="t"/>
      <c:overlay val="0"/>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10202984118557E-2"/>
          <c:y val="2.7737524706246658E-2"/>
          <c:w val="0.63278783700424546"/>
          <c:h val="0.81362061800239993"/>
        </c:manualLayout>
      </c:layout>
      <c:barChart>
        <c:barDir val="col"/>
        <c:grouping val="clustered"/>
        <c:varyColors val="0"/>
        <c:ser>
          <c:idx val="4"/>
          <c:order val="4"/>
          <c:tx>
            <c:strRef>
              <c:f>完全失業率・完全失業者の推移!$F$2</c:f>
              <c:strCache>
                <c:ptCount val="1"/>
                <c:pt idx="0">
                  <c:v>完全失業者数</c:v>
                </c:pt>
              </c:strCache>
            </c:strRef>
          </c:tx>
          <c:spPr>
            <a:solidFill>
              <a:schemeClr val="accent4">
                <a:lumMod val="60000"/>
                <a:lumOff val="40000"/>
              </a:schemeClr>
            </a:solidFill>
            <a:ln>
              <a:solidFill>
                <a:schemeClr val="accent4">
                  <a:lumMod val="60000"/>
                  <a:lumOff val="40000"/>
                </a:schemeClr>
              </a:solidFill>
            </a:ln>
          </c:spPr>
          <c:invertIfNegative val="0"/>
          <c:cat>
            <c:strRef>
              <c:f>完全失業率・完全失業者の推移!$A$3:$A$19</c:f>
              <c:strCache>
                <c:ptCount val="17"/>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2017年</c:v>
                </c:pt>
                <c:pt idx="16">
                  <c:v>2018年</c:v>
                </c:pt>
              </c:strCache>
            </c:strRef>
          </c:cat>
          <c:val>
            <c:numRef>
              <c:f>完全失業率・完全失業者の推移!$F$3:$F$19</c:f>
              <c:numCache>
                <c:formatCode>#,##0;"▲ "#,##0</c:formatCode>
                <c:ptCount val="17"/>
                <c:pt idx="0">
                  <c:v>351</c:v>
                </c:pt>
                <c:pt idx="1">
                  <c:v>342</c:v>
                </c:pt>
                <c:pt idx="2">
                  <c:v>286</c:v>
                </c:pt>
                <c:pt idx="3">
                  <c:v>267</c:v>
                </c:pt>
                <c:pt idx="4">
                  <c:v>254</c:v>
                </c:pt>
                <c:pt idx="5">
                  <c:v>233</c:v>
                </c:pt>
                <c:pt idx="6">
                  <c:v>231</c:v>
                </c:pt>
                <c:pt idx="7">
                  <c:v>287</c:v>
                </c:pt>
                <c:pt idx="8">
                  <c:v>301</c:v>
                </c:pt>
                <c:pt idx="9">
                  <c:v>221</c:v>
                </c:pt>
                <c:pt idx="10">
                  <c:v>238</c:v>
                </c:pt>
                <c:pt idx="11">
                  <c:v>211</c:v>
                </c:pt>
                <c:pt idx="12" formatCode="General">
                  <c:v>201</c:v>
                </c:pt>
                <c:pt idx="13" formatCode="General">
                  <c:v>185</c:v>
                </c:pt>
                <c:pt idx="14" formatCode="General">
                  <c:v>178</c:v>
                </c:pt>
                <c:pt idx="15" formatCode="General">
                  <c:v>151</c:v>
                </c:pt>
                <c:pt idx="16" formatCode="General">
                  <c:v>147</c:v>
                </c:pt>
              </c:numCache>
            </c:numRef>
          </c:val>
          <c:extLst>
            <c:ext xmlns:c16="http://schemas.microsoft.com/office/drawing/2014/chart" uri="{C3380CC4-5D6E-409C-BE32-E72D297353CC}">
              <c16:uniqueId val="{00000000-D453-42AE-9CAD-6273B563D05E}"/>
            </c:ext>
          </c:extLst>
        </c:ser>
        <c:ser>
          <c:idx val="5"/>
          <c:order val="5"/>
          <c:tx>
            <c:strRef>
              <c:f>完全失業率・完全失業者の推移!$G$2</c:f>
              <c:strCache>
                <c:ptCount val="1"/>
                <c:pt idx="0">
                  <c:v>完全失業者数（男）</c:v>
                </c:pt>
              </c:strCache>
            </c:strRef>
          </c:tx>
          <c:spPr>
            <a:pattFill prst="ltDnDiag">
              <a:fgClr>
                <a:schemeClr val="accent4">
                  <a:lumMod val="60000"/>
                  <a:lumOff val="40000"/>
                </a:schemeClr>
              </a:fgClr>
              <a:bgClr>
                <a:schemeClr val="bg1"/>
              </a:bgClr>
            </a:pattFill>
            <a:ln>
              <a:solidFill>
                <a:schemeClr val="accent4">
                  <a:lumMod val="60000"/>
                  <a:lumOff val="40000"/>
                </a:schemeClr>
              </a:solidFill>
            </a:ln>
          </c:spPr>
          <c:invertIfNegative val="0"/>
          <c:cat>
            <c:strRef>
              <c:f>完全失業率・完全失業者の推移!$A$3:$A$19</c:f>
              <c:strCache>
                <c:ptCount val="17"/>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2017年</c:v>
                </c:pt>
                <c:pt idx="16">
                  <c:v>2018年</c:v>
                </c:pt>
              </c:strCache>
            </c:strRef>
          </c:cat>
          <c:val>
            <c:numRef>
              <c:f>完全失業率・完全失業者の推移!$G$3:$G$19</c:f>
              <c:numCache>
                <c:formatCode>#,##0;"▲ "#,##0</c:formatCode>
                <c:ptCount val="17"/>
                <c:pt idx="0">
                  <c:v>217</c:v>
                </c:pt>
                <c:pt idx="1">
                  <c:v>209</c:v>
                </c:pt>
                <c:pt idx="2">
                  <c:v>176</c:v>
                </c:pt>
                <c:pt idx="3">
                  <c:v>165</c:v>
                </c:pt>
                <c:pt idx="4">
                  <c:v>155</c:v>
                </c:pt>
                <c:pt idx="5">
                  <c:v>143</c:v>
                </c:pt>
                <c:pt idx="6">
                  <c:v>134</c:v>
                </c:pt>
                <c:pt idx="7">
                  <c:v>171</c:v>
                </c:pt>
                <c:pt idx="8">
                  <c:v>191</c:v>
                </c:pt>
                <c:pt idx="9">
                  <c:v>143</c:v>
                </c:pt>
                <c:pt idx="10">
                  <c:v>144</c:v>
                </c:pt>
                <c:pt idx="11">
                  <c:v>131</c:v>
                </c:pt>
                <c:pt idx="12" formatCode="General">
                  <c:v>127</c:v>
                </c:pt>
                <c:pt idx="13" formatCode="General">
                  <c:v>109</c:v>
                </c:pt>
                <c:pt idx="14" formatCode="General">
                  <c:v>113</c:v>
                </c:pt>
                <c:pt idx="15" formatCode="General">
                  <c:v>89</c:v>
                </c:pt>
                <c:pt idx="16" formatCode="General">
                  <c:v>90</c:v>
                </c:pt>
              </c:numCache>
            </c:numRef>
          </c:val>
          <c:extLst>
            <c:ext xmlns:c16="http://schemas.microsoft.com/office/drawing/2014/chart" uri="{C3380CC4-5D6E-409C-BE32-E72D297353CC}">
              <c16:uniqueId val="{00000001-D453-42AE-9CAD-6273B563D05E}"/>
            </c:ext>
          </c:extLst>
        </c:ser>
        <c:ser>
          <c:idx val="6"/>
          <c:order val="6"/>
          <c:tx>
            <c:strRef>
              <c:f>完全失業率・完全失業者の推移!$H$2</c:f>
              <c:strCache>
                <c:ptCount val="1"/>
                <c:pt idx="0">
                  <c:v>完全失業者数（女）</c:v>
                </c:pt>
              </c:strCache>
            </c:strRef>
          </c:tx>
          <c:spPr>
            <a:pattFill prst="lgConfetti">
              <a:fgClr>
                <a:schemeClr val="accent4">
                  <a:lumMod val="60000"/>
                  <a:lumOff val="40000"/>
                </a:schemeClr>
              </a:fgClr>
              <a:bgClr>
                <a:schemeClr val="bg1"/>
              </a:bgClr>
            </a:pattFill>
            <a:ln>
              <a:solidFill>
                <a:schemeClr val="accent4">
                  <a:lumMod val="60000"/>
                  <a:lumOff val="40000"/>
                </a:schemeClr>
              </a:solidFill>
            </a:ln>
          </c:spPr>
          <c:invertIfNegative val="0"/>
          <c:cat>
            <c:strRef>
              <c:f>完全失業率・完全失業者の推移!$A$3:$A$19</c:f>
              <c:strCache>
                <c:ptCount val="17"/>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2017年</c:v>
                </c:pt>
                <c:pt idx="16">
                  <c:v>2018年</c:v>
                </c:pt>
              </c:strCache>
            </c:strRef>
          </c:cat>
          <c:val>
            <c:numRef>
              <c:f>完全失業率・完全失業者の推移!$H$3:$H$19</c:f>
              <c:numCache>
                <c:formatCode>#,##0;"▲ "#,##0</c:formatCode>
                <c:ptCount val="17"/>
                <c:pt idx="0">
                  <c:v>133</c:v>
                </c:pt>
                <c:pt idx="1">
                  <c:v>132</c:v>
                </c:pt>
                <c:pt idx="2">
                  <c:v>109</c:v>
                </c:pt>
                <c:pt idx="3">
                  <c:v>102</c:v>
                </c:pt>
                <c:pt idx="4">
                  <c:v>99</c:v>
                </c:pt>
                <c:pt idx="5">
                  <c:v>91</c:v>
                </c:pt>
                <c:pt idx="6">
                  <c:v>96</c:v>
                </c:pt>
                <c:pt idx="7">
                  <c:v>116</c:v>
                </c:pt>
                <c:pt idx="8">
                  <c:v>110</c:v>
                </c:pt>
                <c:pt idx="9">
                  <c:v>78</c:v>
                </c:pt>
                <c:pt idx="10">
                  <c:v>94</c:v>
                </c:pt>
                <c:pt idx="11">
                  <c:v>80</c:v>
                </c:pt>
                <c:pt idx="12" formatCode="General">
                  <c:v>73</c:v>
                </c:pt>
                <c:pt idx="13" formatCode="General">
                  <c:v>76</c:v>
                </c:pt>
                <c:pt idx="14" formatCode="General">
                  <c:v>65</c:v>
                </c:pt>
                <c:pt idx="15" formatCode="General">
                  <c:v>62</c:v>
                </c:pt>
                <c:pt idx="16" formatCode="General">
                  <c:v>57</c:v>
                </c:pt>
              </c:numCache>
            </c:numRef>
          </c:val>
          <c:extLst>
            <c:ext xmlns:c16="http://schemas.microsoft.com/office/drawing/2014/chart" uri="{C3380CC4-5D6E-409C-BE32-E72D297353CC}">
              <c16:uniqueId val="{00000002-D453-42AE-9CAD-6273B563D05E}"/>
            </c:ext>
          </c:extLst>
        </c:ser>
        <c:dLbls>
          <c:showLegendKey val="0"/>
          <c:showVal val="0"/>
          <c:showCatName val="0"/>
          <c:showSerName val="0"/>
          <c:showPercent val="0"/>
          <c:showBubbleSize val="0"/>
        </c:dLbls>
        <c:gapWidth val="100"/>
        <c:overlap val="50"/>
        <c:axId val="119157504"/>
        <c:axId val="119159424"/>
      </c:barChart>
      <c:lineChart>
        <c:grouping val="standard"/>
        <c:varyColors val="0"/>
        <c:ser>
          <c:idx val="0"/>
          <c:order val="0"/>
          <c:tx>
            <c:strRef>
              <c:f>完全失業率・完全失業者の推移!$B$2</c:f>
              <c:strCache>
                <c:ptCount val="1"/>
                <c:pt idx="0">
                  <c:v>完全失業率</c:v>
                </c:pt>
              </c:strCache>
            </c:strRef>
          </c:tx>
          <c:spPr>
            <a:ln w="22225">
              <a:solidFill>
                <a:srgbClr val="FF0000"/>
              </a:solidFill>
            </a:ln>
          </c:spPr>
          <c:marker>
            <c:symbol val="diamond"/>
            <c:size val="7"/>
            <c:spPr>
              <a:solidFill>
                <a:srgbClr val="FF0000"/>
              </a:solidFill>
              <a:ln>
                <a:solidFill>
                  <a:srgbClr val="FF0000"/>
                </a:solidFill>
              </a:ln>
            </c:spPr>
          </c:marker>
          <c:dPt>
            <c:idx val="6"/>
            <c:bubble3D val="0"/>
            <c:extLst>
              <c:ext xmlns:c16="http://schemas.microsoft.com/office/drawing/2014/chart" uri="{C3380CC4-5D6E-409C-BE32-E72D297353CC}">
                <c16:uniqueId val="{00000003-D453-42AE-9CAD-6273B563D05E}"/>
              </c:ext>
            </c:extLst>
          </c:dPt>
          <c:cat>
            <c:strRef>
              <c:f>完全失業率・完全失業者の推移!$A$3:$A$19</c:f>
              <c:strCache>
                <c:ptCount val="17"/>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2017年</c:v>
                </c:pt>
                <c:pt idx="16">
                  <c:v>2018年</c:v>
                </c:pt>
              </c:strCache>
            </c:strRef>
          </c:cat>
          <c:val>
            <c:numRef>
              <c:f>完全失業率・完全失業者の推移!$B$3:$B$19</c:f>
              <c:numCache>
                <c:formatCode>#,##0.0;"▲ "#,##0.0</c:formatCode>
                <c:ptCount val="17"/>
                <c:pt idx="0">
                  <c:v>7.7</c:v>
                </c:pt>
                <c:pt idx="1">
                  <c:v>7.6</c:v>
                </c:pt>
                <c:pt idx="2">
                  <c:v>6.4</c:v>
                </c:pt>
                <c:pt idx="3">
                  <c:v>6</c:v>
                </c:pt>
                <c:pt idx="4">
                  <c:v>5.7</c:v>
                </c:pt>
                <c:pt idx="5">
                  <c:v>5.3</c:v>
                </c:pt>
                <c:pt idx="6">
                  <c:v>5.3</c:v>
                </c:pt>
                <c:pt idx="7">
                  <c:v>6.6</c:v>
                </c:pt>
                <c:pt idx="8">
                  <c:v>6.9</c:v>
                </c:pt>
                <c:pt idx="9">
                  <c:v>5.0999999999999996</c:v>
                </c:pt>
                <c:pt idx="10">
                  <c:v>5.4</c:v>
                </c:pt>
                <c:pt idx="11">
                  <c:v>4.8</c:v>
                </c:pt>
                <c:pt idx="12">
                  <c:v>4.5999999999999996</c:v>
                </c:pt>
                <c:pt idx="13">
                  <c:v>4.2</c:v>
                </c:pt>
                <c:pt idx="14">
                  <c:v>4</c:v>
                </c:pt>
                <c:pt idx="15">
                  <c:v>3.4</c:v>
                </c:pt>
                <c:pt idx="16">
                  <c:v>3.2</c:v>
                </c:pt>
              </c:numCache>
            </c:numRef>
          </c:val>
          <c:smooth val="0"/>
          <c:extLst>
            <c:ext xmlns:c16="http://schemas.microsoft.com/office/drawing/2014/chart" uri="{C3380CC4-5D6E-409C-BE32-E72D297353CC}">
              <c16:uniqueId val="{00000004-D453-42AE-9CAD-6273B563D05E}"/>
            </c:ext>
          </c:extLst>
        </c:ser>
        <c:ser>
          <c:idx val="1"/>
          <c:order val="1"/>
          <c:tx>
            <c:strRef>
              <c:f>完全失業率・完全失業者の推移!$C$2</c:f>
              <c:strCache>
                <c:ptCount val="1"/>
                <c:pt idx="0">
                  <c:v>完全失業率（男）</c:v>
                </c:pt>
              </c:strCache>
            </c:strRef>
          </c:tx>
          <c:spPr>
            <a:ln w="22225">
              <a:solidFill>
                <a:srgbClr val="0070C0"/>
              </a:solidFill>
            </a:ln>
          </c:spPr>
          <c:marker>
            <c:symbol val="square"/>
            <c:size val="5"/>
            <c:spPr>
              <a:solidFill>
                <a:srgbClr val="0070C0"/>
              </a:solidFill>
              <a:ln>
                <a:solidFill>
                  <a:srgbClr val="0070C0"/>
                </a:solidFill>
              </a:ln>
            </c:spPr>
          </c:marker>
          <c:dPt>
            <c:idx val="6"/>
            <c:bubble3D val="0"/>
            <c:extLst>
              <c:ext xmlns:c16="http://schemas.microsoft.com/office/drawing/2014/chart" uri="{C3380CC4-5D6E-409C-BE32-E72D297353CC}">
                <c16:uniqueId val="{00000005-D453-42AE-9CAD-6273B563D05E}"/>
              </c:ext>
            </c:extLst>
          </c:dPt>
          <c:cat>
            <c:strRef>
              <c:f>完全失業率・完全失業者の推移!$A$3:$A$19</c:f>
              <c:strCache>
                <c:ptCount val="17"/>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2017年</c:v>
                </c:pt>
                <c:pt idx="16">
                  <c:v>2018年</c:v>
                </c:pt>
              </c:strCache>
            </c:strRef>
          </c:cat>
          <c:val>
            <c:numRef>
              <c:f>完全失業率・完全失業者の推移!$C$3:$C$19</c:f>
              <c:numCache>
                <c:formatCode>#,##0.0;"▲ "#,##0.0</c:formatCode>
                <c:ptCount val="17"/>
                <c:pt idx="0">
                  <c:v>7.9</c:v>
                </c:pt>
                <c:pt idx="1">
                  <c:v>7.8</c:v>
                </c:pt>
                <c:pt idx="2">
                  <c:v>6.6</c:v>
                </c:pt>
                <c:pt idx="3">
                  <c:v>6.2</c:v>
                </c:pt>
                <c:pt idx="4">
                  <c:v>5.9</c:v>
                </c:pt>
                <c:pt idx="5">
                  <c:v>5.5</c:v>
                </c:pt>
                <c:pt idx="6">
                  <c:v>5.2</c:v>
                </c:pt>
                <c:pt idx="7">
                  <c:v>6.7</c:v>
                </c:pt>
                <c:pt idx="8">
                  <c:v>7.5</c:v>
                </c:pt>
                <c:pt idx="9">
                  <c:v>5.7</c:v>
                </c:pt>
                <c:pt idx="10">
                  <c:v>5.7</c:v>
                </c:pt>
                <c:pt idx="11">
                  <c:v>5.2</c:v>
                </c:pt>
                <c:pt idx="12">
                  <c:v>5</c:v>
                </c:pt>
                <c:pt idx="13">
                  <c:v>4.4000000000000004</c:v>
                </c:pt>
                <c:pt idx="14">
                  <c:v>4.5</c:v>
                </c:pt>
                <c:pt idx="15">
                  <c:v>3.6</c:v>
                </c:pt>
                <c:pt idx="16">
                  <c:v>3.1</c:v>
                </c:pt>
              </c:numCache>
            </c:numRef>
          </c:val>
          <c:smooth val="0"/>
          <c:extLst>
            <c:ext xmlns:c16="http://schemas.microsoft.com/office/drawing/2014/chart" uri="{C3380CC4-5D6E-409C-BE32-E72D297353CC}">
              <c16:uniqueId val="{00000006-D453-42AE-9CAD-6273B563D05E}"/>
            </c:ext>
          </c:extLst>
        </c:ser>
        <c:ser>
          <c:idx val="2"/>
          <c:order val="2"/>
          <c:tx>
            <c:strRef>
              <c:f>完全失業率・完全失業者の推移!$D$2</c:f>
              <c:strCache>
                <c:ptCount val="1"/>
                <c:pt idx="0">
                  <c:v>完全失業率（女）</c:v>
                </c:pt>
              </c:strCache>
            </c:strRef>
          </c:tx>
          <c:spPr>
            <a:ln w="22225">
              <a:solidFill>
                <a:srgbClr val="00B050"/>
              </a:solidFill>
            </a:ln>
          </c:spPr>
          <c:marker>
            <c:symbol val="triangle"/>
            <c:size val="5"/>
            <c:spPr>
              <a:solidFill>
                <a:srgbClr val="00B050"/>
              </a:solidFill>
              <a:ln>
                <a:solidFill>
                  <a:srgbClr val="00B050"/>
                </a:solidFill>
              </a:ln>
            </c:spPr>
          </c:marker>
          <c:dPt>
            <c:idx val="6"/>
            <c:bubble3D val="0"/>
            <c:extLst>
              <c:ext xmlns:c16="http://schemas.microsoft.com/office/drawing/2014/chart" uri="{C3380CC4-5D6E-409C-BE32-E72D297353CC}">
                <c16:uniqueId val="{00000007-D453-42AE-9CAD-6273B563D05E}"/>
              </c:ext>
            </c:extLst>
          </c:dPt>
          <c:cat>
            <c:strRef>
              <c:f>完全失業率・完全失業者の推移!$A$3:$A$19</c:f>
              <c:strCache>
                <c:ptCount val="17"/>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2017年</c:v>
                </c:pt>
                <c:pt idx="16">
                  <c:v>2018年</c:v>
                </c:pt>
              </c:strCache>
            </c:strRef>
          </c:cat>
          <c:val>
            <c:numRef>
              <c:f>完全失業率・完全失業者の推移!$D$3:$D$19</c:f>
              <c:numCache>
                <c:formatCode>#,##0.0;"▲ "#,##0.0</c:formatCode>
                <c:ptCount val="17"/>
                <c:pt idx="0">
                  <c:v>7.4</c:v>
                </c:pt>
                <c:pt idx="1">
                  <c:v>7.4</c:v>
                </c:pt>
                <c:pt idx="2">
                  <c:v>6.1</c:v>
                </c:pt>
                <c:pt idx="3">
                  <c:v>5.7</c:v>
                </c:pt>
                <c:pt idx="4">
                  <c:v>5.5</c:v>
                </c:pt>
                <c:pt idx="5">
                  <c:v>5.0999999999999996</c:v>
                </c:pt>
                <c:pt idx="6">
                  <c:v>5.4</c:v>
                </c:pt>
                <c:pt idx="7">
                  <c:v>6.5</c:v>
                </c:pt>
                <c:pt idx="8">
                  <c:v>6.1</c:v>
                </c:pt>
                <c:pt idx="9">
                  <c:v>4.3</c:v>
                </c:pt>
                <c:pt idx="10">
                  <c:v>5.0999999999999996</c:v>
                </c:pt>
                <c:pt idx="11">
                  <c:v>4.3</c:v>
                </c:pt>
                <c:pt idx="12">
                  <c:v>3.9</c:v>
                </c:pt>
                <c:pt idx="13">
                  <c:v>4</c:v>
                </c:pt>
                <c:pt idx="14">
                  <c:v>3.3</c:v>
                </c:pt>
                <c:pt idx="15">
                  <c:v>3.1</c:v>
                </c:pt>
                <c:pt idx="16">
                  <c:v>2.8</c:v>
                </c:pt>
              </c:numCache>
            </c:numRef>
          </c:val>
          <c:smooth val="0"/>
          <c:extLst>
            <c:ext xmlns:c16="http://schemas.microsoft.com/office/drawing/2014/chart" uri="{C3380CC4-5D6E-409C-BE32-E72D297353CC}">
              <c16:uniqueId val="{00000008-D453-42AE-9CAD-6273B563D05E}"/>
            </c:ext>
          </c:extLst>
        </c:ser>
        <c:ser>
          <c:idx val="3"/>
          <c:order val="3"/>
          <c:tx>
            <c:strRef>
              <c:f>完全失業率・完全失業者の推移!$E$2</c:f>
              <c:strCache>
                <c:ptCount val="1"/>
                <c:pt idx="0">
                  <c:v>完全失業率（全国）</c:v>
                </c:pt>
              </c:strCache>
            </c:strRef>
          </c:tx>
          <c:spPr>
            <a:ln w="19050">
              <a:solidFill>
                <a:srgbClr val="FF0000"/>
              </a:solidFill>
              <a:prstDash val="sysDot"/>
            </a:ln>
          </c:spPr>
          <c:marker>
            <c:symbol val="diamond"/>
            <c:size val="5"/>
            <c:spPr>
              <a:solidFill>
                <a:srgbClr val="FF0000"/>
              </a:solidFill>
              <a:ln>
                <a:solidFill>
                  <a:srgbClr val="FF0000"/>
                </a:solidFill>
              </a:ln>
            </c:spPr>
          </c:marker>
          <c:cat>
            <c:strRef>
              <c:f>完全失業率・完全失業者の推移!$A$3:$A$19</c:f>
              <c:strCache>
                <c:ptCount val="17"/>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2017年</c:v>
                </c:pt>
                <c:pt idx="16">
                  <c:v>2018年</c:v>
                </c:pt>
              </c:strCache>
            </c:strRef>
          </c:cat>
          <c:val>
            <c:numRef>
              <c:f>完全失業率・完全失業者の推移!$E$3:$E$19</c:f>
              <c:numCache>
                <c:formatCode>#,##0.0;"▲ "#,##0.0</c:formatCode>
                <c:ptCount val="17"/>
                <c:pt idx="0">
                  <c:v>5.4</c:v>
                </c:pt>
                <c:pt idx="1">
                  <c:v>5.3</c:v>
                </c:pt>
                <c:pt idx="2">
                  <c:v>4.7</c:v>
                </c:pt>
                <c:pt idx="3">
                  <c:v>4.4000000000000004</c:v>
                </c:pt>
                <c:pt idx="4">
                  <c:v>4.0999999999999996</c:v>
                </c:pt>
                <c:pt idx="5">
                  <c:v>3.9</c:v>
                </c:pt>
                <c:pt idx="6">
                  <c:v>4</c:v>
                </c:pt>
                <c:pt idx="7">
                  <c:v>5.0999999999999996</c:v>
                </c:pt>
                <c:pt idx="8">
                  <c:v>5.0999999999999996</c:v>
                </c:pt>
                <c:pt idx="9">
                  <c:v>4.5999999999999996</c:v>
                </c:pt>
                <c:pt idx="10">
                  <c:v>4.3</c:v>
                </c:pt>
                <c:pt idx="11">
                  <c:v>4</c:v>
                </c:pt>
                <c:pt idx="12">
                  <c:v>3.6</c:v>
                </c:pt>
                <c:pt idx="13">
                  <c:v>3.4</c:v>
                </c:pt>
                <c:pt idx="14">
                  <c:v>3.1</c:v>
                </c:pt>
                <c:pt idx="15">
                  <c:v>2.8</c:v>
                </c:pt>
                <c:pt idx="16">
                  <c:v>2.4</c:v>
                </c:pt>
              </c:numCache>
            </c:numRef>
          </c:val>
          <c:smooth val="0"/>
          <c:extLst>
            <c:ext xmlns:c16="http://schemas.microsoft.com/office/drawing/2014/chart" uri="{C3380CC4-5D6E-409C-BE32-E72D297353CC}">
              <c16:uniqueId val="{00000009-D453-42AE-9CAD-6273B563D05E}"/>
            </c:ext>
          </c:extLst>
        </c:ser>
        <c:dLbls>
          <c:showLegendKey val="0"/>
          <c:showVal val="0"/>
          <c:showCatName val="0"/>
          <c:showSerName val="0"/>
          <c:showPercent val="0"/>
          <c:showBubbleSize val="0"/>
        </c:dLbls>
        <c:marker val="1"/>
        <c:smooth val="0"/>
        <c:axId val="119175808"/>
        <c:axId val="119173888"/>
      </c:lineChart>
      <c:catAx>
        <c:axId val="119157504"/>
        <c:scaling>
          <c:orientation val="minMax"/>
        </c:scaling>
        <c:delete val="0"/>
        <c:axPos val="b"/>
        <c:numFmt formatCode="General" sourceLinked="1"/>
        <c:majorTickMark val="none"/>
        <c:minorTickMark val="none"/>
        <c:tickLblPos val="nextTo"/>
        <c:txPr>
          <a:bodyPr rot="-2700000"/>
          <a:lstStyle/>
          <a:p>
            <a:pPr>
              <a:defRPr/>
            </a:pPr>
            <a:endParaRPr lang="ja-JP"/>
          </a:p>
        </c:txPr>
        <c:crossAx val="119159424"/>
        <c:crosses val="autoZero"/>
        <c:auto val="1"/>
        <c:lblAlgn val="ctr"/>
        <c:lblOffset val="100"/>
        <c:noMultiLvlLbl val="0"/>
      </c:catAx>
      <c:valAx>
        <c:axId val="119159424"/>
        <c:scaling>
          <c:orientation val="minMax"/>
        </c:scaling>
        <c:delete val="0"/>
        <c:axPos val="l"/>
        <c:majorGridlines/>
        <c:title>
          <c:tx>
            <c:rich>
              <a:bodyPr rot="0" vert="wordArtVertRtl"/>
              <a:lstStyle/>
              <a:p>
                <a:pPr>
                  <a:defRPr b="0"/>
                </a:pPr>
                <a:r>
                  <a:rPr lang="ja-JP" altLang="en-US" b="0"/>
                  <a:t>完全失業者数・千人</a:t>
                </a:r>
              </a:p>
            </c:rich>
          </c:tx>
          <c:layout>
            <c:manualLayout>
              <c:xMode val="edge"/>
              <c:yMode val="edge"/>
              <c:x val="1.6626563475001525E-2"/>
              <c:y val="0"/>
            </c:manualLayout>
          </c:layout>
          <c:overlay val="0"/>
        </c:title>
        <c:numFmt formatCode="General" sourceLinked="0"/>
        <c:majorTickMark val="none"/>
        <c:minorTickMark val="none"/>
        <c:tickLblPos val="nextTo"/>
        <c:spPr>
          <a:noFill/>
        </c:spPr>
        <c:crossAx val="119157504"/>
        <c:crosses val="autoZero"/>
        <c:crossBetween val="between"/>
      </c:valAx>
      <c:valAx>
        <c:axId val="119173888"/>
        <c:scaling>
          <c:orientation val="minMax"/>
          <c:max val="8"/>
        </c:scaling>
        <c:delete val="0"/>
        <c:axPos val="r"/>
        <c:title>
          <c:tx>
            <c:rich>
              <a:bodyPr rot="0" vert="wordArtVertRtl"/>
              <a:lstStyle/>
              <a:p>
                <a:pPr>
                  <a:defRPr b="0"/>
                </a:pPr>
                <a:r>
                  <a:rPr lang="ja-JP" altLang="en-US" b="0"/>
                  <a:t>完全失業率・％</a:t>
                </a:r>
              </a:p>
            </c:rich>
          </c:tx>
          <c:layout>
            <c:manualLayout>
              <c:xMode val="edge"/>
              <c:yMode val="edge"/>
              <c:x val="0.75077403232153228"/>
              <c:y val="1.9741169353913019E-3"/>
            </c:manualLayout>
          </c:layout>
          <c:overlay val="0"/>
        </c:title>
        <c:numFmt formatCode="#,##0.0;&quot;▲ &quot;#,##0.0" sourceLinked="1"/>
        <c:majorTickMark val="none"/>
        <c:minorTickMark val="none"/>
        <c:tickLblPos val="nextTo"/>
        <c:crossAx val="119175808"/>
        <c:crosses val="max"/>
        <c:crossBetween val="between"/>
      </c:valAx>
      <c:catAx>
        <c:axId val="119175808"/>
        <c:scaling>
          <c:orientation val="minMax"/>
        </c:scaling>
        <c:delete val="1"/>
        <c:axPos val="b"/>
        <c:numFmt formatCode="General" sourceLinked="1"/>
        <c:majorTickMark val="out"/>
        <c:minorTickMark val="none"/>
        <c:tickLblPos val="nextTo"/>
        <c:crossAx val="119173888"/>
        <c:crosses val="autoZero"/>
        <c:auto val="1"/>
        <c:lblAlgn val="ctr"/>
        <c:lblOffset val="100"/>
        <c:noMultiLvlLbl val="0"/>
      </c:catAx>
      <c:spPr>
        <a:noFill/>
        <a:ln>
          <a:noFill/>
        </a:ln>
      </c:spPr>
    </c:plotArea>
    <c:legend>
      <c:legendPos val="r"/>
      <c:layout>
        <c:manualLayout>
          <c:xMode val="edge"/>
          <c:yMode val="edge"/>
          <c:x val="0.73513083101466714"/>
          <c:y val="0.62609819587956306"/>
          <c:w val="0.20506912442396313"/>
          <c:h val="0.31784147815166192"/>
        </c:manualLayout>
      </c:layout>
      <c:overlay val="1"/>
    </c:legend>
    <c:plotVisOnly val="1"/>
    <c:dispBlanksAs val="gap"/>
    <c:showDLblsOverMax val="0"/>
  </c:chart>
  <c:spPr>
    <a:noFill/>
    <a:ln>
      <a:noFill/>
    </a:ln>
  </c:spPr>
  <c:externalData r:id="rId1">
    <c:autoUpdate val="0"/>
  </c:externalData>
  <c:userShapes r:id="rId2"/>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'2018夏まとめ'!$H$11</c:f>
              <c:strCache>
                <c:ptCount val="1"/>
                <c:pt idx="0">
                  <c:v>その他</c:v>
                </c:pt>
              </c:strCache>
            </c:strRef>
          </c:tx>
          <c:spPr>
            <a:solidFill>
              <a:schemeClr val="accent1"/>
            </a:solidFill>
            <a:ln>
              <a:noFill/>
            </a:ln>
            <a:effectLst/>
          </c:spPr>
          <c:invertIfNegative val="0"/>
          <c:cat>
            <c:strRef>
              <c:f>'2018夏まとめ'!$I$10:$L$10</c:f>
              <c:strCache>
                <c:ptCount val="4"/>
                <c:pt idx="0">
                  <c:v>関西空港</c:v>
                </c:pt>
                <c:pt idx="1">
                  <c:v>成田空港</c:v>
                </c:pt>
                <c:pt idx="2">
                  <c:v>羽田空港</c:v>
                </c:pt>
                <c:pt idx="3">
                  <c:v>中部空港</c:v>
                </c:pt>
              </c:strCache>
            </c:strRef>
          </c:cat>
          <c:val>
            <c:numRef>
              <c:f>'2018夏まとめ'!$I$11:$L$11</c:f>
              <c:numCache>
                <c:formatCode>General</c:formatCode>
                <c:ptCount val="4"/>
                <c:pt idx="0">
                  <c:v>18</c:v>
                </c:pt>
                <c:pt idx="1">
                  <c:v>99</c:v>
                </c:pt>
                <c:pt idx="2">
                  <c:v>37.5</c:v>
                </c:pt>
                <c:pt idx="3">
                  <c:v>5</c:v>
                </c:pt>
              </c:numCache>
            </c:numRef>
          </c:val>
          <c:extLst>
            <c:ext xmlns:c16="http://schemas.microsoft.com/office/drawing/2014/chart" uri="{C3380CC4-5D6E-409C-BE32-E72D297353CC}">
              <c16:uniqueId val="{00000000-F6EB-4040-A93A-EAA53AC38F7F}"/>
            </c:ext>
          </c:extLst>
        </c:ser>
        <c:ser>
          <c:idx val="1"/>
          <c:order val="1"/>
          <c:tx>
            <c:strRef>
              <c:f>'2018夏まとめ'!$H$12</c:f>
              <c:strCache>
                <c:ptCount val="1"/>
                <c:pt idx="0">
                  <c:v>欧州</c:v>
                </c:pt>
              </c:strCache>
            </c:strRef>
          </c:tx>
          <c:spPr>
            <a:solidFill>
              <a:schemeClr val="accent2"/>
            </a:solidFill>
            <a:ln>
              <a:noFill/>
            </a:ln>
            <a:effectLst/>
          </c:spPr>
          <c:invertIfNegative val="0"/>
          <c:cat>
            <c:strRef>
              <c:f>'2018夏まとめ'!$I$10:$L$10</c:f>
              <c:strCache>
                <c:ptCount val="4"/>
                <c:pt idx="0">
                  <c:v>関西空港</c:v>
                </c:pt>
                <c:pt idx="1">
                  <c:v>成田空港</c:v>
                </c:pt>
                <c:pt idx="2">
                  <c:v>羽田空港</c:v>
                </c:pt>
                <c:pt idx="3">
                  <c:v>中部空港</c:v>
                </c:pt>
              </c:strCache>
            </c:strRef>
          </c:cat>
          <c:val>
            <c:numRef>
              <c:f>'2018夏まとめ'!$I$12:$L$12</c:f>
              <c:numCache>
                <c:formatCode>General</c:formatCode>
                <c:ptCount val="4"/>
                <c:pt idx="0">
                  <c:v>30</c:v>
                </c:pt>
                <c:pt idx="1">
                  <c:v>127</c:v>
                </c:pt>
                <c:pt idx="2">
                  <c:v>89</c:v>
                </c:pt>
                <c:pt idx="3">
                  <c:v>12</c:v>
                </c:pt>
              </c:numCache>
            </c:numRef>
          </c:val>
          <c:extLst>
            <c:ext xmlns:c16="http://schemas.microsoft.com/office/drawing/2014/chart" uri="{C3380CC4-5D6E-409C-BE32-E72D297353CC}">
              <c16:uniqueId val="{00000001-F6EB-4040-A93A-EAA53AC38F7F}"/>
            </c:ext>
          </c:extLst>
        </c:ser>
        <c:ser>
          <c:idx val="2"/>
          <c:order val="2"/>
          <c:tx>
            <c:strRef>
              <c:f>'2018夏まとめ'!$H$13</c:f>
              <c:strCache>
                <c:ptCount val="1"/>
                <c:pt idx="0">
                  <c:v>北米</c:v>
                </c:pt>
              </c:strCache>
            </c:strRef>
          </c:tx>
          <c:spPr>
            <a:solidFill>
              <a:schemeClr val="accent3"/>
            </a:solidFill>
            <a:ln>
              <a:noFill/>
            </a:ln>
            <a:effectLst/>
          </c:spPr>
          <c:invertIfNegative val="0"/>
          <c:cat>
            <c:strRef>
              <c:f>'2018夏まとめ'!$I$10:$L$10</c:f>
              <c:strCache>
                <c:ptCount val="4"/>
                <c:pt idx="0">
                  <c:v>関西空港</c:v>
                </c:pt>
                <c:pt idx="1">
                  <c:v>成田空港</c:v>
                </c:pt>
                <c:pt idx="2">
                  <c:v>羽田空港</c:v>
                </c:pt>
                <c:pt idx="3">
                  <c:v>中部空港</c:v>
                </c:pt>
              </c:strCache>
            </c:strRef>
          </c:cat>
          <c:val>
            <c:numRef>
              <c:f>'2018夏まとめ'!$I$13:$L$13</c:f>
              <c:numCache>
                <c:formatCode>General</c:formatCode>
                <c:ptCount val="4"/>
                <c:pt idx="0">
                  <c:v>61</c:v>
                </c:pt>
                <c:pt idx="1">
                  <c:v>355.5</c:v>
                </c:pt>
                <c:pt idx="2">
                  <c:v>98</c:v>
                </c:pt>
                <c:pt idx="3">
                  <c:v>31</c:v>
                </c:pt>
              </c:numCache>
            </c:numRef>
          </c:val>
          <c:extLst>
            <c:ext xmlns:c16="http://schemas.microsoft.com/office/drawing/2014/chart" uri="{C3380CC4-5D6E-409C-BE32-E72D297353CC}">
              <c16:uniqueId val="{00000002-F6EB-4040-A93A-EAA53AC38F7F}"/>
            </c:ext>
          </c:extLst>
        </c:ser>
        <c:ser>
          <c:idx val="3"/>
          <c:order val="3"/>
          <c:tx>
            <c:strRef>
              <c:f>'2018夏まとめ'!$H$14</c:f>
              <c:strCache>
                <c:ptCount val="1"/>
                <c:pt idx="0">
                  <c:v>アジア</c:v>
                </c:pt>
              </c:strCache>
            </c:strRef>
          </c:tx>
          <c:spPr>
            <a:solidFill>
              <a:schemeClr val="accent4"/>
            </a:solidFill>
            <a:ln>
              <a:noFill/>
            </a:ln>
            <a:effectLst/>
          </c:spPr>
          <c:invertIfNegative val="0"/>
          <c:cat>
            <c:strRef>
              <c:f>'2018夏まとめ'!$I$10:$L$10</c:f>
              <c:strCache>
                <c:ptCount val="4"/>
                <c:pt idx="0">
                  <c:v>関西空港</c:v>
                </c:pt>
                <c:pt idx="1">
                  <c:v>成田空港</c:v>
                </c:pt>
                <c:pt idx="2">
                  <c:v>羽田空港</c:v>
                </c:pt>
                <c:pt idx="3">
                  <c:v>中部空港</c:v>
                </c:pt>
              </c:strCache>
            </c:strRef>
          </c:cat>
          <c:val>
            <c:numRef>
              <c:f>'2018夏まとめ'!$I$14:$L$14</c:f>
              <c:numCache>
                <c:formatCode>General</c:formatCode>
                <c:ptCount val="4"/>
                <c:pt idx="0">
                  <c:v>1101.5</c:v>
                </c:pt>
                <c:pt idx="1">
                  <c:v>1090.5</c:v>
                </c:pt>
                <c:pt idx="2">
                  <c:v>559</c:v>
                </c:pt>
                <c:pt idx="3">
                  <c:v>279</c:v>
                </c:pt>
              </c:numCache>
            </c:numRef>
          </c:val>
          <c:extLst>
            <c:ext xmlns:c16="http://schemas.microsoft.com/office/drawing/2014/chart" uri="{C3380CC4-5D6E-409C-BE32-E72D297353CC}">
              <c16:uniqueId val="{00000003-F6EB-4040-A93A-EAA53AC38F7F}"/>
            </c:ext>
          </c:extLst>
        </c:ser>
        <c:dLbls>
          <c:showLegendKey val="0"/>
          <c:showVal val="0"/>
          <c:showCatName val="0"/>
          <c:showSerName val="0"/>
          <c:showPercent val="0"/>
          <c:showBubbleSize val="0"/>
        </c:dLbls>
        <c:gapWidth val="95"/>
        <c:overlap val="100"/>
        <c:axId val="1841129264"/>
        <c:axId val="1841130096"/>
      </c:barChart>
      <c:catAx>
        <c:axId val="184112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1130096"/>
        <c:crosses val="autoZero"/>
        <c:auto val="1"/>
        <c:lblAlgn val="ctr"/>
        <c:lblOffset val="100"/>
        <c:noMultiLvlLbl val="0"/>
      </c:catAx>
      <c:valAx>
        <c:axId val="1841130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11292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Sheet1!$C$3</c:f>
              <c:strCache>
                <c:ptCount val="1"/>
                <c:pt idx="0">
                  <c:v>貨物量</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Sheet1!$D$2:$I$2</c:f>
              <c:numCache>
                <c:formatCode>General</c:formatCode>
                <c:ptCount val="6"/>
                <c:pt idx="0">
                  <c:v>2013</c:v>
                </c:pt>
                <c:pt idx="1">
                  <c:v>2014</c:v>
                </c:pt>
                <c:pt idx="2">
                  <c:v>2015</c:v>
                </c:pt>
                <c:pt idx="3">
                  <c:v>2016</c:v>
                </c:pt>
                <c:pt idx="4">
                  <c:v>2017</c:v>
                </c:pt>
                <c:pt idx="5">
                  <c:v>2018</c:v>
                </c:pt>
              </c:numCache>
            </c:numRef>
          </c:cat>
          <c:val>
            <c:numRef>
              <c:f>Sheet1!$D$3:$I$3</c:f>
              <c:numCache>
                <c:formatCode>General</c:formatCode>
                <c:ptCount val="6"/>
                <c:pt idx="0">
                  <c:v>9.3000000000000007</c:v>
                </c:pt>
                <c:pt idx="1">
                  <c:v>14.4</c:v>
                </c:pt>
                <c:pt idx="2">
                  <c:v>15.7</c:v>
                </c:pt>
                <c:pt idx="3">
                  <c:v>16.7</c:v>
                </c:pt>
                <c:pt idx="4">
                  <c:v>18</c:v>
                </c:pt>
                <c:pt idx="5">
                  <c:v>15.5</c:v>
                </c:pt>
              </c:numCache>
            </c:numRef>
          </c:val>
          <c:extLst>
            <c:ext xmlns:c16="http://schemas.microsoft.com/office/drawing/2014/chart" uri="{C3380CC4-5D6E-409C-BE32-E72D297353CC}">
              <c16:uniqueId val="{00000000-C6CF-446A-BED2-E035F8ACD247}"/>
            </c:ext>
          </c:extLst>
        </c:ser>
        <c:dLbls>
          <c:showLegendKey val="0"/>
          <c:showVal val="0"/>
          <c:showCatName val="0"/>
          <c:showSerName val="0"/>
          <c:showPercent val="0"/>
          <c:showBubbleSize val="0"/>
        </c:dLbls>
        <c:gapWidth val="150"/>
        <c:overlap val="100"/>
        <c:axId val="59394304"/>
        <c:axId val="59408384"/>
      </c:barChart>
      <c:catAx>
        <c:axId val="59394304"/>
        <c:scaling>
          <c:orientation val="minMax"/>
        </c:scaling>
        <c:delete val="0"/>
        <c:axPos val="b"/>
        <c:numFmt formatCode="General" sourceLinked="1"/>
        <c:majorTickMark val="out"/>
        <c:minorTickMark val="none"/>
        <c:tickLblPos val="nextTo"/>
        <c:crossAx val="59408384"/>
        <c:crosses val="autoZero"/>
        <c:auto val="1"/>
        <c:lblAlgn val="ctr"/>
        <c:lblOffset val="100"/>
        <c:noMultiLvlLbl val="0"/>
      </c:catAx>
      <c:valAx>
        <c:axId val="59408384"/>
        <c:scaling>
          <c:orientation val="minMax"/>
        </c:scaling>
        <c:delete val="0"/>
        <c:axPos val="l"/>
        <c:majorGridlines/>
        <c:numFmt formatCode="General" sourceLinked="1"/>
        <c:majorTickMark val="out"/>
        <c:minorTickMark val="none"/>
        <c:tickLblPos val="nextTo"/>
        <c:crossAx val="59394304"/>
        <c:crosses val="autoZero"/>
        <c:crossBetween val="between"/>
      </c:valAx>
    </c:plotArea>
    <c:plotVisOnly val="1"/>
    <c:dispBlanksAs val="gap"/>
    <c:showDLblsOverMax val="0"/>
  </c:chart>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'阪神港合計（全国との比較）新'!$C$18:$C$19</c:f>
              <c:strCache>
                <c:ptCount val="2"/>
                <c:pt idx="0">
                  <c:v>東京港</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dLbls>
            <c:dLbl>
              <c:idx val="0"/>
              <c:layout>
                <c:manualLayout>
                  <c:x val="-4.8541776027996489E-2"/>
                  <c:y val="2.47904086360430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A2-46BC-9F58-7C009F0F15A1}"/>
                </c:ext>
              </c:extLst>
            </c:dLbl>
            <c:dLbl>
              <c:idx val="1"/>
              <c:layout>
                <c:manualLayout>
                  <c:x val="-4.8541776027996524E-2"/>
                  <c:y val="2.47904086360430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A2-46BC-9F58-7C009F0F15A1}"/>
                </c:ext>
              </c:extLst>
            </c:dLbl>
            <c:dLbl>
              <c:idx val="2"/>
              <c:layout>
                <c:manualLayout>
                  <c:x val="-4.8541776027996503E-2"/>
                  <c:y val="2.4790408636043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DA2-46BC-9F58-7C009F0F15A1}"/>
                </c:ext>
              </c:extLst>
            </c:dLbl>
            <c:dLbl>
              <c:idx val="3"/>
              <c:layout>
                <c:manualLayout>
                  <c:x val="-4.8541776027996503E-2"/>
                  <c:y val="2.85999335882815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DA2-46BC-9F58-7C009F0F15A1}"/>
                </c:ext>
              </c:extLst>
            </c:dLbl>
            <c:dLbl>
              <c:idx val="4"/>
              <c:layout>
                <c:manualLayout>
                  <c:x val="-4.85417760279966E-2"/>
                  <c:y val="-6.66381902176798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A2-46BC-9F58-7C009F0F15A1}"/>
                </c:ext>
              </c:extLst>
            </c:dLbl>
            <c:dLbl>
              <c:idx val="6"/>
              <c:layout>
                <c:manualLayout>
                  <c:x val="-4.8541776027996503E-2"/>
                  <c:y val="-7.42572401221568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A2-46BC-9F58-7C009F0F15A1}"/>
                </c:ext>
              </c:extLst>
            </c:dLbl>
            <c:dLbl>
              <c:idx val="7"/>
              <c:layout>
                <c:manualLayout>
                  <c:x val="-4.85417760279966E-2"/>
                  <c:y val="-6.28286652654414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DA2-46BC-9F58-7C009F0F15A1}"/>
                </c:ext>
              </c:extLst>
            </c:dLbl>
            <c:dLbl>
              <c:idx val="8"/>
              <c:layout>
                <c:manualLayout>
                  <c:x val="-4.298622047244105E-2"/>
                  <c:y val="5.14570833017122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'阪神港合計（全国との比較）新'!$C$20:$C$28</c:f>
              <c:numCache>
                <c:formatCode>#,##0.0;[Red]\-#,##0.0</c:formatCode>
                <c:ptCount val="9"/>
                <c:pt idx="0">
                  <c:v>12.134149315</c:v>
                </c:pt>
                <c:pt idx="1">
                  <c:v>12.848698611</c:v>
                </c:pt>
                <c:pt idx="2">
                  <c:v>13.146248044</c:v>
                </c:pt>
                <c:pt idx="3">
                  <c:v>15.512946842</c:v>
                </c:pt>
                <c:pt idx="4">
                  <c:v>17.141625014999999</c:v>
                </c:pt>
                <c:pt idx="5">
                  <c:v>17.611885441999998</c:v>
                </c:pt>
                <c:pt idx="6">
                  <c:v>16.407729</c:v>
                </c:pt>
                <c:pt idx="7">
                  <c:v>17.563213999999999</c:v>
                </c:pt>
                <c:pt idx="8">
                  <c:v>17.695205000000001</c:v>
                </c:pt>
              </c:numCache>
            </c:numRef>
          </c:val>
          <c:smooth val="0"/>
          <c:extLst>
            <c:ext xmlns:c16="http://schemas.microsoft.com/office/drawing/2014/chart" uri="{C3380CC4-5D6E-409C-BE32-E72D297353CC}">
              <c16:uniqueId val="{00000008-1DA2-46BC-9F58-7C009F0F15A1}"/>
            </c:ext>
          </c:extLst>
        </c:ser>
        <c:ser>
          <c:idx val="1"/>
          <c:order val="1"/>
          <c:tx>
            <c:strRef>
              <c:f>'阪神港合計（全国との比較）新'!$D$18:$D$19</c:f>
              <c:strCache>
                <c:ptCount val="2"/>
                <c:pt idx="0">
                  <c:v>横浜港</c:v>
                </c:pt>
              </c:strCache>
            </c:strRef>
          </c:tx>
          <c:spPr>
            <a:ln w="28575" cap="rnd">
              <a:solidFill>
                <a:schemeClr val="accent2"/>
              </a:solidFill>
              <a:round/>
            </a:ln>
            <a:effectLst/>
          </c:spPr>
          <c:marker>
            <c:symbol val="square"/>
            <c:size val="7"/>
            <c:spPr>
              <a:solidFill>
                <a:schemeClr val="accent2"/>
              </a:solidFill>
              <a:ln w="9525">
                <a:solidFill>
                  <a:schemeClr val="accent2"/>
                </a:solidFill>
              </a:ln>
              <a:effectLst/>
            </c:spPr>
          </c:marker>
          <c:dLbls>
            <c:dLbl>
              <c:idx val="0"/>
              <c:layout>
                <c:manualLayout>
                  <c:x val="-4.8541776027996489E-2"/>
                  <c:y val="-3.6161990599772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DA2-46BC-9F58-7C009F0F15A1}"/>
                </c:ext>
              </c:extLst>
            </c:dLbl>
            <c:dLbl>
              <c:idx val="1"/>
              <c:layout>
                <c:manualLayout>
                  <c:x val="-4.8541776027996524E-2"/>
                  <c:y val="-3.6161990599772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DA2-46BC-9F58-7C009F0F15A1}"/>
                </c:ext>
              </c:extLst>
            </c:dLbl>
            <c:dLbl>
              <c:idx val="2"/>
              <c:layout>
                <c:manualLayout>
                  <c:x val="-4.8541776027996503E-2"/>
                  <c:y val="-3.6161990599772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DA2-46BC-9F58-7C009F0F15A1}"/>
                </c:ext>
              </c:extLst>
            </c:dLbl>
            <c:dLbl>
              <c:idx val="3"/>
              <c:layout>
                <c:manualLayout>
                  <c:x val="-4.8541776027996503E-2"/>
                  <c:y val="-3.9971515552010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DA2-46BC-9F58-7C009F0F15A1}"/>
                </c:ext>
              </c:extLst>
            </c:dLbl>
            <c:dLbl>
              <c:idx val="4"/>
              <c:layout>
                <c:manualLayout>
                  <c:x val="-4.85417760279966E-2"/>
                  <c:y val="-3.9971515552010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DA2-46BC-9F58-7C009F0F15A1}"/>
                </c:ext>
              </c:extLst>
            </c:dLbl>
            <c:dLbl>
              <c:idx val="5"/>
              <c:layout>
                <c:manualLayout>
                  <c:x val="-4.85417760279966E-2"/>
                  <c:y val="-3.61619905997722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DA2-46BC-9F58-7C009F0F15A1}"/>
                </c:ext>
              </c:extLst>
            </c:dLbl>
            <c:dLbl>
              <c:idx val="6"/>
              <c:layout>
                <c:manualLayout>
                  <c:x val="-4.8541776027996503E-2"/>
                  <c:y val="-3.9971515552010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DA2-46BC-9F58-7C009F0F15A1}"/>
                </c:ext>
              </c:extLst>
            </c:dLbl>
            <c:dLbl>
              <c:idx val="7"/>
              <c:layout>
                <c:manualLayout>
                  <c:x val="-4.85417760279966E-2"/>
                  <c:y val="-4.37810405042491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DA2-46BC-9F58-7C009F0F15A1}"/>
                </c:ext>
              </c:extLst>
            </c:dLbl>
            <c:dLbl>
              <c:idx val="8"/>
              <c:layout>
                <c:manualLayout>
                  <c:x val="-4.85417760279966E-2"/>
                  <c:y val="-4.37810405042491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'阪神港合計（全国との比較）新'!$B$20:$B$28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'阪神港合計（全国との比較）新'!$D$20:$D$28</c:f>
              <c:numCache>
                <c:formatCode>#,##0.0;[Red]\-#,##0.0</c:formatCode>
                <c:ptCount val="9"/>
                <c:pt idx="0">
                  <c:v>10.335965971999999</c:v>
                </c:pt>
                <c:pt idx="1">
                  <c:v>10.783920621000002</c:v>
                </c:pt>
                <c:pt idx="2">
                  <c:v>10.444352771</c:v>
                </c:pt>
                <c:pt idx="3">
                  <c:v>10.921656295</c:v>
                </c:pt>
                <c:pt idx="4">
                  <c:v>11.734936657</c:v>
                </c:pt>
                <c:pt idx="5">
                  <c:v>12.153947748</c:v>
                </c:pt>
                <c:pt idx="6">
                  <c:v>10.684555</c:v>
                </c:pt>
                <c:pt idx="7">
                  <c:v>11.310777</c:v>
                </c:pt>
                <c:pt idx="8">
                  <c:v>12.472459000000001</c:v>
                </c:pt>
              </c:numCache>
            </c:numRef>
          </c:val>
          <c:smooth val="0"/>
          <c:extLst>
            <c:ext xmlns:c16="http://schemas.microsoft.com/office/drawing/2014/chart" uri="{C3380CC4-5D6E-409C-BE32-E72D297353CC}">
              <c16:uniqueId val="{00000012-1DA2-46BC-9F58-7C009F0F15A1}"/>
            </c:ext>
          </c:extLst>
        </c:ser>
        <c:ser>
          <c:idx val="2"/>
          <c:order val="2"/>
          <c:tx>
            <c:strRef>
              <c:f>'阪神港合計（全国との比較）新'!$E$18:$E$19</c:f>
              <c:strCache>
                <c:ptCount val="2"/>
                <c:pt idx="0">
                  <c:v>名古屋港</c:v>
                </c:pt>
              </c:strCache>
            </c:strRef>
          </c:tx>
          <c:spPr>
            <a:ln w="28575" cap="rnd">
              <a:solidFill>
                <a:schemeClr val="accent3"/>
              </a:solidFill>
              <a:round/>
            </a:ln>
            <a:effectLst/>
          </c:spPr>
          <c:marker>
            <c:symbol val="triangle"/>
            <c:size val="7"/>
            <c:spPr>
              <a:solidFill>
                <a:schemeClr val="accent3"/>
              </a:solidFill>
              <a:ln w="9525">
                <a:solidFill>
                  <a:schemeClr val="accent3"/>
                </a:solidFill>
              </a:ln>
              <a:effectLst/>
            </c:spPr>
          </c:marker>
          <c:dLbls>
            <c:dLbl>
              <c:idx val="2"/>
              <c:layout>
                <c:manualLayout>
                  <c:x val="-4.8541776027996503E-2"/>
                  <c:y val="2.0980883683804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DA2-46BC-9F58-7C009F0F15A1}"/>
                </c:ext>
              </c:extLst>
            </c:dLbl>
            <c:dLbl>
              <c:idx val="3"/>
              <c:layout>
                <c:manualLayout>
                  <c:x val="-4.8541776027996503E-2"/>
                  <c:y val="-5.901914031320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DA2-46BC-9F58-7C009F0F15A1}"/>
                </c:ext>
              </c:extLst>
            </c:dLbl>
            <c:dLbl>
              <c:idx val="4"/>
              <c:layout>
                <c:manualLayout>
                  <c:x val="-5.1319553805774382E-2"/>
                  <c:y val="-2.85429406952952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DA2-46BC-9F58-7C009F0F15A1}"/>
                </c:ext>
              </c:extLst>
            </c:dLbl>
            <c:dLbl>
              <c:idx val="5"/>
              <c:layout>
                <c:manualLayout>
                  <c:x val="-5.1319553805774382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DA2-46BC-9F58-7C009F0F15A1}"/>
                </c:ext>
              </c:extLst>
            </c:dLbl>
            <c:dLbl>
              <c:idx val="6"/>
              <c:layout>
                <c:manualLayout>
                  <c:x val="-4.8541776027996503E-2"/>
                  <c:y val="3.2409458540519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DA2-46BC-9F58-7C009F0F15A1}"/>
                </c:ext>
              </c:extLst>
            </c:dLbl>
            <c:dLbl>
              <c:idx val="7"/>
              <c:layout>
                <c:manualLayout>
                  <c:x val="-4.5763998250218825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DA2-46BC-9F58-7C009F0F15A1}"/>
                </c:ext>
              </c:extLst>
            </c:dLbl>
            <c:dLbl>
              <c:idx val="8"/>
              <c:layout>
                <c:manualLayout>
                  <c:x val="-9.6528871391076115E-3"/>
                  <c:y val="5.742783874850788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3"/>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'阪神港合計（全国との比較）新'!$E$20:$E$28</c:f>
              <c:numCache>
                <c:formatCode>#,##0.0;[Red]\-#,##0.0</c:formatCode>
                <c:ptCount val="9"/>
                <c:pt idx="0">
                  <c:v>12.710310531999999</c:v>
                </c:pt>
                <c:pt idx="1">
                  <c:v>13.447903579</c:v>
                </c:pt>
                <c:pt idx="2">
                  <c:v>14.315100737</c:v>
                </c:pt>
                <c:pt idx="3">
                  <c:v>16.310327348999998</c:v>
                </c:pt>
                <c:pt idx="4">
                  <c:v>17.091267370000001</c:v>
                </c:pt>
                <c:pt idx="5">
                  <c:v>16.870564212000001</c:v>
                </c:pt>
                <c:pt idx="6">
                  <c:v>15.225889</c:v>
                </c:pt>
                <c:pt idx="7">
                  <c:v>16.607773999999999</c:v>
                </c:pt>
                <c:pt idx="8">
                  <c:v>17.821356999999999</c:v>
                </c:pt>
              </c:numCache>
            </c:numRef>
          </c:val>
          <c:smooth val="0"/>
          <c:extLst>
            <c:ext xmlns:c16="http://schemas.microsoft.com/office/drawing/2014/chart" uri="{C3380CC4-5D6E-409C-BE32-E72D297353CC}">
              <c16:uniqueId val="{0000001A-1DA2-46BC-9F58-7C009F0F15A1}"/>
            </c:ext>
          </c:extLst>
        </c:ser>
        <c:ser>
          <c:idx val="3"/>
          <c:order val="3"/>
          <c:tx>
            <c:strRef>
              <c:f>'阪神港合計（全国との比較）新'!$F$18:$F$19</c:f>
              <c:strCache>
                <c:ptCount val="2"/>
                <c:pt idx="0">
                  <c:v>大阪港</c:v>
                </c:pt>
              </c:strCache>
            </c:strRef>
          </c:tx>
          <c:spPr>
            <a:ln w="28575" cap="rnd">
              <a:solidFill>
                <a:schemeClr val="accent4"/>
              </a:solidFill>
              <a:round/>
            </a:ln>
            <a:effectLst/>
          </c:spPr>
          <c:marker>
            <c:symbol val="x"/>
            <c:size val="7"/>
            <c:spPr>
              <a:noFill/>
              <a:ln w="9525">
                <a:solidFill>
                  <a:schemeClr val="accent4"/>
                </a:solidFill>
              </a:ln>
              <a:effectLst/>
            </c:spPr>
          </c:marker>
          <c:dLbls>
            <c:dLbl>
              <c:idx val="0"/>
              <c:layout>
                <c:manualLayout>
                  <c:x val="-4.2208442694663166E-2"/>
                  <c:y val="2.47904086360429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DA2-46BC-9F58-7C009F0F15A1}"/>
                </c:ext>
              </c:extLst>
            </c:dLbl>
            <c:dLbl>
              <c:idx val="1"/>
              <c:layout>
                <c:manualLayout>
                  <c:x val="-4.2208442694663166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DA2-46BC-9F58-7C009F0F15A1}"/>
                </c:ext>
              </c:extLst>
            </c:dLbl>
            <c:dLbl>
              <c:idx val="2"/>
              <c:layout>
                <c:manualLayout>
                  <c:x val="-4.2208442694663166E-2"/>
                  <c:y val="2.4790408636043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1DA2-46BC-9F58-7C009F0F15A1}"/>
                </c:ext>
              </c:extLst>
            </c:dLbl>
            <c:dLbl>
              <c:idx val="3"/>
              <c:layout>
                <c:manualLayout>
                  <c:x val="-4.2208442694663166E-2"/>
                  <c:y val="3.2409458540519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1DA2-46BC-9F58-7C009F0F15A1}"/>
                </c:ext>
              </c:extLst>
            </c:dLbl>
            <c:dLbl>
              <c:idx val="4"/>
              <c:layout>
                <c:manualLayout>
                  <c:x val="-4.220844269466327E-2"/>
                  <c:y val="4.38380333972353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DA2-46BC-9F58-7C009F0F15A1}"/>
                </c:ext>
              </c:extLst>
            </c:dLbl>
            <c:dLbl>
              <c:idx val="5"/>
              <c:layout>
                <c:manualLayout>
                  <c:x val="-4.4986220472440948E-2"/>
                  <c:y val="4.00285084449969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1DA2-46BC-9F58-7C009F0F15A1}"/>
                </c:ext>
              </c:extLst>
            </c:dLbl>
            <c:dLbl>
              <c:idx val="6"/>
              <c:layout>
                <c:manualLayout>
                  <c:x val="-4.2208442694663166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1DA2-46BC-9F58-7C009F0F15A1}"/>
                </c:ext>
              </c:extLst>
            </c:dLbl>
            <c:dLbl>
              <c:idx val="7"/>
              <c:layout>
                <c:manualLayout>
                  <c:x val="-4.220844269466327E-2"/>
                  <c:y val="3.62189834927584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1DA2-46BC-9F58-7C009F0F15A1}"/>
                </c:ext>
              </c:extLst>
            </c:dLbl>
            <c:dLbl>
              <c:idx val="8"/>
              <c:layout>
                <c:manualLayout>
                  <c:x val="-4.4986220472440948E-2"/>
                  <c:y val="4.38380333972352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4"/>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'阪神港合計（全国との比較）新'!$F$20:$F$28</c:f>
              <c:numCache>
                <c:formatCode>#,##0.0;[Red]\-#,##0.0</c:formatCode>
                <c:ptCount val="9"/>
                <c:pt idx="0">
                  <c:v>7.0182710000000004</c:v>
                </c:pt>
                <c:pt idx="1">
                  <c:v>7.3289989999999996</c:v>
                </c:pt>
                <c:pt idx="2">
                  <c:v>6.9200390000000001</c:v>
                </c:pt>
                <c:pt idx="3">
                  <c:v>7.8655889999999999</c:v>
                </c:pt>
                <c:pt idx="4">
                  <c:v>8.4101789999999994</c:v>
                </c:pt>
                <c:pt idx="5">
                  <c:v>8.4211510000000001</c:v>
                </c:pt>
                <c:pt idx="6">
                  <c:v>7.4856809999999996</c:v>
                </c:pt>
                <c:pt idx="7">
                  <c:v>8.4295039999999997</c:v>
                </c:pt>
                <c:pt idx="8">
                  <c:v>9.2139930000000003</c:v>
                </c:pt>
              </c:numCache>
            </c:numRef>
          </c:val>
          <c:smooth val="0"/>
          <c:extLst>
            <c:ext xmlns:c16="http://schemas.microsoft.com/office/drawing/2014/chart" uri="{C3380CC4-5D6E-409C-BE32-E72D297353CC}">
              <c16:uniqueId val="{00000024-1DA2-46BC-9F58-7C009F0F15A1}"/>
            </c:ext>
          </c:extLst>
        </c:ser>
        <c:ser>
          <c:idx val="4"/>
          <c:order val="4"/>
          <c:tx>
            <c:strRef>
              <c:f>'阪神港合計（全国との比較）新'!$G$18:$G$19</c:f>
              <c:strCache>
                <c:ptCount val="2"/>
                <c:pt idx="0">
                  <c:v>神戸港</c:v>
                </c:pt>
              </c:strCache>
            </c:strRef>
          </c:tx>
          <c:spPr>
            <a:ln w="28575" cap="rnd">
              <a:solidFill>
                <a:schemeClr val="accent5"/>
              </a:solidFill>
              <a:round/>
            </a:ln>
            <a:effectLst/>
          </c:spPr>
          <c:marker>
            <c:symbol val="star"/>
            <c:size val="7"/>
            <c:spPr>
              <a:noFill/>
              <a:ln w="9525">
                <a:solidFill>
                  <a:schemeClr val="accent5"/>
                </a:solidFill>
              </a:ln>
              <a:effectLst/>
            </c:spPr>
          </c:marker>
          <c:dLbls>
            <c:dLbl>
              <c:idx val="4"/>
              <c:layout>
                <c:manualLayout>
                  <c:x val="-3.9430664916885488E-2"/>
                  <c:y val="-5.90191403132028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1DA2-46BC-9F58-7C009F0F15A1}"/>
                </c:ext>
              </c:extLst>
            </c:dLbl>
            <c:dLbl>
              <c:idx val="8"/>
              <c:layout>
                <c:manualLayout>
                  <c:x val="-4.4986220472440948E-2"/>
                  <c:y val="-3.9971515552010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5"/>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'阪神港合計（全国との比較）新'!$G$20:$G$28</c:f>
              <c:numCache>
                <c:formatCode>#,##0.0;[Red]\-#,##0.0</c:formatCode>
                <c:ptCount val="9"/>
                <c:pt idx="0">
                  <c:v>7.5585173480000005</c:v>
                </c:pt>
                <c:pt idx="1">
                  <c:v>8.0802381660000009</c:v>
                </c:pt>
                <c:pt idx="2">
                  <c:v>7.6334321129999996</c:v>
                </c:pt>
                <c:pt idx="3">
                  <c:v>8.1639844589999999</c:v>
                </c:pt>
                <c:pt idx="4">
                  <c:v>8.6273696400000013</c:v>
                </c:pt>
                <c:pt idx="5">
                  <c:v>8.8170355540000003</c:v>
                </c:pt>
                <c:pt idx="6">
                  <c:v>8.0108709999999999</c:v>
                </c:pt>
                <c:pt idx="7">
                  <c:v>8.8672769999999996</c:v>
                </c:pt>
                <c:pt idx="8">
                  <c:v>9.2583660000000005</c:v>
                </c:pt>
              </c:numCache>
            </c:numRef>
          </c:val>
          <c:smooth val="0"/>
          <c:extLst>
            <c:ext xmlns:c16="http://schemas.microsoft.com/office/drawing/2014/chart" uri="{C3380CC4-5D6E-409C-BE32-E72D297353CC}">
              <c16:uniqueId val="{00000027-1DA2-46BC-9F58-7C009F0F15A1}"/>
            </c:ext>
          </c:extLst>
        </c:ser>
        <c:ser>
          <c:idx val="5"/>
          <c:order val="5"/>
          <c:tx>
            <c:strRef>
              <c:f>'阪神港合計（全国との比較）新'!$H$18:$H$19</c:f>
              <c:strCache>
                <c:ptCount val="2"/>
                <c:pt idx="0">
                  <c:v>阪神港合計</c:v>
                </c:pt>
              </c:strCache>
            </c:strRef>
          </c:tx>
          <c:spPr>
            <a:ln w="28575" cap="rnd">
              <a:solidFill>
                <a:schemeClr val="accent6"/>
              </a:solidFill>
              <a:round/>
            </a:ln>
            <a:effectLst/>
          </c:spPr>
          <c:marker>
            <c:symbol val="circle"/>
            <c:size val="7"/>
            <c:spPr>
              <a:solidFill>
                <a:schemeClr val="accent6"/>
              </a:solidFill>
              <a:ln w="9525">
                <a:solidFill>
                  <a:schemeClr val="accent6"/>
                </a:solidFill>
              </a:ln>
              <a:effectLst/>
            </c:spPr>
          </c:marker>
          <c:dLbls>
            <c:dLbl>
              <c:idx val="2"/>
              <c:layout>
                <c:manualLayout>
                  <c:x val="-4.8541776027996503E-2"/>
                  <c:y val="-4.75905654564875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1DA2-46BC-9F58-7C009F0F15A1}"/>
                </c:ext>
              </c:extLst>
            </c:dLbl>
            <c:dLbl>
              <c:idx val="3"/>
              <c:layout>
                <c:manualLayout>
                  <c:x val="-4.8541776027996503E-2"/>
                  <c:y val="-3.997151555201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1DA2-46BC-9F58-7C009F0F15A1}"/>
                </c:ext>
              </c:extLst>
            </c:dLbl>
            <c:dLbl>
              <c:idx val="4"/>
              <c:layout>
                <c:manualLayout>
                  <c:x val="-4.85417760279966E-2"/>
                  <c:y val="3.62189834927584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1DA2-46BC-9F58-7C009F0F15A1}"/>
                </c:ext>
              </c:extLst>
            </c:dLbl>
            <c:dLbl>
              <c:idx val="5"/>
              <c:layout>
                <c:manualLayout>
                  <c:x val="-4.85417760279966E-2"/>
                  <c:y val="-4.37810405042491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1DA2-46BC-9F58-7C009F0F15A1}"/>
                </c:ext>
              </c:extLst>
            </c:dLbl>
            <c:dLbl>
              <c:idx val="6"/>
              <c:layout>
                <c:manualLayout>
                  <c:x val="-4.8541776027996503E-2"/>
                  <c:y val="-7.80667650743952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1DA2-46BC-9F58-7C009F0F15A1}"/>
                </c:ext>
              </c:extLst>
            </c:dLbl>
            <c:dLbl>
              <c:idx val="7"/>
              <c:layout>
                <c:manualLayout>
                  <c:x val="-4.85417760279966E-2"/>
                  <c:y val="-3.61619905997722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'阪神港合計（全国との比較）新'!$H$20:$H$28</c:f>
              <c:numCache>
                <c:formatCode>#,##0.0;[Red]\-#,##0.0</c:formatCode>
                <c:ptCount val="9"/>
                <c:pt idx="0">
                  <c:v>14.576788348000001</c:v>
                </c:pt>
                <c:pt idx="1">
                  <c:v>15.409237166</c:v>
                </c:pt>
                <c:pt idx="2">
                  <c:v>14.553471113000001</c:v>
                </c:pt>
                <c:pt idx="3">
                  <c:v>16.029573458999998</c:v>
                </c:pt>
                <c:pt idx="4">
                  <c:v>17.037548640000001</c:v>
                </c:pt>
                <c:pt idx="5">
                  <c:v>17.238186554000002</c:v>
                </c:pt>
                <c:pt idx="6">
                  <c:v>15.496551999999999</c:v>
                </c:pt>
                <c:pt idx="7">
                  <c:v>17.296780999999999</c:v>
                </c:pt>
                <c:pt idx="8">
                  <c:v>18.472359000000001</c:v>
                </c:pt>
              </c:numCache>
            </c:numRef>
          </c:val>
          <c:smooth val="0"/>
          <c:extLst>
            <c:ext xmlns:c16="http://schemas.microsoft.com/office/drawing/2014/chart" uri="{C3380CC4-5D6E-409C-BE32-E72D297353CC}">
              <c16:uniqueId val="{0000002E-1DA2-46BC-9F58-7C009F0F15A1}"/>
            </c:ext>
          </c:extLst>
        </c:ser>
        <c:dLbls>
          <c:dLblPos val="t"/>
          <c:showLegendKey val="0"/>
          <c:showVal val="1"/>
          <c:showCatName val="0"/>
          <c:showSerName val="0"/>
          <c:showPercent val="0"/>
          <c:showBubbleSize val="0"/>
        </c:dLbls>
        <c:marker val="1"/>
        <c:smooth val="0"/>
        <c:axId val="298701632"/>
        <c:axId val="298702464"/>
      </c:lineChart>
      <c:catAx>
        <c:axId val="298701632"/>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alpha val="92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298702464"/>
        <c:crosses val="autoZero"/>
        <c:auto val="1"/>
        <c:lblAlgn val="ctr"/>
        <c:lblOffset val="100"/>
        <c:noMultiLvlLbl val="0"/>
      </c:catAx>
      <c:valAx>
        <c:axId val="298702464"/>
        <c:scaling>
          <c:orientation val="minMax"/>
          <c:min val="6"/>
        </c:scaling>
        <c:delete val="0"/>
        <c:axPos val="l"/>
        <c:majorGridlines>
          <c:spPr>
            <a:ln w="9525" cap="flat" cmpd="sng" algn="ctr">
              <a:solidFill>
                <a:schemeClr val="tx1">
                  <a:lumMod val="50000"/>
                  <a:lumOff val="50000"/>
                </a:schemeClr>
              </a:solidFill>
              <a:round/>
            </a:ln>
            <a:effectLst/>
          </c:spPr>
        </c:majorGridlines>
        <c:numFmt formatCode="#,##0.0;[Red]\-#,##0.0"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298701632"/>
        <c:crosses val="autoZero"/>
        <c:crossBetween val="between"/>
      </c:valAx>
      <c:spPr>
        <a:noFill/>
        <a:ln>
          <a:noFill/>
        </a:ln>
        <a:effectLst/>
      </c:spPr>
    </c:plotArea>
    <c:legend>
      <c:legendPos val="b"/>
      <c:layout>
        <c:manualLayout>
          <c:xMode val="edge"/>
          <c:yMode val="edge"/>
          <c:x val="9.166666666666666E-2"/>
          <c:y val="0.86155088682326231"/>
          <c:w val="0.875"/>
          <c:h val="0.116088631015321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07174103237096E-2"/>
          <c:y val="2.60791439531597E-2"/>
          <c:w val="0.88337270341207352"/>
          <c:h val="0.7594263876709102"/>
        </c:manualLayout>
      </c:layout>
      <c:lineChart>
        <c:grouping val="standard"/>
        <c:varyColors val="0"/>
        <c:ser>
          <c:idx val="0"/>
          <c:order val="0"/>
          <c:tx>
            <c:strRef>
              <c:f>外貿コンテナ個数!$V$3</c:f>
              <c:strCache>
                <c:ptCount val="1"/>
                <c:pt idx="0">
                  <c:v>東京港</c:v>
                </c:pt>
              </c:strCache>
            </c:strRef>
          </c:tx>
          <c:marker>
            <c:symbol val="diamond"/>
            <c:size val="6"/>
          </c:marker>
          <c:dLbls>
            <c:dLbl>
              <c:idx val="0"/>
              <c:layout>
                <c:manualLayout>
                  <c:x val="-5.91980013193538E-2"/>
                  <c:y val="3.94966013863651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DB-45CD-9DB6-4D592FF80242}"/>
                </c:ext>
              </c:extLst>
            </c:dLbl>
            <c:dLbl>
              <c:idx val="1"/>
              <c:layout>
                <c:manualLayout>
                  <c:x val="-5.5632938930761995E-2"/>
                  <c:y val="3.189926045569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DB-45CD-9DB6-4D592FF80242}"/>
                </c:ext>
              </c:extLst>
            </c:dLbl>
            <c:spPr>
              <a:noFill/>
              <a:ln>
                <a:noFill/>
              </a:ln>
              <a:effectLst/>
            </c:spPr>
            <c:txPr>
              <a:bodyPr/>
              <a:lstStyle/>
              <a:p>
                <a:pPr>
                  <a:defRPr>
                    <a:solidFill>
                      <a:schemeClr val="tx2">
                        <a:lumMod val="75000"/>
                      </a:schemeClr>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外貿コンテナ個数!$V$4:$V$12</c:f>
              <c:numCache>
                <c:formatCode>0</c:formatCode>
                <c:ptCount val="9"/>
                <c:pt idx="0">
                  <c:v>381.6216</c:v>
                </c:pt>
                <c:pt idx="1">
                  <c:v>414.3553</c:v>
                </c:pt>
                <c:pt idx="2">
                  <c:v>423.52640000000002</c:v>
                </c:pt>
                <c:pt idx="3">
                  <c:v>435.33940000000001</c:v>
                </c:pt>
                <c:pt idx="4">
                  <c:v>438.98540000000003</c:v>
                </c:pt>
                <c:pt idx="5">
                  <c:v>414.95069999999998</c:v>
                </c:pt>
                <c:pt idx="6">
                  <c:v>425.06470000000002</c:v>
                </c:pt>
                <c:pt idx="7">
                  <c:v>450.01560000000001</c:v>
                </c:pt>
                <c:pt idx="8">
                  <c:v>457.0795</c:v>
                </c:pt>
              </c:numCache>
            </c:numRef>
          </c:val>
          <c:smooth val="0"/>
          <c:extLst>
            <c:ext xmlns:c16="http://schemas.microsoft.com/office/drawing/2014/chart" uri="{C3380CC4-5D6E-409C-BE32-E72D297353CC}">
              <c16:uniqueId val="{00000002-E0DB-45CD-9DB6-4D592FF80242}"/>
            </c:ext>
          </c:extLst>
        </c:ser>
        <c:ser>
          <c:idx val="1"/>
          <c:order val="1"/>
          <c:tx>
            <c:strRef>
              <c:f>外貿コンテナ個数!$W$3</c:f>
              <c:strCache>
                <c:ptCount val="1"/>
                <c:pt idx="0">
                  <c:v>横浜港</c:v>
                </c:pt>
              </c:strCache>
            </c:strRef>
          </c:tx>
          <c:marker>
            <c:symbol val="square"/>
            <c:size val="6"/>
          </c:marker>
          <c:dLbls>
            <c:spPr>
              <a:noFill/>
              <a:ln>
                <a:noFill/>
              </a:ln>
              <a:effectLst/>
            </c:spPr>
            <c:txPr>
              <a:bodyPr/>
              <a:lstStyle/>
              <a:p>
                <a:pPr>
                  <a:defRPr>
                    <a:solidFill>
                      <a:schemeClr val="accent2">
                        <a:lumMod val="75000"/>
                      </a:schemeClr>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外貿コンテナ個数!$W$4:$W$12</c:f>
              <c:numCache>
                <c:formatCode>0</c:formatCode>
                <c:ptCount val="9"/>
                <c:pt idx="0">
                  <c:v>298.95549999999997</c:v>
                </c:pt>
                <c:pt idx="1">
                  <c:v>280.28739999999999</c:v>
                </c:pt>
                <c:pt idx="2">
                  <c:v>273.1232</c:v>
                </c:pt>
                <c:pt idx="3">
                  <c:v>258.80739999999997</c:v>
                </c:pt>
                <c:pt idx="4">
                  <c:v>261.1771</c:v>
                </c:pt>
                <c:pt idx="5">
                  <c:v>251.3511</c:v>
                </c:pt>
                <c:pt idx="6">
                  <c:v>252.09466499999999</c:v>
                </c:pt>
                <c:pt idx="7">
                  <c:v>262.101</c:v>
                </c:pt>
                <c:pt idx="8">
                  <c:v>272.38819999999998</c:v>
                </c:pt>
              </c:numCache>
            </c:numRef>
          </c:val>
          <c:smooth val="0"/>
          <c:extLst>
            <c:ext xmlns:c16="http://schemas.microsoft.com/office/drawing/2014/chart" uri="{C3380CC4-5D6E-409C-BE32-E72D297353CC}">
              <c16:uniqueId val="{00000003-E0DB-45CD-9DB6-4D592FF80242}"/>
            </c:ext>
          </c:extLst>
        </c:ser>
        <c:ser>
          <c:idx val="2"/>
          <c:order val="2"/>
          <c:tx>
            <c:strRef>
              <c:f>外貿コンテナ個数!$X$3</c:f>
              <c:strCache>
                <c:ptCount val="1"/>
                <c:pt idx="0">
                  <c:v>名古屋港</c:v>
                </c:pt>
              </c:strCache>
            </c:strRef>
          </c:tx>
          <c:marker>
            <c:symbol val="triangle"/>
            <c:size val="6"/>
          </c:marker>
          <c:dLbls>
            <c:dLbl>
              <c:idx val="0"/>
              <c:layout>
                <c:manualLayout>
                  <c:x val="-5.8882496598334014E-2"/>
                  <c:y val="-2.82035060622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DB-45CD-9DB6-4D592FF80242}"/>
                </c:ext>
              </c:extLst>
            </c:dLbl>
            <c:dLbl>
              <c:idx val="1"/>
              <c:layout>
                <c:manualLayout>
                  <c:x val="-5.5783417830000674E-2"/>
                  <c:y val="-2.82035060622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DB-45CD-9DB6-4D592FF80242}"/>
                </c:ext>
              </c:extLst>
            </c:dLbl>
            <c:dLbl>
              <c:idx val="2"/>
              <c:layout>
                <c:manualLayout>
                  <c:x val="-4.6486181525000538E-2"/>
                  <c:y val="-2.11526295466703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DB-45CD-9DB6-4D592FF80242}"/>
                </c:ext>
              </c:extLst>
            </c:dLbl>
            <c:dLbl>
              <c:idx val="3"/>
              <c:layout>
                <c:manualLayout>
                  <c:x val="-1.2396315073333533E-2"/>
                  <c:y val="1.762719128889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DB-45CD-9DB6-4D592FF80242}"/>
                </c:ext>
              </c:extLst>
            </c:dLbl>
            <c:dLbl>
              <c:idx val="4"/>
              <c:layout>
                <c:manualLayout>
                  <c:x val="-2.4792630146666952E-2"/>
                  <c:y val="2.82035060622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0DB-45CD-9DB6-4D592FF80242}"/>
                </c:ext>
              </c:extLst>
            </c:dLbl>
            <c:dLbl>
              <c:idx val="5"/>
              <c:layout>
                <c:manualLayout>
                  <c:x val="-2.1693551378333585E-2"/>
                  <c:y val="2.4678067804448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0DB-45CD-9DB6-4D592FF80242}"/>
                </c:ext>
              </c:extLst>
            </c:dLbl>
            <c:dLbl>
              <c:idx val="6"/>
              <c:layout>
                <c:manualLayout>
                  <c:x val="-6.1981575366668517E-3"/>
                  <c:y val="1.4101753031113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0DB-45CD-9DB6-4D592FF80242}"/>
                </c:ext>
              </c:extLst>
            </c:dLbl>
            <c:dLbl>
              <c:idx val="7"/>
              <c:layout>
                <c:manualLayout>
                  <c:x val="-6.1981575366668517E-3"/>
                  <c:y val="1.7627191288891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0DB-45CD-9DB6-4D592FF80242}"/>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外貿コンテナ個数!$U$4:$U$12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外貿コンテナ個数!$X$4:$X$12</c:f>
              <c:numCache>
                <c:formatCode>0</c:formatCode>
                <c:ptCount val="9"/>
                <c:pt idx="0">
                  <c:v>239.46199999999999</c:v>
                </c:pt>
                <c:pt idx="1">
                  <c:v>247.22640000000001</c:v>
                </c:pt>
                <c:pt idx="2">
                  <c:v>249.25020000000001</c:v>
                </c:pt>
                <c:pt idx="3">
                  <c:v>253.0154</c:v>
                </c:pt>
                <c:pt idx="4">
                  <c:v>256.93200000000002</c:v>
                </c:pt>
                <c:pt idx="5">
                  <c:v>246.62720500000003</c:v>
                </c:pt>
                <c:pt idx="6">
                  <c:v>249.12065000000001</c:v>
                </c:pt>
                <c:pt idx="7">
                  <c:v>258.86007500000005</c:v>
                </c:pt>
                <c:pt idx="8">
                  <c:v>269.96260000000001</c:v>
                </c:pt>
              </c:numCache>
            </c:numRef>
          </c:val>
          <c:smooth val="0"/>
          <c:extLst>
            <c:ext xmlns:c16="http://schemas.microsoft.com/office/drawing/2014/chart" uri="{C3380CC4-5D6E-409C-BE32-E72D297353CC}">
              <c16:uniqueId val="{0000000C-E0DB-45CD-9DB6-4D592FF80242}"/>
            </c:ext>
          </c:extLst>
        </c:ser>
        <c:ser>
          <c:idx val="3"/>
          <c:order val="3"/>
          <c:tx>
            <c:strRef>
              <c:f>外貿コンテナ個数!$Y$3</c:f>
              <c:strCache>
                <c:ptCount val="1"/>
                <c:pt idx="0">
                  <c:v>大阪港</c:v>
                </c:pt>
              </c:strCache>
            </c:strRef>
          </c:tx>
          <c:marker>
            <c:symbol val="x"/>
            <c:size val="6"/>
          </c:marker>
          <c:dLbls>
            <c:dLbl>
              <c:idx val="0"/>
              <c:layout>
                <c:manualLayout>
                  <c:x val="-5.9297091972577862E-2"/>
                  <c:y val="3.16848767757530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0DB-45CD-9DB6-4D592FF80242}"/>
                </c:ext>
              </c:extLst>
            </c:dLbl>
            <c:dLbl>
              <c:idx val="1"/>
              <c:layout>
                <c:manualLayout>
                  <c:x val="-5.9297091972577862E-2"/>
                  <c:y val="-4.00048010990238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0DB-45CD-9DB6-4D592FF80242}"/>
                </c:ext>
              </c:extLst>
            </c:dLbl>
            <c:dLbl>
              <c:idx val="2"/>
              <c:layout>
                <c:manualLayout>
                  <c:x val="-5.5726062079121091E-2"/>
                  <c:y val="-2.86853782766905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0DB-45CD-9DB6-4D592FF80242}"/>
                </c:ext>
              </c:extLst>
            </c:dLbl>
            <c:dLbl>
              <c:idx val="3"/>
              <c:layout>
                <c:manualLayout>
                  <c:x val="-5.619801112349658E-2"/>
                  <c:y val="-2.91809129996788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0DB-45CD-9DB6-4D592FF80242}"/>
                </c:ext>
              </c:extLst>
            </c:dLbl>
            <c:dLbl>
              <c:idx val="4"/>
              <c:layout>
                <c:manualLayout>
                  <c:x val="-5.619801112349658E-2"/>
                  <c:y val="-2.94288040519777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0DB-45CD-9DB6-4D592FF80242}"/>
                </c:ext>
              </c:extLst>
            </c:dLbl>
            <c:dLbl>
              <c:idx val="5"/>
              <c:layout>
                <c:manualLayout>
                  <c:x val="-5.9297091972577862E-2"/>
                  <c:y val="2.4138594894197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0DB-45CD-9DB6-4D592FF80242}"/>
                </c:ext>
              </c:extLst>
            </c:dLbl>
            <c:dLbl>
              <c:idx val="6"/>
              <c:layout>
                <c:manualLayout>
                  <c:x val="-5.9297091972577862E-2"/>
                  <c:y val="2.7911735834975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0DB-45CD-9DB6-4D592FF80242}"/>
                </c:ext>
              </c:extLst>
            </c:dLbl>
            <c:dLbl>
              <c:idx val="7"/>
              <c:layout>
                <c:manualLayout>
                  <c:x val="-3.4545637059079738E-2"/>
                  <c:y val="2.7911735834975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0DB-45CD-9DB6-4D592FF80242}"/>
                </c:ext>
              </c:extLst>
            </c:dLbl>
            <c:dLbl>
              <c:idx val="8"/>
              <c:layout>
                <c:manualLayout>
                  <c:x val="-4.6766318723901967E-2"/>
                  <c:y val="4.01811131446381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0DB-45CD-9DB6-4D592FF80242}"/>
                </c:ext>
              </c:extLst>
            </c:dLbl>
            <c:spPr>
              <a:noFill/>
              <a:ln>
                <a:noFill/>
              </a:ln>
              <a:effectLst/>
            </c:spPr>
            <c:txPr>
              <a:bodyPr/>
              <a:lstStyle/>
              <a:p>
                <a:pPr>
                  <a:defRPr u="sng">
                    <a:solidFill>
                      <a:schemeClr val="accent4">
                        <a:lumMod val="75000"/>
                      </a:schemeClr>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外貿コンテナ個数!$Y$4:$Y$12</c:f>
              <c:numCache>
                <c:formatCode>0</c:formatCode>
                <c:ptCount val="9"/>
                <c:pt idx="0">
                  <c:v>198.00290000000001</c:v>
                </c:pt>
                <c:pt idx="1">
                  <c:v>217.3389</c:v>
                </c:pt>
                <c:pt idx="2">
                  <c:v>212.0316</c:v>
                </c:pt>
                <c:pt idx="3">
                  <c:v>219.3939</c:v>
                </c:pt>
                <c:pt idx="4">
                  <c:v>217.37629999999999</c:v>
                </c:pt>
                <c:pt idx="5">
                  <c:v>197.03206</c:v>
                </c:pt>
                <c:pt idx="6">
                  <c:v>195.23715000000001</c:v>
                </c:pt>
                <c:pt idx="7">
                  <c:v>204.86124000000001</c:v>
                </c:pt>
                <c:pt idx="8">
                  <c:v>209.60159999999999</c:v>
                </c:pt>
              </c:numCache>
            </c:numRef>
          </c:val>
          <c:smooth val="0"/>
          <c:extLst>
            <c:ext xmlns:c16="http://schemas.microsoft.com/office/drawing/2014/chart" uri="{C3380CC4-5D6E-409C-BE32-E72D297353CC}">
              <c16:uniqueId val="{00000016-E0DB-45CD-9DB6-4D592FF80242}"/>
            </c:ext>
          </c:extLst>
        </c:ser>
        <c:ser>
          <c:idx val="4"/>
          <c:order val="4"/>
          <c:tx>
            <c:strRef>
              <c:f>外貿コンテナ個数!$Z$3</c:f>
              <c:strCache>
                <c:ptCount val="1"/>
                <c:pt idx="0">
                  <c:v>神戸港</c:v>
                </c:pt>
              </c:strCache>
            </c:strRef>
          </c:tx>
          <c:marker>
            <c:symbol val="star"/>
            <c:size val="6"/>
          </c:marker>
          <c:dLbls>
            <c:dLbl>
              <c:idx val="0"/>
              <c:layout>
                <c:manualLayout>
                  <c:x val="-5.9297091972577862E-2"/>
                  <c:y val="-3.16848767757530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0DB-45CD-9DB6-4D592FF80242}"/>
                </c:ext>
              </c:extLst>
            </c:dLbl>
            <c:dLbl>
              <c:idx val="1"/>
              <c:layout>
                <c:manualLayout>
                  <c:x val="-5.9297091972577862E-2"/>
                  <c:y val="2.49122373359129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0DB-45CD-9DB6-4D592FF80242}"/>
                </c:ext>
              </c:extLst>
            </c:dLbl>
            <c:dLbl>
              <c:idx val="2"/>
              <c:layout>
                <c:manualLayout>
                  <c:x val="-5.9297091972577862E-2"/>
                  <c:y val="3.24585192174683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0DB-45CD-9DB6-4D592FF80242}"/>
                </c:ext>
              </c:extLst>
            </c:dLbl>
            <c:dLbl>
              <c:idx val="3"/>
              <c:layout>
                <c:manualLayout>
                  <c:x val="-5.9297091972577862E-2"/>
                  <c:y val="3.24585192174683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0DB-45CD-9DB6-4D592FF80242}"/>
                </c:ext>
              </c:extLst>
            </c:dLbl>
            <c:dLbl>
              <c:idx val="4"/>
              <c:layout>
                <c:manualLayout>
                  <c:x val="-4.9999853586829901E-2"/>
                  <c:y val="2.56554747419003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0DB-45CD-9DB6-4D592FF80242}"/>
                </c:ext>
              </c:extLst>
            </c:dLbl>
            <c:dLbl>
              <c:idx val="5"/>
              <c:layout>
                <c:manualLayout>
                  <c:x val="-5.619801112349658E-2"/>
                  <c:y val="-2.08608787113218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0DB-45CD-9DB6-4D592FF80242}"/>
                </c:ext>
              </c:extLst>
            </c:dLbl>
            <c:dLbl>
              <c:idx val="6"/>
              <c:layout>
                <c:manualLayout>
                  <c:x val="-5.3098932355163213E-2"/>
                  <c:y val="-2.84072597379128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0DB-45CD-9DB6-4D592FF80242}"/>
                </c:ext>
              </c:extLst>
            </c:dLbl>
            <c:dLbl>
              <c:idx val="7"/>
              <c:layout>
                <c:manualLayout>
                  <c:x val="-4.6470076076283326E-2"/>
                  <c:y val="-2.84072597379128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0DB-45CD-9DB6-4D592FF80242}"/>
                </c:ext>
              </c:extLst>
            </c:dLbl>
            <c:dLbl>
              <c:idx val="8"/>
              <c:layout>
                <c:manualLayout>
                  <c:x val="-4.6766318723901967E-2"/>
                  <c:y val="-2.96047983713030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0DB-45CD-9DB6-4D592FF80242}"/>
                </c:ext>
              </c:extLst>
            </c:dLbl>
            <c:spPr>
              <a:ln>
                <a:noFill/>
              </a:ln>
            </c:spPr>
            <c:txPr>
              <a:bodyPr/>
              <a:lstStyle/>
              <a:p>
                <a:pPr>
                  <a:defRPr>
                    <a:solidFill>
                      <a:schemeClr val="accent5">
                        <a:lumMod val="75000"/>
                      </a:schemeClr>
                    </a:solidFill>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外貿コンテナ個数!$Z$4:$Z$12</c:f>
              <c:numCache>
                <c:formatCode>0</c:formatCode>
                <c:ptCount val="9"/>
                <c:pt idx="0">
                  <c:v>201.7955</c:v>
                </c:pt>
                <c:pt idx="1">
                  <c:v>209.71430000000001</c:v>
                </c:pt>
                <c:pt idx="2">
                  <c:v>207.0737</c:v>
                </c:pt>
                <c:pt idx="3">
                  <c:v>204.88890000000001</c:v>
                </c:pt>
                <c:pt idx="4">
                  <c:v>205.11160000000001</c:v>
                </c:pt>
                <c:pt idx="5">
                  <c:v>211.50649999999999</c:v>
                </c:pt>
                <c:pt idx="6">
                  <c:v>214.0547</c:v>
                </c:pt>
                <c:pt idx="7">
                  <c:v>221.8861</c:v>
                </c:pt>
                <c:pt idx="8">
                  <c:v>221.95840000000001</c:v>
                </c:pt>
              </c:numCache>
            </c:numRef>
          </c:val>
          <c:smooth val="0"/>
          <c:extLst>
            <c:ext xmlns:c16="http://schemas.microsoft.com/office/drawing/2014/chart" uri="{C3380CC4-5D6E-409C-BE32-E72D297353CC}">
              <c16:uniqueId val="{00000020-E0DB-45CD-9DB6-4D592FF80242}"/>
            </c:ext>
          </c:extLst>
        </c:ser>
        <c:ser>
          <c:idx val="5"/>
          <c:order val="5"/>
          <c:tx>
            <c:strRef>
              <c:f>外貿コンテナ個数!$AA$3</c:f>
              <c:strCache>
                <c:ptCount val="1"/>
                <c:pt idx="0">
                  <c:v>阪神港合計</c:v>
                </c:pt>
              </c:strCache>
            </c:strRef>
          </c:tx>
          <c:marker>
            <c:symbol val="circle"/>
            <c:size val="6"/>
          </c:marker>
          <c:dLbls>
            <c:dLbl>
              <c:idx val="0"/>
              <c:layout>
                <c:manualLayout>
                  <c:x val="-6.2763063707945599E-2"/>
                  <c:y val="-4.70939423170394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0DB-45CD-9DB6-4D592FF80242}"/>
                </c:ext>
              </c:extLst>
            </c:dLbl>
            <c:dLbl>
              <c:idx val="1"/>
              <c:layout>
                <c:manualLayout>
                  <c:x val="-5.5632938930761995E-2"/>
                  <c:y val="-4.32952718517022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0DB-45CD-9DB6-4D592FF80242}"/>
                </c:ext>
              </c:extLst>
            </c:dLbl>
            <c:spPr>
              <a:noFill/>
              <a:ln>
                <a:noFill/>
              </a:ln>
              <a:effectLst/>
            </c:spPr>
            <c:txPr>
              <a:bodyPr/>
              <a:lstStyle/>
              <a:p>
                <a:pPr>
                  <a:defRPr>
                    <a:solidFill>
                      <a:schemeClr val="accent6">
                        <a:lumMod val="75000"/>
                      </a:schemeClr>
                    </a:solidFill>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外貿コンテナ個数!$AA$4:$AA$12</c:f>
              <c:numCache>
                <c:formatCode>0</c:formatCode>
                <c:ptCount val="9"/>
                <c:pt idx="0">
                  <c:v>399.79840000000002</c:v>
                </c:pt>
                <c:pt idx="1">
                  <c:v>427.0532</c:v>
                </c:pt>
                <c:pt idx="2">
                  <c:v>419.1053</c:v>
                </c:pt>
                <c:pt idx="3">
                  <c:v>424.28280000000001</c:v>
                </c:pt>
                <c:pt idx="4">
                  <c:v>422.48789999999997</c:v>
                </c:pt>
                <c:pt idx="5">
                  <c:v>408.53855999999996</c:v>
                </c:pt>
                <c:pt idx="6">
                  <c:v>409.29185000000001</c:v>
                </c:pt>
                <c:pt idx="7">
                  <c:v>426.74734000000001</c:v>
                </c:pt>
                <c:pt idx="8">
                  <c:v>431.56</c:v>
                </c:pt>
              </c:numCache>
            </c:numRef>
          </c:val>
          <c:smooth val="0"/>
          <c:extLst>
            <c:ext xmlns:c16="http://schemas.microsoft.com/office/drawing/2014/chart" uri="{C3380CC4-5D6E-409C-BE32-E72D297353CC}">
              <c16:uniqueId val="{00000023-E0DB-45CD-9DB6-4D592FF80242}"/>
            </c:ext>
          </c:extLst>
        </c:ser>
        <c:dLbls>
          <c:showLegendKey val="0"/>
          <c:showVal val="0"/>
          <c:showCatName val="0"/>
          <c:showSerName val="0"/>
          <c:showPercent val="0"/>
          <c:showBubbleSize val="0"/>
        </c:dLbls>
        <c:marker val="1"/>
        <c:smooth val="0"/>
        <c:axId val="108046208"/>
        <c:axId val="108047744"/>
      </c:lineChart>
      <c:catAx>
        <c:axId val="108046208"/>
        <c:scaling>
          <c:orientation val="minMax"/>
        </c:scaling>
        <c:delete val="0"/>
        <c:axPos val="b"/>
        <c:numFmt formatCode="General" sourceLinked="0"/>
        <c:majorTickMark val="out"/>
        <c:minorTickMark val="none"/>
        <c:tickLblPos val="nextTo"/>
        <c:crossAx val="108047744"/>
        <c:crosses val="autoZero"/>
        <c:auto val="1"/>
        <c:lblAlgn val="ctr"/>
        <c:lblOffset val="100"/>
        <c:noMultiLvlLbl val="0"/>
      </c:catAx>
      <c:valAx>
        <c:axId val="108047744"/>
        <c:scaling>
          <c:orientation val="minMax"/>
          <c:min val="150"/>
        </c:scaling>
        <c:delete val="0"/>
        <c:axPos val="l"/>
        <c:majorGridlines/>
        <c:numFmt formatCode="0" sourceLinked="1"/>
        <c:majorTickMark val="out"/>
        <c:minorTickMark val="none"/>
        <c:tickLblPos val="nextTo"/>
        <c:crossAx val="108046208"/>
        <c:crosses val="autoZero"/>
        <c:crossBetween val="between"/>
      </c:valAx>
    </c:plotArea>
    <c:legend>
      <c:legendPos val="b"/>
      <c:layout>
        <c:manualLayout>
          <c:xMode val="edge"/>
          <c:yMode val="edge"/>
          <c:x val="7.0038692120433621E-2"/>
          <c:y val="0.87071242737202792"/>
          <c:w val="0.88611111111111107"/>
          <c:h val="9.5497640830250544E-2"/>
        </c:manualLayout>
      </c:layout>
      <c:overlay val="0"/>
      <c:txPr>
        <a:bodyPr/>
        <a:lstStyle/>
        <a:p>
          <a:pPr>
            <a:defRPr>
              <a:latin typeface="+mn-ea"/>
              <a:ea typeface="+mn-ea"/>
              <a:cs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Ｈ30阪神港_輸出まとめ!$M$6</c:f>
              <c:strCache>
                <c:ptCount val="1"/>
                <c:pt idx="0">
                  <c:v>1.食料品</c:v>
                </c:pt>
              </c:strCache>
            </c:strRef>
          </c:tx>
          <c:spPr>
            <a:solidFill>
              <a:srgbClr val="0070C0"/>
            </a:solid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Ｈ30阪神港_輸出まとめ!$N$6:$P$6</c:f>
              <c:numCache>
                <c:formatCode>0.00%</c:formatCode>
                <c:ptCount val="3"/>
                <c:pt idx="0">
                  <c:v>1.6191859179668373E-2</c:v>
                </c:pt>
                <c:pt idx="1">
                  <c:v>1.9260216338335551E-2</c:v>
                </c:pt>
                <c:pt idx="2">
                  <c:v>3.2966164412390562E-3</c:v>
                </c:pt>
              </c:numCache>
            </c:numRef>
          </c:val>
          <c:extLst>
            <c:ext xmlns:c16="http://schemas.microsoft.com/office/drawing/2014/chart" uri="{C3380CC4-5D6E-409C-BE32-E72D297353CC}">
              <c16:uniqueId val="{00000000-39D9-43E3-983D-EDD709AB5567}"/>
            </c:ext>
          </c:extLst>
        </c:ser>
        <c:ser>
          <c:idx val="1"/>
          <c:order val="1"/>
          <c:tx>
            <c:strRef>
              <c:f>Ｈ30阪神港_輸出まとめ!$M$7</c:f>
              <c:strCache>
                <c:ptCount val="1"/>
                <c:pt idx="0">
                  <c:v>2.原料品</c:v>
                </c:pt>
              </c:strCache>
            </c:strRef>
          </c:tx>
          <c:spPr>
            <a:pattFill prst="trellis">
              <a:fgClr>
                <a:schemeClr val="accent5">
                  <a:lumMod val="75000"/>
                </a:schemeClr>
              </a:fgClr>
              <a:bgClr>
                <a:schemeClr val="bg1"/>
              </a:bgClr>
            </a:patt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Ｈ30阪神港_輸出まとめ!$N$7:$P$7</c:f>
              <c:numCache>
                <c:formatCode>0.00%</c:formatCode>
                <c:ptCount val="3"/>
                <c:pt idx="0">
                  <c:v>1.5705699307075525E-2</c:v>
                </c:pt>
                <c:pt idx="1">
                  <c:v>1.8246698092938919E-2</c:v>
                </c:pt>
                <c:pt idx="2">
                  <c:v>6.5436911740546951E-3</c:v>
                </c:pt>
              </c:numCache>
            </c:numRef>
          </c:val>
          <c:extLst>
            <c:ext xmlns:c16="http://schemas.microsoft.com/office/drawing/2014/chart" uri="{C3380CC4-5D6E-409C-BE32-E72D297353CC}">
              <c16:uniqueId val="{00000001-39D9-43E3-983D-EDD709AB5567}"/>
            </c:ext>
          </c:extLst>
        </c:ser>
        <c:ser>
          <c:idx val="2"/>
          <c:order val="2"/>
          <c:tx>
            <c:strRef>
              <c:f>Ｈ30阪神港_輸出まとめ!$M$8</c:f>
              <c:strCache>
                <c:ptCount val="1"/>
                <c:pt idx="0">
                  <c:v>3.鉱物性燃料</c:v>
                </c:pt>
              </c:strCache>
            </c:strRef>
          </c:tx>
          <c:spPr>
            <a:solidFill>
              <a:schemeClr val="accent6">
                <a:lumMod val="75000"/>
              </a:schemeClr>
            </a:solid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Ｈ30阪神港_輸出まとめ!$N$8:$P$8</c:f>
              <c:numCache>
                <c:formatCode>0.00%</c:formatCode>
                <c:ptCount val="3"/>
                <c:pt idx="0">
                  <c:v>4.7893088714518412E-3</c:v>
                </c:pt>
                <c:pt idx="1">
                  <c:v>0</c:v>
                </c:pt>
                <c:pt idx="2">
                  <c:v>8.3484691356840515E-3</c:v>
                </c:pt>
              </c:numCache>
            </c:numRef>
          </c:val>
          <c:extLst>
            <c:ext xmlns:c16="http://schemas.microsoft.com/office/drawing/2014/chart" uri="{C3380CC4-5D6E-409C-BE32-E72D297353CC}">
              <c16:uniqueId val="{00000002-39D9-43E3-983D-EDD709AB5567}"/>
            </c:ext>
          </c:extLst>
        </c:ser>
        <c:ser>
          <c:idx val="3"/>
          <c:order val="3"/>
          <c:tx>
            <c:strRef>
              <c:f>Ｈ30阪神港_輸出まとめ!$M$9</c:f>
              <c:strCache>
                <c:ptCount val="1"/>
                <c:pt idx="0">
                  <c:v>4.化学製品</c:v>
                </c:pt>
              </c:strCache>
            </c:strRef>
          </c:tx>
          <c:spPr>
            <a:pattFill prst="ltVert">
              <a:fgClr>
                <a:srgbClr val="002060"/>
              </a:fgClr>
              <a:bgClr>
                <a:schemeClr val="bg1"/>
              </a:bgClr>
            </a:patt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Ｈ30阪神港_輸出まとめ!$N$9:$P$9</c:f>
              <c:numCache>
                <c:formatCode>0.00%</c:formatCode>
                <c:ptCount val="3"/>
                <c:pt idx="0">
                  <c:v>0.161111660496086</c:v>
                </c:pt>
                <c:pt idx="1">
                  <c:v>0.11323015359654341</c:v>
                </c:pt>
                <c:pt idx="2">
                  <c:v>5.6273896232733052E-2</c:v>
                </c:pt>
              </c:numCache>
            </c:numRef>
          </c:val>
          <c:extLst>
            <c:ext xmlns:c16="http://schemas.microsoft.com/office/drawing/2014/chart" uri="{C3380CC4-5D6E-409C-BE32-E72D297353CC}">
              <c16:uniqueId val="{00000003-39D9-43E3-983D-EDD709AB5567}"/>
            </c:ext>
          </c:extLst>
        </c:ser>
        <c:ser>
          <c:idx val="4"/>
          <c:order val="4"/>
          <c:tx>
            <c:strRef>
              <c:f>Ｈ30阪神港_輸出まとめ!$M$10</c:f>
              <c:strCache>
                <c:ptCount val="1"/>
                <c:pt idx="0">
                  <c:v>5.原料別製品</c:v>
                </c:pt>
              </c:strCache>
            </c:strRef>
          </c:tx>
          <c:spPr>
            <a:solidFill>
              <a:srgbClr val="C00000"/>
            </a:solid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Ｈ30阪神港_輸出まとめ!$N$10:$P$10</c:f>
              <c:numCache>
                <c:formatCode>0.00%</c:formatCode>
                <c:ptCount val="3"/>
                <c:pt idx="0">
                  <c:v>0.1401344718716809</c:v>
                </c:pt>
                <c:pt idx="1">
                  <c:v>7.803916277050317E-2</c:v>
                </c:pt>
                <c:pt idx="2">
                  <c:v>7.5468137447699354E-2</c:v>
                </c:pt>
              </c:numCache>
            </c:numRef>
          </c:val>
          <c:extLst>
            <c:ext xmlns:c16="http://schemas.microsoft.com/office/drawing/2014/chart" uri="{C3380CC4-5D6E-409C-BE32-E72D297353CC}">
              <c16:uniqueId val="{00000004-39D9-43E3-983D-EDD709AB5567}"/>
            </c:ext>
          </c:extLst>
        </c:ser>
        <c:ser>
          <c:idx val="5"/>
          <c:order val="5"/>
          <c:tx>
            <c:strRef>
              <c:f>Ｈ30阪神港_輸出まとめ!$M$11</c:f>
              <c:strCache>
                <c:ptCount val="1"/>
                <c:pt idx="0">
                  <c:v>6.一般機械</c:v>
                </c:pt>
              </c:strCache>
            </c:strRef>
          </c:tx>
          <c:spPr>
            <a:pattFill prst="dkUpDiag">
              <a:fgClr>
                <a:srgbClr val="92D050"/>
              </a:fgClr>
              <a:bgClr>
                <a:schemeClr val="bg1"/>
              </a:bgClr>
            </a:patt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Ｈ30阪神港_輸出まとめ!$N$11:$P$11</c:f>
              <c:numCache>
                <c:formatCode>0.00%</c:formatCode>
                <c:ptCount val="3"/>
                <c:pt idx="0">
                  <c:v>0.27017224534772472</c:v>
                </c:pt>
                <c:pt idx="1">
                  <c:v>0.61596566086444138</c:v>
                </c:pt>
                <c:pt idx="2">
                  <c:v>0.19512935633023926</c:v>
                </c:pt>
              </c:numCache>
            </c:numRef>
          </c:val>
          <c:extLst>
            <c:ext xmlns:c16="http://schemas.microsoft.com/office/drawing/2014/chart" uri="{C3380CC4-5D6E-409C-BE32-E72D297353CC}">
              <c16:uniqueId val="{00000005-39D9-43E3-983D-EDD709AB5567}"/>
            </c:ext>
          </c:extLst>
        </c:ser>
        <c:ser>
          <c:idx val="6"/>
          <c:order val="6"/>
          <c:tx>
            <c:strRef>
              <c:f>Ｈ30阪神港_輸出まとめ!$M$12</c:f>
              <c:strCache>
                <c:ptCount val="1"/>
                <c:pt idx="0">
                  <c:v>7.電気機器</c:v>
                </c:pt>
              </c:strCache>
            </c:strRef>
          </c:tx>
          <c:spPr>
            <a:pattFill prst="pct90">
              <a:fgClr>
                <a:srgbClr val="0070C0"/>
              </a:fgClr>
              <a:bgClr>
                <a:schemeClr val="bg1"/>
              </a:bgClr>
            </a:patt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Ｈ30阪神港_輸出まとめ!$N$12:$P$12</c:f>
              <c:numCache>
                <c:formatCode>General</c:formatCode>
                <c:ptCount val="3"/>
                <c:pt idx="0" formatCode="0.00%">
                  <c:v>0.24616328998852341</c:v>
                </c:pt>
                <c:pt idx="2" formatCode="0.00%">
                  <c:v>0.1357448450276463</c:v>
                </c:pt>
              </c:numCache>
            </c:numRef>
          </c:val>
          <c:extLst>
            <c:ext xmlns:c16="http://schemas.microsoft.com/office/drawing/2014/chart" uri="{C3380CC4-5D6E-409C-BE32-E72D297353CC}">
              <c16:uniqueId val="{00000006-39D9-43E3-983D-EDD709AB5567}"/>
            </c:ext>
          </c:extLst>
        </c:ser>
        <c:ser>
          <c:idx val="7"/>
          <c:order val="7"/>
          <c:tx>
            <c:strRef>
              <c:f>Ｈ30阪神港_輸出まとめ!$M$13</c:f>
              <c:strCache>
                <c:ptCount val="1"/>
                <c:pt idx="0">
                  <c:v>8.輸送用機器</c:v>
                </c:pt>
              </c:strCache>
            </c:strRef>
          </c:tx>
          <c:spPr>
            <a:solidFill>
              <a:srgbClr val="FFC000"/>
            </a:solid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Ｈ30阪神港_輸出まとめ!$N$13:$P$13</c:f>
              <c:numCache>
                <c:formatCode>General</c:formatCode>
                <c:ptCount val="3"/>
                <c:pt idx="0" formatCode="0.00%">
                  <c:v>5.4735592354894856E-2</c:v>
                </c:pt>
                <c:pt idx="2" formatCode="0.00%">
                  <c:v>0.46178592774209865</c:v>
                </c:pt>
              </c:numCache>
            </c:numRef>
          </c:val>
          <c:extLst>
            <c:ext xmlns:c16="http://schemas.microsoft.com/office/drawing/2014/chart" uri="{C3380CC4-5D6E-409C-BE32-E72D297353CC}">
              <c16:uniqueId val="{00000007-39D9-43E3-983D-EDD709AB5567}"/>
            </c:ext>
          </c:extLst>
        </c:ser>
        <c:ser>
          <c:idx val="8"/>
          <c:order val="8"/>
          <c:tx>
            <c:strRef>
              <c:f>Ｈ30阪神港_輸出まとめ!$M$14</c:f>
              <c:strCache>
                <c:ptCount val="1"/>
                <c:pt idx="0">
                  <c:v>9.その他</c:v>
                </c:pt>
              </c:strCache>
            </c:strRef>
          </c:tx>
          <c:spPr>
            <a:pattFill prst="pct75">
              <a:fgClr>
                <a:srgbClr val="7030A0"/>
              </a:fgClr>
              <a:bgClr>
                <a:schemeClr val="bg1"/>
              </a:bgClr>
            </a:patt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Ｈ30阪神港_輸出まとめ!$N$14:$P$14</c:f>
              <c:numCache>
                <c:formatCode>0.00%</c:formatCode>
                <c:ptCount val="3"/>
                <c:pt idx="0">
                  <c:v>0</c:v>
                </c:pt>
                <c:pt idx="1">
                  <c:v>0.15525810833723766</c:v>
                </c:pt>
                <c:pt idx="2">
                  <c:v>5.7409060468605479E-2</c:v>
                </c:pt>
              </c:numCache>
            </c:numRef>
          </c:val>
          <c:extLst>
            <c:ext xmlns:c16="http://schemas.microsoft.com/office/drawing/2014/chart" uri="{C3380CC4-5D6E-409C-BE32-E72D297353CC}">
              <c16:uniqueId val="{00000008-39D9-43E3-983D-EDD709AB5567}"/>
            </c:ext>
          </c:extLst>
        </c:ser>
        <c:dLbls>
          <c:showLegendKey val="0"/>
          <c:showVal val="0"/>
          <c:showCatName val="0"/>
          <c:showSerName val="0"/>
          <c:showPercent val="0"/>
          <c:showBubbleSize val="0"/>
        </c:dLbls>
        <c:gapWidth val="95"/>
        <c:overlap val="100"/>
        <c:axId val="120108928"/>
        <c:axId val="120110464"/>
      </c:barChart>
      <c:catAx>
        <c:axId val="120108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20110464"/>
        <c:crosses val="autoZero"/>
        <c:auto val="1"/>
        <c:lblAlgn val="ctr"/>
        <c:lblOffset val="100"/>
        <c:noMultiLvlLbl val="0"/>
      </c:catAx>
      <c:valAx>
        <c:axId val="1201104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201089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userShapes r:id="rId5"/>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45298352266415"/>
          <c:y val="3.9870542033882829E-2"/>
          <c:w val="0.6454701647733585"/>
          <c:h val="0.621225855061875"/>
        </c:manualLayout>
      </c:layout>
      <c:lineChart>
        <c:grouping val="standard"/>
        <c:varyColors val="0"/>
        <c:ser>
          <c:idx val="0"/>
          <c:order val="0"/>
          <c:tx>
            <c:strRef>
              <c:f>Ｈ30阪神港_輸出まとめ!$L$18</c:f>
              <c:strCache>
                <c:ptCount val="1"/>
                <c:pt idx="0">
                  <c:v>半導体等電子部品</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Ｈ30阪神港_輸出まとめ!$M$17:$Q$17</c:f>
              <c:numCache>
                <c:formatCode>General</c:formatCode>
                <c:ptCount val="5"/>
                <c:pt idx="0">
                  <c:v>2014</c:v>
                </c:pt>
                <c:pt idx="1">
                  <c:v>2015</c:v>
                </c:pt>
                <c:pt idx="2">
                  <c:v>2016</c:v>
                </c:pt>
                <c:pt idx="3">
                  <c:v>2017</c:v>
                </c:pt>
                <c:pt idx="4">
                  <c:v>2018</c:v>
                </c:pt>
              </c:numCache>
            </c:numRef>
          </c:cat>
          <c:val>
            <c:numRef>
              <c:f>Ｈ30阪神港_輸出まとめ!$M$18:$Q$18</c:f>
              <c:numCache>
                <c:formatCode>#,##0_);[Red]\(#,##0\)</c:formatCode>
                <c:ptCount val="5"/>
                <c:pt idx="0">
                  <c:v>577185</c:v>
                </c:pt>
                <c:pt idx="1">
                  <c:v>623424</c:v>
                </c:pt>
                <c:pt idx="2">
                  <c:v>515735</c:v>
                </c:pt>
                <c:pt idx="3">
                  <c:v>624786</c:v>
                </c:pt>
                <c:pt idx="4">
                  <c:v>724678</c:v>
                </c:pt>
              </c:numCache>
            </c:numRef>
          </c:val>
          <c:smooth val="0"/>
          <c:extLst>
            <c:ext xmlns:c16="http://schemas.microsoft.com/office/drawing/2014/chart" uri="{C3380CC4-5D6E-409C-BE32-E72D297353CC}">
              <c16:uniqueId val="{00000000-22EF-4CF7-89C5-C14130E84E0C}"/>
            </c:ext>
          </c:extLst>
        </c:ser>
        <c:ser>
          <c:idx val="1"/>
          <c:order val="1"/>
          <c:tx>
            <c:strRef>
              <c:f>Ｈ30阪神港_輸出まとめ!$L$19</c:f>
              <c:strCache>
                <c:ptCount val="1"/>
                <c:pt idx="0">
                  <c:v>プラスチック</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numRef>
              <c:f>Ｈ30阪神港_輸出まとめ!$M$17:$Q$17</c:f>
              <c:numCache>
                <c:formatCode>General</c:formatCode>
                <c:ptCount val="5"/>
                <c:pt idx="0">
                  <c:v>2014</c:v>
                </c:pt>
                <c:pt idx="1">
                  <c:v>2015</c:v>
                </c:pt>
                <c:pt idx="2">
                  <c:v>2016</c:v>
                </c:pt>
                <c:pt idx="3">
                  <c:v>2017</c:v>
                </c:pt>
                <c:pt idx="4">
                  <c:v>2018</c:v>
                </c:pt>
              </c:numCache>
            </c:numRef>
          </c:cat>
          <c:val>
            <c:numRef>
              <c:f>Ｈ30阪神港_輸出まとめ!$M$19:$Q$19</c:f>
              <c:numCache>
                <c:formatCode>#,##0_);[Red]\(#,##0\)</c:formatCode>
                <c:ptCount val="5"/>
                <c:pt idx="0">
                  <c:v>548648</c:v>
                </c:pt>
                <c:pt idx="1">
                  <c:v>546243</c:v>
                </c:pt>
                <c:pt idx="2">
                  <c:v>515964</c:v>
                </c:pt>
                <c:pt idx="3">
                  <c:v>556026</c:v>
                </c:pt>
                <c:pt idx="4">
                  <c:v>580383</c:v>
                </c:pt>
              </c:numCache>
            </c:numRef>
          </c:val>
          <c:smooth val="0"/>
          <c:extLst>
            <c:ext xmlns:c16="http://schemas.microsoft.com/office/drawing/2014/chart" uri="{C3380CC4-5D6E-409C-BE32-E72D297353CC}">
              <c16:uniqueId val="{00000001-22EF-4CF7-89C5-C14130E84E0C}"/>
            </c:ext>
          </c:extLst>
        </c:ser>
        <c:ser>
          <c:idx val="2"/>
          <c:order val="2"/>
          <c:tx>
            <c:strRef>
              <c:f>Ｈ30阪神港_輸出まとめ!$L$20</c:f>
              <c:strCache>
                <c:ptCount val="1"/>
                <c:pt idx="0">
                  <c:v>建設用・鉱山用機械</c:v>
                </c:pt>
              </c:strCache>
            </c:strRef>
          </c:tx>
          <c:spPr>
            <a:ln w="28575" cap="rnd">
              <a:solidFill>
                <a:schemeClr val="accent3"/>
              </a:solidFill>
              <a:round/>
            </a:ln>
            <a:effectLst/>
          </c:spPr>
          <c:marker>
            <c:symbol val="triangle"/>
            <c:size val="5"/>
            <c:spPr>
              <a:solidFill>
                <a:schemeClr val="accent3"/>
              </a:solidFill>
              <a:ln w="9525">
                <a:solidFill>
                  <a:schemeClr val="accent3"/>
                </a:solidFill>
              </a:ln>
              <a:effectLst/>
            </c:spPr>
          </c:marker>
          <c:cat>
            <c:numRef>
              <c:f>Ｈ30阪神港_輸出まとめ!$M$17:$Q$17</c:f>
              <c:numCache>
                <c:formatCode>General</c:formatCode>
                <c:ptCount val="5"/>
                <c:pt idx="0">
                  <c:v>2014</c:v>
                </c:pt>
                <c:pt idx="1">
                  <c:v>2015</c:v>
                </c:pt>
                <c:pt idx="2">
                  <c:v>2016</c:v>
                </c:pt>
                <c:pt idx="3">
                  <c:v>2017</c:v>
                </c:pt>
                <c:pt idx="4">
                  <c:v>2018</c:v>
                </c:pt>
              </c:numCache>
            </c:numRef>
          </c:cat>
          <c:val>
            <c:numRef>
              <c:f>Ｈ30阪神港_輸出まとめ!$M$20:$Q$20</c:f>
              <c:numCache>
                <c:formatCode>#,##0_);[Red]\(#,##0\)</c:formatCode>
                <c:ptCount val="5"/>
                <c:pt idx="0">
                  <c:v>355277</c:v>
                </c:pt>
                <c:pt idx="1">
                  <c:v>344938</c:v>
                </c:pt>
                <c:pt idx="2">
                  <c:v>355970</c:v>
                </c:pt>
                <c:pt idx="3">
                  <c:v>439255</c:v>
                </c:pt>
                <c:pt idx="4">
                  <c:v>466897</c:v>
                </c:pt>
              </c:numCache>
            </c:numRef>
          </c:val>
          <c:smooth val="0"/>
          <c:extLst>
            <c:ext xmlns:c16="http://schemas.microsoft.com/office/drawing/2014/chart" uri="{C3380CC4-5D6E-409C-BE32-E72D297353CC}">
              <c16:uniqueId val="{00000002-22EF-4CF7-89C5-C14130E84E0C}"/>
            </c:ext>
          </c:extLst>
        </c:ser>
        <c:ser>
          <c:idx val="3"/>
          <c:order val="3"/>
          <c:tx>
            <c:strRef>
              <c:f>Ｈ30阪神港_輸出まとめ!$L$21</c:f>
              <c:strCache>
                <c:ptCount val="1"/>
                <c:pt idx="0">
                  <c:v>原動機</c:v>
                </c:pt>
              </c:strCache>
            </c:strRef>
          </c:tx>
          <c:spPr>
            <a:ln w="28575" cap="rnd">
              <a:solidFill>
                <a:schemeClr val="accent4"/>
              </a:solidFill>
              <a:round/>
            </a:ln>
            <a:effectLst/>
          </c:spPr>
          <c:marker>
            <c:symbol val="x"/>
            <c:size val="5"/>
            <c:spPr>
              <a:noFill/>
              <a:ln w="9525">
                <a:solidFill>
                  <a:schemeClr val="accent4"/>
                </a:solidFill>
              </a:ln>
              <a:effectLst/>
            </c:spPr>
          </c:marker>
          <c:cat>
            <c:numRef>
              <c:f>Ｈ30阪神港_輸出まとめ!$M$17:$Q$17</c:f>
              <c:numCache>
                <c:formatCode>General</c:formatCode>
                <c:ptCount val="5"/>
                <c:pt idx="0">
                  <c:v>2014</c:v>
                </c:pt>
                <c:pt idx="1">
                  <c:v>2015</c:v>
                </c:pt>
                <c:pt idx="2">
                  <c:v>2016</c:v>
                </c:pt>
                <c:pt idx="3">
                  <c:v>2017</c:v>
                </c:pt>
                <c:pt idx="4">
                  <c:v>2018</c:v>
                </c:pt>
              </c:numCache>
            </c:numRef>
          </c:cat>
          <c:val>
            <c:numRef>
              <c:f>Ｈ30阪神港_輸出まとめ!$M$21:$Q$21</c:f>
              <c:numCache>
                <c:formatCode>#,##0_);[Red]\(#,##0\)</c:formatCode>
                <c:ptCount val="5"/>
                <c:pt idx="0">
                  <c:v>399761</c:v>
                </c:pt>
                <c:pt idx="1">
                  <c:v>363061</c:v>
                </c:pt>
                <c:pt idx="2">
                  <c:v>271684</c:v>
                </c:pt>
                <c:pt idx="3">
                  <c:v>375665</c:v>
                </c:pt>
                <c:pt idx="4">
                  <c:v>366362</c:v>
                </c:pt>
              </c:numCache>
            </c:numRef>
          </c:val>
          <c:smooth val="0"/>
          <c:extLst>
            <c:ext xmlns:c16="http://schemas.microsoft.com/office/drawing/2014/chart" uri="{C3380CC4-5D6E-409C-BE32-E72D297353CC}">
              <c16:uniqueId val="{00000003-22EF-4CF7-89C5-C14130E84E0C}"/>
            </c:ext>
          </c:extLst>
        </c:ser>
        <c:ser>
          <c:idx val="4"/>
          <c:order val="4"/>
          <c:tx>
            <c:strRef>
              <c:f>Ｈ30阪神港_輸出まとめ!$L$22</c:f>
              <c:strCache>
                <c:ptCount val="1"/>
                <c:pt idx="0">
                  <c:v>織物用糸及び繊維製品</c:v>
                </c:pt>
              </c:strCache>
            </c:strRef>
          </c:tx>
          <c:spPr>
            <a:ln w="28575" cap="rnd">
              <a:solidFill>
                <a:schemeClr val="accent5"/>
              </a:solidFill>
              <a:round/>
            </a:ln>
            <a:effectLst/>
          </c:spPr>
          <c:marker>
            <c:symbol val="star"/>
            <c:size val="5"/>
            <c:spPr>
              <a:noFill/>
              <a:ln w="9525">
                <a:solidFill>
                  <a:schemeClr val="accent5"/>
                </a:solidFill>
              </a:ln>
              <a:effectLst/>
            </c:spPr>
          </c:marker>
          <c:cat>
            <c:numRef>
              <c:f>Ｈ30阪神港_輸出まとめ!$M$17:$Q$17</c:f>
              <c:numCache>
                <c:formatCode>General</c:formatCode>
                <c:ptCount val="5"/>
                <c:pt idx="0">
                  <c:v>2014</c:v>
                </c:pt>
                <c:pt idx="1">
                  <c:v>2015</c:v>
                </c:pt>
                <c:pt idx="2">
                  <c:v>2016</c:v>
                </c:pt>
                <c:pt idx="3">
                  <c:v>2017</c:v>
                </c:pt>
                <c:pt idx="4">
                  <c:v>2018</c:v>
                </c:pt>
              </c:numCache>
            </c:numRef>
          </c:cat>
          <c:val>
            <c:numRef>
              <c:f>Ｈ30阪神港_輸出まとめ!$M$22:$Q$22</c:f>
              <c:numCache>
                <c:formatCode>#,##0_);[Red]\(#,##0\)</c:formatCode>
                <c:ptCount val="5"/>
                <c:pt idx="0">
                  <c:v>367387</c:v>
                </c:pt>
                <c:pt idx="1">
                  <c:v>390528</c:v>
                </c:pt>
                <c:pt idx="2">
                  <c:v>361366</c:v>
                </c:pt>
                <c:pt idx="3">
                  <c:v>370516</c:v>
                </c:pt>
                <c:pt idx="4">
                  <c:v>363886</c:v>
                </c:pt>
              </c:numCache>
            </c:numRef>
          </c:val>
          <c:smooth val="0"/>
          <c:extLst>
            <c:ext xmlns:c16="http://schemas.microsoft.com/office/drawing/2014/chart" uri="{C3380CC4-5D6E-409C-BE32-E72D297353CC}">
              <c16:uniqueId val="{00000004-22EF-4CF7-89C5-C14130E84E0C}"/>
            </c:ext>
          </c:extLst>
        </c:ser>
        <c:dLbls>
          <c:showLegendKey val="0"/>
          <c:showVal val="0"/>
          <c:showCatName val="0"/>
          <c:showSerName val="0"/>
          <c:showPercent val="0"/>
          <c:showBubbleSize val="0"/>
        </c:dLbls>
        <c:marker val="1"/>
        <c:smooth val="0"/>
        <c:axId val="521377935"/>
        <c:axId val="521405391"/>
      </c:lineChart>
      <c:catAx>
        <c:axId val="521377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1405391"/>
        <c:crosses val="autoZero"/>
        <c:auto val="1"/>
        <c:lblAlgn val="ctr"/>
        <c:lblOffset val="100"/>
        <c:noMultiLvlLbl val="0"/>
      </c:catAx>
      <c:valAx>
        <c:axId val="521405391"/>
        <c:scaling>
          <c:orientation val="minMax"/>
          <c:max val="750000"/>
          <c:min val="25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1377935"/>
        <c:crosses val="autoZero"/>
        <c:crossBetween val="between"/>
        <c:majorUnit val="500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H30輸入まとめ!$L$6</c:f>
              <c:strCache>
                <c:ptCount val="1"/>
                <c:pt idx="0">
                  <c:v>1.食料品</c:v>
                </c:pt>
              </c:strCache>
            </c:strRef>
          </c:tx>
          <c:spPr>
            <a:solidFill>
              <a:srgbClr val="0070C0"/>
            </a:solidFill>
            <a:ln>
              <a:noFill/>
            </a:ln>
            <a:effectLst/>
          </c:spPr>
          <c:invertIfNegative val="0"/>
          <c:cat>
            <c:strRef>
              <c:f>H30輸入まとめ!$M$5:$O$5</c:f>
              <c:strCache>
                <c:ptCount val="3"/>
                <c:pt idx="0">
                  <c:v>阪神港</c:v>
                </c:pt>
                <c:pt idx="1">
                  <c:v>東京港</c:v>
                </c:pt>
                <c:pt idx="2">
                  <c:v>名古屋港</c:v>
                </c:pt>
              </c:strCache>
            </c:strRef>
          </c:cat>
          <c:val>
            <c:numRef>
              <c:f>H30輸入まとめ!$M$6:$O$6</c:f>
              <c:numCache>
                <c:formatCode>0.00%</c:formatCode>
                <c:ptCount val="3"/>
                <c:pt idx="0">
                  <c:v>0.17050584796314691</c:v>
                </c:pt>
                <c:pt idx="1">
                  <c:v>0.17658977850965235</c:v>
                </c:pt>
                <c:pt idx="2">
                  <c:v>6.3997148428123193E-2</c:v>
                </c:pt>
              </c:numCache>
            </c:numRef>
          </c:val>
          <c:extLst>
            <c:ext xmlns:c16="http://schemas.microsoft.com/office/drawing/2014/chart" uri="{C3380CC4-5D6E-409C-BE32-E72D297353CC}">
              <c16:uniqueId val="{00000000-104B-4E8D-86DE-A41FE6A74281}"/>
            </c:ext>
          </c:extLst>
        </c:ser>
        <c:ser>
          <c:idx val="1"/>
          <c:order val="1"/>
          <c:tx>
            <c:strRef>
              <c:f>H30輸入まとめ!$L$7</c:f>
              <c:strCache>
                <c:ptCount val="1"/>
                <c:pt idx="0">
                  <c:v>2.原料品</c:v>
                </c:pt>
              </c:strCache>
            </c:strRef>
          </c:tx>
          <c:spPr>
            <a:pattFill prst="trellis">
              <a:fgClr>
                <a:schemeClr val="accent5">
                  <a:lumMod val="75000"/>
                </a:schemeClr>
              </a:fgClr>
              <a:bgClr>
                <a:schemeClr val="bg1"/>
              </a:bgClr>
            </a:pattFill>
            <a:ln>
              <a:noFill/>
            </a:ln>
            <a:effectLst/>
          </c:spPr>
          <c:invertIfNegative val="0"/>
          <c:cat>
            <c:strRef>
              <c:f>H30輸入まとめ!$M$5:$O$5</c:f>
              <c:strCache>
                <c:ptCount val="3"/>
                <c:pt idx="0">
                  <c:v>阪神港</c:v>
                </c:pt>
                <c:pt idx="1">
                  <c:v>東京港</c:v>
                </c:pt>
                <c:pt idx="2">
                  <c:v>名古屋港</c:v>
                </c:pt>
              </c:strCache>
            </c:strRef>
          </c:cat>
          <c:val>
            <c:numRef>
              <c:f>H30輸入まとめ!$M$7:$O$7</c:f>
              <c:numCache>
                <c:formatCode>0.00%</c:formatCode>
                <c:ptCount val="3"/>
                <c:pt idx="0">
                  <c:v>5.484043540947383E-2</c:v>
                </c:pt>
                <c:pt idx="1">
                  <c:v>2.4618227158620373E-2</c:v>
                </c:pt>
                <c:pt idx="2">
                  <c:v>4.957361553231171E-2</c:v>
                </c:pt>
              </c:numCache>
            </c:numRef>
          </c:val>
          <c:extLst>
            <c:ext xmlns:c16="http://schemas.microsoft.com/office/drawing/2014/chart" uri="{C3380CC4-5D6E-409C-BE32-E72D297353CC}">
              <c16:uniqueId val="{00000001-104B-4E8D-86DE-A41FE6A74281}"/>
            </c:ext>
          </c:extLst>
        </c:ser>
        <c:ser>
          <c:idx val="2"/>
          <c:order val="2"/>
          <c:tx>
            <c:strRef>
              <c:f>H30輸入まとめ!$L$8</c:f>
              <c:strCache>
                <c:ptCount val="1"/>
                <c:pt idx="0">
                  <c:v>3.鉱物性燃料</c:v>
                </c:pt>
              </c:strCache>
            </c:strRef>
          </c:tx>
          <c:spPr>
            <a:solidFill>
              <a:schemeClr val="accent6">
                <a:lumMod val="75000"/>
              </a:schemeClr>
            </a:solidFill>
            <a:ln>
              <a:noFill/>
            </a:ln>
            <a:effectLst/>
          </c:spPr>
          <c:invertIfNegative val="0"/>
          <c:cat>
            <c:strRef>
              <c:f>H30輸入まとめ!$M$5:$O$5</c:f>
              <c:strCache>
                <c:ptCount val="3"/>
                <c:pt idx="0">
                  <c:v>阪神港</c:v>
                </c:pt>
                <c:pt idx="1">
                  <c:v>東京港</c:v>
                </c:pt>
                <c:pt idx="2">
                  <c:v>名古屋港</c:v>
                </c:pt>
              </c:strCache>
            </c:strRef>
          </c:cat>
          <c:val>
            <c:numRef>
              <c:f>H30輸入まとめ!$M$8:$O$8</c:f>
              <c:numCache>
                <c:formatCode>0.00%</c:formatCode>
                <c:ptCount val="3"/>
                <c:pt idx="0">
                  <c:v>1.137183696258562E-2</c:v>
                </c:pt>
                <c:pt idx="1">
                  <c:v>1.0799695588146053E-3</c:v>
                </c:pt>
                <c:pt idx="2">
                  <c:v>0.21764253446643372</c:v>
                </c:pt>
              </c:numCache>
            </c:numRef>
          </c:val>
          <c:extLst>
            <c:ext xmlns:c16="http://schemas.microsoft.com/office/drawing/2014/chart" uri="{C3380CC4-5D6E-409C-BE32-E72D297353CC}">
              <c16:uniqueId val="{00000002-104B-4E8D-86DE-A41FE6A74281}"/>
            </c:ext>
          </c:extLst>
        </c:ser>
        <c:ser>
          <c:idx val="3"/>
          <c:order val="3"/>
          <c:tx>
            <c:strRef>
              <c:f>H30輸入まとめ!$L$9</c:f>
              <c:strCache>
                <c:ptCount val="1"/>
                <c:pt idx="0">
                  <c:v>4.化学製品</c:v>
                </c:pt>
              </c:strCache>
            </c:strRef>
          </c:tx>
          <c:spPr>
            <a:pattFill prst="ltVert">
              <a:fgClr>
                <a:srgbClr val="002060"/>
              </a:fgClr>
              <a:bgClr>
                <a:schemeClr val="bg1"/>
              </a:bgClr>
            </a:pattFill>
            <a:ln>
              <a:noFill/>
            </a:ln>
            <a:effectLst/>
          </c:spPr>
          <c:invertIfNegative val="0"/>
          <c:cat>
            <c:strRef>
              <c:f>H30輸入まとめ!$M$5:$O$5</c:f>
              <c:strCache>
                <c:ptCount val="3"/>
                <c:pt idx="0">
                  <c:v>阪神港</c:v>
                </c:pt>
                <c:pt idx="1">
                  <c:v>東京港</c:v>
                </c:pt>
                <c:pt idx="2">
                  <c:v>名古屋港</c:v>
                </c:pt>
              </c:strCache>
            </c:strRef>
          </c:cat>
          <c:val>
            <c:numRef>
              <c:f>H30輸入まとめ!$M$9:$O$9</c:f>
              <c:numCache>
                <c:formatCode>0.00%</c:formatCode>
                <c:ptCount val="3"/>
                <c:pt idx="0">
                  <c:v>0.13102965408082751</c:v>
                </c:pt>
                <c:pt idx="1">
                  <c:v>9.7112555812768758E-2</c:v>
                </c:pt>
                <c:pt idx="2">
                  <c:v>0.10082009129922317</c:v>
                </c:pt>
              </c:numCache>
            </c:numRef>
          </c:val>
          <c:extLst>
            <c:ext xmlns:c16="http://schemas.microsoft.com/office/drawing/2014/chart" uri="{C3380CC4-5D6E-409C-BE32-E72D297353CC}">
              <c16:uniqueId val="{00000003-104B-4E8D-86DE-A41FE6A74281}"/>
            </c:ext>
          </c:extLst>
        </c:ser>
        <c:ser>
          <c:idx val="4"/>
          <c:order val="4"/>
          <c:tx>
            <c:strRef>
              <c:f>H30輸入まとめ!$L$10</c:f>
              <c:strCache>
                <c:ptCount val="1"/>
                <c:pt idx="0">
                  <c:v>5.原料別製品</c:v>
                </c:pt>
              </c:strCache>
            </c:strRef>
          </c:tx>
          <c:spPr>
            <a:solidFill>
              <a:srgbClr val="C00000"/>
            </a:solidFill>
            <a:ln>
              <a:noFill/>
            </a:ln>
            <a:effectLst/>
          </c:spPr>
          <c:invertIfNegative val="0"/>
          <c:cat>
            <c:strRef>
              <c:f>H30輸入まとめ!$M$5:$O$5</c:f>
              <c:strCache>
                <c:ptCount val="3"/>
                <c:pt idx="0">
                  <c:v>阪神港</c:v>
                </c:pt>
                <c:pt idx="1">
                  <c:v>東京港</c:v>
                </c:pt>
                <c:pt idx="2">
                  <c:v>名古屋港</c:v>
                </c:pt>
              </c:strCache>
            </c:strRef>
          </c:cat>
          <c:val>
            <c:numRef>
              <c:f>H30輸入まとめ!$M$10:$O$10</c:f>
              <c:numCache>
                <c:formatCode>0.00%</c:formatCode>
                <c:ptCount val="3"/>
                <c:pt idx="0">
                  <c:v>0.15582696386474754</c:v>
                </c:pt>
                <c:pt idx="1">
                  <c:v>9.6328702086801207E-2</c:v>
                </c:pt>
                <c:pt idx="2">
                  <c:v>0.13183550950476614</c:v>
                </c:pt>
              </c:numCache>
            </c:numRef>
          </c:val>
          <c:extLst>
            <c:ext xmlns:c16="http://schemas.microsoft.com/office/drawing/2014/chart" uri="{C3380CC4-5D6E-409C-BE32-E72D297353CC}">
              <c16:uniqueId val="{00000004-104B-4E8D-86DE-A41FE6A74281}"/>
            </c:ext>
          </c:extLst>
        </c:ser>
        <c:ser>
          <c:idx val="5"/>
          <c:order val="5"/>
          <c:tx>
            <c:strRef>
              <c:f>H30輸入まとめ!$L$11</c:f>
              <c:strCache>
                <c:ptCount val="1"/>
                <c:pt idx="0">
                  <c:v>6.一般機械</c:v>
                </c:pt>
              </c:strCache>
            </c:strRef>
          </c:tx>
          <c:spPr>
            <a:pattFill prst="dkUpDiag">
              <a:fgClr>
                <a:srgbClr val="92D050"/>
              </a:fgClr>
              <a:bgClr>
                <a:schemeClr val="bg1"/>
              </a:bgClr>
            </a:pattFill>
            <a:ln>
              <a:noFill/>
            </a:ln>
            <a:effectLst/>
          </c:spPr>
          <c:invertIfNegative val="0"/>
          <c:cat>
            <c:strRef>
              <c:f>H30輸入まとめ!$M$5:$O$5</c:f>
              <c:strCache>
                <c:ptCount val="3"/>
                <c:pt idx="0">
                  <c:v>阪神港</c:v>
                </c:pt>
                <c:pt idx="1">
                  <c:v>東京港</c:v>
                </c:pt>
                <c:pt idx="2">
                  <c:v>名古屋港</c:v>
                </c:pt>
              </c:strCache>
            </c:strRef>
          </c:cat>
          <c:val>
            <c:numRef>
              <c:f>H30輸入まとめ!$M$11:$O$11</c:f>
              <c:numCache>
                <c:formatCode>0.00%</c:formatCode>
                <c:ptCount val="3"/>
                <c:pt idx="0">
                  <c:v>0.10681968028704425</c:v>
                </c:pt>
                <c:pt idx="1">
                  <c:v>0.33932622730600376</c:v>
                </c:pt>
                <c:pt idx="2">
                  <c:v>8.0018696749285217E-2</c:v>
                </c:pt>
              </c:numCache>
            </c:numRef>
          </c:val>
          <c:extLst>
            <c:ext xmlns:c16="http://schemas.microsoft.com/office/drawing/2014/chart" uri="{C3380CC4-5D6E-409C-BE32-E72D297353CC}">
              <c16:uniqueId val="{00000005-104B-4E8D-86DE-A41FE6A74281}"/>
            </c:ext>
          </c:extLst>
        </c:ser>
        <c:ser>
          <c:idx val="6"/>
          <c:order val="6"/>
          <c:tx>
            <c:strRef>
              <c:f>H30輸入まとめ!$L$12</c:f>
              <c:strCache>
                <c:ptCount val="1"/>
                <c:pt idx="0">
                  <c:v>7.電気機器</c:v>
                </c:pt>
              </c:strCache>
            </c:strRef>
          </c:tx>
          <c:spPr>
            <a:pattFill prst="pct90">
              <a:fgClr>
                <a:srgbClr val="0070C0"/>
              </a:fgClr>
              <a:bgClr>
                <a:schemeClr val="bg1"/>
              </a:bgClr>
            </a:pattFill>
            <a:ln>
              <a:noFill/>
            </a:ln>
            <a:effectLst/>
          </c:spPr>
          <c:invertIfNegative val="0"/>
          <c:cat>
            <c:strRef>
              <c:f>H30輸入まとめ!$M$5:$O$5</c:f>
              <c:strCache>
                <c:ptCount val="3"/>
                <c:pt idx="0">
                  <c:v>阪神港</c:v>
                </c:pt>
                <c:pt idx="1">
                  <c:v>東京港</c:v>
                </c:pt>
                <c:pt idx="2">
                  <c:v>名古屋港</c:v>
                </c:pt>
              </c:strCache>
            </c:strRef>
          </c:cat>
          <c:val>
            <c:numRef>
              <c:f>H30輸入まとめ!$M$12:$O$12</c:f>
              <c:numCache>
                <c:formatCode>General</c:formatCode>
                <c:ptCount val="3"/>
                <c:pt idx="0" formatCode="0.00%">
                  <c:v>0.11363484820093299</c:v>
                </c:pt>
                <c:pt idx="2" formatCode="0.00%">
                  <c:v>0.12583315633149897</c:v>
                </c:pt>
              </c:numCache>
            </c:numRef>
          </c:val>
          <c:extLst>
            <c:ext xmlns:c16="http://schemas.microsoft.com/office/drawing/2014/chart" uri="{C3380CC4-5D6E-409C-BE32-E72D297353CC}">
              <c16:uniqueId val="{00000006-104B-4E8D-86DE-A41FE6A74281}"/>
            </c:ext>
          </c:extLst>
        </c:ser>
        <c:ser>
          <c:idx val="7"/>
          <c:order val="7"/>
          <c:tx>
            <c:strRef>
              <c:f>H30輸入まとめ!$L$13</c:f>
              <c:strCache>
                <c:ptCount val="1"/>
                <c:pt idx="0">
                  <c:v>8.輸送用機器</c:v>
                </c:pt>
              </c:strCache>
            </c:strRef>
          </c:tx>
          <c:spPr>
            <a:solidFill>
              <a:srgbClr val="FFC000"/>
            </a:solidFill>
            <a:ln>
              <a:noFill/>
            </a:ln>
            <a:effectLst/>
          </c:spPr>
          <c:invertIfNegative val="0"/>
          <c:cat>
            <c:strRef>
              <c:f>H30輸入まとめ!$M$5:$O$5</c:f>
              <c:strCache>
                <c:ptCount val="3"/>
                <c:pt idx="0">
                  <c:v>阪神港</c:v>
                </c:pt>
                <c:pt idx="1">
                  <c:v>東京港</c:v>
                </c:pt>
                <c:pt idx="2">
                  <c:v>名古屋港</c:v>
                </c:pt>
              </c:strCache>
            </c:strRef>
          </c:cat>
          <c:val>
            <c:numRef>
              <c:f>H30輸入まとめ!$M$13:$O$13</c:f>
              <c:numCache>
                <c:formatCode>General</c:formatCode>
                <c:ptCount val="3"/>
                <c:pt idx="0" formatCode="0.00%">
                  <c:v>1.7158416405093298E-2</c:v>
                </c:pt>
                <c:pt idx="2" formatCode="0.00%">
                  <c:v>0.11293999753740412</c:v>
                </c:pt>
              </c:numCache>
            </c:numRef>
          </c:val>
          <c:extLst>
            <c:ext xmlns:c16="http://schemas.microsoft.com/office/drawing/2014/chart" uri="{C3380CC4-5D6E-409C-BE32-E72D297353CC}">
              <c16:uniqueId val="{00000007-104B-4E8D-86DE-A41FE6A74281}"/>
            </c:ext>
          </c:extLst>
        </c:ser>
        <c:ser>
          <c:idx val="8"/>
          <c:order val="8"/>
          <c:tx>
            <c:strRef>
              <c:f>H30輸入まとめ!$L$14</c:f>
              <c:strCache>
                <c:ptCount val="1"/>
                <c:pt idx="0">
                  <c:v>9.その他</c:v>
                </c:pt>
              </c:strCache>
            </c:strRef>
          </c:tx>
          <c:spPr>
            <a:pattFill prst="pct75">
              <a:fgClr>
                <a:srgbClr val="7030A0"/>
              </a:fgClr>
              <a:bgClr>
                <a:schemeClr val="bg1"/>
              </a:bgClr>
            </a:pattFill>
            <a:ln>
              <a:noFill/>
            </a:ln>
            <a:effectLst/>
          </c:spPr>
          <c:invertIfNegative val="0"/>
          <c:cat>
            <c:strRef>
              <c:f>H30輸入まとめ!$M$5:$O$5</c:f>
              <c:strCache>
                <c:ptCount val="3"/>
                <c:pt idx="0">
                  <c:v>阪神港</c:v>
                </c:pt>
                <c:pt idx="1">
                  <c:v>東京港</c:v>
                </c:pt>
                <c:pt idx="2">
                  <c:v>名古屋港</c:v>
                </c:pt>
              </c:strCache>
            </c:strRef>
          </c:cat>
          <c:val>
            <c:numRef>
              <c:f>H30輸入まとめ!$M$14:$O$14</c:f>
              <c:numCache>
                <c:formatCode>0.00%</c:formatCode>
                <c:ptCount val="3"/>
                <c:pt idx="0">
                  <c:v>0.23881231682614801</c:v>
                </c:pt>
                <c:pt idx="1">
                  <c:v>0.26494453956733899</c:v>
                </c:pt>
                <c:pt idx="2">
                  <c:v>0.11733925015095377</c:v>
                </c:pt>
              </c:numCache>
            </c:numRef>
          </c:val>
          <c:extLst>
            <c:ext xmlns:c16="http://schemas.microsoft.com/office/drawing/2014/chart" uri="{C3380CC4-5D6E-409C-BE32-E72D297353CC}">
              <c16:uniqueId val="{00000008-104B-4E8D-86DE-A41FE6A74281}"/>
            </c:ext>
          </c:extLst>
        </c:ser>
        <c:dLbls>
          <c:showLegendKey val="0"/>
          <c:showVal val="0"/>
          <c:showCatName val="0"/>
          <c:showSerName val="0"/>
          <c:showPercent val="0"/>
          <c:showBubbleSize val="0"/>
        </c:dLbls>
        <c:gapWidth val="95"/>
        <c:overlap val="100"/>
        <c:axId val="120108928"/>
        <c:axId val="120110464"/>
      </c:barChart>
      <c:catAx>
        <c:axId val="120108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20110464"/>
        <c:crosses val="autoZero"/>
        <c:auto val="1"/>
        <c:lblAlgn val="ctr"/>
        <c:lblOffset val="100"/>
        <c:noMultiLvlLbl val="0"/>
      </c:catAx>
      <c:valAx>
        <c:axId val="1201104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201089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userShapes r:id="rId4"/>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973882202250288"/>
          <c:y val="6.0474064821906169E-2"/>
          <c:w val="0.64511968982463619"/>
          <c:h val="0.51288859725867597"/>
        </c:manualLayout>
      </c:layout>
      <c:lineChart>
        <c:grouping val="standard"/>
        <c:varyColors val="0"/>
        <c:ser>
          <c:idx val="0"/>
          <c:order val="0"/>
          <c:tx>
            <c:strRef>
              <c:f>H30輸入まとめ!$K$52</c:f>
              <c:strCache>
                <c:ptCount val="1"/>
                <c:pt idx="0">
                  <c:v>　衣類及び同附属品</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cat>
            <c:strRef>
              <c:f>H30輸入まとめ!$L$51:$P$51</c:f>
              <c:strCache>
                <c:ptCount val="5"/>
                <c:pt idx="0">
                  <c:v>2014年</c:v>
                </c:pt>
                <c:pt idx="1">
                  <c:v>2015年</c:v>
                </c:pt>
                <c:pt idx="2">
                  <c:v>2016年</c:v>
                </c:pt>
                <c:pt idx="3">
                  <c:v>2017年</c:v>
                </c:pt>
                <c:pt idx="4">
                  <c:v>2018年</c:v>
                </c:pt>
              </c:strCache>
            </c:strRef>
          </c:cat>
          <c:val>
            <c:numRef>
              <c:f>H30輸入まとめ!$L$52:$P$52</c:f>
              <c:numCache>
                <c:formatCode>#,##0_);[Red]\(#,##0\)</c:formatCode>
                <c:ptCount val="5"/>
                <c:pt idx="0">
                  <c:v>1065436</c:v>
                </c:pt>
                <c:pt idx="1">
                  <c:v>1093332</c:v>
                </c:pt>
                <c:pt idx="2">
                  <c:v>918777</c:v>
                </c:pt>
                <c:pt idx="3">
                  <c:v>928080</c:v>
                </c:pt>
                <c:pt idx="4">
                  <c:v>974643</c:v>
                </c:pt>
              </c:numCache>
            </c:numRef>
          </c:val>
          <c:smooth val="0"/>
          <c:extLst>
            <c:ext xmlns:c16="http://schemas.microsoft.com/office/drawing/2014/chart" uri="{C3380CC4-5D6E-409C-BE32-E72D297353CC}">
              <c16:uniqueId val="{00000000-C2C5-4BAD-907D-770DA0F156A6}"/>
            </c:ext>
          </c:extLst>
        </c:ser>
        <c:ser>
          <c:idx val="1"/>
          <c:order val="1"/>
          <c:tx>
            <c:strRef>
              <c:f>H30輸入まとめ!$K$53</c:f>
              <c:strCache>
                <c:ptCount val="1"/>
                <c:pt idx="0">
                  <c:v>  肉類及び同調製品</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H30輸入まとめ!$L$51:$P$51</c:f>
              <c:strCache>
                <c:ptCount val="5"/>
                <c:pt idx="0">
                  <c:v>2014年</c:v>
                </c:pt>
                <c:pt idx="1">
                  <c:v>2015年</c:v>
                </c:pt>
                <c:pt idx="2">
                  <c:v>2016年</c:v>
                </c:pt>
                <c:pt idx="3">
                  <c:v>2017年</c:v>
                </c:pt>
                <c:pt idx="4">
                  <c:v>2018年</c:v>
                </c:pt>
              </c:strCache>
            </c:strRef>
          </c:cat>
          <c:val>
            <c:numRef>
              <c:f>H30輸入まとめ!$L$53:$P$53</c:f>
              <c:numCache>
                <c:formatCode>#,##0_);[Red]\(#,##0\)</c:formatCode>
                <c:ptCount val="5"/>
                <c:pt idx="0">
                  <c:v>341706</c:v>
                </c:pt>
                <c:pt idx="1">
                  <c:v>343660</c:v>
                </c:pt>
                <c:pt idx="2">
                  <c:v>326042</c:v>
                </c:pt>
                <c:pt idx="3">
                  <c:v>381217</c:v>
                </c:pt>
                <c:pt idx="4">
                  <c:v>381747</c:v>
                </c:pt>
              </c:numCache>
            </c:numRef>
          </c:val>
          <c:smooth val="0"/>
          <c:extLst>
            <c:ext xmlns:c16="http://schemas.microsoft.com/office/drawing/2014/chart" uri="{C3380CC4-5D6E-409C-BE32-E72D297353CC}">
              <c16:uniqueId val="{00000001-C2C5-4BAD-907D-770DA0F156A6}"/>
            </c:ext>
          </c:extLst>
        </c:ser>
        <c:ser>
          <c:idx val="2"/>
          <c:order val="2"/>
          <c:tx>
            <c:strRef>
              <c:f>H30輸入まとめ!$K$54</c:f>
              <c:strCache>
                <c:ptCount val="1"/>
                <c:pt idx="0">
                  <c:v>　織物用糸及び繊維製品</c:v>
                </c:pt>
              </c:strCache>
            </c:strRef>
          </c:tx>
          <c:spPr>
            <a:ln w="28575" cap="rnd">
              <a:solidFill>
                <a:schemeClr val="accent3"/>
              </a:solidFill>
              <a:round/>
            </a:ln>
            <a:effectLst/>
          </c:spPr>
          <c:marker>
            <c:symbol val="triangle"/>
            <c:size val="5"/>
            <c:spPr>
              <a:solidFill>
                <a:schemeClr val="accent3"/>
              </a:solidFill>
              <a:ln w="9525">
                <a:solidFill>
                  <a:schemeClr val="accent3"/>
                </a:solidFill>
              </a:ln>
              <a:effectLst/>
            </c:spPr>
          </c:marker>
          <c:cat>
            <c:strRef>
              <c:f>H30輸入まとめ!$L$51:$P$51</c:f>
              <c:strCache>
                <c:ptCount val="5"/>
                <c:pt idx="0">
                  <c:v>2014年</c:v>
                </c:pt>
                <c:pt idx="1">
                  <c:v>2015年</c:v>
                </c:pt>
                <c:pt idx="2">
                  <c:v>2016年</c:v>
                </c:pt>
                <c:pt idx="3">
                  <c:v>2017年</c:v>
                </c:pt>
                <c:pt idx="4">
                  <c:v>2018年</c:v>
                </c:pt>
              </c:strCache>
            </c:strRef>
          </c:cat>
          <c:val>
            <c:numRef>
              <c:f>H30輸入まとめ!$L$54:$P$54</c:f>
              <c:numCache>
                <c:formatCode>#,##0_);[Red]\(#,##0\)</c:formatCode>
                <c:ptCount val="5"/>
                <c:pt idx="0">
                  <c:v>302354</c:v>
                </c:pt>
                <c:pt idx="1">
                  <c:v>310663</c:v>
                </c:pt>
                <c:pt idx="2">
                  <c:v>275840</c:v>
                </c:pt>
                <c:pt idx="3">
                  <c:v>289004</c:v>
                </c:pt>
                <c:pt idx="4">
                  <c:v>301834</c:v>
                </c:pt>
              </c:numCache>
            </c:numRef>
          </c:val>
          <c:smooth val="0"/>
          <c:extLst>
            <c:ext xmlns:c16="http://schemas.microsoft.com/office/drawing/2014/chart" uri="{C3380CC4-5D6E-409C-BE32-E72D297353CC}">
              <c16:uniqueId val="{00000002-C2C5-4BAD-907D-770DA0F156A6}"/>
            </c:ext>
          </c:extLst>
        </c:ser>
        <c:ser>
          <c:idx val="3"/>
          <c:order val="3"/>
          <c:tx>
            <c:strRef>
              <c:f>H30輸入まとめ!$K$55</c:f>
              <c:strCache>
                <c:ptCount val="1"/>
                <c:pt idx="0">
                  <c:v>　非鉄金属</c:v>
                </c:pt>
              </c:strCache>
            </c:strRef>
          </c:tx>
          <c:spPr>
            <a:ln w="28575" cap="rnd">
              <a:solidFill>
                <a:schemeClr val="accent4"/>
              </a:solidFill>
              <a:round/>
            </a:ln>
            <a:effectLst/>
          </c:spPr>
          <c:marker>
            <c:symbol val="star"/>
            <c:size val="5"/>
            <c:spPr>
              <a:noFill/>
              <a:ln w="9525">
                <a:solidFill>
                  <a:schemeClr val="accent4"/>
                </a:solidFill>
              </a:ln>
              <a:effectLst/>
            </c:spPr>
          </c:marker>
          <c:cat>
            <c:strRef>
              <c:f>H30輸入まとめ!$L$51:$P$51</c:f>
              <c:strCache>
                <c:ptCount val="5"/>
                <c:pt idx="0">
                  <c:v>2014年</c:v>
                </c:pt>
                <c:pt idx="1">
                  <c:v>2015年</c:v>
                </c:pt>
                <c:pt idx="2">
                  <c:v>2016年</c:v>
                </c:pt>
                <c:pt idx="3">
                  <c:v>2017年</c:v>
                </c:pt>
                <c:pt idx="4">
                  <c:v>2018年</c:v>
                </c:pt>
              </c:strCache>
            </c:strRef>
          </c:cat>
          <c:val>
            <c:numRef>
              <c:f>H30輸入まとめ!$L$55:$P$55</c:f>
              <c:numCache>
                <c:formatCode>#,##0_);[Red]\(#,##0\)</c:formatCode>
                <c:ptCount val="5"/>
                <c:pt idx="0">
                  <c:v>248747</c:v>
                </c:pt>
                <c:pt idx="1">
                  <c:v>214958</c:v>
                </c:pt>
                <c:pt idx="2">
                  <c:v>165335</c:v>
                </c:pt>
                <c:pt idx="3">
                  <c:v>243408</c:v>
                </c:pt>
                <c:pt idx="4">
                  <c:v>297416</c:v>
                </c:pt>
              </c:numCache>
            </c:numRef>
          </c:val>
          <c:smooth val="0"/>
          <c:extLst>
            <c:ext xmlns:c16="http://schemas.microsoft.com/office/drawing/2014/chart" uri="{C3380CC4-5D6E-409C-BE32-E72D297353CC}">
              <c16:uniqueId val="{00000003-C2C5-4BAD-907D-770DA0F156A6}"/>
            </c:ext>
          </c:extLst>
        </c:ser>
        <c:ser>
          <c:idx val="4"/>
          <c:order val="4"/>
          <c:tx>
            <c:strRef>
              <c:f>H30輸入まとめ!$K$56</c:f>
              <c:strCache>
                <c:ptCount val="1"/>
                <c:pt idx="0">
                  <c:v>　有機化合物</c:v>
                </c:pt>
              </c:strCache>
            </c:strRef>
          </c:tx>
          <c:spPr>
            <a:ln w="28575" cap="rnd">
              <a:solidFill>
                <a:schemeClr val="accent5"/>
              </a:solidFill>
              <a:round/>
            </a:ln>
            <a:effectLst/>
          </c:spPr>
          <c:marker>
            <c:symbol val="x"/>
            <c:size val="5"/>
            <c:spPr>
              <a:noFill/>
              <a:ln w="9525">
                <a:solidFill>
                  <a:schemeClr val="accent5"/>
                </a:solidFill>
              </a:ln>
              <a:effectLst/>
            </c:spPr>
          </c:marker>
          <c:cat>
            <c:strRef>
              <c:f>H30輸入まとめ!$L$51:$P$51</c:f>
              <c:strCache>
                <c:ptCount val="5"/>
                <c:pt idx="0">
                  <c:v>2014年</c:v>
                </c:pt>
                <c:pt idx="1">
                  <c:v>2015年</c:v>
                </c:pt>
                <c:pt idx="2">
                  <c:v>2016年</c:v>
                </c:pt>
                <c:pt idx="3">
                  <c:v>2017年</c:v>
                </c:pt>
                <c:pt idx="4">
                  <c:v>2018年</c:v>
                </c:pt>
              </c:strCache>
            </c:strRef>
          </c:cat>
          <c:val>
            <c:numRef>
              <c:f>H30輸入まとめ!$L$56:$P$56</c:f>
              <c:numCache>
                <c:formatCode>#,##0_);[Red]\(#,##0\)</c:formatCode>
                <c:ptCount val="5"/>
                <c:pt idx="0">
                  <c:v>203268</c:v>
                </c:pt>
                <c:pt idx="1">
                  <c:v>224421</c:v>
                </c:pt>
                <c:pt idx="2">
                  <c:v>206338</c:v>
                </c:pt>
                <c:pt idx="3">
                  <c:v>228055</c:v>
                </c:pt>
                <c:pt idx="4">
                  <c:v>232967</c:v>
                </c:pt>
              </c:numCache>
            </c:numRef>
          </c:val>
          <c:smooth val="0"/>
          <c:extLst>
            <c:ext xmlns:c16="http://schemas.microsoft.com/office/drawing/2014/chart" uri="{C3380CC4-5D6E-409C-BE32-E72D297353CC}">
              <c16:uniqueId val="{00000004-C2C5-4BAD-907D-770DA0F156A6}"/>
            </c:ext>
          </c:extLst>
        </c:ser>
        <c:dLbls>
          <c:showLegendKey val="0"/>
          <c:showVal val="0"/>
          <c:showCatName val="0"/>
          <c:showSerName val="0"/>
          <c:showPercent val="0"/>
          <c:showBubbleSize val="0"/>
        </c:dLbls>
        <c:marker val="1"/>
        <c:smooth val="0"/>
        <c:axId val="517573679"/>
        <c:axId val="517579087"/>
      </c:lineChart>
      <c:catAx>
        <c:axId val="517573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17579087"/>
        <c:crosses val="autoZero"/>
        <c:auto val="1"/>
        <c:lblAlgn val="ctr"/>
        <c:lblOffset val="100"/>
        <c:noMultiLvlLbl val="0"/>
      </c:catAx>
      <c:valAx>
        <c:axId val="517579087"/>
        <c:scaling>
          <c:orientation val="minMax"/>
          <c:max val="1100000"/>
          <c:min val="10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17573679"/>
        <c:crosses val="autoZero"/>
        <c:crossBetween val="between"/>
        <c:majorUnit val="2000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696393896660363E-2"/>
          <c:y val="3.7571978629574856E-2"/>
          <c:w val="0.90173050722245951"/>
          <c:h val="0.86442544575266389"/>
        </c:manualLayout>
      </c:layout>
      <c:lineChart>
        <c:grouping val="standard"/>
        <c:varyColors val="0"/>
        <c:ser>
          <c:idx val="0"/>
          <c:order val="0"/>
          <c:tx>
            <c:strRef>
              <c:f>外貿定期コンテナ航路!$D$4</c:f>
              <c:strCache>
                <c:ptCount val="1"/>
                <c:pt idx="0">
                  <c:v>東京港</c:v>
                </c:pt>
              </c:strCache>
            </c:strRef>
          </c:tx>
          <c:spPr>
            <a:ln w="19050"/>
          </c:spPr>
          <c:marker>
            <c:symbol val="diamond"/>
            <c:size val="7"/>
          </c:marker>
          <c:dLbls>
            <c:dLbl>
              <c:idx val="19"/>
              <c:layout>
                <c:manualLayout>
                  <c:x val="-1.9367228192138763E-2"/>
                  <c:y val="-4.7724262893534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5C-4AC0-B67A-C956119971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外貿定期コンテナ航路!$B$5:$B$24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外貿定期コンテナ航路!$D$5:$D$24</c:f>
              <c:numCache>
                <c:formatCode>General</c:formatCode>
                <c:ptCount val="20"/>
                <c:pt idx="0">
                  <c:v>44</c:v>
                </c:pt>
                <c:pt idx="1">
                  <c:v>55</c:v>
                </c:pt>
                <c:pt idx="2">
                  <c:v>54</c:v>
                </c:pt>
                <c:pt idx="3">
                  <c:v>47</c:v>
                </c:pt>
                <c:pt idx="4">
                  <c:v>50</c:v>
                </c:pt>
                <c:pt idx="5">
                  <c:v>98</c:v>
                </c:pt>
                <c:pt idx="6">
                  <c:v>84</c:v>
                </c:pt>
                <c:pt idx="7">
                  <c:v>83</c:v>
                </c:pt>
                <c:pt idx="8">
                  <c:v>78</c:v>
                </c:pt>
                <c:pt idx="9">
                  <c:v>76</c:v>
                </c:pt>
                <c:pt idx="10">
                  <c:v>74</c:v>
                </c:pt>
                <c:pt idx="11">
                  <c:v>82</c:v>
                </c:pt>
                <c:pt idx="12">
                  <c:v>82</c:v>
                </c:pt>
                <c:pt idx="13">
                  <c:v>81</c:v>
                </c:pt>
                <c:pt idx="14">
                  <c:v>60</c:v>
                </c:pt>
                <c:pt idx="15">
                  <c:v>81</c:v>
                </c:pt>
                <c:pt idx="16">
                  <c:v>79</c:v>
                </c:pt>
                <c:pt idx="17">
                  <c:v>78</c:v>
                </c:pt>
                <c:pt idx="18">
                  <c:v>86</c:v>
                </c:pt>
                <c:pt idx="19">
                  <c:v>83</c:v>
                </c:pt>
              </c:numCache>
            </c:numRef>
          </c:val>
          <c:smooth val="0"/>
          <c:extLst>
            <c:ext xmlns:c16="http://schemas.microsoft.com/office/drawing/2014/chart" uri="{C3380CC4-5D6E-409C-BE32-E72D297353CC}">
              <c16:uniqueId val="{00000001-D25C-4AC0-B67A-C9561199715A}"/>
            </c:ext>
          </c:extLst>
        </c:ser>
        <c:ser>
          <c:idx val="1"/>
          <c:order val="1"/>
          <c:tx>
            <c:strRef>
              <c:f>外貿定期コンテナ航路!$E$4</c:f>
              <c:strCache>
                <c:ptCount val="1"/>
                <c:pt idx="0">
                  <c:v>横浜港</c:v>
                </c:pt>
              </c:strCache>
            </c:strRef>
          </c:tx>
          <c:dLbls>
            <c:dLbl>
              <c:idx val="19"/>
              <c:layout>
                <c:manualLayout>
                  <c:x val="0"/>
                  <c:y val="-3.384094754653130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25C-4AC0-B67A-C956119971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外貿定期コンテナ航路!$B$5:$B$24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外貿定期コンテナ航路!$E$5:$E$24</c:f>
              <c:numCache>
                <c:formatCode>General</c:formatCode>
                <c:ptCount val="20"/>
                <c:pt idx="0">
                  <c:v>89</c:v>
                </c:pt>
                <c:pt idx="1">
                  <c:v>92</c:v>
                </c:pt>
                <c:pt idx="2">
                  <c:v>84</c:v>
                </c:pt>
                <c:pt idx="3">
                  <c:v>58</c:v>
                </c:pt>
                <c:pt idx="4">
                  <c:v>63</c:v>
                </c:pt>
                <c:pt idx="5">
                  <c:v>100</c:v>
                </c:pt>
                <c:pt idx="6">
                  <c:v>90</c:v>
                </c:pt>
                <c:pt idx="7">
                  <c:v>79</c:v>
                </c:pt>
                <c:pt idx="8">
                  <c:v>73</c:v>
                </c:pt>
                <c:pt idx="9">
                  <c:v>72</c:v>
                </c:pt>
                <c:pt idx="10">
                  <c:v>71</c:v>
                </c:pt>
                <c:pt idx="11">
                  <c:v>84</c:v>
                </c:pt>
                <c:pt idx="12">
                  <c:v>68</c:v>
                </c:pt>
                <c:pt idx="13">
                  <c:v>72.5</c:v>
                </c:pt>
                <c:pt idx="14">
                  <c:v>57</c:v>
                </c:pt>
                <c:pt idx="15">
                  <c:v>74</c:v>
                </c:pt>
                <c:pt idx="16">
                  <c:v>74.5</c:v>
                </c:pt>
                <c:pt idx="17">
                  <c:v>74.5</c:v>
                </c:pt>
                <c:pt idx="18">
                  <c:v>79.5</c:v>
                </c:pt>
                <c:pt idx="19">
                  <c:v>79.5</c:v>
                </c:pt>
              </c:numCache>
            </c:numRef>
          </c:val>
          <c:smooth val="0"/>
          <c:extLst>
            <c:ext xmlns:c16="http://schemas.microsoft.com/office/drawing/2014/chart" uri="{C3380CC4-5D6E-409C-BE32-E72D297353CC}">
              <c16:uniqueId val="{00000003-D25C-4AC0-B67A-C9561199715A}"/>
            </c:ext>
          </c:extLst>
        </c:ser>
        <c:ser>
          <c:idx val="2"/>
          <c:order val="2"/>
          <c:tx>
            <c:strRef>
              <c:f>外貿定期コンテナ航路!$F$4</c:f>
              <c:strCache>
                <c:ptCount val="1"/>
                <c:pt idx="0">
                  <c:v>名古屋港</c:v>
                </c:pt>
              </c:strCache>
            </c:strRef>
          </c:tx>
          <c:dLbls>
            <c:dLbl>
              <c:idx val="19"/>
              <c:layout>
                <c:manualLayout>
                  <c:x val="0"/>
                  <c:y val="3.384094754653068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25C-4AC0-B67A-C956119971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外貿定期コンテナ航路!$B$5:$B$24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外貿定期コンテナ航路!$F$5:$F$24</c:f>
              <c:numCache>
                <c:formatCode>General</c:formatCode>
                <c:ptCount val="20"/>
                <c:pt idx="0">
                  <c:v>71</c:v>
                </c:pt>
                <c:pt idx="1">
                  <c:v>76</c:v>
                </c:pt>
                <c:pt idx="2">
                  <c:v>71</c:v>
                </c:pt>
                <c:pt idx="3">
                  <c:v>53</c:v>
                </c:pt>
                <c:pt idx="4">
                  <c:v>50</c:v>
                </c:pt>
                <c:pt idx="5">
                  <c:v>87</c:v>
                </c:pt>
                <c:pt idx="6">
                  <c:v>82</c:v>
                </c:pt>
                <c:pt idx="7">
                  <c:v>70</c:v>
                </c:pt>
                <c:pt idx="8">
                  <c:v>63</c:v>
                </c:pt>
                <c:pt idx="9">
                  <c:v>63</c:v>
                </c:pt>
                <c:pt idx="10">
                  <c:v>60</c:v>
                </c:pt>
                <c:pt idx="11">
                  <c:v>75</c:v>
                </c:pt>
                <c:pt idx="12">
                  <c:v>76</c:v>
                </c:pt>
                <c:pt idx="13">
                  <c:v>68.5</c:v>
                </c:pt>
                <c:pt idx="14">
                  <c:v>54.4</c:v>
                </c:pt>
                <c:pt idx="15">
                  <c:v>70.5</c:v>
                </c:pt>
                <c:pt idx="16">
                  <c:v>69.5</c:v>
                </c:pt>
                <c:pt idx="17">
                  <c:v>61</c:v>
                </c:pt>
                <c:pt idx="18">
                  <c:v>75</c:v>
                </c:pt>
                <c:pt idx="19">
                  <c:v>75.5</c:v>
                </c:pt>
              </c:numCache>
            </c:numRef>
          </c:val>
          <c:smooth val="0"/>
          <c:extLst>
            <c:ext xmlns:c16="http://schemas.microsoft.com/office/drawing/2014/chart" uri="{C3380CC4-5D6E-409C-BE32-E72D297353CC}">
              <c16:uniqueId val="{00000005-D25C-4AC0-B67A-C9561199715A}"/>
            </c:ext>
          </c:extLst>
        </c:ser>
        <c:ser>
          <c:idx val="3"/>
          <c:order val="3"/>
          <c:tx>
            <c:strRef>
              <c:f>外貿定期コンテナ航路!$G$4</c:f>
              <c:strCache>
                <c:ptCount val="1"/>
                <c:pt idx="0">
                  <c:v>大阪港</c:v>
                </c:pt>
              </c:strCache>
            </c:strRef>
          </c:tx>
          <c:dLbls>
            <c:dLbl>
              <c:idx val="19"/>
              <c:layout>
                <c:manualLayout>
                  <c:x val="-2.7538721357651903E-2"/>
                  <c:y val="6.09137055837563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25C-4AC0-B67A-C956119971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外貿定期コンテナ航路!$B$5:$B$24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外貿定期コンテナ航路!$G$5:$G$24</c:f>
              <c:numCache>
                <c:formatCode>General</c:formatCode>
                <c:ptCount val="20"/>
                <c:pt idx="0">
                  <c:v>83</c:v>
                </c:pt>
                <c:pt idx="1">
                  <c:v>92</c:v>
                </c:pt>
                <c:pt idx="2">
                  <c:v>87</c:v>
                </c:pt>
                <c:pt idx="3">
                  <c:v>63</c:v>
                </c:pt>
                <c:pt idx="4">
                  <c:v>74</c:v>
                </c:pt>
                <c:pt idx="5">
                  <c:v>110</c:v>
                </c:pt>
                <c:pt idx="6">
                  <c:v>89</c:v>
                </c:pt>
                <c:pt idx="7">
                  <c:v>74</c:v>
                </c:pt>
                <c:pt idx="8">
                  <c:v>69</c:v>
                </c:pt>
                <c:pt idx="9">
                  <c:v>65</c:v>
                </c:pt>
                <c:pt idx="10">
                  <c:v>65</c:v>
                </c:pt>
                <c:pt idx="11">
                  <c:v>74</c:v>
                </c:pt>
                <c:pt idx="12">
                  <c:v>74</c:v>
                </c:pt>
                <c:pt idx="13">
                  <c:v>70.7</c:v>
                </c:pt>
                <c:pt idx="14">
                  <c:v>62.6</c:v>
                </c:pt>
                <c:pt idx="15">
                  <c:v>65.5</c:v>
                </c:pt>
                <c:pt idx="16">
                  <c:v>67</c:v>
                </c:pt>
                <c:pt idx="17">
                  <c:v>68</c:v>
                </c:pt>
                <c:pt idx="18">
                  <c:v>68.5</c:v>
                </c:pt>
                <c:pt idx="19">
                  <c:v>68</c:v>
                </c:pt>
              </c:numCache>
            </c:numRef>
          </c:val>
          <c:smooth val="0"/>
          <c:extLst>
            <c:ext xmlns:c16="http://schemas.microsoft.com/office/drawing/2014/chart" uri="{C3380CC4-5D6E-409C-BE32-E72D297353CC}">
              <c16:uniqueId val="{00000007-D25C-4AC0-B67A-C9561199715A}"/>
            </c:ext>
          </c:extLst>
        </c:ser>
        <c:ser>
          <c:idx val="4"/>
          <c:order val="4"/>
          <c:tx>
            <c:strRef>
              <c:f>外貿定期コンテナ航路!$H$4</c:f>
              <c:strCache>
                <c:ptCount val="1"/>
                <c:pt idx="0">
                  <c:v>神戸港</c:v>
                </c:pt>
              </c:strCache>
            </c:strRef>
          </c:tx>
          <c:dLbls>
            <c:dLbl>
              <c:idx val="19"/>
              <c:layout>
                <c:manualLayout>
                  <c:x val="6.884680339412765E-3"/>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25C-4AC0-B67A-C956119971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外貿定期コンテナ航路!$B$5:$B$24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外貿定期コンテナ航路!$H$5:$H$24</c:f>
              <c:numCache>
                <c:formatCode>General</c:formatCode>
                <c:ptCount val="20"/>
                <c:pt idx="0">
                  <c:v>89</c:v>
                </c:pt>
                <c:pt idx="1">
                  <c:v>91</c:v>
                </c:pt>
                <c:pt idx="2">
                  <c:v>81</c:v>
                </c:pt>
                <c:pt idx="3">
                  <c:v>63</c:v>
                </c:pt>
                <c:pt idx="4">
                  <c:v>69</c:v>
                </c:pt>
                <c:pt idx="5">
                  <c:v>87</c:v>
                </c:pt>
                <c:pt idx="6">
                  <c:v>78</c:v>
                </c:pt>
                <c:pt idx="7">
                  <c:v>76</c:v>
                </c:pt>
                <c:pt idx="8">
                  <c:v>68</c:v>
                </c:pt>
                <c:pt idx="9">
                  <c:v>67</c:v>
                </c:pt>
                <c:pt idx="10">
                  <c:v>67</c:v>
                </c:pt>
                <c:pt idx="11">
                  <c:v>69</c:v>
                </c:pt>
                <c:pt idx="12">
                  <c:v>69</c:v>
                </c:pt>
                <c:pt idx="13">
                  <c:v>72</c:v>
                </c:pt>
                <c:pt idx="14">
                  <c:v>62.6</c:v>
                </c:pt>
                <c:pt idx="15">
                  <c:v>69.2</c:v>
                </c:pt>
                <c:pt idx="16">
                  <c:v>67.2</c:v>
                </c:pt>
                <c:pt idx="17">
                  <c:v>71.5</c:v>
                </c:pt>
                <c:pt idx="18">
                  <c:v>76</c:v>
                </c:pt>
                <c:pt idx="19">
                  <c:v>71</c:v>
                </c:pt>
              </c:numCache>
            </c:numRef>
          </c:val>
          <c:smooth val="0"/>
          <c:extLst>
            <c:ext xmlns:c16="http://schemas.microsoft.com/office/drawing/2014/chart" uri="{C3380CC4-5D6E-409C-BE32-E72D297353CC}">
              <c16:uniqueId val="{00000009-D25C-4AC0-B67A-C9561199715A}"/>
            </c:ext>
          </c:extLst>
        </c:ser>
        <c:dLbls>
          <c:showLegendKey val="0"/>
          <c:showVal val="0"/>
          <c:showCatName val="0"/>
          <c:showSerName val="0"/>
          <c:showPercent val="0"/>
          <c:showBubbleSize val="0"/>
        </c:dLbls>
        <c:marker val="1"/>
        <c:smooth val="0"/>
        <c:axId val="115204096"/>
        <c:axId val="115205632"/>
      </c:lineChart>
      <c:catAx>
        <c:axId val="115204096"/>
        <c:scaling>
          <c:orientation val="minMax"/>
        </c:scaling>
        <c:delete val="0"/>
        <c:axPos val="b"/>
        <c:numFmt formatCode="General" sourceLinked="1"/>
        <c:majorTickMark val="out"/>
        <c:minorTickMark val="none"/>
        <c:tickLblPos val="nextTo"/>
        <c:txPr>
          <a:bodyPr rot="0" vert="horz"/>
          <a:lstStyle/>
          <a:p>
            <a:pPr>
              <a:defRPr sz="900"/>
            </a:pPr>
            <a:endParaRPr lang="ja-JP"/>
          </a:p>
        </c:txPr>
        <c:crossAx val="115205632"/>
        <c:crosses val="autoZero"/>
        <c:auto val="1"/>
        <c:lblAlgn val="ctr"/>
        <c:lblOffset val="100"/>
        <c:tickLblSkip val="1"/>
        <c:noMultiLvlLbl val="0"/>
      </c:catAx>
      <c:valAx>
        <c:axId val="115205632"/>
        <c:scaling>
          <c:orientation val="minMax"/>
          <c:max val="110"/>
          <c:min val="40"/>
        </c:scaling>
        <c:delete val="0"/>
        <c:axPos val="l"/>
        <c:majorGridlines/>
        <c:title>
          <c:tx>
            <c:rich>
              <a:bodyPr rot="0" vert="eaVert"/>
              <a:lstStyle/>
              <a:p>
                <a:pPr>
                  <a:defRPr b="0"/>
                </a:pPr>
                <a:r>
                  <a:rPr lang="ja-JP" altLang="en-US" b="0"/>
                  <a:t>週／便</a:t>
                </a:r>
              </a:p>
            </c:rich>
          </c:tx>
          <c:overlay val="0"/>
        </c:title>
        <c:numFmt formatCode="General" sourceLinked="1"/>
        <c:majorTickMark val="out"/>
        <c:minorTickMark val="none"/>
        <c:tickLblPos val="nextTo"/>
        <c:crossAx val="115204096"/>
        <c:crosses val="autoZero"/>
        <c:crossBetween val="between"/>
      </c:valAx>
      <c:spPr>
        <a:noFill/>
        <a:ln>
          <a:noFill/>
        </a:ln>
      </c:spPr>
    </c:plotArea>
    <c:legend>
      <c:legendPos val="t"/>
      <c:layout>
        <c:manualLayout>
          <c:xMode val="edge"/>
          <c:yMode val="edge"/>
          <c:x val="0.36631846641664922"/>
          <c:y val="6.4297800338409469E-2"/>
          <c:w val="0.62624831911316492"/>
          <c:h val="5.3019705024181622E-2"/>
        </c:manualLayout>
      </c:layout>
      <c:overlay val="0"/>
      <c:txPr>
        <a:bodyPr/>
        <a:lstStyle/>
        <a:p>
          <a:pPr>
            <a:defRPr sz="1000"/>
          </a:pPr>
          <a:endParaRPr lang="ja-JP"/>
        </a:p>
      </c:txPr>
    </c:legend>
    <c:plotVisOnly val="1"/>
    <c:dispBlanksAs val="gap"/>
    <c:showDLblsOverMax val="0"/>
  </c:chart>
  <c:spPr>
    <a:ln>
      <a:noFill/>
    </a:ln>
  </c:sp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Sheet1!$B$5</c:f>
              <c:strCache>
                <c:ptCount val="1"/>
                <c:pt idx="0">
                  <c:v>入園者数</c:v>
                </c:pt>
              </c:strCache>
            </c:strRef>
          </c:tx>
          <c:marker>
            <c:symbol val="diamond"/>
            <c:size val="5"/>
          </c:marker>
          <c:dLbls>
            <c:dLbl>
              <c:idx val="1"/>
              <c:layout>
                <c:manualLayout>
                  <c:x val="-4.4736220472440948E-2"/>
                  <c:y val="-0.1069561096529600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E2-40B2-9FB4-909C5AE2BDE2}"/>
                </c:ext>
              </c:extLst>
            </c:dLbl>
            <c:dLbl>
              <c:idx val="2"/>
              <c:layout>
                <c:manualLayout>
                  <c:x val="-4.4736439195100661E-2"/>
                  <c:y val="-8.8437591134441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E2-40B2-9FB4-909C5AE2BDE2}"/>
                </c:ext>
              </c:extLst>
            </c:dLbl>
            <c:dLbl>
              <c:idx val="3"/>
              <c:layout>
                <c:manualLayout>
                  <c:x val="-1.1402887139107611E-2"/>
                  <c:y val="3.193277923592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4E2-40B2-9FB4-909C5AE2BDE2}"/>
                </c:ext>
              </c:extLst>
            </c:dLbl>
            <c:dLbl>
              <c:idx val="4"/>
              <c:layout>
                <c:manualLayout>
                  <c:x val="-5.3069553805774279E-2"/>
                  <c:y val="-6.9919072615923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E2-40B2-9FB4-909C5AE2BDE2}"/>
                </c:ext>
              </c:extLst>
            </c:dLbl>
            <c:dLbl>
              <c:idx val="5"/>
              <c:layout>
                <c:manualLayout>
                  <c:x val="-6.6958442694663167E-2"/>
                  <c:y val="-4.214129483814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4E2-40B2-9FB4-909C5AE2BDE2}"/>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Sheet1!$C$4:$K$4</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Sheet1!$C$5:$K$5</c:f>
              <c:numCache>
                <c:formatCode>General</c:formatCode>
                <c:ptCount val="9"/>
                <c:pt idx="0">
                  <c:v>120</c:v>
                </c:pt>
                <c:pt idx="1">
                  <c:v>123</c:v>
                </c:pt>
                <c:pt idx="2">
                  <c:v>124</c:v>
                </c:pt>
                <c:pt idx="3">
                  <c:v>116</c:v>
                </c:pt>
                <c:pt idx="4">
                  <c:v>136</c:v>
                </c:pt>
                <c:pt idx="5">
                  <c:v>173</c:v>
                </c:pt>
                <c:pt idx="6">
                  <c:v>167</c:v>
                </c:pt>
                <c:pt idx="7">
                  <c:v>174</c:v>
                </c:pt>
                <c:pt idx="8">
                  <c:v>168</c:v>
                </c:pt>
              </c:numCache>
            </c:numRef>
          </c:val>
          <c:smooth val="0"/>
          <c:extLst>
            <c:ext xmlns:c16="http://schemas.microsoft.com/office/drawing/2014/chart" uri="{C3380CC4-5D6E-409C-BE32-E72D297353CC}">
              <c16:uniqueId val="{00000005-B4E2-40B2-9FB4-909C5AE2BDE2}"/>
            </c:ext>
          </c:extLst>
        </c:ser>
        <c:dLbls>
          <c:dLblPos val="t"/>
          <c:showLegendKey val="0"/>
          <c:showVal val="1"/>
          <c:showCatName val="0"/>
          <c:showSerName val="0"/>
          <c:showPercent val="0"/>
          <c:showBubbleSize val="0"/>
        </c:dLbls>
        <c:marker val="1"/>
        <c:smooth val="0"/>
        <c:axId val="90637056"/>
        <c:axId val="90639744"/>
      </c:lineChart>
      <c:catAx>
        <c:axId val="90637056"/>
        <c:scaling>
          <c:orientation val="minMax"/>
        </c:scaling>
        <c:delete val="0"/>
        <c:axPos val="b"/>
        <c:numFmt formatCode="General" sourceLinked="0"/>
        <c:majorTickMark val="out"/>
        <c:minorTickMark val="none"/>
        <c:tickLblPos val="nextTo"/>
        <c:crossAx val="90639744"/>
        <c:crosses val="autoZero"/>
        <c:auto val="1"/>
        <c:lblAlgn val="ctr"/>
        <c:lblOffset val="100"/>
        <c:noMultiLvlLbl val="0"/>
      </c:catAx>
      <c:valAx>
        <c:axId val="90639744"/>
        <c:scaling>
          <c:orientation val="minMax"/>
          <c:max val="180"/>
          <c:min val="100"/>
        </c:scaling>
        <c:delete val="0"/>
        <c:axPos val="l"/>
        <c:majorGridlines/>
        <c:numFmt formatCode="General" sourceLinked="1"/>
        <c:majorTickMark val="out"/>
        <c:minorTickMark val="none"/>
        <c:tickLblPos val="nextTo"/>
        <c:crossAx val="90637056"/>
        <c:crosses val="autoZero"/>
        <c:crossBetween val="between"/>
        <c:majorUnit val="10"/>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267914224526088E-2"/>
          <c:y val="8.1085717553323292E-2"/>
          <c:w val="0.90184740087596404"/>
          <c:h val="0.7110129618182911"/>
        </c:manualLayout>
      </c:layout>
      <c:lineChart>
        <c:grouping val="standard"/>
        <c:varyColors val="0"/>
        <c:ser>
          <c:idx val="0"/>
          <c:order val="0"/>
          <c:tx>
            <c:strRef>
              <c:f>NEW求人倍率!$A$4</c:f>
              <c:strCache>
                <c:ptCount val="1"/>
                <c:pt idx="0">
                  <c:v>新規求人倍率（大阪府）</c:v>
                </c:pt>
              </c:strCache>
            </c:strRef>
          </c:tx>
          <c:marker>
            <c:symbol val="none"/>
          </c:marker>
          <c:dLbls>
            <c:dLbl>
              <c:idx val="111"/>
              <c:layout>
                <c:manualLayout>
                  <c:x val="-2.7762089467850194E-3"/>
                  <c:y val="-7.6849322984694577E-3"/>
                </c:manualLayout>
              </c:layout>
              <c:spPr>
                <a:noFill/>
                <a:ln>
                  <a:noFill/>
                </a:ln>
                <a:effectLst/>
              </c:spPr>
              <c:txPr>
                <a:bodyPr wrap="square" lIns="38100" tIns="19050" rIns="38100" bIns="19050" anchor="ctr">
                  <a:no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4.1463316054846565E-2"/>
                      <c:h val="4.2267127641582018E-2"/>
                    </c:manualLayout>
                  </c15:layout>
                </c:ext>
                <c:ext xmlns:c16="http://schemas.microsoft.com/office/drawing/2014/chart" uri="{C3380CC4-5D6E-409C-BE32-E72D297353CC}">
                  <c16:uniqueId val="{00000000-4B3E-45CD-B88A-E4BDCC0F42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NEW求人倍率!$B$3:$DI$3</c:f>
              <c:numCache>
                <c:formatCode>yyyy"年"m"月"</c:formatCode>
                <c:ptCount val="11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numCache>
            </c:numRef>
          </c:cat>
          <c:val>
            <c:numRef>
              <c:f>NEW求人倍率!$B$4:$DI$4</c:f>
              <c:numCache>
                <c:formatCode>0.00_);[Red]\(0.00\)</c:formatCode>
                <c:ptCount val="112"/>
                <c:pt idx="0">
                  <c:v>0.79</c:v>
                </c:pt>
                <c:pt idx="1">
                  <c:v>0.8</c:v>
                </c:pt>
                <c:pt idx="2">
                  <c:v>0.84</c:v>
                </c:pt>
                <c:pt idx="3">
                  <c:v>0.85</c:v>
                </c:pt>
                <c:pt idx="4">
                  <c:v>0.83</c:v>
                </c:pt>
                <c:pt idx="5">
                  <c:v>0.85</c:v>
                </c:pt>
                <c:pt idx="6">
                  <c:v>0.86</c:v>
                </c:pt>
                <c:pt idx="7">
                  <c:v>0.89</c:v>
                </c:pt>
                <c:pt idx="8">
                  <c:v>0.9</c:v>
                </c:pt>
                <c:pt idx="9">
                  <c:v>0.95</c:v>
                </c:pt>
                <c:pt idx="10">
                  <c:v>0.95</c:v>
                </c:pt>
                <c:pt idx="11">
                  <c:v>0.95</c:v>
                </c:pt>
                <c:pt idx="12">
                  <c:v>0.99</c:v>
                </c:pt>
                <c:pt idx="13">
                  <c:v>1.03</c:v>
                </c:pt>
                <c:pt idx="14">
                  <c:v>0.98</c:v>
                </c:pt>
                <c:pt idx="15">
                  <c:v>1.02</c:v>
                </c:pt>
                <c:pt idx="16">
                  <c:v>1.03</c:v>
                </c:pt>
                <c:pt idx="17">
                  <c:v>0.98</c:v>
                </c:pt>
                <c:pt idx="18">
                  <c:v>1.04</c:v>
                </c:pt>
                <c:pt idx="19">
                  <c:v>1.05</c:v>
                </c:pt>
                <c:pt idx="20">
                  <c:v>1.1299999999999999</c:v>
                </c:pt>
                <c:pt idx="21">
                  <c:v>1.1000000000000001</c:v>
                </c:pt>
                <c:pt idx="22">
                  <c:v>1.1299999999999999</c:v>
                </c:pt>
                <c:pt idx="23">
                  <c:v>1.1399999999999999</c:v>
                </c:pt>
                <c:pt idx="24">
                  <c:v>1.1499999999999999</c:v>
                </c:pt>
                <c:pt idx="25">
                  <c:v>1.1599999999999999</c:v>
                </c:pt>
                <c:pt idx="26">
                  <c:v>1.19</c:v>
                </c:pt>
                <c:pt idx="27">
                  <c:v>1.21</c:v>
                </c:pt>
                <c:pt idx="28">
                  <c:v>1.3</c:v>
                </c:pt>
                <c:pt idx="29">
                  <c:v>1.28</c:v>
                </c:pt>
                <c:pt idx="30">
                  <c:v>1.32</c:v>
                </c:pt>
                <c:pt idx="31">
                  <c:v>1.34</c:v>
                </c:pt>
                <c:pt idx="32">
                  <c:v>1.3</c:v>
                </c:pt>
                <c:pt idx="33">
                  <c:v>1.34</c:v>
                </c:pt>
                <c:pt idx="34">
                  <c:v>1.37</c:v>
                </c:pt>
                <c:pt idx="35">
                  <c:v>1.35</c:v>
                </c:pt>
                <c:pt idx="36">
                  <c:v>1.38</c:v>
                </c:pt>
                <c:pt idx="37">
                  <c:v>1.48</c:v>
                </c:pt>
                <c:pt idx="38">
                  <c:v>1.51</c:v>
                </c:pt>
                <c:pt idx="39">
                  <c:v>1.46</c:v>
                </c:pt>
                <c:pt idx="40">
                  <c:v>1.51</c:v>
                </c:pt>
                <c:pt idx="41">
                  <c:v>1.63</c:v>
                </c:pt>
                <c:pt idx="42">
                  <c:v>1.57</c:v>
                </c:pt>
                <c:pt idx="43">
                  <c:v>1.56</c:v>
                </c:pt>
                <c:pt idx="44">
                  <c:v>1.63</c:v>
                </c:pt>
                <c:pt idx="45">
                  <c:v>1.68</c:v>
                </c:pt>
                <c:pt idx="46">
                  <c:v>1.68</c:v>
                </c:pt>
                <c:pt idx="47">
                  <c:v>1.75</c:v>
                </c:pt>
                <c:pt idx="48">
                  <c:v>1.74</c:v>
                </c:pt>
                <c:pt idx="49">
                  <c:v>1.78</c:v>
                </c:pt>
                <c:pt idx="50">
                  <c:v>1.8</c:v>
                </c:pt>
                <c:pt idx="51">
                  <c:v>1.66</c:v>
                </c:pt>
                <c:pt idx="52">
                  <c:v>1.71</c:v>
                </c:pt>
                <c:pt idx="53">
                  <c:v>1.81</c:v>
                </c:pt>
                <c:pt idx="54">
                  <c:v>1.75</c:v>
                </c:pt>
                <c:pt idx="55">
                  <c:v>1.75</c:v>
                </c:pt>
                <c:pt idx="56">
                  <c:v>1.72</c:v>
                </c:pt>
                <c:pt idx="57">
                  <c:v>1.76</c:v>
                </c:pt>
                <c:pt idx="58">
                  <c:v>1.75</c:v>
                </c:pt>
                <c:pt idx="59">
                  <c:v>1.81</c:v>
                </c:pt>
                <c:pt idx="60">
                  <c:v>1.87</c:v>
                </c:pt>
                <c:pt idx="61">
                  <c:v>1.78</c:v>
                </c:pt>
                <c:pt idx="62">
                  <c:v>1.84</c:v>
                </c:pt>
                <c:pt idx="63">
                  <c:v>1.85</c:v>
                </c:pt>
                <c:pt idx="64">
                  <c:v>1.86</c:v>
                </c:pt>
                <c:pt idx="65">
                  <c:v>1.85</c:v>
                </c:pt>
                <c:pt idx="66">
                  <c:v>1.89</c:v>
                </c:pt>
                <c:pt idx="67">
                  <c:v>1.9</c:v>
                </c:pt>
                <c:pt idx="68">
                  <c:v>1.89</c:v>
                </c:pt>
                <c:pt idx="69">
                  <c:v>1.94</c:v>
                </c:pt>
                <c:pt idx="70">
                  <c:v>1.99</c:v>
                </c:pt>
                <c:pt idx="71">
                  <c:v>2.0099999999999998</c:v>
                </c:pt>
                <c:pt idx="72">
                  <c:v>2.11</c:v>
                </c:pt>
                <c:pt idx="73">
                  <c:v>2.1</c:v>
                </c:pt>
                <c:pt idx="74">
                  <c:v>2.0299999999999998</c:v>
                </c:pt>
                <c:pt idx="75">
                  <c:v>2.1800000000000002</c:v>
                </c:pt>
                <c:pt idx="76">
                  <c:v>2.13</c:v>
                </c:pt>
                <c:pt idx="77">
                  <c:v>2.17</c:v>
                </c:pt>
                <c:pt idx="78">
                  <c:v>2.13</c:v>
                </c:pt>
                <c:pt idx="79">
                  <c:v>2.16</c:v>
                </c:pt>
                <c:pt idx="80">
                  <c:v>2.2599999999999998</c:v>
                </c:pt>
                <c:pt idx="81">
                  <c:v>2.14</c:v>
                </c:pt>
                <c:pt idx="82">
                  <c:v>2.2799999999999998</c:v>
                </c:pt>
                <c:pt idx="83">
                  <c:v>2.33</c:v>
                </c:pt>
                <c:pt idx="84">
                  <c:v>2.2400000000000002</c:v>
                </c:pt>
                <c:pt idx="85">
                  <c:v>2.2999999999999998</c:v>
                </c:pt>
                <c:pt idx="86">
                  <c:v>2.31</c:v>
                </c:pt>
                <c:pt idx="87">
                  <c:v>2.37</c:v>
                </c:pt>
                <c:pt idx="88">
                  <c:v>2.56</c:v>
                </c:pt>
                <c:pt idx="89">
                  <c:v>2.4500000000000002</c:v>
                </c:pt>
                <c:pt idx="90">
                  <c:v>2.4500000000000002</c:v>
                </c:pt>
                <c:pt idx="91">
                  <c:v>2.5299999999999998</c:v>
                </c:pt>
                <c:pt idx="92">
                  <c:v>2.5099999999999998</c:v>
                </c:pt>
                <c:pt idx="93">
                  <c:v>2.71</c:v>
                </c:pt>
                <c:pt idx="94">
                  <c:v>2.66</c:v>
                </c:pt>
                <c:pt idx="95">
                  <c:v>2.69</c:v>
                </c:pt>
                <c:pt idx="96">
                  <c:v>2.71</c:v>
                </c:pt>
                <c:pt idx="97">
                  <c:v>2.7</c:v>
                </c:pt>
                <c:pt idx="98">
                  <c:v>2.76</c:v>
                </c:pt>
                <c:pt idx="99">
                  <c:v>2.73</c:v>
                </c:pt>
                <c:pt idx="100" formatCode="General">
                  <c:v>2.76</c:v>
                </c:pt>
                <c:pt idx="101" formatCode="General">
                  <c:v>2.84</c:v>
                </c:pt>
                <c:pt idx="102" formatCode="General">
                  <c:v>2.87</c:v>
                </c:pt>
                <c:pt idx="103" formatCode="General">
                  <c:v>2.85</c:v>
                </c:pt>
                <c:pt idx="104" formatCode="General">
                  <c:v>2.91</c:v>
                </c:pt>
                <c:pt idx="105" formatCode="General">
                  <c:v>2.89</c:v>
                </c:pt>
                <c:pt idx="106" formatCode="General">
                  <c:v>2.82</c:v>
                </c:pt>
                <c:pt idx="107" formatCode="General">
                  <c:v>2.77</c:v>
                </c:pt>
                <c:pt idx="108" formatCode="General">
                  <c:v>3.01</c:v>
                </c:pt>
                <c:pt idx="109" formatCode="General">
                  <c:v>3.02</c:v>
                </c:pt>
                <c:pt idx="110" formatCode="General">
                  <c:v>2.77</c:v>
                </c:pt>
                <c:pt idx="111" formatCode="General">
                  <c:v>3.02</c:v>
                </c:pt>
              </c:numCache>
            </c:numRef>
          </c:val>
          <c:smooth val="0"/>
          <c:extLst>
            <c:ext xmlns:c16="http://schemas.microsoft.com/office/drawing/2014/chart" uri="{C3380CC4-5D6E-409C-BE32-E72D297353CC}">
              <c16:uniqueId val="{00000001-4B3E-45CD-B88A-E4BDCC0F42BF}"/>
            </c:ext>
          </c:extLst>
        </c:ser>
        <c:ser>
          <c:idx val="1"/>
          <c:order val="1"/>
          <c:tx>
            <c:strRef>
              <c:f>NEW求人倍率!$A$5</c:f>
              <c:strCache>
                <c:ptCount val="1"/>
                <c:pt idx="0">
                  <c:v>新規求人倍率（全国）</c:v>
                </c:pt>
              </c:strCache>
            </c:strRef>
          </c:tx>
          <c:spPr>
            <a:ln>
              <a:prstDash val="sysDash"/>
            </a:ln>
          </c:spPr>
          <c:marker>
            <c:symbol val="none"/>
          </c:marker>
          <c:dLbls>
            <c:dLbl>
              <c:idx val="111"/>
              <c:layout>
                <c:manualLayout>
                  <c:x val="-1.1658234439813186E-3"/>
                  <c:y val="-7.684327185690086E-3"/>
                </c:manualLayout>
              </c:layout>
              <c:spPr>
                <a:noFill/>
                <a:ln>
                  <a:noFill/>
                </a:ln>
                <a:effectLst/>
              </c:spPr>
              <c:txPr>
                <a:bodyPr wrap="square" lIns="38100" tIns="19050" rIns="38100" bIns="19050" anchor="ctr">
                  <a:no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3.8325536942962264E-2"/>
                      <c:h val="5.7636992238520937E-2"/>
                    </c:manualLayout>
                  </c15:layout>
                </c:ext>
                <c:ext xmlns:c16="http://schemas.microsoft.com/office/drawing/2014/chart" uri="{C3380CC4-5D6E-409C-BE32-E72D297353CC}">
                  <c16:uniqueId val="{00000002-4B3E-45CD-B88A-E4BDCC0F42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NEW求人倍率!$B$3:$DI$3</c:f>
              <c:numCache>
                <c:formatCode>yyyy"年"m"月"</c:formatCode>
                <c:ptCount val="11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numCache>
            </c:numRef>
          </c:cat>
          <c:val>
            <c:numRef>
              <c:f>NEW求人倍率!$B$5:$DI$5</c:f>
              <c:numCache>
                <c:formatCode>0.00_);[Red]\(0.00\)</c:formatCode>
                <c:ptCount val="112"/>
                <c:pt idx="0">
                  <c:v>0.82</c:v>
                </c:pt>
                <c:pt idx="1">
                  <c:v>0.82</c:v>
                </c:pt>
                <c:pt idx="2">
                  <c:v>0.82</c:v>
                </c:pt>
                <c:pt idx="3">
                  <c:v>0.85</c:v>
                </c:pt>
                <c:pt idx="4">
                  <c:v>0.86</c:v>
                </c:pt>
                <c:pt idx="5">
                  <c:v>0.88</c:v>
                </c:pt>
                <c:pt idx="6">
                  <c:v>0.89</c:v>
                </c:pt>
                <c:pt idx="7">
                  <c:v>0.91</c:v>
                </c:pt>
                <c:pt idx="8">
                  <c:v>0.94</c:v>
                </c:pt>
                <c:pt idx="9">
                  <c:v>0.96</c:v>
                </c:pt>
                <c:pt idx="10">
                  <c:v>0.96</c:v>
                </c:pt>
                <c:pt idx="11">
                  <c:v>0.98</c:v>
                </c:pt>
                <c:pt idx="12">
                  <c:v>1.01</c:v>
                </c:pt>
                <c:pt idx="13">
                  <c:v>0.99</c:v>
                </c:pt>
                <c:pt idx="14">
                  <c:v>0.98</c:v>
                </c:pt>
                <c:pt idx="15">
                  <c:v>0.95</c:v>
                </c:pt>
                <c:pt idx="16">
                  <c:v>0.98</c:v>
                </c:pt>
                <c:pt idx="17">
                  <c:v>1</c:v>
                </c:pt>
                <c:pt idx="18">
                  <c:v>1.07</c:v>
                </c:pt>
                <c:pt idx="19">
                  <c:v>1.05</c:v>
                </c:pt>
                <c:pt idx="20">
                  <c:v>1.1399999999999999</c:v>
                </c:pt>
                <c:pt idx="21">
                  <c:v>1.1499999999999999</c:v>
                </c:pt>
                <c:pt idx="22">
                  <c:v>1.17</c:v>
                </c:pt>
                <c:pt idx="23">
                  <c:v>1.19</c:v>
                </c:pt>
                <c:pt idx="24">
                  <c:v>1.21</c:v>
                </c:pt>
                <c:pt idx="25">
                  <c:v>1.23</c:v>
                </c:pt>
                <c:pt idx="26">
                  <c:v>1.23</c:v>
                </c:pt>
                <c:pt idx="27">
                  <c:v>1.25</c:v>
                </c:pt>
                <c:pt idx="28">
                  <c:v>1.29</c:v>
                </c:pt>
                <c:pt idx="29">
                  <c:v>1.29</c:v>
                </c:pt>
                <c:pt idx="30">
                  <c:v>1.3</c:v>
                </c:pt>
                <c:pt idx="31">
                  <c:v>1.32</c:v>
                </c:pt>
                <c:pt idx="32">
                  <c:v>1.27</c:v>
                </c:pt>
                <c:pt idx="33">
                  <c:v>1.3</c:v>
                </c:pt>
                <c:pt idx="34">
                  <c:v>1.32</c:v>
                </c:pt>
                <c:pt idx="35">
                  <c:v>1.32</c:v>
                </c:pt>
                <c:pt idx="36">
                  <c:v>1.34</c:v>
                </c:pt>
                <c:pt idx="37">
                  <c:v>1.38</c:v>
                </c:pt>
                <c:pt idx="38">
                  <c:v>1.38</c:v>
                </c:pt>
                <c:pt idx="39">
                  <c:v>1.41</c:v>
                </c:pt>
                <c:pt idx="40">
                  <c:v>1.43</c:v>
                </c:pt>
                <c:pt idx="41">
                  <c:v>1.47</c:v>
                </c:pt>
                <c:pt idx="42">
                  <c:v>1.47</c:v>
                </c:pt>
                <c:pt idx="43">
                  <c:v>1.5</c:v>
                </c:pt>
                <c:pt idx="44">
                  <c:v>1.5</c:v>
                </c:pt>
                <c:pt idx="45">
                  <c:v>1.57</c:v>
                </c:pt>
                <c:pt idx="46">
                  <c:v>1.57</c:v>
                </c:pt>
                <c:pt idx="47">
                  <c:v>1.59</c:v>
                </c:pt>
                <c:pt idx="48">
                  <c:v>1.62</c:v>
                </c:pt>
                <c:pt idx="49">
                  <c:v>1.7</c:v>
                </c:pt>
                <c:pt idx="50">
                  <c:v>1.65</c:v>
                </c:pt>
                <c:pt idx="51">
                  <c:v>1.64</c:v>
                </c:pt>
                <c:pt idx="52">
                  <c:v>1.64</c:v>
                </c:pt>
                <c:pt idx="53">
                  <c:v>1.65</c:v>
                </c:pt>
                <c:pt idx="54">
                  <c:v>1.67</c:v>
                </c:pt>
                <c:pt idx="55">
                  <c:v>1.65</c:v>
                </c:pt>
                <c:pt idx="56">
                  <c:v>1.66</c:v>
                </c:pt>
                <c:pt idx="57">
                  <c:v>1.69</c:v>
                </c:pt>
                <c:pt idx="58">
                  <c:v>1.69</c:v>
                </c:pt>
                <c:pt idx="59">
                  <c:v>1.77</c:v>
                </c:pt>
                <c:pt idx="60">
                  <c:v>1.74</c:v>
                </c:pt>
                <c:pt idx="61">
                  <c:v>1.73</c:v>
                </c:pt>
                <c:pt idx="62">
                  <c:v>1.73</c:v>
                </c:pt>
                <c:pt idx="63">
                  <c:v>1.77</c:v>
                </c:pt>
                <c:pt idx="64">
                  <c:v>1.77</c:v>
                </c:pt>
                <c:pt idx="65">
                  <c:v>1.8</c:v>
                </c:pt>
                <c:pt idx="66">
                  <c:v>1.84</c:v>
                </c:pt>
                <c:pt idx="67">
                  <c:v>1.85</c:v>
                </c:pt>
                <c:pt idx="68">
                  <c:v>1.85</c:v>
                </c:pt>
                <c:pt idx="69">
                  <c:v>1.85</c:v>
                </c:pt>
                <c:pt idx="70">
                  <c:v>1.91</c:v>
                </c:pt>
                <c:pt idx="71">
                  <c:v>1.91</c:v>
                </c:pt>
                <c:pt idx="72">
                  <c:v>2.02</c:v>
                </c:pt>
                <c:pt idx="73">
                  <c:v>1.95</c:v>
                </c:pt>
                <c:pt idx="74">
                  <c:v>1.94</c:v>
                </c:pt>
                <c:pt idx="75">
                  <c:v>2.06</c:v>
                </c:pt>
                <c:pt idx="76">
                  <c:v>2.0499999999999998</c:v>
                </c:pt>
                <c:pt idx="77">
                  <c:v>2.02</c:v>
                </c:pt>
                <c:pt idx="78">
                  <c:v>2.02</c:v>
                </c:pt>
                <c:pt idx="79">
                  <c:v>2.06</c:v>
                </c:pt>
                <c:pt idx="80">
                  <c:v>2.1</c:v>
                </c:pt>
                <c:pt idx="81">
                  <c:v>2.1</c:v>
                </c:pt>
                <c:pt idx="82">
                  <c:v>2.12</c:v>
                </c:pt>
                <c:pt idx="83">
                  <c:v>2.16</c:v>
                </c:pt>
                <c:pt idx="84">
                  <c:v>2.14</c:v>
                </c:pt>
                <c:pt idx="85">
                  <c:v>2.13</c:v>
                </c:pt>
                <c:pt idx="86">
                  <c:v>2.14</c:v>
                </c:pt>
                <c:pt idx="87">
                  <c:v>2.17</c:v>
                </c:pt>
                <c:pt idx="88">
                  <c:v>2.2799999999999998</c:v>
                </c:pt>
                <c:pt idx="89">
                  <c:v>2.2400000000000002</c:v>
                </c:pt>
                <c:pt idx="90">
                  <c:v>2.2599999999999998</c:v>
                </c:pt>
                <c:pt idx="91">
                  <c:v>2.2200000000000002</c:v>
                </c:pt>
                <c:pt idx="92">
                  <c:v>2.27</c:v>
                </c:pt>
                <c:pt idx="93">
                  <c:v>2.35</c:v>
                </c:pt>
                <c:pt idx="94">
                  <c:v>2.34</c:v>
                </c:pt>
                <c:pt idx="95">
                  <c:v>2.38</c:v>
                </c:pt>
                <c:pt idx="96">
                  <c:v>2.37</c:v>
                </c:pt>
                <c:pt idx="97">
                  <c:v>2.35</c:v>
                </c:pt>
                <c:pt idx="98">
                  <c:v>2.38</c:v>
                </c:pt>
                <c:pt idx="99">
                  <c:v>2.37</c:v>
                </c:pt>
                <c:pt idx="100" formatCode="General">
                  <c:v>2.38</c:v>
                </c:pt>
                <c:pt idx="101" formatCode="General">
                  <c:v>2.42</c:v>
                </c:pt>
                <c:pt idx="102" formatCode="General">
                  <c:v>2.41</c:v>
                </c:pt>
                <c:pt idx="103" formatCode="General">
                  <c:v>2.39</c:v>
                </c:pt>
                <c:pt idx="104" formatCode="General">
                  <c:v>2.44</c:v>
                </c:pt>
                <c:pt idx="105" formatCode="General">
                  <c:v>2.4</c:v>
                </c:pt>
                <c:pt idx="106" formatCode="General">
                  <c:v>2.4</c:v>
                </c:pt>
                <c:pt idx="107" formatCode="General">
                  <c:v>2.4</c:v>
                </c:pt>
                <c:pt idx="108" formatCode="General">
                  <c:v>2.48</c:v>
                </c:pt>
                <c:pt idx="109" formatCode="General">
                  <c:v>2.5</c:v>
                </c:pt>
                <c:pt idx="110" formatCode="General">
                  <c:v>2.42</c:v>
                </c:pt>
                <c:pt idx="111" formatCode="General">
                  <c:v>2.48</c:v>
                </c:pt>
              </c:numCache>
            </c:numRef>
          </c:val>
          <c:smooth val="0"/>
          <c:extLst>
            <c:ext xmlns:c16="http://schemas.microsoft.com/office/drawing/2014/chart" uri="{C3380CC4-5D6E-409C-BE32-E72D297353CC}">
              <c16:uniqueId val="{00000003-4B3E-45CD-B88A-E4BDCC0F42BF}"/>
            </c:ext>
          </c:extLst>
        </c:ser>
        <c:ser>
          <c:idx val="2"/>
          <c:order val="2"/>
          <c:tx>
            <c:strRef>
              <c:f>NEW求人倍率!$A$6</c:f>
              <c:strCache>
                <c:ptCount val="1"/>
                <c:pt idx="0">
                  <c:v>有効求人倍率（大阪府）</c:v>
                </c:pt>
              </c:strCache>
            </c:strRef>
          </c:tx>
          <c:spPr>
            <a:ln cmpd="dbl">
              <a:prstDash val="solid"/>
            </a:ln>
          </c:spPr>
          <c:marker>
            <c:symbol val="none"/>
          </c:marker>
          <c:dLbls>
            <c:dLbl>
              <c:idx val="111"/>
              <c:layout>
                <c:manualLayout>
                  <c:x val="-3.2128534375950655E-3"/>
                  <c:y val="-1.3448631522321551E-2"/>
                </c:manualLayout>
              </c:layout>
              <c:spPr>
                <a:noFill/>
                <a:ln>
                  <a:noFill/>
                </a:ln>
                <a:effectLst/>
              </c:spPr>
              <c:txPr>
                <a:bodyPr wrap="square" lIns="38100" tIns="19050" rIns="38100" bIns="19050" anchor="ctr">
                  <a:no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4.5397366092632639E-2"/>
                      <c:h val="5.3794526089286206E-2"/>
                    </c:manualLayout>
                  </c15:layout>
                </c:ext>
                <c:ext xmlns:c16="http://schemas.microsoft.com/office/drawing/2014/chart" uri="{C3380CC4-5D6E-409C-BE32-E72D297353CC}">
                  <c16:uniqueId val="{00000004-4B3E-45CD-B88A-E4BDCC0F42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NEW求人倍率!$B$3:$DI$3</c:f>
              <c:numCache>
                <c:formatCode>yyyy"年"m"月"</c:formatCode>
                <c:ptCount val="11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numCache>
            </c:numRef>
          </c:cat>
          <c:val>
            <c:numRef>
              <c:f>NEW求人倍率!$B$6:$DI$6</c:f>
              <c:numCache>
                <c:formatCode>0.00_);[Red]\(0.00\)</c:formatCode>
                <c:ptCount val="112"/>
                <c:pt idx="0">
                  <c:v>0.45</c:v>
                </c:pt>
                <c:pt idx="1">
                  <c:v>0.46</c:v>
                </c:pt>
                <c:pt idx="2">
                  <c:v>0.47</c:v>
                </c:pt>
                <c:pt idx="3">
                  <c:v>0.49</c:v>
                </c:pt>
                <c:pt idx="4">
                  <c:v>0.5</c:v>
                </c:pt>
                <c:pt idx="5">
                  <c:v>0.51</c:v>
                </c:pt>
                <c:pt idx="6">
                  <c:v>0.52</c:v>
                </c:pt>
                <c:pt idx="7">
                  <c:v>0.54</c:v>
                </c:pt>
                <c:pt idx="8">
                  <c:v>0.54</c:v>
                </c:pt>
                <c:pt idx="9">
                  <c:v>0.56000000000000005</c:v>
                </c:pt>
                <c:pt idx="10">
                  <c:v>0.57999999999999996</c:v>
                </c:pt>
                <c:pt idx="11">
                  <c:v>0.59</c:v>
                </c:pt>
                <c:pt idx="12">
                  <c:v>0.6</c:v>
                </c:pt>
                <c:pt idx="13">
                  <c:v>0.63</c:v>
                </c:pt>
                <c:pt idx="14">
                  <c:v>0.63</c:v>
                </c:pt>
                <c:pt idx="15">
                  <c:v>0.64</c:v>
                </c:pt>
                <c:pt idx="16">
                  <c:v>0.63</c:v>
                </c:pt>
                <c:pt idx="17">
                  <c:v>0.64</c:v>
                </c:pt>
                <c:pt idx="18">
                  <c:v>0.64</c:v>
                </c:pt>
                <c:pt idx="19">
                  <c:v>0.65</c:v>
                </c:pt>
                <c:pt idx="20">
                  <c:v>0.67</c:v>
                </c:pt>
                <c:pt idx="21">
                  <c:v>0.69</c:v>
                </c:pt>
                <c:pt idx="22">
                  <c:v>0.7</c:v>
                </c:pt>
                <c:pt idx="23">
                  <c:v>0.7</c:v>
                </c:pt>
                <c:pt idx="24">
                  <c:v>0.71</c:v>
                </c:pt>
                <c:pt idx="25">
                  <c:v>0.71</c:v>
                </c:pt>
                <c:pt idx="26">
                  <c:v>0.72</c:v>
                </c:pt>
                <c:pt idx="27">
                  <c:v>0.74</c:v>
                </c:pt>
                <c:pt idx="28">
                  <c:v>0.75</c:v>
                </c:pt>
                <c:pt idx="29">
                  <c:v>0.77</c:v>
                </c:pt>
                <c:pt idx="30">
                  <c:v>0.79</c:v>
                </c:pt>
                <c:pt idx="31">
                  <c:v>0.8</c:v>
                </c:pt>
                <c:pt idx="32">
                  <c:v>0.81</c:v>
                </c:pt>
                <c:pt idx="33">
                  <c:v>0.82</c:v>
                </c:pt>
                <c:pt idx="34">
                  <c:v>0.82</c:v>
                </c:pt>
                <c:pt idx="35">
                  <c:v>0.83</c:v>
                </c:pt>
                <c:pt idx="36">
                  <c:v>0.85</c:v>
                </c:pt>
                <c:pt idx="37">
                  <c:v>0.88</c:v>
                </c:pt>
                <c:pt idx="38">
                  <c:v>0.91</c:v>
                </c:pt>
                <c:pt idx="39">
                  <c:v>0.92</c:v>
                </c:pt>
                <c:pt idx="40">
                  <c:v>0.93</c:v>
                </c:pt>
                <c:pt idx="41">
                  <c:v>0.94</c:v>
                </c:pt>
                <c:pt idx="42">
                  <c:v>0.96</c:v>
                </c:pt>
                <c:pt idx="43">
                  <c:v>0.97</c:v>
                </c:pt>
                <c:pt idx="44">
                  <c:v>1</c:v>
                </c:pt>
                <c:pt idx="45">
                  <c:v>1.02</c:v>
                </c:pt>
                <c:pt idx="46">
                  <c:v>1.05</c:v>
                </c:pt>
                <c:pt idx="47">
                  <c:v>1.06</c:v>
                </c:pt>
                <c:pt idx="48">
                  <c:v>1.08</c:v>
                </c:pt>
                <c:pt idx="49">
                  <c:v>1.1000000000000001</c:v>
                </c:pt>
                <c:pt idx="50">
                  <c:v>1.1100000000000001</c:v>
                </c:pt>
                <c:pt idx="51">
                  <c:v>1.1000000000000001</c:v>
                </c:pt>
                <c:pt idx="52">
                  <c:v>1.1000000000000001</c:v>
                </c:pt>
                <c:pt idx="53">
                  <c:v>1.1100000000000001</c:v>
                </c:pt>
                <c:pt idx="54">
                  <c:v>1.1200000000000001</c:v>
                </c:pt>
                <c:pt idx="55">
                  <c:v>1.1200000000000001</c:v>
                </c:pt>
                <c:pt idx="56">
                  <c:v>1.1100000000000001</c:v>
                </c:pt>
                <c:pt idx="57">
                  <c:v>1.1100000000000001</c:v>
                </c:pt>
                <c:pt idx="58">
                  <c:v>1.1200000000000001</c:v>
                </c:pt>
                <c:pt idx="59">
                  <c:v>1.1200000000000001</c:v>
                </c:pt>
                <c:pt idx="60">
                  <c:v>1.1499999999999999</c:v>
                </c:pt>
                <c:pt idx="61">
                  <c:v>1.1599999999999999</c:v>
                </c:pt>
                <c:pt idx="62">
                  <c:v>1.1599999999999999</c:v>
                </c:pt>
                <c:pt idx="63">
                  <c:v>1.1599999999999999</c:v>
                </c:pt>
                <c:pt idx="64">
                  <c:v>1.19</c:v>
                </c:pt>
                <c:pt idx="65">
                  <c:v>1.19</c:v>
                </c:pt>
                <c:pt idx="66">
                  <c:v>1.19</c:v>
                </c:pt>
                <c:pt idx="67">
                  <c:v>1.21</c:v>
                </c:pt>
                <c:pt idx="68">
                  <c:v>1.22</c:v>
                </c:pt>
                <c:pt idx="69">
                  <c:v>1.23</c:v>
                </c:pt>
                <c:pt idx="70">
                  <c:v>1.25</c:v>
                </c:pt>
                <c:pt idx="71">
                  <c:v>1.27</c:v>
                </c:pt>
                <c:pt idx="72">
                  <c:v>1.29</c:v>
                </c:pt>
                <c:pt idx="73">
                  <c:v>1.32</c:v>
                </c:pt>
                <c:pt idx="74">
                  <c:v>1.33</c:v>
                </c:pt>
                <c:pt idx="75">
                  <c:v>1.35</c:v>
                </c:pt>
                <c:pt idx="76">
                  <c:v>1.36</c:v>
                </c:pt>
                <c:pt idx="77">
                  <c:v>1.38</c:v>
                </c:pt>
                <c:pt idx="78">
                  <c:v>1.39</c:v>
                </c:pt>
                <c:pt idx="79">
                  <c:v>1.4</c:v>
                </c:pt>
                <c:pt idx="80">
                  <c:v>1.41</c:v>
                </c:pt>
                <c:pt idx="81">
                  <c:v>1.42</c:v>
                </c:pt>
                <c:pt idx="82">
                  <c:v>1.43</c:v>
                </c:pt>
                <c:pt idx="83">
                  <c:v>1.45</c:v>
                </c:pt>
                <c:pt idx="84">
                  <c:v>1.46</c:v>
                </c:pt>
                <c:pt idx="85">
                  <c:v>1.47</c:v>
                </c:pt>
                <c:pt idx="86">
                  <c:v>1.48</c:v>
                </c:pt>
                <c:pt idx="87">
                  <c:v>1.52</c:v>
                </c:pt>
                <c:pt idx="88">
                  <c:v>1.56</c:v>
                </c:pt>
                <c:pt idx="89">
                  <c:v>1.57</c:v>
                </c:pt>
                <c:pt idx="90">
                  <c:v>1.58</c:v>
                </c:pt>
                <c:pt idx="91">
                  <c:v>1.59</c:v>
                </c:pt>
                <c:pt idx="92">
                  <c:v>1.6</c:v>
                </c:pt>
                <c:pt idx="93">
                  <c:v>1.64</c:v>
                </c:pt>
                <c:pt idx="94">
                  <c:v>1.66</c:v>
                </c:pt>
                <c:pt idx="95">
                  <c:v>1.67</c:v>
                </c:pt>
                <c:pt idx="96">
                  <c:v>1.7</c:v>
                </c:pt>
                <c:pt idx="97">
                  <c:v>1.71</c:v>
                </c:pt>
                <c:pt idx="98">
                  <c:v>1.72</c:v>
                </c:pt>
                <c:pt idx="99">
                  <c:v>1.73</c:v>
                </c:pt>
                <c:pt idx="100" formatCode="General">
                  <c:v>1.75</c:v>
                </c:pt>
                <c:pt idx="101" formatCode="General">
                  <c:v>1.75</c:v>
                </c:pt>
                <c:pt idx="102" formatCode="General">
                  <c:v>1.76</c:v>
                </c:pt>
                <c:pt idx="103" formatCode="General">
                  <c:v>1.79</c:v>
                </c:pt>
                <c:pt idx="104" formatCode="General">
                  <c:v>1.8</c:v>
                </c:pt>
                <c:pt idx="105" formatCode="General">
                  <c:v>1.8</c:v>
                </c:pt>
                <c:pt idx="106" formatCode="General">
                  <c:v>1.78</c:v>
                </c:pt>
                <c:pt idx="107" formatCode="General">
                  <c:v>1.78</c:v>
                </c:pt>
                <c:pt idx="108" formatCode="General">
                  <c:v>1.78</c:v>
                </c:pt>
                <c:pt idx="109" formatCode="General">
                  <c:v>1.79</c:v>
                </c:pt>
                <c:pt idx="110" formatCode="General">
                  <c:v>1.79</c:v>
                </c:pt>
                <c:pt idx="111" formatCode="General">
                  <c:v>1.81</c:v>
                </c:pt>
              </c:numCache>
            </c:numRef>
          </c:val>
          <c:smooth val="0"/>
          <c:extLst>
            <c:ext xmlns:c16="http://schemas.microsoft.com/office/drawing/2014/chart" uri="{C3380CC4-5D6E-409C-BE32-E72D297353CC}">
              <c16:uniqueId val="{00000005-4B3E-45CD-B88A-E4BDCC0F42BF}"/>
            </c:ext>
          </c:extLst>
        </c:ser>
        <c:ser>
          <c:idx val="3"/>
          <c:order val="3"/>
          <c:tx>
            <c:strRef>
              <c:f>NEW求人倍率!$A$7</c:f>
              <c:strCache>
                <c:ptCount val="1"/>
                <c:pt idx="0">
                  <c:v>有効求人倍率（全国）</c:v>
                </c:pt>
              </c:strCache>
            </c:strRef>
          </c:tx>
          <c:spPr>
            <a:ln cmpd="dbl">
              <a:prstDash val="sysDash"/>
            </a:ln>
          </c:spPr>
          <c:marker>
            <c:symbol val="none"/>
          </c:marker>
          <c:dLbls>
            <c:dLbl>
              <c:idx val="111"/>
              <c:layout>
                <c:manualLayout>
                  <c:x val="-4.1787362379789783E-3"/>
                  <c:y val="-3.0059384082772167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B3E-45CD-B88A-E4BDCC0F42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NEW求人倍率!$B$3:$DI$3</c:f>
              <c:numCache>
                <c:formatCode>yyyy"年"m"月"</c:formatCode>
                <c:ptCount val="11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numCache>
            </c:numRef>
          </c:cat>
          <c:val>
            <c:numRef>
              <c:f>NEW求人倍率!$B$7:$DI$7</c:f>
              <c:numCache>
                <c:formatCode>0.00_);[Red]\(0.00\)</c:formatCode>
                <c:ptCount val="112"/>
                <c:pt idx="0">
                  <c:v>0.45</c:v>
                </c:pt>
                <c:pt idx="1">
                  <c:v>0.46</c:v>
                </c:pt>
                <c:pt idx="2">
                  <c:v>0.48</c:v>
                </c:pt>
                <c:pt idx="3">
                  <c:v>0.49</c:v>
                </c:pt>
                <c:pt idx="4">
                  <c:v>0.5</c:v>
                </c:pt>
                <c:pt idx="5">
                  <c:v>0.51</c:v>
                </c:pt>
                <c:pt idx="6">
                  <c:v>0.53</c:v>
                </c:pt>
                <c:pt idx="7">
                  <c:v>0.54</c:v>
                </c:pt>
                <c:pt idx="8">
                  <c:v>0.55000000000000004</c:v>
                </c:pt>
                <c:pt idx="9">
                  <c:v>0.56000000000000005</c:v>
                </c:pt>
                <c:pt idx="10">
                  <c:v>0.57999999999999996</c:v>
                </c:pt>
                <c:pt idx="11">
                  <c:v>0.59</c:v>
                </c:pt>
                <c:pt idx="12">
                  <c:v>0.6</c:v>
                </c:pt>
                <c:pt idx="13">
                  <c:v>0.62</c:v>
                </c:pt>
                <c:pt idx="14">
                  <c:v>0.62</c:v>
                </c:pt>
                <c:pt idx="15">
                  <c:v>0.62</c:v>
                </c:pt>
                <c:pt idx="16">
                  <c:v>0.61</c:v>
                </c:pt>
                <c:pt idx="17">
                  <c:v>0.62</c:v>
                </c:pt>
                <c:pt idx="18">
                  <c:v>0.64</c:v>
                </c:pt>
                <c:pt idx="19">
                  <c:v>0.65</c:v>
                </c:pt>
                <c:pt idx="20">
                  <c:v>0.67</c:v>
                </c:pt>
                <c:pt idx="21">
                  <c:v>0.69</c:v>
                </c:pt>
                <c:pt idx="22">
                  <c:v>0.71</c:v>
                </c:pt>
                <c:pt idx="23">
                  <c:v>0.72</c:v>
                </c:pt>
                <c:pt idx="24">
                  <c:v>0.74</c:v>
                </c:pt>
                <c:pt idx="25">
                  <c:v>0.75</c:v>
                </c:pt>
                <c:pt idx="26">
                  <c:v>0.77</c:v>
                </c:pt>
                <c:pt idx="27">
                  <c:v>0.78</c:v>
                </c:pt>
                <c:pt idx="28">
                  <c:v>0.79</c:v>
                </c:pt>
                <c:pt idx="29">
                  <c:v>0.8</c:v>
                </c:pt>
                <c:pt idx="30">
                  <c:v>0.81</c:v>
                </c:pt>
                <c:pt idx="31">
                  <c:v>0.82</c:v>
                </c:pt>
                <c:pt idx="32">
                  <c:v>0.81</c:v>
                </c:pt>
                <c:pt idx="33">
                  <c:v>0.82</c:v>
                </c:pt>
                <c:pt idx="34">
                  <c:v>0.82</c:v>
                </c:pt>
                <c:pt idx="35">
                  <c:v>0.83</c:v>
                </c:pt>
                <c:pt idx="36">
                  <c:v>0.84</c:v>
                </c:pt>
                <c:pt idx="37">
                  <c:v>0.85</c:v>
                </c:pt>
                <c:pt idx="38">
                  <c:v>0.87</c:v>
                </c:pt>
                <c:pt idx="39">
                  <c:v>0.88</c:v>
                </c:pt>
                <c:pt idx="40">
                  <c:v>0.9</c:v>
                </c:pt>
                <c:pt idx="41">
                  <c:v>0.92</c:v>
                </c:pt>
                <c:pt idx="42">
                  <c:v>0.93</c:v>
                </c:pt>
                <c:pt idx="43">
                  <c:v>0.95</c:v>
                </c:pt>
                <c:pt idx="44">
                  <c:v>0.96</c:v>
                </c:pt>
                <c:pt idx="45">
                  <c:v>0.99</c:v>
                </c:pt>
                <c:pt idx="46">
                  <c:v>1.01</c:v>
                </c:pt>
                <c:pt idx="47">
                  <c:v>1.03</c:v>
                </c:pt>
                <c:pt idx="48">
                  <c:v>1.04</c:v>
                </c:pt>
                <c:pt idx="49">
                  <c:v>1.05</c:v>
                </c:pt>
                <c:pt idx="50">
                  <c:v>1.07</c:v>
                </c:pt>
                <c:pt idx="51">
                  <c:v>1.07</c:v>
                </c:pt>
                <c:pt idx="52">
                  <c:v>1.08</c:v>
                </c:pt>
                <c:pt idx="53">
                  <c:v>1.0900000000000001</c:v>
                </c:pt>
                <c:pt idx="54">
                  <c:v>1.1000000000000001</c:v>
                </c:pt>
                <c:pt idx="55">
                  <c:v>1.1000000000000001</c:v>
                </c:pt>
                <c:pt idx="56">
                  <c:v>1.1000000000000001</c:v>
                </c:pt>
                <c:pt idx="57">
                  <c:v>1.1100000000000001</c:v>
                </c:pt>
                <c:pt idx="58">
                  <c:v>1.1200000000000001</c:v>
                </c:pt>
                <c:pt idx="59">
                  <c:v>1.1399999999999999</c:v>
                </c:pt>
                <c:pt idx="60">
                  <c:v>1.1499999999999999</c:v>
                </c:pt>
                <c:pt idx="61">
                  <c:v>1.1499999999999999</c:v>
                </c:pt>
                <c:pt idx="62">
                  <c:v>1.1599999999999999</c:v>
                </c:pt>
                <c:pt idx="63">
                  <c:v>1.1599999999999999</c:v>
                </c:pt>
                <c:pt idx="64">
                  <c:v>1.18</c:v>
                </c:pt>
                <c:pt idx="65">
                  <c:v>1.19</c:v>
                </c:pt>
                <c:pt idx="66">
                  <c:v>1.2</c:v>
                </c:pt>
                <c:pt idx="67">
                  <c:v>1.22</c:v>
                </c:pt>
                <c:pt idx="68">
                  <c:v>1.23</c:v>
                </c:pt>
                <c:pt idx="69">
                  <c:v>1.24</c:v>
                </c:pt>
                <c:pt idx="70">
                  <c:v>1.26</c:v>
                </c:pt>
                <c:pt idx="71">
                  <c:v>1.27</c:v>
                </c:pt>
                <c:pt idx="72">
                  <c:v>1.29</c:v>
                </c:pt>
                <c:pt idx="73">
                  <c:v>1.29</c:v>
                </c:pt>
                <c:pt idx="74">
                  <c:v>1.31</c:v>
                </c:pt>
                <c:pt idx="75">
                  <c:v>1.33</c:v>
                </c:pt>
                <c:pt idx="76">
                  <c:v>1.35</c:v>
                </c:pt>
                <c:pt idx="77">
                  <c:v>1.36</c:v>
                </c:pt>
                <c:pt idx="78">
                  <c:v>1.36</c:v>
                </c:pt>
                <c:pt idx="79">
                  <c:v>1.37</c:v>
                </c:pt>
                <c:pt idx="80">
                  <c:v>1.39</c:v>
                </c:pt>
                <c:pt idx="81">
                  <c:v>1.4</c:v>
                </c:pt>
                <c:pt idx="82">
                  <c:v>1.41</c:v>
                </c:pt>
                <c:pt idx="83">
                  <c:v>1.43</c:v>
                </c:pt>
                <c:pt idx="84">
                  <c:v>1.43</c:v>
                </c:pt>
                <c:pt idx="85">
                  <c:v>1.44</c:v>
                </c:pt>
                <c:pt idx="86">
                  <c:v>1.45</c:v>
                </c:pt>
                <c:pt idx="87">
                  <c:v>1.47</c:v>
                </c:pt>
                <c:pt idx="88">
                  <c:v>1.49</c:v>
                </c:pt>
                <c:pt idx="89">
                  <c:v>1.5</c:v>
                </c:pt>
                <c:pt idx="90">
                  <c:v>1.51</c:v>
                </c:pt>
                <c:pt idx="91">
                  <c:v>1.52</c:v>
                </c:pt>
                <c:pt idx="92">
                  <c:v>1.53</c:v>
                </c:pt>
                <c:pt idx="93">
                  <c:v>1.55</c:v>
                </c:pt>
                <c:pt idx="94">
                  <c:v>1.56</c:v>
                </c:pt>
                <c:pt idx="95">
                  <c:v>1.59</c:v>
                </c:pt>
                <c:pt idx="96">
                  <c:v>1.59</c:v>
                </c:pt>
                <c:pt idx="97">
                  <c:v>1.59</c:v>
                </c:pt>
                <c:pt idx="98">
                  <c:v>1.59</c:v>
                </c:pt>
                <c:pt idx="99">
                  <c:v>1.6</c:v>
                </c:pt>
                <c:pt idx="100" formatCode="General">
                  <c:v>1.61</c:v>
                </c:pt>
                <c:pt idx="101" formatCode="General">
                  <c:v>1.61</c:v>
                </c:pt>
                <c:pt idx="102" formatCode="General">
                  <c:v>1.62</c:v>
                </c:pt>
                <c:pt idx="103" formatCode="General">
                  <c:v>1.63</c:v>
                </c:pt>
                <c:pt idx="104" formatCode="General">
                  <c:v>1.63</c:v>
                </c:pt>
                <c:pt idx="105" formatCode="General">
                  <c:v>1.62</c:v>
                </c:pt>
                <c:pt idx="106" formatCode="General">
                  <c:v>1.63</c:v>
                </c:pt>
                <c:pt idx="107" formatCode="General">
                  <c:v>1.63</c:v>
                </c:pt>
                <c:pt idx="108" formatCode="General">
                  <c:v>1.63</c:v>
                </c:pt>
                <c:pt idx="109" formatCode="General">
                  <c:v>1.63</c:v>
                </c:pt>
                <c:pt idx="110" formatCode="General">
                  <c:v>1.63</c:v>
                </c:pt>
                <c:pt idx="111" formatCode="General">
                  <c:v>1.63</c:v>
                </c:pt>
              </c:numCache>
            </c:numRef>
          </c:val>
          <c:smooth val="0"/>
          <c:extLst>
            <c:ext xmlns:c16="http://schemas.microsoft.com/office/drawing/2014/chart" uri="{C3380CC4-5D6E-409C-BE32-E72D297353CC}">
              <c16:uniqueId val="{00000007-4B3E-45CD-B88A-E4BDCC0F42BF}"/>
            </c:ext>
          </c:extLst>
        </c:ser>
        <c:dLbls>
          <c:showLegendKey val="0"/>
          <c:showVal val="0"/>
          <c:showCatName val="0"/>
          <c:showSerName val="0"/>
          <c:showPercent val="0"/>
          <c:showBubbleSize val="0"/>
        </c:dLbls>
        <c:smooth val="0"/>
        <c:axId val="71874048"/>
        <c:axId val="71875584"/>
      </c:lineChart>
      <c:dateAx>
        <c:axId val="71874048"/>
        <c:scaling>
          <c:orientation val="minMax"/>
          <c:max val="43556"/>
        </c:scaling>
        <c:delete val="0"/>
        <c:axPos val="b"/>
        <c:numFmt formatCode="yyyy&quot;年&quot;m&quot;月&quot;" sourceLinked="1"/>
        <c:majorTickMark val="none"/>
        <c:minorTickMark val="none"/>
        <c:tickLblPos val="nextTo"/>
        <c:crossAx val="71875584"/>
        <c:crosses val="autoZero"/>
        <c:auto val="1"/>
        <c:lblOffset val="100"/>
        <c:baseTimeUnit val="months"/>
        <c:majorUnit val="6"/>
        <c:majorTimeUnit val="months"/>
      </c:dateAx>
      <c:valAx>
        <c:axId val="71875584"/>
        <c:scaling>
          <c:orientation val="minMax"/>
        </c:scaling>
        <c:delete val="0"/>
        <c:axPos val="l"/>
        <c:majorGridlines/>
        <c:title>
          <c:tx>
            <c:rich>
              <a:bodyPr rot="0" vert="horz"/>
              <a:lstStyle/>
              <a:p>
                <a:pPr>
                  <a:defRPr sz="900"/>
                </a:pPr>
                <a:r>
                  <a:rPr lang="ja-JP" altLang="en-US" sz="900" dirty="0"/>
                  <a:t>（季節調整済、倍）</a:t>
                </a:r>
              </a:p>
            </c:rich>
          </c:tx>
          <c:layout>
            <c:manualLayout>
              <c:xMode val="edge"/>
              <c:yMode val="edge"/>
              <c:x val="0"/>
              <c:y val="6.8217389186452987E-3"/>
            </c:manualLayout>
          </c:layout>
          <c:overlay val="0"/>
        </c:title>
        <c:numFmt formatCode="0.00_);[Red]\(0.00\)" sourceLinked="1"/>
        <c:majorTickMark val="none"/>
        <c:minorTickMark val="none"/>
        <c:tickLblPos val="nextTo"/>
        <c:crossAx val="71874048"/>
        <c:crosses val="autoZero"/>
        <c:crossBetween val="between"/>
      </c:valAx>
      <c:spPr>
        <a:ln w="12700"/>
      </c:spPr>
    </c:plotArea>
    <c:plotVisOnly val="1"/>
    <c:dispBlanksAs val="gap"/>
    <c:showDLblsOverMax val="0"/>
  </c:chart>
  <c:externalData r:id="rId1">
    <c:autoUpdate val="0"/>
  </c:externalData>
  <c:userShapes r:id="rId2"/>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3"/>
          <c:order val="0"/>
          <c:tx>
            <c:strRef>
              <c:f>Sheet1!$A$3</c:f>
              <c:strCache>
                <c:ptCount val="1"/>
                <c:pt idx="0">
                  <c:v>東京都</c:v>
                </c:pt>
              </c:strCache>
            </c:strRef>
          </c:tx>
          <c:marker>
            <c:symbol val="triangle"/>
            <c:size val="5"/>
          </c:marker>
          <c:dLbls>
            <c:dLbl>
              <c:idx val="0"/>
              <c:layout>
                <c:manualLayout>
                  <c:x val="-4.2951443569553834E-2"/>
                  <c:y val="-4.0347039953339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9B-417B-9E1F-F6E77C62A5CB}"/>
                </c:ext>
              </c:extLst>
            </c:dLbl>
            <c:dLbl>
              <c:idx val="1"/>
              <c:layout>
                <c:manualLayout>
                  <c:x val="-4.2951443569553806E-2"/>
                  <c:y val="-3.108778069407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9B-417B-9E1F-F6E77C62A5CB}"/>
                </c:ext>
              </c:extLst>
            </c:dLbl>
            <c:dLbl>
              <c:idx val="2"/>
              <c:layout>
                <c:manualLayout>
                  <c:x val="-4.2951443569553806E-2"/>
                  <c:y val="-4.0347039953339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9B-417B-9E1F-F6E77C62A5CB}"/>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Sheet1!$B$2:$D$2</c:f>
              <c:strCache>
                <c:ptCount val="3"/>
                <c:pt idx="0">
                  <c:v>2015年度</c:v>
                </c:pt>
                <c:pt idx="1">
                  <c:v>2016年度</c:v>
                </c:pt>
                <c:pt idx="2">
                  <c:v>2017年度</c:v>
                </c:pt>
              </c:strCache>
            </c:strRef>
          </c:cat>
          <c:val>
            <c:numRef>
              <c:f>Sheet1!$B$3:$D$3</c:f>
              <c:numCache>
                <c:formatCode>General</c:formatCode>
                <c:ptCount val="3"/>
                <c:pt idx="0">
                  <c:v>7.3</c:v>
                </c:pt>
                <c:pt idx="1">
                  <c:v>7.4</c:v>
                </c:pt>
                <c:pt idx="2">
                  <c:v>7.4</c:v>
                </c:pt>
              </c:numCache>
            </c:numRef>
          </c:val>
          <c:smooth val="0"/>
          <c:extLst>
            <c:ext xmlns:c16="http://schemas.microsoft.com/office/drawing/2014/chart" uri="{C3380CC4-5D6E-409C-BE32-E72D297353CC}">
              <c16:uniqueId val="{00000003-409B-417B-9E1F-F6E77C62A5CB}"/>
            </c:ext>
          </c:extLst>
        </c:ser>
        <c:ser>
          <c:idx val="4"/>
          <c:order val="1"/>
          <c:tx>
            <c:strRef>
              <c:f>Sheet1!$A$4</c:f>
              <c:strCache>
                <c:ptCount val="1"/>
                <c:pt idx="0">
                  <c:v>神奈川県</c:v>
                </c:pt>
              </c:strCache>
            </c:strRef>
          </c:tx>
          <c:marker>
            <c:symbol val="x"/>
            <c:size val="5"/>
          </c:marker>
          <c:dLbls>
            <c:dLbl>
              <c:idx val="0"/>
              <c:layout>
                <c:manualLayout>
                  <c:x val="-4.2951443569553806E-2"/>
                  <c:y val="3.83566637503645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09B-417B-9E1F-F6E77C62A5CB}"/>
                </c:ext>
              </c:extLst>
            </c:dLbl>
            <c:dLbl>
              <c:idx val="1"/>
              <c:layout>
                <c:manualLayout>
                  <c:x val="-4.5729221347331581E-2"/>
                  <c:y val="4.2986293379994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9B-417B-9E1F-F6E77C62A5CB}"/>
                </c:ext>
              </c:extLst>
            </c:dLbl>
            <c:dLbl>
              <c:idx val="2"/>
              <c:layout>
                <c:manualLayout>
                  <c:x val="-4.2951443569553806E-2"/>
                  <c:y val="3.8356663750364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9B-417B-9E1F-F6E77C62A5CB}"/>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Sheet1!$B$2:$D$2</c:f>
              <c:strCache>
                <c:ptCount val="3"/>
                <c:pt idx="0">
                  <c:v>2015年度</c:v>
                </c:pt>
                <c:pt idx="1">
                  <c:v>2016年度</c:v>
                </c:pt>
                <c:pt idx="2">
                  <c:v>2017年度</c:v>
                </c:pt>
              </c:strCache>
            </c:strRef>
          </c:cat>
          <c:val>
            <c:numRef>
              <c:f>Sheet1!$B$4:$D$4</c:f>
              <c:numCache>
                <c:formatCode>0.0</c:formatCode>
                <c:ptCount val="3"/>
                <c:pt idx="0" formatCode="General">
                  <c:v>6.9</c:v>
                </c:pt>
                <c:pt idx="1">
                  <c:v>7</c:v>
                </c:pt>
                <c:pt idx="2" formatCode="General">
                  <c:v>7.1</c:v>
                </c:pt>
              </c:numCache>
            </c:numRef>
          </c:val>
          <c:smooth val="0"/>
          <c:extLst>
            <c:ext xmlns:c16="http://schemas.microsoft.com/office/drawing/2014/chart" uri="{C3380CC4-5D6E-409C-BE32-E72D297353CC}">
              <c16:uniqueId val="{00000007-409B-417B-9E1F-F6E77C62A5CB}"/>
            </c:ext>
          </c:extLst>
        </c:ser>
        <c:ser>
          <c:idx val="0"/>
          <c:order val="2"/>
          <c:tx>
            <c:strRef>
              <c:f>Sheet1!$A$5</c:f>
              <c:strCache>
                <c:ptCount val="1"/>
                <c:pt idx="0">
                  <c:v>大阪府</c:v>
                </c:pt>
              </c:strCache>
            </c:strRef>
          </c:tx>
          <c:marker>
            <c:symbol val="circle"/>
            <c:size val="5"/>
          </c:marker>
          <c:dLbls>
            <c:dLbl>
              <c:idx val="0"/>
              <c:layout>
                <c:manualLayout>
                  <c:x val="-4.2951443569553834E-2"/>
                  <c:y val="-4.0347039953339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09B-417B-9E1F-F6E77C62A5CB}"/>
                </c:ext>
              </c:extLst>
            </c:dLbl>
            <c:dLbl>
              <c:idx val="1"/>
              <c:layout>
                <c:manualLayout>
                  <c:x val="-4.2951443569553806E-2"/>
                  <c:y val="-3.57174103237095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09B-417B-9E1F-F6E77C62A5CB}"/>
                </c:ext>
              </c:extLst>
            </c:dLbl>
            <c:dLbl>
              <c:idx val="2"/>
              <c:layout>
                <c:manualLayout>
                  <c:x val="-4.5729221347331581E-2"/>
                  <c:y val="-4.49766695829687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09B-417B-9E1F-F6E77C62A5CB}"/>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Sheet1!$B$2:$D$2</c:f>
              <c:strCache>
                <c:ptCount val="3"/>
                <c:pt idx="0">
                  <c:v>2015年度</c:v>
                </c:pt>
                <c:pt idx="1">
                  <c:v>2016年度</c:v>
                </c:pt>
                <c:pt idx="2">
                  <c:v>2017年度</c:v>
                </c:pt>
              </c:strCache>
            </c:strRef>
          </c:cat>
          <c:val>
            <c:numRef>
              <c:f>Sheet1!$B$5:$D$5</c:f>
              <c:numCache>
                <c:formatCode>General</c:formatCode>
                <c:ptCount val="3"/>
                <c:pt idx="0">
                  <c:v>5.6</c:v>
                </c:pt>
                <c:pt idx="1">
                  <c:v>5.7</c:v>
                </c:pt>
                <c:pt idx="2">
                  <c:v>5.8</c:v>
                </c:pt>
              </c:numCache>
            </c:numRef>
          </c:val>
          <c:smooth val="0"/>
          <c:extLst>
            <c:ext xmlns:c16="http://schemas.microsoft.com/office/drawing/2014/chart" uri="{C3380CC4-5D6E-409C-BE32-E72D297353CC}">
              <c16:uniqueId val="{0000000B-409B-417B-9E1F-F6E77C62A5CB}"/>
            </c:ext>
          </c:extLst>
        </c:ser>
        <c:ser>
          <c:idx val="1"/>
          <c:order val="3"/>
          <c:tx>
            <c:strRef>
              <c:f>Sheet1!$A$6</c:f>
              <c:strCache>
                <c:ptCount val="1"/>
                <c:pt idx="0">
                  <c:v>兵庫県</c:v>
                </c:pt>
              </c:strCache>
            </c:strRef>
          </c:tx>
          <c:marker>
            <c:symbol val="square"/>
            <c:size val="5"/>
          </c:marker>
          <c:dLbls>
            <c:dLbl>
              <c:idx val="0"/>
              <c:layout>
                <c:manualLayout>
                  <c:x val="-5.0694444444444473E-2"/>
                  <c:y val="4.96066637503645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09B-417B-9E1F-F6E77C62A5CB}"/>
                </c:ext>
              </c:extLst>
            </c:dLbl>
            <c:dLbl>
              <c:idx val="1"/>
              <c:layout>
                <c:manualLayout>
                  <c:x val="-5.0694444444444493E-2"/>
                  <c:y val="4.96066637503645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09B-417B-9E1F-F6E77C62A5CB}"/>
                </c:ext>
              </c:extLst>
            </c:dLbl>
            <c:dLbl>
              <c:idx val="2"/>
              <c:layout>
                <c:manualLayout>
                  <c:x val="-5.0694444444444445E-2"/>
                  <c:y val="4.96066637503645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09B-417B-9E1F-F6E77C62A5CB}"/>
                </c:ext>
              </c:extLst>
            </c:dLbl>
            <c:spPr>
              <a:noFill/>
              <a:ln>
                <a:noFill/>
              </a:ln>
              <a:effectLst/>
            </c:spPr>
            <c:txPr>
              <a:bodyPr/>
              <a:lstStyle/>
              <a:p>
                <a:pPr>
                  <a:defRPr sz="11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Sheet1!$B$2:$D$2</c:f>
              <c:strCache>
                <c:ptCount val="3"/>
                <c:pt idx="0">
                  <c:v>2015年度</c:v>
                </c:pt>
                <c:pt idx="1">
                  <c:v>2016年度</c:v>
                </c:pt>
                <c:pt idx="2">
                  <c:v>2017年度</c:v>
                </c:pt>
              </c:strCache>
            </c:strRef>
          </c:cat>
          <c:val>
            <c:numRef>
              <c:f>Sheet1!$B$6:$D$6</c:f>
              <c:numCache>
                <c:formatCode>General</c:formatCode>
                <c:ptCount val="3"/>
                <c:pt idx="0">
                  <c:v>10.9</c:v>
                </c:pt>
                <c:pt idx="1">
                  <c:v>11.1</c:v>
                </c:pt>
                <c:pt idx="2">
                  <c:v>11.2</c:v>
                </c:pt>
              </c:numCache>
            </c:numRef>
          </c:val>
          <c:smooth val="0"/>
          <c:extLst>
            <c:ext xmlns:c16="http://schemas.microsoft.com/office/drawing/2014/chart" uri="{C3380CC4-5D6E-409C-BE32-E72D297353CC}">
              <c16:uniqueId val="{0000000F-409B-417B-9E1F-F6E77C62A5CB}"/>
            </c:ext>
          </c:extLst>
        </c:ser>
        <c:ser>
          <c:idx val="2"/>
          <c:order val="4"/>
          <c:tx>
            <c:strRef>
              <c:f>Sheet1!$A$7</c:f>
              <c:strCache>
                <c:ptCount val="1"/>
                <c:pt idx="0">
                  <c:v>福岡県</c:v>
                </c:pt>
              </c:strCache>
            </c:strRef>
          </c:tx>
          <c:marker>
            <c:symbol val="diamond"/>
            <c:size val="7"/>
          </c:marker>
          <c:dLbls>
            <c:dLbl>
              <c:idx val="0"/>
              <c:layout>
                <c:manualLayout>
                  <c:x val="-4.2951443569553834E-2"/>
                  <c:y val="-3.57174103237095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09B-417B-9E1F-F6E77C62A5CB}"/>
                </c:ext>
              </c:extLst>
            </c:dLbl>
            <c:dLbl>
              <c:idx val="1"/>
              <c:layout>
                <c:manualLayout>
                  <c:x val="-4.2951443569553806E-2"/>
                  <c:y val="-4.0347039953339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09B-417B-9E1F-F6E77C62A5CB}"/>
                </c:ext>
              </c:extLst>
            </c:dLbl>
            <c:dLbl>
              <c:idx val="2"/>
              <c:layout>
                <c:manualLayout>
                  <c:x val="-4.2951443569553806E-2"/>
                  <c:y val="-4.96062992125984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09B-417B-9E1F-F6E77C62A5CB}"/>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Sheet1!$B$2:$D$2</c:f>
              <c:strCache>
                <c:ptCount val="3"/>
                <c:pt idx="0">
                  <c:v>2015年度</c:v>
                </c:pt>
                <c:pt idx="1">
                  <c:v>2016年度</c:v>
                </c:pt>
                <c:pt idx="2">
                  <c:v>2017年度</c:v>
                </c:pt>
              </c:strCache>
            </c:strRef>
          </c:cat>
          <c:val>
            <c:numRef>
              <c:f>Sheet1!$B$7:$D$7</c:f>
              <c:numCache>
                <c:formatCode>General</c:formatCode>
                <c:ptCount val="3"/>
                <c:pt idx="0">
                  <c:v>9.1</c:v>
                </c:pt>
                <c:pt idx="1">
                  <c:v>9.1</c:v>
                </c:pt>
                <c:pt idx="2" formatCode="0.0">
                  <c:v>9</c:v>
                </c:pt>
              </c:numCache>
            </c:numRef>
          </c:val>
          <c:smooth val="0"/>
          <c:extLst>
            <c:ext xmlns:c16="http://schemas.microsoft.com/office/drawing/2014/chart" uri="{C3380CC4-5D6E-409C-BE32-E72D297353CC}">
              <c16:uniqueId val="{00000013-409B-417B-9E1F-F6E77C62A5CB}"/>
            </c:ext>
          </c:extLst>
        </c:ser>
        <c:dLbls>
          <c:dLblPos val="t"/>
          <c:showLegendKey val="0"/>
          <c:showVal val="1"/>
          <c:showCatName val="0"/>
          <c:showSerName val="0"/>
          <c:showPercent val="0"/>
          <c:showBubbleSize val="0"/>
        </c:dLbls>
        <c:marker val="1"/>
        <c:smooth val="0"/>
        <c:axId val="129856256"/>
        <c:axId val="129857792"/>
      </c:lineChart>
      <c:catAx>
        <c:axId val="129856256"/>
        <c:scaling>
          <c:orientation val="minMax"/>
        </c:scaling>
        <c:delete val="0"/>
        <c:axPos val="b"/>
        <c:numFmt formatCode="General" sourceLinked="0"/>
        <c:majorTickMark val="out"/>
        <c:minorTickMark val="none"/>
        <c:tickLblPos val="nextTo"/>
        <c:crossAx val="129857792"/>
        <c:crosses val="autoZero"/>
        <c:auto val="1"/>
        <c:lblAlgn val="ctr"/>
        <c:lblOffset val="100"/>
        <c:noMultiLvlLbl val="0"/>
      </c:catAx>
      <c:valAx>
        <c:axId val="129857792"/>
        <c:scaling>
          <c:orientation val="minMax"/>
          <c:min val="4"/>
        </c:scaling>
        <c:delete val="0"/>
        <c:axPos val="l"/>
        <c:majorGridlines/>
        <c:numFmt formatCode="General" sourceLinked="1"/>
        <c:majorTickMark val="out"/>
        <c:minorTickMark val="none"/>
        <c:tickLblPos val="nextTo"/>
        <c:crossAx val="129856256"/>
        <c:crosses val="autoZero"/>
        <c:crossBetween val="between"/>
        <c:majorUnit val="2"/>
      </c:valAx>
    </c:plotArea>
    <c:legend>
      <c:legendPos val="r"/>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94357028530943"/>
          <c:y val="0.19296442605646433"/>
          <c:w val="0.85997076567973574"/>
          <c:h val="0.65207487919512508"/>
        </c:manualLayout>
      </c:layout>
      <c:lineChart>
        <c:grouping val="standard"/>
        <c:varyColors val="0"/>
        <c:ser>
          <c:idx val="0"/>
          <c:order val="0"/>
          <c:tx>
            <c:strRef>
              <c:f>Sheet2!$W$1</c:f>
              <c:strCache>
                <c:ptCount val="1"/>
                <c:pt idx="0">
                  <c:v>中国</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Sheet2!$V$2:$V$10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Sheet2!$W$2:$W$10</c:f>
              <c:numCache>
                <c:formatCode>#,##0_);[Red]\(#,##0\)</c:formatCode>
                <c:ptCount val="9"/>
                <c:pt idx="0">
                  <c:v>732</c:v>
                </c:pt>
                <c:pt idx="1">
                  <c:v>502</c:v>
                </c:pt>
                <c:pt idx="2">
                  <c:v>615</c:v>
                </c:pt>
                <c:pt idx="3">
                  <c:v>529</c:v>
                </c:pt>
                <c:pt idx="4">
                  <c:v>1009</c:v>
                </c:pt>
                <c:pt idx="5">
                  <c:v>2716</c:v>
                </c:pt>
                <c:pt idx="6">
                  <c:v>3729</c:v>
                </c:pt>
                <c:pt idx="7">
                  <c:v>4024</c:v>
                </c:pt>
                <c:pt idx="8">
                  <c:v>4550</c:v>
                </c:pt>
              </c:numCache>
            </c:numRef>
          </c:val>
          <c:smooth val="0"/>
          <c:extLst>
            <c:ext xmlns:c16="http://schemas.microsoft.com/office/drawing/2014/chart" uri="{C3380CC4-5D6E-409C-BE32-E72D297353CC}">
              <c16:uniqueId val="{00000000-BAEC-4E79-8708-4F0A862DFADA}"/>
            </c:ext>
          </c:extLst>
        </c:ser>
        <c:ser>
          <c:idx val="1"/>
          <c:order val="1"/>
          <c:tx>
            <c:strRef>
              <c:f>Sheet2!$X$1</c:f>
              <c:strCache>
                <c:ptCount val="1"/>
                <c:pt idx="0">
                  <c:v>韓国</c:v>
                </c:pt>
              </c:strCache>
            </c:strRef>
          </c:tx>
          <c:cat>
            <c:strRef>
              <c:f>Sheet2!$V$2:$V$10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Sheet2!$X$2:$X$10</c:f>
              <c:numCache>
                <c:formatCode>#,##0_);[Red]\(#,##0\)</c:formatCode>
                <c:ptCount val="9"/>
                <c:pt idx="0">
                  <c:v>589</c:v>
                </c:pt>
                <c:pt idx="1">
                  <c:v>370</c:v>
                </c:pt>
                <c:pt idx="2">
                  <c:v>448</c:v>
                </c:pt>
                <c:pt idx="3">
                  <c:v>578</c:v>
                </c:pt>
                <c:pt idx="4">
                  <c:v>721</c:v>
                </c:pt>
                <c:pt idx="5">
                  <c:v>1080</c:v>
                </c:pt>
                <c:pt idx="6">
                  <c:v>1578</c:v>
                </c:pt>
                <c:pt idx="7">
                  <c:v>2413</c:v>
                </c:pt>
                <c:pt idx="8">
                  <c:v>2390</c:v>
                </c:pt>
              </c:numCache>
            </c:numRef>
          </c:val>
          <c:smooth val="0"/>
          <c:extLst>
            <c:ext xmlns:c16="http://schemas.microsoft.com/office/drawing/2014/chart" uri="{C3380CC4-5D6E-409C-BE32-E72D297353CC}">
              <c16:uniqueId val="{00000001-BAEC-4E79-8708-4F0A862DFADA}"/>
            </c:ext>
          </c:extLst>
        </c:ser>
        <c:ser>
          <c:idx val="2"/>
          <c:order val="2"/>
          <c:tx>
            <c:strRef>
              <c:f>Sheet2!$Y$1</c:f>
              <c:strCache>
                <c:ptCount val="1"/>
                <c:pt idx="0">
                  <c:v>台湾</c:v>
                </c:pt>
              </c:strCache>
            </c:strRef>
          </c:tx>
          <c:cat>
            <c:strRef>
              <c:f>Sheet2!$V$2:$V$10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Sheet2!$Y$2:$Y$10</c:f>
              <c:numCache>
                <c:formatCode>#,##0_);[Red]\(#,##0\)</c:formatCode>
                <c:ptCount val="9"/>
                <c:pt idx="0">
                  <c:v>301</c:v>
                </c:pt>
                <c:pt idx="1">
                  <c:v>241</c:v>
                </c:pt>
                <c:pt idx="2">
                  <c:v>305</c:v>
                </c:pt>
                <c:pt idx="3">
                  <c:v>531</c:v>
                </c:pt>
                <c:pt idx="4">
                  <c:v>679</c:v>
                </c:pt>
                <c:pt idx="5">
                  <c:v>1054</c:v>
                </c:pt>
                <c:pt idx="6">
                  <c:v>1254</c:v>
                </c:pt>
                <c:pt idx="7">
                  <c:v>1401</c:v>
                </c:pt>
                <c:pt idx="8">
                  <c:v>1223</c:v>
                </c:pt>
              </c:numCache>
            </c:numRef>
          </c:val>
          <c:smooth val="0"/>
          <c:extLst>
            <c:ext xmlns:c16="http://schemas.microsoft.com/office/drawing/2014/chart" uri="{C3380CC4-5D6E-409C-BE32-E72D297353CC}">
              <c16:uniqueId val="{00000002-BAEC-4E79-8708-4F0A862DFADA}"/>
            </c:ext>
          </c:extLst>
        </c:ser>
        <c:ser>
          <c:idx val="3"/>
          <c:order val="3"/>
          <c:tx>
            <c:strRef>
              <c:f>Sheet2!$Z$1</c:f>
              <c:strCache>
                <c:ptCount val="1"/>
                <c:pt idx="0">
                  <c:v>香港</c:v>
                </c:pt>
              </c:strCache>
            </c:strRef>
          </c:tx>
          <c:cat>
            <c:strRef>
              <c:f>Sheet2!$V$2:$V$10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Sheet2!$Z$2:$Z$10</c:f>
              <c:numCache>
                <c:formatCode>#,##0_);[Red]\(#,##0\)</c:formatCode>
                <c:ptCount val="9"/>
                <c:pt idx="0">
                  <c:v>106</c:v>
                </c:pt>
                <c:pt idx="1">
                  <c:v>97</c:v>
                </c:pt>
                <c:pt idx="2">
                  <c:v>94</c:v>
                </c:pt>
                <c:pt idx="3">
                  <c:v>175</c:v>
                </c:pt>
                <c:pt idx="4">
                  <c:v>266</c:v>
                </c:pt>
                <c:pt idx="5">
                  <c:v>538</c:v>
                </c:pt>
                <c:pt idx="6">
                  <c:v>627</c:v>
                </c:pt>
                <c:pt idx="7">
                  <c:v>741</c:v>
                </c:pt>
                <c:pt idx="8">
                  <c:v>718</c:v>
                </c:pt>
              </c:numCache>
            </c:numRef>
          </c:val>
          <c:smooth val="0"/>
          <c:extLst>
            <c:ext xmlns:c16="http://schemas.microsoft.com/office/drawing/2014/chart" uri="{C3380CC4-5D6E-409C-BE32-E72D297353CC}">
              <c16:uniqueId val="{00000003-BAEC-4E79-8708-4F0A862DFADA}"/>
            </c:ext>
          </c:extLst>
        </c:ser>
        <c:ser>
          <c:idx val="4"/>
          <c:order val="4"/>
          <c:tx>
            <c:strRef>
              <c:f>Sheet2!$AA$1</c:f>
              <c:strCache>
                <c:ptCount val="1"/>
                <c:pt idx="0">
                  <c:v>アメリカ</c:v>
                </c:pt>
              </c:strCache>
            </c:strRef>
          </c:tx>
          <c:cat>
            <c:strRef>
              <c:f>Sheet2!$V$2:$V$10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Sheet2!$AA$2:$AA$10</c:f>
              <c:numCache>
                <c:formatCode>#,##0_);[Red]\(#,##0\)</c:formatCode>
                <c:ptCount val="9"/>
                <c:pt idx="0">
                  <c:v>118</c:v>
                </c:pt>
                <c:pt idx="1">
                  <c:v>89</c:v>
                </c:pt>
                <c:pt idx="2">
                  <c:v>94</c:v>
                </c:pt>
                <c:pt idx="3">
                  <c:v>120</c:v>
                </c:pt>
                <c:pt idx="4">
                  <c:v>156</c:v>
                </c:pt>
                <c:pt idx="5">
                  <c:v>238</c:v>
                </c:pt>
                <c:pt idx="6">
                  <c:v>319</c:v>
                </c:pt>
                <c:pt idx="7">
                  <c:v>359</c:v>
                </c:pt>
                <c:pt idx="8">
                  <c:v>415</c:v>
                </c:pt>
              </c:numCache>
            </c:numRef>
          </c:val>
          <c:smooth val="0"/>
          <c:extLst>
            <c:ext xmlns:c16="http://schemas.microsoft.com/office/drawing/2014/chart" uri="{C3380CC4-5D6E-409C-BE32-E72D297353CC}">
              <c16:uniqueId val="{00000004-BAEC-4E79-8708-4F0A862DFADA}"/>
            </c:ext>
          </c:extLst>
        </c:ser>
        <c:dLbls>
          <c:showLegendKey val="0"/>
          <c:showVal val="0"/>
          <c:showCatName val="0"/>
          <c:showSerName val="0"/>
          <c:showPercent val="0"/>
          <c:showBubbleSize val="0"/>
        </c:dLbls>
        <c:marker val="1"/>
        <c:smooth val="0"/>
        <c:axId val="111659264"/>
        <c:axId val="111669248"/>
      </c:lineChart>
      <c:catAx>
        <c:axId val="111659264"/>
        <c:scaling>
          <c:orientation val="minMax"/>
        </c:scaling>
        <c:delete val="0"/>
        <c:axPos val="b"/>
        <c:numFmt formatCode="General" sourceLinked="1"/>
        <c:majorTickMark val="out"/>
        <c:minorTickMark val="none"/>
        <c:tickLblPos val="nextTo"/>
        <c:crossAx val="111669248"/>
        <c:crosses val="autoZero"/>
        <c:auto val="1"/>
        <c:lblAlgn val="ctr"/>
        <c:lblOffset val="100"/>
        <c:noMultiLvlLbl val="0"/>
      </c:catAx>
      <c:valAx>
        <c:axId val="111669248"/>
        <c:scaling>
          <c:orientation val="minMax"/>
        </c:scaling>
        <c:delete val="0"/>
        <c:axPos val="l"/>
        <c:majorGridlines/>
        <c:numFmt formatCode="#,##0_);[Red]\(#,##0\)" sourceLinked="1"/>
        <c:majorTickMark val="out"/>
        <c:minorTickMark val="none"/>
        <c:tickLblPos val="nextTo"/>
        <c:crossAx val="111659264"/>
        <c:crosses val="autoZero"/>
        <c:crossBetween val="between"/>
        <c:majorUnit val="1000"/>
      </c:valAx>
    </c:plotArea>
    <c:legend>
      <c:legendPos val="t"/>
      <c:layout>
        <c:manualLayout>
          <c:xMode val="edge"/>
          <c:yMode val="edge"/>
          <c:x val="8.2599215466089573E-2"/>
          <c:y val="7.5880758807588072E-2"/>
          <c:w val="0.81718042776823618"/>
          <c:h val="9.8010370654887657E-2"/>
        </c:manualLayout>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0.78545</cdr:x>
      <cdr:y>0.19751</cdr:y>
    </cdr:from>
    <cdr:to>
      <cdr:x>0.98393</cdr:x>
      <cdr:y>0.30491</cdr:y>
    </cdr:to>
    <cdr:sp macro="" textlink="">
      <cdr:nvSpPr>
        <cdr:cNvPr id="2" name="四角形吹き出し 1"/>
        <cdr:cNvSpPr/>
      </cdr:nvSpPr>
      <cdr:spPr>
        <a:xfrm xmlns:a="http://schemas.openxmlformats.org/drawingml/2006/main">
          <a:off x="7040051" y="886162"/>
          <a:ext cx="1779061" cy="481851"/>
        </a:xfrm>
        <a:prstGeom xmlns:a="http://schemas.openxmlformats.org/drawingml/2006/main" prst="wedgeRectCallout">
          <a:avLst>
            <a:gd name="adj1" fmla="val -94914"/>
            <a:gd name="adj2" fmla="val 239076"/>
          </a:avLst>
        </a:prstGeom>
        <a:noFill xmlns:a="http://schemas.openxmlformats.org/drawingml/2006/main"/>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100" dirty="0" smtClean="0">
              <a:solidFill>
                <a:sysClr val="windowText" lastClr="000000"/>
              </a:solidFill>
            </a:rPr>
            <a:t>＜</a:t>
          </a:r>
          <a:r>
            <a:rPr kumimoji="1" lang="ja-JP" altLang="en-US" sz="1100" dirty="0">
              <a:solidFill>
                <a:sysClr val="windowText" lastClr="000000"/>
              </a:solidFill>
            </a:rPr>
            <a:t>大阪府＞完全</a:t>
          </a:r>
          <a:r>
            <a:rPr kumimoji="1" lang="ja-JP" altLang="en-US" sz="1100" dirty="0" smtClean="0">
              <a:solidFill>
                <a:sysClr val="windowText" lastClr="000000"/>
              </a:solidFill>
            </a:rPr>
            <a:t>失業率</a:t>
          </a:r>
          <a:endParaRPr kumimoji="1" lang="en-US" altLang="ja-JP" sz="1100" dirty="0" smtClean="0">
            <a:solidFill>
              <a:sysClr val="windowText" lastClr="000000"/>
            </a:solidFill>
          </a:endParaRPr>
        </a:p>
        <a:p xmlns:a="http://schemas.openxmlformats.org/drawingml/2006/main">
          <a:pPr algn="ctr"/>
          <a:r>
            <a:rPr kumimoji="1" lang="en-US" altLang="ja-JP" sz="1100" dirty="0" smtClean="0">
              <a:solidFill>
                <a:sysClr val="windowText" lastClr="000000"/>
              </a:solidFill>
            </a:rPr>
            <a:t>2018</a:t>
          </a:r>
          <a:r>
            <a:rPr kumimoji="1" lang="ja-JP" altLang="en-US" sz="1100" dirty="0">
              <a:solidFill>
                <a:sysClr val="windowText" lastClr="000000"/>
              </a:solidFill>
            </a:rPr>
            <a:t>年</a:t>
          </a:r>
          <a:r>
            <a:rPr kumimoji="1" lang="en-US" altLang="ja-JP" sz="1100" dirty="0">
              <a:solidFill>
                <a:sysClr val="windowText" lastClr="000000"/>
              </a:solidFill>
            </a:rPr>
            <a:t>3.2%</a:t>
          </a:r>
          <a:r>
            <a:rPr kumimoji="1" lang="ja-JP" altLang="en-US" sz="1100" dirty="0">
              <a:solidFill>
                <a:sysClr val="windowText" lastClr="000000"/>
              </a:solidFill>
            </a:rPr>
            <a:t>（年平均）</a:t>
          </a:r>
          <a:endParaRPr kumimoji="1" lang="ja-JP" altLang="en-US" sz="1100" dirty="0"/>
        </a:p>
      </cdr:txBody>
    </cdr:sp>
  </cdr:relSizeAnchor>
  <cdr:relSizeAnchor xmlns:cdr="http://schemas.openxmlformats.org/drawingml/2006/chartDrawing">
    <cdr:from>
      <cdr:x>0.78521</cdr:x>
      <cdr:y>0.41563</cdr:y>
    </cdr:from>
    <cdr:to>
      <cdr:x>0.98393</cdr:x>
      <cdr:y>0.51903</cdr:y>
    </cdr:to>
    <cdr:sp macro="" textlink="">
      <cdr:nvSpPr>
        <cdr:cNvPr id="3" name="四角形吹き出し 2"/>
        <cdr:cNvSpPr/>
      </cdr:nvSpPr>
      <cdr:spPr>
        <a:xfrm xmlns:a="http://schemas.openxmlformats.org/drawingml/2006/main">
          <a:off x="7037971" y="1864763"/>
          <a:ext cx="1781141" cy="463920"/>
        </a:xfrm>
        <a:prstGeom xmlns:a="http://schemas.openxmlformats.org/drawingml/2006/main" prst="wedgeRectCallout">
          <a:avLst>
            <a:gd name="adj1" fmla="val -94253"/>
            <a:gd name="adj2" fmla="val 125220"/>
          </a:avLst>
        </a:prstGeom>
        <a:noFill xmlns:a="http://schemas.openxmlformats.org/drawingml/2006/main"/>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100" dirty="0" smtClean="0">
              <a:solidFill>
                <a:sysClr val="windowText" lastClr="000000"/>
              </a:solidFill>
            </a:rPr>
            <a:t>＜</a:t>
          </a:r>
          <a:r>
            <a:rPr kumimoji="1" lang="ja-JP" altLang="en-US" sz="1100" dirty="0">
              <a:solidFill>
                <a:sysClr val="windowText" lastClr="000000"/>
              </a:solidFill>
            </a:rPr>
            <a:t>全国＞完全</a:t>
          </a:r>
          <a:r>
            <a:rPr kumimoji="1" lang="ja-JP" altLang="en-US" sz="1100" dirty="0" smtClean="0">
              <a:solidFill>
                <a:sysClr val="windowText" lastClr="000000"/>
              </a:solidFill>
            </a:rPr>
            <a:t>失業率</a:t>
          </a:r>
          <a:endParaRPr kumimoji="1" lang="en-US" altLang="ja-JP" dirty="0">
            <a:solidFill>
              <a:sysClr val="windowText" lastClr="000000"/>
            </a:solidFill>
          </a:endParaRPr>
        </a:p>
        <a:p xmlns:a="http://schemas.openxmlformats.org/drawingml/2006/main">
          <a:pPr algn="ctr"/>
          <a:r>
            <a:rPr kumimoji="1" lang="en-US" altLang="ja-JP" sz="1100" dirty="0" smtClean="0">
              <a:solidFill>
                <a:sysClr val="windowText" lastClr="000000"/>
              </a:solidFill>
            </a:rPr>
            <a:t>2018</a:t>
          </a:r>
          <a:r>
            <a:rPr kumimoji="1" lang="ja-JP" altLang="en-US" sz="1100" dirty="0">
              <a:solidFill>
                <a:sysClr val="windowText" lastClr="000000"/>
              </a:solidFill>
            </a:rPr>
            <a:t>年</a:t>
          </a:r>
          <a:r>
            <a:rPr kumimoji="1" lang="en-US" altLang="ja-JP" sz="1100" dirty="0">
              <a:solidFill>
                <a:sysClr val="windowText" lastClr="000000"/>
              </a:solidFill>
            </a:rPr>
            <a:t>2.4%</a:t>
          </a:r>
          <a:r>
            <a:rPr kumimoji="1" lang="ja-JP" altLang="en-US" sz="1100" dirty="0">
              <a:solidFill>
                <a:sysClr val="windowText" lastClr="000000"/>
              </a:solidFill>
            </a:rPr>
            <a:t>（年平均）</a:t>
          </a:r>
          <a:endParaRPr kumimoji="1" lang="ja-JP" altLang="en-US" sz="1100" dirty="0"/>
        </a:p>
      </cdr:txBody>
    </cdr:sp>
  </cdr:relSizeAnchor>
  <cdr:relSizeAnchor xmlns:cdr="http://schemas.openxmlformats.org/drawingml/2006/chartDrawing">
    <cdr:from>
      <cdr:x>0.90778</cdr:x>
      <cdr:y>0.61862</cdr:y>
    </cdr:from>
    <cdr:to>
      <cdr:x>0.9277</cdr:x>
      <cdr:y>0.89762</cdr:y>
    </cdr:to>
    <cdr:sp macro="" textlink="">
      <cdr:nvSpPr>
        <cdr:cNvPr id="4" name="右中かっこ 3"/>
        <cdr:cNvSpPr/>
      </cdr:nvSpPr>
      <cdr:spPr>
        <a:xfrm xmlns:a="http://schemas.openxmlformats.org/drawingml/2006/main">
          <a:off x="8136512" y="2775483"/>
          <a:ext cx="178565" cy="1251747"/>
        </a:xfrm>
        <a:prstGeom xmlns:a="http://schemas.openxmlformats.org/drawingml/2006/main" prst="rightBrac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t"/>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0.92564</cdr:x>
      <cdr:y>0.73017</cdr:y>
    </cdr:from>
    <cdr:to>
      <cdr:x>1</cdr:x>
      <cdr:y>0.78608</cdr:y>
    </cdr:to>
    <cdr:sp macro="" textlink="">
      <cdr:nvSpPr>
        <cdr:cNvPr id="5" name="テキスト ボックス 3"/>
        <cdr:cNvSpPr txBox="1"/>
      </cdr:nvSpPr>
      <cdr:spPr>
        <a:xfrm xmlns:a="http://schemas.openxmlformats.org/drawingml/2006/main">
          <a:off x="8296649" y="3275936"/>
          <a:ext cx="666478" cy="25084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horz" wrap="none" rtlCol="0" anchor="t">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1100"/>
            <a:t>大阪府</a:t>
          </a:r>
        </a:p>
      </cdr:txBody>
    </cdr:sp>
  </cdr:relSizeAnchor>
</c:userShapes>
</file>

<file path=ppt/drawings/drawing10.xml><?xml version="1.0" encoding="utf-8"?>
<c:userShapes xmlns:c="http://schemas.openxmlformats.org/drawingml/2006/chart">
  <cdr:relSizeAnchor xmlns:cdr="http://schemas.openxmlformats.org/drawingml/2006/chartDrawing">
    <cdr:from>
      <cdr:x>0.82172</cdr:x>
      <cdr:y>0.58886</cdr:y>
    </cdr:from>
    <cdr:to>
      <cdr:x>0.98533</cdr:x>
      <cdr:y>0.83632</cdr:y>
    </cdr:to>
    <cdr:sp macro="" textlink="">
      <cdr:nvSpPr>
        <cdr:cNvPr id="2" name="正方形/長方形 1"/>
        <cdr:cNvSpPr/>
      </cdr:nvSpPr>
      <cdr:spPr>
        <a:xfrm xmlns:a="http://schemas.openxmlformats.org/drawingml/2006/main">
          <a:off x="4141936" y="2558582"/>
          <a:ext cx="824667" cy="1075221"/>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userShapes>
</file>

<file path=ppt/drawings/drawing11.xml><?xml version="1.0" encoding="utf-8"?>
<c:userShapes xmlns:c="http://schemas.openxmlformats.org/drawingml/2006/chart">
  <cdr:relSizeAnchor xmlns:cdr="http://schemas.openxmlformats.org/drawingml/2006/chartDrawing">
    <cdr:from>
      <cdr:x>0.19643</cdr:x>
      <cdr:y>0.07719</cdr:y>
    </cdr:from>
    <cdr:to>
      <cdr:x>0.5625</cdr:x>
      <cdr:y>0.14613</cdr:y>
    </cdr:to>
    <cdr:sp macro="" textlink="">
      <cdr:nvSpPr>
        <cdr:cNvPr id="2" name="テキスト ボックス 1"/>
        <cdr:cNvSpPr txBox="1"/>
      </cdr:nvSpPr>
      <cdr:spPr>
        <a:xfrm xmlns:a="http://schemas.openxmlformats.org/drawingml/2006/main">
          <a:off x="1584176" y="322474"/>
          <a:ext cx="295232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100" dirty="0" smtClean="0"/>
            <a:t>法定雇用率達成企業の割合（全国）</a:t>
          </a:r>
          <a:r>
            <a:rPr lang="en-US" altLang="ja-JP" sz="1100" dirty="0" smtClean="0"/>
            <a:t>[</a:t>
          </a:r>
          <a:r>
            <a:rPr lang="ja-JP" altLang="en-US" sz="1100" dirty="0" smtClean="0"/>
            <a:t>右目盛り</a:t>
          </a:r>
          <a:r>
            <a:rPr lang="en-US" altLang="ja-JP" sz="1100" dirty="0" smtClean="0"/>
            <a:t>]</a:t>
          </a:r>
          <a:endParaRPr lang="ja-JP" altLang="en-US" sz="1100" dirty="0"/>
        </a:p>
      </cdr:txBody>
    </cdr:sp>
  </cdr:relSizeAnchor>
  <cdr:relSizeAnchor xmlns:cdr="http://schemas.openxmlformats.org/drawingml/2006/chartDrawing">
    <cdr:from>
      <cdr:x>0.0625</cdr:x>
      <cdr:y>0.39296</cdr:y>
    </cdr:from>
    <cdr:to>
      <cdr:x>0.44643</cdr:x>
      <cdr:y>0.49638</cdr:y>
    </cdr:to>
    <cdr:sp macro="" textlink="">
      <cdr:nvSpPr>
        <cdr:cNvPr id="3" name="テキスト ボックス 1"/>
        <cdr:cNvSpPr txBox="1"/>
      </cdr:nvSpPr>
      <cdr:spPr>
        <a:xfrm xmlns:a="http://schemas.openxmlformats.org/drawingml/2006/main">
          <a:off x="504056" y="1641754"/>
          <a:ext cx="3096344" cy="4320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100" dirty="0" smtClean="0"/>
            <a:t>法定雇用率達成企業の割合（大阪府）</a:t>
          </a:r>
          <a:r>
            <a:rPr lang="en-US" altLang="ja-JP" sz="1100" dirty="0" smtClean="0"/>
            <a:t>[</a:t>
          </a:r>
          <a:r>
            <a:rPr lang="ja-JP" altLang="en-US" sz="1100" dirty="0" smtClean="0"/>
            <a:t>右目盛り</a:t>
          </a:r>
          <a:r>
            <a:rPr lang="en-US" altLang="ja-JP" sz="1100" dirty="0" smtClean="0"/>
            <a:t>]</a:t>
          </a:r>
          <a:endParaRPr lang="ja-JP" altLang="en-US" sz="1100" dirty="0"/>
        </a:p>
      </cdr:txBody>
    </cdr:sp>
  </cdr:relSizeAnchor>
  <cdr:relSizeAnchor xmlns:cdr="http://schemas.openxmlformats.org/drawingml/2006/chartDrawing">
    <cdr:from>
      <cdr:x>0.59821</cdr:x>
      <cdr:y>0.67253</cdr:y>
    </cdr:from>
    <cdr:to>
      <cdr:x>0.92111</cdr:x>
      <cdr:y>0.77594</cdr:y>
    </cdr:to>
    <cdr:sp macro="" textlink="">
      <cdr:nvSpPr>
        <cdr:cNvPr id="5" name="テキスト ボックス 1"/>
        <cdr:cNvSpPr txBox="1"/>
      </cdr:nvSpPr>
      <cdr:spPr>
        <a:xfrm xmlns:a="http://schemas.openxmlformats.org/drawingml/2006/main">
          <a:off x="4824537" y="2809740"/>
          <a:ext cx="2604140" cy="4320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100" dirty="0" err="1" smtClean="0"/>
            <a:t>障がい</a:t>
          </a:r>
          <a:r>
            <a:rPr lang="ja-JP" altLang="en-US" sz="1100" dirty="0" smtClean="0"/>
            <a:t>者実雇用率（大阪府）</a:t>
          </a:r>
          <a:r>
            <a:rPr lang="en-US" altLang="ja-JP" sz="1100" dirty="0" smtClean="0"/>
            <a:t>[</a:t>
          </a:r>
          <a:r>
            <a:rPr lang="ja-JP" altLang="en-US" sz="1100" dirty="0" smtClean="0"/>
            <a:t>左目盛り</a:t>
          </a:r>
          <a:r>
            <a:rPr lang="en-US" altLang="ja-JP" sz="1100" dirty="0" smtClean="0"/>
            <a:t>]</a:t>
          </a:r>
          <a:endParaRPr lang="ja-JP" altLang="en-US" sz="1100" dirty="0"/>
        </a:p>
      </cdr:txBody>
    </cdr:sp>
  </cdr:relSizeAnchor>
  <cdr:relSizeAnchor xmlns:cdr="http://schemas.openxmlformats.org/drawingml/2006/chartDrawing">
    <cdr:from>
      <cdr:x>0.3125</cdr:x>
      <cdr:y>0.48487</cdr:y>
    </cdr:from>
    <cdr:to>
      <cdr:x>0.625</cdr:x>
      <cdr:y>0.58828</cdr:y>
    </cdr:to>
    <cdr:sp macro="" textlink="">
      <cdr:nvSpPr>
        <cdr:cNvPr id="6" name="テキスト ボックス 1"/>
        <cdr:cNvSpPr txBox="1"/>
      </cdr:nvSpPr>
      <cdr:spPr>
        <a:xfrm xmlns:a="http://schemas.openxmlformats.org/drawingml/2006/main">
          <a:off x="2520280" y="2025715"/>
          <a:ext cx="2520280" cy="4320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100" dirty="0" err="1" smtClean="0"/>
            <a:t>障がい</a:t>
          </a:r>
          <a:r>
            <a:rPr lang="ja-JP" altLang="en-US" sz="1100" dirty="0" smtClean="0"/>
            <a:t>者実雇用率（全国）</a:t>
          </a:r>
          <a:r>
            <a:rPr lang="en-US" altLang="ja-JP" sz="1100" dirty="0" smtClean="0"/>
            <a:t>[</a:t>
          </a:r>
          <a:r>
            <a:rPr lang="ja-JP" altLang="en-US" sz="1100" dirty="0" smtClean="0"/>
            <a:t>左目盛り</a:t>
          </a:r>
          <a:r>
            <a:rPr lang="en-US" altLang="ja-JP" sz="1100" dirty="0" smtClean="0"/>
            <a:t>]</a:t>
          </a:r>
          <a:endParaRPr lang="ja-JP" altLang="en-US" sz="1100" dirty="0"/>
        </a:p>
      </cdr:txBody>
    </cdr:sp>
  </cdr:relSizeAnchor>
  <cdr:relSizeAnchor xmlns:cdr="http://schemas.openxmlformats.org/drawingml/2006/chartDrawing">
    <cdr:from>
      <cdr:x>0.73214</cdr:x>
      <cdr:y>0.58635</cdr:y>
    </cdr:from>
    <cdr:to>
      <cdr:x>0.75</cdr:x>
      <cdr:y>0.67253</cdr:y>
    </cdr:to>
    <cdr:cxnSp macro="">
      <cdr:nvCxnSpPr>
        <cdr:cNvPr id="8" name="直線コネクタ 7"/>
        <cdr:cNvCxnSpPr/>
      </cdr:nvCxnSpPr>
      <cdr:spPr>
        <a:xfrm xmlns:a="http://schemas.openxmlformats.org/drawingml/2006/main">
          <a:off x="5904656" y="2449700"/>
          <a:ext cx="144016" cy="360040"/>
        </a:xfrm>
        <a:prstGeom xmlns:a="http://schemas.openxmlformats.org/drawingml/2006/main" prst="line">
          <a:avLst/>
        </a:prstGeom>
        <a:ln xmlns:a="http://schemas.openxmlformats.org/drawingml/2006/main" w="12700">
          <a:solidFill>
            <a:schemeClr val="tx1"/>
          </a:solidFill>
          <a:head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2.xml><?xml version="1.0" encoding="utf-8"?>
<c:userShapes xmlns:c="http://schemas.openxmlformats.org/drawingml/2006/chart">
  <cdr:relSizeAnchor xmlns:cdr="http://schemas.openxmlformats.org/drawingml/2006/chartDrawing">
    <cdr:from>
      <cdr:x>0</cdr:x>
      <cdr:y>0.03577</cdr:y>
    </cdr:from>
    <cdr:to>
      <cdr:x>0.06667</cdr:x>
      <cdr:y>0.07635</cdr:y>
    </cdr:to>
    <cdr:sp macro="" textlink="">
      <cdr:nvSpPr>
        <cdr:cNvPr id="2" name="正方形/長方形 1"/>
        <cdr:cNvSpPr/>
      </cdr:nvSpPr>
      <cdr:spPr>
        <a:xfrm xmlns:a="http://schemas.openxmlformats.org/drawingml/2006/main">
          <a:off x="0" y="153499"/>
          <a:ext cx="576064" cy="17418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altLang="ja-JP" sz="1000" dirty="0">
              <a:solidFill>
                <a:sysClr val="windowText" lastClr="000000"/>
              </a:solidFill>
            </a:rPr>
            <a:t>(%)</a:t>
          </a:r>
          <a:endParaRPr lang="ja-JP" sz="1000" dirty="0">
            <a:solidFill>
              <a:sysClr val="windowText" lastClr="000000"/>
            </a:solidFill>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0.54539</cdr:x>
      <cdr:y>0.0711</cdr:y>
    </cdr:from>
    <cdr:to>
      <cdr:x>0.96142</cdr:x>
      <cdr:y>0.35717</cdr:y>
    </cdr:to>
    <cdr:sp macro="" textlink="">
      <cdr:nvSpPr>
        <cdr:cNvPr id="2" name="正方形/長方形 1"/>
        <cdr:cNvSpPr/>
      </cdr:nvSpPr>
      <cdr:spPr>
        <a:xfrm xmlns:a="http://schemas.openxmlformats.org/drawingml/2006/main">
          <a:off x="2493512" y="147109"/>
          <a:ext cx="1902085" cy="591896"/>
        </a:xfrm>
        <a:prstGeom xmlns:a="http://schemas.openxmlformats.org/drawingml/2006/main" prst="rect">
          <a:avLst/>
        </a:prstGeom>
        <a:noFill xmlns:a="http://schemas.openxmlformats.org/drawingml/2006/main"/>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r>
            <a:rPr lang="ja-JP" altLang="en-US" sz="900" dirty="0">
              <a:solidFill>
                <a:sysClr val="windowText" lastClr="000000"/>
              </a:solidFill>
            </a:rPr>
            <a:t>正規の職員以外 　　　</a:t>
          </a:r>
          <a:r>
            <a:rPr lang="en-US" altLang="ja-JP" sz="900" dirty="0">
              <a:solidFill>
                <a:sysClr val="windowText" lastClr="000000"/>
              </a:solidFill>
            </a:rPr>
            <a:t>1,639</a:t>
          </a:r>
          <a:r>
            <a:rPr lang="ja-JP" altLang="en-US" sz="900" dirty="0">
              <a:solidFill>
                <a:sysClr val="windowText" lastClr="000000"/>
              </a:solidFill>
            </a:rPr>
            <a:t>人</a:t>
          </a:r>
          <a:endParaRPr lang="en-US" altLang="ja-JP" sz="900" dirty="0">
            <a:solidFill>
              <a:sysClr val="windowText" lastClr="000000"/>
            </a:solidFill>
          </a:endParaRPr>
        </a:p>
        <a:p xmlns:a="http://schemas.openxmlformats.org/drawingml/2006/main">
          <a:r>
            <a:rPr lang="ja-JP" altLang="en-US" sz="900" dirty="0">
              <a:solidFill>
                <a:sysClr val="windowText" lastClr="000000"/>
              </a:solidFill>
            </a:rPr>
            <a:t>一時的な仕事　　　　　　</a:t>
          </a:r>
          <a:r>
            <a:rPr lang="en-US" altLang="ja-JP" sz="900" dirty="0">
              <a:solidFill>
                <a:sysClr val="windowText" lastClr="000000"/>
              </a:solidFill>
            </a:rPr>
            <a:t>836</a:t>
          </a:r>
          <a:r>
            <a:rPr lang="ja-JP" altLang="en-US" sz="900" dirty="0">
              <a:solidFill>
                <a:sysClr val="windowText" lastClr="000000"/>
              </a:solidFill>
            </a:rPr>
            <a:t>人</a:t>
          </a:r>
          <a:endParaRPr lang="en-US" altLang="ja-JP" sz="900" dirty="0">
            <a:solidFill>
              <a:sysClr val="windowText" lastClr="000000"/>
            </a:solidFill>
          </a:endParaRPr>
        </a:p>
        <a:p xmlns:a="http://schemas.openxmlformats.org/drawingml/2006/main">
          <a:r>
            <a:rPr lang="ja-JP" altLang="en-US" sz="900" dirty="0">
              <a:solidFill>
                <a:sysClr val="windowText" lastClr="000000"/>
              </a:solidFill>
            </a:rPr>
            <a:t>就職準備中・その他　 </a:t>
          </a:r>
          <a:r>
            <a:rPr lang="en-US" altLang="ja-JP" sz="900" dirty="0">
              <a:solidFill>
                <a:sysClr val="windowText" lastClr="000000"/>
              </a:solidFill>
            </a:rPr>
            <a:t>3,392</a:t>
          </a:r>
          <a:r>
            <a:rPr lang="ja-JP" altLang="en-US" sz="900" dirty="0">
              <a:solidFill>
                <a:sysClr val="windowText" lastClr="000000"/>
              </a:solidFill>
            </a:rPr>
            <a:t>人</a:t>
          </a:r>
          <a:endParaRPr lang="en-US" altLang="ja-JP" sz="900" dirty="0">
            <a:solidFill>
              <a:sysClr val="windowText" lastClr="000000"/>
            </a:solidFill>
          </a:endParaRPr>
        </a:p>
      </cdr:txBody>
    </cdr:sp>
  </cdr:relSizeAnchor>
  <cdr:relSizeAnchor xmlns:cdr="http://schemas.openxmlformats.org/drawingml/2006/chartDrawing">
    <cdr:from>
      <cdr:x>0.48522</cdr:x>
      <cdr:y>0.55474</cdr:y>
    </cdr:from>
    <cdr:to>
      <cdr:x>0.95397</cdr:x>
      <cdr:y>0.79872</cdr:y>
    </cdr:to>
    <cdr:sp macro="" textlink="">
      <cdr:nvSpPr>
        <cdr:cNvPr id="3" name="角丸四角形 2"/>
        <cdr:cNvSpPr/>
      </cdr:nvSpPr>
      <cdr:spPr>
        <a:xfrm xmlns:a="http://schemas.openxmlformats.org/drawingml/2006/main">
          <a:off x="2218403" y="1147791"/>
          <a:ext cx="2143125" cy="504825"/>
        </a:xfrm>
        <a:prstGeom xmlns:a="http://schemas.openxmlformats.org/drawingml/2006/main" prst="roundRect">
          <a:avLst/>
        </a:prstGeom>
        <a:solidFill xmlns:a="http://schemas.openxmlformats.org/drawingml/2006/main">
          <a:sysClr val="window" lastClr="FFFFFF"/>
        </a:solidFill>
        <a:ln xmlns:a="http://schemas.openxmlformats.org/drawingml/2006/main" w="9525">
          <a:solidFill>
            <a:sysClr val="windowText" lastClr="0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kumimoji="1" lang="ja-JP" altLang="en-US" sz="900">
              <a:solidFill>
                <a:sysClr val="windowText" lastClr="000000"/>
              </a:solidFill>
            </a:rPr>
            <a:t>平成</a:t>
          </a:r>
          <a:r>
            <a:rPr kumimoji="1" lang="en-US" altLang="ja-JP" sz="900">
              <a:solidFill>
                <a:sysClr val="windowText" lastClr="000000"/>
              </a:solidFill>
            </a:rPr>
            <a:t>30</a:t>
          </a:r>
          <a:r>
            <a:rPr kumimoji="1" lang="ja-JP" altLang="en-US" sz="900">
              <a:solidFill>
                <a:sysClr val="windowText" lastClr="000000"/>
              </a:solidFill>
            </a:rPr>
            <a:t>年</a:t>
          </a:r>
          <a:r>
            <a:rPr kumimoji="1" lang="en-US" altLang="ja-JP" sz="900">
              <a:solidFill>
                <a:sysClr val="windowText" lastClr="000000"/>
              </a:solidFill>
            </a:rPr>
            <a:t>3</a:t>
          </a:r>
          <a:r>
            <a:rPr kumimoji="1" lang="ja-JP" altLang="en-US" sz="900">
              <a:solidFill>
                <a:sysClr val="windowText" lastClr="000000"/>
              </a:solidFill>
            </a:rPr>
            <a:t>月に大阪府内の大学を卒業した者（進学等を除く）</a:t>
          </a:r>
          <a:r>
            <a:rPr kumimoji="1" lang="en-US" altLang="ja-JP" sz="900" b="1">
              <a:solidFill>
                <a:sysClr val="windowText" lastClr="000000"/>
              </a:solidFill>
            </a:rPr>
            <a:t>40,655</a:t>
          </a:r>
          <a:r>
            <a:rPr kumimoji="1" lang="ja-JP" altLang="en-US" sz="900" b="1">
              <a:solidFill>
                <a:sysClr val="windowText" lastClr="000000"/>
              </a:solidFill>
            </a:rPr>
            <a:t>人</a:t>
          </a:r>
          <a:endParaRPr kumimoji="1" lang="en-US" altLang="ja-JP" sz="900" b="1">
            <a:solidFill>
              <a:sysClr val="windowText" lastClr="000000"/>
            </a:solidFill>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0.74783</cdr:x>
      <cdr:y>0.24918</cdr:y>
    </cdr:from>
    <cdr:to>
      <cdr:x>0.8521</cdr:x>
      <cdr:y>0.72399</cdr:y>
    </cdr:to>
    <cdr:sp macro="" textlink="">
      <cdr:nvSpPr>
        <cdr:cNvPr id="4" name="楕円 3"/>
        <cdr:cNvSpPr/>
      </cdr:nvSpPr>
      <cdr:spPr>
        <a:xfrm xmlns:a="http://schemas.openxmlformats.org/drawingml/2006/main">
          <a:off x="6144452" y="916817"/>
          <a:ext cx="856677" cy="1746998"/>
        </a:xfrm>
        <a:prstGeom xmlns:a="http://schemas.openxmlformats.org/drawingml/2006/main" prst="ellipse">
          <a:avLst/>
        </a:prstGeom>
        <a:noFill xmlns:a="http://schemas.openxmlformats.org/drawingml/2006/main"/>
        <a:ln xmlns:a="http://schemas.openxmlformats.org/drawingml/2006/main" w="44450" cmpd="thickThin">
          <a:solidFill>
            <a:srgbClr val="FF0000"/>
          </a:solidFill>
          <a:prstDash val="solid"/>
          <a:beve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0.31156</cdr:x>
      <cdr:y>0.1036</cdr:y>
    </cdr:from>
    <cdr:to>
      <cdr:x>0.40227</cdr:x>
      <cdr:y>0.16216</cdr:y>
    </cdr:to>
    <cdr:sp macro="" textlink="">
      <cdr:nvSpPr>
        <cdr:cNvPr id="2" name="object 155"/>
        <cdr:cNvSpPr txBox="1"/>
      </cdr:nvSpPr>
      <cdr:spPr>
        <a:xfrm xmlns:a="http://schemas.openxmlformats.org/drawingml/2006/main">
          <a:off x="2559893" y="381183"/>
          <a:ext cx="745304" cy="215444"/>
        </a:xfrm>
        <a:prstGeom xmlns:a="http://schemas.openxmlformats.org/drawingml/2006/main" prst="rect">
          <a:avLst/>
        </a:prstGeom>
      </cdr:spPr>
      <cdr:txBody>
        <a:bodyPr xmlns:a="http://schemas.openxmlformats.org/drawingml/2006/main" vert="horz" wrap="square" lIns="0" tIns="0" rIns="0" bIns="0"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12700">
            <a:lnSpc>
              <a:spcPct val="100000"/>
            </a:lnSpc>
          </a:pPr>
          <a:r>
            <a:rPr sz="1400" b="1" spc="75" dirty="0" smtClean="0">
              <a:solidFill>
                <a:srgbClr val="FF0000"/>
              </a:solidFill>
              <a:latin typeface="Yu Gothic"/>
              <a:cs typeface="Yu Gothic"/>
            </a:rPr>
            <a:t>29.</a:t>
          </a:r>
          <a:r>
            <a:rPr lang="en-US" sz="1400" b="1" spc="75" dirty="0" smtClean="0">
              <a:solidFill>
                <a:srgbClr val="FF0000"/>
              </a:solidFill>
              <a:latin typeface="Yu Gothic"/>
              <a:cs typeface="Yu Gothic"/>
            </a:rPr>
            <a:t>74</a:t>
          </a:r>
          <a:endParaRPr sz="1400" dirty="0">
            <a:solidFill>
              <a:srgbClr val="FF0000"/>
            </a:solidFill>
            <a:latin typeface="Yu Gothic"/>
            <a:cs typeface="Yu Gothic"/>
          </a:endParaRPr>
        </a:p>
      </cdr:txBody>
    </cdr:sp>
  </cdr:relSizeAnchor>
  <cdr:relSizeAnchor xmlns:cdr="http://schemas.openxmlformats.org/drawingml/2006/chartDrawing">
    <cdr:from>
      <cdr:x>0.28535</cdr:x>
      <cdr:y>0.76178</cdr:y>
    </cdr:from>
    <cdr:to>
      <cdr:x>0.33605</cdr:x>
      <cdr:y>0.82742</cdr:y>
    </cdr:to>
    <cdr:sp macro="" textlink="">
      <cdr:nvSpPr>
        <cdr:cNvPr id="3" name="正方形/長方形 2"/>
        <cdr:cNvSpPr/>
      </cdr:nvSpPr>
      <cdr:spPr>
        <a:xfrm xmlns:a="http://schemas.openxmlformats.org/drawingml/2006/main" rot="18924040">
          <a:off x="2344542" y="2802843"/>
          <a:ext cx="416546" cy="241528"/>
        </a:xfrm>
        <a:prstGeom xmlns:a="http://schemas.openxmlformats.org/drawingml/2006/main" prst="rect">
          <a:avLst/>
        </a:prstGeom>
        <a:noFill xmlns:a="http://schemas.openxmlformats.org/drawingml/2006/main"/>
        <a:ln xmlns:a="http://schemas.openxmlformats.org/drawingml/2006/main" w="2857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15.xml><?xml version="1.0" encoding="utf-8"?>
<c:userShapes xmlns:c="http://schemas.openxmlformats.org/drawingml/2006/chart">
  <cdr:relSizeAnchor xmlns:cdr="http://schemas.openxmlformats.org/drawingml/2006/chartDrawing">
    <cdr:from>
      <cdr:x>0.12288</cdr:x>
      <cdr:y>0.10468</cdr:y>
    </cdr:from>
    <cdr:to>
      <cdr:x>0.44859</cdr:x>
      <cdr:y>0.39334</cdr:y>
    </cdr:to>
    <cdr:sp macro="" textlink="">
      <cdr:nvSpPr>
        <cdr:cNvPr id="2" name="テキスト ボックス 1"/>
        <cdr:cNvSpPr txBox="1"/>
      </cdr:nvSpPr>
      <cdr:spPr>
        <a:xfrm xmlns:a="http://schemas.openxmlformats.org/drawingml/2006/main">
          <a:off x="522261" y="459828"/>
          <a:ext cx="1384396" cy="1267922"/>
        </a:xfrm>
        <a:prstGeom xmlns:a="http://schemas.openxmlformats.org/drawingml/2006/main" prst="rect">
          <a:avLst/>
        </a:prstGeom>
        <a:solidFill xmlns:a="http://schemas.openxmlformats.org/drawingml/2006/main">
          <a:sysClr val="window" lastClr="FFFFFF">
            <a:lumMod val="85000"/>
          </a:sysClr>
        </a:solidFill>
        <a:ln xmlns:a="http://schemas.openxmlformats.org/drawingml/2006/main">
          <a:solidFill>
            <a:prstClr val="black"/>
          </a:solidFill>
        </a:ln>
      </cdr:spPr>
      <cdr:txBody>
        <a:bodyPr xmlns:a="http://schemas.openxmlformats.org/drawingml/2006/main" wrap="square" lIns="36000" tIns="0" rIns="36000" bIns="0" rtlCol="0" anchor="ctr" anchorCtr="0">
          <a:no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just">
            <a:lnSpc>
              <a:spcPts val="1200"/>
            </a:lnSpc>
            <a:spcAft>
              <a:spcPts val="0"/>
            </a:spcAft>
          </a:pP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【参考</a:t>
          </a:r>
          <a:r>
            <a:rPr lang="en-US" sz="800" b="1" kern="100" dirty="0">
              <a:effectLst/>
              <a:latin typeface="游明朝" panose="02020400000000000000" pitchFamily="18" charset="-128"/>
              <a:ea typeface="游明朝" panose="02020400000000000000" pitchFamily="18" charset="-128"/>
              <a:cs typeface="Times New Roman" panose="02020603050405020304" pitchFamily="18" charset="0"/>
            </a:rPr>
            <a:t>_</a:t>
          </a:r>
          <a:r>
            <a:rPr lang="en-US"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2018</a:t>
          </a: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全国上位】</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xmlns:a="http://schemas.openxmlformats.org/drawingml/2006/main">
          <a:pPr algn="just">
            <a:lnSpc>
              <a:spcPts val="1200"/>
            </a:lnSpc>
            <a:spcBef>
              <a:spcPts val="600"/>
            </a:spcBef>
            <a:spcAft>
              <a:spcPts val="0"/>
            </a:spcAft>
          </a:pPr>
          <a:r>
            <a:rPr lang="en-US"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smtClean="0">
              <a:latin typeface="游明朝" panose="02020400000000000000" pitchFamily="18" charset="-128"/>
              <a:ea typeface="游明朝" panose="02020400000000000000" pitchFamily="18" charset="-128"/>
              <a:cs typeface="Times New Roman" panose="02020603050405020304" pitchFamily="18" charset="0"/>
            </a:rPr>
            <a:t> </a:t>
          </a:r>
          <a:r>
            <a:rPr lang="ja-JP" sz="800" kern="100" dirty="0" smtClean="0">
              <a:effectLst/>
              <a:latin typeface="游明朝" panose="02020400000000000000" pitchFamily="18" charset="-128"/>
              <a:ea typeface="游明朝" panose="02020400000000000000" pitchFamily="18" charset="-128"/>
              <a:cs typeface="Times New Roman" panose="02020603050405020304" pitchFamily="18" charset="0"/>
            </a:rPr>
            <a:t>１位 </a:t>
          </a:r>
          <a:r>
            <a:rPr lang="ja-JP"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smtClean="0">
              <a:latin typeface="游明朝" panose="02020400000000000000" pitchFamily="18" charset="-128"/>
              <a:ea typeface="游明朝" panose="02020400000000000000" pitchFamily="18" charset="-128"/>
              <a:cs typeface="Times New Roman" panose="02020603050405020304" pitchFamily="18" charset="0"/>
            </a:rPr>
            <a:t>沖縄</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6.5</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endParaRPr>
        </a:p>
        <a:p xmlns:a="http://schemas.openxmlformats.org/drawingml/2006/main">
          <a:pPr algn="just">
            <a:spcAft>
              <a:spcPts val="0"/>
            </a:spcAft>
          </a:pP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　　～</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xmlns:a="http://schemas.openxmlformats.org/drawingml/2006/main">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４位</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愛知</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5.1</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endParaRPr>
        </a:p>
        <a:p xmlns:a="http://schemas.openxmlformats.org/drawingml/2006/main">
          <a:pPr algn="just">
            <a:lnSpc>
              <a:spcPts val="1200"/>
            </a:lnSpc>
            <a:spcAft>
              <a:spcPts val="0"/>
            </a:spcAft>
          </a:pP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　　～</a:t>
          </a:r>
          <a:endPar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endParaRPr>
        </a:p>
        <a:p xmlns:a="http://schemas.openxmlformats.org/drawingml/2006/main">
          <a:pPr algn="just">
            <a:lnSpc>
              <a:spcPts val="1200"/>
            </a:lnSpc>
            <a:spcAft>
              <a:spcPts val="0"/>
            </a:spcAft>
          </a:pP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　６</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位</a:t>
          </a:r>
          <a:r>
            <a:rPr lang="ja-JP" altLang="ja-JP" sz="800" kern="100" dirty="0" smtClean="0">
              <a:latin typeface="游明朝" panose="02020400000000000000" pitchFamily="18" charset="-128"/>
              <a:ea typeface="ＭＳ ゴシック" panose="020B0609070205080204" pitchFamily="49" charset="-128"/>
              <a:cs typeface="Times New Roman" panose="02020603050405020304" pitchFamily="18" charset="0"/>
            </a:rPr>
            <a:t> </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東京</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5.0</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endParaRPr>
        </a:p>
        <a:p xmlns:a="http://schemas.openxmlformats.org/drawingml/2006/main">
          <a:pPr algn="just">
            <a:lnSpc>
              <a:spcPts val="1200"/>
            </a:lnSpc>
            <a:spcAft>
              <a:spcPts val="0"/>
            </a:spcAft>
          </a:pP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　</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　～</a:t>
          </a:r>
          <a:endParaRPr lang="en-US" alt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endParaRPr>
        </a:p>
        <a:p xmlns:a="http://schemas.openxmlformats.org/drawingml/2006/main">
          <a:pPr algn="just">
            <a:lnSpc>
              <a:spcPts val="1200"/>
            </a:lnSpc>
            <a:spcAft>
              <a:spcPts val="0"/>
            </a:spcAft>
          </a:pPr>
          <a:r>
            <a:rPr lang="ja-JP" altLang="en-US" sz="800" b="1" kern="100" dirty="0" smtClean="0">
              <a:latin typeface="ＭＳ ゴシック" panose="020B0609070205080204" pitchFamily="49" charset="-128"/>
              <a:ea typeface="游明朝" panose="02020400000000000000" pitchFamily="18" charset="-128"/>
              <a:cs typeface="Times New Roman" panose="02020603050405020304" pitchFamily="18" charset="0"/>
            </a:rPr>
            <a:t>　</a:t>
          </a:r>
          <a:r>
            <a:rPr lang="en-US" altLang="ja-JP" sz="800" b="1" kern="100" dirty="0" smtClean="0">
              <a:latin typeface="ＭＳ ゴシック" panose="020B0609070205080204" pitchFamily="49" charset="-128"/>
              <a:ea typeface="游明朝" panose="02020400000000000000" pitchFamily="18" charset="-128"/>
              <a:cs typeface="Times New Roman" panose="02020603050405020304" pitchFamily="18" charset="0"/>
            </a:rPr>
            <a:t>11</a:t>
          </a:r>
          <a:r>
            <a:rPr 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位</a:t>
          </a:r>
          <a:r>
            <a:rPr lang="ja-JP" sz="800" b="1" kern="100" dirty="0" smtClean="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大阪（</a:t>
          </a:r>
          <a:r>
            <a:rPr lang="en-US" altLang="ja-JP" sz="800" b="1" kern="100" dirty="0" smtClean="0">
              <a:latin typeface="ＭＳ ゴシック" panose="020B0609070205080204" pitchFamily="49" charset="-128"/>
              <a:ea typeface="游明朝" panose="02020400000000000000" pitchFamily="18" charset="-128"/>
              <a:cs typeface="Times New Roman" panose="02020603050405020304" pitchFamily="18" charset="0"/>
            </a:rPr>
            <a:t>4.6</a:t>
          </a:r>
          <a:r>
            <a:rPr lang="ja-JP" altLang="en-US" sz="800" b="1"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cdr:txBody>
    </cdr:sp>
  </cdr:relSizeAnchor>
</c:userShapes>
</file>

<file path=ppt/drawings/drawing16.xml><?xml version="1.0" encoding="utf-8"?>
<c:userShapes xmlns:c="http://schemas.openxmlformats.org/drawingml/2006/chart">
  <cdr:relSizeAnchor xmlns:cdr="http://schemas.openxmlformats.org/drawingml/2006/chartDrawing">
    <cdr:from>
      <cdr:x>0</cdr:x>
      <cdr:y>0</cdr:y>
    </cdr:from>
    <cdr:to>
      <cdr:x>0.08931</cdr:x>
      <cdr:y>0.04379</cdr:y>
    </cdr:to>
    <cdr:sp macro="" textlink="">
      <cdr:nvSpPr>
        <cdr:cNvPr id="3" name="正方形/長方形 2"/>
        <cdr:cNvSpPr/>
      </cdr:nvSpPr>
      <cdr:spPr>
        <a:xfrm xmlns:a="http://schemas.openxmlformats.org/drawingml/2006/main">
          <a:off x="0" y="0"/>
          <a:ext cx="805013" cy="21602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dirty="0" smtClean="0">
              <a:solidFill>
                <a:schemeClr val="tx1"/>
              </a:solidFill>
            </a:rPr>
            <a:t>（事業所）</a:t>
          </a:r>
          <a:endParaRPr lang="ja-JP" dirty="0">
            <a:solidFill>
              <a:schemeClr val="tx1"/>
            </a:solidFill>
          </a:endParaRPr>
        </a:p>
      </cdr:txBody>
    </cdr:sp>
  </cdr:relSizeAnchor>
</c:userShapes>
</file>

<file path=ppt/drawings/drawing17.xml><?xml version="1.0" encoding="utf-8"?>
<c:userShapes xmlns:c="http://schemas.openxmlformats.org/drawingml/2006/chart">
  <cdr:relSizeAnchor xmlns:cdr="http://schemas.openxmlformats.org/drawingml/2006/chartDrawing">
    <cdr:from>
      <cdr:x>0.40789</cdr:x>
      <cdr:y>0.75359</cdr:y>
    </cdr:from>
    <cdr:to>
      <cdr:x>0.69055</cdr:x>
      <cdr:y>0.90445</cdr:y>
    </cdr:to>
    <cdr:sp macro="" textlink="">
      <cdr:nvSpPr>
        <cdr:cNvPr id="5" name="正方形/長方形 4"/>
        <cdr:cNvSpPr/>
      </cdr:nvSpPr>
      <cdr:spPr>
        <a:xfrm xmlns:a="http://schemas.openxmlformats.org/drawingml/2006/main">
          <a:off x="3636769" y="3237254"/>
          <a:ext cx="2520280" cy="648061"/>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altLang="ja-JP" dirty="0" smtClean="0">
              <a:solidFill>
                <a:schemeClr val="tx1">
                  <a:lumMod val="50000"/>
                  <a:lumOff val="50000"/>
                </a:schemeClr>
              </a:solidFill>
            </a:rPr>
            <a:t>61.6</a:t>
          </a:r>
          <a:r>
            <a:rPr lang="ja-JP" altLang="en-US" dirty="0" smtClean="0">
              <a:solidFill>
                <a:schemeClr val="tx1">
                  <a:lumMod val="50000"/>
                  <a:lumOff val="50000"/>
                </a:schemeClr>
              </a:solidFill>
            </a:rPr>
            <a:t>％</a:t>
          </a:r>
          <a:endParaRPr lang="ja-JP" dirty="0">
            <a:solidFill>
              <a:schemeClr val="tx1">
                <a:lumMod val="50000"/>
                <a:lumOff val="50000"/>
              </a:schemeClr>
            </a:solidFill>
          </a:endParaRPr>
        </a:p>
      </cdr:txBody>
    </cdr:sp>
  </cdr:relSizeAnchor>
</c:userShapes>
</file>

<file path=ppt/drawings/drawing18.xml><?xml version="1.0" encoding="utf-8"?>
<c:userShapes xmlns:c="http://schemas.openxmlformats.org/drawingml/2006/chart">
  <cdr:relSizeAnchor xmlns:cdr="http://schemas.openxmlformats.org/drawingml/2006/chartDrawing">
    <cdr:from>
      <cdr:x>0.40957</cdr:x>
      <cdr:y>0.75862</cdr:y>
    </cdr:from>
    <cdr:to>
      <cdr:x>0.69269</cdr:x>
      <cdr:y>0.89655</cdr:y>
    </cdr:to>
    <cdr:sp macro="" textlink="">
      <cdr:nvSpPr>
        <cdr:cNvPr id="2" name="正方形/長方形 1"/>
        <cdr:cNvSpPr/>
      </cdr:nvSpPr>
      <cdr:spPr>
        <a:xfrm xmlns:a="http://schemas.openxmlformats.org/drawingml/2006/main">
          <a:off x="3596495" y="3168352"/>
          <a:ext cx="2486092" cy="57606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altLang="ja-JP" sz="900" dirty="0" smtClean="0">
              <a:solidFill>
                <a:schemeClr val="tx1">
                  <a:lumMod val="50000"/>
                  <a:lumOff val="50000"/>
                </a:schemeClr>
              </a:solidFill>
              <a:latin typeface="Meiryo UI" panose="020B0604030504040204" pitchFamily="50" charset="-128"/>
              <a:ea typeface="Meiryo UI" panose="020B0604030504040204" pitchFamily="50" charset="-128"/>
            </a:rPr>
            <a:t>33.93</a:t>
          </a:r>
          <a:r>
            <a:rPr lang="ja-JP" altLang="en-US" sz="900" dirty="0" smtClean="0">
              <a:solidFill>
                <a:schemeClr val="tx1">
                  <a:lumMod val="50000"/>
                  <a:lumOff val="50000"/>
                </a:schemeClr>
              </a:solidFill>
              <a:latin typeface="Meiryo UI" panose="020B0604030504040204" pitchFamily="50" charset="-128"/>
              <a:ea typeface="Meiryo UI" panose="020B0604030504040204" pitchFamily="50" charset="-128"/>
            </a:rPr>
            <a:t>％</a:t>
          </a:r>
          <a:endParaRPr lang="ja-JP" sz="900" dirty="0">
            <a:solidFill>
              <a:schemeClr val="tx1">
                <a:lumMod val="50000"/>
                <a:lumOff val="50000"/>
              </a:schemeClr>
            </a:solidFill>
            <a:latin typeface="Meiryo UI" panose="020B0604030504040204" pitchFamily="50" charset="-128"/>
            <a:ea typeface="Meiryo UI" panose="020B0604030504040204" pitchFamily="50"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0.60976</cdr:x>
      <cdr:y>0.19142</cdr:y>
    </cdr:from>
    <cdr:to>
      <cdr:x>0.77809</cdr:x>
      <cdr:y>0.24289</cdr:y>
    </cdr:to>
    <cdr:sp macro="" textlink="">
      <cdr:nvSpPr>
        <cdr:cNvPr id="2" name="四角形吹き出し 1"/>
        <cdr:cNvSpPr/>
      </cdr:nvSpPr>
      <cdr:spPr>
        <a:xfrm xmlns:a="http://schemas.openxmlformats.org/drawingml/2006/main">
          <a:off x="5400600" y="854588"/>
          <a:ext cx="1490960" cy="229775"/>
        </a:xfrm>
        <a:prstGeom xmlns:a="http://schemas.openxmlformats.org/drawingml/2006/main" prst="wedgeRectCallout">
          <a:avLst>
            <a:gd name="adj1" fmla="val 64300"/>
            <a:gd name="adj2" fmla="val 79604"/>
          </a:avLst>
        </a:prstGeom>
        <a:noFill xmlns:a="http://schemas.openxmlformats.org/drawingml/2006/main"/>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sz="1000" dirty="0" smtClean="0">
              <a:solidFill>
                <a:schemeClr val="tx1"/>
              </a:solidFill>
            </a:rPr>
            <a:t>新規求人倍率（大阪府）</a:t>
          </a:r>
          <a:endParaRPr lang="ja-JP" sz="1000" dirty="0">
            <a:solidFill>
              <a:schemeClr val="tx1"/>
            </a:solidFill>
          </a:endParaRPr>
        </a:p>
      </cdr:txBody>
    </cdr:sp>
  </cdr:relSizeAnchor>
  <cdr:relSizeAnchor xmlns:cdr="http://schemas.openxmlformats.org/drawingml/2006/chartDrawing">
    <cdr:from>
      <cdr:x>0.90227</cdr:x>
      <cdr:y>0.09894</cdr:y>
    </cdr:from>
    <cdr:to>
      <cdr:x>1</cdr:x>
      <cdr:y>0.1479</cdr:y>
    </cdr:to>
    <cdr:sp macro="" textlink="">
      <cdr:nvSpPr>
        <cdr:cNvPr id="3" name="正方形/長方形 2"/>
        <cdr:cNvSpPr/>
      </cdr:nvSpPr>
      <cdr:spPr>
        <a:xfrm xmlns:a="http://schemas.openxmlformats.org/drawingml/2006/main">
          <a:off x="7991412" y="441718"/>
          <a:ext cx="865572" cy="218561"/>
        </a:xfrm>
        <a:prstGeom xmlns:a="http://schemas.openxmlformats.org/drawingml/2006/main" prst="rect">
          <a:avLst/>
        </a:prstGeom>
        <a:noFill xmlns:a="http://schemas.openxmlformats.org/drawingml/2006/main"/>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altLang="ja-JP" dirty="0" smtClean="0">
              <a:solidFill>
                <a:schemeClr val="tx1"/>
              </a:solidFill>
            </a:rPr>
            <a:t>2019</a:t>
          </a:r>
          <a:r>
            <a:rPr lang="ja-JP" altLang="en-US" dirty="0" smtClean="0">
              <a:solidFill>
                <a:schemeClr val="tx1"/>
              </a:solidFill>
            </a:rPr>
            <a:t>年</a:t>
          </a:r>
          <a:r>
            <a:rPr lang="en-US" altLang="ja-JP" dirty="0" smtClean="0">
              <a:solidFill>
                <a:schemeClr val="tx1"/>
              </a:solidFill>
            </a:rPr>
            <a:t>4</a:t>
          </a:r>
          <a:r>
            <a:rPr lang="ja-JP" altLang="en-US" dirty="0" smtClean="0">
              <a:solidFill>
                <a:schemeClr val="tx1"/>
              </a:solidFill>
            </a:rPr>
            <a:t>月</a:t>
          </a:r>
          <a:endParaRPr lang="ja-JP" dirty="0">
            <a:solidFill>
              <a:schemeClr val="tx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0.02535</cdr:x>
      <cdr:y>0</cdr:y>
    </cdr:from>
    <cdr:to>
      <cdr:x>0.12327</cdr:x>
      <cdr:y>0.10069</cdr:y>
    </cdr:to>
    <cdr:sp macro="" textlink="">
      <cdr:nvSpPr>
        <cdr:cNvPr id="3" name="テキスト ボックス 2"/>
        <cdr:cNvSpPr txBox="1"/>
      </cdr:nvSpPr>
      <cdr:spPr>
        <a:xfrm xmlns:a="http://schemas.openxmlformats.org/drawingml/2006/main">
          <a:off x="114470" y="0"/>
          <a:ext cx="442148" cy="4229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900" dirty="0"/>
            <a:t>(</a:t>
          </a:r>
          <a:r>
            <a:rPr lang="ja-JP" altLang="en-US" sz="900" dirty="0"/>
            <a:t>万人</a:t>
          </a:r>
          <a:r>
            <a:rPr lang="en-US" altLang="ja-JP" sz="900" dirty="0"/>
            <a:t>)</a:t>
          </a:r>
          <a:endParaRPr lang="ja-JP" altLang="en-US" sz="900" dirty="0"/>
        </a:p>
      </cdr:txBody>
    </cdr:sp>
  </cdr:relSizeAnchor>
  <cdr:relSizeAnchor xmlns:cdr="http://schemas.openxmlformats.org/drawingml/2006/chartDrawing">
    <cdr:from>
      <cdr:x>0.87858</cdr:x>
      <cdr:y>0.00345</cdr:y>
    </cdr:from>
    <cdr:to>
      <cdr:x>0.95216</cdr:x>
      <cdr:y>0.07899</cdr:y>
    </cdr:to>
    <cdr:sp macro="" textlink="">
      <cdr:nvSpPr>
        <cdr:cNvPr id="4" name="テキスト ボックス 1"/>
        <cdr:cNvSpPr txBox="1"/>
      </cdr:nvSpPr>
      <cdr:spPr>
        <a:xfrm xmlns:a="http://schemas.openxmlformats.org/drawingml/2006/main">
          <a:off x="3967128" y="14887"/>
          <a:ext cx="332242" cy="3262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000" dirty="0">
              <a:latin typeface="ＭＳ Ｐゴシック" panose="020B0600070205080204" pitchFamily="50" charset="-128"/>
              <a:ea typeface="ＭＳ Ｐゴシック" panose="020B0600070205080204" pitchFamily="50" charset="-128"/>
            </a:rPr>
            <a:t>(%)</a:t>
          </a:r>
          <a:endParaRPr lang="ja-JP" altLang="en-US" sz="1000" dirty="0">
            <a:latin typeface="ＭＳ Ｐゴシック" panose="020B0600070205080204" pitchFamily="50" charset="-128"/>
            <a:ea typeface="ＭＳ Ｐゴシック" panose="020B0600070205080204" pitchFamily="50" charset="-128"/>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0.0692</cdr:x>
      <cdr:y>0.09742</cdr:y>
    </cdr:to>
    <cdr:sp macro="" textlink="">
      <cdr:nvSpPr>
        <cdr:cNvPr id="2" name="テキスト ボックス 1"/>
        <cdr:cNvSpPr txBox="1"/>
      </cdr:nvSpPr>
      <cdr:spPr>
        <a:xfrm xmlns:a="http://schemas.openxmlformats.org/drawingml/2006/main">
          <a:off x="0" y="0"/>
          <a:ext cx="494187" cy="1866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800" dirty="0"/>
            <a:t>（便</a:t>
          </a:r>
          <a:r>
            <a:rPr lang="en-US" altLang="ja-JP" sz="800" dirty="0"/>
            <a:t>/</a:t>
          </a:r>
          <a:r>
            <a:rPr lang="ja-JP" altLang="en-US" sz="800" dirty="0"/>
            <a:t>週）</a:t>
          </a:r>
        </a:p>
      </cdr:txBody>
    </cdr:sp>
  </cdr:relSizeAnchor>
</c:userShapes>
</file>

<file path=ppt/drawings/drawing5.xml><?xml version="1.0" encoding="utf-8"?>
<c:userShapes xmlns:c="http://schemas.openxmlformats.org/drawingml/2006/chart">
  <cdr:relSizeAnchor xmlns:cdr="http://schemas.openxmlformats.org/drawingml/2006/chartDrawing">
    <cdr:from>
      <cdr:x>0.30035</cdr:x>
      <cdr:y>0.08924</cdr:y>
    </cdr:from>
    <cdr:to>
      <cdr:x>0.5742</cdr:x>
      <cdr:y>0.16011</cdr:y>
    </cdr:to>
    <cdr:sp macro="" textlink="">
      <cdr:nvSpPr>
        <cdr:cNvPr id="3" name="正方形/長方形 2"/>
        <cdr:cNvSpPr/>
      </cdr:nvSpPr>
      <cdr:spPr>
        <a:xfrm xmlns:a="http://schemas.openxmlformats.org/drawingml/2006/main">
          <a:off x="1619249" y="323851"/>
          <a:ext cx="1476375" cy="257175"/>
        </a:xfrm>
        <a:prstGeom xmlns:a="http://schemas.openxmlformats.org/drawingml/2006/main" prst="rect">
          <a:avLst/>
        </a:prstGeom>
        <a:noFill xmlns:a="http://schemas.openxmlformats.org/drawingml/2006/main"/>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sz="1000" dirty="0">
              <a:solidFill>
                <a:schemeClr val="tx1"/>
              </a:solidFill>
            </a:rPr>
            <a:t>対ドル為替レート（右目盛）</a:t>
          </a:r>
          <a:endParaRPr lang="ja-JP" sz="1000" dirty="0">
            <a:solidFill>
              <a:schemeClr val="tx1"/>
            </a:solidFill>
          </a:endParaRPr>
        </a:p>
      </cdr:txBody>
    </cdr:sp>
  </cdr:relSizeAnchor>
  <cdr:relSizeAnchor xmlns:cdr="http://schemas.openxmlformats.org/drawingml/2006/chartDrawing">
    <cdr:from>
      <cdr:x>0.41519</cdr:x>
      <cdr:y>0.14173</cdr:y>
    </cdr:from>
    <cdr:to>
      <cdr:x>0.42226</cdr:x>
      <cdr:y>0.19685</cdr:y>
    </cdr:to>
    <cdr:cxnSp macro="">
      <cdr:nvCxnSpPr>
        <cdr:cNvPr id="5" name="直線矢印コネクタ 4"/>
        <cdr:cNvCxnSpPr/>
      </cdr:nvCxnSpPr>
      <cdr:spPr>
        <a:xfrm xmlns:a="http://schemas.openxmlformats.org/drawingml/2006/main">
          <a:off x="2238375" y="514351"/>
          <a:ext cx="38100" cy="20002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0.30035</cdr:x>
      <cdr:y>0.08924</cdr:y>
    </cdr:from>
    <cdr:to>
      <cdr:x>0.5742</cdr:x>
      <cdr:y>0.16011</cdr:y>
    </cdr:to>
    <cdr:sp macro="" textlink="">
      <cdr:nvSpPr>
        <cdr:cNvPr id="3" name="正方形/長方形 2"/>
        <cdr:cNvSpPr/>
      </cdr:nvSpPr>
      <cdr:spPr>
        <a:xfrm xmlns:a="http://schemas.openxmlformats.org/drawingml/2006/main">
          <a:off x="1619249" y="323851"/>
          <a:ext cx="1476375" cy="257175"/>
        </a:xfrm>
        <a:prstGeom xmlns:a="http://schemas.openxmlformats.org/drawingml/2006/main" prst="rect">
          <a:avLst/>
        </a:prstGeom>
        <a:noFill xmlns:a="http://schemas.openxmlformats.org/drawingml/2006/main"/>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sz="1000" dirty="0">
              <a:solidFill>
                <a:schemeClr val="tx1"/>
              </a:solidFill>
            </a:rPr>
            <a:t>対ドル為替レート（右目盛）</a:t>
          </a:r>
          <a:endParaRPr lang="ja-JP" sz="1000" dirty="0">
            <a:solidFill>
              <a:schemeClr val="tx1"/>
            </a:solidFill>
          </a:endParaRPr>
        </a:p>
      </cdr:txBody>
    </cdr:sp>
  </cdr:relSizeAnchor>
  <cdr:relSizeAnchor xmlns:cdr="http://schemas.openxmlformats.org/drawingml/2006/chartDrawing">
    <cdr:from>
      <cdr:x>0.41519</cdr:x>
      <cdr:y>0.14173</cdr:y>
    </cdr:from>
    <cdr:to>
      <cdr:x>0.42742</cdr:x>
      <cdr:y>0.22059</cdr:y>
    </cdr:to>
    <cdr:cxnSp macro="">
      <cdr:nvCxnSpPr>
        <cdr:cNvPr id="5" name="直線矢印コネクタ 4"/>
        <cdr:cNvCxnSpPr/>
      </cdr:nvCxnSpPr>
      <cdr:spPr>
        <a:xfrm xmlns:a="http://schemas.openxmlformats.org/drawingml/2006/main">
          <a:off x="3707228" y="693987"/>
          <a:ext cx="109196" cy="38613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0.01343</cdr:x>
      <cdr:y>0</cdr:y>
    </cdr:from>
    <cdr:to>
      <cdr:x>0.11824</cdr:x>
      <cdr:y>0.06823</cdr:y>
    </cdr:to>
    <cdr:sp macro="" textlink="">
      <cdr:nvSpPr>
        <cdr:cNvPr id="2" name="テキスト ボックス 1"/>
        <cdr:cNvSpPr txBox="1"/>
      </cdr:nvSpPr>
      <cdr:spPr>
        <a:xfrm xmlns:a="http://schemas.openxmlformats.org/drawingml/2006/main">
          <a:off x="58818" y="-2528085"/>
          <a:ext cx="458989" cy="270140"/>
        </a:xfrm>
        <a:prstGeom xmlns:a="http://schemas.openxmlformats.org/drawingml/2006/main" prst="rect">
          <a:avLst/>
        </a:prstGeom>
      </cdr:spPr>
      <cdr:txBody>
        <a:bodyPr xmlns:a="http://schemas.openxmlformats.org/drawingml/2006/main" wrap="none" rtlCol="0"/>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r>
            <a:rPr lang="en-US" altLang="ja-JP" sz="900" dirty="0" smtClean="0"/>
            <a:t>(</a:t>
          </a:r>
          <a:r>
            <a:rPr lang="ja-JP" altLang="en-US" sz="900" dirty="0"/>
            <a:t>円</a:t>
          </a:r>
          <a:r>
            <a:rPr lang="en-US" altLang="ja-JP" sz="900" dirty="0" smtClean="0"/>
            <a:t>)</a:t>
          </a:r>
          <a:endParaRPr lang="ja-JP" altLang="en-US" sz="900" dirty="0"/>
        </a:p>
      </cdr:txBody>
    </cdr:sp>
  </cdr:relSizeAnchor>
</c:userShapes>
</file>

<file path=ppt/drawings/drawing8.xml><?xml version="1.0" encoding="utf-8"?>
<c:userShapes xmlns:c="http://schemas.openxmlformats.org/drawingml/2006/chart">
  <cdr:relSizeAnchor xmlns:cdr="http://schemas.openxmlformats.org/drawingml/2006/chartDrawing">
    <cdr:from>
      <cdr:x>0.00967</cdr:x>
      <cdr:y>0.00628</cdr:y>
    </cdr:from>
    <cdr:to>
      <cdr:x>0.11416</cdr:x>
      <cdr:y>0.07267</cdr:y>
    </cdr:to>
    <cdr:sp macro="" textlink="">
      <cdr:nvSpPr>
        <cdr:cNvPr id="2" name="テキスト ボックス 1"/>
        <cdr:cNvSpPr txBox="1"/>
      </cdr:nvSpPr>
      <cdr:spPr>
        <a:xfrm xmlns:a="http://schemas.openxmlformats.org/drawingml/2006/main">
          <a:off x="42457" y="25570"/>
          <a:ext cx="458989" cy="2701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900" dirty="0" smtClean="0"/>
            <a:t>(</a:t>
          </a:r>
          <a:r>
            <a:rPr lang="ja-JP" altLang="en-US" sz="900" dirty="0"/>
            <a:t>円</a:t>
          </a:r>
          <a:r>
            <a:rPr lang="en-US" altLang="ja-JP" sz="900" dirty="0" smtClean="0"/>
            <a:t>)</a:t>
          </a:r>
          <a:endParaRPr lang="ja-JP" altLang="en-US" sz="900" dirty="0"/>
        </a:p>
      </cdr:txBody>
    </cdr:sp>
  </cdr:relSizeAnchor>
</c:userShapes>
</file>

<file path=ppt/drawings/drawing9.xml><?xml version="1.0" encoding="utf-8"?>
<c:userShapes xmlns:c="http://schemas.openxmlformats.org/drawingml/2006/chart">
  <cdr:relSizeAnchor xmlns:cdr="http://schemas.openxmlformats.org/drawingml/2006/chartDrawing">
    <cdr:from>
      <cdr:x>0.26075</cdr:x>
      <cdr:y>0.125</cdr:y>
    </cdr:from>
    <cdr:to>
      <cdr:x>0.32887</cdr:x>
      <cdr:y>0.64516</cdr:y>
    </cdr:to>
    <cdr:sp macro="" textlink="">
      <cdr:nvSpPr>
        <cdr:cNvPr id="2" name="正方形/長方形 1"/>
        <cdr:cNvSpPr/>
      </cdr:nvSpPr>
      <cdr:spPr>
        <a:xfrm xmlns:a="http://schemas.openxmlformats.org/drawingml/2006/main">
          <a:off x="2328235" y="558062"/>
          <a:ext cx="608243" cy="2322258"/>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0.76561</cdr:x>
      <cdr:y>0.13657</cdr:y>
    </cdr:from>
    <cdr:to>
      <cdr:x>0.83374</cdr:x>
      <cdr:y>0.64516</cdr:y>
    </cdr:to>
    <cdr:sp macro="" textlink="">
      <cdr:nvSpPr>
        <cdr:cNvPr id="3" name="正方形/長方形 2"/>
        <cdr:cNvSpPr/>
      </cdr:nvSpPr>
      <cdr:spPr>
        <a:xfrm xmlns:a="http://schemas.openxmlformats.org/drawingml/2006/main">
          <a:off x="6836126" y="609716"/>
          <a:ext cx="608332" cy="2270604"/>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0.83982</cdr:x>
      <cdr:y>0.13657</cdr:y>
    </cdr:from>
    <cdr:to>
      <cdr:x>0.90795</cdr:x>
      <cdr:y>0.64516</cdr:y>
    </cdr:to>
    <cdr:sp macro="" textlink="">
      <cdr:nvSpPr>
        <cdr:cNvPr id="4" name="正方形/長方形 3"/>
        <cdr:cNvSpPr/>
      </cdr:nvSpPr>
      <cdr:spPr>
        <a:xfrm xmlns:a="http://schemas.openxmlformats.org/drawingml/2006/main">
          <a:off x="7498746" y="609716"/>
          <a:ext cx="608332" cy="2270604"/>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0.11141</cdr:x>
      <cdr:y>0.12695</cdr:y>
    </cdr:from>
    <cdr:to>
      <cdr:x>0.1876</cdr:x>
      <cdr:y>0.64516</cdr:y>
    </cdr:to>
    <cdr:sp macro="" textlink="">
      <cdr:nvSpPr>
        <cdr:cNvPr id="5" name="正方形/長方形 4"/>
        <cdr:cNvSpPr/>
      </cdr:nvSpPr>
      <cdr:spPr>
        <a:xfrm xmlns:a="http://schemas.openxmlformats.org/drawingml/2006/main">
          <a:off x="994781" y="566788"/>
          <a:ext cx="680340" cy="2313532"/>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B97A48F3-A724-4C50-AB8C-62AD5A6214D2}" type="datetimeFigureOut">
              <a:rPr kumimoji="1" lang="ja-JP" altLang="en-US" smtClean="0"/>
              <a:pPr/>
              <a:t>2020/1/28</a:t>
            </a:fld>
            <a:endParaRPr kumimoji="1" lang="ja-JP" altLang="en-US"/>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2809F5EA-51D7-4105-B835-3B3227DB692A}" type="slidenum">
              <a:rPr kumimoji="1" lang="ja-JP" altLang="en-US" smtClean="0"/>
              <a:pPr/>
              <a:t>‹#›</a:t>
            </a:fld>
            <a:endParaRPr kumimoji="1" lang="ja-JP" altLang="en-US"/>
          </a:p>
        </p:txBody>
      </p:sp>
    </p:spTree>
    <p:extLst>
      <p:ext uri="{BB962C8B-B14F-4D97-AF65-F5344CB8AC3E}">
        <p14:creationId xmlns:p14="http://schemas.microsoft.com/office/powerpoint/2010/main" val="24242610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08113AC0-15A0-4DAC-9951-D33C541E6C7A}" type="datetimeFigureOut">
              <a:rPr kumimoji="1" lang="ja-JP" altLang="en-US" smtClean="0"/>
              <a:pPr/>
              <a:t>2020/1/28</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C81005DB-AF70-41D7-A185-2905A016DB4F}" type="slidenum">
              <a:rPr kumimoji="1" lang="ja-JP" altLang="en-US" smtClean="0"/>
              <a:pPr/>
              <a:t>‹#›</a:t>
            </a:fld>
            <a:endParaRPr kumimoji="1" lang="ja-JP" altLang="en-US"/>
          </a:p>
        </p:txBody>
      </p:sp>
    </p:spTree>
    <p:extLst>
      <p:ext uri="{BB962C8B-B14F-4D97-AF65-F5344CB8AC3E}">
        <p14:creationId xmlns:p14="http://schemas.microsoft.com/office/powerpoint/2010/main" val="8348500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0</a:t>
            </a:fld>
            <a:endParaRPr kumimoji="1" lang="ja-JP" altLang="en-US" dirty="0"/>
          </a:p>
        </p:txBody>
      </p:sp>
    </p:spTree>
    <p:extLst>
      <p:ext uri="{BB962C8B-B14F-4D97-AF65-F5344CB8AC3E}">
        <p14:creationId xmlns:p14="http://schemas.microsoft.com/office/powerpoint/2010/main" val="2157422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a:t>
            </a:fld>
            <a:endParaRPr kumimoji="1" lang="ja-JP" altLang="en-US" dirty="0"/>
          </a:p>
        </p:txBody>
      </p:sp>
    </p:spTree>
    <p:extLst>
      <p:ext uri="{BB962C8B-B14F-4D97-AF65-F5344CB8AC3E}">
        <p14:creationId xmlns:p14="http://schemas.microsoft.com/office/powerpoint/2010/main" val="27799076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117</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118</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119</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Tree>
    <p:extLst>
      <p:ext uri="{BB962C8B-B14F-4D97-AF65-F5344CB8AC3E}">
        <p14:creationId xmlns:p14="http://schemas.microsoft.com/office/powerpoint/2010/main" val="15775316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121</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122</a:t>
            </a:fld>
            <a:endParaRPr kumimoji="1" lang="ja-JP" altLang="en-US"/>
          </a:p>
        </p:txBody>
      </p:sp>
    </p:spTree>
    <p:extLst>
      <p:ext uri="{BB962C8B-B14F-4D97-AF65-F5344CB8AC3E}">
        <p14:creationId xmlns:p14="http://schemas.microsoft.com/office/powerpoint/2010/main" val="33171293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123</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124</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125</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126</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a:t>
            </a:fld>
            <a:endParaRPr kumimoji="1" lang="ja-JP" altLang="en-US" dirty="0"/>
          </a:p>
        </p:txBody>
      </p:sp>
    </p:spTree>
    <p:extLst>
      <p:ext uri="{BB962C8B-B14F-4D97-AF65-F5344CB8AC3E}">
        <p14:creationId xmlns:p14="http://schemas.microsoft.com/office/powerpoint/2010/main" val="276638459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127</a:t>
            </a:fld>
            <a:endParaRPr kumimoji="1" lang="ja-JP" altLang="en-US"/>
          </a:p>
        </p:txBody>
      </p:sp>
    </p:spTree>
    <p:extLst>
      <p:ext uri="{BB962C8B-B14F-4D97-AF65-F5344CB8AC3E}">
        <p14:creationId xmlns:p14="http://schemas.microsoft.com/office/powerpoint/2010/main" val="223351614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128</a:t>
            </a:fld>
            <a:endParaRPr kumimoji="1" lang="ja-JP" altLang="en-US"/>
          </a:p>
        </p:txBody>
      </p:sp>
    </p:spTree>
    <p:extLst>
      <p:ext uri="{BB962C8B-B14F-4D97-AF65-F5344CB8AC3E}">
        <p14:creationId xmlns:p14="http://schemas.microsoft.com/office/powerpoint/2010/main" val="169755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都市整備部、大阪市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129</a:t>
            </a:fld>
            <a:endParaRPr kumimoji="1" lang="ja-JP" altLang="en-US"/>
          </a:p>
        </p:txBody>
      </p:sp>
    </p:spTree>
    <p:extLst>
      <p:ext uri="{BB962C8B-B14F-4D97-AF65-F5344CB8AC3E}">
        <p14:creationId xmlns:p14="http://schemas.microsoft.com/office/powerpoint/2010/main" val="398061996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都市整備部、大阪市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130</a:t>
            </a:fld>
            <a:endParaRPr kumimoji="1" lang="ja-JP" altLang="en-US"/>
          </a:p>
        </p:txBody>
      </p:sp>
    </p:spTree>
    <p:extLst>
      <p:ext uri="{BB962C8B-B14F-4D97-AF65-F5344CB8AC3E}">
        <p14:creationId xmlns:p14="http://schemas.microsoft.com/office/powerpoint/2010/main" val="29081496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131</a:t>
            </a:fld>
            <a:endParaRPr kumimoji="1" lang="ja-JP" altLang="en-US"/>
          </a:p>
        </p:txBody>
      </p:sp>
    </p:spTree>
    <p:extLst>
      <p:ext uri="{BB962C8B-B14F-4D97-AF65-F5344CB8AC3E}">
        <p14:creationId xmlns:p14="http://schemas.microsoft.com/office/powerpoint/2010/main" val="32572950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132</a:t>
            </a:fld>
            <a:endParaRPr kumimoji="1" lang="ja-JP" altLang="en-US"/>
          </a:p>
        </p:txBody>
      </p:sp>
    </p:spTree>
    <p:extLst>
      <p:ext uri="{BB962C8B-B14F-4D97-AF65-F5344CB8AC3E}">
        <p14:creationId xmlns:p14="http://schemas.microsoft.com/office/powerpoint/2010/main" val="22839137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133</a:t>
            </a:fld>
            <a:endParaRPr kumimoji="1" lang="ja-JP" altLang="en-US" dirty="0"/>
          </a:p>
        </p:txBody>
      </p:sp>
    </p:spTree>
    <p:extLst>
      <p:ext uri="{BB962C8B-B14F-4D97-AF65-F5344CB8AC3E}">
        <p14:creationId xmlns:p14="http://schemas.microsoft.com/office/powerpoint/2010/main" val="41249586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134</a:t>
            </a:fld>
            <a:endParaRPr kumimoji="1" lang="ja-JP" altLang="en-US" dirty="0"/>
          </a:p>
        </p:txBody>
      </p:sp>
    </p:spTree>
    <p:extLst>
      <p:ext uri="{BB962C8B-B14F-4D97-AF65-F5344CB8AC3E}">
        <p14:creationId xmlns:p14="http://schemas.microsoft.com/office/powerpoint/2010/main" val="42579731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環境農林水産部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135</a:t>
            </a:fld>
            <a:endParaRPr kumimoji="1" lang="ja-JP" altLang="en-US" dirty="0"/>
          </a:p>
        </p:txBody>
      </p:sp>
    </p:spTree>
    <p:extLst>
      <p:ext uri="{BB962C8B-B14F-4D97-AF65-F5344CB8AC3E}">
        <p14:creationId xmlns:p14="http://schemas.microsoft.com/office/powerpoint/2010/main" val="358014472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137</a:t>
            </a:fld>
            <a:endParaRPr lang="ja-JP" altLang="en-US" dirty="0">
              <a:solidFill>
                <a:prstClr val="black"/>
              </a:solidFill>
            </a:endParaRPr>
          </a:p>
        </p:txBody>
      </p:sp>
    </p:spTree>
    <p:extLst>
      <p:ext uri="{BB962C8B-B14F-4D97-AF65-F5344CB8AC3E}">
        <p14:creationId xmlns:p14="http://schemas.microsoft.com/office/powerpoint/2010/main" val="878225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a:t>
            </a:fld>
            <a:endParaRPr kumimoji="1" lang="ja-JP" altLang="en-US" dirty="0"/>
          </a:p>
        </p:txBody>
      </p:sp>
    </p:spTree>
    <p:extLst>
      <p:ext uri="{BB962C8B-B14F-4D97-AF65-F5344CB8AC3E}">
        <p14:creationId xmlns:p14="http://schemas.microsoft.com/office/powerpoint/2010/main" val="205718275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138</a:t>
            </a:fld>
            <a:endParaRPr lang="ja-JP" altLang="en-US">
              <a:solidFill>
                <a:prstClr val="black"/>
              </a:solidFill>
            </a:endParaRPr>
          </a:p>
        </p:txBody>
      </p:sp>
    </p:spTree>
    <p:extLst>
      <p:ext uri="{BB962C8B-B14F-4D97-AF65-F5344CB8AC3E}">
        <p14:creationId xmlns:p14="http://schemas.microsoft.com/office/powerpoint/2010/main" val="37651872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139</a:t>
            </a:fld>
            <a:endParaRPr lang="ja-JP" altLang="en-US">
              <a:solidFill>
                <a:prstClr val="black"/>
              </a:solidFill>
            </a:endParaRPr>
          </a:p>
        </p:txBody>
      </p:sp>
    </p:spTree>
    <p:extLst>
      <p:ext uri="{BB962C8B-B14F-4D97-AF65-F5344CB8AC3E}">
        <p14:creationId xmlns:p14="http://schemas.microsoft.com/office/powerpoint/2010/main" val="237408320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140</a:t>
            </a:fld>
            <a:endParaRPr lang="ja-JP" altLang="en-US">
              <a:solidFill>
                <a:prstClr val="black"/>
              </a:solidFill>
            </a:endParaRPr>
          </a:p>
        </p:txBody>
      </p:sp>
    </p:spTree>
    <p:extLst>
      <p:ext uri="{BB962C8B-B14F-4D97-AF65-F5344CB8AC3E}">
        <p14:creationId xmlns:p14="http://schemas.microsoft.com/office/powerpoint/2010/main" val="344245244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大阪市</a:t>
            </a:r>
          </a:p>
        </p:txBody>
      </p:sp>
      <p:sp>
        <p:nvSpPr>
          <p:cNvPr id="120836"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9A09BE-52F6-4DE2-A30A-68AA9453EF88}" type="slidenum">
              <a:rPr lang="ja-JP" altLang="en-US" smtClean="0">
                <a:solidFill>
                  <a:srgbClr val="000000"/>
                </a:solidFill>
              </a:rPr>
              <a:pPr fontAlgn="base">
                <a:spcBef>
                  <a:spcPct val="0"/>
                </a:spcBef>
                <a:spcAft>
                  <a:spcPct val="0"/>
                </a:spcAft>
                <a:defRPr/>
              </a:pPr>
              <a:t>141</a:t>
            </a:fld>
            <a:endParaRPr lang="ja-JP" altLang="en-US" smtClean="0">
              <a:solidFill>
                <a:srgbClr val="000000"/>
              </a:solidFill>
            </a:endParaRPr>
          </a:p>
        </p:txBody>
      </p:sp>
    </p:spTree>
    <p:extLst>
      <p:ext uri="{BB962C8B-B14F-4D97-AF65-F5344CB8AC3E}">
        <p14:creationId xmlns:p14="http://schemas.microsoft.com/office/powerpoint/2010/main" val="85394144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142</a:t>
            </a:fld>
            <a:endParaRPr kumimoji="1" lang="ja-JP" altLang="en-US"/>
          </a:p>
        </p:txBody>
      </p:sp>
    </p:spTree>
    <p:extLst>
      <p:ext uri="{BB962C8B-B14F-4D97-AF65-F5344CB8AC3E}">
        <p14:creationId xmlns:p14="http://schemas.microsoft.com/office/powerpoint/2010/main" val="32347321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143</a:t>
            </a:fld>
            <a:endParaRPr kumimoji="1" lang="ja-JP" altLang="en-US"/>
          </a:p>
        </p:txBody>
      </p:sp>
    </p:spTree>
    <p:extLst>
      <p:ext uri="{BB962C8B-B14F-4D97-AF65-F5344CB8AC3E}">
        <p14:creationId xmlns:p14="http://schemas.microsoft.com/office/powerpoint/2010/main" val="33590866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危機管理室</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144</a:t>
            </a:fld>
            <a:endParaRPr kumimoji="1" lang="ja-JP" altLang="en-US"/>
          </a:p>
        </p:txBody>
      </p:sp>
    </p:spTree>
    <p:extLst>
      <p:ext uri="{BB962C8B-B14F-4D97-AF65-F5344CB8AC3E}">
        <p14:creationId xmlns:p14="http://schemas.microsoft.com/office/powerpoint/2010/main" val="30032745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危機管理室</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145</a:t>
            </a:fld>
            <a:endParaRPr kumimoji="1" lang="ja-JP" altLang="en-US"/>
          </a:p>
        </p:txBody>
      </p:sp>
    </p:spTree>
    <p:extLst>
      <p:ext uri="{BB962C8B-B14F-4D97-AF65-F5344CB8AC3E}">
        <p14:creationId xmlns:p14="http://schemas.microsoft.com/office/powerpoint/2010/main" val="30032745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77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950" indent="-285750" eaLnBrk="0" hangingPunct="0">
              <a:spcBef>
                <a:spcPct val="30000"/>
              </a:spcBef>
              <a:defRPr kumimoji="1" sz="1200">
                <a:solidFill>
                  <a:schemeClr val="tx1"/>
                </a:solidFill>
                <a:latin typeface="Calibri" pitchFamily="34" charset="0"/>
                <a:ea typeface="ＭＳ Ｐゴシック" charset="-128"/>
              </a:defRPr>
            </a:lvl2pPr>
            <a:lvl3pPr marL="1143000" indent="-228600" eaLnBrk="0" hangingPunct="0">
              <a:spcBef>
                <a:spcPct val="30000"/>
              </a:spcBef>
              <a:defRPr kumimoji="1" sz="1200">
                <a:solidFill>
                  <a:schemeClr val="tx1"/>
                </a:solidFill>
                <a:latin typeface="Calibri" pitchFamily="34" charset="0"/>
                <a:ea typeface="ＭＳ Ｐゴシック" charset="-128"/>
              </a:defRPr>
            </a:lvl3pPr>
            <a:lvl4pPr marL="1600200" indent="-228600" eaLnBrk="0" hangingPunct="0">
              <a:spcBef>
                <a:spcPct val="30000"/>
              </a:spcBef>
              <a:defRPr kumimoji="1" sz="1200">
                <a:solidFill>
                  <a:schemeClr val="tx1"/>
                </a:solidFill>
                <a:latin typeface="Calibri" pitchFamily="34" charset="0"/>
                <a:ea typeface="ＭＳ Ｐゴシック" charset="-128"/>
              </a:defRPr>
            </a:lvl4pPr>
            <a:lvl5pPr marL="2057400" indent="-228600" eaLnBrk="0" hangingPunct="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fontAlgn="base" hangingPunct="1">
              <a:spcBef>
                <a:spcPct val="0"/>
              </a:spcBef>
              <a:spcAft>
                <a:spcPct val="0"/>
              </a:spcAft>
            </a:pPr>
            <a:fld id="{72BEF50D-885F-4759-941B-3321CBD615C7}" type="slidenum">
              <a:rPr lang="ja-JP" altLang="en-US" smtClean="0"/>
              <a:pPr eaLnBrk="1" fontAlgn="base" hangingPunct="1">
                <a:spcBef>
                  <a:spcPct val="0"/>
                </a:spcBef>
                <a:spcAft>
                  <a:spcPct val="0"/>
                </a:spcAft>
              </a:pPr>
              <a:t>146</a:t>
            </a:fld>
            <a:endParaRPr lang="ja-JP" altLang="en-US" smtClean="0"/>
          </a:p>
        </p:txBody>
      </p:sp>
    </p:spTree>
    <p:extLst>
      <p:ext uri="{BB962C8B-B14F-4D97-AF65-F5344CB8AC3E}">
        <p14:creationId xmlns:p14="http://schemas.microsoft.com/office/powerpoint/2010/main" val="157965711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147</a:t>
            </a:fld>
            <a:endParaRPr kumimoji="1" lang="ja-JP" altLang="en-US"/>
          </a:p>
        </p:txBody>
      </p:sp>
    </p:spTree>
    <p:extLst>
      <p:ext uri="{BB962C8B-B14F-4D97-AF65-F5344CB8AC3E}">
        <p14:creationId xmlns:p14="http://schemas.microsoft.com/office/powerpoint/2010/main" val="3543040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15</a:t>
            </a:fld>
            <a:endParaRPr kumimoji="1" lang="ja-JP" altLang="en-US" dirty="0"/>
          </a:p>
        </p:txBody>
      </p:sp>
    </p:spTree>
    <p:extLst>
      <p:ext uri="{BB962C8B-B14F-4D97-AF65-F5344CB8AC3E}">
        <p14:creationId xmlns:p14="http://schemas.microsoft.com/office/powerpoint/2010/main" val="38690703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148</a:t>
            </a:fld>
            <a:endParaRPr kumimoji="1" lang="ja-JP" altLang="en-US"/>
          </a:p>
        </p:txBody>
      </p:sp>
    </p:spTree>
    <p:extLst>
      <p:ext uri="{BB962C8B-B14F-4D97-AF65-F5344CB8AC3E}">
        <p14:creationId xmlns:p14="http://schemas.microsoft.com/office/powerpoint/2010/main" val="324565758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149</a:t>
            </a:fld>
            <a:endParaRPr kumimoji="1" lang="ja-JP" altLang="en-US"/>
          </a:p>
        </p:txBody>
      </p:sp>
    </p:spTree>
    <p:extLst>
      <p:ext uri="{BB962C8B-B14F-4D97-AF65-F5344CB8AC3E}">
        <p14:creationId xmlns:p14="http://schemas.microsoft.com/office/powerpoint/2010/main" val="304451894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環境農林水産部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150</a:t>
            </a:fld>
            <a:endParaRPr kumimoji="1" lang="ja-JP" altLang="en-US"/>
          </a:p>
        </p:txBody>
      </p:sp>
    </p:spTree>
    <p:extLst>
      <p:ext uri="{BB962C8B-B14F-4D97-AF65-F5344CB8AC3E}">
        <p14:creationId xmlns:p14="http://schemas.microsoft.com/office/powerpoint/2010/main" val="3773466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16</a:t>
            </a:fld>
            <a:endParaRPr kumimoji="1" lang="ja-JP" altLang="en-US"/>
          </a:p>
        </p:txBody>
      </p:sp>
    </p:spTree>
    <p:extLst>
      <p:ext uri="{BB962C8B-B14F-4D97-AF65-F5344CB8AC3E}">
        <p14:creationId xmlns:p14="http://schemas.microsoft.com/office/powerpoint/2010/main" val="1085361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17</a:t>
            </a:fld>
            <a:endParaRPr kumimoji="1" lang="ja-JP" altLang="en-US"/>
          </a:p>
        </p:txBody>
      </p:sp>
    </p:spTree>
    <p:extLst>
      <p:ext uri="{BB962C8B-B14F-4D97-AF65-F5344CB8AC3E}">
        <p14:creationId xmlns:p14="http://schemas.microsoft.com/office/powerpoint/2010/main" val="3610993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18</a:t>
            </a:fld>
            <a:endParaRPr kumimoji="1" lang="ja-JP" altLang="en-US" dirty="0"/>
          </a:p>
        </p:txBody>
      </p:sp>
    </p:spTree>
    <p:extLst>
      <p:ext uri="{BB962C8B-B14F-4D97-AF65-F5344CB8AC3E}">
        <p14:creationId xmlns:p14="http://schemas.microsoft.com/office/powerpoint/2010/main" val="3869070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19</a:t>
            </a:fld>
            <a:endParaRPr kumimoji="1" lang="ja-JP" altLang="en-US"/>
          </a:p>
        </p:txBody>
      </p:sp>
    </p:spTree>
    <p:extLst>
      <p:ext uri="{BB962C8B-B14F-4D97-AF65-F5344CB8AC3E}">
        <p14:creationId xmlns:p14="http://schemas.microsoft.com/office/powerpoint/2010/main" val="395680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20</a:t>
            </a:fld>
            <a:endParaRPr kumimoji="1" lang="ja-JP" altLang="en-US"/>
          </a:p>
        </p:txBody>
      </p:sp>
    </p:spTree>
    <p:extLst>
      <p:ext uri="{BB962C8B-B14F-4D97-AF65-F5344CB8AC3E}">
        <p14:creationId xmlns:p14="http://schemas.microsoft.com/office/powerpoint/2010/main" val="395680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21</a:t>
            </a:fld>
            <a:endParaRPr kumimoji="1" lang="ja-JP" altLang="en-US" dirty="0"/>
          </a:p>
        </p:txBody>
      </p:sp>
    </p:spTree>
    <p:extLst>
      <p:ext uri="{BB962C8B-B14F-4D97-AF65-F5344CB8AC3E}">
        <p14:creationId xmlns:p14="http://schemas.microsoft.com/office/powerpoint/2010/main" val="1614912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a:t>
            </a:fld>
            <a:endParaRPr kumimoji="1" lang="ja-JP" altLang="en-US" dirty="0"/>
          </a:p>
        </p:txBody>
      </p:sp>
    </p:spTree>
    <p:extLst>
      <p:ext uri="{BB962C8B-B14F-4D97-AF65-F5344CB8AC3E}">
        <p14:creationId xmlns:p14="http://schemas.microsoft.com/office/powerpoint/2010/main" val="784506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22</a:t>
            </a:fld>
            <a:endParaRPr kumimoji="1" lang="ja-JP" altLang="en-US" dirty="0"/>
          </a:p>
        </p:txBody>
      </p:sp>
    </p:spTree>
    <p:extLst>
      <p:ext uri="{BB962C8B-B14F-4D97-AF65-F5344CB8AC3E}">
        <p14:creationId xmlns:p14="http://schemas.microsoft.com/office/powerpoint/2010/main" val="543154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23</a:t>
            </a:fld>
            <a:endParaRPr kumimoji="1" lang="ja-JP" altLang="en-US"/>
          </a:p>
        </p:txBody>
      </p:sp>
    </p:spTree>
    <p:extLst>
      <p:ext uri="{BB962C8B-B14F-4D97-AF65-F5344CB8AC3E}">
        <p14:creationId xmlns:p14="http://schemas.microsoft.com/office/powerpoint/2010/main" val="1015210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293259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1503615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29</a:t>
            </a:fld>
            <a:endParaRPr kumimoji="1" lang="ja-JP" altLang="en-US"/>
          </a:p>
        </p:txBody>
      </p:sp>
    </p:spTree>
    <p:extLst>
      <p:ext uri="{BB962C8B-B14F-4D97-AF65-F5344CB8AC3E}">
        <p14:creationId xmlns:p14="http://schemas.microsoft.com/office/powerpoint/2010/main" val="1774857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31</a:t>
            </a:fld>
            <a:endParaRPr kumimoji="1" lang="ja-JP" altLang="en-US"/>
          </a:p>
        </p:txBody>
      </p:sp>
    </p:spTree>
    <p:extLst>
      <p:ext uri="{BB962C8B-B14F-4D97-AF65-F5344CB8AC3E}">
        <p14:creationId xmlns:p14="http://schemas.microsoft.com/office/powerpoint/2010/main" val="771539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33</a:t>
            </a:fld>
            <a:endParaRPr kumimoji="1" lang="ja-JP" altLang="en-US"/>
          </a:p>
        </p:txBody>
      </p:sp>
    </p:spTree>
    <p:extLst>
      <p:ext uri="{BB962C8B-B14F-4D97-AF65-F5344CB8AC3E}">
        <p14:creationId xmlns:p14="http://schemas.microsoft.com/office/powerpoint/2010/main" val="1961409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府民文化部、政策企画部、大阪市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35</a:t>
            </a:fld>
            <a:endParaRPr kumimoji="1" lang="ja-JP" altLang="en-US"/>
          </a:p>
        </p:txBody>
      </p:sp>
    </p:spTree>
    <p:extLst>
      <p:ext uri="{BB962C8B-B14F-4D97-AF65-F5344CB8AC3E}">
        <p14:creationId xmlns:p14="http://schemas.microsoft.com/office/powerpoint/2010/main" val="132647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36</a:t>
            </a:fld>
            <a:endParaRPr kumimoji="1" lang="ja-JP" altLang="en-US"/>
          </a:p>
        </p:txBody>
      </p:sp>
    </p:spTree>
    <p:extLst>
      <p:ext uri="{BB962C8B-B14F-4D97-AF65-F5344CB8AC3E}">
        <p14:creationId xmlns:p14="http://schemas.microsoft.com/office/powerpoint/2010/main" val="1012144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都市整備部、大阪市、政策企画部</a:t>
            </a:r>
            <a:endParaRPr kumimoji="1" lang="ja-JP" altLang="en-US" dirty="0"/>
          </a:p>
        </p:txBody>
      </p:sp>
    </p:spTree>
    <p:extLst>
      <p:ext uri="{BB962C8B-B14F-4D97-AF65-F5344CB8AC3E}">
        <p14:creationId xmlns:p14="http://schemas.microsoft.com/office/powerpoint/2010/main" val="126773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a:t>
            </a:fld>
            <a:endParaRPr kumimoji="1" lang="ja-JP" altLang="en-US" dirty="0"/>
          </a:p>
        </p:txBody>
      </p:sp>
    </p:spTree>
    <p:extLst>
      <p:ext uri="{BB962C8B-B14F-4D97-AF65-F5344CB8AC3E}">
        <p14:creationId xmlns:p14="http://schemas.microsoft.com/office/powerpoint/2010/main" val="3570309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811859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40</a:t>
            </a:fld>
            <a:endParaRPr kumimoji="1" lang="ja-JP" altLang="en-US" dirty="0"/>
          </a:p>
        </p:txBody>
      </p:sp>
    </p:spTree>
    <p:extLst>
      <p:ext uri="{BB962C8B-B14F-4D97-AF65-F5344CB8AC3E}">
        <p14:creationId xmlns:p14="http://schemas.microsoft.com/office/powerpoint/2010/main" val="425797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教育庁、府民文化部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41</a:t>
            </a:fld>
            <a:endParaRPr kumimoji="1" lang="ja-JP" altLang="en-US"/>
          </a:p>
        </p:txBody>
      </p:sp>
    </p:spTree>
    <p:extLst>
      <p:ext uri="{BB962C8B-B14F-4D97-AF65-F5344CB8AC3E}">
        <p14:creationId xmlns:p14="http://schemas.microsoft.com/office/powerpoint/2010/main" val="3694234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教育庁、府民文化部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42</a:t>
            </a:fld>
            <a:endParaRPr kumimoji="1" lang="ja-JP" altLang="en-US"/>
          </a:p>
        </p:txBody>
      </p:sp>
    </p:spTree>
    <p:extLst>
      <p:ext uri="{BB962C8B-B14F-4D97-AF65-F5344CB8AC3E}">
        <p14:creationId xmlns:p14="http://schemas.microsoft.com/office/powerpoint/2010/main" val="3694234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43</a:t>
            </a:fld>
            <a:endParaRPr kumimoji="1" lang="ja-JP" altLang="en-US"/>
          </a:p>
        </p:txBody>
      </p:sp>
    </p:spTree>
    <p:extLst>
      <p:ext uri="{BB962C8B-B14F-4D97-AF65-F5344CB8AC3E}">
        <p14:creationId xmlns:p14="http://schemas.microsoft.com/office/powerpoint/2010/main" val="1135921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44</a:t>
            </a:fld>
            <a:endParaRPr kumimoji="1" lang="ja-JP" altLang="en-US"/>
          </a:p>
        </p:txBody>
      </p:sp>
    </p:spTree>
    <p:extLst>
      <p:ext uri="{BB962C8B-B14F-4D97-AF65-F5344CB8AC3E}">
        <p14:creationId xmlns:p14="http://schemas.microsoft.com/office/powerpoint/2010/main" val="1135921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45</a:t>
            </a:fld>
            <a:endParaRPr kumimoji="1" lang="ja-JP" altLang="en-US"/>
          </a:p>
        </p:txBody>
      </p:sp>
    </p:spTree>
    <p:extLst>
      <p:ext uri="{BB962C8B-B14F-4D97-AF65-F5344CB8AC3E}">
        <p14:creationId xmlns:p14="http://schemas.microsoft.com/office/powerpoint/2010/main" val="3350809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46</a:t>
            </a:fld>
            <a:endParaRPr kumimoji="1" lang="ja-JP" altLang="en-US"/>
          </a:p>
        </p:txBody>
      </p:sp>
    </p:spTree>
    <p:extLst>
      <p:ext uri="{BB962C8B-B14F-4D97-AF65-F5344CB8AC3E}">
        <p14:creationId xmlns:p14="http://schemas.microsoft.com/office/powerpoint/2010/main" val="1135921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47</a:t>
            </a:fld>
            <a:endParaRPr kumimoji="1" lang="ja-JP" altLang="en-US"/>
          </a:p>
        </p:txBody>
      </p:sp>
    </p:spTree>
    <p:extLst>
      <p:ext uri="{BB962C8B-B14F-4D97-AF65-F5344CB8AC3E}">
        <p14:creationId xmlns:p14="http://schemas.microsoft.com/office/powerpoint/2010/main" val="1135921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48</a:t>
            </a:fld>
            <a:endParaRPr kumimoji="1" lang="ja-JP" altLang="en-US"/>
          </a:p>
        </p:txBody>
      </p:sp>
    </p:spTree>
    <p:extLst>
      <p:ext uri="{BB962C8B-B14F-4D97-AF65-F5344CB8AC3E}">
        <p14:creationId xmlns:p14="http://schemas.microsoft.com/office/powerpoint/2010/main" val="1135921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3120">
              <a:defRPr/>
            </a:pPr>
            <a:fld id="{C81005DB-AF70-41D7-A185-2905A016DB4F}" type="slidenum">
              <a:rPr lang="ja-JP" altLang="en-US">
                <a:solidFill>
                  <a:prstClr val="black"/>
                </a:solidFill>
                <a:latin typeface="Calibri"/>
                <a:ea typeface="ＭＳ Ｐゴシック" panose="020B0600070205080204" pitchFamily="50" charset="-128"/>
              </a:rPr>
              <a:pPr defTabSz="913120">
                <a:defRPr/>
              </a:pPr>
              <a:t>3</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629546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49</a:t>
            </a:fld>
            <a:endParaRPr kumimoji="1" lang="ja-JP" altLang="en-US"/>
          </a:p>
        </p:txBody>
      </p:sp>
    </p:spTree>
    <p:extLst>
      <p:ext uri="{BB962C8B-B14F-4D97-AF65-F5344CB8AC3E}">
        <p14:creationId xmlns:p14="http://schemas.microsoft.com/office/powerpoint/2010/main" val="1135921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50</a:t>
            </a:fld>
            <a:endParaRPr kumimoji="1" lang="ja-JP" altLang="en-US"/>
          </a:p>
        </p:txBody>
      </p:sp>
    </p:spTree>
    <p:extLst>
      <p:ext uri="{BB962C8B-B14F-4D97-AF65-F5344CB8AC3E}">
        <p14:creationId xmlns:p14="http://schemas.microsoft.com/office/powerpoint/2010/main" val="1135921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51</a:t>
            </a:fld>
            <a:endParaRPr kumimoji="1" lang="ja-JP" altLang="en-US"/>
          </a:p>
        </p:txBody>
      </p:sp>
    </p:spTree>
    <p:extLst>
      <p:ext uri="{BB962C8B-B14F-4D97-AF65-F5344CB8AC3E}">
        <p14:creationId xmlns:p14="http://schemas.microsoft.com/office/powerpoint/2010/main" val="4892909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52</a:t>
            </a:fld>
            <a:endParaRPr kumimoji="1" lang="ja-JP" altLang="en-US"/>
          </a:p>
        </p:txBody>
      </p:sp>
    </p:spTree>
    <p:extLst>
      <p:ext uri="{BB962C8B-B14F-4D97-AF65-F5344CB8AC3E}">
        <p14:creationId xmlns:p14="http://schemas.microsoft.com/office/powerpoint/2010/main" val="4892909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53</a:t>
            </a:fld>
            <a:endParaRPr kumimoji="1" lang="ja-JP" altLang="en-US"/>
          </a:p>
        </p:txBody>
      </p:sp>
    </p:spTree>
    <p:extLst>
      <p:ext uri="{BB962C8B-B14F-4D97-AF65-F5344CB8AC3E}">
        <p14:creationId xmlns:p14="http://schemas.microsoft.com/office/powerpoint/2010/main" val="12004189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54</a:t>
            </a:fld>
            <a:endParaRPr kumimoji="1" lang="ja-JP" altLang="en-US"/>
          </a:p>
        </p:txBody>
      </p:sp>
    </p:spTree>
    <p:extLst>
      <p:ext uri="{BB962C8B-B14F-4D97-AF65-F5344CB8AC3E}">
        <p14:creationId xmlns:p14="http://schemas.microsoft.com/office/powerpoint/2010/main" val="2880556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55</a:t>
            </a:fld>
            <a:endParaRPr kumimoji="1" lang="ja-JP" altLang="en-US"/>
          </a:p>
        </p:txBody>
      </p:sp>
    </p:spTree>
    <p:extLst>
      <p:ext uri="{BB962C8B-B14F-4D97-AF65-F5344CB8AC3E}">
        <p14:creationId xmlns:p14="http://schemas.microsoft.com/office/powerpoint/2010/main" val="24488695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府民文化部（内容を確認済）</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56</a:t>
            </a:fld>
            <a:endParaRPr kumimoji="1" lang="ja-JP" altLang="en-US"/>
          </a:p>
        </p:txBody>
      </p:sp>
    </p:spTree>
    <p:extLst>
      <p:ext uri="{BB962C8B-B14F-4D97-AF65-F5344CB8AC3E}">
        <p14:creationId xmlns:p14="http://schemas.microsoft.com/office/powerpoint/2010/main" val="42448209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57</a:t>
            </a:fld>
            <a:endParaRPr kumimoji="1" lang="ja-JP" altLang="en-US"/>
          </a:p>
        </p:txBody>
      </p:sp>
    </p:spTree>
    <p:extLst>
      <p:ext uri="{BB962C8B-B14F-4D97-AF65-F5344CB8AC3E}">
        <p14:creationId xmlns:p14="http://schemas.microsoft.com/office/powerpoint/2010/main" val="1343910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58</a:t>
            </a:fld>
            <a:endParaRPr kumimoji="1" lang="ja-JP" altLang="en-US"/>
          </a:p>
        </p:txBody>
      </p:sp>
    </p:spTree>
    <p:extLst>
      <p:ext uri="{BB962C8B-B14F-4D97-AF65-F5344CB8AC3E}">
        <p14:creationId xmlns:p14="http://schemas.microsoft.com/office/powerpoint/2010/main" val="392066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a:t>
            </a:fld>
            <a:endParaRPr kumimoji="1" lang="ja-JP" altLang="en-US" dirty="0"/>
          </a:p>
        </p:txBody>
      </p:sp>
    </p:spTree>
    <p:extLst>
      <p:ext uri="{BB962C8B-B14F-4D97-AF65-F5344CB8AC3E}">
        <p14:creationId xmlns:p14="http://schemas.microsoft.com/office/powerpoint/2010/main" val="16149123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59</a:t>
            </a:fld>
            <a:endParaRPr kumimoji="1" lang="ja-JP" altLang="en-US"/>
          </a:p>
        </p:txBody>
      </p:sp>
    </p:spTree>
    <p:extLst>
      <p:ext uri="{BB962C8B-B14F-4D97-AF65-F5344CB8AC3E}">
        <p14:creationId xmlns:p14="http://schemas.microsoft.com/office/powerpoint/2010/main" val="3622398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教育庁</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60</a:t>
            </a:fld>
            <a:endParaRPr kumimoji="1" lang="ja-JP" altLang="en-US"/>
          </a:p>
        </p:txBody>
      </p:sp>
    </p:spTree>
    <p:extLst>
      <p:ext uri="{BB962C8B-B14F-4D97-AF65-F5344CB8AC3E}">
        <p14:creationId xmlns:p14="http://schemas.microsoft.com/office/powerpoint/2010/main" val="30613388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教育庁</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61</a:t>
            </a:fld>
            <a:endParaRPr kumimoji="1" lang="ja-JP" altLang="en-US"/>
          </a:p>
        </p:txBody>
      </p:sp>
    </p:spTree>
    <p:extLst>
      <p:ext uri="{BB962C8B-B14F-4D97-AF65-F5344CB8AC3E}">
        <p14:creationId xmlns:p14="http://schemas.microsoft.com/office/powerpoint/2010/main" val="1773170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62</a:t>
            </a:fld>
            <a:endParaRPr kumimoji="1" lang="ja-JP" altLang="en-US"/>
          </a:p>
        </p:txBody>
      </p:sp>
    </p:spTree>
    <p:extLst>
      <p:ext uri="{BB962C8B-B14F-4D97-AF65-F5344CB8AC3E}">
        <p14:creationId xmlns:p14="http://schemas.microsoft.com/office/powerpoint/2010/main" val="39357758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65</a:t>
            </a:fld>
            <a:endParaRPr kumimoji="1" lang="ja-JP" altLang="en-US"/>
          </a:p>
        </p:txBody>
      </p:sp>
    </p:spTree>
    <p:extLst>
      <p:ext uri="{BB962C8B-B14F-4D97-AF65-F5344CB8AC3E}">
        <p14:creationId xmlns:p14="http://schemas.microsoft.com/office/powerpoint/2010/main" val="41195488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67</a:t>
            </a:fld>
            <a:endParaRPr kumimoji="1" lang="ja-JP" altLang="en-US" dirty="0"/>
          </a:p>
        </p:txBody>
      </p:sp>
    </p:spTree>
    <p:extLst>
      <p:ext uri="{BB962C8B-B14F-4D97-AF65-F5344CB8AC3E}">
        <p14:creationId xmlns:p14="http://schemas.microsoft.com/office/powerpoint/2010/main" val="217236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68</a:t>
            </a:fld>
            <a:endParaRPr kumimoji="1" lang="ja-JP" altLang="en-US" dirty="0"/>
          </a:p>
        </p:txBody>
      </p:sp>
    </p:spTree>
    <p:extLst>
      <p:ext uri="{BB962C8B-B14F-4D97-AF65-F5344CB8AC3E}">
        <p14:creationId xmlns:p14="http://schemas.microsoft.com/office/powerpoint/2010/main" val="1438425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総務部法務課、商工労働部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69</a:t>
            </a:fld>
            <a:endParaRPr kumimoji="1" lang="ja-JP" altLang="en-US"/>
          </a:p>
        </p:txBody>
      </p:sp>
    </p:spTree>
    <p:extLst>
      <p:ext uri="{BB962C8B-B14F-4D97-AF65-F5344CB8AC3E}">
        <p14:creationId xmlns:p14="http://schemas.microsoft.com/office/powerpoint/2010/main" val="3252772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70</a:t>
            </a:fld>
            <a:endParaRPr kumimoji="1" lang="ja-JP" altLang="en-US"/>
          </a:p>
        </p:txBody>
      </p:sp>
    </p:spTree>
    <p:extLst>
      <p:ext uri="{BB962C8B-B14F-4D97-AF65-F5344CB8AC3E}">
        <p14:creationId xmlns:p14="http://schemas.microsoft.com/office/powerpoint/2010/main" val="28660860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71</a:t>
            </a:fld>
            <a:endParaRPr kumimoji="1" lang="ja-JP" altLang="en-US"/>
          </a:p>
        </p:txBody>
      </p:sp>
    </p:spTree>
    <p:extLst>
      <p:ext uri="{BB962C8B-B14F-4D97-AF65-F5344CB8AC3E}">
        <p14:creationId xmlns:p14="http://schemas.microsoft.com/office/powerpoint/2010/main" val="2183059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a:t>
            </a:fld>
            <a:endParaRPr kumimoji="1" lang="ja-JP" altLang="en-US" dirty="0"/>
          </a:p>
        </p:txBody>
      </p:sp>
    </p:spTree>
    <p:extLst>
      <p:ext uri="{BB962C8B-B14F-4D97-AF65-F5344CB8AC3E}">
        <p14:creationId xmlns:p14="http://schemas.microsoft.com/office/powerpoint/2010/main" val="4257973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72</a:t>
            </a:fld>
            <a:endParaRPr kumimoji="1" lang="ja-JP" altLang="en-US"/>
          </a:p>
        </p:txBody>
      </p:sp>
    </p:spTree>
    <p:extLst>
      <p:ext uri="{BB962C8B-B14F-4D97-AF65-F5344CB8AC3E}">
        <p14:creationId xmlns:p14="http://schemas.microsoft.com/office/powerpoint/2010/main" val="694809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73</a:t>
            </a:fld>
            <a:endParaRPr kumimoji="1" lang="ja-JP" altLang="en-US"/>
          </a:p>
        </p:txBody>
      </p:sp>
    </p:spTree>
    <p:extLst>
      <p:ext uri="{BB962C8B-B14F-4D97-AF65-F5344CB8AC3E}">
        <p14:creationId xmlns:p14="http://schemas.microsoft.com/office/powerpoint/2010/main" val="27581140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74</a:t>
            </a:fld>
            <a:endParaRPr kumimoji="1" lang="ja-JP" altLang="en-US"/>
          </a:p>
        </p:txBody>
      </p:sp>
    </p:spTree>
    <p:extLst>
      <p:ext uri="{BB962C8B-B14F-4D97-AF65-F5344CB8AC3E}">
        <p14:creationId xmlns:p14="http://schemas.microsoft.com/office/powerpoint/2010/main" val="16846629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75</a:t>
            </a:fld>
            <a:endParaRPr kumimoji="1" lang="ja-JP" altLang="en-US"/>
          </a:p>
        </p:txBody>
      </p:sp>
    </p:spTree>
    <p:extLst>
      <p:ext uri="{BB962C8B-B14F-4D97-AF65-F5344CB8AC3E}">
        <p14:creationId xmlns:p14="http://schemas.microsoft.com/office/powerpoint/2010/main" val="40477603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37711423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77</a:t>
            </a:fld>
            <a:endParaRPr lang="ja-JP" altLang="en-US">
              <a:solidFill>
                <a:prstClr val="black"/>
              </a:solidFill>
            </a:endParaRPr>
          </a:p>
        </p:txBody>
      </p:sp>
    </p:spTree>
    <p:extLst>
      <p:ext uri="{BB962C8B-B14F-4D97-AF65-F5344CB8AC3E}">
        <p14:creationId xmlns:p14="http://schemas.microsoft.com/office/powerpoint/2010/main" val="30827708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29863829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79</a:t>
            </a:fld>
            <a:endParaRPr kumimoji="1" lang="ja-JP" altLang="en-US"/>
          </a:p>
        </p:txBody>
      </p:sp>
    </p:spTree>
    <p:extLst>
      <p:ext uri="{BB962C8B-B14F-4D97-AF65-F5344CB8AC3E}">
        <p14:creationId xmlns:p14="http://schemas.microsoft.com/office/powerpoint/2010/main" val="16432379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80</a:t>
            </a:fld>
            <a:endParaRPr kumimoji="1" lang="ja-JP" altLang="en-US"/>
          </a:p>
        </p:txBody>
      </p:sp>
    </p:spTree>
    <p:extLst>
      <p:ext uri="{BB962C8B-B14F-4D97-AF65-F5344CB8AC3E}">
        <p14:creationId xmlns:p14="http://schemas.microsoft.com/office/powerpoint/2010/main" val="19353383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81</a:t>
            </a:fld>
            <a:endParaRPr kumimoji="1" lang="ja-JP" altLang="en-US"/>
          </a:p>
        </p:txBody>
      </p:sp>
    </p:spTree>
    <p:extLst>
      <p:ext uri="{BB962C8B-B14F-4D97-AF65-F5344CB8AC3E}">
        <p14:creationId xmlns:p14="http://schemas.microsoft.com/office/powerpoint/2010/main" val="1353153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リサーチセンター済</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a:t>
            </a:fld>
            <a:endParaRPr kumimoji="1" lang="ja-JP" altLang="en-US"/>
          </a:p>
        </p:txBody>
      </p:sp>
    </p:spTree>
    <p:extLst>
      <p:ext uri="{BB962C8B-B14F-4D97-AF65-F5344CB8AC3E}">
        <p14:creationId xmlns:p14="http://schemas.microsoft.com/office/powerpoint/2010/main" val="26221182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82</a:t>
            </a:fld>
            <a:endParaRPr kumimoji="1" lang="ja-JP" altLang="en-US"/>
          </a:p>
        </p:txBody>
      </p:sp>
    </p:spTree>
    <p:extLst>
      <p:ext uri="{BB962C8B-B14F-4D97-AF65-F5344CB8AC3E}">
        <p14:creationId xmlns:p14="http://schemas.microsoft.com/office/powerpoint/2010/main" val="19006119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83</a:t>
            </a:fld>
            <a:endParaRPr kumimoji="1" lang="ja-JP" altLang="en-US"/>
          </a:p>
        </p:txBody>
      </p:sp>
    </p:spTree>
    <p:extLst>
      <p:ext uri="{BB962C8B-B14F-4D97-AF65-F5344CB8AC3E}">
        <p14:creationId xmlns:p14="http://schemas.microsoft.com/office/powerpoint/2010/main" val="40485267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84</a:t>
            </a:fld>
            <a:endParaRPr kumimoji="1" lang="ja-JP" altLang="en-US"/>
          </a:p>
        </p:txBody>
      </p:sp>
    </p:spTree>
    <p:extLst>
      <p:ext uri="{BB962C8B-B14F-4D97-AF65-F5344CB8AC3E}">
        <p14:creationId xmlns:p14="http://schemas.microsoft.com/office/powerpoint/2010/main" val="3339553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23260544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kumimoji="1" lang="ja-JP" altLang="en-US" dirty="0" smtClean="0"/>
              <a:t>商工労働部（確認済）</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86</a:t>
            </a:fld>
            <a:endParaRPr kumimoji="1" lang="ja-JP" altLang="en-US"/>
          </a:p>
        </p:txBody>
      </p:sp>
    </p:spTree>
    <p:extLst>
      <p:ext uri="{BB962C8B-B14F-4D97-AF65-F5344CB8AC3E}">
        <p14:creationId xmlns:p14="http://schemas.microsoft.com/office/powerpoint/2010/main" val="29393598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87</a:t>
            </a:fld>
            <a:endParaRPr kumimoji="1" lang="ja-JP" altLang="en-US"/>
          </a:p>
        </p:txBody>
      </p:sp>
    </p:spTree>
    <p:extLst>
      <p:ext uri="{BB962C8B-B14F-4D97-AF65-F5344CB8AC3E}">
        <p14:creationId xmlns:p14="http://schemas.microsoft.com/office/powerpoint/2010/main" val="19545287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88</a:t>
            </a:fld>
            <a:endParaRPr kumimoji="1" lang="ja-JP" altLang="en-US"/>
          </a:p>
        </p:txBody>
      </p:sp>
    </p:spTree>
    <p:extLst>
      <p:ext uri="{BB962C8B-B14F-4D97-AF65-F5344CB8AC3E}">
        <p14:creationId xmlns:p14="http://schemas.microsoft.com/office/powerpoint/2010/main" val="10527113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89</a:t>
            </a:fld>
            <a:endParaRPr kumimoji="1" lang="ja-JP" altLang="en-US"/>
          </a:p>
        </p:txBody>
      </p:sp>
    </p:spTree>
    <p:extLst>
      <p:ext uri="{BB962C8B-B14F-4D97-AF65-F5344CB8AC3E}">
        <p14:creationId xmlns:p14="http://schemas.microsoft.com/office/powerpoint/2010/main" val="15801438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90</a:t>
            </a:fld>
            <a:endParaRPr kumimoji="1" lang="ja-JP" altLang="en-US"/>
          </a:p>
        </p:txBody>
      </p:sp>
    </p:spTree>
    <p:extLst>
      <p:ext uri="{BB962C8B-B14F-4D97-AF65-F5344CB8AC3E}">
        <p14:creationId xmlns:p14="http://schemas.microsoft.com/office/powerpoint/2010/main" val="39324319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91</a:t>
            </a:fld>
            <a:endParaRPr kumimoji="1" lang="ja-JP" altLang="en-US"/>
          </a:p>
        </p:txBody>
      </p:sp>
    </p:spTree>
    <p:extLst>
      <p:ext uri="{BB962C8B-B14F-4D97-AF65-F5344CB8AC3E}">
        <p14:creationId xmlns:p14="http://schemas.microsoft.com/office/powerpoint/2010/main" val="2601756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a:t>
            </a:fld>
            <a:endParaRPr kumimoji="1" lang="ja-JP" altLang="en-US" dirty="0"/>
          </a:p>
        </p:txBody>
      </p:sp>
    </p:spTree>
    <p:extLst>
      <p:ext uri="{BB962C8B-B14F-4D97-AF65-F5344CB8AC3E}">
        <p14:creationId xmlns:p14="http://schemas.microsoft.com/office/powerpoint/2010/main" val="85925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92</a:t>
            </a:fld>
            <a:endParaRPr kumimoji="1" lang="ja-JP" altLang="en-US"/>
          </a:p>
        </p:txBody>
      </p:sp>
    </p:spTree>
    <p:extLst>
      <p:ext uri="{BB962C8B-B14F-4D97-AF65-F5344CB8AC3E}">
        <p14:creationId xmlns:p14="http://schemas.microsoft.com/office/powerpoint/2010/main" val="34915077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93</a:t>
            </a:fld>
            <a:endParaRPr kumimoji="1" lang="ja-JP" altLang="en-US"/>
          </a:p>
        </p:txBody>
      </p:sp>
    </p:spTree>
    <p:extLst>
      <p:ext uri="{BB962C8B-B14F-4D97-AF65-F5344CB8AC3E}">
        <p14:creationId xmlns:p14="http://schemas.microsoft.com/office/powerpoint/2010/main" val="28811501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94</a:t>
            </a:fld>
            <a:endParaRPr kumimoji="1" lang="ja-JP" altLang="en-US"/>
          </a:p>
        </p:txBody>
      </p:sp>
    </p:spTree>
    <p:extLst>
      <p:ext uri="{BB962C8B-B14F-4D97-AF65-F5344CB8AC3E}">
        <p14:creationId xmlns:p14="http://schemas.microsoft.com/office/powerpoint/2010/main" val="26074020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96</a:t>
            </a:fld>
            <a:endParaRPr kumimoji="1" lang="ja-JP" altLang="en-US"/>
          </a:p>
        </p:txBody>
      </p:sp>
    </p:spTree>
    <p:extLst>
      <p:ext uri="{BB962C8B-B14F-4D97-AF65-F5344CB8AC3E}">
        <p14:creationId xmlns:p14="http://schemas.microsoft.com/office/powerpoint/2010/main" val="27893438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100</a:t>
            </a:fld>
            <a:endParaRPr kumimoji="1" lang="ja-JP" altLang="en-US"/>
          </a:p>
        </p:txBody>
      </p:sp>
    </p:spTree>
    <p:extLst>
      <p:ext uri="{BB962C8B-B14F-4D97-AF65-F5344CB8AC3E}">
        <p14:creationId xmlns:p14="http://schemas.microsoft.com/office/powerpoint/2010/main" val="42178277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9852834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38546345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103</a:t>
            </a:fld>
            <a:endParaRPr lang="ja-JP" altLang="en-US">
              <a:solidFill>
                <a:prstClr val="black"/>
              </a:solidFill>
            </a:endParaRPr>
          </a:p>
        </p:txBody>
      </p:sp>
    </p:spTree>
    <p:extLst>
      <p:ext uri="{BB962C8B-B14F-4D97-AF65-F5344CB8AC3E}">
        <p14:creationId xmlns:p14="http://schemas.microsoft.com/office/powerpoint/2010/main" val="13500482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24489043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105</a:t>
            </a:fld>
            <a:endParaRPr kumimoji="1" lang="ja-JP" altLang="en-US"/>
          </a:p>
        </p:txBody>
      </p:sp>
    </p:spTree>
    <p:extLst>
      <p:ext uri="{BB962C8B-B14F-4D97-AF65-F5344CB8AC3E}">
        <p14:creationId xmlns:p14="http://schemas.microsoft.com/office/powerpoint/2010/main" val="310986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a:t>
            </a:fld>
            <a:endParaRPr kumimoji="1" lang="ja-JP" altLang="en-US"/>
          </a:p>
        </p:txBody>
      </p:sp>
    </p:spTree>
    <p:extLst>
      <p:ext uri="{BB962C8B-B14F-4D97-AF65-F5344CB8AC3E}">
        <p14:creationId xmlns:p14="http://schemas.microsoft.com/office/powerpoint/2010/main" val="42384550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106</a:t>
            </a:fld>
            <a:endParaRPr kumimoji="1" lang="ja-JP" altLang="en-US"/>
          </a:p>
        </p:txBody>
      </p:sp>
    </p:spTree>
    <p:extLst>
      <p:ext uri="{BB962C8B-B14F-4D97-AF65-F5344CB8AC3E}">
        <p14:creationId xmlns:p14="http://schemas.microsoft.com/office/powerpoint/2010/main" val="6996869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107</a:t>
            </a:fld>
            <a:endParaRPr kumimoji="1" lang="ja-JP" altLang="en-US"/>
          </a:p>
        </p:txBody>
      </p:sp>
    </p:spTree>
    <p:extLst>
      <p:ext uri="{BB962C8B-B14F-4D97-AF65-F5344CB8AC3E}">
        <p14:creationId xmlns:p14="http://schemas.microsoft.com/office/powerpoint/2010/main" val="584787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109</a:t>
            </a:fld>
            <a:endParaRPr kumimoji="1" lang="ja-JP" altLang="en-US"/>
          </a:p>
        </p:txBody>
      </p:sp>
    </p:spTree>
    <p:extLst>
      <p:ext uri="{BB962C8B-B14F-4D97-AF65-F5344CB8AC3E}">
        <p14:creationId xmlns:p14="http://schemas.microsoft.com/office/powerpoint/2010/main" val="9522848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110</a:t>
            </a:fld>
            <a:endParaRPr kumimoji="1" lang="ja-JP" altLang="en-US"/>
          </a:p>
        </p:txBody>
      </p:sp>
    </p:spTree>
    <p:extLst>
      <p:ext uri="{BB962C8B-B14F-4D97-AF65-F5344CB8AC3E}">
        <p14:creationId xmlns:p14="http://schemas.microsoft.com/office/powerpoint/2010/main" val="36733900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111</a:t>
            </a:fld>
            <a:endParaRPr kumimoji="1" lang="ja-JP" altLang="en-US" dirty="0"/>
          </a:p>
        </p:txBody>
      </p:sp>
    </p:spTree>
    <p:extLst>
      <p:ext uri="{BB962C8B-B14F-4D97-AF65-F5344CB8AC3E}">
        <p14:creationId xmlns:p14="http://schemas.microsoft.com/office/powerpoint/2010/main" val="4257973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112</a:t>
            </a:fld>
            <a:endParaRPr kumimoji="1" lang="ja-JP" altLang="en-US"/>
          </a:p>
        </p:txBody>
      </p:sp>
    </p:spTree>
    <p:extLst>
      <p:ext uri="{BB962C8B-B14F-4D97-AF65-F5344CB8AC3E}">
        <p14:creationId xmlns:p14="http://schemas.microsoft.com/office/powerpoint/2010/main" val="32783859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113</a:t>
            </a:fld>
            <a:endParaRPr kumimoji="1" lang="ja-JP" altLang="en-US"/>
          </a:p>
        </p:txBody>
      </p:sp>
    </p:spTree>
    <p:extLst>
      <p:ext uri="{BB962C8B-B14F-4D97-AF65-F5344CB8AC3E}">
        <p14:creationId xmlns:p14="http://schemas.microsoft.com/office/powerpoint/2010/main" val="32783859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114</a:t>
            </a:fld>
            <a:endParaRPr kumimoji="1" lang="ja-JP" altLang="en-US"/>
          </a:p>
        </p:txBody>
      </p:sp>
    </p:spTree>
    <p:extLst>
      <p:ext uri="{BB962C8B-B14F-4D97-AF65-F5344CB8AC3E}">
        <p14:creationId xmlns:p14="http://schemas.microsoft.com/office/powerpoint/2010/main" val="10276812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115</a:t>
            </a:fld>
            <a:endParaRPr kumimoji="1" lang="ja-JP" altLang="en-US"/>
          </a:p>
        </p:txBody>
      </p:sp>
    </p:spTree>
    <p:extLst>
      <p:ext uri="{BB962C8B-B14F-4D97-AF65-F5344CB8AC3E}">
        <p14:creationId xmlns:p14="http://schemas.microsoft.com/office/powerpoint/2010/main" val="11094226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116</a:t>
            </a:fld>
            <a:endParaRPr kumimoji="1" lang="ja-JP" altLang="en-US"/>
          </a:p>
        </p:txBody>
      </p:sp>
    </p:spTree>
    <p:extLst>
      <p:ext uri="{BB962C8B-B14F-4D97-AF65-F5344CB8AC3E}">
        <p14:creationId xmlns:p14="http://schemas.microsoft.com/office/powerpoint/2010/main" val="3535299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DFD8DF2E-C626-449A-95C6-AF4E64FD5D38}" type="datetime1">
              <a:rPr kumimoji="1" lang="ja-JP" altLang="en-US" smtClean="0"/>
              <a:t>2020/1/28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649D0E4-7358-4606-B454-E54057042102}" type="datetime1">
              <a:rPr kumimoji="1" lang="ja-JP" altLang="en-US" smtClean="0"/>
              <a:t>2020/1/28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1907FE3-9A89-4D57-8E19-D87C222707F5}" type="datetime1">
              <a:rPr kumimoji="1" lang="ja-JP" altLang="en-US" smtClean="0"/>
              <a:t>2020/1/28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D1B6EBEA-B36C-4B01-AE00-67353A13D5AB}" type="datetime1">
              <a:rPr lang="ja-JP" altLang="en-US" smtClean="0">
                <a:solidFill>
                  <a:prstClr val="black">
                    <a:tint val="75000"/>
                  </a:prstClr>
                </a:solidFill>
              </a:rPr>
              <a:t>2020/1/28</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35337588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0135ECF-CE04-4A62-8080-A729782D39EF}" type="datetime1">
              <a:rPr lang="ja-JP" altLang="en-US" smtClean="0">
                <a:solidFill>
                  <a:prstClr val="black">
                    <a:tint val="75000"/>
                  </a:prstClr>
                </a:solidFill>
              </a:rPr>
              <a:t>2020/1/28</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79883393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77953E7E-F142-4AAE-A9FE-720DC0B8D476}" type="datetime1">
              <a:rPr lang="ja-JP" altLang="en-US" smtClean="0">
                <a:solidFill>
                  <a:prstClr val="black">
                    <a:tint val="75000"/>
                  </a:prstClr>
                </a:solidFill>
              </a:rPr>
              <a:t>2020/1/28</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9509125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F6757FFE-9F07-468D-9969-2B5269ED3C09}" type="datetime1">
              <a:rPr lang="ja-JP" altLang="en-US" smtClean="0">
                <a:solidFill>
                  <a:prstClr val="black">
                    <a:tint val="75000"/>
                  </a:prstClr>
                </a:solidFill>
              </a:rPr>
              <a:t>2020/1/28</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313150948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21615D23-4D18-41CC-971C-57FE9E35D8EA}" type="datetime1">
              <a:rPr lang="ja-JP" altLang="en-US" smtClean="0">
                <a:solidFill>
                  <a:prstClr val="black">
                    <a:tint val="75000"/>
                  </a:prstClr>
                </a:solidFill>
              </a:rPr>
              <a:t>2020/1/28</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10"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145719324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476A11B5-E434-46A7-A991-7C7C4D7FEEF3}" type="datetime1">
              <a:rPr lang="ja-JP" altLang="en-US" smtClean="0">
                <a:solidFill>
                  <a:prstClr val="black">
                    <a:tint val="75000"/>
                  </a:prstClr>
                </a:solidFill>
              </a:rPr>
              <a:t>2020/1/28</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367906669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A3F74ED0-62D9-42B9-8EB2-CD5124ED265A}" type="datetime1">
              <a:rPr lang="ja-JP" altLang="en-US" smtClean="0">
                <a:solidFill>
                  <a:prstClr val="black">
                    <a:tint val="75000"/>
                  </a:prstClr>
                </a:solidFill>
              </a:rPr>
              <a:t>2020/1/28</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5533739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116D56F3-723F-4559-8C26-63C9B276C9DD}" type="datetime1">
              <a:rPr lang="ja-JP" altLang="en-US" smtClean="0">
                <a:solidFill>
                  <a:prstClr val="black">
                    <a:tint val="75000"/>
                  </a:prstClr>
                </a:solidFill>
              </a:rPr>
              <a:t>2020/1/28</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6595138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88D1627-7E9E-4DE1-B868-CBE32F784886}" type="datetime1">
              <a:rPr kumimoji="1" lang="ja-JP" altLang="en-US" smtClean="0"/>
              <a:t>2020/1/28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42869A77-160C-4FC4-BF74-78378457E20E}" type="datetime1">
              <a:rPr lang="ja-JP" altLang="en-US" smtClean="0">
                <a:solidFill>
                  <a:prstClr val="black">
                    <a:tint val="75000"/>
                  </a:prstClr>
                </a:solidFill>
              </a:rPr>
              <a:t>2020/1/28</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121100645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A23B024-811C-43AD-92E7-76DC097C84E9}" type="datetime1">
              <a:rPr lang="ja-JP" altLang="en-US" smtClean="0">
                <a:solidFill>
                  <a:prstClr val="black">
                    <a:tint val="75000"/>
                  </a:prstClr>
                </a:solidFill>
              </a:rPr>
              <a:t>2020/1/28</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248106417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C297750-BDFC-40F5-AC2D-C181FECE8955}" type="datetime1">
              <a:rPr lang="ja-JP" altLang="en-US" smtClean="0">
                <a:solidFill>
                  <a:prstClr val="black">
                    <a:tint val="75000"/>
                  </a:prstClr>
                </a:solidFill>
              </a:rPr>
              <a:t>2020/1/28</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6524044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DD6BEA13-3E2C-4D59-B0A0-3A77189B3A81}" type="datetime1">
              <a:rPr kumimoji="1" lang="ja-JP" altLang="en-US" smtClean="0"/>
              <a:t>2020/1/28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ABB2A374-3C37-40E1-A128-4F28445DBD7A}" type="datetime1">
              <a:rPr kumimoji="1" lang="ja-JP" altLang="en-US" smtClean="0"/>
              <a:t>2020/1/28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txBox="1">
            <a:spLocks/>
          </p:cNvSpPr>
          <p:nvPr userDrawn="1"/>
        </p:nvSpPr>
        <p:spPr>
          <a:xfrm>
            <a:off x="7071072" y="6487244"/>
            <a:ext cx="2133600" cy="365125"/>
          </a:xfrm>
          <a:prstGeom prst="rect">
            <a:avLst/>
          </a:prstGeom>
        </p:spPr>
        <p:txBody>
          <a:bodyPr anchor="b" anchorCtr="0"/>
          <a:lstStyle>
            <a:defPPr>
              <a:defRPr lang="ja-JP"/>
            </a:defPPr>
            <a:lvl1pPr marL="0" algn="r" defTabSz="914400" rtl="0" eaLnBrk="1" latinLnBrk="0" hangingPunct="1">
              <a:defRPr kumimoji="1" sz="1100" b="1" kern="1200">
                <a:solidFill>
                  <a:schemeClr val="bg1">
                    <a:lumMod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z="1800" smtClean="0"/>
              <a:pPr>
                <a:defRPr/>
              </a:pPr>
              <a:t>‹#›</a:t>
            </a:fld>
            <a:endParaRPr lang="ja-JP" altLang="en-US" sz="1800"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F2C06F76-72DB-4307-AD63-F73B80F63BDE}" type="datetime1">
              <a:rPr kumimoji="1" lang="ja-JP" altLang="en-US" smtClean="0"/>
              <a:t>2020/1/28</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10"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8B905D0F-CB66-4948-9CAE-CB3654FABB72}" type="datetime1">
              <a:rPr kumimoji="1" lang="ja-JP" altLang="en-US" smtClean="0"/>
              <a:t>2020/1/28</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26B3623-C140-4299-B098-C28FA27FDA83}" type="datetime1">
              <a:rPr kumimoji="1" lang="ja-JP" altLang="en-US" smtClean="0"/>
              <a:t>2020/1/28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5"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0">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17493B6C-AFAC-4999-98D4-6911CC960745}" type="datetime1">
              <a:rPr kumimoji="1" lang="ja-JP" altLang="en-US" smtClean="0"/>
              <a:t>2020/1/28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4664F5B9-FBC5-49B0-8B79-C187F024CA58}" type="datetime1">
              <a:rPr kumimoji="1" lang="ja-JP" altLang="en-US" smtClean="0"/>
              <a:t>2020/1/28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26EB8-E0A9-48C1-B866-8817C54437AE}" type="datetime1">
              <a:rPr kumimoji="1" lang="ja-JP" altLang="en-US" smtClean="0"/>
              <a:t>2020/1/28</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スライド番号プレースホルダー 5"/>
          <p:cNvSpPr>
            <a:spLocks noGrp="1"/>
          </p:cNvSpPr>
          <p:nvPr>
            <p:ph type="sldNum" sz="quarter" idx="4"/>
          </p:nvPr>
        </p:nvSpPr>
        <p:spPr>
          <a:xfrm>
            <a:off x="7071072" y="6487244"/>
            <a:ext cx="2133600" cy="365125"/>
          </a:xfrm>
          <a:prstGeom prst="rect">
            <a:avLst/>
          </a:prstGeom>
        </p:spPr>
        <p:txBody>
          <a:bodyPr anchor="b" anchorCtr="0"/>
          <a:lstStyle>
            <a:lvl1pPr algn="r">
              <a:defRPr sz="1800" b="1">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D545E-F516-4947-A12E-52F283B97849}" type="datetime1">
              <a:rPr lang="ja-JP" altLang="en-US" smtClean="0">
                <a:solidFill>
                  <a:prstClr val="black">
                    <a:tint val="75000"/>
                  </a:prstClr>
                </a:solidFill>
              </a:rPr>
              <a:t>2020/1/28</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4"/>
          </p:nvPr>
        </p:nvSpPr>
        <p:spPr>
          <a:xfrm>
            <a:off x="7071072" y="6487244"/>
            <a:ext cx="2133600" cy="365125"/>
          </a:xfrm>
          <a:prstGeom prst="rect">
            <a:avLst/>
          </a:prstGeom>
        </p:spPr>
        <p:txBody>
          <a:bodyPr anchor="b" anchorCtr="0"/>
          <a:lstStyle>
            <a:lvl1pPr algn="r">
              <a:defRPr sz="1800" b="1">
                <a:solidFill>
                  <a:schemeClr val="bg1">
                    <a:lumMod val="50000"/>
                  </a:schemeClr>
                </a:solidFill>
              </a:defRPr>
            </a:lvl1pPr>
          </a:lstStyle>
          <a:p>
            <a:pPr>
              <a:defRPr/>
            </a:pPr>
            <a:fld id="{4AC9B83D-17C3-4F2E-B0BA-D155CD364A7C}" type="slidenum">
              <a:rPr lang="ja-JP" altLang="en-US" smtClean="0"/>
              <a:pPr>
                <a:defRPr/>
              </a:pPr>
              <a:t>‹#›</a:t>
            </a:fld>
            <a:endParaRPr lang="ja-JP" altLang="en-US" dirty="0"/>
          </a:p>
        </p:txBody>
      </p:sp>
    </p:spTree>
    <p:extLst>
      <p:ext uri="{BB962C8B-B14F-4D97-AF65-F5344CB8AC3E}">
        <p14:creationId xmlns:p14="http://schemas.microsoft.com/office/powerpoint/2010/main" val="41878426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chart" Target="../charts/chart57.xml"/></Relationships>
</file>

<file path=ppt/slides/_rels/slide10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55.png"/><Relationship Id="rId4" Type="http://schemas.microsoft.com/office/2007/relationships/hdphoto" Target="../media/hdphoto6.wdp"/></Relationships>
</file>

<file path=ppt/slides/_rels/slide106.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107.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chart" Target="../charts/chart64.xml"/></Relationships>
</file>

<file path=ppt/slides/_rels/slide117.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120.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chart" Target="../charts/chart70.xml"/></Relationships>
</file>

<file path=ppt/slides/_rels/slide12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chart" Target="../charts/chart71.xml"/><Relationship Id="rId4" Type="http://schemas.openxmlformats.org/officeDocument/2006/relationships/image" Target="../media/image60.jpeg"/></Relationships>
</file>

<file path=ppt/slides/_rels/slide123.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chart" Target="../charts/chart73.xml"/></Relationships>
</file>

<file path=ppt/slides/_rels/slide124.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141.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2.emf"/><Relationship Id="rId7" Type="http://schemas.openxmlformats.org/officeDocument/2006/relationships/image" Target="../media/image75.pn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74.png"/><Relationship Id="rId4" Type="http://schemas.openxmlformats.org/officeDocument/2006/relationships/image" Target="../media/image73.png"/></Relationships>
</file>

<file path=ppt/slides/_rels/slide1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chart" Target="../charts/chart79.xml"/></Relationships>
</file>

<file path=ppt/slides/_rels/slide14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124.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1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6.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85.jpeg"/><Relationship Id="rId4" Type="http://schemas.microsoft.com/office/2007/relationships/hdphoto" Target="../media/hdphoto9.wdp"/></Relationships>
</file>

<file path=ppt/slides/_rels/slide1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7.xml"/><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87.png"/><Relationship Id="rId4" Type="http://schemas.microsoft.com/office/2007/relationships/hdphoto" Target="../media/hdphoto11.wdp"/></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9.xml"/><Relationship Id="rId1" Type="http://schemas.openxmlformats.org/officeDocument/2006/relationships/slideLayout" Target="../slideLayouts/slideLayout7.xml"/><Relationship Id="rId6" Type="http://schemas.openxmlformats.org/officeDocument/2006/relationships/image" Target="../media/image90.jpeg"/><Relationship Id="rId5" Type="http://schemas.microsoft.com/office/2007/relationships/hdphoto" Target="../media/hdphoto13.wdp"/><Relationship Id="rId4" Type="http://schemas.openxmlformats.org/officeDocument/2006/relationships/image" Target="../media/image89.png"/></Relationships>
</file>

<file path=ppt/slides/_rels/slide149.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1.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1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2.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hart" Target="../charts/char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8.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4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5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chart" Target="../charts/char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chart" Target="../charts/chart38.xml"/><Relationship Id="rId4" Type="http://schemas.openxmlformats.org/officeDocument/2006/relationships/chart" Target="../charts/chart3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chart" Target="../charts/chart44.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83.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chart" Target="../charts/chart46.xml"/></Relationships>
</file>

<file path=ppt/slides/_rels/slide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87.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chart" Target="../charts/chart54.xml"/><Relationship Id="rId5" Type="http://schemas.openxmlformats.org/officeDocument/2006/relationships/chart" Target="../charts/chart53.xml"/><Relationship Id="rId4" Type="http://schemas.openxmlformats.org/officeDocument/2006/relationships/chart" Target="../charts/chart52.xml"/></Relationships>
</file>

<file path=ppt/slides/_rels/slide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9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628800"/>
            <a:ext cx="9144000" cy="2880320"/>
          </a:xfrm>
        </p:spPr>
        <p:txBody>
          <a:bodyPr>
            <a:norm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データでみる「大阪の成長戦略</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サブタイトル 2"/>
          <p:cNvSpPr>
            <a:spLocks noGrp="1"/>
          </p:cNvSpPr>
          <p:nvPr>
            <p:ph type="subTitle" idx="1"/>
          </p:nvPr>
        </p:nvSpPr>
        <p:spPr>
          <a:xfrm>
            <a:off x="1371600" y="4941168"/>
            <a:ext cx="6400800" cy="792088"/>
          </a:xfrm>
        </p:spPr>
        <p:txBody>
          <a:bodyPr>
            <a:noAutofit/>
          </a:bodyPr>
          <a:lstStyle/>
          <a:p>
            <a:r>
              <a:rPr kumimoji="1"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元年</a:t>
            </a:r>
            <a:r>
              <a:rPr kumimoji="1"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月版</a:t>
            </a:r>
            <a:endParaRPr kumimoji="1"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92382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35496" y="1315009"/>
            <a:ext cx="9036496" cy="104710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大阪府の景気動向指数の動きをみると、成長戦略策定の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年以降、景気</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の拡大は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続いて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鉱工業生産指数（大阪は製造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工業生産指数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）は概ね全国と同程度で推移。</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年は、災害の影響が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見られたが、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は回復。</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0" y="6287730"/>
            <a:ext cx="9144000" cy="461665"/>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景気動向指数（一致</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CI</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景気動向</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指数は、生産、雇用などの様々な経済活動での重要かつ契機に敏感に反応する指標の動きを統合することによって、景気の現状把握及び将来予測に資するために作成された指標。</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CI</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は主として景気変動の大きさやテンポ（量感）を測定することを目的としている。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年を</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として指数で算出している。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鉱工業生産指数</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生産動態統計調査などをもとに、月々の鉱業・製造工業の生産を</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年を基準（＝</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）として指数化したもの。大阪は製造工業生産指数を記載。</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9</a:t>
            </a:fld>
            <a:endParaRPr lang="ja-JP" altLang="en-US" dirty="0"/>
          </a:p>
        </p:txBody>
      </p:sp>
      <p:sp>
        <p:nvSpPr>
          <p:cNvPr id="23" name="正方形/長方形 22"/>
          <p:cNvSpPr/>
          <p:nvPr/>
        </p:nvSpPr>
        <p:spPr>
          <a:xfrm>
            <a:off x="251520" y="764704"/>
            <a:ext cx="9104640" cy="553998"/>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景気動向指数（一致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CI</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）と鉱工業生産指数の推移（</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としたときの比較）</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：大阪産業経済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リサーチセンター「景気動向指数」、内閣府「景気動向指数」」より作成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グラフ 8"/>
          <p:cNvGraphicFramePr>
            <a:graphicFrameLocks/>
          </p:cNvGraphicFramePr>
          <p:nvPr>
            <p:extLst>
              <p:ext uri="{D42A27DB-BD31-4B8C-83A1-F6EECF244321}">
                <p14:modId xmlns:p14="http://schemas.microsoft.com/office/powerpoint/2010/main" val="2099395405"/>
              </p:ext>
            </p:extLst>
          </p:nvPr>
        </p:nvGraphicFramePr>
        <p:xfrm>
          <a:off x="55914" y="2382245"/>
          <a:ext cx="4516086" cy="38951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グラフ 9"/>
          <p:cNvGraphicFramePr>
            <a:graphicFrameLocks/>
          </p:cNvGraphicFramePr>
          <p:nvPr>
            <p:extLst>
              <p:ext uri="{D42A27DB-BD31-4B8C-83A1-F6EECF244321}">
                <p14:modId xmlns:p14="http://schemas.microsoft.com/office/powerpoint/2010/main" val="2887877123"/>
              </p:ext>
            </p:extLst>
          </p:nvPr>
        </p:nvGraphicFramePr>
        <p:xfrm>
          <a:off x="4492600" y="2372413"/>
          <a:ext cx="4651400" cy="3895182"/>
        </p:xfrm>
        <a:graphic>
          <a:graphicData uri="http://schemas.openxmlformats.org/drawingml/2006/chart">
            <c:chart xmlns:c="http://schemas.openxmlformats.org/drawingml/2006/chart" xmlns:r="http://schemas.openxmlformats.org/officeDocument/2006/relationships" r:id="rId4"/>
          </a:graphicData>
        </a:graphic>
      </p:graphicFrame>
      <p:sp>
        <p:nvSpPr>
          <p:cNvPr id="4" name="正方形/長方形 3"/>
          <p:cNvSpPr/>
          <p:nvPr/>
        </p:nvSpPr>
        <p:spPr>
          <a:xfrm>
            <a:off x="0" y="2276803"/>
            <a:ext cx="648072" cy="378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rPr>
              <a:t>（指数）</a:t>
            </a:r>
            <a:endParaRPr kumimoji="1" lang="ja-JP" altLang="en-US" sz="1000" dirty="0">
              <a:solidFill>
                <a:schemeClr val="tx1"/>
              </a:solidFill>
            </a:endParaRPr>
          </a:p>
        </p:txBody>
      </p:sp>
      <p:sp>
        <p:nvSpPr>
          <p:cNvPr id="12" name="正方形/長方形 11"/>
          <p:cNvSpPr/>
          <p:nvPr/>
        </p:nvSpPr>
        <p:spPr>
          <a:xfrm>
            <a:off x="4402468" y="2276803"/>
            <a:ext cx="648072" cy="378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rPr>
              <a:t>（指数）</a:t>
            </a:r>
            <a:endParaRPr kumimoji="1" lang="ja-JP" altLang="en-US" sz="1000" dirty="0">
              <a:solidFill>
                <a:schemeClr val="tx1"/>
              </a:solidFill>
            </a:endParaRPr>
          </a:p>
        </p:txBody>
      </p:sp>
    </p:spTree>
    <p:extLst>
      <p:ext uri="{BB962C8B-B14F-4D97-AF65-F5344CB8AC3E}">
        <p14:creationId xmlns:p14="http://schemas.microsoft.com/office/powerpoint/2010/main" val="39056664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円/楕円 35"/>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10"/>
          <p:cNvSpPr>
            <a:spLocks noChangeArrowheads="1"/>
          </p:cNvSpPr>
          <p:nvPr/>
        </p:nvSpPr>
        <p:spPr bwMode="auto">
          <a:xfrm>
            <a:off x="106016" y="467094"/>
            <a:ext cx="7577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中小企業における</a:t>
            </a:r>
            <a:r>
              <a:rPr lang="ja-JP" altLang="en-US" sz="1600">
                <a:latin typeface="Meiryo UI" panose="020B0604030504040204" pitchFamily="50" charset="-128"/>
                <a:ea typeface="Meiryo UI" panose="020B0604030504040204" pitchFamily="50" charset="-128"/>
                <a:cs typeface="Meiryo UI" panose="020B0604030504040204" pitchFamily="50" charset="-128"/>
              </a:rPr>
              <a:t>先端技術</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の利活用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出典：中小企業庁「中小企業白書</a:t>
            </a:r>
            <a:r>
              <a:rPr lang="en-US" altLang="ja-JP" sz="120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122229" y="852283"/>
            <a:ext cx="8928992" cy="12310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ts val="1700"/>
              </a:lnSpc>
              <a:buFont typeface="Wingdings" panose="05000000000000000000" pitchFamily="2" charset="2"/>
              <a:buChar char="p"/>
            </a:pP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先端技術（</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、ビッグデータ、</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RPA</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と業績の関係を見ると、</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先端技術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ている企業の方が、経常利益が</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、労働生産性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年前に比べて向上し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ている</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700"/>
              </a:lnSpc>
              <a:buFont typeface="Wingdings" panose="05000000000000000000" pitchFamily="2" charset="2"/>
              <a:buChar char="p"/>
            </a:pP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先端技術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活</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用率</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は、情報通信業で最も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高い</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ものの、業界全体の</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割程度にとどまっている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700"/>
              </a:lnSpc>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の導入・利用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進めよう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する際の課題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コストが負担</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できない」（</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30.6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％）、「導入の効果が分からない、評価できない」（</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29.6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99</a:t>
            </a:fld>
            <a:endParaRPr lang="ja-JP" altLang="en-US" b="1" dirty="0"/>
          </a:p>
        </p:txBody>
      </p:sp>
      <p:sp>
        <p:nvSpPr>
          <p:cNvPr id="25" name="テキスト ボックス 63"/>
          <p:cNvSpPr txBox="1"/>
          <p:nvPr/>
        </p:nvSpPr>
        <p:spPr>
          <a:xfrm>
            <a:off x="11968" y="4215286"/>
            <a:ext cx="5256584"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先端技術（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RPA</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）の活用率（業種別）</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65"/>
          <p:cNvSpPr txBox="1"/>
          <p:nvPr/>
        </p:nvSpPr>
        <p:spPr>
          <a:xfrm>
            <a:off x="170069" y="4428121"/>
            <a:ext cx="525335"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66"/>
          <p:cNvSpPr txBox="1"/>
          <p:nvPr/>
        </p:nvSpPr>
        <p:spPr>
          <a:xfrm>
            <a:off x="8200" y="2101792"/>
            <a:ext cx="4470458"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先端技術（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RPA</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）の活用有無と経常利益</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68"/>
          <p:cNvSpPr txBox="1"/>
          <p:nvPr/>
        </p:nvSpPr>
        <p:spPr>
          <a:xfrm>
            <a:off x="4452454" y="2098024"/>
            <a:ext cx="4683346"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先端技術（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RPA</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）の活用有無と労働生産性</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70"/>
          <p:cNvSpPr txBox="1"/>
          <p:nvPr/>
        </p:nvSpPr>
        <p:spPr>
          <a:xfrm>
            <a:off x="4455280" y="4202479"/>
            <a:ext cx="4683346"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の導入・利用を進めようとする際の課題</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72"/>
          <p:cNvSpPr txBox="1"/>
          <p:nvPr/>
        </p:nvSpPr>
        <p:spPr>
          <a:xfrm>
            <a:off x="4636377" y="4404855"/>
            <a:ext cx="525335"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74"/>
          <p:cNvSpPr txBox="1"/>
          <p:nvPr/>
        </p:nvSpPr>
        <p:spPr>
          <a:xfrm>
            <a:off x="-9216" y="6504078"/>
            <a:ext cx="6165392" cy="338554"/>
          </a:xfrm>
          <a:prstGeom prst="rect">
            <a:avLst/>
          </a:prstGeom>
          <a:noFill/>
        </p:spPr>
        <p:txBody>
          <a:bodyPr wrap="square" rtlCol="0">
            <a:spAutoFit/>
          </a:bodyPr>
          <a:lstStyle/>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資料：三菱</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UFJ</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リサーチ</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&amp;</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コンサルティング（株）「人手不足対応に向けた生産性向上の取組に関する調査」（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RPA</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を活用している」とは、</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RPA</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のうち少なくとも</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つ以上を活用していると回答した者である。</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a:stretch>
            <a:fillRect/>
          </a:stretch>
        </p:blipFill>
        <p:spPr>
          <a:xfrm>
            <a:off x="118849" y="2299299"/>
            <a:ext cx="9035055" cy="4298053"/>
          </a:xfrm>
          <a:prstGeom prst="rect">
            <a:avLst/>
          </a:prstGeom>
        </p:spPr>
      </p:pic>
    </p:spTree>
    <p:extLst>
      <p:ext uri="{BB962C8B-B14F-4D97-AF65-F5344CB8AC3E}">
        <p14:creationId xmlns:p14="http://schemas.microsoft.com/office/powerpoint/2010/main" val="415864815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100</a:t>
            </a:fld>
            <a:endParaRPr lang="ja-JP" altLang="en-US" dirty="0"/>
          </a:p>
        </p:txBody>
      </p:sp>
      <p:sp>
        <p:nvSpPr>
          <p:cNvPr id="21" name="正方形/長方形 10"/>
          <p:cNvSpPr>
            <a:spLocks noChangeArrowheads="1"/>
          </p:cNvSpPr>
          <p:nvPr/>
        </p:nvSpPr>
        <p:spPr bwMode="auto">
          <a:xfrm>
            <a:off x="179514" y="476672"/>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ロボットの社会実装の進展に対応した学び直し（リカレント教育）の必要性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836712"/>
            <a:ext cx="8928992" cy="83275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ロボットの社会実装の進展に伴う学び直しの必要性について、年代別の意識調査では、男女ともに若年層で高く、高齢層で低い傾向にある。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学び直しの障害要因をみると、費用や時間を工面することに困難を感じる割合が高い。</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7503" y="1669468"/>
            <a:ext cx="4554253" cy="1046440"/>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ロボットの社会実装の進展に伴う</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学び直しの必要性に関する意識（年代別比較）</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：総務省「平成</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年版　情報通信白書」内</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によるインクルージョンの実現に関する調査研究</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p>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248472" y="1669468"/>
            <a:ext cx="4895528" cy="615553"/>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学び直しの障害要因</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：イノベーション・デザイン＆テクノロジーズ株式会社</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「社会人の大学等における学び直しの実態把握に関する調査研究</a:t>
            </a:r>
            <a:r>
              <a:rPr kumimoji="1"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740352"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17016" y="2260004"/>
            <a:ext cx="9589839" cy="4627265"/>
          </a:xfrm>
          <a:prstGeom prst="rect">
            <a:avLst/>
          </a:prstGeom>
        </p:spPr>
      </p:pic>
    </p:spTree>
    <p:extLst>
      <p:ext uri="{BB962C8B-B14F-4D97-AF65-F5344CB8AC3E}">
        <p14:creationId xmlns:p14="http://schemas.microsoft.com/office/powerpoint/2010/main" val="35930297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5496" y="570166"/>
            <a:ext cx="93610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大阪の開業数（率）、廃業率の推移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厚生</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労働省「雇用保険事業年報･月報</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80728"/>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の開業数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は増加</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あったが、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年度に引き続き、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件と大幅減</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3,166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事業所の減少）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廃業率も、</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％と微増したが、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と減少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101</a:t>
            </a:fld>
            <a:endParaRPr lang="ja-JP" altLang="en-US" sz="1800" dirty="0">
              <a:solidFill>
                <a:schemeClr val="tx1"/>
              </a:solidFill>
            </a:endParaRPr>
          </a:p>
        </p:txBody>
      </p:sp>
      <p:graphicFrame>
        <p:nvGraphicFramePr>
          <p:cNvPr id="12" name="グラフ 11"/>
          <p:cNvGraphicFramePr>
            <a:graphicFrameLocks/>
          </p:cNvGraphicFramePr>
          <p:nvPr>
            <p:extLst>
              <p:ext uri="{D42A27DB-BD31-4B8C-83A1-F6EECF244321}">
                <p14:modId xmlns:p14="http://schemas.microsoft.com/office/powerpoint/2010/main" val="3570187442"/>
              </p:ext>
            </p:extLst>
          </p:nvPr>
        </p:nvGraphicFramePr>
        <p:xfrm>
          <a:off x="218187" y="2237879"/>
          <a:ext cx="8746301" cy="44319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91779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グラフ 17"/>
          <p:cNvGraphicFramePr>
            <a:graphicFrameLocks/>
          </p:cNvGraphicFramePr>
          <p:nvPr>
            <p:extLst>
              <p:ext uri="{D42A27DB-BD31-4B8C-83A1-F6EECF244321}">
                <p14:modId xmlns:p14="http://schemas.microsoft.com/office/powerpoint/2010/main" val="4087035560"/>
              </p:ext>
            </p:extLst>
          </p:nvPr>
        </p:nvGraphicFramePr>
        <p:xfrm>
          <a:off x="51103" y="2204864"/>
          <a:ext cx="4591050" cy="4653136"/>
        </p:xfrm>
        <a:graphic>
          <a:graphicData uri="http://schemas.openxmlformats.org/drawingml/2006/chart">
            <c:chart xmlns:c="http://schemas.openxmlformats.org/drawingml/2006/chart" xmlns:r="http://schemas.openxmlformats.org/officeDocument/2006/relationships" r:id="rId3"/>
          </a:graphicData>
        </a:graphic>
      </p:graphicFrame>
      <p:sp>
        <p:nvSpPr>
          <p:cNvPr id="22" name="正方形/長方形 10"/>
          <p:cNvSpPr>
            <a:spLocks noChangeArrowheads="1"/>
          </p:cNvSpPr>
          <p:nvPr/>
        </p:nvSpPr>
        <p:spPr bwMode="auto">
          <a:xfrm>
            <a:off x="35496" y="498158"/>
            <a:ext cx="92170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都道府県別、開業数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開業率の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推移</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ベース</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厚生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労働省「雇用保険事業年報･月報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64952"/>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大阪府の開業数は対前年度比伸び率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ポイント減となったが、依然として東京都に次いで２位。</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年度の開業率は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ポイント減）で、全国平均を上回る。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0" y="1917274"/>
            <a:ext cx="2798165"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○開業数の推移（他府県比較）</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642153" y="1925713"/>
            <a:ext cx="2808312"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○開業率の推移（他府県比較）</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102</a:t>
            </a:fld>
            <a:endParaRPr lang="ja-JP" altLang="en-US" sz="1800" dirty="0">
              <a:solidFill>
                <a:schemeClr val="tx1"/>
              </a:solidFill>
            </a:endParaRPr>
          </a:p>
        </p:txBody>
      </p:sp>
      <p:sp>
        <p:nvSpPr>
          <p:cNvPr id="17" name="テキスト ボックス 1"/>
          <p:cNvSpPr txBox="1"/>
          <p:nvPr/>
        </p:nvSpPr>
        <p:spPr>
          <a:xfrm>
            <a:off x="611560" y="2813900"/>
            <a:ext cx="1384396" cy="1017168"/>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p>
            <a:pPr algn="just">
              <a:lnSpc>
                <a:spcPts val="1200"/>
              </a:lnSpc>
              <a:spcAft>
                <a:spcPts val="0"/>
              </a:spcAft>
            </a:pP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【参考</a:t>
            </a:r>
            <a:r>
              <a:rPr lang="en-US" sz="800" b="1" kern="100" dirty="0">
                <a:effectLst/>
                <a:latin typeface="游明朝" panose="02020400000000000000" pitchFamily="18" charset="-128"/>
                <a:ea typeface="游明朝" panose="02020400000000000000" pitchFamily="18" charset="-128"/>
                <a:cs typeface="Times New Roman" panose="02020603050405020304" pitchFamily="18" charset="0"/>
              </a:rPr>
              <a:t>_</a:t>
            </a:r>
            <a:r>
              <a:rPr lang="en-US"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2018</a:t>
            </a: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全国上位】</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Bef>
                <a:spcPts val="600"/>
              </a:spcBef>
              <a:spcAft>
                <a:spcPts val="0"/>
              </a:spcAft>
            </a:pPr>
            <a:r>
              <a:rPr lang="en-US"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smtClean="0">
                <a:latin typeface="游明朝" panose="02020400000000000000" pitchFamily="18" charset="-128"/>
                <a:ea typeface="游明朝" panose="02020400000000000000" pitchFamily="18" charset="-128"/>
                <a:cs typeface="Times New Roman" panose="02020603050405020304" pitchFamily="18" charset="0"/>
              </a:rPr>
              <a:t> </a:t>
            </a:r>
            <a:r>
              <a:rPr lang="ja-JP" sz="800" kern="100" dirty="0" smtClean="0">
                <a:effectLst/>
                <a:latin typeface="游明朝" panose="02020400000000000000" pitchFamily="18" charset="-128"/>
                <a:ea typeface="游明朝" panose="02020400000000000000" pitchFamily="18" charset="-128"/>
                <a:cs typeface="Times New Roman" panose="02020603050405020304" pitchFamily="18" charset="0"/>
              </a:rPr>
              <a:t>１位 </a:t>
            </a:r>
            <a:r>
              <a:rPr lang="ja-JP" sz="800" kern="100" dirty="0">
                <a:effectLst/>
                <a:latin typeface="游明朝" panose="02020400000000000000" pitchFamily="18" charset="-128"/>
                <a:ea typeface="游明朝" panose="02020400000000000000" pitchFamily="18" charset="-128"/>
                <a:cs typeface="Times New Roman" panose="02020603050405020304" pitchFamily="18" charset="0"/>
              </a:rPr>
              <a:t>： 東京</a:t>
            </a:r>
            <a:r>
              <a:rPr lang="en-US"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18,179</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２位</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大阪</a:t>
            </a:r>
            <a:r>
              <a:rPr lang="en-US"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8,463</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３位</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愛知</a:t>
            </a: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5,987</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４位</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神奈川</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5,644</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19" name="グラフ 18"/>
          <p:cNvGraphicFramePr>
            <a:graphicFrameLocks/>
          </p:cNvGraphicFramePr>
          <p:nvPr>
            <p:extLst>
              <p:ext uri="{D42A27DB-BD31-4B8C-83A1-F6EECF244321}">
                <p14:modId xmlns:p14="http://schemas.microsoft.com/office/powerpoint/2010/main" val="2930260456"/>
              </p:ext>
            </p:extLst>
          </p:nvPr>
        </p:nvGraphicFramePr>
        <p:xfrm>
          <a:off x="4642153" y="2277314"/>
          <a:ext cx="4250327" cy="4392493"/>
        </p:xfrm>
        <a:graphic>
          <a:graphicData uri="http://schemas.openxmlformats.org/drawingml/2006/chart">
            <c:chart xmlns:c="http://schemas.openxmlformats.org/drawingml/2006/chart" xmlns:r="http://schemas.openxmlformats.org/officeDocument/2006/relationships" r:id="rId4"/>
          </a:graphicData>
        </a:graphic>
      </p:graphicFrame>
      <p:sp>
        <p:nvSpPr>
          <p:cNvPr id="3" name="正方形/長方形 2"/>
          <p:cNvSpPr/>
          <p:nvPr/>
        </p:nvSpPr>
        <p:spPr>
          <a:xfrm>
            <a:off x="-92913" y="2309556"/>
            <a:ext cx="704473" cy="27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rPr>
              <a:t>（</a:t>
            </a:r>
            <a:r>
              <a:rPr kumimoji="1" lang="ja-JP" altLang="en-US" sz="900" dirty="0" smtClean="0">
                <a:solidFill>
                  <a:schemeClr val="tx1"/>
                </a:solidFill>
              </a:rPr>
              <a:t>事業所</a:t>
            </a:r>
            <a:r>
              <a:rPr kumimoji="1" lang="ja-JP" altLang="en-US" sz="800" dirty="0" smtClean="0">
                <a:solidFill>
                  <a:schemeClr val="tx1"/>
                </a:solidFill>
              </a:rPr>
              <a:t>）</a:t>
            </a:r>
            <a:endParaRPr kumimoji="1" lang="ja-JP" altLang="en-US" sz="800" dirty="0">
              <a:solidFill>
                <a:schemeClr val="tx1"/>
              </a:solidFill>
            </a:endParaRPr>
          </a:p>
        </p:txBody>
      </p:sp>
    </p:spTree>
    <p:extLst>
      <p:ext uri="{BB962C8B-B14F-4D97-AF65-F5344CB8AC3E}">
        <p14:creationId xmlns:p14="http://schemas.microsoft.com/office/powerpoint/2010/main" val="271156456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179514" y="529516"/>
            <a:ext cx="8964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業種別総事業所数</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の推移</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（大阪府、年度末時点）</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厚生労働省「雇用保険事業年報･月報</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業種別に、大阪の総事業所数をみると、「建設業」の伸びが顕著。また、「宿泊業、飲食サービス業」についてもインバウンドの増加等を背景に増加傾向が続いている。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一方で、「製造業」や「卸売業」の事業所数は減少傾向となっている。</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103</a:t>
            </a:fld>
            <a:endParaRPr lang="ja-JP" altLang="en-US" sz="1800" dirty="0">
              <a:solidFill>
                <a:schemeClr val="tx1"/>
              </a:solidFill>
            </a:endParaRPr>
          </a:p>
        </p:txBody>
      </p:sp>
      <p:graphicFrame>
        <p:nvGraphicFramePr>
          <p:cNvPr id="8" name="グラフ 7"/>
          <p:cNvGraphicFramePr>
            <a:graphicFrameLocks/>
          </p:cNvGraphicFramePr>
          <p:nvPr>
            <p:extLst>
              <p:ext uri="{D42A27DB-BD31-4B8C-83A1-F6EECF244321}">
                <p14:modId xmlns:p14="http://schemas.microsoft.com/office/powerpoint/2010/main" val="602706039"/>
              </p:ext>
            </p:extLst>
          </p:nvPr>
        </p:nvGraphicFramePr>
        <p:xfrm>
          <a:off x="22571" y="1916832"/>
          <a:ext cx="9013925" cy="49335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03201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5496" y="498158"/>
            <a:ext cx="92170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中小企業の経営者の高齢化①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出典：中小企業庁「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年版 中小企業白書」</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80728"/>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中小企業の経営者の年齢分布</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（全国ベース</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）をみると、</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1995</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年にかけ、経営者の高齢化が顕著となっている。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また、中小企業の経営者年齢の高齢化は、従業員規模の小さな企業ほど進む傾向にある。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345454" y="2302632"/>
            <a:ext cx="4299223"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○経営者年齢の高齢化比率の推移（従業員規模別）</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104</a:t>
            </a:fld>
            <a:endParaRPr lang="ja-JP" altLang="en-US" sz="1800" dirty="0">
              <a:solidFill>
                <a:schemeClr val="tx1"/>
              </a:solidFill>
            </a:endParaRPr>
          </a:p>
        </p:txBody>
      </p:sp>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345454" y="2996952"/>
            <a:ext cx="4666990" cy="317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31" y="2503175"/>
            <a:ext cx="4189994" cy="4051399"/>
          </a:xfrm>
          <a:prstGeom prst="rect">
            <a:avLst/>
          </a:prstGeom>
        </p:spPr>
      </p:pic>
      <p:sp>
        <p:nvSpPr>
          <p:cNvPr id="13" name="正方形/長方形 12"/>
          <p:cNvSpPr/>
          <p:nvPr/>
        </p:nvSpPr>
        <p:spPr>
          <a:xfrm>
            <a:off x="110631" y="2401839"/>
            <a:ext cx="3816424" cy="36004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○中小企業の経営者年齢の分布（年代別）</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9906522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105</a:t>
            </a:fld>
            <a:endParaRPr lang="ja-JP" altLang="en-US" sz="1800" dirty="0">
              <a:solidFill>
                <a:schemeClr val="tx1"/>
              </a:solidFill>
            </a:endParaRPr>
          </a:p>
        </p:txBody>
      </p:sp>
      <p:sp>
        <p:nvSpPr>
          <p:cNvPr id="21" name="正方形/長方形 10"/>
          <p:cNvSpPr>
            <a:spLocks noChangeArrowheads="1"/>
          </p:cNvSpPr>
          <p:nvPr/>
        </p:nvSpPr>
        <p:spPr bwMode="auto">
          <a:xfrm>
            <a:off x="179514" y="548679"/>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中小企業の経営者の高齢化②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出典：東京商工リサーチ「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　全国社長の年齢調査</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44624"/>
            <a:ext cx="8928992" cy="10860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東京商工リサーチの調査によると、大阪府の社長の平均年齢（</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60.41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歳と、全国で最も低い水準</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a:solidFill>
                  <a:schemeClr val="tx1"/>
                </a:solidFill>
                <a:latin typeface="Meiryo UI" panose="020B0604030504040204" pitchFamily="50" charset="-128"/>
                <a:ea typeface="Meiryo UI" panose="020B0604030504040204" pitchFamily="50" charset="-128"/>
              </a:rPr>
              <a:t> 2017</a:t>
            </a:r>
            <a:r>
              <a:rPr lang="ja-JP" altLang="en-US" sz="1600" dirty="0">
                <a:solidFill>
                  <a:schemeClr val="tx1"/>
                </a:solidFill>
                <a:latin typeface="Meiryo UI" panose="020B0604030504040204" pitchFamily="50" charset="-128"/>
                <a:ea typeface="Meiryo UI" panose="020B0604030504040204" pitchFamily="50" charset="-128"/>
              </a:rPr>
              <a:t>年に</a:t>
            </a:r>
            <a:r>
              <a:rPr lang="en-US" altLang="ja-JP" sz="1600" dirty="0">
                <a:solidFill>
                  <a:schemeClr val="tx1"/>
                </a:solidFill>
                <a:latin typeface="Meiryo UI" panose="020B0604030504040204" pitchFamily="50" charset="-128"/>
                <a:ea typeface="Meiryo UI" panose="020B0604030504040204" pitchFamily="50" charset="-128"/>
              </a:rPr>
              <a:t>60</a:t>
            </a:r>
            <a:r>
              <a:rPr lang="ja-JP" altLang="en-US" sz="1600" dirty="0">
                <a:solidFill>
                  <a:schemeClr val="tx1"/>
                </a:solidFill>
                <a:latin typeface="Meiryo UI" panose="020B0604030504040204" pitchFamily="50" charset="-128"/>
                <a:ea typeface="Meiryo UI" panose="020B0604030504040204" pitchFamily="50" charset="-128"/>
              </a:rPr>
              <a:t>歳の大台を突破</a:t>
            </a:r>
            <a:r>
              <a:rPr lang="ja-JP" altLang="en-US" sz="1600" dirty="0" smtClean="0">
                <a:solidFill>
                  <a:schemeClr val="tx1"/>
                </a:solidFill>
                <a:latin typeface="Meiryo UI" panose="020B0604030504040204" pitchFamily="50" charset="-128"/>
                <a:ea typeface="Meiryo UI" panose="020B0604030504040204" pitchFamily="50" charset="-128"/>
              </a:rPr>
              <a:t>した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また、社長の年齢が上がるにつれ、業績が減収となっている企業の割合が高くなっている。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07503" y="2402046"/>
            <a:ext cx="4554253"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○都道府県別、社長の平均年齢＜</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482243" y="2402046"/>
            <a:ext cx="4554253"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○社長年齢別、増減収率（全国）＜</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nvPr>
        </p:nvGraphicFramePr>
        <p:xfrm>
          <a:off x="4558201" y="2810188"/>
          <a:ext cx="4402335" cy="29950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表 3"/>
          <p:cNvGraphicFramePr>
            <a:graphicFrameLocks noGrp="1"/>
          </p:cNvGraphicFramePr>
          <p:nvPr>
            <p:extLst>
              <p:ext uri="{D42A27DB-BD31-4B8C-83A1-F6EECF244321}">
                <p14:modId xmlns:p14="http://schemas.microsoft.com/office/powerpoint/2010/main" val="2976928040"/>
              </p:ext>
            </p:extLst>
          </p:nvPr>
        </p:nvGraphicFramePr>
        <p:xfrm>
          <a:off x="4669377" y="5808526"/>
          <a:ext cx="4151094" cy="558268"/>
        </p:xfrm>
        <a:graphic>
          <a:graphicData uri="http://schemas.openxmlformats.org/drawingml/2006/table">
            <a:tbl>
              <a:tblPr/>
              <a:tblGrid>
                <a:gridCol w="691849">
                  <a:extLst>
                    <a:ext uri="{9D8B030D-6E8A-4147-A177-3AD203B41FA5}">
                      <a16:colId xmlns:a16="http://schemas.microsoft.com/office/drawing/2014/main" val="3287500404"/>
                    </a:ext>
                  </a:extLst>
                </a:gridCol>
                <a:gridCol w="691849">
                  <a:extLst>
                    <a:ext uri="{9D8B030D-6E8A-4147-A177-3AD203B41FA5}">
                      <a16:colId xmlns:a16="http://schemas.microsoft.com/office/drawing/2014/main" val="337027673"/>
                    </a:ext>
                  </a:extLst>
                </a:gridCol>
                <a:gridCol w="691849">
                  <a:extLst>
                    <a:ext uri="{9D8B030D-6E8A-4147-A177-3AD203B41FA5}">
                      <a16:colId xmlns:a16="http://schemas.microsoft.com/office/drawing/2014/main" val="2816119617"/>
                    </a:ext>
                  </a:extLst>
                </a:gridCol>
                <a:gridCol w="691849">
                  <a:extLst>
                    <a:ext uri="{9D8B030D-6E8A-4147-A177-3AD203B41FA5}">
                      <a16:colId xmlns:a16="http://schemas.microsoft.com/office/drawing/2014/main" val="1923939688"/>
                    </a:ext>
                  </a:extLst>
                </a:gridCol>
                <a:gridCol w="691849">
                  <a:extLst>
                    <a:ext uri="{9D8B030D-6E8A-4147-A177-3AD203B41FA5}">
                      <a16:colId xmlns:a16="http://schemas.microsoft.com/office/drawing/2014/main" val="896146308"/>
                    </a:ext>
                  </a:extLst>
                </a:gridCol>
                <a:gridCol w="691849">
                  <a:extLst>
                    <a:ext uri="{9D8B030D-6E8A-4147-A177-3AD203B41FA5}">
                      <a16:colId xmlns:a16="http://schemas.microsoft.com/office/drawing/2014/main" val="2329698993"/>
                    </a:ext>
                  </a:extLst>
                </a:gridCol>
              </a:tblGrid>
              <a:tr h="139567">
                <a:tc>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30</a:t>
                      </a:r>
                      <a:r>
                        <a:rPr lang="ja-JP" altLang="en-US" sz="800" b="0" i="0" u="none" strike="noStrike">
                          <a:solidFill>
                            <a:schemeClr val="tx1"/>
                          </a:solidFill>
                          <a:effectLst/>
                          <a:latin typeface="Meiryo UI" panose="020B0604030504040204" pitchFamily="50" charset="-128"/>
                          <a:ea typeface="Meiryo UI" panose="020B0604030504040204" pitchFamily="50" charset="-128"/>
                        </a:rPr>
                        <a:t>代以下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40</a:t>
                      </a:r>
                      <a:r>
                        <a:rPr lang="ja-JP" altLang="en-US" sz="800" b="0" i="0" u="none" strike="noStrike">
                          <a:solidFill>
                            <a:schemeClr val="tx1"/>
                          </a:solidFill>
                          <a:effectLst/>
                          <a:latin typeface="Meiryo UI" panose="020B0604030504040204" pitchFamily="50" charset="-128"/>
                          <a:ea typeface="Meiryo UI" panose="020B0604030504040204" pitchFamily="50" charset="-128"/>
                        </a:rPr>
                        <a:t>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50</a:t>
                      </a:r>
                      <a:r>
                        <a:rPr lang="ja-JP" altLang="en-US" sz="800" b="0" i="0" u="none" strike="noStrike">
                          <a:solidFill>
                            <a:schemeClr val="tx1"/>
                          </a:solidFill>
                          <a:effectLst/>
                          <a:latin typeface="Meiryo UI" panose="020B0604030504040204" pitchFamily="50" charset="-128"/>
                          <a:ea typeface="Meiryo UI" panose="020B0604030504040204" pitchFamily="50" charset="-128"/>
                        </a:rPr>
                        <a:t>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60</a:t>
                      </a:r>
                      <a:r>
                        <a:rPr lang="ja-JP" altLang="en-US" sz="800" b="0" i="0" u="none" strike="noStrike">
                          <a:solidFill>
                            <a:schemeClr val="tx1"/>
                          </a:solidFill>
                          <a:effectLst/>
                          <a:latin typeface="Meiryo UI" panose="020B0604030504040204" pitchFamily="50" charset="-128"/>
                          <a:ea typeface="Meiryo UI" panose="020B0604030504040204" pitchFamily="50" charset="-128"/>
                        </a:rPr>
                        <a:t>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70</a:t>
                      </a:r>
                      <a:r>
                        <a:rPr lang="ja-JP" altLang="en-US" sz="800" b="0" i="0" u="none" strike="noStrike">
                          <a:solidFill>
                            <a:schemeClr val="tx1"/>
                          </a:solidFill>
                          <a:effectLst/>
                          <a:latin typeface="Meiryo UI" panose="020B0604030504040204" pitchFamily="50" charset="-128"/>
                          <a:ea typeface="Meiryo UI" panose="020B0604030504040204" pitchFamily="50" charset="-128"/>
                        </a:rPr>
                        <a:t>代以上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3037489"/>
                  </a:ext>
                </a:extLst>
              </a:tr>
              <a:tr h="139567">
                <a:tc>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増　収</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59.15%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54.01%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50.45%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48.15%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43.10%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4892932"/>
                  </a:ext>
                </a:extLst>
              </a:tr>
              <a:tr h="139567">
                <a:tc>
                  <a:txBody>
                    <a:bodyPr/>
                    <a:lstStyle/>
                    <a:p>
                      <a:pPr algn="ctr" fontAlgn="ctr"/>
                      <a:r>
                        <a:rPr lang="ja-JP" altLang="en-US" sz="800" b="0" i="0" u="none" strike="noStrike">
                          <a:solidFill>
                            <a:schemeClr val="tx1"/>
                          </a:solidFill>
                          <a:effectLst/>
                          <a:latin typeface="Meiryo UI" panose="020B0604030504040204" pitchFamily="50" charset="-128"/>
                          <a:ea typeface="Meiryo UI" panose="020B0604030504040204" pitchFamily="50" charset="-128"/>
                        </a:rPr>
                        <a:t>減　収</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34.31%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39.00%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41.57%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43.24%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43.97%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7782657"/>
                  </a:ext>
                </a:extLst>
              </a:tr>
              <a:tr h="139567">
                <a:tc>
                  <a:txBody>
                    <a:bodyPr/>
                    <a:lstStyle/>
                    <a:p>
                      <a:pPr algn="ctr" fontAlgn="ctr"/>
                      <a:r>
                        <a:rPr lang="ja-JP" altLang="en-US" sz="800" b="0" i="0" u="none" strike="noStrike">
                          <a:solidFill>
                            <a:schemeClr val="tx1"/>
                          </a:solidFill>
                          <a:effectLst/>
                          <a:latin typeface="Meiryo UI" panose="020B0604030504040204" pitchFamily="50" charset="-128"/>
                          <a:ea typeface="Meiryo UI" panose="020B0604030504040204" pitchFamily="50" charset="-128"/>
                        </a:rPr>
                        <a:t>横ばい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6.54%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6.99%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7.98%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8.61%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12.93%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5766740"/>
                  </a:ext>
                </a:extLst>
              </a:tr>
            </a:tbl>
          </a:graphicData>
        </a:graphic>
      </p:graphicFrame>
      <p:pic>
        <p:nvPicPr>
          <p:cNvPr id="18" name="図 17"/>
          <p:cNvPicPr>
            <a:picLocks noChangeAspect="1"/>
          </p:cNvPicPr>
          <p:nvPr/>
        </p:nvPicPr>
        <p:blipFill>
          <a:blip r:embed="rId4"/>
          <a:stretch>
            <a:fillRect/>
          </a:stretch>
        </p:blipFill>
        <p:spPr>
          <a:xfrm>
            <a:off x="107503" y="2809843"/>
            <a:ext cx="4375453" cy="2967964"/>
          </a:xfrm>
          <a:prstGeom prst="rect">
            <a:avLst/>
          </a:prstGeom>
          <a:ln w="38100">
            <a:noFill/>
          </a:ln>
        </p:spPr>
        <p:style>
          <a:lnRef idx="2">
            <a:schemeClr val="accent2"/>
          </a:lnRef>
          <a:fillRef idx="1">
            <a:schemeClr val="lt1"/>
          </a:fillRef>
          <a:effectRef idx="0">
            <a:schemeClr val="accent2"/>
          </a:effectRef>
          <a:fontRef idx="minor">
            <a:schemeClr val="dk1"/>
          </a:fontRef>
        </p:style>
      </p:pic>
      <p:sp>
        <p:nvSpPr>
          <p:cNvPr id="2" name="正方形/長方形 1"/>
          <p:cNvSpPr/>
          <p:nvPr/>
        </p:nvSpPr>
        <p:spPr>
          <a:xfrm>
            <a:off x="3199827" y="5392266"/>
            <a:ext cx="1224135" cy="21602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98791777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179514" y="49815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企業</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の新規上場動向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取引所</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08719"/>
            <a:ext cx="8928992" cy="10603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年の大阪府の新規上場企業数は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社。東京都の差が大きい。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東京都の新規上場企業</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社のうち、代表者の出身地が大阪府の企業は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社、代表者の出身大学所在地が大阪府の企業は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社となっている。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nvPr>
        </p:nvGraphicFramePr>
        <p:xfrm>
          <a:off x="179514" y="4797152"/>
          <a:ext cx="8391012" cy="1925376"/>
        </p:xfrm>
        <a:graphic>
          <a:graphicData uri="http://schemas.openxmlformats.org/drawingml/2006/table">
            <a:tbl>
              <a:tblPr firstRow="1" bandRow="1">
                <a:tableStyleId>{5C22544A-7EE6-4342-B048-85BDC9FD1C3A}</a:tableStyleId>
              </a:tblPr>
              <a:tblGrid>
                <a:gridCol w="255836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市場区分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主な事業内容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ファイズ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EC</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運営企業の物流センターの管理・運営</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スシローホールディングス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東証一部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「スシロー」ブランドでの回転すし全国チェーン展開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大阪油化工業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アルコール・石油等、素材の精密蒸留精製</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幸和製作所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福祉用具の製造・販売</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クックビズ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飲食業界に特化した人材紹介・求人広告業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bl>
          </a:graphicData>
        </a:graphic>
      </p:graphicFrame>
      <p:sp>
        <p:nvSpPr>
          <p:cNvPr id="6" name="テキスト ボックス 5"/>
          <p:cNvSpPr txBox="1"/>
          <p:nvPr/>
        </p:nvSpPr>
        <p:spPr>
          <a:xfrm>
            <a:off x="105308" y="4489375"/>
            <a:ext cx="3528392"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年に上場した大阪企業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7504" y="1969095"/>
            <a:ext cx="3528392"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○本社所在地別の新規上場企業数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表 17"/>
          <p:cNvGraphicFramePr>
            <a:graphicFrameLocks noGrp="1"/>
          </p:cNvGraphicFramePr>
          <p:nvPr>
            <p:extLst/>
          </p:nvPr>
        </p:nvGraphicFramePr>
        <p:xfrm>
          <a:off x="179514" y="4797152"/>
          <a:ext cx="8391012" cy="1925376"/>
        </p:xfrm>
        <a:graphic>
          <a:graphicData uri="http://schemas.openxmlformats.org/drawingml/2006/table">
            <a:tbl>
              <a:tblPr firstRow="1" bandRow="1">
                <a:tableStyleId>{5C22544A-7EE6-4342-B048-85BDC9FD1C3A}</a:tableStyleId>
              </a:tblPr>
              <a:tblGrid>
                <a:gridCol w="255836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320896">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市場区分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主な事業内容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ファイズ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EC</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運営企業の物流センターの管理・運営</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スシローホールディングス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東証一部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「スシロー」ブランドでの回転すし全国チェーン展開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大阪油化工業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アルコール・石油等、素材の精密蒸留精製</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幸和製作所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福祉用具の製造・販売</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クックビズ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飲食業界に特化した人材紹介・求人広告業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bl>
          </a:graphicData>
        </a:graphic>
      </p:graphicFrame>
      <p:sp>
        <p:nvSpPr>
          <p:cNvPr id="25" name="テキスト ボックス 24"/>
          <p:cNvSpPr txBox="1"/>
          <p:nvPr/>
        </p:nvSpPr>
        <p:spPr>
          <a:xfrm>
            <a:off x="4572000" y="2103239"/>
            <a:ext cx="4536504" cy="46166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東京に本社を置く新規上場企業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社における、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代表者の出身地・出身大学所在地別の企業数</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7" name="表 3"/>
          <p:cNvGraphicFramePr>
            <a:graphicFrameLocks noGrp="1"/>
          </p:cNvGraphicFramePr>
          <p:nvPr>
            <p:extLst/>
          </p:nvPr>
        </p:nvGraphicFramePr>
        <p:xfrm>
          <a:off x="4661757" y="2564904"/>
          <a:ext cx="4230723" cy="2006352"/>
        </p:xfrm>
        <a:graphic>
          <a:graphicData uri="http://schemas.openxmlformats.org/drawingml/2006/table">
            <a:tbl>
              <a:tblPr firstRow="1" bandRow="1">
                <a:tableStyleId>{5C22544A-7EE6-4342-B048-85BDC9FD1C3A}</a:tableStyleId>
              </a:tblPr>
              <a:tblGrid>
                <a:gridCol w="414299">
                  <a:extLst>
                    <a:ext uri="{9D8B030D-6E8A-4147-A177-3AD203B41FA5}">
                      <a16:colId xmlns:a16="http://schemas.microsoft.com/office/drawing/2014/main" val="20000"/>
                    </a:ext>
                  </a:extLst>
                </a:gridCol>
                <a:gridCol w="1908212">
                  <a:extLst>
                    <a:ext uri="{9D8B030D-6E8A-4147-A177-3AD203B41FA5}">
                      <a16:colId xmlns:a16="http://schemas.microsoft.com/office/drawing/2014/main" val="20001"/>
                    </a:ext>
                  </a:extLst>
                </a:gridCol>
                <a:gridCol w="1908212">
                  <a:extLst>
                    <a:ext uri="{9D8B030D-6E8A-4147-A177-3AD203B41FA5}">
                      <a16:colId xmlns:a16="http://schemas.microsoft.com/office/drawing/2014/main" val="20002"/>
                    </a:ext>
                  </a:extLst>
                </a:gridCol>
              </a:tblGrid>
              <a:tr h="334392">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代表者の出身地</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代表者の出身大学所在地</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東京都（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東京都（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2"/>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神奈川県（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京都府（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北海道（</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千葉県（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千葉県、兵庫県（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北海道ほか</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106</a:t>
            </a:fld>
            <a:endParaRPr lang="ja-JP" altLang="en-US" dirty="0"/>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79512" y="2174667"/>
            <a:ext cx="684076"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nvPr>
        </p:nvGraphicFramePr>
        <p:xfrm>
          <a:off x="100868" y="2276871"/>
          <a:ext cx="4255108" cy="2366392"/>
        </p:xfrm>
        <a:graphic>
          <a:graphicData uri="http://schemas.openxmlformats.org/drawingml/2006/chart">
            <c:chart xmlns:c="http://schemas.openxmlformats.org/drawingml/2006/chart" xmlns:r="http://schemas.openxmlformats.org/officeDocument/2006/relationships" r:id="rId3"/>
          </a:graphicData>
        </a:graphic>
      </p:graphicFrame>
      <p:sp>
        <p:nvSpPr>
          <p:cNvPr id="20" name="四角形吹き出し 19"/>
          <p:cNvSpPr/>
          <p:nvPr/>
        </p:nvSpPr>
        <p:spPr>
          <a:xfrm>
            <a:off x="4499992" y="2070720"/>
            <a:ext cx="4536504" cy="2572543"/>
          </a:xfrm>
          <a:prstGeom prst="wedgeRectCallout">
            <a:avLst>
              <a:gd name="adj1" fmla="val -114395"/>
              <a:gd name="adj2" fmla="val -15089"/>
            </a:avLst>
          </a:prstGeom>
          <a:noFill/>
          <a:ln w="952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45040440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グラフ 10"/>
          <p:cNvGraphicFramePr>
            <a:graphicFrameLocks/>
          </p:cNvGraphicFramePr>
          <p:nvPr>
            <p:extLst>
              <p:ext uri="{D42A27DB-BD31-4B8C-83A1-F6EECF244321}">
                <p14:modId xmlns:p14="http://schemas.microsoft.com/office/powerpoint/2010/main" val="1167779738"/>
              </p:ext>
            </p:extLst>
          </p:nvPr>
        </p:nvGraphicFramePr>
        <p:xfrm>
          <a:off x="74110" y="2165871"/>
          <a:ext cx="8962386" cy="4576392"/>
        </p:xfrm>
        <a:graphic>
          <a:graphicData uri="http://schemas.openxmlformats.org/drawingml/2006/chart">
            <c:chart xmlns:c="http://schemas.openxmlformats.org/drawingml/2006/chart" xmlns:r="http://schemas.openxmlformats.org/officeDocument/2006/relationships" r:id="rId3"/>
          </a:graphicData>
        </a:graphic>
      </p:graphicFrame>
      <p:sp>
        <p:nvSpPr>
          <p:cNvPr id="21" name="正方形/長方形 10"/>
          <p:cNvSpPr>
            <a:spLocks noChangeArrowheads="1"/>
          </p:cNvSpPr>
          <p:nvPr/>
        </p:nvSpPr>
        <p:spPr bwMode="auto">
          <a:xfrm>
            <a:off x="89757" y="548680"/>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金融機関提案型融資の実績（年度</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ベース）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「制度融資の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実績」より作成</a:t>
            </a:r>
            <a:endParaRPr lang="ja-JP" altLang="en-US" sz="1600" b="1" dirty="0"/>
          </a:p>
        </p:txBody>
      </p:sp>
      <p:sp>
        <p:nvSpPr>
          <p:cNvPr id="23" name="正方形/長方形 22"/>
          <p:cNvSpPr/>
          <p:nvPr/>
        </p:nvSpPr>
        <p:spPr>
          <a:xfrm>
            <a:off x="107504" y="1124743"/>
            <a:ext cx="8928992" cy="10411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金融機関等とも連携しながら、挑戦する中小企業への支援を展開。</a:t>
            </a: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年度、金融機関提案型融資の実績は、ここ数年間は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億円を超えており、金融機関による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支援体制は根付いている。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14"/>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107</a:t>
            </a:fld>
            <a:endParaRPr lang="ja-JP" altLang="en-US" dirty="0"/>
          </a:p>
        </p:txBody>
      </p:sp>
      <p:sp>
        <p:nvSpPr>
          <p:cNvPr id="2" name="正方形/長方形 1"/>
          <p:cNvSpPr/>
          <p:nvPr/>
        </p:nvSpPr>
        <p:spPr>
          <a:xfrm>
            <a:off x="0" y="2226350"/>
            <a:ext cx="1008112" cy="194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（百万円）</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8282239" y="2226350"/>
            <a:ext cx="1008112" cy="194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（行）</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8061722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72010" y="534063"/>
            <a:ext cx="8964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大学発</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ベンチャー</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企業数（地域別・大学</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別</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：経済産業省「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年度産業</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技術調査事業 報告書」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5" name="正方形/長方形 14"/>
          <p:cNvSpPr/>
          <p:nvPr/>
        </p:nvSpPr>
        <p:spPr>
          <a:xfrm>
            <a:off x="107504" y="1124744"/>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年度の地域別大学発ベンチャー創出数は、大阪府が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社と全国で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大学別では、京都大学（</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位、大阪大学（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位と、関西圏の大学も上位に入っている。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3328761629"/>
              </p:ext>
            </p:extLst>
          </p:nvPr>
        </p:nvGraphicFramePr>
        <p:xfrm>
          <a:off x="101332" y="2348880"/>
          <a:ext cx="4398661" cy="3960444"/>
        </p:xfrm>
        <a:graphic>
          <a:graphicData uri="http://schemas.openxmlformats.org/drawingml/2006/table">
            <a:tbl>
              <a:tblPr>
                <a:tableStyleId>{BC89EF96-8CEA-46FF-86C4-4CE0E7609802}</a:tableStyleId>
              </a:tblPr>
              <a:tblGrid>
                <a:gridCol w="469771">
                  <a:extLst>
                    <a:ext uri="{9D8B030D-6E8A-4147-A177-3AD203B41FA5}">
                      <a16:colId xmlns:a16="http://schemas.microsoft.com/office/drawing/2014/main" val="20000"/>
                    </a:ext>
                  </a:extLst>
                </a:gridCol>
                <a:gridCol w="1289694">
                  <a:extLst>
                    <a:ext uri="{9D8B030D-6E8A-4147-A177-3AD203B41FA5}">
                      <a16:colId xmlns:a16="http://schemas.microsoft.com/office/drawing/2014/main" val="20001"/>
                    </a:ext>
                  </a:extLst>
                </a:gridCol>
                <a:gridCol w="879732">
                  <a:extLst>
                    <a:ext uri="{9D8B030D-6E8A-4147-A177-3AD203B41FA5}">
                      <a16:colId xmlns:a16="http://schemas.microsoft.com/office/drawing/2014/main" val="20003"/>
                    </a:ext>
                  </a:extLst>
                </a:gridCol>
                <a:gridCol w="879732">
                  <a:extLst>
                    <a:ext uri="{9D8B030D-6E8A-4147-A177-3AD203B41FA5}">
                      <a16:colId xmlns:a16="http://schemas.microsoft.com/office/drawing/2014/main" val="20004"/>
                    </a:ext>
                  </a:extLst>
                </a:gridCol>
                <a:gridCol w="879732">
                  <a:extLst>
                    <a:ext uri="{9D8B030D-6E8A-4147-A177-3AD203B41FA5}">
                      <a16:colId xmlns:a16="http://schemas.microsoft.com/office/drawing/2014/main" val="20005"/>
                    </a:ext>
                  </a:extLst>
                </a:gridCol>
              </a:tblGrid>
              <a:tr h="330037">
                <a:tc gridSpan="2">
                  <a:txBody>
                    <a:bodyPr/>
                    <a:lstStyle/>
                    <a:p>
                      <a:pPr algn="l"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hMerge="1">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2"/>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京都府</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福岡県</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宮城道</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茨城県</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r h="330037">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北海道</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9"/>
                  </a:ext>
                </a:extLst>
              </a:tr>
              <a:tr h="330037">
                <a:tc rowSpan="2">
                  <a:txBody>
                    <a:bodyPr/>
                    <a:lstStyle/>
                    <a:p>
                      <a:pPr algn="ct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滋賀県</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r h="330037">
                <a:tc vMerge="1">
                  <a:txBody>
                    <a:bodyPr/>
                    <a:lstStyle/>
                    <a:p>
                      <a:pPr algn="ct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1"/>
                  </a:ext>
                </a:extLst>
              </a:tr>
            </a:tbl>
          </a:graphicData>
        </a:graphic>
      </p:graphicFrame>
      <p:sp>
        <p:nvSpPr>
          <p:cNvPr id="21" name="テキスト ボックス 20"/>
          <p:cNvSpPr txBox="1"/>
          <p:nvPr/>
        </p:nvSpPr>
        <p:spPr>
          <a:xfrm>
            <a:off x="35496" y="2017925"/>
            <a:ext cx="331236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○地域別</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大学発ベンチャー創出数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07504" y="6381328"/>
            <a:ext cx="8568950" cy="461665"/>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大学公認の大学発ベンチャー創出数ではない。本調査で独自に規定した大学発ベンチャーの創出数を示すもの。</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地域別は、大学発ベンチャーの所在住所より大学発ベンチャー数を集計したもの。</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 name="表 1"/>
          <p:cNvGraphicFramePr>
            <a:graphicFrameLocks noGrp="1"/>
          </p:cNvGraphicFramePr>
          <p:nvPr>
            <p:extLst>
              <p:ext uri="{D42A27DB-BD31-4B8C-83A1-F6EECF244321}">
                <p14:modId xmlns:p14="http://schemas.microsoft.com/office/powerpoint/2010/main" val="3606514651"/>
              </p:ext>
            </p:extLst>
          </p:nvPr>
        </p:nvGraphicFramePr>
        <p:xfrm>
          <a:off x="4749908" y="2345535"/>
          <a:ext cx="4286589" cy="3963792"/>
        </p:xfrm>
        <a:graphic>
          <a:graphicData uri="http://schemas.openxmlformats.org/drawingml/2006/table">
            <a:tbl>
              <a:tblPr>
                <a:tableStyleId>{BC89EF96-8CEA-46FF-86C4-4CE0E7609802}</a:tableStyleId>
              </a:tblPr>
              <a:tblGrid>
                <a:gridCol w="541463">
                  <a:extLst>
                    <a:ext uri="{9D8B030D-6E8A-4147-A177-3AD203B41FA5}">
                      <a16:colId xmlns:a16="http://schemas.microsoft.com/office/drawing/2014/main" val="20000"/>
                    </a:ext>
                  </a:extLst>
                </a:gridCol>
                <a:gridCol w="1173172">
                  <a:extLst>
                    <a:ext uri="{9D8B030D-6E8A-4147-A177-3AD203B41FA5}">
                      <a16:colId xmlns:a16="http://schemas.microsoft.com/office/drawing/2014/main" val="20001"/>
                    </a:ext>
                  </a:extLst>
                </a:gridCol>
                <a:gridCol w="857318">
                  <a:extLst>
                    <a:ext uri="{9D8B030D-6E8A-4147-A177-3AD203B41FA5}">
                      <a16:colId xmlns:a16="http://schemas.microsoft.com/office/drawing/2014/main" val="20003"/>
                    </a:ext>
                  </a:extLst>
                </a:gridCol>
                <a:gridCol w="857318">
                  <a:extLst>
                    <a:ext uri="{9D8B030D-6E8A-4147-A177-3AD203B41FA5}">
                      <a16:colId xmlns:a16="http://schemas.microsoft.com/office/drawing/2014/main" val="20004"/>
                    </a:ext>
                  </a:extLst>
                </a:gridCol>
                <a:gridCol w="857318">
                  <a:extLst>
                    <a:ext uri="{9D8B030D-6E8A-4147-A177-3AD203B41FA5}">
                      <a16:colId xmlns:a16="http://schemas.microsoft.com/office/drawing/2014/main" val="20005"/>
                    </a:ext>
                  </a:extLst>
                </a:gridCol>
              </a:tblGrid>
              <a:tr h="247737">
                <a:tc gridSpan="2">
                  <a:txBody>
                    <a:bodyPr/>
                    <a:lstStyle/>
                    <a:p>
                      <a:pPr algn="r" fontAlgn="ct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247737">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47737">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2"/>
                  </a:ext>
                </a:extLst>
              </a:tr>
              <a:tr h="247737">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筑波大学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47737">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4"/>
                  </a:ext>
                </a:extLst>
              </a:tr>
              <a:tr h="247737">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東北大学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47737">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九州大学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47737">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早稲田大学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247737">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慶應義塾大学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r h="247737">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名古屋</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大学</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9"/>
                  </a:ext>
                </a:extLst>
              </a:tr>
              <a:tr h="247737">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東京工業大学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r h="247737">
                <a:tc gridSpan="5">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位から</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位までの大阪・関西の大学</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1"/>
                  </a:ext>
                </a:extLst>
              </a:tr>
              <a:tr h="247737">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龍谷大学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12"/>
                  </a:ext>
                </a:extLst>
              </a:tr>
              <a:tr h="247737">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立命館大学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13"/>
                  </a:ext>
                </a:extLst>
              </a:tr>
              <a:tr h="247737">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神戸大学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14"/>
                  </a:ext>
                </a:extLst>
              </a:tr>
              <a:tr h="247737">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同志社大学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15"/>
                  </a:ext>
                </a:extLst>
              </a:tr>
            </a:tbl>
          </a:graphicData>
        </a:graphic>
      </p:graphicFrame>
      <p:sp>
        <p:nvSpPr>
          <p:cNvPr id="24" name="テキスト ボックス 23"/>
          <p:cNvSpPr txBox="1"/>
          <p:nvPr/>
        </p:nvSpPr>
        <p:spPr>
          <a:xfrm>
            <a:off x="4677900" y="2014578"/>
            <a:ext cx="331236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○大学別大学発ベンチャー創出数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108</a:t>
            </a:fld>
            <a:endParaRPr lang="ja-JP" altLang="en-US" dirty="0"/>
          </a:p>
        </p:txBody>
      </p:sp>
    </p:spTree>
    <p:extLst>
      <p:ext uri="{BB962C8B-B14F-4D97-AF65-F5344CB8AC3E}">
        <p14:creationId xmlns:p14="http://schemas.microsoft.com/office/powerpoint/2010/main" val="23251376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51520" y="764704"/>
            <a:ext cx="6839744"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百貨店</a:t>
            </a:r>
            <a:r>
              <a:rPr lang="ja-JP" altLang="en-US" dirty="0">
                <a:latin typeface="Meiryo UI" panose="020B0604030504040204" pitchFamily="50" charset="-128"/>
                <a:ea typeface="Meiryo UI" panose="020B0604030504040204" pitchFamily="50" charset="-128"/>
                <a:cs typeface="Meiryo UI" panose="020B0604030504040204" pitchFamily="50" charset="-128"/>
              </a:rPr>
              <a:t>・スーパー販売</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：近畿経済産業局「百貨店・スーパー販売状況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07504" y="1124744"/>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戦略策定以降、百貨店・スーパーの販売額は前年同月比、概ねプラスで推移。</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円安進行を好感したインバウンドの増加や、国内富裕層の高額消費等が要因となり、近年は堅調に増加、</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は落ち込む</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には回復している。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285442" y="6441618"/>
            <a:ext cx="8264238" cy="415498"/>
          </a:xfrm>
          <a:prstGeom prst="rect">
            <a:avLst/>
          </a:prstGeom>
        </p:spPr>
        <p:txBody>
          <a:bodyPr wrap="square">
            <a:spAutoFit/>
          </a:bodyPr>
          <a:lstStyle/>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月に百貨店・スーパーの</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販売額が</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大幅に減少したのは、前年同月の消費税増税前の駆け込み需要の反動であり、</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月には持ち直している。</a:t>
            </a:r>
          </a:p>
        </p:txBody>
      </p:sp>
      <p:graphicFrame>
        <p:nvGraphicFramePr>
          <p:cNvPr id="7" name="表 2"/>
          <p:cNvGraphicFramePr>
            <a:graphicFrameLocks noGrp="1"/>
          </p:cNvGraphicFramePr>
          <p:nvPr>
            <p:extLst>
              <p:ext uri="{D42A27DB-BD31-4B8C-83A1-F6EECF244321}">
                <p14:modId xmlns:p14="http://schemas.microsoft.com/office/powerpoint/2010/main" val="3110134876"/>
              </p:ext>
            </p:extLst>
          </p:nvPr>
        </p:nvGraphicFramePr>
        <p:xfrm>
          <a:off x="251520" y="2276872"/>
          <a:ext cx="5544614" cy="1183463"/>
        </p:xfrm>
        <a:graphic>
          <a:graphicData uri="http://schemas.openxmlformats.org/drawingml/2006/table">
            <a:tbl>
              <a:tblPr>
                <a:tableStyleId>{5C22544A-7EE6-4342-B048-85BDC9FD1C3A}</a:tableStyleId>
              </a:tblPr>
              <a:tblGrid>
                <a:gridCol w="1452378">
                  <a:extLst>
                    <a:ext uri="{9D8B030D-6E8A-4147-A177-3AD203B41FA5}">
                      <a16:colId xmlns:a16="http://schemas.microsoft.com/office/drawing/2014/main" val="20000"/>
                    </a:ext>
                  </a:extLst>
                </a:gridCol>
                <a:gridCol w="986521">
                  <a:extLst>
                    <a:ext uri="{9D8B030D-6E8A-4147-A177-3AD203B41FA5}">
                      <a16:colId xmlns:a16="http://schemas.microsoft.com/office/drawing/2014/main" val="20001"/>
                    </a:ext>
                  </a:extLst>
                </a:gridCol>
                <a:gridCol w="1132673">
                  <a:extLst>
                    <a:ext uri="{9D8B030D-6E8A-4147-A177-3AD203B41FA5}">
                      <a16:colId xmlns:a16="http://schemas.microsoft.com/office/drawing/2014/main" val="20002"/>
                    </a:ext>
                  </a:extLst>
                </a:gridCol>
                <a:gridCol w="986521">
                  <a:extLst>
                    <a:ext uri="{9D8B030D-6E8A-4147-A177-3AD203B41FA5}">
                      <a16:colId xmlns:a16="http://schemas.microsoft.com/office/drawing/2014/main" val="20003"/>
                    </a:ext>
                  </a:extLst>
                </a:gridCol>
                <a:gridCol w="986521">
                  <a:extLst>
                    <a:ext uri="{9D8B030D-6E8A-4147-A177-3AD203B41FA5}">
                      <a16:colId xmlns:a16="http://schemas.microsoft.com/office/drawing/2014/main" val="20004"/>
                    </a:ext>
                  </a:extLst>
                </a:gridCol>
              </a:tblGrid>
              <a:tr h="336575">
                <a:tc gridSpan="2">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11722">
                <a:tc rowSpan="2">
                  <a:txBody>
                    <a:bodyPr/>
                    <a:lstStyle/>
                    <a:p>
                      <a:pPr algn="l"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販売額（百万円</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136,765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155,863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146,690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extLst>
                  <a:ext uri="{0D108BD9-81ED-4DB2-BD59-A6C34878D82A}">
                    <a16:rowId xmlns:a16="http://schemas.microsoft.com/office/drawing/2014/main" val="10001"/>
                  </a:ext>
                </a:extLst>
              </a:tr>
              <a:tr h="211722">
                <a:tc vMerge="1">
                  <a:txBody>
                    <a:bodyPr/>
                    <a:lstStyle/>
                    <a:p>
                      <a:pPr algn="ct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b="0" i="0" u="none" strike="noStrike"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rPr>
                        <a:t>1,434,545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1,654,412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1,535,367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1722">
                <a:tc row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前年同月比</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0.9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1.0</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0.5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extLst>
                  <a:ext uri="{0D108BD9-81ED-4DB2-BD59-A6C34878D82A}">
                    <a16:rowId xmlns:a16="http://schemas.microsoft.com/office/drawing/2014/main" val="10003"/>
                  </a:ext>
                </a:extLst>
              </a:tr>
              <a:tr h="211722">
                <a:tc vMerge="1">
                  <a:txBody>
                    <a:bodyPr/>
                    <a:lstStyle/>
                    <a:p>
                      <a:pPr algn="ct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1.0</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1.4</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6" name="テキスト ボックス 15"/>
          <p:cNvSpPr txBox="1"/>
          <p:nvPr/>
        </p:nvSpPr>
        <p:spPr>
          <a:xfrm>
            <a:off x="94476" y="3449111"/>
            <a:ext cx="1872208" cy="253916"/>
          </a:xfrm>
          <a:prstGeom prst="rect">
            <a:avLst/>
          </a:prstGeom>
          <a:noFill/>
          <a:ln>
            <a:noFill/>
          </a:ln>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（前年同月比、％）</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10</a:t>
            </a:fld>
            <a:endParaRPr lang="ja-JP" altLang="en-US" dirty="0"/>
          </a:p>
        </p:txBody>
      </p:sp>
      <p:graphicFrame>
        <p:nvGraphicFramePr>
          <p:cNvPr id="11" name="グラフ 10"/>
          <p:cNvGraphicFramePr>
            <a:graphicFrameLocks/>
          </p:cNvGraphicFramePr>
          <p:nvPr>
            <p:extLst>
              <p:ext uri="{D42A27DB-BD31-4B8C-83A1-F6EECF244321}">
                <p14:modId xmlns:p14="http://schemas.microsoft.com/office/powerpoint/2010/main" val="3503365368"/>
              </p:ext>
            </p:extLst>
          </p:nvPr>
        </p:nvGraphicFramePr>
        <p:xfrm>
          <a:off x="107504" y="3631588"/>
          <a:ext cx="8784976" cy="28052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821253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2250679"/>
            <a:ext cx="3705161" cy="276999"/>
          </a:xfrm>
          <a:prstGeom prst="rect">
            <a:avLst/>
          </a:prstGeom>
        </p:spPr>
        <p:txBody>
          <a:bodyPr wrap="square">
            <a:spAutoFit/>
          </a:bodyPr>
          <a:lstStyle/>
          <a:p>
            <a:pPr marL="177800" indent="-177800"/>
            <a:r>
              <a:rPr lang="en-US" altLang="ja-JP" sz="1200" dirty="0" smtClean="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大阪</a:t>
            </a:r>
            <a:r>
              <a:rPr lang="ja-JP" altLang="en-US" sz="1200" dirty="0" smtClean="0">
                <a:latin typeface="HGPｺﾞｼｯｸE" pitchFamily="50" charset="-128"/>
                <a:ea typeface="HGPｺﾞｼｯｸE" pitchFamily="50" charset="-128"/>
              </a:rPr>
              <a:t>起業家</a:t>
            </a:r>
            <a:r>
              <a:rPr lang="ja-JP" altLang="en-US" sz="1200" dirty="0">
                <a:latin typeface="HGPｺﾞｼｯｸE" pitchFamily="50" charset="-128"/>
                <a:ea typeface="HGPｺﾞｼｯｸE" pitchFamily="50" charset="-128"/>
              </a:rPr>
              <a:t>グローイング</a:t>
            </a:r>
            <a:r>
              <a:rPr lang="ja-JP" altLang="en-US" sz="1200" dirty="0" smtClean="0">
                <a:latin typeface="HGPｺﾞｼｯｸE" pitchFamily="50" charset="-128"/>
                <a:ea typeface="HGPｺﾞｼｯｸE" pitchFamily="50" charset="-128"/>
              </a:rPr>
              <a:t>アップ事業</a:t>
            </a:r>
            <a:r>
              <a:rPr lang="en-US" altLang="ja-JP" sz="1200" dirty="0" smtClean="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5165366" y="2232635"/>
            <a:ext cx="3131840" cy="276999"/>
          </a:xfrm>
          <a:prstGeom prst="rect">
            <a:avLst/>
          </a:prstGeom>
        </p:spPr>
        <p:txBody>
          <a:bodyPr wrap="square">
            <a:spAutoFit/>
          </a:bodyPr>
          <a:lstStyle/>
          <a:p>
            <a:pPr marL="177800" indent="-177800"/>
            <a:r>
              <a:rPr lang="en-US" altLang="ja-JP" sz="1200" dirty="0" smtClean="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成長志向</a:t>
            </a:r>
            <a:r>
              <a:rPr lang="ja-JP" altLang="en-US" sz="1200" dirty="0" smtClean="0">
                <a:latin typeface="HGPｺﾞｼｯｸE" pitchFamily="50" charset="-128"/>
                <a:ea typeface="HGPｺﾞｼｯｸE" pitchFamily="50" charset="-128"/>
              </a:rPr>
              <a:t>創業者支援事業</a:t>
            </a:r>
            <a:r>
              <a:rPr lang="en-US" altLang="ja-JP" sz="1200" dirty="0" smtClean="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5375282" y="2918324"/>
            <a:ext cx="3168352" cy="900246"/>
          </a:xfrm>
          <a:prstGeom prst="rect">
            <a:avLst/>
          </a:prstGeom>
          <a:noFill/>
        </p:spPr>
        <p:txBody>
          <a:bodyPr wrap="square" rtlCol="0">
            <a:spAutoFit/>
          </a:bodyPr>
          <a:lstStyle/>
          <a:p>
            <a:r>
              <a:rPr lang="ja-JP" altLang="en-US" sz="1050" dirty="0" smtClean="0">
                <a:latin typeface="+mj-ea"/>
                <a:ea typeface="+mj-ea"/>
              </a:rPr>
              <a:t>＜実績＞</a:t>
            </a:r>
            <a:endParaRPr lang="en-US" altLang="ja-JP" sz="1050" dirty="0" smtClean="0">
              <a:latin typeface="+mj-ea"/>
              <a:ea typeface="+mj-ea"/>
            </a:endParaRPr>
          </a:p>
          <a:p>
            <a:pPr marL="85725" indent="-85725"/>
            <a:r>
              <a:rPr lang="ja-JP" altLang="en-US" sz="1050" dirty="0" smtClean="0">
                <a:latin typeface="+mj-ea"/>
                <a:ea typeface="+mj-ea"/>
              </a:rPr>
              <a:t>・</a:t>
            </a:r>
            <a:r>
              <a:rPr lang="en-US" altLang="ja-JP" sz="1050" dirty="0">
                <a:latin typeface="+mj-ea"/>
                <a:ea typeface="+mj-ea"/>
              </a:rPr>
              <a:t>2015</a:t>
            </a:r>
            <a:r>
              <a:rPr lang="ja-JP" altLang="en-US" sz="1050" dirty="0" smtClean="0">
                <a:latin typeface="+mj-ea"/>
                <a:ea typeface="+mj-ea"/>
              </a:rPr>
              <a:t>年度以降、公募選定による</a:t>
            </a:r>
            <a:r>
              <a:rPr lang="en-US" altLang="ja-JP" sz="1050" dirty="0" smtClean="0">
                <a:latin typeface="+mj-ea"/>
              </a:rPr>
              <a:t>62</a:t>
            </a:r>
            <a:r>
              <a:rPr lang="ja-JP" altLang="en-US" sz="1050" dirty="0" smtClean="0">
                <a:latin typeface="+mj-ea"/>
                <a:ea typeface="+mj-ea"/>
              </a:rPr>
              <a:t>社を支援し、</a:t>
            </a:r>
            <a:endParaRPr lang="en-US" altLang="ja-JP" sz="1050" dirty="0" smtClean="0">
              <a:latin typeface="+mj-ea"/>
              <a:ea typeface="+mj-ea"/>
            </a:endParaRPr>
          </a:p>
          <a:p>
            <a:pPr marL="85725" indent="-85725"/>
            <a:r>
              <a:rPr lang="ja-JP" altLang="en-US" sz="1050" dirty="0" smtClean="0">
                <a:latin typeface="+mj-ea"/>
                <a:ea typeface="+mj-ea"/>
              </a:rPr>
              <a:t>　うち</a:t>
            </a:r>
            <a:r>
              <a:rPr lang="en-US" altLang="ja-JP" sz="1050" dirty="0" smtClean="0">
                <a:latin typeface="+mj-ea"/>
                <a:ea typeface="+mj-ea"/>
              </a:rPr>
              <a:t>1</a:t>
            </a:r>
            <a:r>
              <a:rPr lang="ja-JP" altLang="en-US" sz="1050" dirty="0" smtClean="0">
                <a:latin typeface="+mj-ea"/>
                <a:ea typeface="+mj-ea"/>
              </a:rPr>
              <a:t>社が上場、</a:t>
            </a:r>
            <a:r>
              <a:rPr lang="en-US" altLang="ja-JP" sz="1050" dirty="0">
                <a:latin typeface="+mj-ea"/>
                <a:ea typeface="+mj-ea"/>
              </a:rPr>
              <a:t>7</a:t>
            </a:r>
            <a:r>
              <a:rPr lang="ja-JP" altLang="en-US" sz="1050" dirty="0" smtClean="0">
                <a:latin typeface="+mj-ea"/>
                <a:ea typeface="+mj-ea"/>
              </a:rPr>
              <a:t>社が上場準備に至る。</a:t>
            </a:r>
            <a:endParaRPr lang="en-US" altLang="ja-JP" sz="1050" dirty="0" smtClean="0">
              <a:latin typeface="+mj-ea"/>
              <a:ea typeface="+mj-ea"/>
            </a:endParaRPr>
          </a:p>
          <a:p>
            <a:r>
              <a:rPr lang="ja-JP" altLang="en-US" sz="1050" dirty="0" smtClean="0">
                <a:latin typeface="+mj-ea"/>
                <a:ea typeface="+mj-ea"/>
              </a:rPr>
              <a:t>・府外から応募の３社が大阪に本社を移転し、</a:t>
            </a:r>
            <a:endParaRPr lang="en-US" altLang="ja-JP" sz="1050" dirty="0" smtClean="0">
              <a:latin typeface="+mj-ea"/>
              <a:ea typeface="+mj-ea"/>
            </a:endParaRPr>
          </a:p>
          <a:p>
            <a:r>
              <a:rPr lang="ja-JP" altLang="en-US" sz="1050" dirty="0">
                <a:latin typeface="+mj-ea"/>
                <a:ea typeface="+mj-ea"/>
              </a:rPr>
              <a:t>　</a:t>
            </a:r>
            <a:r>
              <a:rPr lang="ja-JP" altLang="en-US" sz="1050" dirty="0" smtClean="0">
                <a:latin typeface="+mj-ea"/>
                <a:ea typeface="+mj-ea"/>
              </a:rPr>
              <a:t>府内企業１社が東京への移転を中止。</a:t>
            </a:r>
            <a:endParaRPr lang="en-US" altLang="ja-JP" sz="1050" dirty="0" smtClean="0">
              <a:latin typeface="+mj-ea"/>
              <a:ea typeface="+mj-ea"/>
            </a:endParaRPr>
          </a:p>
        </p:txBody>
      </p:sp>
      <p:sp>
        <p:nvSpPr>
          <p:cNvPr id="17" name="正方形/長方形 16"/>
          <p:cNvSpPr/>
          <p:nvPr/>
        </p:nvSpPr>
        <p:spPr>
          <a:xfrm>
            <a:off x="80692" y="5085184"/>
            <a:ext cx="3005951" cy="276999"/>
          </a:xfrm>
          <a:prstGeom prst="rect">
            <a:avLst/>
          </a:prstGeom>
        </p:spPr>
        <p:txBody>
          <a:bodyPr wrap="none">
            <a:spAutoFit/>
          </a:bodyPr>
          <a:lstStyle/>
          <a:p>
            <a:pPr marL="177800" indent="-177800" algn="dist"/>
            <a:r>
              <a:rPr lang="en-US" altLang="ja-JP" sz="1200" spc="-150" dirty="0" smtClean="0">
                <a:latin typeface="HGPｺﾞｼｯｸE" pitchFamily="50" charset="-128"/>
                <a:ea typeface="HGPｺﾞｼｯｸE" pitchFamily="50" charset="-128"/>
              </a:rPr>
              <a:t>【</a:t>
            </a:r>
            <a:r>
              <a:rPr lang="ja-JP" altLang="en-US" sz="1200" spc="-150" dirty="0" smtClean="0">
                <a:latin typeface="HGPｺﾞｼｯｸE" pitchFamily="50" charset="-128"/>
                <a:ea typeface="HGPｺﾞｼｯｸE" pitchFamily="50" charset="-128"/>
              </a:rPr>
              <a:t>ＯＩＨシードアクセラレーションプログラム（ＯＳＡＰ）</a:t>
            </a:r>
            <a:r>
              <a:rPr lang="en-US" altLang="ja-JP" sz="1200" spc="-150" dirty="0" smtClean="0">
                <a:latin typeface="HGPｺﾞｼｯｸE" pitchFamily="50" charset="-128"/>
                <a:ea typeface="HGPｺﾞｼｯｸE" pitchFamily="50" charset="-128"/>
              </a:rPr>
              <a:t>】</a:t>
            </a:r>
            <a:endParaRPr lang="ja-JP" altLang="en-US" sz="1200" spc="-1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131840" y="4942329"/>
            <a:ext cx="2304257" cy="430887"/>
          </a:xfrm>
          <a:prstGeom prst="rect">
            <a:avLst/>
          </a:prstGeom>
          <a:noFill/>
        </p:spPr>
        <p:txBody>
          <a:bodyPr wrap="square" rtlCol="0">
            <a:spAutoFit/>
          </a:bodyPr>
          <a:lstStyle/>
          <a:p>
            <a:r>
              <a:rPr kumimoji="1" lang="ja-JP" altLang="en-US" sz="1100" dirty="0" smtClean="0"/>
              <a:t>・雇用者数：</a:t>
            </a:r>
            <a:r>
              <a:rPr lang="en-US" altLang="ja-JP" sz="1100" dirty="0"/>
              <a:t>563</a:t>
            </a:r>
            <a:r>
              <a:rPr kumimoji="1" lang="ja-JP" altLang="en-US" sz="1100" dirty="0" smtClean="0"/>
              <a:t>名増加</a:t>
            </a:r>
            <a:endParaRPr kumimoji="1" lang="en-US" altLang="ja-JP" sz="1100" strike="sngStrike" dirty="0" smtClean="0"/>
          </a:p>
          <a:p>
            <a:r>
              <a:rPr lang="ja-JP" altLang="en-US" sz="1100" dirty="0" smtClean="0"/>
              <a:t>　（</a:t>
            </a:r>
            <a:r>
              <a:rPr kumimoji="1" lang="ja-JP" altLang="en-US" sz="1100" dirty="0" smtClean="0"/>
              <a:t>正社員</a:t>
            </a:r>
            <a:r>
              <a:rPr lang="en-US" altLang="ja-JP" sz="1100" dirty="0" smtClean="0"/>
              <a:t>185</a:t>
            </a:r>
            <a:r>
              <a:rPr kumimoji="1" lang="ja-JP" altLang="en-US" sz="1100" dirty="0" smtClean="0"/>
              <a:t>名</a:t>
            </a:r>
            <a:r>
              <a:rPr lang="ja-JP" altLang="en-US" sz="1100" dirty="0"/>
              <a:t>、</a:t>
            </a:r>
            <a:r>
              <a:rPr kumimoji="1" lang="ja-JP" altLang="en-US" sz="1100" dirty="0" smtClean="0"/>
              <a:t>パート等</a:t>
            </a:r>
            <a:r>
              <a:rPr lang="en-US" altLang="ja-JP" sz="1100" dirty="0"/>
              <a:t>378</a:t>
            </a:r>
            <a:r>
              <a:rPr kumimoji="1" lang="ja-JP" altLang="en-US" sz="1100" dirty="0" smtClean="0"/>
              <a:t>名）</a:t>
            </a:r>
            <a:endParaRPr kumimoji="1" lang="ja-JP" altLang="en-US" sz="1100" dirty="0"/>
          </a:p>
        </p:txBody>
      </p:sp>
      <p:sp>
        <p:nvSpPr>
          <p:cNvPr id="19" name="テキスト ボックス 18"/>
          <p:cNvSpPr txBox="1"/>
          <p:nvPr/>
        </p:nvSpPr>
        <p:spPr>
          <a:xfrm>
            <a:off x="3131840" y="2692852"/>
            <a:ext cx="1728192" cy="261610"/>
          </a:xfrm>
          <a:prstGeom prst="rect">
            <a:avLst/>
          </a:prstGeom>
          <a:noFill/>
        </p:spPr>
        <p:txBody>
          <a:bodyPr wrap="square" rtlCol="0">
            <a:spAutoFit/>
          </a:bodyPr>
          <a:lstStyle/>
          <a:p>
            <a:r>
              <a:rPr lang="ja-JP" altLang="en-US" sz="1100" dirty="0" smtClean="0"/>
              <a:t>・</a:t>
            </a:r>
            <a:r>
              <a:rPr kumimoji="1" lang="ja-JP" altLang="en-US" sz="1100" dirty="0" smtClean="0"/>
              <a:t>売上げ推移　（</a:t>
            </a:r>
            <a:r>
              <a:rPr lang="ja-JP" altLang="en-US" sz="1100" dirty="0"/>
              <a:t>１４</a:t>
            </a:r>
            <a:r>
              <a:rPr lang="ja-JP" altLang="en-US" sz="1100" dirty="0" smtClean="0"/>
              <a:t>者</a:t>
            </a:r>
            <a:r>
              <a:rPr kumimoji="1" lang="ja-JP" altLang="en-US" sz="1100" dirty="0" smtClean="0"/>
              <a:t>）</a:t>
            </a:r>
            <a:endParaRPr kumimoji="1" lang="en-US" altLang="ja-JP" sz="1100" dirty="0" smtClean="0"/>
          </a:p>
        </p:txBody>
      </p:sp>
      <p:sp>
        <p:nvSpPr>
          <p:cNvPr id="25" name="タイトル 1"/>
          <p:cNvSpPr txBox="1">
            <a:spLocks/>
          </p:cNvSpPr>
          <p:nvPr/>
        </p:nvSpPr>
        <p:spPr>
          <a:xfrm>
            <a:off x="107504" y="5731128"/>
            <a:ext cx="864097" cy="104414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1100" dirty="0" smtClean="0">
                <a:solidFill>
                  <a:schemeClr val="tx1"/>
                </a:solidFill>
                <a:latin typeface="+mn-ea"/>
              </a:rPr>
              <a:t>創業前後（シード期）</a:t>
            </a:r>
            <a:r>
              <a:rPr lang="en-US" altLang="ja-JP" sz="1100" dirty="0" smtClean="0">
                <a:solidFill>
                  <a:schemeClr val="tx1"/>
                </a:solidFill>
                <a:latin typeface="+mn-ea"/>
              </a:rPr>
              <a:t/>
            </a:r>
            <a:br>
              <a:rPr lang="en-US" altLang="ja-JP" sz="1100" dirty="0" smtClean="0">
                <a:solidFill>
                  <a:schemeClr val="tx1"/>
                </a:solidFill>
                <a:latin typeface="+mn-ea"/>
              </a:rPr>
            </a:br>
            <a:r>
              <a:rPr lang="ja-JP" altLang="en-US" sz="1100" dirty="0" smtClean="0">
                <a:solidFill>
                  <a:schemeClr val="tx1"/>
                </a:solidFill>
                <a:latin typeface="+mn-ea"/>
              </a:rPr>
              <a:t>ベンチャー企業の</a:t>
            </a:r>
            <a:r>
              <a:rPr lang="en-US" altLang="ja-JP" sz="1100" dirty="0" smtClean="0">
                <a:solidFill>
                  <a:schemeClr val="tx1"/>
                </a:solidFill>
                <a:latin typeface="+mn-ea"/>
              </a:rPr>
              <a:t/>
            </a:r>
            <a:br>
              <a:rPr lang="en-US" altLang="ja-JP" sz="1100" dirty="0" smtClean="0">
                <a:solidFill>
                  <a:schemeClr val="tx1"/>
                </a:solidFill>
                <a:latin typeface="+mn-ea"/>
              </a:rPr>
            </a:br>
            <a:r>
              <a:rPr lang="ja-JP" altLang="en-US" sz="1100" dirty="0" smtClean="0">
                <a:solidFill>
                  <a:schemeClr val="tx1"/>
                </a:solidFill>
                <a:latin typeface="+mn-ea"/>
              </a:rPr>
              <a:t>募集・選定</a:t>
            </a:r>
            <a:endParaRPr lang="ja-JP" altLang="en-US" sz="1100" dirty="0">
              <a:solidFill>
                <a:schemeClr val="tx1"/>
              </a:solidFill>
              <a:latin typeface="+mn-ea"/>
            </a:endParaRPr>
          </a:p>
        </p:txBody>
      </p:sp>
      <p:sp>
        <p:nvSpPr>
          <p:cNvPr id="28" name="サブタイトル 2"/>
          <p:cNvSpPr txBox="1">
            <a:spLocks/>
          </p:cNvSpPr>
          <p:nvPr/>
        </p:nvSpPr>
        <p:spPr>
          <a:xfrm>
            <a:off x="1187624" y="5731128"/>
            <a:ext cx="3456384" cy="103185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kumimoji="1"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9pPr>
          </a:lstStyle>
          <a:p>
            <a:pPr marL="0" indent="0">
              <a:buNone/>
            </a:pPr>
            <a:r>
              <a:rPr lang="ja-JP" altLang="en-US" sz="1100" dirty="0" smtClean="0">
                <a:solidFill>
                  <a:schemeClr val="tx1"/>
                </a:solidFill>
                <a:latin typeface="+mn-ea"/>
              </a:rPr>
              <a:t>関西を中心に約</a:t>
            </a:r>
            <a:r>
              <a:rPr lang="en-US" altLang="ja-JP" sz="1100" dirty="0" smtClean="0">
                <a:solidFill>
                  <a:schemeClr val="tx1"/>
                </a:solidFill>
                <a:latin typeface="+mn-ea"/>
              </a:rPr>
              <a:t>100</a:t>
            </a:r>
            <a:r>
              <a:rPr lang="ja-JP" altLang="en-US" sz="1100" dirty="0" smtClean="0">
                <a:solidFill>
                  <a:schemeClr val="tx1"/>
                </a:solidFill>
                <a:latin typeface="+mn-ea"/>
              </a:rPr>
              <a:t>名の支援者（メンター）　が集結 </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ＭＳ Ｐゴシック" panose="020B0600070205080204" pitchFamily="50" charset="-128"/>
                <a:ea typeface="ＭＳ Ｐゴシック" panose="020B0600070205080204" pitchFamily="50" charset="-128"/>
              </a:rPr>
              <a:t>・</a:t>
            </a:r>
            <a:r>
              <a:rPr lang="zh-TW" altLang="en-US" sz="1100" dirty="0" smtClean="0">
                <a:solidFill>
                  <a:schemeClr val="tx1"/>
                </a:solidFill>
                <a:latin typeface="ＭＳ Ｐゴシック" panose="020B0600070205080204" pitchFamily="50" charset="-128"/>
                <a:ea typeface="ＭＳ Ｐゴシック" panose="020B0600070205080204" pitchFamily="50" charset="-128"/>
              </a:rPr>
              <a:t>起業経験者等</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による</a:t>
            </a:r>
            <a:r>
              <a:rPr lang="ja-JP" altLang="en-US" sz="1100" dirty="0" smtClean="0">
                <a:solidFill>
                  <a:schemeClr val="tx1"/>
                </a:solidFill>
                <a:latin typeface="+mn-ea"/>
              </a:rPr>
              <a:t>メンタリング</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mn-ea"/>
              </a:rPr>
              <a:t>・大企業との連携支援</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mn-ea"/>
              </a:rPr>
              <a:t>・資金獲得支援</a:t>
            </a:r>
            <a:r>
              <a:rPr lang="ja-JP" altLang="en-US" sz="1100" dirty="0">
                <a:solidFill>
                  <a:schemeClr val="tx1"/>
                </a:solidFill>
                <a:latin typeface="+mn-ea"/>
              </a:rPr>
              <a:t>　</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mn-ea"/>
              </a:rPr>
              <a:t>　など、４か月間の集中支援</a:t>
            </a:r>
            <a:endParaRPr lang="en-US" altLang="ja-JP" sz="1100" dirty="0" smtClean="0">
              <a:solidFill>
                <a:schemeClr val="tx1"/>
              </a:solidFill>
              <a:latin typeface="+mn-ea"/>
            </a:endParaRPr>
          </a:p>
        </p:txBody>
      </p:sp>
      <p:sp>
        <p:nvSpPr>
          <p:cNvPr id="31" name="テキスト ボックス 30"/>
          <p:cNvSpPr txBox="1"/>
          <p:nvPr/>
        </p:nvSpPr>
        <p:spPr>
          <a:xfrm>
            <a:off x="107504" y="5301208"/>
            <a:ext cx="5112568" cy="415498"/>
          </a:xfrm>
          <a:prstGeom prst="rect">
            <a:avLst/>
          </a:prstGeom>
          <a:noFill/>
        </p:spPr>
        <p:txBody>
          <a:bodyPr wrap="square" rtlCol="0">
            <a:spAutoFit/>
          </a:bodyPr>
          <a:lstStyle/>
          <a:p>
            <a:r>
              <a:rPr lang="ja-JP" altLang="en-US" sz="1050" dirty="0" smtClean="0">
                <a:latin typeface="+mn-ea"/>
              </a:rPr>
              <a:t>大阪市</a:t>
            </a:r>
            <a:r>
              <a:rPr lang="ja-JP" altLang="en-US" sz="1050" dirty="0">
                <a:latin typeface="+mn-ea"/>
              </a:rPr>
              <a:t>が開設</a:t>
            </a:r>
            <a:r>
              <a:rPr lang="ja-JP" altLang="en-US" sz="1050" dirty="0" smtClean="0">
                <a:latin typeface="+mn-ea"/>
              </a:rPr>
              <a:t>して</a:t>
            </a:r>
            <a:r>
              <a:rPr lang="ja-JP" altLang="en-US" sz="1050" dirty="0">
                <a:latin typeface="+mn-ea"/>
              </a:rPr>
              <a:t>いる大阪</a:t>
            </a:r>
            <a:r>
              <a:rPr lang="ja-JP" altLang="en-US" sz="1050" dirty="0" smtClean="0">
                <a:latin typeface="+mn-ea"/>
              </a:rPr>
              <a:t>イノベーションハブ（ＯＩＨ）に</a:t>
            </a:r>
            <a:r>
              <a:rPr lang="ja-JP" altLang="en-US" sz="1050" dirty="0">
                <a:latin typeface="+mn-ea"/>
              </a:rPr>
              <a:t>おいて、</a:t>
            </a:r>
            <a:endParaRPr lang="en-US" altLang="ja-JP" sz="1050" dirty="0">
              <a:latin typeface="+mn-ea"/>
            </a:endParaRPr>
          </a:p>
          <a:p>
            <a:r>
              <a:rPr lang="ja-JP" altLang="en-US" sz="1050" dirty="0">
                <a:latin typeface="+mn-ea"/>
              </a:rPr>
              <a:t>有望なシード期ベンチャー企業を発掘し、短期間での集中支援により成長を加速</a:t>
            </a:r>
          </a:p>
        </p:txBody>
      </p:sp>
      <p:sp>
        <p:nvSpPr>
          <p:cNvPr id="24" name="二等辺三角形 23"/>
          <p:cNvSpPr/>
          <p:nvPr/>
        </p:nvSpPr>
        <p:spPr>
          <a:xfrm rot="5400000">
            <a:off x="731871" y="6209172"/>
            <a:ext cx="733825" cy="11035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bwMode="white">
          <a:xfrm>
            <a:off x="305503" y="2634341"/>
            <a:ext cx="1392813" cy="52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useBgFill="1">
        <p:nvSpPr>
          <p:cNvPr id="26" name="テキスト ボックス 25"/>
          <p:cNvSpPr txBox="1"/>
          <p:nvPr/>
        </p:nvSpPr>
        <p:spPr>
          <a:xfrm>
            <a:off x="40117" y="2882697"/>
            <a:ext cx="2320542" cy="577081"/>
          </a:xfrm>
          <a:prstGeom prst="rect">
            <a:avLst/>
          </a:prstGeom>
        </p:spPr>
        <p:txBody>
          <a:bodyPr wrap="square" rtlCol="0">
            <a:spAutoFit/>
          </a:bodyPr>
          <a:lstStyle/>
          <a:p>
            <a:r>
              <a:rPr lang="ja-JP" altLang="en-US" sz="1050" dirty="0" smtClean="0">
                <a:latin typeface="+mn-ea"/>
              </a:rPr>
              <a:t>ビジネスプランの発掘から成長過程に</a:t>
            </a:r>
            <a:endParaRPr lang="en-US" altLang="ja-JP" sz="1050" dirty="0">
              <a:latin typeface="+mn-ea"/>
            </a:endParaRPr>
          </a:p>
          <a:p>
            <a:r>
              <a:rPr lang="ja-JP" altLang="en-US" sz="1050" dirty="0" smtClean="0">
                <a:latin typeface="+mn-ea"/>
              </a:rPr>
              <a:t>至るまで、創業者の着実な</a:t>
            </a:r>
            <a:endParaRPr lang="en-US" altLang="ja-JP" sz="1050" dirty="0" smtClean="0">
              <a:latin typeface="+mn-ea"/>
            </a:endParaRPr>
          </a:p>
          <a:p>
            <a:r>
              <a:rPr lang="ja-JP" altLang="en-US" sz="1050" dirty="0" smtClean="0">
                <a:latin typeface="+mn-ea"/>
              </a:rPr>
              <a:t>成長を支援</a:t>
            </a:r>
          </a:p>
        </p:txBody>
      </p:sp>
      <p:sp>
        <p:nvSpPr>
          <p:cNvPr id="27" name="テキスト ボックス 26"/>
          <p:cNvSpPr txBox="1"/>
          <p:nvPr/>
        </p:nvSpPr>
        <p:spPr>
          <a:xfrm>
            <a:off x="5444943" y="2785751"/>
            <a:ext cx="3346530" cy="253916"/>
          </a:xfrm>
          <a:prstGeom prst="rect">
            <a:avLst/>
          </a:prstGeom>
          <a:noFill/>
        </p:spPr>
        <p:txBody>
          <a:bodyPr wrap="square" rtlCol="0">
            <a:spAutoFit/>
          </a:bodyPr>
          <a:lstStyle/>
          <a:p>
            <a:r>
              <a:rPr lang="ja-JP" altLang="en-US" sz="1050" dirty="0" smtClean="0"/>
              <a:t>成功経験のある先輩起業家が指導し上場をめざす</a:t>
            </a:r>
            <a:endParaRPr lang="en-US" altLang="ja-JP" sz="1050" dirty="0" smtClean="0"/>
          </a:p>
        </p:txBody>
      </p:sp>
      <p:sp>
        <p:nvSpPr>
          <p:cNvPr id="29" name="テキスト ボックス 28"/>
          <p:cNvSpPr txBox="1"/>
          <p:nvPr/>
        </p:nvSpPr>
        <p:spPr>
          <a:xfrm>
            <a:off x="3095836" y="2334652"/>
            <a:ext cx="2268252" cy="446276"/>
          </a:xfrm>
          <a:prstGeom prst="rect">
            <a:avLst/>
          </a:prstGeom>
          <a:noFill/>
        </p:spPr>
        <p:txBody>
          <a:bodyPr wrap="square" rtlCol="0">
            <a:spAutoFit/>
          </a:bodyPr>
          <a:lstStyle/>
          <a:p>
            <a:r>
              <a:rPr kumimoji="1" lang="ja-JP" altLang="en-US" sz="1100" dirty="0" smtClean="0"/>
              <a:t>＜</a:t>
            </a:r>
            <a:r>
              <a:rPr kumimoji="1" lang="ja-JP" altLang="en-US" sz="1200" dirty="0" smtClean="0"/>
              <a:t>実績</a:t>
            </a:r>
            <a:r>
              <a:rPr lang="ja-JP" altLang="en-US" sz="1100" dirty="0"/>
              <a:t>＞第１回～</a:t>
            </a:r>
            <a:r>
              <a:rPr lang="ja-JP" altLang="en-US" sz="1100" dirty="0" smtClean="0"/>
              <a:t>第７回</a:t>
            </a:r>
            <a:r>
              <a:rPr lang="ja-JP" altLang="en-US" sz="1100" dirty="0"/>
              <a:t>受賞者</a:t>
            </a:r>
            <a:endParaRPr lang="en-US" altLang="ja-JP" sz="1100" dirty="0"/>
          </a:p>
          <a:p>
            <a:r>
              <a:rPr lang="ja-JP" altLang="en-US" sz="1100" dirty="0"/>
              <a:t>　</a:t>
            </a:r>
            <a:r>
              <a:rPr lang="ja-JP" altLang="en-US" sz="1050" dirty="0"/>
              <a:t>売上げ推移</a:t>
            </a:r>
            <a:r>
              <a:rPr lang="ja-JP" altLang="en-US" sz="1050" dirty="0" smtClean="0"/>
              <a:t>（２０</a:t>
            </a:r>
            <a:r>
              <a:rPr lang="ja-JP" altLang="en-US" sz="1050" dirty="0"/>
              <a:t>者</a:t>
            </a:r>
            <a:r>
              <a:rPr lang="ja-JP" altLang="en-US" sz="1050" dirty="0" smtClean="0"/>
              <a:t>）</a:t>
            </a:r>
            <a:endParaRPr lang="ja-JP" altLang="en-US" sz="1050" dirty="0"/>
          </a:p>
        </p:txBody>
      </p:sp>
      <p:sp>
        <p:nvSpPr>
          <p:cNvPr id="32" name="角丸四角形 31"/>
          <p:cNvSpPr/>
          <p:nvPr/>
        </p:nvSpPr>
        <p:spPr>
          <a:xfrm>
            <a:off x="5479105" y="6055276"/>
            <a:ext cx="3312368" cy="720000"/>
          </a:xfrm>
          <a:prstGeom prst="roundRect">
            <a:avLst/>
          </a:prstGeom>
          <a:solidFill>
            <a:srgbClr val="66FF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r>
              <a:rPr lang="ja-JP" altLang="en-US" sz="1050" dirty="0" smtClean="0">
                <a:solidFill>
                  <a:schemeClr val="tx1"/>
                </a:solidFill>
              </a:rPr>
              <a:t>　大阪イノベーションハブ（ＯＩＨ）においても、ベンチャー</a:t>
            </a:r>
            <a:r>
              <a:rPr lang="ja-JP" altLang="en-US" sz="1050" dirty="0">
                <a:solidFill>
                  <a:schemeClr val="tx1"/>
                </a:solidFill>
              </a:rPr>
              <a:t>企業のさらなる</a:t>
            </a:r>
            <a:r>
              <a:rPr lang="ja-JP" altLang="en-US" sz="1050" dirty="0" smtClean="0">
                <a:solidFill>
                  <a:schemeClr val="tx1"/>
                </a:solidFill>
              </a:rPr>
              <a:t>成長</a:t>
            </a:r>
            <a:r>
              <a:rPr lang="ja-JP" altLang="en-US" sz="1050" dirty="0">
                <a:solidFill>
                  <a:schemeClr val="tx1"/>
                </a:solidFill>
              </a:rPr>
              <a:t>に</a:t>
            </a:r>
            <a:r>
              <a:rPr lang="ja-JP" altLang="en-US" sz="1050" dirty="0" smtClean="0">
                <a:solidFill>
                  <a:schemeClr val="tx1"/>
                </a:solidFill>
              </a:rPr>
              <a:t>向け、</a:t>
            </a:r>
            <a:r>
              <a:rPr lang="ja-JP" altLang="en-US" sz="1050" dirty="0">
                <a:solidFill>
                  <a:schemeClr val="tx1"/>
                </a:solidFill>
              </a:rPr>
              <a:t>グローバルイノベーション創出支援事業を展開</a:t>
            </a:r>
            <a:r>
              <a:rPr lang="ja-JP" altLang="en-US" sz="1050" dirty="0" smtClean="0">
                <a:solidFill>
                  <a:schemeClr val="tx1"/>
                </a:solidFill>
              </a:rPr>
              <a:t>し、起業家</a:t>
            </a:r>
            <a:r>
              <a:rPr lang="ja-JP" altLang="en-US" sz="1050" dirty="0">
                <a:solidFill>
                  <a:schemeClr val="tx1"/>
                </a:solidFill>
              </a:rPr>
              <a:t>と支援者を</a:t>
            </a:r>
            <a:r>
              <a:rPr lang="ja-JP" altLang="en-US" sz="1050" dirty="0" smtClean="0">
                <a:solidFill>
                  <a:schemeClr val="tx1"/>
                </a:solidFill>
              </a:rPr>
              <a:t>繋ぐイベントをはじめとした様々な支援を実施している。</a:t>
            </a:r>
            <a:endParaRPr lang="en-US" altLang="ja-JP" sz="1050" dirty="0">
              <a:solidFill>
                <a:schemeClr val="tx1"/>
              </a:solidFill>
            </a:endParaRPr>
          </a:p>
        </p:txBody>
      </p:sp>
      <p:sp>
        <p:nvSpPr>
          <p:cNvPr id="33" name="テキスト ボックス 32"/>
          <p:cNvSpPr txBox="1"/>
          <p:nvPr/>
        </p:nvSpPr>
        <p:spPr>
          <a:xfrm>
            <a:off x="3104218" y="4459178"/>
            <a:ext cx="2195737" cy="553998"/>
          </a:xfrm>
          <a:prstGeom prst="rect">
            <a:avLst/>
          </a:prstGeom>
          <a:noFill/>
        </p:spPr>
        <p:txBody>
          <a:bodyPr wrap="square" rtlCol="0">
            <a:spAutoFit/>
          </a:bodyPr>
          <a:lstStyle/>
          <a:p>
            <a:pPr algn="just"/>
            <a:r>
              <a:rPr kumimoji="1" lang="ja-JP" altLang="en-US" sz="1000" dirty="0" smtClean="0"/>
              <a:t>→事業継続するとともに全体的に</a:t>
            </a:r>
            <a:r>
              <a:rPr lang="ja-JP" altLang="en-US" sz="1000" dirty="0" smtClean="0"/>
              <a:t>売上</a:t>
            </a:r>
            <a:r>
              <a:rPr lang="ja-JP" altLang="en-US" sz="1000" dirty="0"/>
              <a:t>も</a:t>
            </a:r>
            <a:r>
              <a:rPr lang="ja-JP" altLang="en-US" sz="1000" dirty="0" smtClean="0"/>
              <a:t>増加するなど、着実に成長。売上が１億円を超える受賞者も出現。</a:t>
            </a:r>
            <a:endParaRPr kumimoji="1" lang="ja-JP" altLang="en-US" sz="1000" dirty="0"/>
          </a:p>
        </p:txBody>
      </p:sp>
      <p:sp>
        <p:nvSpPr>
          <p:cNvPr id="37" name="正方形/長方形 10"/>
          <p:cNvSpPr>
            <a:spLocks noChangeArrowheads="1"/>
          </p:cNvSpPr>
          <p:nvPr/>
        </p:nvSpPr>
        <p:spPr bwMode="auto">
          <a:xfrm>
            <a:off x="141414" y="49815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創業・ベンチャー支援</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8" name="正方形/長方形 37"/>
          <p:cNvSpPr/>
          <p:nvPr/>
        </p:nvSpPr>
        <p:spPr>
          <a:xfrm>
            <a:off x="69404" y="953294"/>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創業者の成長に向けた各種取組みを強化しているほか、創業支援環境の整備を図っている。特に、高い技術力やイノベーティブなアイデアで成長</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ベンチャー</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や中小企業については、大阪全体の経済成長のけん引役となりうることから、その創業・成長に向けて、府市で一体的なバリューチェーンを提供するよう、支援の取組みを強化している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円/楕円 3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109</a:t>
            </a:fld>
            <a:endParaRPr lang="ja-JP" altLang="en-US" dirty="0"/>
          </a:p>
        </p:txBody>
      </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758257"/>
            <a:ext cx="1835392" cy="167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正方形/長方形 40"/>
          <p:cNvSpPr/>
          <p:nvPr/>
        </p:nvSpPr>
        <p:spPr>
          <a:xfrm>
            <a:off x="5218562" y="2412923"/>
            <a:ext cx="3520223" cy="461665"/>
          </a:xfrm>
          <a:prstGeom prst="rect">
            <a:avLst/>
          </a:prstGeom>
        </p:spPr>
        <p:txBody>
          <a:bodyPr wrap="square">
            <a:spAutoFit/>
          </a:bodyPr>
          <a:lstStyle/>
          <a:p>
            <a:pPr marL="177800" indent="-177800"/>
            <a:r>
              <a:rPr lang="ja-JP" altLang="en-US" sz="1200" dirty="0" smtClean="0">
                <a:latin typeface="HGPｺﾞｼｯｸE" pitchFamily="50" charset="-128"/>
                <a:ea typeface="HGPｺﾞｼｯｸE" pitchFamily="50" charset="-128"/>
              </a:rPr>
              <a:t>〇</a:t>
            </a:r>
            <a:r>
              <a:rPr lang="en-US" altLang="ja-JP" sz="1200" dirty="0" smtClean="0">
                <a:latin typeface="HGPｺﾞｼｯｸE" pitchFamily="50" charset="-128"/>
                <a:ea typeface="HGPｺﾞｼｯｸE" pitchFamily="50" charset="-128"/>
              </a:rPr>
              <a:t>2015-2018(</a:t>
            </a:r>
            <a:r>
              <a:rPr lang="ja-JP" altLang="en-US" sz="1200" dirty="0" smtClean="0">
                <a:latin typeface="HGPｺﾞｼｯｸE" pitchFamily="50" charset="-128"/>
                <a:ea typeface="HGPｺﾞｼｯｸE" pitchFamily="50" charset="-128"/>
              </a:rPr>
              <a:t>平成</a:t>
            </a:r>
            <a:r>
              <a:rPr lang="en-US" altLang="ja-JP" sz="1200" dirty="0" smtClean="0">
                <a:latin typeface="HGPｺﾞｼｯｸE" pitchFamily="50" charset="-128"/>
                <a:ea typeface="HGPｺﾞｼｯｸE" pitchFamily="50" charset="-128"/>
              </a:rPr>
              <a:t>27</a:t>
            </a:r>
            <a:r>
              <a:rPr lang="ja-JP" altLang="en-US" sz="1200" dirty="0" smtClean="0">
                <a:latin typeface="HGPｺﾞｼｯｸE" pitchFamily="50" charset="-128"/>
                <a:ea typeface="HGPｺﾞｼｯｸE" pitchFamily="50" charset="-128"/>
              </a:rPr>
              <a:t>年～</a:t>
            </a:r>
            <a:r>
              <a:rPr lang="en-US" altLang="ja-JP" sz="1200" dirty="0" smtClean="0">
                <a:latin typeface="HGPｺﾞｼｯｸE" pitchFamily="50" charset="-128"/>
                <a:ea typeface="HGPｺﾞｼｯｸE" pitchFamily="50" charset="-128"/>
              </a:rPr>
              <a:t>30</a:t>
            </a:r>
            <a:r>
              <a:rPr lang="ja-JP" altLang="en-US" sz="1200" dirty="0" smtClean="0">
                <a:latin typeface="HGPｺﾞｼｯｸE" pitchFamily="50" charset="-128"/>
                <a:ea typeface="HGPｺﾞｼｯｸE" pitchFamily="50" charset="-128"/>
              </a:rPr>
              <a:t>年</a:t>
            </a:r>
            <a:r>
              <a:rPr lang="en-US" altLang="ja-JP" sz="1200" dirty="0" smtClean="0">
                <a:latin typeface="HGPｺﾞｼｯｸE" pitchFamily="50" charset="-128"/>
                <a:ea typeface="HGPｺﾞｼｯｸE" pitchFamily="50" charset="-128"/>
              </a:rPr>
              <a:t>)</a:t>
            </a:r>
          </a:p>
          <a:p>
            <a:pPr marL="177800" indent="-177800"/>
            <a:r>
              <a:rPr lang="ja-JP" altLang="en-US" sz="1200" dirty="0">
                <a:latin typeface="HGPｺﾞｼｯｸE" pitchFamily="50" charset="-128"/>
                <a:ea typeface="HGPｺﾞｼｯｸE" pitchFamily="50" charset="-128"/>
              </a:rPr>
              <a:t>　</a:t>
            </a:r>
            <a:r>
              <a:rPr lang="ja-JP" altLang="en-US" sz="1200" dirty="0" smtClean="0">
                <a:latin typeface="HGPｺﾞｼｯｸE" pitchFamily="50" charset="-128"/>
                <a:ea typeface="HGPｺﾞｼｯｸE" pitchFamily="50" charset="-128"/>
              </a:rPr>
              <a:t>　ベンチャー企業成長プロジェクト「</a:t>
            </a:r>
            <a:r>
              <a:rPr lang="en-US" altLang="ja-JP" sz="1200" dirty="0" smtClean="0">
                <a:latin typeface="HGPｺﾞｼｯｸE" pitchFamily="50" charset="-128"/>
                <a:ea typeface="HGPｺﾞｼｯｸE" pitchFamily="50" charset="-128"/>
              </a:rPr>
              <a:t>Booming!</a:t>
            </a:r>
            <a:r>
              <a:rPr lang="ja-JP" altLang="en-US" sz="1200" dirty="0" smtClean="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5246884" y="3697431"/>
            <a:ext cx="3986364" cy="2631490"/>
          </a:xfrm>
          <a:prstGeom prst="rect">
            <a:avLst/>
          </a:prstGeom>
        </p:spPr>
        <p:txBody>
          <a:bodyPr wrap="square">
            <a:spAutoFit/>
          </a:bodyPr>
          <a:lstStyle/>
          <a:p>
            <a:pPr marL="177800" indent="-177800"/>
            <a:r>
              <a:rPr lang="ja-JP" altLang="en-US" sz="1200" dirty="0" smtClean="0">
                <a:latin typeface="HGPｺﾞｼｯｸE" pitchFamily="50" charset="-128"/>
                <a:ea typeface="HGPｺﾞｼｯｸE" pitchFamily="50" charset="-128"/>
              </a:rPr>
              <a:t>〇</a:t>
            </a:r>
            <a:r>
              <a:rPr lang="en-US" altLang="ja-JP" sz="1200" dirty="0" smtClean="0">
                <a:latin typeface="HGPｺﾞｼｯｸE" pitchFamily="50" charset="-128"/>
                <a:ea typeface="HGPｺﾞｼｯｸE" pitchFamily="50" charset="-128"/>
              </a:rPr>
              <a:t>2019(</a:t>
            </a:r>
            <a:r>
              <a:rPr lang="ja-JP" altLang="en-US" sz="1200" dirty="0" smtClean="0">
                <a:latin typeface="HGPｺﾞｼｯｸE" pitchFamily="50" charset="-128"/>
                <a:ea typeface="HGPｺﾞｼｯｸE" pitchFamily="50" charset="-128"/>
              </a:rPr>
              <a:t>令和元年</a:t>
            </a:r>
            <a:r>
              <a:rPr lang="en-US" altLang="ja-JP" sz="1200" dirty="0" smtClean="0">
                <a:latin typeface="HGPｺﾞｼｯｸE" pitchFamily="50" charset="-128"/>
                <a:ea typeface="HGPｺﾞｼｯｸE" pitchFamily="50" charset="-128"/>
              </a:rPr>
              <a:t>)</a:t>
            </a:r>
            <a:r>
              <a:rPr lang="ja-JP" altLang="en-US" sz="1200" dirty="0" smtClean="0">
                <a:latin typeface="HGPｺﾞｼｯｸE" pitchFamily="50" charset="-128"/>
                <a:ea typeface="HGPｺﾞｼｯｸE" pitchFamily="50" charset="-128"/>
              </a:rPr>
              <a:t>～</a:t>
            </a:r>
            <a:endParaRPr lang="en-US" altLang="ja-JP" sz="1200" dirty="0" smtClean="0">
              <a:latin typeface="HGPｺﾞｼｯｸE" pitchFamily="50" charset="-128"/>
              <a:ea typeface="HGPｺﾞｼｯｸE" pitchFamily="50" charset="-128"/>
            </a:endParaRPr>
          </a:p>
          <a:p>
            <a:pPr marL="177800" indent="-177800"/>
            <a:r>
              <a:rPr lang="ja-JP" altLang="en-US" sz="1200" dirty="0">
                <a:latin typeface="HGPｺﾞｼｯｸE" pitchFamily="50" charset="-128"/>
                <a:ea typeface="HGPｺﾞｼｯｸE" pitchFamily="50" charset="-128"/>
                <a:cs typeface="Meiryo UI" panose="020B0604030504040204" pitchFamily="50" charset="-128"/>
              </a:rPr>
              <a:t>　　</a:t>
            </a:r>
            <a:r>
              <a:rPr lang="ja-JP" altLang="en-US" sz="1050" dirty="0">
                <a:latin typeface="+mn-ea"/>
                <a:cs typeface="Meiryo UI" panose="020B0604030504040204" pitchFamily="50" charset="-128"/>
              </a:rPr>
              <a:t>リーディングカンパニーを目指し、急成長を狙うベンチャー企業を対象として、起業前後の初期段階と、一定の成長を遂げ、さらなる発展を目指す段階それぞれに対して、その成長速度・成功確率を高めるための支援を実施</a:t>
            </a:r>
            <a:r>
              <a:rPr lang="ja-JP" altLang="en-US" sz="1050" dirty="0" smtClean="0">
                <a:latin typeface="+mn-ea"/>
                <a:cs typeface="Meiryo UI" panose="020B0604030504040204" pitchFamily="50" charset="-128"/>
              </a:rPr>
              <a:t>。</a:t>
            </a:r>
            <a:endParaRPr lang="en-US" altLang="ja-JP" sz="1050" dirty="0" smtClean="0">
              <a:latin typeface="+mn-ea"/>
              <a:cs typeface="Meiryo UI" panose="020B0604030504040204" pitchFamily="50" charset="-128"/>
            </a:endParaRPr>
          </a:p>
          <a:p>
            <a:pPr marL="177800" indent="-177800"/>
            <a:r>
              <a:rPr lang="ja-JP" altLang="en-US" sz="1200" dirty="0" smtClean="0">
                <a:latin typeface="HGPｺﾞｼｯｸE" panose="020B0900000000000000" pitchFamily="50" charset="-128"/>
                <a:ea typeface="HGPｺﾞｼｯｸE" panose="020B0900000000000000" pitchFamily="50" charset="-128"/>
                <a:cs typeface="Meiryo UI" panose="020B0604030504040204" pitchFamily="50" charset="-128"/>
              </a:rPr>
              <a:t>　・スタートアップ・イニシャルプログラム</a:t>
            </a:r>
            <a:r>
              <a:rPr lang="en-US" altLang="ja-JP" sz="1200" dirty="0" smtClean="0">
                <a:latin typeface="HGPｺﾞｼｯｸE" panose="020B0900000000000000" pitchFamily="50" charset="-128"/>
                <a:ea typeface="HGPｺﾞｼｯｸE" panose="020B0900000000000000" pitchFamily="50" charset="-128"/>
                <a:cs typeface="Meiryo UI" panose="020B0604030504040204" pitchFamily="50" charset="-128"/>
              </a:rPr>
              <a:t>OSAKA</a:t>
            </a:r>
          </a:p>
          <a:p>
            <a:pPr marL="177800" indent="-177800"/>
            <a:r>
              <a:rPr lang="ja-JP" altLang="en-US" sz="1050" dirty="0" smtClean="0">
                <a:latin typeface="+mn-ea"/>
                <a:cs typeface="Meiryo UI" panose="020B0604030504040204" pitchFamily="50" charset="-128"/>
              </a:rPr>
              <a:t>　　　</a:t>
            </a:r>
            <a:r>
              <a:rPr lang="ja-JP" altLang="en-US" sz="1050" dirty="0" smtClean="0">
                <a:latin typeface="+mn-ea"/>
              </a:rPr>
              <a:t>初期</a:t>
            </a:r>
            <a:r>
              <a:rPr lang="ja-JP" altLang="en-US" sz="1050" dirty="0">
                <a:latin typeface="+mn-ea"/>
              </a:rPr>
              <a:t>段階</a:t>
            </a:r>
            <a:r>
              <a:rPr lang="ja-JP" altLang="en-US" sz="1050" dirty="0" smtClean="0">
                <a:latin typeface="+mn-ea"/>
              </a:rPr>
              <a:t>におい</a:t>
            </a:r>
            <a:r>
              <a:rPr lang="ja-JP" altLang="en-US" sz="1050" dirty="0">
                <a:latin typeface="+mn-ea"/>
              </a:rPr>
              <a:t>て</a:t>
            </a:r>
            <a:r>
              <a:rPr lang="ja-JP" altLang="en-US" sz="1050" dirty="0" smtClean="0">
                <a:latin typeface="+mn-ea"/>
              </a:rPr>
              <a:t>は</a:t>
            </a:r>
            <a:r>
              <a:rPr lang="ja-JP" altLang="en-US" sz="1050" dirty="0">
                <a:latin typeface="+mn-ea"/>
              </a:rPr>
              <a:t>、専門的ノウハウの体系的な習得のほか、既存企業との連携・協業の機会等の提供により、成長に向けたスタートダッシュを支援。</a:t>
            </a:r>
            <a:endParaRPr lang="en-US" altLang="ja-JP" sz="1050" dirty="0">
              <a:latin typeface="+mn-ea"/>
              <a:cs typeface="Meiryo UI" panose="020B0604030504040204" pitchFamily="50" charset="-128"/>
            </a:endParaRPr>
          </a:p>
          <a:p>
            <a:pPr marL="177800" indent="-177800"/>
            <a:r>
              <a:rPr lang="ja-JP" altLang="en-US" sz="1200" dirty="0" smtClean="0">
                <a:latin typeface="HGPｺﾞｼｯｸE" panose="020B0900000000000000" pitchFamily="50" charset="-128"/>
                <a:ea typeface="HGPｺﾞｼｯｸE" panose="020B0900000000000000" pitchFamily="50" charset="-128"/>
                <a:cs typeface="Meiryo UI" panose="020B0604030504040204" pitchFamily="50" charset="-128"/>
              </a:rPr>
              <a:t>　・スタートアップ発展支援プロジェクト「</a:t>
            </a:r>
            <a:r>
              <a:rPr lang="en-US" altLang="ja-JP" sz="1200" dirty="0" smtClean="0">
                <a:latin typeface="HGPｺﾞｼｯｸE" panose="020B0900000000000000" pitchFamily="50" charset="-128"/>
                <a:ea typeface="HGPｺﾞｼｯｸE" panose="020B0900000000000000" pitchFamily="50" charset="-128"/>
                <a:cs typeface="Meiryo UI" panose="020B0604030504040204" pitchFamily="50" charset="-128"/>
              </a:rPr>
              <a:t>RISING!</a:t>
            </a:r>
          </a:p>
          <a:p>
            <a:pPr marL="177800" indent="-177800"/>
            <a:r>
              <a:rPr lang="ja-JP" altLang="en-US" sz="1050" dirty="0" smtClean="0">
                <a:latin typeface="+mn-ea"/>
                <a:cs typeface="Meiryo UI" panose="020B0604030504040204" pitchFamily="50" charset="-128"/>
              </a:rPr>
              <a:t>　　　発展</a:t>
            </a:r>
            <a:r>
              <a:rPr lang="ja-JP" altLang="en-US" sz="1050" dirty="0">
                <a:latin typeface="+mn-ea"/>
                <a:cs typeface="Meiryo UI" panose="020B0604030504040204" pitchFamily="50" charset="-128"/>
              </a:rPr>
              <a:t>段階</a:t>
            </a:r>
            <a:r>
              <a:rPr lang="ja-JP" altLang="en-US" sz="1050" dirty="0" smtClean="0">
                <a:latin typeface="+mn-ea"/>
                <a:cs typeface="Meiryo UI" panose="020B0604030504040204" pitchFamily="50" charset="-128"/>
              </a:rPr>
              <a:t>におい</a:t>
            </a:r>
            <a:r>
              <a:rPr lang="ja-JP" altLang="en-US" sz="1050" dirty="0">
                <a:latin typeface="+mn-ea"/>
                <a:cs typeface="Meiryo UI" panose="020B0604030504040204" pitchFamily="50" charset="-128"/>
              </a:rPr>
              <a:t>て</a:t>
            </a:r>
            <a:r>
              <a:rPr lang="ja-JP" altLang="en-US" sz="1050" dirty="0" smtClean="0">
                <a:latin typeface="+mn-ea"/>
                <a:cs typeface="Meiryo UI" panose="020B0604030504040204" pitchFamily="50" charset="-128"/>
              </a:rPr>
              <a:t>は</a:t>
            </a:r>
            <a:r>
              <a:rPr lang="ja-JP" altLang="en-US" sz="1050" dirty="0">
                <a:latin typeface="+mn-ea"/>
                <a:cs typeface="Meiryo UI" panose="020B0604030504040204" pitchFamily="50" charset="-128"/>
              </a:rPr>
              <a:t>、株式上場や</a:t>
            </a:r>
            <a:r>
              <a:rPr lang="en-US" altLang="ja-JP" sz="1050" dirty="0">
                <a:latin typeface="+mn-ea"/>
                <a:cs typeface="Meiryo UI" panose="020B0604030504040204" pitchFamily="50" charset="-128"/>
              </a:rPr>
              <a:t>M&amp;A</a:t>
            </a:r>
            <a:r>
              <a:rPr lang="ja-JP" altLang="en-US" sz="1050" dirty="0" err="1">
                <a:latin typeface="+mn-ea"/>
                <a:cs typeface="Meiryo UI" panose="020B0604030504040204" pitchFamily="50" charset="-128"/>
              </a:rPr>
              <a:t>だけで</a:t>
            </a:r>
            <a:r>
              <a:rPr lang="ja-JP" altLang="en-US" sz="1050" dirty="0">
                <a:latin typeface="+mn-ea"/>
                <a:cs typeface="Meiryo UI" panose="020B0604030504040204" pitchFamily="50" charset="-128"/>
              </a:rPr>
              <a:t>なく、大阪を代表するベンチャー企業として</a:t>
            </a:r>
            <a:r>
              <a:rPr lang="ja-JP" altLang="en-US" sz="1050" dirty="0" smtClean="0">
                <a:latin typeface="+mn-ea"/>
                <a:cs typeface="Meiryo UI" panose="020B0604030504040204" pitchFamily="50" charset="-128"/>
              </a:rPr>
              <a:t>、成功起業家によるメンタリングや首都圏での情報発信支援など、その</a:t>
            </a:r>
            <a:r>
              <a:rPr lang="ja-JP" altLang="en-US" sz="1050" dirty="0">
                <a:latin typeface="+mn-ea"/>
                <a:cs typeface="Meiryo UI" panose="020B0604030504040204" pitchFamily="50" charset="-128"/>
              </a:rPr>
              <a:t>先の成長を見据えた企業価値の向上を支援。</a:t>
            </a:r>
          </a:p>
          <a:p>
            <a:pPr marL="177800" indent="-177800"/>
            <a:endPar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endParaRPr>
          </a:p>
        </p:txBody>
      </p:sp>
      <p:sp>
        <p:nvSpPr>
          <p:cNvPr id="5" name="テキスト ボックス 4"/>
          <p:cNvSpPr txBox="1"/>
          <p:nvPr/>
        </p:nvSpPr>
        <p:spPr>
          <a:xfrm>
            <a:off x="30440" y="2544314"/>
            <a:ext cx="2827584" cy="415498"/>
          </a:xfrm>
          <a:prstGeom prst="rect">
            <a:avLst/>
          </a:prstGeom>
          <a:noFill/>
        </p:spPr>
        <p:txBody>
          <a:bodyPr wrap="square" rtlCol="0">
            <a:spAutoFit/>
          </a:bodyPr>
          <a:lstStyle/>
          <a:p>
            <a:r>
              <a:rPr kumimoji="1" lang="en-US" altLang="ja-JP" sz="1050" dirty="0" smtClean="0"/>
              <a:t>※</a:t>
            </a:r>
            <a:r>
              <a:rPr kumimoji="1" lang="ja-JP" altLang="en-US" sz="1050" dirty="0" smtClean="0"/>
              <a:t>前年度事業「大阪起業家スタートアップ事業」</a:t>
            </a:r>
            <a:endParaRPr kumimoji="1" lang="en-US" altLang="ja-JP" sz="1050" dirty="0" smtClean="0"/>
          </a:p>
          <a:p>
            <a:r>
              <a:rPr kumimoji="1" lang="ja-JP" altLang="en-US" sz="1050" dirty="0" smtClean="0"/>
              <a:t>から名称変更。</a:t>
            </a:r>
            <a:endParaRPr kumimoji="1" lang="ja-JP" altLang="en-US" sz="1050" dirty="0"/>
          </a:p>
        </p:txBody>
      </p:sp>
      <p:pic>
        <p:nvPicPr>
          <p:cNvPr id="7" name="図 6"/>
          <p:cNvPicPr>
            <a:picLocks noChangeAspect="1"/>
          </p:cNvPicPr>
          <p:nvPr/>
        </p:nvPicPr>
        <p:blipFill>
          <a:blip r:embed="rId4"/>
          <a:stretch>
            <a:fillRect/>
          </a:stretch>
        </p:blipFill>
        <p:spPr>
          <a:xfrm>
            <a:off x="345698" y="2960534"/>
            <a:ext cx="2650506" cy="2154518"/>
          </a:xfrm>
          <a:prstGeom prst="rect">
            <a:avLst/>
          </a:prstGeom>
        </p:spPr>
      </p:pic>
    </p:spTree>
    <p:extLst>
      <p:ext uri="{BB962C8B-B14F-4D97-AF65-F5344CB8AC3E}">
        <p14:creationId xmlns:p14="http://schemas.microsoft.com/office/powerpoint/2010/main" val="15454619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0404" y="1844824"/>
            <a:ext cx="468561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大阪府におけるクラウド・ファンディング活用事例</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14"/>
          <p:cNvSpPr>
            <a:spLocks noChangeArrowheads="1"/>
          </p:cNvSpPr>
          <p:nvPr/>
        </p:nvSpPr>
        <p:spPr bwMode="auto">
          <a:xfrm>
            <a:off x="4719726" y="1844824"/>
            <a:ext cx="4388778" cy="338554"/>
          </a:xfrm>
          <a:prstGeom prst="rect">
            <a:avLst/>
          </a:prstGeom>
          <a:noFill/>
          <a:ln w="9525">
            <a:noFill/>
            <a:miter lim="800000"/>
            <a:headEnd/>
            <a:tailEnd/>
          </a:ln>
        </p:spPr>
        <p:txBody>
          <a:bodyPr wrap="square">
            <a:spAutoFit/>
          </a:bodyPr>
          <a:lstStyle/>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グローバルイノベーションファンドの概要</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82055" y="2132856"/>
            <a:ext cx="3938417" cy="830997"/>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名称</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ハック大阪投資事業有限責任組合</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組成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総額</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億円（一次募集段階）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135978" y="51771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挑戦する企業（創業・ベンチャー等）への支援における新たな潮流</a:t>
            </a:r>
          </a:p>
        </p:txBody>
      </p:sp>
      <p:sp>
        <p:nvSpPr>
          <p:cNvPr id="15" name="正方形/長方形 14"/>
          <p:cNvSpPr/>
          <p:nvPr/>
        </p:nvSpPr>
        <p:spPr>
          <a:xfrm>
            <a:off x="107504" y="98072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クラウド・ファンディング、新ファンド（大阪市等出資）など、資金調達の多様化</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をめざす動き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が進みつつある。</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110</a:t>
            </a:fld>
            <a:endParaRPr lang="ja-JP" altLang="en-US" b="1" dirty="0"/>
          </a:p>
        </p:txBody>
      </p:sp>
      <p:sp>
        <p:nvSpPr>
          <p:cNvPr id="17" name="テキスト ボックス 16"/>
          <p:cNvSpPr txBox="1"/>
          <p:nvPr/>
        </p:nvSpPr>
        <p:spPr>
          <a:xfrm>
            <a:off x="309310" y="2204864"/>
            <a:ext cx="4317680" cy="3785652"/>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商工労働部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◆府内中小企業のクラウド・ファンディングサイト掲</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載を支援（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年度末実績）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サイトへのプロジェクト掲載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調達金額　１億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8,788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◆クラウド・ファンディング事業者、商工会・商工会</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議所等支援機関と連携したセミナーの実施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426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374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154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747539" y="3212976"/>
            <a:ext cx="4288957" cy="2554545"/>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○社会課題解決ビジネス成長支援に関する</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ファンドの活用促進</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◆「おおさか社会課題解決ファンド」</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大阪信用金庫、フューチャーベンチャー</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キャピタル株式会社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総額</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５億円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◆「社会課題解決ビジネス成長ファンド」</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燦キャピタルマネージメント株式会社、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err="1" smtClean="0">
                <a:latin typeface="Meiryo UI" panose="020B0604030504040204" pitchFamily="50" charset="-128"/>
                <a:ea typeface="Meiryo UI" panose="020B0604030504040204" pitchFamily="50" charset="-128"/>
                <a:cs typeface="Meiryo UI" panose="020B0604030504040204" pitchFamily="50" charset="-128"/>
              </a:rPr>
              <a:t>ANEWHoldings</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株式会社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総額</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３億円</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458036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79512" y="441929"/>
            <a:ext cx="8565184" cy="6371447"/>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360000" tIns="360000" rIns="360000" bIns="360000" rtlCol="0" anchor="ctr"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（１）関西国際空港の国際ハブ化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アジアを中心とする就航ネットワークの拡大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伴い、旅客便数も増加し、関西国際空港の国際拠点空港としての機能が向上。アジアからのリピーター獲得や欧米等の新たな市場開拓など、観光に加え、ビジネス需要を大きく伸ばす取組みが重要。また、貨物に関しては、関西の産業特性に着目した高付加価値商品の取扱いについて、更なる機能強化を図る必要。</a:t>
            </a:r>
          </a:p>
          <a:p>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（２）阪神港の国際ハブ化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阪神港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においては、各種インセンティブ制度等により西日本から貨物を集める「集貨」や産業の立地促進等により新たな貨物を生み出す「創貨」、港湾施設の機能強化など「競争力強化」といった様々な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を実施。今後も引き続き「国際コンテナ戦略港湾」としての機能強化を図って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いくことが必要。</a:t>
            </a:r>
          </a:p>
          <a:p>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（３）物流を支える高速道路機能の強化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淀川左岸線や大和川線の整備が進むなど、環状道路ネットワークの確保に向けた取組みが進んでいる。物流関係の投資が活性化していることなどを踏まえ、引き続き、高速道路機能の充実・強化に取組む必要。</a:t>
            </a:r>
          </a:p>
          <a:p>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（４）人流を支える鉄道アクセス・ネットワーク強化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鉄道ネットワークについては、関空から国土軸や都心部へのアクセス強化に向けた取組みが進んでいる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。東西</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二極を結ぶ広域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ネットワークの強化については、北陸新幹線の環境アセスメントが開始されるなど進捗しており、今後もリニア・北陸新幹線の早期全線開業に向けた取組みが必要</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（５）官民連携等による戦略インフラの強化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厳しい財政状況の中、インフラ整備・維持に関する民間資金やノウハウの活用が進んでいる。引き続き、コンセッションや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などの幅広い活用手法の検討などに引き続き取り組むことが重要。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111</a:t>
            </a:fld>
            <a:endParaRPr lang="ja-JP" altLang="en-US" b="1" dirty="0"/>
          </a:p>
        </p:txBody>
      </p:sp>
    </p:spTree>
    <p:extLst>
      <p:ext uri="{BB962C8B-B14F-4D97-AF65-F5344CB8AC3E}">
        <p14:creationId xmlns:p14="http://schemas.microsoft.com/office/powerpoint/2010/main" val="372555067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2674583445"/>
              </p:ext>
            </p:extLst>
          </p:nvPr>
        </p:nvGraphicFramePr>
        <p:xfrm>
          <a:off x="107508" y="2157222"/>
          <a:ext cx="8928986" cy="3071978"/>
        </p:xfrm>
        <a:graphic>
          <a:graphicData uri="http://schemas.openxmlformats.org/drawingml/2006/table">
            <a:tbl>
              <a:tblPr firstRow="1" bandRow="1">
                <a:tableStyleId>{5940675A-B579-460E-94D1-54222C63F5DA}</a:tableStyleId>
              </a:tblPr>
              <a:tblGrid>
                <a:gridCol w="211288">
                  <a:extLst>
                    <a:ext uri="{9D8B030D-6E8A-4147-A177-3AD203B41FA5}">
                      <a16:colId xmlns:a16="http://schemas.microsoft.com/office/drawing/2014/main" val="20000"/>
                    </a:ext>
                  </a:extLst>
                </a:gridCol>
                <a:gridCol w="569094">
                  <a:extLst>
                    <a:ext uri="{9D8B030D-6E8A-4147-A177-3AD203B41FA5}">
                      <a16:colId xmlns:a16="http://schemas.microsoft.com/office/drawing/2014/main" val="20001"/>
                    </a:ext>
                  </a:extLst>
                </a:gridCol>
                <a:gridCol w="805192">
                  <a:extLst>
                    <a:ext uri="{9D8B030D-6E8A-4147-A177-3AD203B41FA5}">
                      <a16:colId xmlns:a16="http://schemas.microsoft.com/office/drawing/2014/main" val="20002"/>
                    </a:ext>
                  </a:extLst>
                </a:gridCol>
                <a:gridCol w="805192">
                  <a:extLst>
                    <a:ext uri="{9D8B030D-6E8A-4147-A177-3AD203B41FA5}">
                      <a16:colId xmlns:a16="http://schemas.microsoft.com/office/drawing/2014/main" val="20003"/>
                    </a:ext>
                  </a:extLst>
                </a:gridCol>
                <a:gridCol w="805192">
                  <a:extLst>
                    <a:ext uri="{9D8B030D-6E8A-4147-A177-3AD203B41FA5}">
                      <a16:colId xmlns:a16="http://schemas.microsoft.com/office/drawing/2014/main" val="20004"/>
                    </a:ext>
                  </a:extLst>
                </a:gridCol>
                <a:gridCol w="805192">
                  <a:extLst>
                    <a:ext uri="{9D8B030D-6E8A-4147-A177-3AD203B41FA5}">
                      <a16:colId xmlns:a16="http://schemas.microsoft.com/office/drawing/2014/main" val="20005"/>
                    </a:ext>
                  </a:extLst>
                </a:gridCol>
                <a:gridCol w="805192">
                  <a:extLst>
                    <a:ext uri="{9D8B030D-6E8A-4147-A177-3AD203B41FA5}">
                      <a16:colId xmlns:a16="http://schemas.microsoft.com/office/drawing/2014/main" val="20006"/>
                    </a:ext>
                  </a:extLst>
                </a:gridCol>
                <a:gridCol w="805192">
                  <a:extLst>
                    <a:ext uri="{9D8B030D-6E8A-4147-A177-3AD203B41FA5}">
                      <a16:colId xmlns:a16="http://schemas.microsoft.com/office/drawing/2014/main" val="20007"/>
                    </a:ext>
                  </a:extLst>
                </a:gridCol>
                <a:gridCol w="805192">
                  <a:extLst>
                    <a:ext uri="{9D8B030D-6E8A-4147-A177-3AD203B41FA5}">
                      <a16:colId xmlns:a16="http://schemas.microsoft.com/office/drawing/2014/main" val="20008"/>
                    </a:ext>
                  </a:extLst>
                </a:gridCol>
                <a:gridCol w="855237">
                  <a:extLst>
                    <a:ext uri="{9D8B030D-6E8A-4147-A177-3AD203B41FA5}">
                      <a16:colId xmlns:a16="http://schemas.microsoft.com/office/drawing/2014/main" val="20009"/>
                    </a:ext>
                  </a:extLst>
                </a:gridCol>
                <a:gridCol w="855237">
                  <a:extLst>
                    <a:ext uri="{9D8B030D-6E8A-4147-A177-3AD203B41FA5}">
                      <a16:colId xmlns:a16="http://schemas.microsoft.com/office/drawing/2014/main" val="4002215363"/>
                    </a:ext>
                  </a:extLst>
                </a:gridCol>
                <a:gridCol w="801786">
                  <a:extLst>
                    <a:ext uri="{9D8B030D-6E8A-4147-A177-3AD203B41FA5}">
                      <a16:colId xmlns:a16="http://schemas.microsoft.com/office/drawing/2014/main" val="20010"/>
                    </a:ext>
                  </a:extLst>
                </a:gridCol>
              </a:tblGrid>
              <a:tr h="688398">
                <a:tc gridSpan="2">
                  <a:txBody>
                    <a:bodyPr/>
                    <a:lstStyle/>
                    <a:p>
                      <a:pPr algn="ctr"/>
                      <a:r>
                        <a:rPr kumimoji="1" lang="ja-JP" altLang="en-US" sz="16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774449">
                <a:tc grid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関空輸出入貿易額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9,662</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11" marB="45711"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465</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8,515</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7,374</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4,719</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2,125</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6,344</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5,846</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2,138</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大阪税関「貿易統計」</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85139">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関空旅客数</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14,181</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11" marB="45711"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13,863</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16,804</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18,126</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20,049</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24,060</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25,721</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28,807</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29,409</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rowSpan="3">
                  <a:txBody>
                    <a:bodyPr/>
                    <a:lstStyle/>
                    <a:p>
                      <a:pPr marL="0" indent="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関西エアポート株式会社</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511996">
                <a:tc rowSpan="2">
                  <a:txBody>
                    <a:bodyPr/>
                    <a:lstStyle/>
                    <a:p>
                      <a:endParaRPr kumimoji="1" lang="ja-JP" altLang="en-US" dirty="0">
                        <a:solidFill>
                          <a:schemeClr val="tx1"/>
                        </a:solidFill>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3,773</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11" marB="45711"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3,749</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5,375</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6,074</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6,525</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6,784</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6,570</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6,901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6,513</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vMerge="1">
                  <a:txBody>
                    <a:bodyPr/>
                    <a:lstStyle/>
                    <a:p>
                      <a:endParaRPr kumimoji="1" lang="ja-JP" altLang="en-US"/>
                    </a:p>
                  </a:txBody>
                  <a:tcPr/>
                </a:tc>
                <a:extLst>
                  <a:ext uri="{0D108BD9-81ED-4DB2-BD59-A6C34878D82A}">
                    <a16:rowId xmlns:a16="http://schemas.microsoft.com/office/drawing/2014/main" val="10003"/>
                  </a:ext>
                </a:extLst>
              </a:tr>
              <a:tr h="511996">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10,408</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11" marB="45711"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10,114</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11,429</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12,052</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13,524</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17,276</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19,152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21,906</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22,896</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vMerge="1">
                  <a:txBody>
                    <a:bodyPr/>
                    <a:lstStyle/>
                    <a:p>
                      <a:endParaRPr kumimoji="1" lang="ja-JP" altLang="en-US"/>
                    </a:p>
                  </a:txBody>
                  <a:tcPr/>
                </a:tc>
                <a:extLst>
                  <a:ext uri="{0D108BD9-81ED-4DB2-BD59-A6C34878D82A}">
                    <a16:rowId xmlns:a16="http://schemas.microsoft.com/office/drawing/2014/main" val="10004"/>
                  </a:ext>
                </a:extLst>
              </a:tr>
            </a:tbl>
          </a:graphicData>
        </a:graphic>
      </p:graphicFrame>
      <p:sp>
        <p:nvSpPr>
          <p:cNvPr id="10" name="正方形/長方形 4"/>
          <p:cNvSpPr>
            <a:spLocks noChangeArrowheads="1"/>
          </p:cNvSpPr>
          <p:nvPr/>
        </p:nvSpPr>
        <p:spPr bwMode="auto">
          <a:xfrm>
            <a:off x="107504" y="439294"/>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defTabSz="912813">
              <a:lnSpc>
                <a:spcPts val="2000"/>
              </a:lnSpc>
              <a:spcBef>
                <a:spcPct val="20000"/>
              </a:spcBef>
              <a:buFont typeface="Wingdings" panose="05000000000000000000" pitchFamily="2" charset="2"/>
              <a:buChar char="u"/>
            </a:pPr>
            <a:r>
              <a:rPr lang="ja-JP" altLang="en-US" sz="2000" b="1" u="sng" dirty="0">
                <a:solidFill>
                  <a:prstClr val="black"/>
                </a:solidFill>
                <a:latin typeface="+mj-ea"/>
                <a:cs typeface="Meiryo UI" pitchFamily="50" charset="-128"/>
              </a:rPr>
              <a:t>「成長目標」の進捗を把握するための指標</a:t>
            </a:r>
            <a:endParaRPr lang="ja-JP" altLang="en-US" sz="1600" b="1" u="sng" dirty="0">
              <a:latin typeface="+mj-ea"/>
              <a:ea typeface="+mj-ea"/>
              <a:cs typeface="Meiryo UI" pitchFamily="50" charset="-128"/>
            </a:endParaRPr>
          </a:p>
        </p:txBody>
      </p:sp>
      <p:sp>
        <p:nvSpPr>
          <p:cNvPr id="12" name="正方形/長方形 11"/>
          <p:cNvSpPr/>
          <p:nvPr/>
        </p:nvSpPr>
        <p:spPr>
          <a:xfrm>
            <a:off x="107504" y="908719"/>
            <a:ext cx="8928992" cy="93610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の関西国際空港における輸出入貿易額は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2,138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関西国際空港の旅客数は、国内線・国際線ともに増加し、合計の旅客数は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2,941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112</a:t>
            </a:fld>
            <a:endParaRPr lang="ja-JP" altLang="en-US" dirty="0"/>
          </a:p>
        </p:txBody>
      </p:sp>
    </p:spTree>
    <p:extLst>
      <p:ext uri="{BB962C8B-B14F-4D97-AF65-F5344CB8AC3E}">
        <p14:creationId xmlns:p14="http://schemas.microsoft.com/office/powerpoint/2010/main" val="397751927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4"/>
          <p:cNvSpPr>
            <a:spLocks noChangeArrowheads="1"/>
          </p:cNvSpPr>
          <p:nvPr/>
        </p:nvSpPr>
        <p:spPr bwMode="auto">
          <a:xfrm>
            <a:off x="107504" y="439294"/>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defTabSz="912813">
              <a:lnSpc>
                <a:spcPts val="2000"/>
              </a:lnSpc>
              <a:spcBef>
                <a:spcPct val="20000"/>
              </a:spcBef>
              <a:buFont typeface="Wingdings" panose="05000000000000000000" pitchFamily="2" charset="2"/>
              <a:buChar char="u"/>
            </a:pPr>
            <a:r>
              <a:rPr lang="ja-JP" altLang="en-US" sz="2000" b="1" u="sng" dirty="0">
                <a:solidFill>
                  <a:prstClr val="black"/>
                </a:solidFill>
                <a:latin typeface="+mj-ea"/>
                <a:cs typeface="Meiryo UI" pitchFamily="50" charset="-128"/>
              </a:rPr>
              <a:t>「成長目標」の進捗を把握するための指標</a:t>
            </a:r>
            <a:endParaRPr lang="ja-JP" altLang="en-US" sz="1600" b="1" u="sng" dirty="0">
              <a:latin typeface="+mj-ea"/>
              <a:ea typeface="+mj-ea"/>
              <a:cs typeface="Meiryo UI" pitchFamily="50" charset="-128"/>
            </a:endParaRPr>
          </a:p>
        </p:txBody>
      </p:sp>
      <p:sp>
        <p:nvSpPr>
          <p:cNvPr id="12" name="正方形/長方形 11"/>
          <p:cNvSpPr/>
          <p:nvPr/>
        </p:nvSpPr>
        <p:spPr>
          <a:xfrm>
            <a:off x="107504" y="908719"/>
            <a:ext cx="8928992" cy="93610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年の阪神港外貿定期コンテナ航路便数は、基幹航路（北米・欧州）で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週（前年比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週の減少）、近海・東南アジアで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144.5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週（前年比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週の増加）であった。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阪神港の輸出入貿易額は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4,723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億円と、前年比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79512" y="4941168"/>
            <a:ext cx="6480720" cy="461665"/>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年は、毎年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月現在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年は</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月現在、</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年は</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月現在の数値を記載　</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113</a:t>
            </a:fld>
            <a:endParaRPr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42328121"/>
              </p:ext>
            </p:extLst>
          </p:nvPr>
        </p:nvGraphicFramePr>
        <p:xfrm>
          <a:off x="107506" y="2060849"/>
          <a:ext cx="8928990" cy="2880225"/>
        </p:xfrm>
        <a:graphic>
          <a:graphicData uri="http://schemas.openxmlformats.org/drawingml/2006/table">
            <a:tbl>
              <a:tblPr firstRow="1" bandRow="1">
                <a:tableStyleId>{5940675A-B579-460E-94D1-54222C63F5DA}</a:tableStyleId>
              </a:tblPr>
              <a:tblGrid>
                <a:gridCol w="851423">
                  <a:extLst>
                    <a:ext uri="{9D8B030D-6E8A-4147-A177-3AD203B41FA5}">
                      <a16:colId xmlns:a16="http://schemas.microsoft.com/office/drawing/2014/main" val="20000"/>
                    </a:ext>
                  </a:extLst>
                </a:gridCol>
                <a:gridCol w="807705">
                  <a:extLst>
                    <a:ext uri="{9D8B030D-6E8A-4147-A177-3AD203B41FA5}">
                      <a16:colId xmlns:a16="http://schemas.microsoft.com/office/drawing/2014/main" val="20001"/>
                    </a:ext>
                  </a:extLst>
                </a:gridCol>
                <a:gridCol w="807705">
                  <a:extLst>
                    <a:ext uri="{9D8B030D-6E8A-4147-A177-3AD203B41FA5}">
                      <a16:colId xmlns:a16="http://schemas.microsoft.com/office/drawing/2014/main" val="20002"/>
                    </a:ext>
                  </a:extLst>
                </a:gridCol>
                <a:gridCol w="807705">
                  <a:extLst>
                    <a:ext uri="{9D8B030D-6E8A-4147-A177-3AD203B41FA5}">
                      <a16:colId xmlns:a16="http://schemas.microsoft.com/office/drawing/2014/main" val="20003"/>
                    </a:ext>
                  </a:extLst>
                </a:gridCol>
                <a:gridCol w="807705">
                  <a:extLst>
                    <a:ext uri="{9D8B030D-6E8A-4147-A177-3AD203B41FA5}">
                      <a16:colId xmlns:a16="http://schemas.microsoft.com/office/drawing/2014/main" val="20004"/>
                    </a:ext>
                  </a:extLst>
                </a:gridCol>
                <a:gridCol w="807705">
                  <a:extLst>
                    <a:ext uri="{9D8B030D-6E8A-4147-A177-3AD203B41FA5}">
                      <a16:colId xmlns:a16="http://schemas.microsoft.com/office/drawing/2014/main" val="20005"/>
                    </a:ext>
                  </a:extLst>
                </a:gridCol>
                <a:gridCol w="807705">
                  <a:extLst>
                    <a:ext uri="{9D8B030D-6E8A-4147-A177-3AD203B41FA5}">
                      <a16:colId xmlns:a16="http://schemas.microsoft.com/office/drawing/2014/main" val="20006"/>
                    </a:ext>
                  </a:extLst>
                </a:gridCol>
                <a:gridCol w="807705">
                  <a:extLst>
                    <a:ext uri="{9D8B030D-6E8A-4147-A177-3AD203B41FA5}">
                      <a16:colId xmlns:a16="http://schemas.microsoft.com/office/drawing/2014/main" val="20007"/>
                    </a:ext>
                  </a:extLst>
                </a:gridCol>
                <a:gridCol w="807705">
                  <a:extLst>
                    <a:ext uri="{9D8B030D-6E8A-4147-A177-3AD203B41FA5}">
                      <a16:colId xmlns:a16="http://schemas.microsoft.com/office/drawing/2014/main" val="20008"/>
                    </a:ext>
                  </a:extLst>
                </a:gridCol>
                <a:gridCol w="807705">
                  <a:extLst>
                    <a:ext uri="{9D8B030D-6E8A-4147-A177-3AD203B41FA5}">
                      <a16:colId xmlns:a16="http://schemas.microsoft.com/office/drawing/2014/main" val="4193357746"/>
                    </a:ext>
                  </a:extLst>
                </a:gridCol>
                <a:gridCol w="808222">
                  <a:extLst>
                    <a:ext uri="{9D8B030D-6E8A-4147-A177-3AD203B41FA5}">
                      <a16:colId xmlns:a16="http://schemas.microsoft.com/office/drawing/2014/main" val="20009"/>
                    </a:ext>
                  </a:extLst>
                </a:gridCol>
              </a:tblGrid>
              <a:tr h="635643">
                <a:tc>
                  <a:txBody>
                    <a:bodyPr/>
                    <a:lstStyle/>
                    <a:p>
                      <a:pPr algn="ctr"/>
                      <a:r>
                        <a:rPr kumimoji="1" lang="ja-JP" altLang="en-US" sz="16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1086334">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阪神港外貿定期コンテナ</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航路便数</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便／週</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基幹航路</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92075"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p>
                    <a:p>
                      <a:pPr marL="0" indent="0" algn="ctr">
                        <a:tabLst>
                          <a:tab pos="92075" algn="l"/>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近海・東南アジア</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131.9</a:t>
                      </a:r>
                      <a:endPar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11" marB="45711" anchor="ctr"/>
                </a:tc>
                <a:tc>
                  <a:txBody>
                    <a:bodyPr/>
                    <a:lstStyle/>
                    <a:p>
                      <a:pPr marL="0" indent="0" algn="ctr">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p>
                    <a:p>
                      <a:pPr marL="0" indent="0" algn="ctr">
                        <a:tabLst>
                          <a:tab pos="92075" algn="l"/>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近海・東南アジア</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143</a:t>
                      </a:r>
                      <a:endPar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tab pos="92075"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19</a:t>
                      </a:r>
                    </a:p>
                    <a:p>
                      <a:pPr marL="0" indent="0" algn="ctr">
                        <a:tabLst>
                          <a:tab pos="92075" algn="l"/>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近海・東南アジア</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142.5</a:t>
                      </a:r>
                      <a:endPar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p>
                    <a:p>
                      <a:pPr marL="0" indent="0"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　</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142.7</a:t>
                      </a:r>
                    </a:p>
                  </a:txBody>
                  <a:tcPr anchor="ctr"/>
                </a:tc>
                <a:tc>
                  <a:txBody>
                    <a:bodyPr/>
                    <a:lstStyle/>
                    <a:p>
                      <a:pPr marL="0" indent="0" algn="ctr">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p>
                    <a:p>
                      <a:pPr marL="0" indent="0" algn="ctr">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125.2</a:t>
                      </a:r>
                    </a:p>
                  </a:txBody>
                  <a:tcPr anchor="ctr"/>
                </a:tc>
                <a:tc>
                  <a:txBody>
                    <a:bodyPr/>
                    <a:lstStyle/>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p>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134.7</a:t>
                      </a:r>
                    </a:p>
                  </a:txBody>
                  <a:tcPr marL="91452" marR="91452" marT="45724" marB="45724" anchor="ctr"/>
                </a:tc>
                <a:tc>
                  <a:txBody>
                    <a:bodyPr/>
                    <a:lstStyle/>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p>
                    <a:p>
                      <a:pPr marL="0" indent="0" algn="ctr">
                        <a:tabLst>
                          <a:tab pos="0"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p>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137.5</a:t>
                      </a:r>
                    </a:p>
                  </a:txBody>
                  <a:tcPr marL="91452" marR="91452" marT="45724" marB="45724" anchor="ctr"/>
                </a:tc>
                <a:tc>
                  <a:txBody>
                    <a:bodyPr/>
                    <a:lstStyle/>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p>
                    <a:p>
                      <a:pPr marL="0" indent="0" algn="ctr">
                        <a:tabLst>
                          <a:tab pos="0"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p>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139.5</a:t>
                      </a:r>
                    </a:p>
                  </a:txBody>
                  <a:tcPr marL="91452" marR="91452" marT="45724" marB="45724" anchor="ctr"/>
                </a:tc>
                <a:tc>
                  <a:txBody>
                    <a:bodyPr/>
                    <a:lstStyle/>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p>
                    <a:p>
                      <a:pPr marL="0" indent="0" algn="ctr">
                        <a:tabLst>
                          <a:tab pos="0"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p>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144.5</a:t>
                      </a:r>
                    </a:p>
                  </a:txBody>
                  <a:tcPr marL="91452" marR="91452" marT="45724" marB="45724"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国土交通省</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「港湾統計」</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1086334">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阪神港輸出入貿易額</a:t>
                      </a:r>
                    </a:p>
                  </a:txBody>
                  <a:tcPr anchor="ctr">
                    <a:lnB w="12700" cap="flat" cmpd="sng" algn="ctr">
                      <a:solidFill>
                        <a:schemeClr val="tx1"/>
                      </a:solidFill>
                      <a:prstDash val="solid"/>
                      <a:round/>
                      <a:headEnd type="none" w="med" len="med"/>
                      <a:tailEnd type="none" w="med" len="med"/>
                    </a:lnB>
                  </a:tcP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5,768</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5,535</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296</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375</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2,382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4,966</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2,968</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4,723</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大阪税関「貿易統計表」</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6388376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1832207986"/>
              </p:ext>
            </p:extLst>
          </p:nvPr>
        </p:nvGraphicFramePr>
        <p:xfrm>
          <a:off x="170807" y="2204869"/>
          <a:ext cx="8664747" cy="2016223"/>
        </p:xfrm>
        <a:graphic>
          <a:graphicData uri="http://schemas.openxmlformats.org/drawingml/2006/table">
            <a:tbl>
              <a:tblPr/>
              <a:tblGrid>
                <a:gridCol w="202850">
                  <a:extLst>
                    <a:ext uri="{9D8B030D-6E8A-4147-A177-3AD203B41FA5}">
                      <a16:colId xmlns:a16="http://schemas.microsoft.com/office/drawing/2014/main" val="20000"/>
                    </a:ext>
                  </a:extLst>
                </a:gridCol>
                <a:gridCol w="529979">
                  <a:extLst>
                    <a:ext uri="{9D8B030D-6E8A-4147-A177-3AD203B41FA5}">
                      <a16:colId xmlns:a16="http://schemas.microsoft.com/office/drawing/2014/main" val="20001"/>
                    </a:ext>
                  </a:extLst>
                </a:gridCol>
                <a:gridCol w="404777">
                  <a:extLst>
                    <a:ext uri="{9D8B030D-6E8A-4147-A177-3AD203B41FA5}">
                      <a16:colId xmlns:a16="http://schemas.microsoft.com/office/drawing/2014/main" val="20002"/>
                    </a:ext>
                  </a:extLst>
                </a:gridCol>
                <a:gridCol w="836349">
                  <a:extLst>
                    <a:ext uri="{9D8B030D-6E8A-4147-A177-3AD203B41FA5}">
                      <a16:colId xmlns:a16="http://schemas.microsoft.com/office/drawing/2014/main" val="20003"/>
                    </a:ext>
                  </a:extLst>
                </a:gridCol>
                <a:gridCol w="836349">
                  <a:extLst>
                    <a:ext uri="{9D8B030D-6E8A-4147-A177-3AD203B41FA5}">
                      <a16:colId xmlns:a16="http://schemas.microsoft.com/office/drawing/2014/main" val="20004"/>
                    </a:ext>
                  </a:extLst>
                </a:gridCol>
                <a:gridCol w="836349">
                  <a:extLst>
                    <a:ext uri="{9D8B030D-6E8A-4147-A177-3AD203B41FA5}">
                      <a16:colId xmlns:a16="http://schemas.microsoft.com/office/drawing/2014/main" val="20005"/>
                    </a:ext>
                  </a:extLst>
                </a:gridCol>
                <a:gridCol w="836349">
                  <a:extLst>
                    <a:ext uri="{9D8B030D-6E8A-4147-A177-3AD203B41FA5}">
                      <a16:colId xmlns:a16="http://schemas.microsoft.com/office/drawing/2014/main" val="20006"/>
                    </a:ext>
                  </a:extLst>
                </a:gridCol>
                <a:gridCol w="836349">
                  <a:extLst>
                    <a:ext uri="{9D8B030D-6E8A-4147-A177-3AD203B41FA5}">
                      <a16:colId xmlns:a16="http://schemas.microsoft.com/office/drawing/2014/main" val="20007"/>
                    </a:ext>
                  </a:extLst>
                </a:gridCol>
                <a:gridCol w="836349">
                  <a:extLst>
                    <a:ext uri="{9D8B030D-6E8A-4147-A177-3AD203B41FA5}">
                      <a16:colId xmlns:a16="http://schemas.microsoft.com/office/drawing/2014/main" val="20008"/>
                    </a:ext>
                  </a:extLst>
                </a:gridCol>
                <a:gridCol w="836349">
                  <a:extLst>
                    <a:ext uri="{9D8B030D-6E8A-4147-A177-3AD203B41FA5}">
                      <a16:colId xmlns:a16="http://schemas.microsoft.com/office/drawing/2014/main" val="20009"/>
                    </a:ext>
                  </a:extLst>
                </a:gridCol>
                <a:gridCol w="836349">
                  <a:extLst>
                    <a:ext uri="{9D8B030D-6E8A-4147-A177-3AD203B41FA5}">
                      <a16:colId xmlns:a16="http://schemas.microsoft.com/office/drawing/2014/main" val="20010"/>
                    </a:ext>
                  </a:extLst>
                </a:gridCol>
                <a:gridCol w="836349">
                  <a:extLst>
                    <a:ext uri="{9D8B030D-6E8A-4147-A177-3AD203B41FA5}">
                      <a16:colId xmlns:a16="http://schemas.microsoft.com/office/drawing/2014/main" val="1568934468"/>
                    </a:ext>
                  </a:extLst>
                </a:gridCol>
              </a:tblGrid>
              <a:tr h="193972">
                <a:tc gridSpan="3">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3972">
                <a:tc gridSpan="3">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164,642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173,454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167,436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186,048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195,827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196,723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177,280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196,885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201,523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1"/>
                  </a:ext>
                </a:extLst>
              </a:tr>
              <a:tr h="193972">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gridSpan="2">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71,618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78,567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74,844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88,433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87,489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90,906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92,776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2"/>
                  </a:ext>
                </a:extLst>
              </a:tr>
              <a:tr h="193972">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韓国</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17,392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17,236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19,452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18,315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16,715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18,742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19,349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3"/>
                  </a:ext>
                </a:extLst>
              </a:tr>
              <a:tr h="193972">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gridSpan="2">
                  <a:txBody>
                    <a:bodyPr/>
                    <a:lstStyle/>
                    <a:p>
                      <a:pPr algn="l"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ASEAN</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42,091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43,839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44,493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50,416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49,563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47,313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50,818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4"/>
                  </a:ext>
                </a:extLst>
              </a:tr>
              <a:tr h="193972">
                <a:tc gridSpan="3">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27,485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37,240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38,291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40,955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5"/>
                  </a:ext>
                </a:extLst>
              </a:tr>
              <a:tr h="193972">
                <a:tc gridSpan="3">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29,619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28,380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33,770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35,922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38,406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6"/>
                  </a:ext>
                </a:extLst>
              </a:tr>
              <a:tr h="193972">
                <a:tc gridSpan="2">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その他</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44,960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47,931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57,032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44,845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36,873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41,591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44,941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3972">
                <a:tc gridSpan="3">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総額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258,492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298,910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319,735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312,578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278,810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312,690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325,825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8"/>
                  </a:ext>
                </a:extLst>
              </a:tr>
              <a:tr h="270475">
                <a:tc gridSpan="3">
                  <a:txBody>
                    <a:bodyPr/>
                    <a:lstStyle/>
                    <a:p>
                      <a:pPr algn="l" fontAlgn="ctr"/>
                      <a:r>
                        <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1,281,646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1,336,577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1,344,362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1,510,293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1,590,021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1,540,195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1,360,777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1,536,657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1,641,821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7" name="正方形/長方形 10"/>
          <p:cNvSpPr>
            <a:spLocks noChangeArrowheads="1"/>
          </p:cNvSpPr>
          <p:nvPr/>
        </p:nvSpPr>
        <p:spPr bwMode="auto">
          <a:xfrm>
            <a:off x="179514" y="62068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貿易動向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出典：大阪税関「貿易統計」等より作成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03259"/>
            <a:ext cx="8928992" cy="8135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年の近畿圏の輸出入通関額は、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5,825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近畿圏は、アジア地域との地理的経済的つながりが強く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、輸出入に占めるアジアの割合が総額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割を占める状況にあり、全国比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割ほど高い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07504" y="1916833"/>
            <a:ext cx="4268940"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○近畿圏の地域別輸出入通関額</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4273351"/>
            <a:ext cx="4268940"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○近畿圏の輸出入に占めるアジアの割合</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12"/>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114</a:t>
            </a:fld>
            <a:endParaRPr lang="ja-JP" altLang="en-US" b="1" dirty="0"/>
          </a:p>
        </p:txBody>
      </p:sp>
      <p:sp>
        <p:nvSpPr>
          <p:cNvPr id="3" name="テキスト ボックス 2"/>
          <p:cNvSpPr txBox="1"/>
          <p:nvPr/>
        </p:nvSpPr>
        <p:spPr>
          <a:xfrm>
            <a:off x="71501" y="4509128"/>
            <a:ext cx="576064"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グラフ 13"/>
          <p:cNvGraphicFramePr>
            <a:graphicFrameLocks/>
          </p:cNvGraphicFramePr>
          <p:nvPr>
            <p:extLst>
              <p:ext uri="{D42A27DB-BD31-4B8C-83A1-F6EECF244321}">
                <p14:modId xmlns:p14="http://schemas.microsoft.com/office/powerpoint/2010/main" val="2684167607"/>
              </p:ext>
            </p:extLst>
          </p:nvPr>
        </p:nvGraphicFramePr>
        <p:xfrm>
          <a:off x="107504" y="4493242"/>
          <a:ext cx="8728050" cy="23347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1306541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79512" y="548680"/>
            <a:ext cx="7488832"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空港別、外国貨物取扱量・輸出入貿易額の推移</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
          <p:cNvSpPr txBox="1"/>
          <p:nvPr/>
        </p:nvSpPr>
        <p:spPr>
          <a:xfrm>
            <a:off x="107504" y="2319136"/>
            <a:ext cx="656058" cy="2044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万</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860032" y="1916832"/>
            <a:ext cx="4736429" cy="369332"/>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○輸出入貿易額</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出典：税関資料より作成</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44016" y="1916832"/>
            <a:ext cx="4572000" cy="492443"/>
          </a:xfrm>
          <a:prstGeom prst="rect">
            <a:avLst/>
          </a:prstGeom>
        </p:spPr>
        <p:txBody>
          <a:bodyPr>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○外国貨物取扱量（年度ベース）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：各社プレスリリース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p>
        </p:txBody>
      </p:sp>
      <p:sp>
        <p:nvSpPr>
          <p:cNvPr id="19" name="正方形/長方形 18"/>
          <p:cNvSpPr/>
          <p:nvPr/>
        </p:nvSpPr>
        <p:spPr>
          <a:xfrm>
            <a:off x="179512" y="959242"/>
            <a:ext cx="8784976" cy="88558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の外国貨物取扱量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トン</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と昨年に比べ減少。成田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空港とは、依然</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倍近くの差がある状況。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貿易額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も昨年に比べ減少しており、成田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空港とは大きな開きがある。</a:t>
            </a:r>
          </a:p>
        </p:txBody>
      </p:sp>
      <p:sp>
        <p:nvSpPr>
          <p:cNvPr id="3" name="テキスト ボックス 2"/>
          <p:cNvSpPr txBox="1"/>
          <p:nvPr/>
        </p:nvSpPr>
        <p:spPr>
          <a:xfrm>
            <a:off x="4395973" y="2225933"/>
            <a:ext cx="936104"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115</a:t>
            </a:fld>
            <a:endParaRPr lang="ja-JP" altLang="en-US" b="1" dirty="0"/>
          </a:p>
        </p:txBody>
      </p:sp>
      <p:graphicFrame>
        <p:nvGraphicFramePr>
          <p:cNvPr id="22" name="グラフ 21"/>
          <p:cNvGraphicFramePr>
            <a:graphicFrameLocks/>
          </p:cNvGraphicFramePr>
          <p:nvPr>
            <p:extLst>
              <p:ext uri="{D42A27DB-BD31-4B8C-83A1-F6EECF244321}">
                <p14:modId xmlns:p14="http://schemas.microsoft.com/office/powerpoint/2010/main" val="4146190975"/>
              </p:ext>
            </p:extLst>
          </p:nvPr>
        </p:nvGraphicFramePr>
        <p:xfrm>
          <a:off x="4499992" y="2481283"/>
          <a:ext cx="4464496" cy="4371086"/>
        </p:xfrm>
        <a:graphic>
          <a:graphicData uri="http://schemas.openxmlformats.org/drawingml/2006/chart">
            <c:chart xmlns:c="http://schemas.openxmlformats.org/drawingml/2006/chart" xmlns:r="http://schemas.openxmlformats.org/officeDocument/2006/relationships" r:id="rId3"/>
          </a:graphicData>
        </a:graphic>
      </p:graphicFrame>
      <p:sp>
        <p:nvSpPr>
          <p:cNvPr id="23" name="線吹き出し 1 (枠付き) 22"/>
          <p:cNvSpPr/>
          <p:nvPr/>
        </p:nvSpPr>
        <p:spPr>
          <a:xfrm>
            <a:off x="2430016" y="4293527"/>
            <a:ext cx="864096" cy="288033"/>
          </a:xfrm>
          <a:prstGeom prst="borderCallout1">
            <a:avLst>
              <a:gd name="adj1" fmla="val 103593"/>
              <a:gd name="adj2" fmla="val 42768"/>
              <a:gd name="adj3" fmla="val 262253"/>
              <a:gd name="adj4" fmla="val 236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関西</a:t>
            </a:r>
            <a:r>
              <a:rPr lang="ja-JP" altLang="en-US" sz="1200" dirty="0" smtClean="0">
                <a:solidFill>
                  <a:schemeClr val="tx1"/>
                </a:solidFill>
              </a:rPr>
              <a:t>空港</a:t>
            </a:r>
            <a:endParaRPr lang="ja-JP" sz="1200" dirty="0">
              <a:solidFill>
                <a:schemeClr val="tx1"/>
              </a:solidFill>
            </a:endParaRPr>
          </a:p>
        </p:txBody>
      </p:sp>
      <p:sp>
        <p:nvSpPr>
          <p:cNvPr id="24" name="線吹き出し 1 (枠付き) 23"/>
          <p:cNvSpPr/>
          <p:nvPr/>
        </p:nvSpPr>
        <p:spPr>
          <a:xfrm>
            <a:off x="1025860" y="5229200"/>
            <a:ext cx="864096" cy="288033"/>
          </a:xfrm>
          <a:prstGeom prst="borderCallout1">
            <a:avLst>
              <a:gd name="adj1" fmla="val 103593"/>
              <a:gd name="adj2" fmla="val 42768"/>
              <a:gd name="adj3" fmla="val 222011"/>
              <a:gd name="adj4" fmla="val 37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中部</a:t>
            </a:r>
            <a:r>
              <a:rPr lang="ja-JP" altLang="en-US" sz="1200" dirty="0" smtClean="0">
                <a:solidFill>
                  <a:schemeClr val="tx1"/>
                </a:solidFill>
              </a:rPr>
              <a:t>空港</a:t>
            </a:r>
            <a:endParaRPr lang="ja-JP" sz="1200" dirty="0">
              <a:solidFill>
                <a:schemeClr val="tx1"/>
              </a:solidFill>
            </a:endParaRPr>
          </a:p>
        </p:txBody>
      </p:sp>
      <p:sp>
        <p:nvSpPr>
          <p:cNvPr id="25" name="線吹き出し 1 (枠付き) 24"/>
          <p:cNvSpPr/>
          <p:nvPr/>
        </p:nvSpPr>
        <p:spPr>
          <a:xfrm>
            <a:off x="5148064" y="4311443"/>
            <a:ext cx="864096" cy="299646"/>
          </a:xfrm>
          <a:prstGeom prst="borderCallout1">
            <a:avLst>
              <a:gd name="adj1" fmla="val 3100"/>
              <a:gd name="adj2" fmla="val 60653"/>
              <a:gd name="adj3" fmla="val -87892"/>
              <a:gd name="adj4" fmla="val 74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smtClean="0">
                <a:solidFill>
                  <a:schemeClr val="tx1"/>
                </a:solidFill>
              </a:rPr>
              <a:t>成田空港</a:t>
            </a:r>
            <a:endParaRPr lang="ja-JP" sz="1200" dirty="0">
              <a:solidFill>
                <a:schemeClr val="tx1"/>
              </a:solidFill>
            </a:endParaRPr>
          </a:p>
        </p:txBody>
      </p:sp>
      <p:sp>
        <p:nvSpPr>
          <p:cNvPr id="26" name="線吹き出し 1 (枠付き) 25"/>
          <p:cNvSpPr/>
          <p:nvPr/>
        </p:nvSpPr>
        <p:spPr>
          <a:xfrm>
            <a:off x="7322412" y="4360336"/>
            <a:ext cx="864096" cy="288033"/>
          </a:xfrm>
          <a:prstGeom prst="borderCallout1">
            <a:avLst>
              <a:gd name="adj1" fmla="val 103593"/>
              <a:gd name="adj2" fmla="val 42768"/>
              <a:gd name="adj3" fmla="val 230954"/>
              <a:gd name="adj4" fmla="val 280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関西</a:t>
            </a:r>
            <a:r>
              <a:rPr lang="ja-JP" altLang="en-US" sz="1200" dirty="0" smtClean="0">
                <a:solidFill>
                  <a:schemeClr val="tx1"/>
                </a:solidFill>
              </a:rPr>
              <a:t>空港</a:t>
            </a:r>
            <a:endParaRPr lang="ja-JP" sz="1200" dirty="0">
              <a:solidFill>
                <a:schemeClr val="tx1"/>
              </a:solidFill>
            </a:endParaRPr>
          </a:p>
        </p:txBody>
      </p:sp>
      <p:sp>
        <p:nvSpPr>
          <p:cNvPr id="27" name="線吹き出し 1 (枠付き) 26"/>
          <p:cNvSpPr/>
          <p:nvPr/>
        </p:nvSpPr>
        <p:spPr>
          <a:xfrm>
            <a:off x="6820193" y="5219047"/>
            <a:ext cx="864096" cy="288033"/>
          </a:xfrm>
          <a:prstGeom prst="borderCallout1">
            <a:avLst>
              <a:gd name="adj1" fmla="val 103593"/>
              <a:gd name="adj2" fmla="val 42768"/>
              <a:gd name="adj3" fmla="val 204126"/>
              <a:gd name="adj4" fmla="val 4002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中部</a:t>
            </a:r>
            <a:r>
              <a:rPr lang="ja-JP" altLang="en-US" sz="1200" dirty="0" smtClean="0">
                <a:solidFill>
                  <a:schemeClr val="tx1"/>
                </a:solidFill>
              </a:rPr>
              <a:t>空港</a:t>
            </a:r>
            <a:endParaRPr lang="ja-JP" sz="1200" dirty="0">
              <a:solidFill>
                <a:schemeClr val="tx1"/>
              </a:solidFill>
            </a:endParaRPr>
          </a:p>
        </p:txBody>
      </p:sp>
      <p:sp>
        <p:nvSpPr>
          <p:cNvPr id="21" name="線吹き出し 1 (枠付き) 20"/>
          <p:cNvSpPr/>
          <p:nvPr/>
        </p:nvSpPr>
        <p:spPr>
          <a:xfrm>
            <a:off x="1997968" y="3621796"/>
            <a:ext cx="864096" cy="299646"/>
          </a:xfrm>
          <a:prstGeom prst="borderCallout1">
            <a:avLst>
              <a:gd name="adj1" fmla="val 3100"/>
              <a:gd name="adj2" fmla="val 60653"/>
              <a:gd name="adj3" fmla="val -87892"/>
              <a:gd name="adj4" fmla="val 74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smtClean="0">
                <a:solidFill>
                  <a:schemeClr val="tx1"/>
                </a:solidFill>
              </a:rPr>
              <a:t>成田空港</a:t>
            </a:r>
            <a:endParaRPr lang="ja-JP" sz="1200" dirty="0">
              <a:solidFill>
                <a:schemeClr val="tx1"/>
              </a:solidFill>
            </a:endParaRPr>
          </a:p>
        </p:txBody>
      </p:sp>
      <p:graphicFrame>
        <p:nvGraphicFramePr>
          <p:cNvPr id="28" name="グラフ 27"/>
          <p:cNvGraphicFramePr>
            <a:graphicFrameLocks/>
          </p:cNvGraphicFramePr>
          <p:nvPr>
            <p:extLst>
              <p:ext uri="{D42A27DB-BD31-4B8C-83A1-F6EECF244321}">
                <p14:modId xmlns:p14="http://schemas.microsoft.com/office/powerpoint/2010/main" val="3336583450"/>
              </p:ext>
            </p:extLst>
          </p:nvPr>
        </p:nvGraphicFramePr>
        <p:xfrm>
          <a:off x="224782" y="2521966"/>
          <a:ext cx="4018190" cy="41660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3880573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07504" y="53676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年、空港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別の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輸出品目構成比（金額ベース）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出典：各税関「貿易統計」より作成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980728"/>
            <a:ext cx="8928992" cy="132683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主要空港別に金額ベースで輸出品目を見ると、いずれの空港でも「電気機器（半導体などの電子部品等）」と「一般機械（原動機など）」の占める割合が高い。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中でも関西空港は、電気機器の割合が全品目の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約４割</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を占め、成田空港では「その他（</a:t>
            </a:r>
            <a:r>
              <a:rPr lang="zh-CN"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科学光学機器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など）」が、中部空港では「輸送用機器（自動車部品など）」の割合が他の空港より高い、といった特徴がある。</a:t>
            </a: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116</a:t>
            </a:fld>
            <a:endParaRPr lang="ja-JP" altLang="en-US" dirty="0"/>
          </a:p>
        </p:txBody>
      </p:sp>
      <p:graphicFrame>
        <p:nvGraphicFramePr>
          <p:cNvPr id="8" name="グラフ 7"/>
          <p:cNvGraphicFramePr>
            <a:graphicFrameLocks/>
          </p:cNvGraphicFramePr>
          <p:nvPr>
            <p:extLst>
              <p:ext uri="{D42A27DB-BD31-4B8C-83A1-F6EECF244321}">
                <p14:modId xmlns:p14="http://schemas.microsoft.com/office/powerpoint/2010/main" val="2245103715"/>
              </p:ext>
            </p:extLst>
          </p:nvPr>
        </p:nvGraphicFramePr>
        <p:xfrm>
          <a:off x="323528" y="2475262"/>
          <a:ext cx="8280698" cy="42181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24554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79514" y="62068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関西国際空港における輸出品目（細目）別の構成比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1521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関西国際空港の輸出品目について、細目別に構成比をみると、半導体等電子部品が全体の約５分の１を占める。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他、科学光学機器、電気回路等の機器、通信機、半導体等製造装置が上位を占める。</a:t>
            </a:r>
            <a:endParaRPr lang="ja-JP" altLang="en-US" sz="16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3400992883"/>
              </p:ext>
            </p:extLst>
          </p:nvPr>
        </p:nvGraphicFramePr>
        <p:xfrm>
          <a:off x="251518" y="2718790"/>
          <a:ext cx="3528393" cy="3950569"/>
        </p:xfrm>
        <a:graphic>
          <a:graphicData uri="http://schemas.openxmlformats.org/drawingml/2006/table">
            <a:tbl>
              <a:tblPr>
                <a:tableStyleId>{BC89EF96-8CEA-46FF-86C4-4CE0E7609802}</a:tableStyleId>
              </a:tblPr>
              <a:tblGrid>
                <a:gridCol w="285318">
                  <a:extLst>
                    <a:ext uri="{9D8B030D-6E8A-4147-A177-3AD203B41FA5}">
                      <a16:colId xmlns:a16="http://schemas.microsoft.com/office/drawing/2014/main" val="20000"/>
                    </a:ext>
                  </a:extLst>
                </a:gridCol>
                <a:gridCol w="1245871">
                  <a:extLst>
                    <a:ext uri="{9D8B030D-6E8A-4147-A177-3AD203B41FA5}">
                      <a16:colId xmlns:a16="http://schemas.microsoft.com/office/drawing/2014/main" val="20001"/>
                    </a:ext>
                  </a:extLst>
                </a:gridCol>
                <a:gridCol w="1128777">
                  <a:extLst>
                    <a:ext uri="{9D8B030D-6E8A-4147-A177-3AD203B41FA5}">
                      <a16:colId xmlns:a16="http://schemas.microsoft.com/office/drawing/2014/main" val="20002"/>
                    </a:ext>
                  </a:extLst>
                </a:gridCol>
                <a:gridCol w="868427">
                  <a:extLst>
                    <a:ext uri="{9D8B030D-6E8A-4147-A177-3AD203B41FA5}">
                      <a16:colId xmlns:a16="http://schemas.microsoft.com/office/drawing/2014/main" val="20003"/>
                    </a:ext>
                  </a:extLst>
                </a:gridCol>
              </a:tblGrid>
              <a:tr h="403739">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1,172,743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22.3</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zh-CN"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科学光学機器</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409,306</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電気回路等の機器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350,854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通信機</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188,535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半導体等製造装置</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215,568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20" name="テキスト ボックス 19"/>
          <p:cNvSpPr txBox="1"/>
          <p:nvPr/>
        </p:nvSpPr>
        <p:spPr>
          <a:xfrm>
            <a:off x="4211960" y="2348880"/>
            <a:ext cx="49320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07504" y="2348880"/>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117</a:t>
            </a:fld>
            <a:endParaRPr lang="ja-JP" altLang="en-US" dirty="0"/>
          </a:p>
        </p:txBody>
      </p:sp>
      <p:graphicFrame>
        <p:nvGraphicFramePr>
          <p:cNvPr id="13" name="グラフ 12"/>
          <p:cNvGraphicFramePr>
            <a:graphicFrameLocks/>
          </p:cNvGraphicFramePr>
          <p:nvPr>
            <p:extLst>
              <p:ext uri="{D42A27DB-BD31-4B8C-83A1-F6EECF244321}">
                <p14:modId xmlns:p14="http://schemas.microsoft.com/office/powerpoint/2010/main" val="1456092190"/>
              </p:ext>
            </p:extLst>
          </p:nvPr>
        </p:nvGraphicFramePr>
        <p:xfrm>
          <a:off x="3805611" y="2656657"/>
          <a:ext cx="5230885" cy="40107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533852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07504" y="59542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年、空港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別</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の輸入品目構成比（金額ベース）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出典：各税関「貿易統計」より作成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08012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空港別に金額ベースで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輸入品目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を見ると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、いずれの空港でも「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電気機器（半導体などの電子部品等）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」、「化学製品（医薬品など）」の占める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が高い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関西空港と成田空港では「その他</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科学光学機器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中部空港では「輸送用機器（自動車部品など）」の割合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が他の空港より高い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といった特徴がある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118</a:t>
            </a:fld>
            <a:endParaRPr lang="ja-JP" altLang="en-US" dirty="0"/>
          </a:p>
        </p:txBody>
      </p:sp>
      <p:graphicFrame>
        <p:nvGraphicFramePr>
          <p:cNvPr id="8" name="グラフ 7"/>
          <p:cNvGraphicFramePr>
            <a:graphicFrameLocks/>
          </p:cNvGraphicFramePr>
          <p:nvPr>
            <p:extLst>
              <p:ext uri="{D42A27DB-BD31-4B8C-83A1-F6EECF244321}">
                <p14:modId xmlns:p14="http://schemas.microsoft.com/office/powerpoint/2010/main" val="1077325091"/>
              </p:ext>
            </p:extLst>
          </p:nvPr>
        </p:nvGraphicFramePr>
        <p:xfrm>
          <a:off x="196128" y="2395626"/>
          <a:ext cx="8624343" cy="41529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9466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51520" y="764704"/>
            <a:ext cx="3096344"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大阪府内の設備</a:t>
            </a:r>
            <a:r>
              <a:rPr lang="ja-JP" altLang="en-US" dirty="0">
                <a:latin typeface="Meiryo UI" panose="020B0604030504040204" pitchFamily="50" charset="-128"/>
                <a:ea typeface="Meiryo UI" panose="020B0604030504040204" pitchFamily="50" charset="-128"/>
                <a:cs typeface="Meiryo UI" panose="020B0604030504040204" pitchFamily="50" charset="-128"/>
              </a:rPr>
              <a:t>投資</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動向</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7504" y="1124743"/>
            <a:ext cx="8928992" cy="77234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府内企業の設備投資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DI</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は概ね上昇。大企業は概ねプラスで推移。中小企業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直近は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マイナス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で推移。</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産業別、設備投資の主な目的をみると、「新商品・高度化」や「研究開発」の割合が全産業で低い。</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a:t>
            </a:fld>
            <a:endParaRPr lang="ja-JP" altLang="en-US" dirty="0"/>
          </a:p>
        </p:txBody>
      </p:sp>
      <p:sp>
        <p:nvSpPr>
          <p:cNvPr id="13" name="テキスト ボックス 12"/>
          <p:cNvSpPr txBox="1"/>
          <p:nvPr/>
        </p:nvSpPr>
        <p:spPr>
          <a:xfrm>
            <a:off x="35496" y="1897087"/>
            <a:ext cx="900100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の推移</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DI</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、調査回答企業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のうち</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、前年度実績と比べ、計画が増加の企業割合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減少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企業割合）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nvPr>
        </p:nvGraphicFramePr>
        <p:xfrm>
          <a:off x="3995936" y="4364353"/>
          <a:ext cx="4916598" cy="2417306"/>
        </p:xfrm>
        <a:graphic>
          <a:graphicData uri="http://schemas.openxmlformats.org/drawingml/2006/table">
            <a:tbl>
              <a:tblPr firstRow="1" bandRow="1">
                <a:tableStyleId>{5C22544A-7EE6-4342-B048-85BDC9FD1C3A}</a:tableStyleId>
              </a:tblPr>
              <a:tblGrid>
                <a:gridCol w="727897">
                  <a:extLst>
                    <a:ext uri="{9D8B030D-6E8A-4147-A177-3AD203B41FA5}">
                      <a16:colId xmlns:a16="http://schemas.microsoft.com/office/drawing/2014/main" val="20000"/>
                    </a:ext>
                  </a:extLst>
                </a:gridCol>
                <a:gridCol w="592980">
                  <a:extLst>
                    <a:ext uri="{9D8B030D-6E8A-4147-A177-3AD203B41FA5}">
                      <a16:colId xmlns:a16="http://schemas.microsoft.com/office/drawing/2014/main" val="20001"/>
                    </a:ext>
                  </a:extLst>
                </a:gridCol>
                <a:gridCol w="862813">
                  <a:extLst>
                    <a:ext uri="{9D8B030D-6E8A-4147-A177-3AD203B41FA5}">
                      <a16:colId xmlns:a16="http://schemas.microsoft.com/office/drawing/2014/main" val="20002"/>
                    </a:ext>
                  </a:extLst>
                </a:gridCol>
                <a:gridCol w="898356">
                  <a:extLst>
                    <a:ext uri="{9D8B030D-6E8A-4147-A177-3AD203B41FA5}">
                      <a16:colId xmlns:a16="http://schemas.microsoft.com/office/drawing/2014/main" val="20003"/>
                    </a:ext>
                  </a:extLst>
                </a:gridCol>
                <a:gridCol w="660439">
                  <a:extLst>
                    <a:ext uri="{9D8B030D-6E8A-4147-A177-3AD203B41FA5}">
                      <a16:colId xmlns:a16="http://schemas.microsoft.com/office/drawing/2014/main" val="20004"/>
                    </a:ext>
                  </a:extLst>
                </a:gridCol>
                <a:gridCol w="624895">
                  <a:extLst>
                    <a:ext uri="{9D8B030D-6E8A-4147-A177-3AD203B41FA5}">
                      <a16:colId xmlns:a16="http://schemas.microsoft.com/office/drawing/2014/main" val="20005"/>
                    </a:ext>
                  </a:extLst>
                </a:gridCol>
                <a:gridCol w="549218">
                  <a:extLst>
                    <a:ext uri="{9D8B030D-6E8A-4147-A177-3AD203B41FA5}">
                      <a16:colId xmlns:a16="http://schemas.microsoft.com/office/drawing/2014/main" val="20006"/>
                    </a:ext>
                  </a:extLst>
                </a:gridCol>
              </a:tblGrid>
              <a:tr h="294253">
                <a:tc>
                  <a:txBody>
                    <a:bodyPr/>
                    <a:lstStyle/>
                    <a:p>
                      <a:pPr algn="l"/>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能力増強</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新製品・高度化</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合理化・省力化</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研究開発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維持更新</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その他</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製造業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39.4</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19.7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37.1</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7.4</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56.3</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5.1</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建設業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23.6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7.3</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27.3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60.9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12.7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294253">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情報通信業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40.6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15.6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18.8</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12.5</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43.8</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運輸業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19.6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15.2</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67.4</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8.7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卸売業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22.9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6.4</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32.9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57.9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10.7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小売業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9.6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9.6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22.9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57.8</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19.3</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6"/>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不動産業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9.3</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9.3</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83.7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11.6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7"/>
                  </a:ext>
                </a:extLst>
              </a:tr>
              <a:tr h="294253">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飲食店・</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宿泊業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22.5</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52.5</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30.0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8"/>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サービス業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16.2</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12.5</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0.7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solidFill>
                      <a:srgbClr val="F68222"/>
                    </a:solidFil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66.2</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14.7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9"/>
                  </a:ext>
                </a:extLst>
              </a:tr>
            </a:tbl>
          </a:graphicData>
        </a:graphic>
      </p:graphicFrame>
      <p:sp>
        <p:nvSpPr>
          <p:cNvPr id="15" name="テキスト ボックス 14"/>
          <p:cNvSpPr txBox="1"/>
          <p:nvPr/>
        </p:nvSpPr>
        <p:spPr>
          <a:xfrm>
            <a:off x="3903874" y="4057327"/>
            <a:ext cx="547260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産業別、設備投資の主な目的（複数回答・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つ以内）</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0" y="4057327"/>
            <a:ext cx="3419872" cy="738664"/>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設備投資の主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目的</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複数回答・</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以内、前年比較）</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059832" y="703149"/>
            <a:ext cx="4752528" cy="430887"/>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出典：大阪産業経済リサーチセンター「</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大阪府景気観測調査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「おおさか経済</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の動き別冊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年の大阪経済」より作成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a:stretch>
            <a:fillRect/>
          </a:stretch>
        </p:blipFill>
        <p:spPr>
          <a:xfrm>
            <a:off x="58729" y="4437112"/>
            <a:ext cx="3865199" cy="2487384"/>
          </a:xfrm>
          <a:prstGeom prst="rect">
            <a:avLst/>
          </a:prstGeom>
        </p:spPr>
      </p:pic>
      <p:graphicFrame>
        <p:nvGraphicFramePr>
          <p:cNvPr id="21" name="グラフ 20"/>
          <p:cNvGraphicFramePr>
            <a:graphicFrameLocks/>
          </p:cNvGraphicFramePr>
          <p:nvPr>
            <p:extLst>
              <p:ext uri="{D42A27DB-BD31-4B8C-83A1-F6EECF244321}">
                <p14:modId xmlns:p14="http://schemas.microsoft.com/office/powerpoint/2010/main" val="3102502759"/>
              </p:ext>
            </p:extLst>
          </p:nvPr>
        </p:nvGraphicFramePr>
        <p:xfrm>
          <a:off x="107504" y="2204114"/>
          <a:ext cx="8928992" cy="18532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146191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89757" y="534063"/>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関西国際空港における輸入品目（細目）別の構成比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1872797065"/>
              </p:ext>
            </p:extLst>
          </p:nvPr>
        </p:nvGraphicFramePr>
        <p:xfrm>
          <a:off x="195662" y="2564904"/>
          <a:ext cx="3643436" cy="3950569"/>
        </p:xfrm>
        <a:graphic>
          <a:graphicData uri="http://schemas.openxmlformats.org/drawingml/2006/table">
            <a:tbl>
              <a:tblPr>
                <a:tableStyleId>{BC89EF96-8CEA-46FF-86C4-4CE0E7609802}</a:tableStyleId>
              </a:tblPr>
              <a:tblGrid>
                <a:gridCol w="284935">
                  <a:extLst>
                    <a:ext uri="{9D8B030D-6E8A-4147-A177-3AD203B41FA5}">
                      <a16:colId xmlns:a16="http://schemas.microsoft.com/office/drawing/2014/main" val="20000"/>
                    </a:ext>
                  </a:extLst>
                </a:gridCol>
                <a:gridCol w="1364438">
                  <a:extLst>
                    <a:ext uri="{9D8B030D-6E8A-4147-A177-3AD203B41FA5}">
                      <a16:colId xmlns:a16="http://schemas.microsoft.com/office/drawing/2014/main" val="20001"/>
                    </a:ext>
                  </a:extLst>
                </a:gridCol>
                <a:gridCol w="1199543">
                  <a:extLst>
                    <a:ext uri="{9D8B030D-6E8A-4147-A177-3AD203B41FA5}">
                      <a16:colId xmlns:a16="http://schemas.microsoft.com/office/drawing/2014/main" val="20002"/>
                    </a:ext>
                  </a:extLst>
                </a:gridCol>
                <a:gridCol w="794520">
                  <a:extLst>
                    <a:ext uri="{9D8B030D-6E8A-4147-A177-3AD203B41FA5}">
                      <a16:colId xmlns:a16="http://schemas.microsoft.com/office/drawing/2014/main" val="20003"/>
                    </a:ext>
                  </a:extLst>
                </a:gridCol>
              </a:tblGrid>
              <a:tr h="403739">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医薬品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727,973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通信機</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674,580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318,374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科学光学機器</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200,459</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事務用機器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136,936</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テキスト ボックス 15"/>
          <p:cNvSpPr txBox="1"/>
          <p:nvPr/>
        </p:nvSpPr>
        <p:spPr>
          <a:xfrm>
            <a:off x="107504" y="2132856"/>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○輸入額に占める構成比（上位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211960" y="2132856"/>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119</a:t>
            </a:fld>
            <a:endParaRPr lang="ja-JP" altLang="en-US" dirty="0"/>
          </a:p>
        </p:txBody>
      </p:sp>
      <p:sp>
        <p:nvSpPr>
          <p:cNvPr id="11" name="テキスト ボックス 14"/>
          <p:cNvSpPr txBox="1"/>
          <p:nvPr/>
        </p:nvSpPr>
        <p:spPr>
          <a:xfrm>
            <a:off x="4644008" y="2406080"/>
            <a:ext cx="81838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124743"/>
            <a:ext cx="8928992" cy="93610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輸入品目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について、細目別に構成比をみると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、医薬品と通信機の占める割合が高い。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この他</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、半導体等電子部品、科学光学機器、事務用機器が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上位を占め</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、直近では、通信機の輸入額は増加、半導体等電子部品、科学光学機器、事務用機器の輸入額は、減少。</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グラフ 18"/>
          <p:cNvGraphicFramePr>
            <a:graphicFrameLocks/>
          </p:cNvGraphicFramePr>
          <p:nvPr>
            <p:extLst>
              <p:ext uri="{D42A27DB-BD31-4B8C-83A1-F6EECF244321}">
                <p14:modId xmlns:p14="http://schemas.microsoft.com/office/powerpoint/2010/main" val="2271823153"/>
              </p:ext>
            </p:extLst>
          </p:nvPr>
        </p:nvGraphicFramePr>
        <p:xfrm>
          <a:off x="3839098" y="2595018"/>
          <a:ext cx="5053382" cy="38922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9666802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179514" y="476672"/>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関西国際空港における国際</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線</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旅客便・貨物便数の動向</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07504" y="836712"/>
            <a:ext cx="8928992" cy="13797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関西空港の国際線</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スケジュールでは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、東南アジア路線の新規就航や増便に加え、中国方面のネットワークのさらなる拡充もあり、開港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以来過去最高となる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1,548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週を計画。国際貨物便数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年連続で増加。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国際線旅客便数は成田空港に次ぐ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番目の便数となっており、中でもアジアへの直行便・経由便の合計は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週と、全国の空港で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最も多い。</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644008" y="2288485"/>
            <a:ext cx="4320480" cy="492443"/>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空港別の国際線旅客便数（地域別）</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出典：国土交通省・国際線就航状況（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年）より作成</a:t>
            </a:r>
          </a:p>
        </p:txBody>
      </p:sp>
      <p:sp>
        <p:nvSpPr>
          <p:cNvPr id="3" name="テキスト ボックス 2"/>
          <p:cNvSpPr txBox="1"/>
          <p:nvPr/>
        </p:nvSpPr>
        <p:spPr>
          <a:xfrm>
            <a:off x="4572000" y="2708920"/>
            <a:ext cx="129614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（便</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8520" y="2791961"/>
            <a:ext cx="129614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（便</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0"/>
          <p:cNvSpPr>
            <a:spLocks noChangeArrowheads="1"/>
          </p:cNvSpPr>
          <p:nvPr/>
        </p:nvSpPr>
        <p:spPr bwMode="auto">
          <a:xfrm>
            <a:off x="35496" y="2288485"/>
            <a:ext cx="48245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旅客便・貨物便数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出典：関西エアポート「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期スケジュール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1"/>
          <p:cNvSpPr>
            <a:spLocks noGrp="1"/>
          </p:cNvSpPr>
          <p:nvPr>
            <p:ph type="sldNum" sz="quarter" idx="12"/>
          </p:nvPr>
        </p:nvSpPr>
        <p:spPr>
          <a:xfrm>
            <a:off x="7071072" y="6487244"/>
            <a:ext cx="2133600" cy="365125"/>
          </a:xfrm>
        </p:spPr>
        <p:txBody>
          <a:bodyPr/>
          <a:lstStyle/>
          <a:p>
            <a:pPr>
              <a:defRPr/>
            </a:pPr>
            <a:r>
              <a:rPr lang="en-US" altLang="ja-JP" dirty="0" smtClean="0"/>
              <a:t>120</a:t>
            </a:r>
            <a:endParaRPr lang="ja-JP" altLang="en-US" dirty="0"/>
          </a:p>
        </p:txBody>
      </p:sp>
      <p:graphicFrame>
        <p:nvGraphicFramePr>
          <p:cNvPr id="12" name="グラフ 11"/>
          <p:cNvGraphicFramePr>
            <a:graphicFrameLocks/>
          </p:cNvGraphicFramePr>
          <p:nvPr>
            <p:extLst>
              <p:ext uri="{D42A27DB-BD31-4B8C-83A1-F6EECF244321}">
                <p14:modId xmlns:p14="http://schemas.microsoft.com/office/powerpoint/2010/main" val="1054872434"/>
              </p:ext>
            </p:extLst>
          </p:nvPr>
        </p:nvGraphicFramePr>
        <p:xfrm>
          <a:off x="74701" y="2737331"/>
          <a:ext cx="4669766" cy="37499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グラフ 13"/>
          <p:cNvGraphicFramePr>
            <a:graphicFrameLocks/>
          </p:cNvGraphicFramePr>
          <p:nvPr>
            <p:extLst>
              <p:ext uri="{D42A27DB-BD31-4B8C-83A1-F6EECF244321}">
                <p14:modId xmlns:p14="http://schemas.microsoft.com/office/powerpoint/2010/main" val="853174126"/>
              </p:ext>
            </p:extLst>
          </p:nvPr>
        </p:nvGraphicFramePr>
        <p:xfrm>
          <a:off x="4572000" y="2980259"/>
          <a:ext cx="4572000" cy="34495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833430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p:nvPr/>
        </p:nvPicPr>
        <p:blipFill>
          <a:blip r:embed="rId3">
            <a:extLst>
              <a:ext uri="{28A0092B-C50C-407E-A947-70E740481C1C}">
                <a14:useLocalDpi xmlns:a14="http://schemas.microsoft.com/office/drawing/2010/main" val="0"/>
              </a:ext>
            </a:extLst>
          </a:blip>
          <a:srcRect/>
          <a:stretch>
            <a:fillRect/>
          </a:stretch>
        </p:blipFill>
        <p:spPr bwMode="auto">
          <a:xfrm>
            <a:off x="683568" y="5283836"/>
            <a:ext cx="2817700" cy="1457532"/>
          </a:xfrm>
          <a:prstGeom prst="rect">
            <a:avLst/>
          </a:prstGeom>
          <a:noFill/>
          <a:ln>
            <a:noFill/>
          </a:ln>
        </p:spPr>
      </p:pic>
      <p:sp>
        <p:nvSpPr>
          <p:cNvPr id="5" name="テキスト ボックス 4"/>
          <p:cNvSpPr txBox="1"/>
          <p:nvPr/>
        </p:nvSpPr>
        <p:spPr>
          <a:xfrm>
            <a:off x="501370" y="4821727"/>
            <a:ext cx="5678751"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フェデックス北太平洋地区ハブ拠点</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10"/>
          <p:cNvSpPr>
            <a:spLocks noChangeArrowheads="1"/>
          </p:cNvSpPr>
          <p:nvPr/>
        </p:nvSpPr>
        <p:spPr bwMode="auto">
          <a:xfrm>
            <a:off x="155719" y="447904"/>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関西国際空港における国際中継貨物取扱量</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905899"/>
            <a:ext cx="8928992" cy="108390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フェデックス</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の北太平洋地区ハブ拠点が</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月に稼働し、国際中継貨物は開設前と比べて</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国内初となる医薬品専用定温庫や、全国に先駆けた医薬品輸入手続きの電子化など、医薬品の物流拠点形成に取り組んでいる。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12"/>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121</a:t>
            </a:fld>
            <a:endParaRPr lang="ja-JP" altLang="en-US" dirty="0"/>
          </a:p>
        </p:txBody>
      </p:sp>
      <p:sp>
        <p:nvSpPr>
          <p:cNvPr id="18" name="テキスト ボックス 17"/>
          <p:cNvSpPr txBox="1"/>
          <p:nvPr/>
        </p:nvSpPr>
        <p:spPr>
          <a:xfrm>
            <a:off x="664940" y="2112915"/>
            <a:ext cx="1638484" cy="246221"/>
          </a:xfrm>
          <a:prstGeom prst="rect">
            <a:avLst/>
          </a:prstGeom>
          <a:noFill/>
          <a:ln>
            <a:noFill/>
          </a:ln>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6310073" y="4852505"/>
            <a:ext cx="2352037" cy="276999"/>
          </a:xfrm>
          <a:prstGeom prst="rect">
            <a:avLst/>
          </a:prstGeom>
          <a:noFill/>
          <a:ln>
            <a:noFill/>
          </a:ln>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出典：大阪税関「貿易統計」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Picture 2" descr="C:\Users\HongoYukiko\AppData\Local\Microsoft\Windows\Temporary Internet Files\Content.Outlook\X2FHDYU9\ebb127aaa83f4ae8f507ab7149e62643.jpg"/>
          <p:cNvPicPr>
            <a:picLocks noChangeAspect="1" noChangeArrowheads="1"/>
          </p:cNvPicPr>
          <p:nvPr/>
        </p:nvPicPr>
        <p:blipFill rotWithShape="1">
          <a:blip r:embed="rId4">
            <a:extLst>
              <a:ext uri="{28A0092B-C50C-407E-A947-70E740481C1C}">
                <a14:useLocalDpi xmlns:a14="http://schemas.microsoft.com/office/drawing/2010/main" val="0"/>
              </a:ext>
            </a:extLst>
          </a:blip>
          <a:srcRect t="1" b="31174"/>
          <a:stretch/>
        </p:blipFill>
        <p:spPr bwMode="auto">
          <a:xfrm>
            <a:off x="3693503" y="4971270"/>
            <a:ext cx="1697288" cy="17503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グラフ 15"/>
          <p:cNvGraphicFramePr>
            <a:graphicFrameLocks/>
          </p:cNvGraphicFramePr>
          <p:nvPr>
            <p:extLst>
              <p:ext uri="{D42A27DB-BD31-4B8C-83A1-F6EECF244321}">
                <p14:modId xmlns:p14="http://schemas.microsoft.com/office/powerpoint/2010/main" val="3304203804"/>
              </p:ext>
            </p:extLst>
          </p:nvPr>
        </p:nvGraphicFramePr>
        <p:xfrm>
          <a:off x="899592" y="2236025"/>
          <a:ext cx="7056784" cy="2661252"/>
        </p:xfrm>
        <a:graphic>
          <a:graphicData uri="http://schemas.openxmlformats.org/drawingml/2006/chart">
            <c:chart xmlns:c="http://schemas.openxmlformats.org/drawingml/2006/chart" xmlns:r="http://schemas.openxmlformats.org/officeDocument/2006/relationships" r:id="rId5"/>
          </a:graphicData>
        </a:graphic>
      </p:graphicFrame>
      <p:sp>
        <p:nvSpPr>
          <p:cNvPr id="21" name="右矢印 20"/>
          <p:cNvSpPr/>
          <p:nvPr/>
        </p:nvSpPr>
        <p:spPr>
          <a:xfrm rot="21246776">
            <a:off x="1753074" y="3129895"/>
            <a:ext cx="5578144" cy="27493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en-US" altLang="ja-JP" sz="1800">
              <a:solidFill>
                <a:sysClr val="windowText" lastClr="000000"/>
              </a:solidFill>
            </a:endParaRPr>
          </a:p>
        </p:txBody>
      </p:sp>
    </p:spTree>
    <p:extLst>
      <p:ext uri="{BB962C8B-B14F-4D97-AF65-F5344CB8AC3E}">
        <p14:creationId xmlns:p14="http://schemas.microsoft.com/office/powerpoint/2010/main" val="12009501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4516091" y="1988840"/>
            <a:ext cx="4736429" cy="492443"/>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○港湾別の輸出入貿易額推移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出典：税関資料より作成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2000453"/>
            <a:ext cx="4734270" cy="492443"/>
          </a:xfrm>
          <a:prstGeom prst="rect">
            <a:avLst/>
          </a:prstGeom>
        </p:spPr>
        <p:txBody>
          <a:bodyPr wrap="square" anchor="t">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主要港における外貿コンテナ取扱個数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出典：港湾統計より作成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77280" y="563692"/>
            <a:ext cx="7488832"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港湾</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別、外国貨物取扱量・輸出入貿易額の推移</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79512" y="1124744"/>
            <a:ext cx="8784976"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年の大阪港の外貿コンテナ取扱個数は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％増。また、神戸港の外貿コンテナ取扱個数は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で前年と同数で、阪神</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大震災以降最高</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の輸出入貿易額は、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122</a:t>
            </a:fld>
            <a:endParaRPr lang="ja-JP" altLang="en-US" b="1" dirty="0"/>
          </a:p>
        </p:txBody>
      </p:sp>
      <p:sp>
        <p:nvSpPr>
          <p:cNvPr id="16" name="テキスト ボックス 15"/>
          <p:cNvSpPr txBox="1"/>
          <p:nvPr/>
        </p:nvSpPr>
        <p:spPr>
          <a:xfrm>
            <a:off x="4175956" y="2420888"/>
            <a:ext cx="792088"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（兆円）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3867" y="2460707"/>
            <a:ext cx="864096"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グラフ 23"/>
          <p:cNvGraphicFramePr>
            <a:graphicFrameLocks/>
          </p:cNvGraphicFramePr>
          <p:nvPr>
            <p:extLst>
              <p:ext uri="{D42A27DB-BD31-4B8C-83A1-F6EECF244321}">
                <p14:modId xmlns:p14="http://schemas.microsoft.com/office/powerpoint/2010/main" val="3930412069"/>
              </p:ext>
            </p:extLst>
          </p:nvPr>
        </p:nvGraphicFramePr>
        <p:xfrm>
          <a:off x="4283967" y="2667109"/>
          <a:ext cx="4572000" cy="39757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グラフ 25"/>
          <p:cNvGraphicFramePr>
            <a:graphicFrameLocks/>
          </p:cNvGraphicFramePr>
          <p:nvPr>
            <p:extLst>
              <p:ext uri="{D42A27DB-BD31-4B8C-83A1-F6EECF244321}">
                <p14:modId xmlns:p14="http://schemas.microsoft.com/office/powerpoint/2010/main" val="701287966"/>
              </p:ext>
            </p:extLst>
          </p:nvPr>
        </p:nvGraphicFramePr>
        <p:xfrm>
          <a:off x="177280" y="2706929"/>
          <a:ext cx="4097992" cy="39359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7398801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43143" y="53676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港湾</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別</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輸出品目構成比（金額ベース）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出典：各税関「貿易統計」より作成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30299" y="1124742"/>
            <a:ext cx="8928992" cy="108012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に金額ベースで輸出品目を見ると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、阪神港と東京港では「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電気機器（半導体などの電子部品等）」と「一般機械（原動機など）」の占める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割合が高く、名古屋港では、「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輸送用機器（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自動車など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）」の割合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が他の港湾より高い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といった特徴がある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123</a:t>
            </a:fld>
            <a:endParaRPr lang="ja-JP" altLang="en-US" dirty="0"/>
          </a:p>
        </p:txBody>
      </p:sp>
      <p:graphicFrame>
        <p:nvGraphicFramePr>
          <p:cNvPr id="8" name="グラフ 7"/>
          <p:cNvGraphicFramePr>
            <a:graphicFrameLocks/>
          </p:cNvGraphicFramePr>
          <p:nvPr>
            <p:extLst>
              <p:ext uri="{D42A27DB-BD31-4B8C-83A1-F6EECF244321}">
                <p14:modId xmlns:p14="http://schemas.microsoft.com/office/powerpoint/2010/main" val="1808474867"/>
              </p:ext>
            </p:extLst>
          </p:nvPr>
        </p:nvGraphicFramePr>
        <p:xfrm>
          <a:off x="143143" y="2351986"/>
          <a:ext cx="8916148" cy="42957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970424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07504" y="59542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阪神港における輸出品目（細目）別の構成比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税関・神戸税関「貿易統計」より作成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36815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輸出品目について、細目別に構成比をみると、半導体等電子</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部品、プラスチック、建設用・鉱山用機械、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原動機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、織物用糸及び繊維製品が上位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占める。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このうち、半導体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等電子</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部品と、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プラスチック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、科学光学機器は、２年連続で増加。建設用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・鉱山用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機械は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年連続で増加。</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07504" y="2545159"/>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211960" y="2545159"/>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５品目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124</a:t>
            </a:fld>
            <a:endParaRPr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2403992125"/>
              </p:ext>
            </p:extLst>
          </p:nvPr>
        </p:nvGraphicFramePr>
        <p:xfrm>
          <a:off x="251519" y="2924943"/>
          <a:ext cx="3816425" cy="3744416"/>
        </p:xfrm>
        <a:graphic>
          <a:graphicData uri="http://schemas.openxmlformats.org/drawingml/2006/table">
            <a:tbl>
              <a:tblPr>
                <a:tableStyleId>{BC89EF96-8CEA-46FF-86C4-4CE0E7609802}</a:tableStyleId>
              </a:tblPr>
              <a:tblGrid>
                <a:gridCol w="308609">
                  <a:extLst>
                    <a:ext uri="{9D8B030D-6E8A-4147-A177-3AD203B41FA5}">
                      <a16:colId xmlns:a16="http://schemas.microsoft.com/office/drawing/2014/main" val="20000"/>
                    </a:ext>
                  </a:extLst>
                </a:gridCol>
                <a:gridCol w="1347575">
                  <a:extLst>
                    <a:ext uri="{9D8B030D-6E8A-4147-A177-3AD203B41FA5}">
                      <a16:colId xmlns:a16="http://schemas.microsoft.com/office/drawing/2014/main" val="20001"/>
                    </a:ext>
                  </a:extLst>
                </a:gridCol>
                <a:gridCol w="1220922">
                  <a:extLst>
                    <a:ext uri="{9D8B030D-6E8A-4147-A177-3AD203B41FA5}">
                      <a16:colId xmlns:a16="http://schemas.microsoft.com/office/drawing/2014/main" val="20002"/>
                    </a:ext>
                  </a:extLst>
                </a:gridCol>
                <a:gridCol w="939319">
                  <a:extLst>
                    <a:ext uri="{9D8B030D-6E8A-4147-A177-3AD203B41FA5}">
                      <a16:colId xmlns:a16="http://schemas.microsoft.com/office/drawing/2014/main" val="20003"/>
                    </a:ext>
                  </a:extLst>
                </a:gridCol>
              </a:tblGrid>
              <a:tr h="382671">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724,678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プラスチック</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580,383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建設用・鉱山用機械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466,897</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原動機</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366,362</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織物用糸及び</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繊維製品</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363,886</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8" name="テキスト ボックス 14"/>
          <p:cNvSpPr txBox="1"/>
          <p:nvPr/>
        </p:nvSpPr>
        <p:spPr>
          <a:xfrm>
            <a:off x="5148064" y="2752571"/>
            <a:ext cx="81838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extLst>
              <p:ext uri="{D42A27DB-BD31-4B8C-83A1-F6EECF244321}">
                <p14:modId xmlns:p14="http://schemas.microsoft.com/office/powerpoint/2010/main" val="2783345471"/>
              </p:ext>
            </p:extLst>
          </p:nvPr>
        </p:nvGraphicFramePr>
        <p:xfrm>
          <a:off x="4186202" y="2983403"/>
          <a:ext cx="4634270" cy="36343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834905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55719" y="55581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年、港湾別の輸入品目構成比（金額ベース）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出典：各税関「貿易統計」より作成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31603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港湾別に金額ベースで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輸入品目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を見ると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電気機器（半導体などの電子部品等）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」と「原料別製品（アルミニウム及び銅合金など）」、「その他（衣類など）」はいずれの港湾でも割合が高い。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、阪神港と東京港では「食料品」が、名古屋港では「鉱物性燃料（石油ガス類など）」の割合が他の港湾より高いといった特徴がある。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125</a:t>
            </a:fld>
            <a:endParaRPr lang="ja-JP" altLang="en-US" dirty="0"/>
          </a:p>
        </p:txBody>
      </p:sp>
      <p:graphicFrame>
        <p:nvGraphicFramePr>
          <p:cNvPr id="17" name="グラフ 16"/>
          <p:cNvGraphicFramePr>
            <a:graphicFrameLocks/>
          </p:cNvGraphicFramePr>
          <p:nvPr>
            <p:extLst>
              <p:ext uri="{D42A27DB-BD31-4B8C-83A1-F6EECF244321}">
                <p14:modId xmlns:p14="http://schemas.microsoft.com/office/powerpoint/2010/main" val="3112943603"/>
              </p:ext>
            </p:extLst>
          </p:nvPr>
        </p:nvGraphicFramePr>
        <p:xfrm>
          <a:off x="111409" y="2564904"/>
          <a:ext cx="8781071" cy="41764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559514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42578" y="579081"/>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阪神港における輸入品目（細目）別の構成比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税関・神戸税関「貿易統計」より作成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2764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輸入品目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について、細目別に構成比をみると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、衣類及び同附属品の割合が高いが、輸入額の推移では、近年減少傾向であったが増加に転じた。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この他、肉類及び同調製品、織物用糸及び繊維製品、非鉄金属、有機化合物が輸入品目の上位を占める。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705706113"/>
              </p:ext>
            </p:extLst>
          </p:nvPr>
        </p:nvGraphicFramePr>
        <p:xfrm>
          <a:off x="251519" y="2718790"/>
          <a:ext cx="3816425" cy="3950569"/>
        </p:xfrm>
        <a:graphic>
          <a:graphicData uri="http://schemas.openxmlformats.org/drawingml/2006/table">
            <a:tbl>
              <a:tblPr>
                <a:tableStyleId>{BC89EF96-8CEA-46FF-86C4-4CE0E7609802}</a:tableStyleId>
              </a:tblPr>
              <a:tblGrid>
                <a:gridCol w="308609">
                  <a:extLst>
                    <a:ext uri="{9D8B030D-6E8A-4147-A177-3AD203B41FA5}">
                      <a16:colId xmlns:a16="http://schemas.microsoft.com/office/drawing/2014/main" val="20000"/>
                    </a:ext>
                  </a:extLst>
                </a:gridCol>
                <a:gridCol w="1347575">
                  <a:extLst>
                    <a:ext uri="{9D8B030D-6E8A-4147-A177-3AD203B41FA5}">
                      <a16:colId xmlns:a16="http://schemas.microsoft.com/office/drawing/2014/main" val="20001"/>
                    </a:ext>
                  </a:extLst>
                </a:gridCol>
                <a:gridCol w="1220922">
                  <a:extLst>
                    <a:ext uri="{9D8B030D-6E8A-4147-A177-3AD203B41FA5}">
                      <a16:colId xmlns:a16="http://schemas.microsoft.com/office/drawing/2014/main" val="20002"/>
                    </a:ext>
                  </a:extLst>
                </a:gridCol>
                <a:gridCol w="939319">
                  <a:extLst>
                    <a:ext uri="{9D8B030D-6E8A-4147-A177-3AD203B41FA5}">
                      <a16:colId xmlns:a16="http://schemas.microsoft.com/office/drawing/2014/main" val="20003"/>
                    </a:ext>
                  </a:extLst>
                </a:gridCol>
              </a:tblGrid>
              <a:tr h="403739">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衣類及び同附属品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974,643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肉類及び同調製品</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381,747</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織物用糸及び</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繊維製品</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301,834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非鉄金属</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297,416</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有機化合物</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232,967</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5" name="テキスト ボックス 14"/>
          <p:cNvSpPr txBox="1"/>
          <p:nvPr/>
        </p:nvSpPr>
        <p:spPr>
          <a:xfrm>
            <a:off x="4211960" y="2401143"/>
            <a:ext cx="49320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○輸入額の推移（左記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５</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107504" y="2401143"/>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○輸入額に占める構成比（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126</a:t>
            </a:fld>
            <a:endParaRPr lang="ja-JP" altLang="en-US" dirty="0"/>
          </a:p>
        </p:txBody>
      </p:sp>
      <p:sp>
        <p:nvSpPr>
          <p:cNvPr id="11" name="テキスト ボックス 14"/>
          <p:cNvSpPr txBox="1"/>
          <p:nvPr/>
        </p:nvSpPr>
        <p:spPr>
          <a:xfrm>
            <a:off x="5004048" y="2694112"/>
            <a:ext cx="81838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グラフ 16"/>
          <p:cNvGraphicFramePr>
            <a:graphicFrameLocks/>
          </p:cNvGraphicFramePr>
          <p:nvPr>
            <p:extLst>
              <p:ext uri="{D42A27DB-BD31-4B8C-83A1-F6EECF244321}">
                <p14:modId xmlns:p14="http://schemas.microsoft.com/office/powerpoint/2010/main" val="4096052210"/>
              </p:ext>
            </p:extLst>
          </p:nvPr>
        </p:nvGraphicFramePr>
        <p:xfrm>
          <a:off x="4003988" y="2718790"/>
          <a:ext cx="5032508" cy="41392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671474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140489" y="529516"/>
            <a:ext cx="8964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港湾別、外貿定期コンテナ航路</a:t>
            </a:r>
            <a:r>
              <a:rPr lang="ja-JP" altLang="en-US" sz="1600" kern="100" dirty="0">
                <a:latin typeface="Meiryo UI" panose="020B0604030504040204" pitchFamily="50" charset="-128"/>
                <a:ea typeface="Meiryo UI" panose="020B0604030504040204" pitchFamily="50" charset="-128"/>
                <a:cs typeface="Meiryo UI" panose="020B0604030504040204" pitchFamily="50" charset="-128"/>
              </a:rPr>
              <a:t>（近海・東南アジア）</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便数　</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出典：国土交通省「我が国港湾への外貿定期コンテナ航路便数（便</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週）より作成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7504" y="1124744"/>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大阪港と神戸港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の外貿定期コンテナ</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航路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の推移は、これまでに増減</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を繰り返し</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ながら、近年は増加傾向。</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07504" y="1772816"/>
            <a:ext cx="8928992"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各年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日時点。ただし、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日時点、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日時点の数値を記載。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127</a:t>
            </a:fld>
            <a:endParaRPr lang="ja-JP" altLang="en-US" dirty="0"/>
          </a:p>
        </p:txBody>
      </p:sp>
      <p:graphicFrame>
        <p:nvGraphicFramePr>
          <p:cNvPr id="11" name="グラフ 10"/>
          <p:cNvGraphicFramePr>
            <a:graphicFrameLocks/>
          </p:cNvGraphicFramePr>
          <p:nvPr>
            <p:extLst>
              <p:ext uri="{D42A27DB-BD31-4B8C-83A1-F6EECF244321}">
                <p14:modId xmlns:p14="http://schemas.microsoft.com/office/powerpoint/2010/main" val="3722105349"/>
              </p:ext>
            </p:extLst>
          </p:nvPr>
        </p:nvGraphicFramePr>
        <p:xfrm>
          <a:off x="32084" y="2049815"/>
          <a:ext cx="9004412" cy="49160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17521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4716016" y="2617166"/>
            <a:ext cx="4137162"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阪神港における集貨事業（</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度）</a:t>
            </a:r>
            <a:endParaRPr lang="ja-JP" altLang="en-US" sz="1400" dirty="0">
              <a:solidFill>
                <a:prstClr val="black"/>
              </a:solidFill>
              <a:latin typeface="HGPｺﾞｼｯｸE" pitchFamily="50" charset="-128"/>
              <a:ea typeface="HGPｺﾞｼｯｸE" pitchFamily="50" charset="-128"/>
            </a:endParaRPr>
          </a:p>
        </p:txBody>
      </p:sp>
      <p:sp>
        <p:nvSpPr>
          <p:cNvPr id="9" name="正方形/長方形 8"/>
          <p:cNvSpPr/>
          <p:nvPr/>
        </p:nvSpPr>
        <p:spPr>
          <a:xfrm>
            <a:off x="240697" y="2617167"/>
            <a:ext cx="396329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関西国際空港のコンセッションの実施体制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6512" y="2883970"/>
            <a:ext cx="4396881" cy="392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0"/>
          <p:cNvSpPr>
            <a:spLocks noChangeArrowheads="1"/>
          </p:cNvSpPr>
          <p:nvPr/>
        </p:nvSpPr>
        <p:spPr bwMode="auto">
          <a:xfrm>
            <a:off x="125438" y="476672"/>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民間ノウハウによる空港・港湾経営の進展</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894371"/>
            <a:ext cx="8928992" cy="17227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月に大阪国際空港との経営統合を実施。</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月より、関西エアポート株式会社による空港運営（コンセッション方式）が開始。また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月より、関西エアポート神戸株式会社（関西エアポートの</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％出資会社）による神戸空港</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の運営が</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開始され、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空港の一体運営により、サービスと効率性の向上を図る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月、大阪港と神戸港を一体的に運営する「阪神国際港湾株式会社」を設立。国際コンテナ戦略港湾として、国際競争力強化を図っている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4AC9B83D-17C3-4F2E-B0BA-D155CD364A7C}" type="slidenum">
              <a:rPr lang="ja-JP" altLang="en-US" b="1" smtClean="0"/>
              <a:pPr>
                <a:defRPr/>
              </a:pPr>
              <a:t>128</a:t>
            </a:fld>
            <a:endParaRPr lang="ja-JP" altLang="en-US" b="1" dirty="0"/>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2495216655"/>
              </p:ext>
            </p:extLst>
          </p:nvPr>
        </p:nvGraphicFramePr>
        <p:xfrm>
          <a:off x="4903007" y="2974855"/>
          <a:ext cx="3533198" cy="3535680"/>
        </p:xfrm>
        <a:graphic>
          <a:graphicData uri="http://schemas.openxmlformats.org/drawingml/2006/table">
            <a:tbl>
              <a:tblPr firstRow="1" firstCol="1" bandRow="1"/>
              <a:tblGrid>
                <a:gridCol w="3533198">
                  <a:extLst>
                    <a:ext uri="{9D8B030D-6E8A-4147-A177-3AD203B41FA5}">
                      <a16:colId xmlns:a16="http://schemas.microsoft.com/office/drawing/2014/main" val="20000"/>
                    </a:ext>
                  </a:extLst>
                </a:gridCol>
              </a:tblGrid>
              <a:tr h="3402768">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①内航フィーダー（</a:t>
                      </a:r>
                      <a:r>
                        <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）利用促進事業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②</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積替機能強化事業</a:t>
                      </a:r>
                      <a:endParaRPr lang="en-US" altLang="zh-TW"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③外航フィーダー利用促進事業</a:t>
                      </a:r>
                      <a:endParaRPr lang="en-US" altLang="zh-TW"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④</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基幹航路接続航路誘致事業</a:t>
                      </a:r>
                    </a:p>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⑤</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新規航路誘致事業</a:t>
                      </a:r>
                      <a:endParaRPr lang="en-US" altLang="zh-TW"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⑥航路サービス拡充促進事業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⑦海外フィーダー貨物等誘致事業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⑧</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陸上輸送等貨物誘致事業</a:t>
                      </a:r>
                      <a:endPar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endParaRPr lang="en-US" altLang="ja-JP"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r>
                        <a:rPr lang="ja-JP" altLang="en-US"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）フィーダー：</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メインポートから、隣接港への支線航路（フィーダー航路）を運送するサービス</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endParaRPr lang="en-US" altLang="ja-JP"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1984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329640" y="1017904"/>
            <a:ext cx="8280920" cy="1152128"/>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Meiryo UI" panose="020B0604030504040204" pitchFamily="50" charset="-128"/>
              <a:buChar char="○"/>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の府内就業者は、</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8.3</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戦略策定以降の年平均は</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万人と、成長目標の</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万人以上を上回る状況。</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完全失業</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率は、低下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（改善）</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基調にあるが、全国に比べて高めに推移。有効求人倍率は、全国とほぼ同水準で推移し、一貫して改善。</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成長</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目標 「雇用創出」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912488"/>
            <a:ext cx="8928992" cy="1436392"/>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12</a:t>
            </a:fld>
            <a:endParaRPr lang="ja-JP" altLang="en-US" b="1" dirty="0"/>
          </a:p>
        </p:txBody>
      </p:sp>
      <p:graphicFrame>
        <p:nvGraphicFramePr>
          <p:cNvPr id="9" name="表 8"/>
          <p:cNvGraphicFramePr>
            <a:graphicFrameLocks noGrp="1"/>
          </p:cNvGraphicFramePr>
          <p:nvPr>
            <p:extLst>
              <p:ext uri="{D42A27DB-BD31-4B8C-83A1-F6EECF244321}">
                <p14:modId xmlns:p14="http://schemas.microsoft.com/office/powerpoint/2010/main" val="3242000909"/>
              </p:ext>
            </p:extLst>
          </p:nvPr>
        </p:nvGraphicFramePr>
        <p:xfrm>
          <a:off x="251522" y="2563369"/>
          <a:ext cx="8698151" cy="2330025"/>
        </p:xfrm>
        <a:graphic>
          <a:graphicData uri="http://schemas.openxmlformats.org/drawingml/2006/table">
            <a:tbl>
              <a:tblPr firstRow="1" bandRow="1">
                <a:tableStyleId>{5940675A-B579-460E-94D1-54222C63F5DA}</a:tableStyleId>
              </a:tblPr>
              <a:tblGrid>
                <a:gridCol w="1380151">
                  <a:extLst>
                    <a:ext uri="{9D8B030D-6E8A-4147-A177-3AD203B41FA5}">
                      <a16:colId xmlns:a16="http://schemas.microsoft.com/office/drawing/2014/main" val="20000"/>
                    </a:ext>
                  </a:extLst>
                </a:gridCol>
                <a:gridCol w="731800">
                  <a:extLst>
                    <a:ext uri="{9D8B030D-6E8A-4147-A177-3AD203B41FA5}">
                      <a16:colId xmlns:a16="http://schemas.microsoft.com/office/drawing/2014/main" val="20001"/>
                    </a:ext>
                  </a:extLst>
                </a:gridCol>
                <a:gridCol w="731800">
                  <a:extLst>
                    <a:ext uri="{9D8B030D-6E8A-4147-A177-3AD203B41FA5}">
                      <a16:colId xmlns:a16="http://schemas.microsoft.com/office/drawing/2014/main" val="20002"/>
                    </a:ext>
                  </a:extLst>
                </a:gridCol>
                <a:gridCol w="731800">
                  <a:extLst>
                    <a:ext uri="{9D8B030D-6E8A-4147-A177-3AD203B41FA5}">
                      <a16:colId xmlns:a16="http://schemas.microsoft.com/office/drawing/2014/main" val="20003"/>
                    </a:ext>
                  </a:extLst>
                </a:gridCol>
                <a:gridCol w="731800">
                  <a:extLst>
                    <a:ext uri="{9D8B030D-6E8A-4147-A177-3AD203B41FA5}">
                      <a16:colId xmlns:a16="http://schemas.microsoft.com/office/drawing/2014/main" val="20004"/>
                    </a:ext>
                  </a:extLst>
                </a:gridCol>
                <a:gridCol w="731800">
                  <a:extLst>
                    <a:ext uri="{9D8B030D-6E8A-4147-A177-3AD203B41FA5}">
                      <a16:colId xmlns:a16="http://schemas.microsoft.com/office/drawing/2014/main" val="20005"/>
                    </a:ext>
                  </a:extLst>
                </a:gridCol>
                <a:gridCol w="731800">
                  <a:extLst>
                    <a:ext uri="{9D8B030D-6E8A-4147-A177-3AD203B41FA5}">
                      <a16:colId xmlns:a16="http://schemas.microsoft.com/office/drawing/2014/main" val="20006"/>
                    </a:ext>
                  </a:extLst>
                </a:gridCol>
                <a:gridCol w="731800">
                  <a:extLst>
                    <a:ext uri="{9D8B030D-6E8A-4147-A177-3AD203B41FA5}">
                      <a16:colId xmlns:a16="http://schemas.microsoft.com/office/drawing/2014/main" val="20007"/>
                    </a:ext>
                  </a:extLst>
                </a:gridCol>
                <a:gridCol w="731800">
                  <a:extLst>
                    <a:ext uri="{9D8B030D-6E8A-4147-A177-3AD203B41FA5}">
                      <a16:colId xmlns:a16="http://schemas.microsoft.com/office/drawing/2014/main" val="20008"/>
                    </a:ext>
                  </a:extLst>
                </a:gridCol>
                <a:gridCol w="731800">
                  <a:extLst>
                    <a:ext uri="{9D8B030D-6E8A-4147-A177-3AD203B41FA5}">
                      <a16:colId xmlns:a16="http://schemas.microsoft.com/office/drawing/2014/main" val="2085507055"/>
                    </a:ext>
                  </a:extLst>
                </a:gridCol>
                <a:gridCol w="731800">
                  <a:extLst>
                    <a:ext uri="{9D8B030D-6E8A-4147-A177-3AD203B41FA5}">
                      <a16:colId xmlns:a16="http://schemas.microsoft.com/office/drawing/2014/main" val="20009"/>
                    </a:ext>
                  </a:extLst>
                </a:gridCol>
              </a:tblGrid>
              <a:tr h="562185">
                <a:tc>
                  <a:txBody>
                    <a:bodyPr/>
                    <a:lstStyle/>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2011</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2012</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年平均</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solidFill>
                      <a:srgbClr val="FFFF00"/>
                    </a:solidFill>
                  </a:tcPr>
                </a:tc>
                <a:extLst>
                  <a:ext uri="{0D108BD9-81ED-4DB2-BD59-A6C34878D82A}">
                    <a16:rowId xmlns:a16="http://schemas.microsoft.com/office/drawing/2014/main" val="10000"/>
                  </a:ext>
                </a:extLst>
              </a:tr>
              <a:tr h="661950">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雇用創出数</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府内就業者の変化）　</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solidFill>
                      <a:schemeClr val="bg1"/>
                    </a:solidFill>
                  </a:tcPr>
                </a:tc>
                <a:tc>
                  <a:txBody>
                    <a:bodyPr/>
                    <a:lstStyle/>
                    <a:p>
                      <a:pPr algn="ctr">
                        <a:spcAft>
                          <a:spcPts val="0"/>
                        </a:spcAft>
                      </a:pP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0.7</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980219">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補足指標</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府内就業者生産年齢人口急減の影響を一定取り除いた推計値</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0.4</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4" name="テキスト ボックス 13"/>
          <p:cNvSpPr txBox="1"/>
          <p:nvPr/>
        </p:nvSpPr>
        <p:spPr>
          <a:xfrm>
            <a:off x="318606" y="4970304"/>
            <a:ext cx="8496945" cy="1887696"/>
          </a:xfrm>
          <a:prstGeom prst="rect">
            <a:avLst/>
          </a:prstGeom>
          <a:noFill/>
        </p:spPr>
        <p:txBody>
          <a:bodyPr wrap="square" rtlCol="0">
            <a:spAutoFit/>
          </a:bodyPr>
          <a:lstStyle/>
          <a:p>
            <a:pPr>
              <a:lnSpc>
                <a:spcPts val="2000"/>
              </a:lnSpc>
            </a:pPr>
            <a:r>
              <a:rPr lang="ja-JP" altLang="ja-JP" sz="1100" kern="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ja-JP" sz="11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府内就業者数の変化は、「労働力調査地方集計結果（年平均）」（大阪府統計課）で計算。</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　ただし</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年の数値</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は</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17</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国勢調査</a:t>
            </a:r>
            <a:r>
              <a:rPr lang="ja-JP" altLang="ja-JP" sz="1100" dirty="0">
                <a:latin typeface="Meiryo UI" panose="020B0604030504040204" pitchFamily="50" charset="-128"/>
                <a:ea typeface="Meiryo UI" panose="020B0604030504040204" pitchFamily="50" charset="-128"/>
                <a:cs typeface="Meiryo UI" panose="020B0604030504040204" pitchFamily="50" charset="-128"/>
              </a:rPr>
              <a:t>結果を基準とする推計人口</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2011</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年までは</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100" kern="1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年国勢調査結果を基準とする推計</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人口、</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年の数値は</a:t>
            </a:r>
            <a:endPar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年国勢調査結果を基準とする推計で集計したもの。　　　　　　　　　</a:t>
            </a:r>
            <a:endPar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ja-JP" sz="1100" kern="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ja-JP" sz="1100"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以下の文献を参考にして推計。</a:t>
            </a:r>
            <a:endParaRPr lang="ja-JP" altLang="ja-JP" sz="1100" kern="100" dirty="0" smtClean="0">
              <a:latin typeface="Meiryo UI" panose="020B0604030504040204" pitchFamily="50" charset="-128"/>
              <a:ea typeface="Meiryo UI" panose="020B0604030504040204" pitchFamily="50" charset="-128"/>
              <a:cs typeface="Meiryo UI" panose="020B0604030504040204" pitchFamily="50" charset="-128"/>
            </a:endParaRPr>
          </a:p>
          <a:p>
            <a:pPr marL="266700" indent="6350">
              <a:lnSpc>
                <a:spcPts val="2000"/>
              </a:lnSpc>
            </a:pP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「少子高齢化が就業者数に与える影響～就業者数の変化を分析するために～」（総務省統計局「労働力調査の結果を見る際のポイント№</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日）、「「団塊の世代」の動きを含む人口構造の変化が就業状態に与える影響～就業者数と非労働力人口の変化を分析するために～」（</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総務省統計局労働力調査の結果を見る際のポイント№</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日）</a:t>
            </a:r>
            <a:endPar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802716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5025839" y="3650261"/>
            <a:ext cx="4387259"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都市再生環状道路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1417500605"/>
              </p:ext>
            </p:extLst>
          </p:nvPr>
        </p:nvGraphicFramePr>
        <p:xfrm>
          <a:off x="354402" y="4132821"/>
          <a:ext cx="4290561" cy="1125659"/>
        </p:xfrm>
        <a:graphic>
          <a:graphicData uri="http://schemas.openxmlformats.org/drawingml/2006/table">
            <a:tbl>
              <a:tblPr firstRow="1" firstCol="1" bandRow="1"/>
              <a:tblGrid>
                <a:gridCol w="4290561">
                  <a:extLst>
                    <a:ext uri="{9D8B030D-6E8A-4147-A177-3AD203B41FA5}">
                      <a16:colId xmlns:a16="http://schemas.microsoft.com/office/drawing/2014/main" val="20000"/>
                    </a:ext>
                  </a:extLst>
                </a:gridCol>
              </a:tblGrid>
              <a:tr h="1125659">
                <a:tc>
                  <a:txBody>
                    <a:bodyPr/>
                    <a:lstStyle/>
                    <a:p>
                      <a:pPr algn="l">
                        <a:lnSpc>
                          <a:spcPct val="100000"/>
                        </a:lnSpc>
                        <a:spcAft>
                          <a:spcPts val="0"/>
                        </a:spcAft>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大都市圏の料金については、環状道路整備の進捗を踏まえ、道路ネットワークの稼働率を最適化するため、ＩＴＳ技術を活用しつつ、「世界一効率的な利用」を実現する</a:t>
                      </a:r>
                      <a:r>
                        <a:rPr lang="ja-JP" altLang="en-US" sz="1400" b="0" u="sng"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シームレスな料金体系の構築</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を目指す。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7" name="正方形/長方形 16"/>
          <p:cNvSpPr/>
          <p:nvPr/>
        </p:nvSpPr>
        <p:spPr>
          <a:xfrm>
            <a:off x="177797" y="3585310"/>
            <a:ext cx="4525089" cy="523220"/>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国土交通省「新たな高速道路料金に関する基本方針」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5004048" y="4132821"/>
            <a:ext cx="3916202" cy="2376264"/>
            <a:chOff x="5032854" y="3645024"/>
            <a:chExt cx="3916202" cy="2376264"/>
          </a:xfrm>
        </p:grpSpPr>
        <p:grpSp>
          <p:nvGrpSpPr>
            <p:cNvPr id="13" name="グループ化 12"/>
            <p:cNvGrpSpPr/>
            <p:nvPr/>
          </p:nvGrpSpPr>
          <p:grpSpPr>
            <a:xfrm>
              <a:off x="5032854" y="3645024"/>
              <a:ext cx="3916202" cy="2376264"/>
              <a:chOff x="5002017" y="3415256"/>
              <a:chExt cx="3916202" cy="2016224"/>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017" y="3415256"/>
                <a:ext cx="3916202"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フリーフォーム 18"/>
              <p:cNvSpPr/>
              <p:nvPr/>
            </p:nvSpPr>
            <p:spPr>
              <a:xfrm>
                <a:off x="6376987" y="4762501"/>
                <a:ext cx="147637" cy="73818"/>
              </a:xfrm>
              <a:custGeom>
                <a:avLst/>
                <a:gdLst>
                  <a:gd name="connsiteX0" fmla="*/ 0 w 126206"/>
                  <a:gd name="connsiteY0" fmla="*/ 0 h 61912"/>
                  <a:gd name="connsiteX1" fmla="*/ 83343 w 126206"/>
                  <a:gd name="connsiteY1" fmla="*/ 23812 h 61912"/>
                  <a:gd name="connsiteX2" fmla="*/ 123825 w 126206"/>
                  <a:gd name="connsiteY2" fmla="*/ 50006 h 61912"/>
                  <a:gd name="connsiteX3" fmla="*/ 126206 w 126206"/>
                  <a:gd name="connsiteY3" fmla="*/ 61912 h 61912"/>
                  <a:gd name="connsiteX0" fmla="*/ 0 w 147637"/>
                  <a:gd name="connsiteY0" fmla="*/ 0 h 73818"/>
                  <a:gd name="connsiteX1" fmla="*/ 104774 w 147637"/>
                  <a:gd name="connsiteY1" fmla="*/ 35718 h 73818"/>
                  <a:gd name="connsiteX2" fmla="*/ 145256 w 147637"/>
                  <a:gd name="connsiteY2" fmla="*/ 61912 h 73818"/>
                  <a:gd name="connsiteX3" fmla="*/ 147637 w 147637"/>
                  <a:gd name="connsiteY3" fmla="*/ 73818 h 73818"/>
                </a:gdLst>
                <a:ahLst/>
                <a:cxnLst>
                  <a:cxn ang="0">
                    <a:pos x="connsiteX0" y="connsiteY0"/>
                  </a:cxn>
                  <a:cxn ang="0">
                    <a:pos x="connsiteX1" y="connsiteY1"/>
                  </a:cxn>
                  <a:cxn ang="0">
                    <a:pos x="connsiteX2" y="connsiteY2"/>
                  </a:cxn>
                  <a:cxn ang="0">
                    <a:pos x="connsiteX3" y="connsiteY3"/>
                  </a:cxn>
                </a:cxnLst>
                <a:rect l="l" t="t" r="r" b="b"/>
                <a:pathLst>
                  <a:path w="147637" h="73818">
                    <a:moveTo>
                      <a:pt x="0" y="0"/>
                    </a:moveTo>
                    <a:lnTo>
                      <a:pt x="104774" y="35718"/>
                    </a:lnTo>
                    <a:lnTo>
                      <a:pt x="145256" y="61912"/>
                    </a:lnTo>
                    <a:lnTo>
                      <a:pt x="147637" y="73818"/>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フリーフォーム 14"/>
            <p:cNvSpPr/>
            <p:nvPr/>
          </p:nvSpPr>
          <p:spPr>
            <a:xfrm>
              <a:off x="7310316" y="5342300"/>
              <a:ext cx="61913" cy="0"/>
            </a:xfrm>
            <a:custGeom>
              <a:avLst/>
              <a:gdLst>
                <a:gd name="connsiteX0" fmla="*/ 0 w 61913"/>
                <a:gd name="connsiteY0" fmla="*/ 0 h 0"/>
                <a:gd name="connsiteX1" fmla="*/ 61913 w 61913"/>
                <a:gd name="connsiteY1" fmla="*/ 0 h 0"/>
              </a:gdLst>
              <a:ahLst/>
              <a:cxnLst>
                <a:cxn ang="0">
                  <a:pos x="connsiteX0" y="connsiteY0"/>
                </a:cxn>
                <a:cxn ang="0">
                  <a:pos x="connsiteX1" y="connsiteY1"/>
                </a:cxn>
              </a:cxnLst>
              <a:rect l="l" t="t" r="r" b="b"/>
              <a:pathLst>
                <a:path w="61913">
                  <a:moveTo>
                    <a:pt x="0" y="0"/>
                  </a:moveTo>
                  <a:lnTo>
                    <a:pt x="61913"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p:cNvGrpSpPr/>
          <p:nvPr/>
        </p:nvGrpSpPr>
        <p:grpSpPr>
          <a:xfrm>
            <a:off x="5148064" y="5854418"/>
            <a:ext cx="945915" cy="510753"/>
            <a:chOff x="4115419" y="3185112"/>
            <a:chExt cx="908581" cy="545610"/>
          </a:xfrm>
        </p:grpSpPr>
        <p:grpSp>
          <p:nvGrpSpPr>
            <p:cNvPr id="21" name="Group 806"/>
            <p:cNvGrpSpPr>
              <a:grpSpLocks/>
            </p:cNvGrpSpPr>
            <p:nvPr/>
          </p:nvGrpSpPr>
          <p:grpSpPr bwMode="auto">
            <a:xfrm>
              <a:off x="4115419" y="3185112"/>
              <a:ext cx="908581" cy="545610"/>
              <a:chOff x="1231" y="6286"/>
              <a:chExt cx="1587" cy="1132"/>
            </a:xfrm>
          </p:grpSpPr>
          <p:sp>
            <p:nvSpPr>
              <p:cNvPr id="28" name="Rectangle 807"/>
              <p:cNvSpPr>
                <a:spLocks noChangeArrowheads="1"/>
              </p:cNvSpPr>
              <p:nvPr/>
            </p:nvSpPr>
            <p:spPr bwMode="auto">
              <a:xfrm>
                <a:off x="1231" y="6286"/>
                <a:ext cx="1506" cy="1117"/>
              </a:xfrm>
              <a:prstGeom prst="rect">
                <a:avLst/>
              </a:prstGeom>
              <a:solidFill>
                <a:srgbClr val="FFFFFF"/>
              </a:solidFill>
              <a:ln w="9525">
                <a:solidFill>
                  <a:srgbClr val="000000"/>
                </a:solidFill>
                <a:miter lim="800000"/>
                <a:headEnd/>
                <a:tailEnd/>
              </a:ln>
            </p:spPr>
            <p:txBody>
              <a:bodyPr rot="0" vert="horz" wrap="square" lIns="74295" tIns="8890" rIns="74295" bIns="8890" anchor="t" anchorCtr="0" upright="1">
                <a:noAutofit/>
              </a:bodyPr>
              <a:lstStyle/>
              <a:p>
                <a:endParaRPr lang="ja-JP" altLang="en-US"/>
              </a:p>
            </p:txBody>
          </p:sp>
          <p:sp>
            <p:nvSpPr>
              <p:cNvPr id="29" name="Rectangle 808"/>
              <p:cNvSpPr>
                <a:spLocks noChangeArrowheads="1"/>
              </p:cNvSpPr>
              <p:nvPr/>
            </p:nvSpPr>
            <p:spPr bwMode="auto">
              <a:xfrm>
                <a:off x="1253" y="6286"/>
                <a:ext cx="1565" cy="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ts val="900"/>
                  </a:lnSpc>
                  <a:spcAft>
                    <a:spcPts val="0"/>
                  </a:spcAft>
                </a:pPr>
                <a:r>
                  <a:rPr lang="ja-JP" sz="700" kern="100" dirty="0">
                    <a:solidFill>
                      <a:srgbClr val="000000"/>
                    </a:solidFill>
                    <a:effectLst/>
                    <a:latin typeface="Arial"/>
                    <a:ea typeface="ＭＳ Ｐゴシック"/>
                    <a:cs typeface="Times New Roman"/>
                  </a:rPr>
                  <a:t>凡例</a:t>
                </a:r>
                <a:endParaRPr lang="ja-JP" sz="1050" kern="100" dirty="0">
                  <a:effectLst/>
                  <a:latin typeface="Century"/>
                  <a:ea typeface="ＭＳ 明朝"/>
                  <a:cs typeface="Times New Roman"/>
                </a:endParaRPr>
              </a:p>
              <a:p>
                <a:pPr algn="l">
                  <a:lnSpc>
                    <a:spcPts val="900"/>
                  </a:lnSpc>
                  <a:spcAft>
                    <a:spcPts val="0"/>
                  </a:spcAft>
                </a:pPr>
                <a:r>
                  <a:rPr lang="ja-JP" sz="700" kern="100" dirty="0">
                    <a:solidFill>
                      <a:srgbClr val="000000"/>
                    </a:solidFill>
                    <a:effectLst/>
                    <a:latin typeface="Arial"/>
                    <a:ea typeface="ＭＳ Ｐゴシック"/>
                    <a:cs typeface="Times New Roman"/>
                  </a:rPr>
                  <a:t>　　　　　　：供用中</a:t>
                </a:r>
                <a:endParaRPr lang="ja-JP" sz="1050" kern="100" dirty="0">
                  <a:effectLst/>
                  <a:latin typeface="Century"/>
                  <a:ea typeface="ＭＳ 明朝"/>
                  <a:cs typeface="Times New Roman"/>
                </a:endParaRPr>
              </a:p>
              <a:p>
                <a:pPr algn="l">
                  <a:lnSpc>
                    <a:spcPts val="900"/>
                  </a:lnSpc>
                  <a:spcAft>
                    <a:spcPts val="0"/>
                  </a:spcAft>
                </a:pPr>
                <a:r>
                  <a:rPr lang="ja-JP" sz="700" kern="100" dirty="0">
                    <a:solidFill>
                      <a:srgbClr val="000000"/>
                    </a:solidFill>
                    <a:effectLst/>
                    <a:latin typeface="Arial"/>
                    <a:ea typeface="ＭＳ Ｐゴシック"/>
                    <a:cs typeface="Times New Roman"/>
                  </a:rPr>
                  <a:t>　　　　　　：事業中</a:t>
                </a:r>
                <a:endParaRPr lang="ja-JP" sz="1050" kern="100" dirty="0">
                  <a:effectLst/>
                  <a:latin typeface="Century"/>
                  <a:ea typeface="ＭＳ 明朝"/>
                  <a:cs typeface="Times New Roman"/>
                </a:endParaRPr>
              </a:p>
              <a:p>
                <a:pPr marL="17145" algn="l">
                  <a:lnSpc>
                    <a:spcPts val="900"/>
                  </a:lnSpc>
                  <a:spcAft>
                    <a:spcPts val="0"/>
                  </a:spcAft>
                </a:pPr>
                <a:r>
                  <a:rPr lang="ja-JP" sz="700" kern="100" dirty="0">
                    <a:solidFill>
                      <a:srgbClr val="000000"/>
                    </a:solidFill>
                    <a:effectLst/>
                    <a:latin typeface="Arial"/>
                    <a:ea typeface="ＭＳ Ｐゴシック"/>
                    <a:cs typeface="Times New Roman"/>
                  </a:rPr>
                  <a:t>　</a:t>
                </a:r>
                <a:r>
                  <a:rPr lang="ja-JP" sz="700" kern="100" dirty="0">
                    <a:solidFill>
                      <a:srgbClr val="000000"/>
                    </a:solidFill>
                    <a:effectLst/>
                    <a:latin typeface="Century"/>
                    <a:ea typeface="Arial"/>
                    <a:cs typeface="Times New Roman"/>
                  </a:rPr>
                  <a:t> </a:t>
                </a:r>
                <a:r>
                  <a:rPr lang="ja-JP" sz="700" kern="100" dirty="0">
                    <a:solidFill>
                      <a:srgbClr val="000000"/>
                    </a:solidFill>
                    <a:effectLst/>
                    <a:latin typeface="Arial"/>
                    <a:ea typeface="ＭＳ Ｐゴシック"/>
                    <a:cs typeface="Times New Roman"/>
                  </a:rPr>
                  <a:t>　　　　：新規事業化</a:t>
                </a:r>
                <a:endParaRPr lang="ja-JP" sz="1050" kern="100" dirty="0">
                  <a:effectLst/>
                  <a:latin typeface="Century"/>
                  <a:ea typeface="ＭＳ 明朝"/>
                  <a:cs typeface="Times New Roman"/>
                </a:endParaRPr>
              </a:p>
            </p:txBody>
          </p:sp>
        </p:grpSp>
        <p:grpSp>
          <p:nvGrpSpPr>
            <p:cNvPr id="22" name="Group 811"/>
            <p:cNvGrpSpPr>
              <a:grpSpLocks/>
            </p:cNvGrpSpPr>
            <p:nvPr/>
          </p:nvGrpSpPr>
          <p:grpSpPr bwMode="auto">
            <a:xfrm>
              <a:off x="4191317" y="3536950"/>
              <a:ext cx="238125" cy="85725"/>
              <a:chOff x="1470" y="8100"/>
              <a:chExt cx="429" cy="143"/>
            </a:xfrm>
          </p:grpSpPr>
          <p:sp>
            <p:nvSpPr>
              <p:cNvPr id="25" name="Oval 812"/>
              <p:cNvSpPr>
                <a:spLocks noChangeArrowheads="1"/>
              </p:cNvSpPr>
              <p:nvPr/>
            </p:nvSpPr>
            <p:spPr bwMode="auto">
              <a:xfrm>
                <a:off x="1470" y="8100"/>
                <a:ext cx="143" cy="143"/>
              </a:xfrm>
              <a:prstGeom prst="ellipse">
                <a:avLst/>
              </a:prstGeom>
              <a:solidFill>
                <a:srgbClr val="FFFFFF"/>
              </a:solidFill>
              <a:ln w="19050">
                <a:solidFill>
                  <a:srgbClr val="FF0000"/>
                </a:solidFill>
                <a:round/>
                <a:headEnd/>
                <a:tailEnd/>
              </a:ln>
            </p:spPr>
            <p:txBody>
              <a:bodyPr rot="0" vert="horz" wrap="square" lIns="74295" tIns="8890" rIns="74295" bIns="8890" anchor="t" anchorCtr="0" upright="1">
                <a:noAutofit/>
              </a:bodyPr>
              <a:lstStyle/>
              <a:p>
                <a:endParaRPr lang="ja-JP" altLang="en-US"/>
              </a:p>
            </p:txBody>
          </p:sp>
          <p:sp>
            <p:nvSpPr>
              <p:cNvPr id="26" name="Oval 813"/>
              <p:cNvSpPr>
                <a:spLocks noChangeArrowheads="1"/>
              </p:cNvSpPr>
              <p:nvPr/>
            </p:nvSpPr>
            <p:spPr bwMode="auto">
              <a:xfrm>
                <a:off x="1613" y="8100"/>
                <a:ext cx="143" cy="143"/>
              </a:xfrm>
              <a:prstGeom prst="ellipse">
                <a:avLst/>
              </a:prstGeom>
              <a:solidFill>
                <a:srgbClr val="FFFFFF"/>
              </a:solidFill>
              <a:ln w="19050">
                <a:solidFill>
                  <a:srgbClr val="FF0000"/>
                </a:solidFill>
                <a:round/>
                <a:headEnd/>
                <a:tailEnd/>
              </a:ln>
            </p:spPr>
            <p:txBody>
              <a:bodyPr rot="0" vert="horz" wrap="square" lIns="74295" tIns="8890" rIns="74295" bIns="8890" anchor="t" anchorCtr="0" upright="1">
                <a:noAutofit/>
              </a:bodyPr>
              <a:lstStyle/>
              <a:p>
                <a:endParaRPr lang="ja-JP" altLang="en-US"/>
              </a:p>
            </p:txBody>
          </p:sp>
          <p:sp>
            <p:nvSpPr>
              <p:cNvPr id="27" name="Oval 814"/>
              <p:cNvSpPr>
                <a:spLocks noChangeArrowheads="1"/>
              </p:cNvSpPr>
              <p:nvPr/>
            </p:nvSpPr>
            <p:spPr bwMode="auto">
              <a:xfrm>
                <a:off x="1756" y="8100"/>
                <a:ext cx="143" cy="143"/>
              </a:xfrm>
              <a:prstGeom prst="ellipse">
                <a:avLst/>
              </a:prstGeom>
              <a:solidFill>
                <a:srgbClr val="FFFFFF"/>
              </a:solidFill>
              <a:ln w="19050">
                <a:solidFill>
                  <a:srgbClr val="FF0000"/>
                </a:solidFill>
                <a:round/>
                <a:headEnd/>
                <a:tailEnd/>
              </a:ln>
            </p:spPr>
            <p:txBody>
              <a:bodyPr rot="0" vert="horz" wrap="square" lIns="74295" tIns="8890" rIns="74295" bIns="8890" anchor="t" anchorCtr="0" upright="1">
                <a:noAutofit/>
              </a:bodyPr>
              <a:lstStyle/>
              <a:p>
                <a:endParaRPr lang="ja-JP" altLang="en-US"/>
              </a:p>
            </p:txBody>
          </p:sp>
        </p:grpSp>
        <p:cxnSp>
          <p:nvCxnSpPr>
            <p:cNvPr id="23" name="AutoShape 809"/>
            <p:cNvCxnSpPr>
              <a:cxnSpLocks noChangeShapeType="1"/>
            </p:cNvCxnSpPr>
            <p:nvPr/>
          </p:nvCxnSpPr>
          <p:spPr bwMode="auto">
            <a:xfrm>
              <a:off x="4192860" y="3369821"/>
              <a:ext cx="277495" cy="0"/>
            </a:xfrm>
            <a:prstGeom prst="straightConnector1">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24" name="AutoShape 810"/>
            <p:cNvCxnSpPr>
              <a:cxnSpLocks noChangeShapeType="1"/>
            </p:cNvCxnSpPr>
            <p:nvPr/>
          </p:nvCxnSpPr>
          <p:spPr bwMode="auto">
            <a:xfrm>
              <a:off x="4185602" y="3478530"/>
              <a:ext cx="277495" cy="0"/>
            </a:xfrm>
            <a:prstGeom prst="straightConnector1">
              <a:avLst/>
            </a:prstGeom>
            <a:noFill/>
            <a:ln w="28575">
              <a:solidFill>
                <a:srgbClr val="FF0000"/>
              </a:solidFill>
              <a:prstDash val="sysDot"/>
              <a:round/>
              <a:headEnd/>
              <a:tailEnd/>
            </a:ln>
            <a:extLst>
              <a:ext uri="{909E8E84-426E-40DD-AFC4-6F175D3DCCD1}">
                <a14:hiddenFill xmlns:a14="http://schemas.microsoft.com/office/drawing/2010/main">
                  <a:noFill/>
                </a14:hiddenFill>
              </a:ext>
            </a:extLst>
          </p:spPr>
        </p:cxnSp>
      </p:grpSp>
      <p:sp>
        <p:nvSpPr>
          <p:cNvPr id="30" name="正方形/長方形 29"/>
          <p:cNvSpPr/>
          <p:nvPr/>
        </p:nvSpPr>
        <p:spPr>
          <a:xfrm>
            <a:off x="182639" y="5307063"/>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近畿圏の高速道路料金一元化の動き</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1" name="表 30"/>
          <p:cNvGraphicFramePr>
            <a:graphicFrameLocks noGrp="1"/>
          </p:cNvGraphicFramePr>
          <p:nvPr>
            <p:extLst>
              <p:ext uri="{D42A27DB-BD31-4B8C-83A1-F6EECF244321}">
                <p14:modId xmlns:p14="http://schemas.microsoft.com/office/powerpoint/2010/main" val="1277919912"/>
              </p:ext>
            </p:extLst>
          </p:nvPr>
        </p:nvGraphicFramePr>
        <p:xfrm>
          <a:off x="297412" y="5733836"/>
          <a:ext cx="4347340" cy="864097"/>
        </p:xfrm>
        <a:graphic>
          <a:graphicData uri="http://schemas.openxmlformats.org/drawingml/2006/table">
            <a:tbl>
              <a:tblPr firstRow="1" firstCol="1" bandRow="1"/>
              <a:tblGrid>
                <a:gridCol w="4347340">
                  <a:extLst>
                    <a:ext uri="{9D8B030D-6E8A-4147-A177-3AD203B41FA5}">
                      <a16:colId xmlns:a16="http://schemas.microsoft.com/office/drawing/2014/main" val="20000"/>
                    </a:ext>
                  </a:extLst>
                </a:gridCol>
              </a:tblGrid>
              <a:tr h="864097">
                <a:tc>
                  <a:txBody>
                    <a:bodyPr/>
                    <a:lstStyle/>
                    <a:p>
                      <a:pPr algn="l">
                        <a:lnSpc>
                          <a:spcPct val="100000"/>
                        </a:lnSpc>
                        <a:spcAft>
                          <a:spcPts val="0"/>
                        </a:spcAft>
                      </a:pPr>
                      <a:r>
                        <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・対距離料金を基本とした料金体系に整理・統一</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・道路公社路線は、接続する高速道路に移管</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4" name="正方形/長方形 10"/>
          <p:cNvSpPr>
            <a:spLocks noChangeArrowheads="1"/>
          </p:cNvSpPr>
          <p:nvPr/>
        </p:nvSpPr>
        <p:spPr bwMode="auto">
          <a:xfrm>
            <a:off x="198590" y="548680"/>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高速道路ネットワークの強化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a:t>
            </a:r>
          </a:p>
        </p:txBody>
      </p:sp>
      <p:sp>
        <p:nvSpPr>
          <p:cNvPr id="3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円/楕円 36"/>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129</a:t>
            </a:fld>
            <a:endParaRPr lang="ja-JP" altLang="en-US" dirty="0"/>
          </a:p>
        </p:txBody>
      </p:sp>
      <p:sp>
        <p:nvSpPr>
          <p:cNvPr id="32" name="正方形/長方形 31"/>
          <p:cNvSpPr/>
          <p:nvPr/>
        </p:nvSpPr>
        <p:spPr>
          <a:xfrm>
            <a:off x="107504" y="887234"/>
            <a:ext cx="8928992" cy="26014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2001</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に、阪神高速道路大和川線、湾岸線、淀川左岸線、近畿自動車道などから</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構成される環状道路が、政府の都市再生プロジェクトに</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大阪都心部における新たな環状道路」（大阪都市再生環状道路）</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として位置付けられた</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月に阪神高速淀川</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月に守口ジャンクション開通、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月に松原ジャンクションの北西</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渡り線が</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開通するなど、利便性の向上が進む</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高速大和川線の三宅西～三宅中区間が</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月、三宝～鉄砲区間が</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開通、</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全線開通</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年春を予定。</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に本体工事に着手。淀川左岸線延伸部が</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月に事業化するなど、ミッシングリンク解消に向けた動きも進んでいる。</a:t>
            </a:r>
          </a:p>
        </p:txBody>
      </p:sp>
    </p:spTree>
    <p:extLst>
      <p:ext uri="{BB962C8B-B14F-4D97-AF65-F5344CB8AC3E}">
        <p14:creationId xmlns:p14="http://schemas.microsoft.com/office/powerpoint/2010/main" val="425776657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5508336" y="2236423"/>
            <a:ext cx="2422814" cy="3808628"/>
            <a:chOff x="5589495" y="2064400"/>
            <a:chExt cx="2784855" cy="4377752"/>
          </a:xfrm>
        </p:grpSpPr>
        <p:pic>
          <p:nvPicPr>
            <p:cNvPr id="10" name="図 9"/>
            <p:cNvPicPr>
              <a:picLocks noChangeAspect="1"/>
            </p:cNvPicPr>
            <p:nvPr/>
          </p:nvPicPr>
          <p:blipFill rotWithShape="1">
            <a:blip r:embed="rId3"/>
            <a:srcRect l="2592" t="14404" r="52037" b="2897"/>
            <a:stretch/>
          </p:blipFill>
          <p:spPr>
            <a:xfrm>
              <a:off x="5618364" y="2064400"/>
              <a:ext cx="2755986" cy="2131626"/>
            </a:xfrm>
            <a:prstGeom prst="rect">
              <a:avLst/>
            </a:prstGeom>
          </p:spPr>
        </p:pic>
        <p:pic>
          <p:nvPicPr>
            <p:cNvPr id="19" name="図 18"/>
            <p:cNvPicPr>
              <a:picLocks noChangeAspect="1"/>
            </p:cNvPicPr>
            <p:nvPr/>
          </p:nvPicPr>
          <p:blipFill rotWithShape="1">
            <a:blip r:embed="rId3"/>
            <a:srcRect l="55205" t="24433" r="2009" b="2542"/>
            <a:stretch/>
          </p:blipFill>
          <p:spPr>
            <a:xfrm>
              <a:off x="5589495" y="4527514"/>
              <a:ext cx="2643668" cy="1914638"/>
            </a:xfrm>
            <a:prstGeom prst="rect">
              <a:avLst/>
            </a:prstGeom>
          </p:spPr>
        </p:pic>
      </p:grpSp>
      <p:sp>
        <p:nvSpPr>
          <p:cNvPr id="16" name="正方形/長方形 15"/>
          <p:cNvSpPr/>
          <p:nvPr/>
        </p:nvSpPr>
        <p:spPr>
          <a:xfrm>
            <a:off x="5088483" y="4105646"/>
            <a:ext cx="4116189"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（開通後１年間の渋滞</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回数</a:t>
            </a:r>
            <a:r>
              <a:rPr lang="en-US" altLang="ja-JP" sz="1400" baseline="30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aseline="30000" dirty="0">
                <a:latin typeface="Meiryo UI" panose="020B0604030504040204" pitchFamily="50" charset="-128"/>
                <a:ea typeface="Meiryo UI" panose="020B0604030504040204" pitchFamily="50" charset="-128"/>
                <a:cs typeface="Meiryo UI" panose="020B0604030504040204" pitchFamily="50" charset="-128"/>
              </a:rPr>
              <a:t>３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5Km</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46911" y="1754942"/>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○開通区間の本線交通量</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5088483" y="2009770"/>
            <a:ext cx="452508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（交通混雑期の渋滞回数</a:t>
            </a:r>
            <a:r>
              <a:rPr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aseline="30000"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10Km</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以上））</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10"/>
          <p:cNvSpPr>
            <a:spLocks noChangeArrowheads="1"/>
          </p:cNvSpPr>
          <p:nvPr/>
        </p:nvSpPr>
        <p:spPr bwMode="auto">
          <a:xfrm>
            <a:off x="198590" y="476672"/>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高速道路ネットワークの強化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107504" y="1061720"/>
            <a:ext cx="8928992" cy="64903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高槻</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間の新名神開通により、「新名神」と「名神・中国道」で交通が分散し、「名神・中国道」の年間の渋滞回数は約７割減となった</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147790" y="6240469"/>
            <a:ext cx="4424210" cy="553998"/>
          </a:xfrm>
          <a:prstGeom prst="rect">
            <a:avLst/>
          </a:prstGeom>
        </p:spPr>
        <p:txBody>
          <a:bodyPr wrap="square">
            <a:spAutoFit/>
          </a:bodyPr>
          <a:lstStyle/>
          <a:p>
            <a:pPr marL="361950" indent="-36195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１　本線</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交通量は、交通量計測装置による値（加重平均</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361950" indent="-361950"/>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開通前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年間</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361950" indent="-361950"/>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開通後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年間）</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円/楕円 36"/>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71072" y="6520259"/>
            <a:ext cx="2133600" cy="365125"/>
          </a:xfrm>
        </p:spPr>
        <p:txBody>
          <a:bodyPr/>
          <a:lstStyle/>
          <a:p>
            <a:pPr>
              <a:defRPr/>
            </a:pPr>
            <a:r>
              <a:rPr lang="en-US" altLang="ja-JP" dirty="0" smtClean="0"/>
              <a:t>130</a:t>
            </a:r>
            <a:endParaRPr lang="ja-JP" altLang="en-US" dirty="0"/>
          </a:p>
        </p:txBody>
      </p:sp>
      <p:grpSp>
        <p:nvGrpSpPr>
          <p:cNvPr id="9" name="グループ化 8"/>
          <p:cNvGrpSpPr/>
          <p:nvPr/>
        </p:nvGrpSpPr>
        <p:grpSpPr>
          <a:xfrm>
            <a:off x="309245" y="2363735"/>
            <a:ext cx="4673776" cy="3906890"/>
            <a:chOff x="934305" y="2486364"/>
            <a:chExt cx="5797935" cy="4846594"/>
          </a:xfrm>
        </p:grpSpPr>
        <p:pic>
          <p:nvPicPr>
            <p:cNvPr id="7" name="図 6"/>
            <p:cNvPicPr>
              <a:picLocks noChangeAspect="1"/>
            </p:cNvPicPr>
            <p:nvPr/>
          </p:nvPicPr>
          <p:blipFill>
            <a:blip r:embed="rId4"/>
            <a:stretch>
              <a:fillRect/>
            </a:stretch>
          </p:blipFill>
          <p:spPr>
            <a:xfrm>
              <a:off x="971601" y="2486364"/>
              <a:ext cx="5760639" cy="2431870"/>
            </a:xfrm>
            <a:prstGeom prst="rect">
              <a:avLst/>
            </a:prstGeom>
          </p:spPr>
        </p:pic>
        <p:pic>
          <p:nvPicPr>
            <p:cNvPr id="8" name="図 7"/>
            <p:cNvPicPr>
              <a:picLocks noChangeAspect="1"/>
            </p:cNvPicPr>
            <p:nvPr/>
          </p:nvPicPr>
          <p:blipFill rotWithShape="1">
            <a:blip r:embed="rId5"/>
            <a:srcRect l="5952" t="18606" r="6820" b="9754"/>
            <a:stretch/>
          </p:blipFill>
          <p:spPr>
            <a:xfrm>
              <a:off x="934305" y="4903161"/>
              <a:ext cx="5596047" cy="2429797"/>
            </a:xfrm>
            <a:prstGeom prst="rect">
              <a:avLst/>
            </a:prstGeom>
          </p:spPr>
        </p:pic>
      </p:grpSp>
      <p:sp>
        <p:nvSpPr>
          <p:cNvPr id="22" name="正方形/長方形 21"/>
          <p:cNvSpPr/>
          <p:nvPr/>
        </p:nvSpPr>
        <p:spPr>
          <a:xfrm>
            <a:off x="245338" y="2009770"/>
            <a:ext cx="452508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（新名神高速道路開通前後における交通量</a:t>
            </a:r>
            <a:r>
              <a:rPr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911011" y="1754942"/>
            <a:ext cx="412548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○開通区間周辺の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渋滞</a:t>
            </a:r>
            <a:r>
              <a:rPr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baseline="300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aseline="30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4934943" y="5949280"/>
            <a:ext cx="4029545" cy="861774"/>
          </a:xfrm>
          <a:prstGeom prst="rect">
            <a:avLst/>
          </a:prstGeom>
        </p:spPr>
        <p:txBody>
          <a:bodyPr wrap="square">
            <a:spAutoFit/>
          </a:bodyPr>
          <a:lstStyle/>
          <a:p>
            <a:pPr marL="361950" indent="-361950" algn="just"/>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　渋滞</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：時速</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40km</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以下で低速走行、あるいは停止発進を繰り返す車列が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1km</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以上かつ</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分以上継続した</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状態。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361950" indent="-361950" algn="just"/>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３　新名神</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（高槻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～神戸</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）と名神（高槻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～吹田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）・中国道（吹田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～神戸</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）の合計値。カッコ内はうち新名神の回数 </a:t>
            </a:r>
          </a:p>
        </p:txBody>
      </p:sp>
      <p:sp>
        <p:nvSpPr>
          <p:cNvPr id="15" name="正方形/長方形 14"/>
          <p:cNvSpPr/>
          <p:nvPr/>
        </p:nvSpPr>
        <p:spPr>
          <a:xfrm>
            <a:off x="406234" y="752892"/>
            <a:ext cx="8324325" cy="246221"/>
          </a:xfrm>
          <a:prstGeom prst="rect">
            <a:avLst/>
          </a:prstGeom>
        </p:spPr>
        <p:txBody>
          <a:bodyPr wrap="square">
            <a:spAutoFit/>
          </a:bodyPr>
          <a:lstStyle/>
          <a:p>
            <a:pPr marL="177800" indent="-177800"/>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NEXCO</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E1A</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新名神高速道路（高槻</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間）開通後</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年間の状況について」平成</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a:t>
            </a:r>
          </a:p>
        </p:txBody>
      </p:sp>
    </p:spTree>
    <p:extLst>
      <p:ext uri="{BB962C8B-B14F-4D97-AF65-F5344CB8AC3E}">
        <p14:creationId xmlns:p14="http://schemas.microsoft.com/office/powerpoint/2010/main" val="410224123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9780" y="2401143"/>
            <a:ext cx="8344668"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交通戦略における「戦略４路線」の概要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年度第</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戦略本部会議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資料</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一部加工</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00126" y="5373216"/>
            <a:ext cx="8160306"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公共交通の利便性向上</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公共交通の利用促進」の取組みイメージ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：大阪府「公共交通戦略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Group 39"/>
          <p:cNvGraphicFramePr>
            <a:graphicFrameLocks noGrp="1"/>
          </p:cNvGraphicFramePr>
          <p:nvPr>
            <p:extLst>
              <p:ext uri="{D42A27DB-BD31-4B8C-83A1-F6EECF244321}">
                <p14:modId xmlns:p14="http://schemas.microsoft.com/office/powerpoint/2010/main" val="4277386465"/>
              </p:ext>
            </p:extLst>
          </p:nvPr>
        </p:nvGraphicFramePr>
        <p:xfrm>
          <a:off x="395537" y="5701042"/>
          <a:ext cx="8352928" cy="1112334"/>
        </p:xfrm>
        <a:graphic>
          <a:graphicData uri="http://schemas.openxmlformats.org/drawingml/2006/table">
            <a:tbl>
              <a:tblPr/>
              <a:tblGrid>
                <a:gridCol w="1597460">
                  <a:extLst>
                    <a:ext uri="{9D8B030D-6E8A-4147-A177-3AD203B41FA5}">
                      <a16:colId xmlns:a16="http://schemas.microsoft.com/office/drawing/2014/main" val="20000"/>
                    </a:ext>
                  </a:extLst>
                </a:gridCol>
                <a:gridCol w="6755468">
                  <a:extLst>
                    <a:ext uri="{9D8B030D-6E8A-4147-A177-3AD203B41FA5}">
                      <a16:colId xmlns:a16="http://schemas.microsoft.com/office/drawing/2014/main" val="20001"/>
                    </a:ext>
                  </a:extLst>
                </a:gridCol>
              </a:tblGrid>
              <a:tr h="46346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中⻑期的な対策として検討を⾏</a:t>
                      </a:r>
                      <a:r>
                        <a:rPr kumimoji="1" lang="ja-JP" altLang="en-US" sz="1200" b="0" i="0" u="none" strike="noStrike" cap="none" normalizeH="0" baseline="0" dirty="0" err="1" smtClean="0">
                          <a:ln>
                            <a:noFill/>
                          </a:ln>
                          <a:solidFill>
                            <a:srgbClr val="000000"/>
                          </a:solidFill>
                          <a:effectLst/>
                          <a:latin typeface="Meiryo UI" pitchFamily="50" charset="-128"/>
                          <a:ea typeface="Meiryo UI" pitchFamily="50" charset="-128"/>
                          <a:cs typeface="Meiryo UI" pitchFamily="50" charset="-128"/>
                        </a:rPr>
                        <a:t>う</a:t>
                      </a: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＊相互直通運転の実施（部分的な改良など）</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＊乗継駅における駅機能の充実　　　　　　 　　　　 　＊料⾦負担の軽減             など</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0"/>
                  </a:ext>
                </a:extLst>
              </a:tr>
              <a:tr h="648870">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引き続き取組むもの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＊鉄道の連続⽴体交差の整備　　　　　　　　　　　 　＊駅前広場の整備、駅へのアクセスの充実</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＊乗継案内情報の充実　　　　　　　　　　　　　　  　 ＊交通環境学習や利⽤促進キャンペーンの実施</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＊観光や地域のにぎわいづくりと連携した利⽤促進</a:t>
                      </a:r>
                      <a:r>
                        <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＊鉄道駅耐震補強、可動式ホーム柵設置        など</a:t>
                      </a:r>
                      <a:endParaRPr kumimoji="1" lang="zh-TW"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bl>
          </a:graphicData>
        </a:graphic>
      </p:graphicFrame>
      <p:sp>
        <p:nvSpPr>
          <p:cNvPr id="15" name="正方形/長方形 10"/>
          <p:cNvSpPr>
            <a:spLocks noChangeArrowheads="1"/>
          </p:cNvSpPr>
          <p:nvPr/>
        </p:nvSpPr>
        <p:spPr bwMode="auto">
          <a:xfrm>
            <a:off x="179514" y="62068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大阪都市圏における鉄道ネットワークの充実</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131</a:t>
            </a:fld>
            <a:endParaRPr lang="ja-JP" altLang="en-US" dirty="0"/>
          </a:p>
        </p:txBody>
      </p:sp>
      <p:graphicFrame>
        <p:nvGraphicFramePr>
          <p:cNvPr id="11" name="Group 39"/>
          <p:cNvGraphicFramePr>
            <a:graphicFrameLocks noGrp="1"/>
          </p:cNvGraphicFramePr>
          <p:nvPr>
            <p:extLst>
              <p:ext uri="{D42A27DB-BD31-4B8C-83A1-F6EECF244321}">
                <p14:modId xmlns:p14="http://schemas.microsoft.com/office/powerpoint/2010/main" val="3517517962"/>
              </p:ext>
            </p:extLst>
          </p:nvPr>
        </p:nvGraphicFramePr>
        <p:xfrm>
          <a:off x="323528" y="2791060"/>
          <a:ext cx="8640960" cy="2461000"/>
        </p:xfrm>
        <a:graphic>
          <a:graphicData uri="http://schemas.openxmlformats.org/drawingml/2006/table">
            <a:tbl>
              <a:tblPr/>
              <a:tblGrid>
                <a:gridCol w="1296144">
                  <a:extLst>
                    <a:ext uri="{9D8B030D-6E8A-4147-A177-3AD203B41FA5}">
                      <a16:colId xmlns:a16="http://schemas.microsoft.com/office/drawing/2014/main" val="20000"/>
                    </a:ext>
                  </a:extLst>
                </a:gridCol>
                <a:gridCol w="2596121">
                  <a:extLst>
                    <a:ext uri="{9D8B030D-6E8A-4147-A177-3AD203B41FA5}">
                      <a16:colId xmlns:a16="http://schemas.microsoft.com/office/drawing/2014/main" val="20001"/>
                    </a:ext>
                  </a:extLst>
                </a:gridCol>
                <a:gridCol w="4748695">
                  <a:extLst>
                    <a:ext uri="{9D8B030D-6E8A-4147-A177-3AD203B41FA5}">
                      <a16:colId xmlns:a16="http://schemas.microsoft.com/office/drawing/2014/main" val="20002"/>
                    </a:ext>
                  </a:extLst>
                </a:gridCol>
              </a:tblGrid>
              <a:tr h="21602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dirty="0" smtClean="0">
                        <a:ln>
                          <a:noFill/>
                        </a:ln>
                        <a:solidFill>
                          <a:srgbClr val="FFFFFF"/>
                        </a:solidFill>
                        <a:effectLst/>
                        <a:latin typeface="Meiryo UI" pitchFamily="50" charset="-128"/>
                        <a:ea typeface="Meiryo UI" pitchFamily="50" charset="-128"/>
                        <a:cs typeface="Meiryo UI" pitchFamily="50" charset="-128"/>
                      </a:endParaRP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rgbClr val="FFFFFF"/>
                          </a:solidFill>
                          <a:effectLst/>
                          <a:latin typeface="Meiryo UI" pitchFamily="50" charset="-128"/>
                          <a:ea typeface="Meiryo UI" pitchFamily="50" charset="-128"/>
                          <a:cs typeface="Meiryo UI" pitchFamily="50" charset="-128"/>
                        </a:rPr>
                        <a:t>概要（</a:t>
                      </a:r>
                      <a:r>
                        <a:rPr kumimoji="1" lang="ja-JP" altLang="en-US" sz="1200" b="1" i="0" u="none" strike="noStrike" cap="none" normalizeH="0" baseline="0" dirty="0" smtClean="0">
                          <a:ln>
                            <a:noFill/>
                          </a:ln>
                          <a:solidFill>
                            <a:srgbClr val="FFFFFF"/>
                          </a:solidFill>
                          <a:effectLst/>
                          <a:latin typeface="Meiryo UI" pitchFamily="50" charset="-128"/>
                          <a:ea typeface="ＭＳ Ｐゴシック" pitchFamily="50" charset="-128"/>
                        </a:rPr>
                        <a:t>数値は概数</a:t>
                      </a:r>
                      <a:r>
                        <a:rPr kumimoji="1" lang="ja-JP" altLang="en-US" sz="1200" b="1" i="0" u="none" strike="noStrike" cap="none" normalizeH="0" baseline="0" dirty="0" smtClean="0">
                          <a:ln>
                            <a:noFill/>
                          </a:ln>
                          <a:solidFill>
                            <a:srgbClr val="FFFFFF"/>
                          </a:solidFill>
                          <a:effectLst/>
                          <a:latin typeface="Meiryo UI" pitchFamily="50" charset="-128"/>
                          <a:ea typeface="Meiryo UI" pitchFamily="50" charset="-128"/>
                          <a:cs typeface="Meiryo UI" pitchFamily="50" charset="-128"/>
                        </a:rPr>
                        <a:t>）</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rgbClr val="FFFFFF"/>
                          </a:solidFill>
                          <a:effectLst/>
                          <a:latin typeface="Meiryo UI" pitchFamily="50" charset="-128"/>
                          <a:ea typeface="Meiryo UI" pitchFamily="50" charset="-128"/>
                          <a:cs typeface="Meiryo UI" pitchFamily="50" charset="-128"/>
                        </a:rPr>
                        <a:t>効果</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387122">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北大阪急行</a:t>
                      </a:r>
                      <a:endParaRPr kumimoji="1" lang="en-US" altLang="ja-JP"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2.5㎞</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（千里中央～箕面萱野）</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600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＊北大阪地域と大阪都心との直結</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＊拠点形成とセットによる北大阪地域の活性化</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578046">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大阪モノレール</a:t>
                      </a:r>
                      <a:endParaRPr kumimoji="1" lang="en-US" altLang="ja-JP"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8.9㎞</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r>
                        <a:rPr kumimoji="1" lang="zh-TW"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門真市～瓜生堂</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1,050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（インフラ：</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740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億、インフラ外：</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310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＊環状型鉄道ネットワークの形成</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（新たに4路線を加え</a:t>
                      </a:r>
                      <a:r>
                        <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10</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路線の放射鉄道と結節）</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＊交通結節点の形成、都市構造を変革</a:t>
                      </a:r>
                      <a:endParaRPr kumimoji="1" lang="zh-TW"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2"/>
                  </a:ext>
                </a:extLst>
              </a:tr>
              <a:tr h="420059">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なにわ筋線</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7.2㎞</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（北梅田</a:t>
                      </a:r>
                      <a:r>
                        <a:rPr kumimoji="1" lang="zh-TW"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r>
                        <a:rPr kumimoji="1" lang="en-US" altLang="zh-TW"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JR</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難波／</a:t>
                      </a:r>
                      <a:r>
                        <a:rPr kumimoji="1" lang="zh-TW"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南海</a:t>
                      </a:r>
                      <a:endParaRPr kumimoji="1" lang="en-US" altLang="zh-TW"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新今宮）</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3,300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＊関空アクセスの強化（</a:t>
                      </a:r>
                      <a:r>
                        <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JR</a:t>
                      </a:r>
                      <a:r>
                        <a:rPr kumimoji="1" lang="ja-JP" altLang="en-US" sz="1200" b="0" i="0" u="none" strike="noStrike" cap="none" normalizeH="0" baseline="0" dirty="0" err="1" smtClean="0">
                          <a:ln>
                            <a:noFill/>
                          </a:ln>
                          <a:solidFill>
                            <a:schemeClr val="tx1"/>
                          </a:solidFill>
                          <a:effectLst/>
                          <a:latin typeface="Meiryo UI" pitchFamily="50" charset="-128"/>
                          <a:ea typeface="Meiryo UI" pitchFamily="50" charset="-128"/>
                          <a:cs typeface="Meiryo UI" pitchFamily="50" charset="-128"/>
                        </a:rPr>
                        <a:t>、</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南海の梅田直結）</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＊大阪都心・国土軸にアクセスし、大阪・関西全体への広がりをもった路線</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r h="394959">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西梅田十三</a:t>
                      </a:r>
                      <a:endParaRPr kumimoji="1" lang="en-US" altLang="ja-JP"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Meiryo UI" pitchFamily="50" charset="-128"/>
                          <a:ea typeface="Meiryo UI" pitchFamily="50" charset="-128"/>
                          <a:cs typeface="Meiryo UI" pitchFamily="50" charset="-128"/>
                        </a:rPr>
                        <a:t>新大阪連絡線</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5.2㎞</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（西梅田～十三～新大阪）</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1,350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＊神戸・宝塚方面などから新大阪・なんばへアクセス</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4"/>
                  </a:ext>
                </a:extLst>
              </a:tr>
            </a:tbl>
          </a:graphicData>
        </a:graphic>
      </p:graphicFrame>
      <p:sp>
        <p:nvSpPr>
          <p:cNvPr id="18" name="正方形/長方形 17"/>
          <p:cNvSpPr/>
          <p:nvPr/>
        </p:nvSpPr>
        <p:spPr>
          <a:xfrm>
            <a:off x="40301" y="1007977"/>
            <a:ext cx="8928992" cy="139316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については、公共交通戦略（</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月策定）に基づく戦略</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路線において、北大阪急行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延伸は駅工事・高架工事を実施中、大阪モノレール延伸は都市計画決定するとともに軌道法に基づく特許を取得、なにわ筋線は国の鉄道事業許可を得た（</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lang="ja-JP" altLang="en-US" sz="1600" strike="sngStrike"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また、鉄道事業者に対し、乗</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継改善等の府検討案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を提案</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するなど、公共交通の利便性向上に向けた取組みを進めている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5347723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371169" y="5900990"/>
            <a:ext cx="199908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dirty="0">
              <a:solidFill>
                <a:schemeClr val="tx1"/>
              </a:solidFill>
              <a:latin typeface="HGSｺﾞｼｯｸM" panose="020B0600000000000000" pitchFamily="50" charset="-128"/>
              <a:ea typeface="HGSｺﾞｼｯｸM" panose="020B0600000000000000" pitchFamily="50" charset="-128"/>
            </a:endParaRPr>
          </a:p>
        </p:txBody>
      </p:sp>
      <p:sp>
        <p:nvSpPr>
          <p:cNvPr id="16" name="正方形/長方形 10"/>
          <p:cNvSpPr>
            <a:spLocks noChangeArrowheads="1"/>
          </p:cNvSpPr>
          <p:nvPr/>
        </p:nvSpPr>
        <p:spPr bwMode="auto">
          <a:xfrm>
            <a:off x="149054" y="570166"/>
            <a:ext cx="61511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■リニア・北陸新幹線などの広域交通ネットワークの強化</a:t>
            </a:r>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円/楕円 2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1" name="表 30"/>
          <p:cNvGraphicFramePr>
            <a:graphicFrameLocks noGrp="1"/>
          </p:cNvGraphicFramePr>
          <p:nvPr>
            <p:extLst/>
          </p:nvPr>
        </p:nvGraphicFramePr>
        <p:xfrm>
          <a:off x="107504" y="5720234"/>
          <a:ext cx="5004048" cy="1075386"/>
        </p:xfrm>
        <a:graphic>
          <a:graphicData uri="http://schemas.openxmlformats.org/drawingml/2006/table">
            <a:tbl>
              <a:tblPr firstRow="1" firstCol="1" bandRow="1"/>
              <a:tblGrid>
                <a:gridCol w="5004048">
                  <a:extLst>
                    <a:ext uri="{9D8B030D-6E8A-4147-A177-3AD203B41FA5}">
                      <a16:colId xmlns:a16="http://schemas.microsoft.com/office/drawing/2014/main" val="20000"/>
                    </a:ext>
                  </a:extLst>
                </a:gridCol>
              </a:tblGrid>
              <a:tr h="10753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整備新幹線、リニア中央新幹線等の広域的な高速交通ネットワーク（注釈）の早期整備・活用を通じ、人流や物流の拡大を図る。</a:t>
                      </a:r>
                      <a:endPar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50000"/>
                        </a:lnSpc>
                        <a:spcBef>
                          <a:spcPts val="0"/>
                        </a:spcBef>
                        <a:spcAft>
                          <a:spcPts val="0"/>
                        </a:spcAft>
                        <a:buClrTx/>
                        <a:buSzTx/>
                        <a:buFontTx/>
                        <a:buNone/>
                        <a:tabLst/>
                        <a:defRPr/>
                      </a:pPr>
                      <a:r>
                        <a:rPr lang="ja-JP" altLang="en-US"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注釈）リニア中央新幹線については、財政投融資の活用により、全線開業の最大８年間前倒しを図ることとなった。建設主体が全線の駅・ルートの公表に向けた準備を進められるよう、必要な連携、協力を行う。また、新大阪駅について、リニア中央新幹線、北陸新幹線等との乗継利便性の観点から、結節機能強化や容量制約の解消を図るため、民間プロジェクトの組成など事業スキームを検討し、新幹線ネットワークの充実を図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32" name="テキスト ボックス 31"/>
          <p:cNvSpPr txBox="1"/>
          <p:nvPr/>
        </p:nvSpPr>
        <p:spPr>
          <a:xfrm>
            <a:off x="107504" y="1700808"/>
            <a:ext cx="5073095"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リニア・北陸新幹線</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の全線開業に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より形成される新幹線ネットワーク</a:t>
            </a:r>
            <a:endParaRPr kumimoji="1" lang="ja-JP" altLang="en-US" sz="1000" dirty="0"/>
          </a:p>
        </p:txBody>
      </p:sp>
      <p:sp>
        <p:nvSpPr>
          <p:cNvPr id="13" name="正方形/長方形 12"/>
          <p:cNvSpPr/>
          <p:nvPr/>
        </p:nvSpPr>
        <p:spPr>
          <a:xfrm>
            <a:off x="124050" y="1052736"/>
            <a:ext cx="8928992" cy="5760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t"/>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広域交通ネットワーク強化に資するリニア</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新幹線と北陸新幹線につ</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いて</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、国等への働きかけを行うなど、新大阪駅までの１日も早い全線開業に向けた取組みを進めている。</a:t>
            </a:r>
          </a:p>
          <a:p>
            <a:pPr algn="just">
              <a:lnSpc>
                <a:spcPts val="2000"/>
              </a:lnSpc>
            </a:pP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0" y="5517232"/>
            <a:ext cx="5865183"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経済財政運営と改革の基本</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方針 抜粋（</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骨太の</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方針</a:t>
            </a:r>
            <a:r>
              <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rPr>
              <a:t>R</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元</a:t>
            </a:r>
            <a:r>
              <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閣議決定）</a:t>
            </a:r>
            <a:endParaRPr kumimoji="1" lang="ja-JP" altLang="en-US" sz="1000" dirty="0"/>
          </a:p>
        </p:txBody>
      </p:sp>
      <p:sp>
        <p:nvSpPr>
          <p:cNvPr id="17" name="スライド番号プレースホルダー 1"/>
          <p:cNvSpPr>
            <a:spLocks noGrp="1"/>
          </p:cNvSpPr>
          <p:nvPr>
            <p:ph type="sldNum" sz="quarter" idx="12"/>
          </p:nvPr>
        </p:nvSpPr>
        <p:spPr>
          <a:xfrm>
            <a:off x="7041091" y="6525924"/>
            <a:ext cx="2133600" cy="365125"/>
          </a:xfrm>
        </p:spPr>
        <p:txBody>
          <a:bodyPr/>
          <a:lstStyle/>
          <a:p>
            <a:pPr>
              <a:defRPr/>
            </a:pPr>
            <a:r>
              <a:rPr lang="en-US" altLang="ja-JP" dirty="0" smtClean="0"/>
              <a:t>132</a:t>
            </a:r>
            <a:endParaRPr lang="ja-JP" altLang="en-US" dirty="0"/>
          </a:p>
        </p:txBody>
      </p:sp>
      <p:pic>
        <p:nvPicPr>
          <p:cNvPr id="125" name="図 124"/>
          <p:cNvPicPr>
            <a:picLocks noChangeAspect="1"/>
          </p:cNvPicPr>
          <p:nvPr/>
        </p:nvPicPr>
        <p:blipFill rotWithShape="1">
          <a:blip r:embed="rId3"/>
          <a:srcRect l="16922" r="4246" b="11958"/>
          <a:stretch/>
        </p:blipFill>
        <p:spPr>
          <a:xfrm>
            <a:off x="172035" y="1916832"/>
            <a:ext cx="4962498" cy="3190684"/>
          </a:xfrm>
          <a:prstGeom prst="rect">
            <a:avLst/>
          </a:prstGeom>
          <a:ln>
            <a:solidFill>
              <a:schemeClr val="tx1">
                <a:lumMod val="65000"/>
                <a:lumOff val="35000"/>
              </a:schemeClr>
            </a:solidFill>
          </a:ln>
        </p:spPr>
      </p:pic>
      <p:sp>
        <p:nvSpPr>
          <p:cNvPr id="129" name="角丸四角形 128"/>
          <p:cNvSpPr/>
          <p:nvPr/>
        </p:nvSpPr>
        <p:spPr>
          <a:xfrm>
            <a:off x="251520" y="2247923"/>
            <a:ext cx="2823694" cy="582966"/>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smtClean="0">
                <a:solidFill>
                  <a:schemeClr val="tx1"/>
                </a:solidFill>
                <a:latin typeface="ＭＳ Ｐゴシック" panose="020B0600070205080204" pitchFamily="50" charset="-128"/>
                <a:ea typeface="ＭＳ Ｐゴシック" panose="020B0600070205080204" pitchFamily="50" charset="-128"/>
              </a:rPr>
              <a:t>リニア整備後の４時間到達圏（</a:t>
            </a:r>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r>
              <a:rPr lang="ja-JP" altLang="en-US" sz="800" dirty="0" smtClean="0">
                <a:solidFill>
                  <a:schemeClr val="tx1"/>
                </a:solidFill>
                <a:latin typeface="ＭＳ Ｐゴシック" panose="020B0600070205080204" pitchFamily="50" charset="-128"/>
                <a:ea typeface="ＭＳ Ｐゴシック" panose="020B0600070205080204" pitchFamily="50" charset="-128"/>
              </a:rPr>
              <a:t>大阪　４０箇所</a:t>
            </a:r>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４７箇所</a:t>
            </a:r>
            <a:r>
              <a:rPr lang="ja-JP" altLang="en-US" sz="800" dirty="0">
                <a:solidFill>
                  <a:schemeClr val="tx1"/>
                </a:solidFill>
                <a:latin typeface="ＭＳ Ｐゴシック" panose="020B0600070205080204" pitchFamily="50" charset="-128"/>
                <a:ea typeface="ＭＳ Ｐゴシック" panose="020B0600070205080204" pitchFamily="50" charset="-128"/>
              </a:rPr>
              <a:t>　</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　　東京　３５箇所</a:t>
            </a:r>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４７箇所</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r>
              <a:rPr lang="ja-JP" altLang="en-US" sz="800" dirty="0" smtClean="0">
                <a:solidFill>
                  <a:schemeClr val="tx1"/>
                </a:solidFill>
                <a:latin typeface="ＭＳ Ｐゴシック" panose="020B0600070205080204" pitchFamily="50" charset="-128"/>
                <a:ea typeface="ＭＳ Ｐゴシック" panose="020B0600070205080204" pitchFamily="50" charset="-128"/>
              </a:rPr>
              <a:t>→大阪が東京に匹敵する 一大ハブ都市に</a:t>
            </a:r>
            <a:endParaRPr lang="en-US" altLang="ja-JP" sz="800" dirty="0" smtClean="0">
              <a:solidFill>
                <a:schemeClr val="tx1"/>
              </a:solidFill>
              <a:latin typeface="ＭＳ Ｐゴシック" panose="020B0600070205080204" pitchFamily="50" charset="-128"/>
              <a:ea typeface="ＭＳ Ｐゴシック" panose="020B0600070205080204" pitchFamily="50" charset="-128"/>
            </a:endParaRPr>
          </a:p>
          <a:p>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鉄道利用で４時間以内に到達可能な県庁所在都市数</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p:txBody>
      </p:sp>
      <p:sp>
        <p:nvSpPr>
          <p:cNvPr id="130" name="テキスト ボックス 129"/>
          <p:cNvSpPr txBox="1"/>
          <p:nvPr/>
        </p:nvSpPr>
        <p:spPr>
          <a:xfrm>
            <a:off x="5311816" y="1700808"/>
            <a:ext cx="5865183"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北陸新幹線全線開業による時間短縮効果</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5364088" y="5126995"/>
            <a:ext cx="5865183"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リニア中央</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新幹線全線開業による時間短縮効果</a:t>
            </a:r>
            <a:endParaRPr lang="en-US" alt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flipV="1">
            <a:off x="3419872" y="2423896"/>
            <a:ext cx="792088" cy="311157"/>
          </a:xfrm>
          <a:prstGeom prst="line">
            <a:avLst/>
          </a:prstGeom>
          <a:ln w="12700"/>
        </p:spPr>
        <p:style>
          <a:lnRef idx="1">
            <a:schemeClr val="dk1"/>
          </a:lnRef>
          <a:fillRef idx="0">
            <a:schemeClr val="dk1"/>
          </a:fillRef>
          <a:effectRef idx="0">
            <a:schemeClr val="dk1"/>
          </a:effectRef>
          <a:fontRef idx="minor">
            <a:schemeClr val="tx1"/>
          </a:fontRef>
        </p:style>
      </p:cxnSp>
      <p:cxnSp>
        <p:nvCxnSpPr>
          <p:cNvPr id="7" name="直線コネクタ 6"/>
          <p:cNvCxnSpPr/>
          <p:nvPr/>
        </p:nvCxnSpPr>
        <p:spPr>
          <a:xfrm>
            <a:off x="2129334" y="2996952"/>
            <a:ext cx="354780" cy="141754"/>
          </a:xfrm>
          <a:prstGeom prst="line">
            <a:avLst/>
          </a:prstGeom>
          <a:ln w="12700"/>
        </p:spPr>
        <p:style>
          <a:lnRef idx="1">
            <a:schemeClr val="dk1"/>
          </a:lnRef>
          <a:fillRef idx="0">
            <a:schemeClr val="dk1"/>
          </a:fillRef>
          <a:effectRef idx="0">
            <a:schemeClr val="dk1"/>
          </a:effectRef>
          <a:fontRef idx="minor">
            <a:schemeClr val="tx1"/>
          </a:fontRef>
        </p:style>
      </p:cxnSp>
      <p:sp>
        <p:nvSpPr>
          <p:cNvPr id="33" name="テキスト ボックス 32"/>
          <p:cNvSpPr txBox="1"/>
          <p:nvPr/>
        </p:nvSpPr>
        <p:spPr>
          <a:xfrm>
            <a:off x="5403561" y="6525924"/>
            <a:ext cx="5865183" cy="215444"/>
          </a:xfrm>
          <a:prstGeom prst="rect">
            <a:avLst/>
          </a:prstGeom>
          <a:noFill/>
        </p:spPr>
        <p:txBody>
          <a:bodyPr wrap="square" rtlCol="0">
            <a:spAutoFit/>
          </a:bodyPr>
          <a:lstStyle/>
          <a:p>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リニア中央新幹線建設促進期成同盟会パンフレット</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nvPr>
        </p:nvGraphicFramePr>
        <p:xfrm>
          <a:off x="5475569" y="5373216"/>
          <a:ext cx="3455366" cy="1155700"/>
        </p:xfrm>
        <a:graphic>
          <a:graphicData uri="http://schemas.openxmlformats.org/drawingml/2006/table">
            <a:tbl>
              <a:tblPr firstRow="1" bandRow="1">
                <a:tableStyleId>{D7AC3CCA-C797-4891-BE02-D94E43425B78}</a:tableStyleId>
              </a:tblPr>
              <a:tblGrid>
                <a:gridCol w="864094">
                  <a:extLst>
                    <a:ext uri="{9D8B030D-6E8A-4147-A177-3AD203B41FA5}">
                      <a16:colId xmlns:a16="http://schemas.microsoft.com/office/drawing/2014/main" val="3257375910"/>
                    </a:ext>
                  </a:extLst>
                </a:gridCol>
                <a:gridCol w="1296144">
                  <a:extLst>
                    <a:ext uri="{9D8B030D-6E8A-4147-A177-3AD203B41FA5}">
                      <a16:colId xmlns:a16="http://schemas.microsoft.com/office/drawing/2014/main" val="2183642815"/>
                    </a:ext>
                  </a:extLst>
                </a:gridCol>
                <a:gridCol w="1295128">
                  <a:extLst>
                    <a:ext uri="{9D8B030D-6E8A-4147-A177-3AD203B41FA5}">
                      <a16:colId xmlns:a16="http://schemas.microsoft.com/office/drawing/2014/main" val="871403320"/>
                    </a:ext>
                  </a:extLst>
                </a:gridCol>
              </a:tblGrid>
              <a:tr h="370840">
                <a:tc>
                  <a:txBody>
                    <a:bodyPr/>
                    <a:lstStyle/>
                    <a:p>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大阪・名古屋間</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&lt;152km&gt;</a:t>
                      </a:r>
                    </a:p>
                  </a:txBody>
                  <a:tcPr anchor="ctr" anchorCtr="1">
                    <a:solidFill>
                      <a:schemeClr val="bg1"/>
                    </a:solidFill>
                  </a:tcPr>
                </a:tc>
                <a:tc>
                  <a:txBody>
                    <a:bodyPr/>
                    <a:lstStyle/>
                    <a:p>
                      <a:pPr algn="ctr"/>
                      <a:r>
                        <a:rPr kumimoji="1" lang="ja-JP" altLang="en-US" sz="1050" b="0" dirty="0" smtClean="0">
                          <a:latin typeface="Meiryo UI" panose="020B0604030504040204" pitchFamily="50" charset="-128"/>
                          <a:ea typeface="Meiryo UI" panose="020B0604030504040204" pitchFamily="50" charset="-128"/>
                        </a:rPr>
                        <a:t>大阪・東京間　　</a:t>
                      </a:r>
                      <a:r>
                        <a:rPr lang="en-US" altLang="ja-JP" sz="800" b="0" dirty="0" smtClean="0">
                          <a:latin typeface="Meiryo UI" panose="020B0604030504040204" pitchFamily="50" charset="-128"/>
                          <a:ea typeface="Meiryo UI" panose="020B0604030504040204" pitchFamily="50" charset="-128"/>
                        </a:rPr>
                        <a:t>&lt;438km&gt;</a:t>
                      </a:r>
                    </a:p>
                  </a:txBody>
                  <a:tcPr anchor="ctr" anchorCtr="1">
                    <a:solidFill>
                      <a:schemeClr val="bg1"/>
                    </a:solidFill>
                  </a:tcPr>
                </a:tc>
                <a:extLst>
                  <a:ext uri="{0D108BD9-81ED-4DB2-BD59-A6C34878D82A}">
                    <a16:rowId xmlns:a16="http://schemas.microsoft.com/office/drawing/2014/main" val="3823541242"/>
                  </a:ext>
                </a:extLst>
              </a:tr>
              <a:tr h="370840">
                <a:tc>
                  <a:txBody>
                    <a:bodyPr/>
                    <a:lstStyle/>
                    <a:p>
                      <a:r>
                        <a:rPr kumimoji="1" lang="ja-JP" altLang="en-US" sz="1050" b="0" dirty="0" smtClean="0">
                          <a:latin typeface="Meiryo UI" panose="020B0604030504040204" pitchFamily="50" charset="-128"/>
                          <a:ea typeface="Meiryo UI" panose="020B0604030504040204" pitchFamily="50" charset="-128"/>
                        </a:rPr>
                        <a:t>現行</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r>
                        <a:rPr kumimoji="1" lang="ja-JP" altLang="en-US" sz="1050" b="0" dirty="0" smtClean="0">
                          <a:latin typeface="Meiryo UI" panose="020B0604030504040204" pitchFamily="50" charset="-128"/>
                          <a:ea typeface="Meiryo UI" panose="020B0604030504040204" pitchFamily="50" charset="-128"/>
                        </a:rPr>
                        <a:t>　</a:t>
                      </a:r>
                      <a:r>
                        <a:rPr kumimoji="1" lang="en-US" altLang="ja-JP" sz="1050" b="0" dirty="0" smtClean="0">
                          <a:latin typeface="Meiryo UI" panose="020B0604030504040204" pitchFamily="50" charset="-128"/>
                          <a:ea typeface="Meiryo UI" panose="020B0604030504040204" pitchFamily="50" charset="-128"/>
                        </a:rPr>
                        <a:t>47</a:t>
                      </a:r>
                      <a:r>
                        <a:rPr kumimoji="1" lang="ja-JP" altLang="en-US" sz="1050" b="0" dirty="0" smtClean="0">
                          <a:latin typeface="Meiryo UI" panose="020B0604030504040204" pitchFamily="50" charset="-128"/>
                          <a:ea typeface="Meiryo UI" panose="020B0604030504040204" pitchFamily="50" charset="-128"/>
                        </a:rPr>
                        <a:t>分</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r>
                        <a:rPr kumimoji="1" lang="en-US" altLang="ja-JP" sz="1050" b="0" dirty="0" smtClean="0">
                          <a:latin typeface="Meiryo UI" panose="020B0604030504040204" pitchFamily="50" charset="-128"/>
                          <a:ea typeface="Meiryo UI" panose="020B0604030504040204" pitchFamily="50" charset="-128"/>
                        </a:rPr>
                        <a:t>135</a:t>
                      </a:r>
                      <a:r>
                        <a:rPr kumimoji="1" lang="ja-JP" altLang="en-US" sz="1050" b="0" dirty="0" smtClean="0">
                          <a:latin typeface="Meiryo UI" panose="020B0604030504040204" pitchFamily="50" charset="-128"/>
                          <a:ea typeface="Meiryo UI" panose="020B0604030504040204" pitchFamily="50" charset="-128"/>
                        </a:rPr>
                        <a:t>分</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extLst>
                  <a:ext uri="{0D108BD9-81ED-4DB2-BD59-A6C34878D82A}">
                    <a16:rowId xmlns:a16="http://schemas.microsoft.com/office/drawing/2014/main" val="2247420749"/>
                  </a:ext>
                </a:extLst>
              </a:tr>
              <a:tr h="370840">
                <a:tc>
                  <a:txBody>
                    <a:bodyPr/>
                    <a:lstStyle/>
                    <a:p>
                      <a:r>
                        <a:rPr kumimoji="1" lang="ja-JP" altLang="en-US" sz="1050" b="0" dirty="0" smtClean="0">
                          <a:latin typeface="Meiryo UI" panose="020B0604030504040204" pitchFamily="50" charset="-128"/>
                          <a:ea typeface="Meiryo UI" panose="020B0604030504040204" pitchFamily="50" charset="-128"/>
                        </a:rPr>
                        <a:t>全線開業時</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pPr algn="l"/>
                      <a:r>
                        <a:rPr kumimoji="1" lang="ja-JP" altLang="en-US" sz="1050" b="0" dirty="0" smtClean="0">
                          <a:latin typeface="Meiryo UI" panose="020B0604030504040204" pitchFamily="50" charset="-128"/>
                          <a:ea typeface="Meiryo UI" panose="020B0604030504040204" pitchFamily="50" charset="-128"/>
                        </a:rPr>
                        <a:t>　　　</a:t>
                      </a:r>
                      <a:r>
                        <a:rPr kumimoji="1" lang="en-US" altLang="ja-JP" sz="1050" b="0" dirty="0" smtClean="0">
                          <a:latin typeface="Meiryo UI" panose="020B0604030504040204" pitchFamily="50" charset="-128"/>
                          <a:ea typeface="Meiryo UI" panose="020B0604030504040204" pitchFamily="50" charset="-128"/>
                        </a:rPr>
                        <a:t>27</a:t>
                      </a:r>
                      <a:r>
                        <a:rPr kumimoji="1" lang="ja-JP" altLang="en-US" sz="1050" b="0" dirty="0" smtClean="0">
                          <a:latin typeface="Meiryo UI" panose="020B0604030504040204" pitchFamily="50" charset="-128"/>
                          <a:ea typeface="Meiryo UI" panose="020B0604030504040204" pitchFamily="50" charset="-128"/>
                        </a:rPr>
                        <a:t>分</a:t>
                      </a:r>
                      <a:endParaRPr kumimoji="1" lang="en-US" altLang="ja-JP" sz="1050" b="0" dirty="0" smtClean="0">
                        <a:latin typeface="Meiryo UI" panose="020B0604030504040204" pitchFamily="50" charset="-128"/>
                        <a:ea typeface="Meiryo UI" panose="020B0604030504040204" pitchFamily="50" charset="-128"/>
                      </a:endParaRPr>
                    </a:p>
                    <a:p>
                      <a:pPr algn="l"/>
                      <a:r>
                        <a:rPr kumimoji="1" lang="ja-JP" altLang="en-US" sz="1050" b="0" dirty="0" smtClean="0">
                          <a:latin typeface="Meiryo UI" panose="020B0604030504040204" pitchFamily="50" charset="-128"/>
                          <a:ea typeface="Meiryo UI" panose="020B0604030504040204" pitchFamily="50" charset="-128"/>
                        </a:rPr>
                        <a:t>（▲</a:t>
                      </a:r>
                      <a:r>
                        <a:rPr kumimoji="1" lang="en-US" altLang="ja-JP" sz="1050" b="0" dirty="0" smtClean="0">
                          <a:latin typeface="Meiryo UI" panose="020B0604030504040204" pitchFamily="50" charset="-128"/>
                          <a:ea typeface="Meiryo UI" panose="020B0604030504040204" pitchFamily="50" charset="-128"/>
                        </a:rPr>
                        <a:t>20</a:t>
                      </a:r>
                      <a:r>
                        <a:rPr kumimoji="1" lang="ja-JP" altLang="en-US" sz="1050" b="0" dirty="0" smtClean="0">
                          <a:latin typeface="Meiryo UI" panose="020B0604030504040204" pitchFamily="50" charset="-128"/>
                          <a:ea typeface="Meiryo UI" panose="020B0604030504040204" pitchFamily="50" charset="-128"/>
                        </a:rPr>
                        <a:t>分）</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latin typeface="Meiryo UI" panose="020B0604030504040204" pitchFamily="50" charset="-128"/>
                          <a:ea typeface="Meiryo UI" panose="020B0604030504040204" pitchFamily="50" charset="-128"/>
                        </a:rPr>
                        <a:t>　　　</a:t>
                      </a:r>
                      <a:r>
                        <a:rPr kumimoji="1" lang="en-US" altLang="ja-JP" sz="1050" b="0" dirty="0" smtClean="0">
                          <a:latin typeface="Meiryo UI" panose="020B0604030504040204" pitchFamily="50" charset="-128"/>
                          <a:ea typeface="Meiryo UI" panose="020B0604030504040204" pitchFamily="50" charset="-128"/>
                        </a:rPr>
                        <a:t>67</a:t>
                      </a:r>
                      <a:r>
                        <a:rPr kumimoji="1" lang="ja-JP" altLang="en-US" sz="1050" b="0" dirty="0" smtClean="0">
                          <a:latin typeface="Meiryo UI" panose="020B0604030504040204" pitchFamily="50" charset="-128"/>
                          <a:ea typeface="Meiryo UI" panose="020B0604030504040204" pitchFamily="50" charset="-128"/>
                        </a:rPr>
                        <a:t>分</a:t>
                      </a:r>
                      <a:endParaRPr kumimoji="1" lang="en-US" altLang="ja-JP" sz="1050" b="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latin typeface="Meiryo UI" panose="020B0604030504040204" pitchFamily="50" charset="-128"/>
                          <a:ea typeface="Meiryo UI" panose="020B0604030504040204" pitchFamily="50" charset="-128"/>
                        </a:rPr>
                        <a:t>（▲</a:t>
                      </a:r>
                      <a:r>
                        <a:rPr kumimoji="1" lang="en-US" altLang="ja-JP" sz="1050" b="0" dirty="0" smtClean="0">
                          <a:latin typeface="Meiryo UI" panose="020B0604030504040204" pitchFamily="50" charset="-128"/>
                          <a:ea typeface="Meiryo UI" panose="020B0604030504040204" pitchFamily="50" charset="-128"/>
                        </a:rPr>
                        <a:t>68</a:t>
                      </a:r>
                      <a:r>
                        <a:rPr kumimoji="1" lang="ja-JP" altLang="en-US" sz="1050" b="0" dirty="0" smtClean="0">
                          <a:latin typeface="Meiryo UI" panose="020B0604030504040204" pitchFamily="50" charset="-128"/>
                          <a:ea typeface="Meiryo UI" panose="020B0604030504040204" pitchFamily="50" charset="-128"/>
                        </a:rPr>
                        <a:t>分）</a:t>
                      </a:r>
                    </a:p>
                  </a:txBody>
                  <a:tcPr anchor="ctr" anchorCtr="1">
                    <a:solidFill>
                      <a:schemeClr val="bg1"/>
                    </a:solidFill>
                  </a:tcPr>
                </a:tc>
                <a:extLst>
                  <a:ext uri="{0D108BD9-81ED-4DB2-BD59-A6C34878D82A}">
                    <a16:rowId xmlns:a16="http://schemas.microsoft.com/office/drawing/2014/main" val="2033305230"/>
                  </a:ext>
                </a:extLst>
              </a:tr>
            </a:tbl>
          </a:graphicData>
        </a:graphic>
      </p:graphicFrame>
      <p:sp>
        <p:nvSpPr>
          <p:cNvPr id="6" name="テキスト ボックス 5"/>
          <p:cNvSpPr txBox="1"/>
          <p:nvPr/>
        </p:nvSpPr>
        <p:spPr>
          <a:xfrm>
            <a:off x="3965420" y="2132856"/>
            <a:ext cx="1146132" cy="430887"/>
          </a:xfrm>
          <a:prstGeom prst="rect">
            <a:avLst/>
          </a:prstGeom>
          <a:solidFill>
            <a:schemeClr val="bg1"/>
          </a:solidFill>
          <a:ln>
            <a:solidFill>
              <a:schemeClr val="tx1"/>
            </a:solidFill>
          </a:ln>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北陸新幹線</a:t>
            </a:r>
            <a:endParaRPr kumimoji="1" lang="en-US" altLang="ja-JP" sz="800" dirty="0" smtClean="0">
              <a:latin typeface="Meiryo UI" panose="020B0604030504040204" pitchFamily="50" charset="-128"/>
              <a:ea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rPr>
              <a:t>金沢・敦賀間</a:t>
            </a:r>
            <a:r>
              <a:rPr lang="en-US" altLang="ja-JP" sz="600" dirty="0" smtClean="0">
                <a:latin typeface="Meiryo UI" panose="020B0604030504040204" pitchFamily="50" charset="-128"/>
                <a:ea typeface="Meiryo UI" panose="020B0604030504040204" pitchFamily="50" charset="-128"/>
              </a:rPr>
              <a:t>&lt;143km&gt;</a:t>
            </a:r>
          </a:p>
          <a:p>
            <a:pPr algn="ctr"/>
            <a:r>
              <a:rPr lang="en-US" altLang="ja-JP" sz="600" dirty="0" smtClean="0">
                <a:latin typeface="Meiryo UI" panose="020B0604030504040204" pitchFamily="50" charset="-128"/>
                <a:ea typeface="Meiryo UI" panose="020B0604030504040204" pitchFamily="50" charset="-128"/>
              </a:rPr>
              <a:t>(</a:t>
            </a:r>
            <a:r>
              <a:rPr kumimoji="1" lang="en-US" altLang="ja-JP" sz="600" dirty="0" smtClean="0">
                <a:latin typeface="Meiryo UI" panose="020B0604030504040204" pitchFamily="50" charset="-128"/>
                <a:ea typeface="Meiryo UI" panose="020B0604030504040204" pitchFamily="50" charset="-128"/>
              </a:rPr>
              <a:t>2022</a:t>
            </a:r>
            <a:r>
              <a:rPr kumimoji="1" lang="ja-JP" altLang="en-US" sz="600" dirty="0" smtClean="0">
                <a:latin typeface="Meiryo UI" panose="020B0604030504040204" pitchFamily="50" charset="-128"/>
                <a:ea typeface="Meiryo UI" panose="020B0604030504040204" pitchFamily="50" charset="-128"/>
              </a:rPr>
              <a:t>年度末開業予定</a:t>
            </a:r>
            <a:r>
              <a:rPr kumimoji="1" lang="en-US" altLang="ja-JP" sz="600" dirty="0" smtClean="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5403561" y="4797732"/>
            <a:ext cx="5865183"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北陸新幹線建設促進同盟会パンフレット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1005908" y="2867454"/>
            <a:ext cx="1115616" cy="430887"/>
          </a:xfrm>
          <a:prstGeom prst="rect">
            <a:avLst/>
          </a:prstGeom>
          <a:solidFill>
            <a:schemeClr val="bg1"/>
          </a:solidFill>
          <a:ln>
            <a:solidFill>
              <a:schemeClr val="tx1"/>
            </a:solidFill>
          </a:ln>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　北陸新幹線</a:t>
            </a:r>
            <a:endParaRPr kumimoji="1"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　敦賀・新大阪間</a:t>
            </a:r>
            <a:endParaRPr lang="en-US" altLang="ja-JP" sz="600" dirty="0" smtClean="0">
              <a:latin typeface="Meiryo UI" panose="020B0604030504040204" pitchFamily="50" charset="-128"/>
              <a:ea typeface="Meiryo UI" panose="020B0604030504040204" pitchFamily="50" charset="-128"/>
            </a:endParaRPr>
          </a:p>
          <a:p>
            <a:pPr algn="ctr"/>
            <a:r>
              <a:rPr lang="en-US" altLang="ja-JP" sz="600" dirty="0" smtClean="0">
                <a:latin typeface="Meiryo UI" panose="020B0604030504040204" pitchFamily="50" charset="-128"/>
                <a:ea typeface="Meiryo UI" panose="020B0604030504040204" pitchFamily="50" charset="-128"/>
              </a:rPr>
              <a:t>(2019.5</a:t>
            </a:r>
            <a:r>
              <a:rPr lang="ja-JP" altLang="en-US" sz="600" dirty="0" smtClean="0">
                <a:latin typeface="Meiryo UI" panose="020B0604030504040204" pitchFamily="50" charset="-128"/>
                <a:ea typeface="Meiryo UI" panose="020B0604030504040204" pitchFamily="50" charset="-128"/>
              </a:rPr>
              <a:t>環境ｱｾｽﾒﾝﾄ着手</a:t>
            </a:r>
            <a:r>
              <a:rPr kumimoji="1" lang="en-US" altLang="ja-JP" sz="600" dirty="0" smtClean="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172035" y="5060875"/>
            <a:ext cx="5865183" cy="461665"/>
          </a:xfrm>
          <a:prstGeom prst="rect">
            <a:avLst/>
          </a:prstGeom>
          <a:noFill/>
        </p:spPr>
        <p:txBody>
          <a:bodyPr wrap="square" rtlCol="0">
            <a:spAutoFit/>
          </a:bodyPr>
          <a:lstStyle/>
          <a:p>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国土交通省公表資料を</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基</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に作成</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リニア・北陸新幹線の駅位置・ルートは公表資料等より想定。駅の数字は新大阪駅からの最速の分数。</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　 大きい丸は速達タイプ、小さい丸は各停タイプで独自に計測。</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611560" y="3320407"/>
            <a:ext cx="1509964" cy="430887"/>
          </a:xfrm>
          <a:prstGeom prst="rect">
            <a:avLst/>
          </a:prstGeom>
          <a:solidFill>
            <a:schemeClr val="bg1"/>
          </a:solidFill>
          <a:ln>
            <a:solidFill>
              <a:schemeClr val="tx1"/>
            </a:solidFill>
          </a:ln>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　リニア中央</a:t>
            </a:r>
            <a:r>
              <a:rPr kumimoji="1" lang="ja-JP" altLang="en-US" sz="800" dirty="0" smtClean="0">
                <a:latin typeface="Meiryo UI" panose="020B0604030504040204" pitchFamily="50" charset="-128"/>
                <a:ea typeface="Meiryo UI" panose="020B0604030504040204" pitchFamily="50" charset="-128"/>
              </a:rPr>
              <a:t>新幹線</a:t>
            </a:r>
            <a:endParaRPr kumimoji="1" lang="en-US" altLang="ja-JP" sz="800" dirty="0" smtClean="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名古屋</a:t>
            </a:r>
            <a:r>
              <a:rPr lang="ja-JP" altLang="en-US" sz="800" dirty="0" smtClean="0">
                <a:latin typeface="Meiryo UI" panose="020B0604030504040204" pitchFamily="50" charset="-128"/>
                <a:ea typeface="Meiryo UI" panose="020B0604030504040204" pitchFamily="50" charset="-128"/>
              </a:rPr>
              <a:t>・新大阪間</a:t>
            </a:r>
            <a:r>
              <a:rPr lang="en-US" altLang="ja-JP" sz="600" dirty="0" smtClean="0">
                <a:latin typeface="Meiryo UI" panose="020B0604030504040204" pitchFamily="50" charset="-128"/>
                <a:ea typeface="Meiryo UI" panose="020B0604030504040204" pitchFamily="50" charset="-128"/>
              </a:rPr>
              <a:t>&lt;152km&gt;</a:t>
            </a:r>
          </a:p>
          <a:p>
            <a:pPr algn="ctr"/>
            <a:r>
              <a:rPr lang="en-US" altLang="ja-JP" sz="600" dirty="0" smtClean="0">
                <a:latin typeface="Meiryo UI" panose="020B0604030504040204" pitchFamily="50" charset="-128"/>
                <a:ea typeface="Meiryo UI" panose="020B0604030504040204" pitchFamily="50" charset="-128"/>
              </a:rPr>
              <a:t>(2045</a:t>
            </a:r>
            <a:r>
              <a:rPr lang="ja-JP" altLang="en-US" sz="600" dirty="0" smtClean="0">
                <a:latin typeface="Meiryo UI" panose="020B0604030504040204" pitchFamily="50" charset="-128"/>
                <a:ea typeface="Meiryo UI" panose="020B0604030504040204" pitchFamily="50" charset="-128"/>
              </a:rPr>
              <a:t>年から最大</a:t>
            </a:r>
            <a:r>
              <a:rPr lang="en-US" altLang="ja-JP" sz="600" dirty="0" smtClean="0">
                <a:latin typeface="Meiryo UI" panose="020B0604030504040204" pitchFamily="50" charset="-128"/>
                <a:ea typeface="Meiryo UI" panose="020B0604030504040204" pitchFamily="50" charset="-128"/>
              </a:rPr>
              <a:t>8</a:t>
            </a:r>
            <a:r>
              <a:rPr lang="ja-JP" altLang="en-US" sz="600" dirty="0" smtClean="0">
                <a:latin typeface="Meiryo UI" panose="020B0604030504040204" pitchFamily="50" charset="-128"/>
                <a:ea typeface="Meiryo UI" panose="020B0604030504040204" pitchFamily="50" charset="-128"/>
              </a:rPr>
              <a:t>年前倒し予定</a:t>
            </a:r>
            <a:r>
              <a:rPr kumimoji="1" lang="en-US" altLang="ja-JP" sz="600" dirty="0" smtClean="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cxnSp>
        <p:nvCxnSpPr>
          <p:cNvPr id="52" name="直線コネクタ 51"/>
          <p:cNvCxnSpPr/>
          <p:nvPr/>
        </p:nvCxnSpPr>
        <p:spPr>
          <a:xfrm>
            <a:off x="2016193" y="3751840"/>
            <a:ext cx="593335" cy="604553"/>
          </a:xfrm>
          <a:prstGeom prst="line">
            <a:avLst/>
          </a:prstGeom>
          <a:ln w="12700"/>
        </p:spPr>
        <p:style>
          <a:lnRef idx="1">
            <a:schemeClr val="dk1"/>
          </a:lnRef>
          <a:fillRef idx="0">
            <a:schemeClr val="dk1"/>
          </a:fillRef>
          <a:effectRef idx="0">
            <a:schemeClr val="dk1"/>
          </a:effectRef>
          <a:fontRef idx="minor">
            <a:schemeClr val="tx1"/>
          </a:fontRef>
        </p:style>
      </p:cxnSp>
      <p:sp>
        <p:nvSpPr>
          <p:cNvPr id="54" name="テキスト ボックス 53"/>
          <p:cNvSpPr txBox="1"/>
          <p:nvPr/>
        </p:nvSpPr>
        <p:spPr>
          <a:xfrm>
            <a:off x="3815916" y="2639339"/>
            <a:ext cx="1293940" cy="430887"/>
          </a:xfrm>
          <a:prstGeom prst="rect">
            <a:avLst/>
          </a:prstGeom>
          <a:solidFill>
            <a:schemeClr val="bg1"/>
          </a:solidFill>
          <a:ln>
            <a:solidFill>
              <a:schemeClr val="tx1"/>
            </a:solidFill>
          </a:ln>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リニア中央</a:t>
            </a:r>
            <a:r>
              <a:rPr kumimoji="1" lang="ja-JP" altLang="en-US" sz="800" dirty="0" smtClean="0">
                <a:latin typeface="Meiryo UI" panose="020B0604030504040204" pitchFamily="50" charset="-128"/>
                <a:ea typeface="Meiryo UI" panose="020B0604030504040204" pitchFamily="50" charset="-128"/>
              </a:rPr>
              <a:t>新幹線</a:t>
            </a:r>
            <a:endParaRPr kumimoji="1" lang="en-US" altLang="ja-JP" sz="800" dirty="0" smtClean="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品川</a:t>
            </a:r>
            <a:r>
              <a:rPr lang="ja-JP" altLang="en-US" sz="800" dirty="0" smtClean="0">
                <a:latin typeface="Meiryo UI" panose="020B0604030504040204" pitchFamily="50" charset="-128"/>
                <a:ea typeface="Meiryo UI" panose="020B0604030504040204" pitchFamily="50" charset="-128"/>
              </a:rPr>
              <a:t>・名古屋間</a:t>
            </a:r>
            <a:r>
              <a:rPr lang="en-US" altLang="ja-JP" sz="600" dirty="0" smtClean="0">
                <a:latin typeface="Meiryo UI" panose="020B0604030504040204" pitchFamily="50" charset="-128"/>
                <a:ea typeface="Meiryo UI" panose="020B0604030504040204" pitchFamily="50" charset="-128"/>
              </a:rPr>
              <a:t>&lt;286km&gt;</a:t>
            </a:r>
          </a:p>
          <a:p>
            <a:pPr algn="ctr"/>
            <a:r>
              <a:rPr lang="en-US" altLang="ja-JP" sz="600" dirty="0" smtClean="0">
                <a:latin typeface="Meiryo UI" panose="020B0604030504040204" pitchFamily="50" charset="-128"/>
                <a:ea typeface="Meiryo UI" panose="020B0604030504040204" pitchFamily="50" charset="-128"/>
              </a:rPr>
              <a:t>(2027</a:t>
            </a:r>
            <a:r>
              <a:rPr lang="ja-JP" altLang="en-US" sz="600" dirty="0" smtClean="0">
                <a:latin typeface="Meiryo UI" panose="020B0604030504040204" pitchFamily="50" charset="-128"/>
                <a:ea typeface="Meiryo UI" panose="020B0604030504040204" pitchFamily="50" charset="-128"/>
              </a:rPr>
              <a:t>年開業予定</a:t>
            </a:r>
            <a:r>
              <a:rPr kumimoji="1" lang="en-US" altLang="ja-JP" sz="600" dirty="0" smtClean="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cxnSp>
        <p:nvCxnSpPr>
          <p:cNvPr id="55" name="直線コネクタ 54"/>
          <p:cNvCxnSpPr/>
          <p:nvPr/>
        </p:nvCxnSpPr>
        <p:spPr>
          <a:xfrm>
            <a:off x="4716016" y="3082897"/>
            <a:ext cx="103473" cy="570541"/>
          </a:xfrm>
          <a:prstGeom prst="line">
            <a:avLst/>
          </a:prstGeom>
          <a:ln w="12700"/>
        </p:spPr>
        <p:style>
          <a:lnRef idx="1">
            <a:schemeClr val="dk1"/>
          </a:lnRef>
          <a:fillRef idx="0">
            <a:schemeClr val="dk1"/>
          </a:fillRef>
          <a:effectRef idx="0">
            <a:schemeClr val="dk1"/>
          </a:effectRef>
          <a:fontRef idx="minor">
            <a:schemeClr val="tx1"/>
          </a:fontRef>
        </p:style>
      </p:cxnSp>
      <p:pic>
        <p:nvPicPr>
          <p:cNvPr id="58" name="図 57"/>
          <p:cNvPicPr>
            <a:picLocks noChangeAspect="1"/>
          </p:cNvPicPr>
          <p:nvPr/>
        </p:nvPicPr>
        <p:blipFill rotWithShape="1">
          <a:blip r:embed="rId4"/>
          <a:srcRect l="3334" t="45839" r="48133" b="15322"/>
          <a:stretch/>
        </p:blipFill>
        <p:spPr>
          <a:xfrm>
            <a:off x="5460930" y="2468587"/>
            <a:ext cx="2216219" cy="2355652"/>
          </a:xfrm>
          <a:prstGeom prst="rect">
            <a:avLst/>
          </a:prstGeom>
        </p:spPr>
      </p:pic>
      <p:pic>
        <p:nvPicPr>
          <p:cNvPr id="61" name="図 60"/>
          <p:cNvPicPr>
            <a:picLocks noChangeAspect="1"/>
          </p:cNvPicPr>
          <p:nvPr/>
        </p:nvPicPr>
        <p:blipFill rotWithShape="1">
          <a:blip r:embed="rId4"/>
          <a:srcRect l="30207" t="4106" r="52993" b="87447"/>
          <a:stretch/>
        </p:blipFill>
        <p:spPr>
          <a:xfrm>
            <a:off x="7871224" y="4221087"/>
            <a:ext cx="949248" cy="631789"/>
          </a:xfrm>
          <a:prstGeom prst="rect">
            <a:avLst/>
          </a:prstGeom>
        </p:spPr>
      </p:pic>
      <p:pic>
        <p:nvPicPr>
          <p:cNvPr id="63" name="図 62"/>
          <p:cNvPicPr>
            <a:picLocks noChangeAspect="1"/>
          </p:cNvPicPr>
          <p:nvPr/>
        </p:nvPicPr>
        <p:blipFill rotWithShape="1">
          <a:blip r:embed="rId4"/>
          <a:srcRect t="9774" r="46267" b="79129"/>
          <a:stretch/>
        </p:blipFill>
        <p:spPr>
          <a:xfrm>
            <a:off x="5313174" y="1892523"/>
            <a:ext cx="2439031" cy="576064"/>
          </a:xfrm>
          <a:prstGeom prst="rect">
            <a:avLst/>
          </a:prstGeom>
        </p:spPr>
      </p:pic>
      <p:sp>
        <p:nvSpPr>
          <p:cNvPr id="64" name="正方形/長方形 63"/>
          <p:cNvSpPr/>
          <p:nvPr/>
        </p:nvSpPr>
        <p:spPr>
          <a:xfrm>
            <a:off x="6804248" y="1892523"/>
            <a:ext cx="504056" cy="963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0" name="図 59"/>
          <p:cNvPicPr>
            <a:picLocks noChangeAspect="1"/>
          </p:cNvPicPr>
          <p:nvPr/>
        </p:nvPicPr>
        <p:blipFill rotWithShape="1">
          <a:blip r:embed="rId4"/>
          <a:srcRect l="10008" t="2924" r="71326" b="90140"/>
          <a:stretch/>
        </p:blipFill>
        <p:spPr>
          <a:xfrm>
            <a:off x="7871225" y="3749094"/>
            <a:ext cx="946618" cy="471994"/>
          </a:xfrm>
          <a:prstGeom prst="rect">
            <a:avLst/>
          </a:prstGeom>
        </p:spPr>
      </p:pic>
    </p:spTree>
    <p:extLst>
      <p:ext uri="{BB962C8B-B14F-4D97-AF65-F5344CB8AC3E}">
        <p14:creationId xmlns:p14="http://schemas.microsoft.com/office/powerpoint/2010/main" val="283310427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79514" y="3096026"/>
            <a:ext cx="4491833"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エリアマネジメント</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促進制度（大阪版</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BID</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8" name="グループ化 37"/>
          <p:cNvGrpSpPr/>
          <p:nvPr/>
        </p:nvGrpSpPr>
        <p:grpSpPr>
          <a:xfrm>
            <a:off x="4690855" y="3556123"/>
            <a:ext cx="4063742" cy="2249141"/>
            <a:chOff x="4722004" y="2402782"/>
            <a:chExt cx="4063742" cy="2460389"/>
          </a:xfrm>
        </p:grpSpPr>
        <p:sp>
          <p:nvSpPr>
            <p:cNvPr id="29" name="角丸四角形 28"/>
            <p:cNvSpPr/>
            <p:nvPr/>
          </p:nvSpPr>
          <p:spPr>
            <a:xfrm>
              <a:off x="4932040" y="3140968"/>
              <a:ext cx="1577942" cy="5002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新たな魅力</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向上</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企画・実施</a:t>
              </a:r>
            </a:p>
          </p:txBody>
        </p:sp>
        <p:sp>
          <p:nvSpPr>
            <p:cNvPr id="30" name="角丸四角形 29"/>
            <p:cNvSpPr/>
            <p:nvPr/>
          </p:nvSpPr>
          <p:spPr>
            <a:xfrm>
              <a:off x="4932040" y="4037167"/>
              <a:ext cx="1577942" cy="5002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来園者サービス</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向上</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6948264" y="4046702"/>
              <a:ext cx="1577942" cy="5002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観光客</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公園</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利用者の増加</a:t>
              </a:r>
            </a:p>
          </p:txBody>
        </p:sp>
        <p:sp>
          <p:nvSpPr>
            <p:cNvPr id="32" name="角丸四角形 31"/>
            <p:cNvSpPr/>
            <p:nvPr/>
          </p:nvSpPr>
          <p:spPr>
            <a:xfrm>
              <a:off x="6948264" y="3140968"/>
              <a:ext cx="1577942" cy="5002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園内</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事業収益の</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増加</a:t>
              </a:r>
            </a:p>
          </p:txBody>
        </p:sp>
        <p:sp>
          <p:nvSpPr>
            <p:cNvPr id="33" name="環状矢印 32"/>
            <p:cNvSpPr/>
            <p:nvPr/>
          </p:nvSpPr>
          <p:spPr>
            <a:xfrm flipH="1">
              <a:off x="6228184" y="2848657"/>
              <a:ext cx="1008112" cy="786099"/>
            </a:xfrm>
            <a:prstGeom prst="circularArrow">
              <a:avLst>
                <a:gd name="adj1" fmla="val 12500"/>
                <a:gd name="adj2" fmla="val 1142319"/>
                <a:gd name="adj3" fmla="val 20457681"/>
                <a:gd name="adj4" fmla="val 10800000"/>
                <a:gd name="adj5" fmla="val 15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34" name="環状矢印 33"/>
            <p:cNvSpPr/>
            <p:nvPr/>
          </p:nvSpPr>
          <p:spPr>
            <a:xfrm rot="16200000" flipH="1">
              <a:off x="4610998" y="3464186"/>
              <a:ext cx="1008112" cy="786099"/>
            </a:xfrm>
            <a:prstGeom prst="circularArrow">
              <a:avLst>
                <a:gd name="adj1" fmla="val 12500"/>
                <a:gd name="adj2" fmla="val 1142319"/>
                <a:gd name="adj3" fmla="val 20457681"/>
                <a:gd name="adj4" fmla="val 10800000"/>
                <a:gd name="adj5" fmla="val 15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35" name="環状矢印 34"/>
            <p:cNvSpPr/>
            <p:nvPr/>
          </p:nvSpPr>
          <p:spPr>
            <a:xfrm rot="10800000" flipH="1">
              <a:off x="6228184" y="4077072"/>
              <a:ext cx="1008112" cy="786099"/>
            </a:xfrm>
            <a:prstGeom prst="circularArrow">
              <a:avLst>
                <a:gd name="adj1" fmla="val 12500"/>
                <a:gd name="adj2" fmla="val 1142319"/>
                <a:gd name="adj3" fmla="val 20457681"/>
                <a:gd name="adj4" fmla="val 10800000"/>
                <a:gd name="adj5" fmla="val 15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37" name="環状矢印 36"/>
            <p:cNvSpPr/>
            <p:nvPr/>
          </p:nvSpPr>
          <p:spPr>
            <a:xfrm rot="5400000" flipH="1">
              <a:off x="7888641" y="3467998"/>
              <a:ext cx="1008112" cy="786099"/>
            </a:xfrm>
            <a:prstGeom prst="circularArrow">
              <a:avLst>
                <a:gd name="adj1" fmla="val 12500"/>
                <a:gd name="adj2" fmla="val 1142319"/>
                <a:gd name="adj3" fmla="val 20457681"/>
                <a:gd name="adj4" fmla="val 10800000"/>
                <a:gd name="adj5" fmla="val 15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40" name="角丸四角形 39"/>
            <p:cNvSpPr/>
            <p:nvPr/>
          </p:nvSpPr>
          <p:spPr>
            <a:xfrm>
              <a:off x="5652120" y="2402782"/>
              <a:ext cx="2088232" cy="27699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事業者によるマネジメント</a:t>
              </a:r>
            </a:p>
          </p:txBody>
        </p:sp>
      </p:grpSp>
      <p:sp>
        <p:nvSpPr>
          <p:cNvPr id="41" name="二等辺三角形 40"/>
          <p:cNvSpPr/>
          <p:nvPr/>
        </p:nvSpPr>
        <p:spPr>
          <a:xfrm rot="10800000">
            <a:off x="6294119" y="3855490"/>
            <a:ext cx="864096" cy="145726"/>
          </a:xfrm>
          <a:prstGeom prst="triangl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2" name="角丸四角形 41"/>
          <p:cNvSpPr/>
          <p:nvPr/>
        </p:nvSpPr>
        <p:spPr>
          <a:xfrm>
            <a:off x="4539362" y="3462403"/>
            <a:ext cx="4233002" cy="234286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 name="グループ化 1"/>
          <p:cNvGrpSpPr/>
          <p:nvPr/>
        </p:nvGrpSpPr>
        <p:grpSpPr>
          <a:xfrm>
            <a:off x="122974" y="3418901"/>
            <a:ext cx="4233002" cy="2561510"/>
            <a:chOff x="266990" y="2841323"/>
            <a:chExt cx="4233002" cy="2747917"/>
          </a:xfrm>
        </p:grpSpPr>
        <p:sp>
          <p:nvSpPr>
            <p:cNvPr id="4" name="テキスト ボックス 3"/>
            <p:cNvSpPr txBox="1"/>
            <p:nvPr/>
          </p:nvSpPr>
          <p:spPr>
            <a:xfrm>
              <a:off x="1268138" y="2996952"/>
              <a:ext cx="100811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地権者等</a:t>
              </a:r>
            </a:p>
          </p:txBody>
        </p:sp>
        <p:sp>
          <p:nvSpPr>
            <p:cNvPr id="8" name="テキスト ボックス 7"/>
            <p:cNvSpPr txBox="1"/>
            <p:nvPr/>
          </p:nvSpPr>
          <p:spPr>
            <a:xfrm>
              <a:off x="1628178" y="3501008"/>
              <a:ext cx="100811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a:t>
              </a:r>
            </a:p>
          </p:txBody>
        </p:sp>
        <p:sp>
          <p:nvSpPr>
            <p:cNvPr id="9" name="テキスト ボックス 8"/>
            <p:cNvSpPr txBox="1"/>
            <p:nvPr/>
          </p:nvSpPr>
          <p:spPr>
            <a:xfrm>
              <a:off x="908098" y="4038689"/>
              <a:ext cx="172819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民間団体</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（都市再生推進法人）</a:t>
              </a:r>
            </a:p>
          </p:txBody>
        </p:sp>
        <p:sp>
          <p:nvSpPr>
            <p:cNvPr id="10" name="テキスト ボックス 9"/>
            <p:cNvSpPr txBox="1"/>
            <p:nvPr/>
          </p:nvSpPr>
          <p:spPr>
            <a:xfrm>
              <a:off x="360456" y="4939946"/>
              <a:ext cx="133495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自主財源による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収益イベント等</a:t>
              </a:r>
            </a:p>
          </p:txBody>
        </p:sp>
        <p:sp>
          <p:nvSpPr>
            <p:cNvPr id="12" name="テキスト ボックス 11"/>
            <p:cNvSpPr txBox="1"/>
            <p:nvPr/>
          </p:nvSpPr>
          <p:spPr>
            <a:xfrm>
              <a:off x="1936360" y="4941168"/>
              <a:ext cx="127121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公共施設の</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高質な管理等</a:t>
              </a:r>
            </a:p>
          </p:txBody>
        </p:sp>
        <p:sp>
          <p:nvSpPr>
            <p:cNvPr id="13" name="テキスト ボックス 12"/>
            <p:cNvSpPr txBox="1"/>
            <p:nvPr/>
          </p:nvSpPr>
          <p:spPr>
            <a:xfrm>
              <a:off x="3423602" y="4038689"/>
              <a:ext cx="100811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公物管理者</a:t>
              </a:r>
            </a:p>
          </p:txBody>
        </p:sp>
        <p:cxnSp>
          <p:nvCxnSpPr>
            <p:cNvPr id="14" name="直線矢印コネクタ 13"/>
            <p:cNvCxnSpPr/>
            <p:nvPr/>
          </p:nvCxnSpPr>
          <p:spPr>
            <a:xfrm>
              <a:off x="1407378" y="4500354"/>
              <a:ext cx="0" cy="43959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6" name="直線矢印コネクタ 15"/>
            <p:cNvCxnSpPr/>
            <p:nvPr/>
          </p:nvCxnSpPr>
          <p:spPr>
            <a:xfrm flipV="1">
              <a:off x="1177221" y="4500354"/>
              <a:ext cx="0" cy="43959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 name="直線矢印コネクタ 17"/>
            <p:cNvCxnSpPr/>
            <p:nvPr/>
          </p:nvCxnSpPr>
          <p:spPr>
            <a:xfrm>
              <a:off x="2343482" y="4500354"/>
              <a:ext cx="0" cy="43959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9" name="テキスト ボックス 18"/>
            <p:cNvSpPr txBox="1"/>
            <p:nvPr/>
          </p:nvSpPr>
          <p:spPr>
            <a:xfrm>
              <a:off x="2293576" y="4581128"/>
              <a:ext cx="587574"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補助金</a:t>
              </a:r>
            </a:p>
          </p:txBody>
        </p:sp>
        <p:sp>
          <p:nvSpPr>
            <p:cNvPr id="20" name="テキスト ボックス 19"/>
            <p:cNvSpPr txBox="1"/>
            <p:nvPr/>
          </p:nvSpPr>
          <p:spPr>
            <a:xfrm>
              <a:off x="1335370" y="4581127"/>
              <a:ext cx="800219"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自主財源</a:t>
              </a:r>
            </a:p>
          </p:txBody>
        </p:sp>
        <p:sp>
          <p:nvSpPr>
            <p:cNvPr id="22" name="テキスト ボックス 21"/>
            <p:cNvSpPr txBox="1"/>
            <p:nvPr/>
          </p:nvSpPr>
          <p:spPr>
            <a:xfrm>
              <a:off x="687298" y="4581126"/>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収益</a:t>
              </a:r>
            </a:p>
          </p:txBody>
        </p:sp>
        <p:sp>
          <p:nvSpPr>
            <p:cNvPr id="23" name="左右矢印 22"/>
            <p:cNvSpPr/>
            <p:nvPr/>
          </p:nvSpPr>
          <p:spPr>
            <a:xfrm>
              <a:off x="2703522" y="4038689"/>
              <a:ext cx="648072" cy="2308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テキスト ボックス 24"/>
            <p:cNvSpPr txBox="1"/>
            <p:nvPr/>
          </p:nvSpPr>
          <p:spPr>
            <a:xfrm>
              <a:off x="2584490" y="4269946"/>
              <a:ext cx="92525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法定の協定</a:t>
              </a:r>
            </a:p>
          </p:txBody>
        </p:sp>
        <p:sp>
          <p:nvSpPr>
            <p:cNvPr id="26" name="角丸四角形 25"/>
            <p:cNvSpPr/>
            <p:nvPr/>
          </p:nvSpPr>
          <p:spPr>
            <a:xfrm>
              <a:off x="266990" y="2841323"/>
              <a:ext cx="4233002" cy="27479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36" name="直線矢印コネクタ 35"/>
            <p:cNvCxnSpPr/>
            <p:nvPr/>
          </p:nvCxnSpPr>
          <p:spPr>
            <a:xfrm>
              <a:off x="1813594" y="3284984"/>
              <a:ext cx="0" cy="21600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43" name="直線矢印コネクタ 42"/>
            <p:cNvCxnSpPr/>
            <p:nvPr/>
          </p:nvCxnSpPr>
          <p:spPr>
            <a:xfrm>
              <a:off x="1813594" y="3773054"/>
              <a:ext cx="0" cy="25200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4" name="テキスト ボックス 43"/>
            <p:cNvSpPr txBox="1"/>
            <p:nvPr/>
          </p:nvSpPr>
          <p:spPr>
            <a:xfrm>
              <a:off x="1824186" y="3779135"/>
              <a:ext cx="646331"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補助金</a:t>
              </a:r>
            </a:p>
          </p:txBody>
        </p:sp>
      </p:grpSp>
      <p:sp>
        <p:nvSpPr>
          <p:cNvPr id="45" name="テキスト ボックス 44"/>
          <p:cNvSpPr txBox="1"/>
          <p:nvPr/>
        </p:nvSpPr>
        <p:spPr>
          <a:xfrm>
            <a:off x="1691680" y="3800073"/>
            <a:ext cx="646331"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分担金</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152443" y="6021288"/>
            <a:ext cx="4203533" cy="646331"/>
          </a:xfrm>
          <a:prstGeom prst="rect">
            <a:avLst/>
          </a:prstGeom>
        </p:spPr>
        <p:txBody>
          <a:bodyPr wrap="square">
            <a:spAutoFit/>
          </a:bodyPr>
          <a:lstStyle/>
          <a:p>
            <a:pPr marL="177800" indent="-17780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エリアマネジメント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における良好な環境や地域の価値を維持・向上させるための、住民・事業主・地権者等による主体的な取り組み</a:t>
            </a:r>
          </a:p>
        </p:txBody>
      </p:sp>
      <p:sp>
        <p:nvSpPr>
          <p:cNvPr id="47" name="正方形/長方形 46"/>
          <p:cNvSpPr/>
          <p:nvPr/>
        </p:nvSpPr>
        <p:spPr>
          <a:xfrm>
            <a:off x="4671347" y="5802799"/>
            <a:ext cx="4365149" cy="1015663"/>
          </a:xfrm>
          <a:prstGeom prst="rect">
            <a:avLst/>
          </a:prstGeom>
        </p:spPr>
        <p:txBody>
          <a:bodyPr wrap="square">
            <a:spAutoFit/>
          </a:bodyPr>
          <a:lstStyle/>
          <a:p>
            <a:pPr marL="177800" indent="-17780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大阪城公園パークマネジメント（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PMO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民間事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業者が総合的かつ戦略的に公園全体と公園施設の一体管理を行う仕組みを導入し、民間事業者の柔軟かつ優れたアイデアや活力により、世界的な歴史観光の拠点に相応しいサービスの提供や、新たな魅力の創出を図るもの</a:t>
            </a:r>
          </a:p>
        </p:txBody>
      </p:sp>
      <p:sp>
        <p:nvSpPr>
          <p:cNvPr id="49" name="正方形/長方形 10"/>
          <p:cNvSpPr>
            <a:spLocks noChangeArrowheads="1"/>
          </p:cNvSpPr>
          <p:nvPr/>
        </p:nvSpPr>
        <p:spPr bwMode="auto">
          <a:xfrm>
            <a:off x="122974" y="548680"/>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まちづくりにおける民間活力を活用した新たな手法の導入</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107504" y="980728"/>
            <a:ext cx="8928992" cy="201622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大阪市においては、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月、民間主体の持続的なまちづくりに向けて「エリアマネジメント活動促進条例」を施行（大阪版</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BID</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グランフロント大阪</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TMO</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を都市再生推進法人に指定し、</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月、うめきた先行開発地区の地区運営計画を認定、同年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月には分担金条例を施行。民間団体による公共空間での継続的で自由度の高い活動や質の高い維持</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管理、</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公共空間を活用した事業収益の確保が可能となった。</a:t>
            </a: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公園では、指定管理者制度を活用</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した大阪城公園パークマネジメント（</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）事業を</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年間を指定期間として、指定管理者による管理運営がスタート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円/楕円 5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133</a:t>
            </a:fld>
            <a:endParaRPr lang="ja-JP" altLang="en-US" b="1" dirty="0"/>
          </a:p>
        </p:txBody>
      </p:sp>
      <p:sp>
        <p:nvSpPr>
          <p:cNvPr id="50" name="正方形/長方形 49"/>
          <p:cNvSpPr/>
          <p:nvPr/>
        </p:nvSpPr>
        <p:spPr>
          <a:xfrm>
            <a:off x="5331809" y="4716676"/>
            <a:ext cx="2781837" cy="283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rPr>
              <a:t>魅力向上の好循環スパイラルの構築</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53" name="正方形/長方形 52"/>
          <p:cNvSpPr/>
          <p:nvPr/>
        </p:nvSpPr>
        <p:spPr>
          <a:xfrm>
            <a:off x="4397338" y="3096026"/>
            <a:ext cx="492719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○大阪城公園パークマネジメント（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の概念図</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3816551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07504" y="441929"/>
            <a:ext cx="8928992" cy="6371447"/>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360000" tIns="360000" rIns="360000" bIns="360000" rtlCol="0" anchor="ctr" anchorCtr="0"/>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（１）企業・人材・情報が集い、イノベーションが生まれる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都市づくり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うめきたを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はじめとする「大阪の顔」となる都市空間の実現や民間都市開発事業の進展、地価の上昇など、国内外から企業や人材、情報が集う都市形成が進んでいる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。引き続き、国際的なビジネス環境や文化・芸術の充実など、国際競争力の高い一体的地域形成に向けた取組みを進める必要。</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２）安全・安心を確保し、持続的に発展する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都市づくり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従前より実施している防潮堤の液状化対策や密集市街地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加え、昨年の度重なる災害の教訓を踏まえ、府の初動体制強化や市町村支援の充実等の対策を強化するなど、南海トラフ巨大地震をはじめとした災害対策への取組みが進んでいる。引き続き、大阪の成長の基盤となる内外から信頼される最高水準の安全・安心の実現に向け、取組みの充実・強化が求め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（３）新たなエネルギー社会の構築と環境先進</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都市づくり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太陽光発電設備の増加や大型蓄電システムの実証が進むなど、再生可能エネルギーの利用に向けた取組みが進んでいる。エネルギー問題を地方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公共団体自らの課題と位置づけ、安全かつ安定的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に適正</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な価格で提供される新たな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エネルギー社会</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の構築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をめざすこと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が重要。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（４）みどりを活かした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都市づくり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の緑被率は全国で最低水準であり、都市の景観向上や定住魅力を図るためにも、都市緑化の推進は大きな課題。森林</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適正</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管理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や周辺山系の保全・整備、身近に感じるみどりの創出</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などを進めなければ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ならない。</a:t>
            </a: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５）農空間の多面的な機能を活かした都市づくり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農業の推進</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大阪府の農業産出額は一定の増加傾向。多様な担い手の確保や農地の集約化、流動化等により、大消費地に近いポテンシャルが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更に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活かされるよう、農業の生産性向上やブランド力の向上、６次産業化による付加価値の向上等への取組みが重要となる。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134</a:t>
            </a:fld>
            <a:endParaRPr lang="ja-JP" altLang="en-US" b="1" dirty="0"/>
          </a:p>
        </p:txBody>
      </p:sp>
    </p:spTree>
    <p:extLst>
      <p:ext uri="{BB962C8B-B14F-4D97-AF65-F5344CB8AC3E}">
        <p14:creationId xmlns:p14="http://schemas.microsoft.com/office/powerpoint/2010/main" val="198589639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2"/>
          <p:cNvGraphicFramePr>
            <a:graphicFrameLocks noGrp="1"/>
          </p:cNvGraphicFramePr>
          <p:nvPr>
            <p:extLst>
              <p:ext uri="{D42A27DB-BD31-4B8C-83A1-F6EECF244321}">
                <p14:modId xmlns:p14="http://schemas.microsoft.com/office/powerpoint/2010/main" val="3616612282"/>
              </p:ext>
            </p:extLst>
          </p:nvPr>
        </p:nvGraphicFramePr>
        <p:xfrm>
          <a:off x="107505" y="2606765"/>
          <a:ext cx="8928991" cy="3978283"/>
        </p:xfrm>
        <a:graphic>
          <a:graphicData uri="http://schemas.openxmlformats.org/drawingml/2006/table">
            <a:tbl>
              <a:tblPr firstRow="1" bandRow="1">
                <a:tableStyleId>{5940675A-B579-460E-94D1-54222C63F5DA}</a:tableStyleId>
              </a:tblPr>
              <a:tblGrid>
                <a:gridCol w="1208090">
                  <a:extLst>
                    <a:ext uri="{9D8B030D-6E8A-4147-A177-3AD203B41FA5}">
                      <a16:colId xmlns:a16="http://schemas.microsoft.com/office/drawing/2014/main" val="20000"/>
                    </a:ext>
                  </a:extLst>
                </a:gridCol>
                <a:gridCol w="739578">
                  <a:extLst>
                    <a:ext uri="{9D8B030D-6E8A-4147-A177-3AD203B41FA5}">
                      <a16:colId xmlns:a16="http://schemas.microsoft.com/office/drawing/2014/main" val="20001"/>
                    </a:ext>
                  </a:extLst>
                </a:gridCol>
                <a:gridCol w="739578">
                  <a:extLst>
                    <a:ext uri="{9D8B030D-6E8A-4147-A177-3AD203B41FA5}">
                      <a16:colId xmlns:a16="http://schemas.microsoft.com/office/drawing/2014/main" val="20002"/>
                    </a:ext>
                  </a:extLst>
                </a:gridCol>
                <a:gridCol w="739578">
                  <a:extLst>
                    <a:ext uri="{9D8B030D-6E8A-4147-A177-3AD203B41FA5}">
                      <a16:colId xmlns:a16="http://schemas.microsoft.com/office/drawing/2014/main" val="20003"/>
                    </a:ext>
                  </a:extLst>
                </a:gridCol>
                <a:gridCol w="739578">
                  <a:extLst>
                    <a:ext uri="{9D8B030D-6E8A-4147-A177-3AD203B41FA5}">
                      <a16:colId xmlns:a16="http://schemas.microsoft.com/office/drawing/2014/main" val="20004"/>
                    </a:ext>
                  </a:extLst>
                </a:gridCol>
                <a:gridCol w="739578">
                  <a:extLst>
                    <a:ext uri="{9D8B030D-6E8A-4147-A177-3AD203B41FA5}">
                      <a16:colId xmlns:a16="http://schemas.microsoft.com/office/drawing/2014/main" val="20005"/>
                    </a:ext>
                  </a:extLst>
                </a:gridCol>
                <a:gridCol w="739578">
                  <a:extLst>
                    <a:ext uri="{9D8B030D-6E8A-4147-A177-3AD203B41FA5}">
                      <a16:colId xmlns:a16="http://schemas.microsoft.com/office/drawing/2014/main" val="20006"/>
                    </a:ext>
                  </a:extLst>
                </a:gridCol>
                <a:gridCol w="739578">
                  <a:extLst>
                    <a:ext uri="{9D8B030D-6E8A-4147-A177-3AD203B41FA5}">
                      <a16:colId xmlns:a16="http://schemas.microsoft.com/office/drawing/2014/main" val="20007"/>
                    </a:ext>
                  </a:extLst>
                </a:gridCol>
                <a:gridCol w="739578">
                  <a:extLst>
                    <a:ext uri="{9D8B030D-6E8A-4147-A177-3AD203B41FA5}">
                      <a16:colId xmlns:a16="http://schemas.microsoft.com/office/drawing/2014/main" val="20008"/>
                    </a:ext>
                  </a:extLst>
                </a:gridCol>
                <a:gridCol w="796165">
                  <a:extLst>
                    <a:ext uri="{9D8B030D-6E8A-4147-A177-3AD203B41FA5}">
                      <a16:colId xmlns:a16="http://schemas.microsoft.com/office/drawing/2014/main" val="103475841"/>
                    </a:ext>
                  </a:extLst>
                </a:gridCol>
                <a:gridCol w="1008112">
                  <a:extLst>
                    <a:ext uri="{9D8B030D-6E8A-4147-A177-3AD203B41FA5}">
                      <a16:colId xmlns:a16="http://schemas.microsoft.com/office/drawing/2014/main" val="20009"/>
                    </a:ext>
                  </a:extLst>
                </a:gridCol>
              </a:tblGrid>
              <a:tr h="516738">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　　標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737088">
                <a:tc>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民間建設・土木工事費</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大阪府・着工ベース</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5,057</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4,445</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5,128</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6,712</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7,299</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142</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9,415</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8,607</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244</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indent="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国土交通省「建設総合統計」</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678111">
                <a:tc>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太陽光発電設備導入状況</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発電量ベース</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1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14.3</a:t>
                      </a:r>
                      <a:r>
                        <a:rPr kumimoji="1" lang="ja-JP" altLang="en-US" sz="11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46.4</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Ｗ</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p>
                  </a:txBody>
                  <a:tcPr marL="91444" marR="91444" marT="45715" marB="4571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p>
                  </a:txBody>
                  <a:tcPr marL="91444" marR="91444" marT="45715" marB="45715"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p>
                  </a:txBody>
                  <a:tcPr marL="91444" marR="91444" marT="45715" marB="45715"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97.2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p>
                  </a:txBody>
                  <a:tcPr marL="91444" marR="91444" marT="45715" marB="45715" anchor="ctr">
                    <a:noFill/>
                  </a:tcPr>
                </a:tc>
                <a:tc>
                  <a:txBody>
                    <a:bodyPr/>
                    <a:lstStyle/>
                    <a:p>
                      <a:pPr marL="0" indent="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大阪府「再生可能エネルギー等の導入状況」</a:t>
                      </a:r>
                    </a:p>
                  </a:txBody>
                  <a:tcPr marL="91444" marR="91444" marT="45715" marB="45715" anchor="ctr"/>
                </a:tc>
                <a:extLst>
                  <a:ext uri="{0D108BD9-81ED-4DB2-BD59-A6C34878D82A}">
                    <a16:rowId xmlns:a16="http://schemas.microsoft.com/office/drawing/2014/main" val="10002"/>
                  </a:ext>
                </a:extLst>
              </a:tr>
              <a:tr h="574919">
                <a:tc>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農業産出額</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344</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357</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未公表</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農林水産省「生産農業所得統計」</a:t>
                      </a:r>
                    </a:p>
                  </a:txBody>
                  <a:tcPr anchor="ctr"/>
                </a:tc>
                <a:extLst>
                  <a:ext uri="{0D108BD9-81ED-4DB2-BD59-A6C34878D82A}">
                    <a16:rowId xmlns:a16="http://schemas.microsoft.com/office/drawing/2014/main" val="10003"/>
                  </a:ext>
                </a:extLst>
              </a:tr>
              <a:tr h="737088">
                <a:tc>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民間住宅耐震改修等補助件数</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除却含む（</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351</a:t>
                      </a:r>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584</a:t>
                      </a:r>
                      <a:r>
                        <a:rPr kumimoji="1" lang="ja-JP" altLang="en-US" sz="11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437</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大阪府住宅まちづくり部</a:t>
                      </a:r>
                    </a:p>
                  </a:txBody>
                  <a:tcPr anchor="ctr"/>
                </a:tc>
                <a:extLst>
                  <a:ext uri="{0D108BD9-81ED-4DB2-BD59-A6C34878D82A}">
                    <a16:rowId xmlns:a16="http://schemas.microsoft.com/office/drawing/2014/main" val="10004"/>
                  </a:ext>
                </a:extLst>
              </a:tr>
              <a:tr h="642165">
                <a:tc>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自主防災組織</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活動カバー率</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80.4%</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82.0%</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83.5%</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86.0%</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86.6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88.2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90.4</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各年４月１日現在消防庁</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「消防白書」</a:t>
                      </a:r>
                    </a:p>
                  </a:txBody>
                  <a:tcPr anchor="ctr"/>
                </a:tc>
                <a:extLst>
                  <a:ext uri="{0D108BD9-81ED-4DB2-BD59-A6C34878D82A}">
                    <a16:rowId xmlns:a16="http://schemas.microsoft.com/office/drawing/2014/main" val="10005"/>
                  </a:ext>
                </a:extLst>
              </a:tr>
            </a:tbl>
          </a:graphicData>
        </a:graphic>
      </p:graphicFrame>
      <p:sp>
        <p:nvSpPr>
          <p:cNvPr id="8" name="正方形/長方形 4"/>
          <p:cNvSpPr>
            <a:spLocks noChangeArrowheads="1"/>
          </p:cNvSpPr>
          <p:nvPr/>
        </p:nvSpPr>
        <p:spPr bwMode="auto">
          <a:xfrm>
            <a:off x="107504" y="439294"/>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defTabSz="912813">
              <a:lnSpc>
                <a:spcPts val="2000"/>
              </a:lnSpc>
              <a:spcBef>
                <a:spcPct val="20000"/>
              </a:spcBef>
              <a:buFont typeface="Wingdings" panose="05000000000000000000" pitchFamily="2" charset="2"/>
              <a:buChar char="u"/>
            </a:pPr>
            <a:r>
              <a:rPr lang="ja-JP" altLang="en-US" sz="2000" b="1" u="sng" dirty="0">
                <a:solidFill>
                  <a:prstClr val="black"/>
                </a:solidFill>
                <a:latin typeface="+mj-ea"/>
                <a:cs typeface="Meiryo UI" pitchFamily="50" charset="-128"/>
              </a:rPr>
              <a:t>「成長目標」の進捗を把握するための指標</a:t>
            </a:r>
            <a:endParaRPr lang="ja-JP" altLang="en-US" sz="1600" b="1" u="sng" dirty="0">
              <a:latin typeface="+mj-ea"/>
              <a:ea typeface="+mj-ea"/>
              <a:cs typeface="Meiryo UI" pitchFamily="50" charset="-128"/>
            </a:endParaRPr>
          </a:p>
        </p:txBody>
      </p:sp>
      <p:sp>
        <p:nvSpPr>
          <p:cNvPr id="9" name="正方形/長方形 8"/>
          <p:cNvSpPr/>
          <p:nvPr/>
        </p:nvSpPr>
        <p:spPr>
          <a:xfrm>
            <a:off x="107504" y="836712"/>
            <a:ext cx="8928992" cy="172819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の大阪府の民間建設・土木工事費（着工ベース）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。戦略策定時以降の最高値と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の太陽光発電設備導入状況（発電量ベース）は、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97.2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の増加。成長戦略策定時から増加傾向にある。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の農業産出額は、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の民間住宅耐震改修等補助件数は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の自主防災組織の活動カバー率は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と、戦略策定時から上昇し続けている。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31685" y="6492875"/>
            <a:ext cx="2133600" cy="365125"/>
          </a:xfrm>
        </p:spPr>
        <p:txBody>
          <a:bodyPr/>
          <a:lstStyle/>
          <a:p>
            <a:pPr>
              <a:defRPr/>
            </a:pPr>
            <a:fld id="{4AC9B83D-17C3-4F2E-B0BA-D155CD364A7C}" type="slidenum">
              <a:rPr lang="ja-JP" altLang="en-US" smtClean="0"/>
              <a:pPr>
                <a:defRPr/>
              </a:pPr>
              <a:t>135</a:t>
            </a:fld>
            <a:endParaRPr lang="ja-JP" altLang="en-US" dirty="0"/>
          </a:p>
        </p:txBody>
      </p:sp>
    </p:spTree>
    <p:extLst>
      <p:ext uri="{BB962C8B-B14F-4D97-AF65-F5344CB8AC3E}">
        <p14:creationId xmlns:p14="http://schemas.microsoft.com/office/powerpoint/2010/main" val="269827707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0"/>
          <p:cNvSpPr>
            <a:spLocks noChangeArrowheads="1"/>
          </p:cNvSpPr>
          <p:nvPr/>
        </p:nvSpPr>
        <p:spPr bwMode="auto">
          <a:xfrm>
            <a:off x="179514" y="49815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a:latin typeface="Meiryo UI" panose="020B0604030504040204" pitchFamily="50" charset="-128"/>
                <a:ea typeface="Meiryo UI" panose="020B0604030504040204" pitchFamily="50" charset="-128"/>
                <a:cs typeface="Meiryo UI" panose="020B0604030504040204" pitchFamily="50" charset="-128"/>
              </a:rPr>
              <a:t>■</a:t>
            </a:r>
            <a:r>
              <a:rPr lang="en-US" altLang="ja-JP" sz="160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世界の都市総合力ランキング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出典：一般財団法人森記念財団「世界の都市</a:t>
            </a:r>
            <a:r>
              <a:rPr lang="ja-JP" altLang="en-US" sz="1200">
                <a:latin typeface="Meiryo UI" panose="020B0604030504040204" pitchFamily="50" charset="-128"/>
                <a:ea typeface="Meiryo UI" panose="020B0604030504040204" pitchFamily="50" charset="-128"/>
                <a:cs typeface="Meiryo UI" panose="020B0604030504040204" pitchFamily="50" charset="-128"/>
              </a:rPr>
              <a:t>総合力ランキング</a:t>
            </a:r>
            <a:r>
              <a:rPr lang="en-US" altLang="ja-JP" sz="120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07504" y="936685"/>
            <a:ext cx="8928992" cy="11961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年世界の都市総合力ランキングにおける大阪の順位は、世界の主要</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都市の中で</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ランクの低下となったが、総合スコアは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31.2pt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上昇。</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分野別でみると、「経済」「文化・交流」「居住」「交通・アクセス」では順位を伸ばしている一方、「研究・開発」「環境」では低下。</a:t>
            </a:r>
          </a:p>
        </p:txBody>
      </p:sp>
      <p:graphicFrame>
        <p:nvGraphicFramePr>
          <p:cNvPr id="9" name="表 1"/>
          <p:cNvGraphicFramePr>
            <a:graphicFrameLocks noGrp="1"/>
          </p:cNvGraphicFramePr>
          <p:nvPr>
            <p:extLst>
              <p:ext uri="{D42A27DB-BD31-4B8C-83A1-F6EECF244321}">
                <p14:modId xmlns:p14="http://schemas.microsoft.com/office/powerpoint/2010/main" val="1867973551"/>
              </p:ext>
            </p:extLst>
          </p:nvPr>
        </p:nvGraphicFramePr>
        <p:xfrm>
          <a:off x="107502" y="2564906"/>
          <a:ext cx="4896547" cy="4148151"/>
        </p:xfrm>
        <a:graphic>
          <a:graphicData uri="http://schemas.openxmlformats.org/drawingml/2006/table">
            <a:tbl>
              <a:tblPr>
                <a:tableStyleId>{BC89EF96-8CEA-46FF-86C4-4CE0E7609802}</a:tableStyleId>
              </a:tblPr>
              <a:tblGrid>
                <a:gridCol w="554693">
                  <a:extLst>
                    <a:ext uri="{9D8B030D-6E8A-4147-A177-3AD203B41FA5}">
                      <a16:colId xmlns:a16="http://schemas.microsoft.com/office/drawing/2014/main" val="20000"/>
                    </a:ext>
                  </a:extLst>
                </a:gridCol>
                <a:gridCol w="394714">
                  <a:extLst>
                    <a:ext uri="{9D8B030D-6E8A-4147-A177-3AD203B41FA5}">
                      <a16:colId xmlns:a16="http://schemas.microsoft.com/office/drawing/2014/main" val="20001"/>
                    </a:ext>
                  </a:extLst>
                </a:gridCol>
                <a:gridCol w="394714">
                  <a:extLst>
                    <a:ext uri="{9D8B030D-6E8A-4147-A177-3AD203B41FA5}">
                      <a16:colId xmlns:a16="http://schemas.microsoft.com/office/drawing/2014/main" val="20002"/>
                    </a:ext>
                  </a:extLst>
                </a:gridCol>
                <a:gridCol w="394714">
                  <a:extLst>
                    <a:ext uri="{9D8B030D-6E8A-4147-A177-3AD203B41FA5}">
                      <a16:colId xmlns:a16="http://schemas.microsoft.com/office/drawing/2014/main" val="20003"/>
                    </a:ext>
                  </a:extLst>
                </a:gridCol>
                <a:gridCol w="394714">
                  <a:extLst>
                    <a:ext uri="{9D8B030D-6E8A-4147-A177-3AD203B41FA5}">
                      <a16:colId xmlns:a16="http://schemas.microsoft.com/office/drawing/2014/main" val="20004"/>
                    </a:ext>
                  </a:extLst>
                </a:gridCol>
                <a:gridCol w="394714">
                  <a:extLst>
                    <a:ext uri="{9D8B030D-6E8A-4147-A177-3AD203B41FA5}">
                      <a16:colId xmlns:a16="http://schemas.microsoft.com/office/drawing/2014/main" val="20005"/>
                    </a:ext>
                  </a:extLst>
                </a:gridCol>
                <a:gridCol w="394714">
                  <a:extLst>
                    <a:ext uri="{9D8B030D-6E8A-4147-A177-3AD203B41FA5}">
                      <a16:colId xmlns:a16="http://schemas.microsoft.com/office/drawing/2014/main" val="20006"/>
                    </a:ext>
                  </a:extLst>
                </a:gridCol>
                <a:gridCol w="394714">
                  <a:extLst>
                    <a:ext uri="{9D8B030D-6E8A-4147-A177-3AD203B41FA5}">
                      <a16:colId xmlns:a16="http://schemas.microsoft.com/office/drawing/2014/main" val="20007"/>
                    </a:ext>
                  </a:extLst>
                </a:gridCol>
                <a:gridCol w="394714">
                  <a:extLst>
                    <a:ext uri="{9D8B030D-6E8A-4147-A177-3AD203B41FA5}">
                      <a16:colId xmlns:a16="http://schemas.microsoft.com/office/drawing/2014/main" val="20008"/>
                    </a:ext>
                  </a:extLst>
                </a:gridCol>
                <a:gridCol w="394714">
                  <a:extLst>
                    <a:ext uri="{9D8B030D-6E8A-4147-A177-3AD203B41FA5}">
                      <a16:colId xmlns:a16="http://schemas.microsoft.com/office/drawing/2014/main" val="20009"/>
                    </a:ext>
                  </a:extLst>
                </a:gridCol>
                <a:gridCol w="394714">
                  <a:extLst>
                    <a:ext uri="{9D8B030D-6E8A-4147-A177-3AD203B41FA5}">
                      <a16:colId xmlns:a16="http://schemas.microsoft.com/office/drawing/2014/main" val="20010"/>
                    </a:ext>
                  </a:extLst>
                </a:gridCol>
                <a:gridCol w="394714">
                  <a:extLst>
                    <a:ext uri="{9D8B030D-6E8A-4147-A177-3AD203B41FA5}">
                      <a16:colId xmlns:a16="http://schemas.microsoft.com/office/drawing/2014/main" val="1402591857"/>
                    </a:ext>
                  </a:extLst>
                </a:gridCol>
              </a:tblGrid>
              <a:tr h="484918">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2008</a:t>
                      </a: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2009</a:t>
                      </a: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9525" marR="9525" marT="9525" marB="0" anchor="ctr">
                    <a:solidFill>
                      <a:schemeClr val="tx2">
                        <a:lumMod val="20000"/>
                        <a:lumOff val="80000"/>
                      </a:schemeClr>
                    </a:solidFill>
                  </a:tcPr>
                </a:tc>
                <a:tc>
                  <a:txBody>
                    <a:bodyPr/>
                    <a:lstStyle/>
                    <a:p>
                      <a:pPr algn="ctr" fontAlgn="ct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50" b="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9525" marR="9525" marT="9525" marB="0" anchor="ctr">
                    <a:solidFill>
                      <a:schemeClr val="tx2">
                        <a:lumMod val="20000"/>
                        <a:lumOff val="80000"/>
                      </a:schemeClr>
                    </a:solidFill>
                  </a:tcPr>
                </a:tc>
                <a:tc>
                  <a:txBody>
                    <a:bodyPr/>
                    <a:lstStyle/>
                    <a:p>
                      <a:pPr algn="ctr" fontAlgn="ct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2016</a:t>
                      </a: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523319">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050" b="0" i="0" u="none" strike="noStrike" dirty="0" err="1"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ー</a:t>
                      </a:r>
                      <a:endPar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18</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15</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22</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1"/>
                  </a:ext>
                </a:extLst>
              </a:tr>
              <a:tr h="523319">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523319">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福岡</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err="1"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ー</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523319">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ロンドン</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523319">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ミラノ</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32</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523319">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ボストン</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523319">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ソウル</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bl>
          </a:graphicData>
        </a:graphic>
      </p:graphicFrame>
      <p:sp>
        <p:nvSpPr>
          <p:cNvPr id="12" name="テキスト ボックス 11"/>
          <p:cNvSpPr txBox="1"/>
          <p:nvPr/>
        </p:nvSpPr>
        <p:spPr>
          <a:xfrm>
            <a:off x="107504" y="2190049"/>
            <a:ext cx="3528390"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都市の都市総合ランキングの推移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136</a:t>
            </a:fld>
            <a:endParaRPr lang="ja-JP" altLang="en-US" dirty="0"/>
          </a:p>
        </p:txBody>
      </p:sp>
      <p:sp>
        <p:nvSpPr>
          <p:cNvPr id="11" name="テキスト ボックス 10"/>
          <p:cNvSpPr txBox="1"/>
          <p:nvPr/>
        </p:nvSpPr>
        <p:spPr>
          <a:xfrm>
            <a:off x="5004050" y="2185119"/>
            <a:ext cx="3528390"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○分野別ランキングと直近の推移（大阪府）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7"/>
          <p:cNvGraphicFramePr>
            <a:graphicFrameLocks noGrp="1"/>
          </p:cNvGraphicFramePr>
          <p:nvPr>
            <p:extLst>
              <p:ext uri="{D42A27DB-BD31-4B8C-83A1-F6EECF244321}">
                <p14:modId xmlns:p14="http://schemas.microsoft.com/office/powerpoint/2010/main" val="1640219688"/>
              </p:ext>
            </p:extLst>
          </p:nvPr>
        </p:nvGraphicFramePr>
        <p:xfrm>
          <a:off x="5148064" y="2564904"/>
          <a:ext cx="3837241" cy="4032450"/>
        </p:xfrm>
        <a:graphic>
          <a:graphicData uri="http://schemas.openxmlformats.org/drawingml/2006/table">
            <a:tbl>
              <a:tblPr firstRow="1" bandRow="1">
                <a:tableStyleId>{BC89EF96-8CEA-46FF-86C4-4CE0E7609802}</a:tableStyleId>
              </a:tblPr>
              <a:tblGrid>
                <a:gridCol w="1080120">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028929">
                  <a:extLst>
                    <a:ext uri="{9D8B030D-6E8A-4147-A177-3AD203B41FA5}">
                      <a16:colId xmlns:a16="http://schemas.microsoft.com/office/drawing/2014/main" val="20002"/>
                    </a:ext>
                  </a:extLst>
                </a:gridCol>
              </a:tblGrid>
              <a:tr h="441930">
                <a:tc>
                  <a:txBody>
                    <a:bodyPr/>
                    <a:lstStyle/>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分野</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000" b="0" dirty="0" smtClean="0">
                          <a:latin typeface="Meiryo UI" panose="020B0604030504040204" pitchFamily="50" charset="-128"/>
                          <a:ea typeface="Meiryo UI" panose="020B0604030504040204" pitchFamily="50" charset="-128"/>
                          <a:cs typeface="Meiryo UI" panose="020B0604030504040204" pitchFamily="50" charset="-128"/>
                        </a:rPr>
                        <a:t>参考：東京</a:t>
                      </a:r>
                      <a:endPar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9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48815">
                <a:tc>
                  <a:txBody>
                    <a:bodyPr/>
                    <a:lstStyle/>
                    <a:p>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総合ランキング</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8815">
                <a:tc>
                  <a:txBody>
                    <a:bodyPr/>
                    <a:lstStyle/>
                    <a:p>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総合スコア</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1055.5</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1024.3</a:t>
                      </a:r>
                    </a:p>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31.2pt</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上昇）</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rPr>
                        <a:t>1462.0</a:t>
                      </a: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rPr>
                        <a:t>1447.5</a:t>
                      </a:r>
                    </a:p>
                    <a:p>
                      <a:pPr algn="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rPr>
                        <a:t>14.5pt</a:t>
                      </a: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4971584"/>
                  </a:ext>
                </a:extLst>
              </a:tr>
              <a:tr h="448815">
                <a:tc>
                  <a:txBody>
                    <a:bodyPr/>
                    <a:lstStyle/>
                    <a:p>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経済</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ランク上昇）</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68222"/>
                    </a:solidFill>
                  </a:tcPr>
                </a:tc>
                <a:tc>
                  <a:txBody>
                    <a:bodyPr/>
                    <a:lstStyle/>
                    <a:p>
                      <a:pPr algn="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2"/>
                  </a:ext>
                </a:extLst>
              </a:tr>
              <a:tr h="448815">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研究・開発</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3"/>
                  </a:ext>
                </a:extLst>
              </a:tr>
              <a:tr h="448815">
                <a:tc>
                  <a:txBody>
                    <a:bodyPr/>
                    <a:lstStyle/>
                    <a:p>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文化・交流</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ランク上昇）</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68222"/>
                    </a:solidFill>
                  </a:tcPr>
                </a:tc>
                <a:tc>
                  <a:txBody>
                    <a:bodyPr/>
                    <a:lstStyle/>
                    <a:p>
                      <a:pPr algn="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4"/>
                  </a:ext>
                </a:extLst>
              </a:tr>
              <a:tr h="448815">
                <a:tc>
                  <a:txBody>
                    <a:bodyPr/>
                    <a:lstStyle/>
                    <a:p>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居住</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ランク上昇）</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68222"/>
                    </a:solidFill>
                  </a:tcPr>
                </a:tc>
                <a:tc>
                  <a:txBody>
                    <a:bodyPr/>
                    <a:lstStyle/>
                    <a:p>
                      <a:pPr algn="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5"/>
                  </a:ext>
                </a:extLst>
              </a:tr>
              <a:tr h="448815">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環境</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6"/>
                  </a:ext>
                </a:extLst>
              </a:tr>
              <a:tr h="448815">
                <a:tc>
                  <a:txBody>
                    <a:bodyPr/>
                    <a:lstStyle/>
                    <a:p>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交通・アクセス</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ランク上昇）</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68222"/>
                    </a:solidFill>
                  </a:tcPr>
                </a:tc>
                <a:tc>
                  <a:txBody>
                    <a:bodyPr/>
                    <a:lstStyle/>
                    <a:p>
                      <a:pPr algn="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9120673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テキスト ボックス 119"/>
          <p:cNvSpPr txBox="1"/>
          <p:nvPr/>
        </p:nvSpPr>
        <p:spPr>
          <a:xfrm>
            <a:off x="4427984" y="2132856"/>
            <a:ext cx="4756954"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大阪市における地価変動率の推移（用途別・地価公示）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出典：大阪市都市計画局「地価情報」</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9" name="表 3"/>
          <p:cNvGraphicFramePr>
            <a:graphicFrameLocks noGrp="1"/>
          </p:cNvGraphicFramePr>
          <p:nvPr>
            <p:extLst>
              <p:ext uri="{D42A27DB-BD31-4B8C-83A1-F6EECF244321}">
                <p14:modId xmlns:p14="http://schemas.microsoft.com/office/powerpoint/2010/main" val="3939598758"/>
              </p:ext>
            </p:extLst>
          </p:nvPr>
        </p:nvGraphicFramePr>
        <p:xfrm>
          <a:off x="179512" y="2879556"/>
          <a:ext cx="4032448" cy="3852003"/>
        </p:xfrm>
        <a:graphic>
          <a:graphicData uri="http://schemas.openxmlformats.org/drawingml/2006/table">
            <a:tbl>
              <a:tblPr/>
              <a:tblGrid>
                <a:gridCol w="2520280">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205713">
                <a:tc>
                  <a:txBody>
                    <a:bodyPr/>
                    <a:lstStyle/>
                    <a:p>
                      <a:pPr algn="ctr" fontAlgn="ctr"/>
                      <a:r>
                        <a:rPr lang="zh-TW" altLang="en-US" sz="1100" b="1" i="0" u="none" strike="noStrike" dirty="0">
                          <a:solidFill>
                            <a:schemeClr val="tx1"/>
                          </a:solidFill>
                          <a:effectLst/>
                          <a:latin typeface="Meiryo UI" panose="020B0604030504040204" pitchFamily="50" charset="-128"/>
                          <a:ea typeface="Meiryo UI" panose="020B0604030504040204" pitchFamily="50" charset="-128"/>
                        </a:rPr>
                        <a:t>民間都市開発事業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竣工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0000"/>
                  </a:ext>
                </a:extLst>
              </a:tr>
              <a:tr h="243086">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オリックス本町ビル</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2011</a:t>
                      </a: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308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大阪ステーションシティ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2011.3</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308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梅田阪急ビル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2012.9</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308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中之島フェスティバルタワー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2012.10</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308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グランフロント大阪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2013.4</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308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あべのハルカス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2014.3</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3086">
                <a:tc>
                  <a:txBody>
                    <a:bodyPr/>
                    <a:lstStyle/>
                    <a:p>
                      <a:pPr algn="ctr"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rPr>
                        <a:t>日本生命本店東館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2015.1</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308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中之島フェスティバルタワーウエスト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2017.4</a:t>
                      </a:r>
                      <a:endParaRPr 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308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三菱東京</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UFJ</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銀行大阪ビル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2018</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3086">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なんばスカイオ</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2018.9</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308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大丸心斎橋店本館建替え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2019</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.9</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43086">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ヨドバシ</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梅田タワー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2019</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.12</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予定）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4308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阪神百貨店・新阪急ビル建替え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2022</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春</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頃（予定）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4308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大阪中央郵便局建替え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rPr>
                        <a:t>202</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4.3</a:t>
                      </a:r>
                      <a:r>
                        <a:rPr lang="en-US" sz="1100" b="0" i="0"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予定）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43086">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日土地淀屋橋ビル・京阪御堂筋ビル建替え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2025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（予定）</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12" name="正方形/長方形 10"/>
          <p:cNvSpPr>
            <a:spLocks noChangeArrowheads="1"/>
          </p:cNvSpPr>
          <p:nvPr/>
        </p:nvSpPr>
        <p:spPr bwMode="auto">
          <a:xfrm>
            <a:off x="179514" y="570166"/>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都心部の動き</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980728"/>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都市再生緊急整備地域及び特定都市再生緊急整備地域の指定等により、規制緩和・税制優遇等を活用した民間都市開発事業が進展</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の地価は、住宅地・商業地ともに上昇しており、オフィス稼働貸室面積は</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年以降増加基調</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も高水準を維持</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6512" y="2132856"/>
            <a:ext cx="4554253" cy="707886"/>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○都市再生緊急整備地域及び特定都市再生緊急整備</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地域内における主な民間都市開発事業の進展状況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内閣府</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等より作成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dirty="0" smtClean="0"/>
              <a:t>137</a:t>
            </a:r>
            <a:endParaRPr lang="ja-JP" altLang="en-US" dirty="0"/>
          </a:p>
        </p:txBody>
      </p:sp>
      <p:pic>
        <p:nvPicPr>
          <p:cNvPr id="10" name="図 9"/>
          <p:cNvPicPr>
            <a:picLocks noChangeAspect="1"/>
          </p:cNvPicPr>
          <p:nvPr/>
        </p:nvPicPr>
        <p:blipFill>
          <a:blip r:embed="rId3"/>
          <a:stretch>
            <a:fillRect/>
          </a:stretch>
        </p:blipFill>
        <p:spPr>
          <a:xfrm>
            <a:off x="4319464" y="3023696"/>
            <a:ext cx="4824536" cy="2834649"/>
          </a:xfrm>
          <a:prstGeom prst="rect">
            <a:avLst/>
          </a:prstGeom>
        </p:spPr>
      </p:pic>
    </p:spTree>
    <p:extLst>
      <p:ext uri="{BB962C8B-B14F-4D97-AF65-F5344CB8AC3E}">
        <p14:creationId xmlns:p14="http://schemas.microsoft.com/office/powerpoint/2010/main" val="59380387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4788024" y="2708920"/>
            <a:ext cx="3888465"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グランフロントの医薬・医療関係入居者</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35496" y="2708920"/>
            <a:ext cx="4431431"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○「グランフロント大阪」開業後の実績（</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開業）</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5496" y="4777407"/>
            <a:ext cx="4285561"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○「ナレッジキャピタル」開業後の実績（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開業）</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正方形/長方形 122"/>
          <p:cNvSpPr/>
          <p:nvPr/>
        </p:nvSpPr>
        <p:spPr>
          <a:xfrm>
            <a:off x="4857281" y="4917647"/>
            <a:ext cx="4073683" cy="2154436"/>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その他大学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・研究機関</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大阪大学工学研究科</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オープンイノベーションオフィス</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大阪大学（</a:t>
            </a:r>
            <a:r>
              <a:rPr lang="en-US" altLang="ja-JP" sz="1000" dirty="0" err="1">
                <a:latin typeface="Meiryo UI" panose="020B0604030504040204" pitchFamily="50" charset="-128"/>
                <a:ea typeface="Meiryo UI" panose="020B0604030504040204" pitchFamily="50" charset="-128"/>
                <a:cs typeface="Meiryo UI" panose="020B0604030504040204" pitchFamily="50" charset="-128"/>
              </a:rPr>
              <a:t>VisLab</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OSAKA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関西大学　　　</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慶應</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義塾</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大学</a:t>
            </a:r>
            <a:endParaRPr lang="en-US" altLang="zh-TW"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事業構想大学院大学</a:t>
            </a:r>
            <a:endParaRPr lang="en-US" altLang="zh-TW"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一般財団法人アジア太平洋研究所</a:t>
            </a:r>
          </a:p>
          <a:p>
            <a:pPr marL="177800" indent="-177800"/>
            <a:r>
              <a:rPr lang="zh-TW"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国立研究開発法人科学技術振興</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機構</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zh-TW" sz="1000" dirty="0" smtClean="0">
                <a:latin typeface="Meiryo UI" panose="020B0604030504040204" pitchFamily="50" charset="-128"/>
                <a:ea typeface="Meiryo UI" panose="020B0604030504040204" pitchFamily="50" charset="-128"/>
                <a:cs typeface="Meiryo UI" panose="020B0604030504040204" pitchFamily="50" charset="-128"/>
              </a:rPr>
              <a:t>JST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　</a:t>
            </a:r>
          </a:p>
          <a:p>
            <a:pPr marL="177800" indent="-177800"/>
            <a:r>
              <a:rPr lang="zh-TW"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国立研究開発法人情報通信研究</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機構</a:t>
            </a:r>
            <a:endParaRPr lang="en-US" altLang="zh-TW"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 新エネルギー・産業技術総合開発機構</a:t>
            </a:r>
            <a:endParaRPr lang="en-US" altLang="zh-TW"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zh-TW"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 日本医療研究開発機構</a:t>
            </a:r>
            <a:endParaRPr lang="en-US" altLang="zh-TW"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公益財団法人都市活力研究所</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グローバルベンチャーハビタット大阪</a:t>
            </a:r>
          </a:p>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独立行政法人工業所有権情報・研修館近畿</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統括本部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zh-TW" sz="1000" dirty="0">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8" name="正方形/長方形 10"/>
          <p:cNvSpPr>
            <a:spLocks noChangeArrowheads="1"/>
          </p:cNvSpPr>
          <p:nvPr/>
        </p:nvSpPr>
        <p:spPr bwMode="auto">
          <a:xfrm>
            <a:off x="179514" y="548680"/>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きた先行開発地域</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9" name="正方形/長方形 168"/>
          <p:cNvSpPr/>
          <p:nvPr/>
        </p:nvSpPr>
        <p:spPr>
          <a:xfrm>
            <a:off x="107504" y="980728"/>
            <a:ext cx="8928992" cy="162288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「うめきた先行開発区域」のグランフロント大阪は</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ちび</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らき</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周年</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を迎え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、来場者は２</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億人</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を突破</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産学</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連携拠点「ナレッジキャピタル」も会員制サロン</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の総会員数は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月末時点で約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知的交流拠点として定着</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 </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 (</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日本医療研究開発機構</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の設置など、医療関連産業のビジネス基盤が整い、企業や研究機関、大学の関連施設など「知の集積」が進んでいる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4101576922"/>
              </p:ext>
            </p:extLst>
          </p:nvPr>
        </p:nvGraphicFramePr>
        <p:xfrm>
          <a:off x="179511" y="5138492"/>
          <a:ext cx="4608479" cy="1386852"/>
        </p:xfrm>
        <a:graphic>
          <a:graphicData uri="http://schemas.openxmlformats.org/drawingml/2006/table">
            <a:tbl>
              <a:tblPr>
                <a:tableStyleId>{616DA210-FB5B-4158-B5E0-FEB733F419BA}</a:tableStyleId>
              </a:tblPr>
              <a:tblGrid>
                <a:gridCol w="1812420">
                  <a:extLst>
                    <a:ext uri="{9D8B030D-6E8A-4147-A177-3AD203B41FA5}">
                      <a16:colId xmlns:a16="http://schemas.microsoft.com/office/drawing/2014/main" val="20000"/>
                    </a:ext>
                  </a:extLst>
                </a:gridCol>
                <a:gridCol w="2796059">
                  <a:extLst>
                    <a:ext uri="{9D8B030D-6E8A-4147-A177-3AD203B41FA5}">
                      <a16:colId xmlns:a16="http://schemas.microsoft.com/office/drawing/2014/main" val="20001"/>
                    </a:ext>
                  </a:extLst>
                </a:gridCol>
              </a:tblGrid>
              <a:tr h="346713">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346713">
                <a:tc>
                  <a:txBody>
                    <a:bodyPr/>
                    <a:lstStyle/>
                    <a:p>
                      <a:pPr algn="l" fontAlgn="ctr"/>
                      <a:r>
                        <a:rPr lang="zh-CN"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一般来場者数</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3,100</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末</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累計）</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346713">
                <a:tc>
                  <a:txBody>
                    <a:bodyPr/>
                    <a:lstStyle/>
                    <a:p>
                      <a:pPr algn="l" fontAlgn="ct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ナレッジサロン総会員数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5,100</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末</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時点）</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346713">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海外からの視察・来訪者数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ヵ国</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419</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団体（</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月末</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累計）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2339076946"/>
              </p:ext>
            </p:extLst>
          </p:nvPr>
        </p:nvGraphicFramePr>
        <p:xfrm>
          <a:off x="4922472" y="3005416"/>
          <a:ext cx="4031981" cy="1961460"/>
        </p:xfrm>
        <a:graphic>
          <a:graphicData uri="http://schemas.openxmlformats.org/drawingml/2006/table">
            <a:tbl>
              <a:tblPr>
                <a:tableStyleId>{616DA210-FB5B-4158-B5E0-FEB733F419BA}</a:tableStyleId>
              </a:tblPr>
              <a:tblGrid>
                <a:gridCol w="4031981">
                  <a:extLst>
                    <a:ext uri="{9D8B030D-6E8A-4147-A177-3AD203B41FA5}">
                      <a16:colId xmlns:a16="http://schemas.microsoft.com/office/drawing/2014/main" val="20000"/>
                    </a:ext>
                  </a:extLst>
                </a:gridCol>
              </a:tblGrid>
              <a:tr h="217940">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名称</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solidFill>
                      <a:schemeClr val="tx2">
                        <a:lumMod val="20000"/>
                        <a:lumOff val="80000"/>
                      </a:schemeClr>
                    </a:solidFill>
                  </a:tcPr>
                </a:tc>
                <a:extLst>
                  <a:ext uri="{0D108BD9-81ED-4DB2-BD59-A6C34878D82A}">
                    <a16:rowId xmlns:a16="http://schemas.microsoft.com/office/drawing/2014/main" val="10000"/>
                  </a:ext>
                </a:extLst>
              </a:tr>
              <a:tr h="217940">
                <a:tc>
                  <a:txBody>
                    <a:bodyPr/>
                    <a:lstStyle/>
                    <a:p>
                      <a:pPr algn="l" fontAlgn="ctr"/>
                      <a:r>
                        <a:rPr lang="zh-TW"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zh-TW" sz="1200" u="none" strike="noStrike" dirty="0">
                          <a:effectLst/>
                          <a:latin typeface="Meiryo UI" panose="020B0604030504040204" pitchFamily="50" charset="-128"/>
                          <a:ea typeface="Meiryo UI" panose="020B0604030504040204" pitchFamily="50" charset="-128"/>
                          <a:cs typeface="Meiryo UI" panose="020B0604030504040204" pitchFamily="50" charset="-128"/>
                        </a:rPr>
                        <a:t>PMDA</a:t>
                      </a:r>
                      <a:r>
                        <a:rPr lang="zh-TW"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）関西支部</a:t>
                      </a:r>
                      <a:endParaRPr lang="zh-TW"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1"/>
                  </a:ext>
                </a:extLst>
              </a:tr>
              <a:tr h="217940">
                <a:tc>
                  <a:txBody>
                    <a:bodyPr/>
                    <a:lstStyle/>
                    <a:p>
                      <a:pPr algn="l" fontAlgn="ctr"/>
                      <a:r>
                        <a:rPr lang="zh-TW"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日本医療研究開発機構（</a:t>
                      </a:r>
                      <a:r>
                        <a:rPr lang="en-US" altLang="zh-TW" sz="1200" u="none" strike="noStrike">
                          <a:effectLst/>
                          <a:latin typeface="Meiryo UI" panose="020B0604030504040204" pitchFamily="50" charset="-128"/>
                          <a:ea typeface="Meiryo UI" panose="020B0604030504040204" pitchFamily="50" charset="-128"/>
                          <a:cs typeface="Meiryo UI" panose="020B0604030504040204" pitchFamily="50" charset="-128"/>
                        </a:rPr>
                        <a:t>AMED</a:t>
                      </a:r>
                      <a:r>
                        <a:rPr lang="zh-TW"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）創薬戦略部西日本統括部</a:t>
                      </a:r>
                      <a:endParaRPr lang="zh-TW"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2"/>
                  </a:ext>
                </a:extLst>
              </a:tr>
              <a:tr h="217940">
                <a:tc>
                  <a:txBody>
                    <a:bodyPr/>
                    <a:lstStyle/>
                    <a:p>
                      <a:pPr algn="l"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大阪市立大学健康科学イノベーションセンター</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3"/>
                  </a:ext>
                </a:extLst>
              </a:tr>
              <a:tr h="217940">
                <a:tc>
                  <a:txBody>
                    <a:bodyPr/>
                    <a:lstStyle/>
                    <a:p>
                      <a:pPr algn="l"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アストラゼネカ　本社</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4"/>
                  </a:ext>
                </a:extLst>
              </a:tr>
              <a:tr h="217940">
                <a:tc>
                  <a:txBody>
                    <a:bodyPr/>
                    <a:lstStyle/>
                    <a:p>
                      <a:pPr algn="l" fontAlgn="ct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参天製薬　本社</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5"/>
                  </a:ext>
                </a:extLst>
              </a:tr>
              <a:tr h="21794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日本ベーリンガーインゲルハイム　関西支店</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6"/>
                  </a:ext>
                </a:extLst>
              </a:tr>
              <a:tr h="21794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ロート製薬　グランフロント大阪オフィス</a:t>
                      </a:r>
                      <a:endPar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8"/>
                  </a:ext>
                </a:extLst>
              </a:tr>
              <a:tr h="217940">
                <a:tc>
                  <a:txBody>
                    <a:bodyPr/>
                    <a:lstStyle/>
                    <a:p>
                      <a:pPr algn="l" fontAlgn="ctr"/>
                      <a:r>
                        <a:rPr lang="zh-TW"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日本調剤　大阪支店</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7"/>
                  </a:ext>
                </a:extLst>
              </a:tr>
            </a:tbl>
          </a:graphicData>
        </a:graphic>
      </p:graphicFrame>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pPr>
              <a:defRPr/>
            </a:pPr>
            <a:r>
              <a:rPr lang="en-US" altLang="ja-JP" dirty="0" smtClean="0"/>
              <a:t>138</a:t>
            </a:r>
            <a:endParaRPr lang="ja-JP" altLang="en-US" dirty="0"/>
          </a:p>
        </p:txBody>
      </p:sp>
      <p:graphicFrame>
        <p:nvGraphicFramePr>
          <p:cNvPr id="18" name="表 17"/>
          <p:cNvGraphicFramePr>
            <a:graphicFrameLocks noGrp="1"/>
          </p:cNvGraphicFramePr>
          <p:nvPr>
            <p:extLst/>
          </p:nvPr>
        </p:nvGraphicFramePr>
        <p:xfrm>
          <a:off x="179513" y="3003210"/>
          <a:ext cx="4608478" cy="1759029"/>
        </p:xfrm>
        <a:graphic>
          <a:graphicData uri="http://schemas.openxmlformats.org/drawingml/2006/table">
            <a:tbl>
              <a:tblPr>
                <a:tableStyleId>{616DA210-FB5B-4158-B5E0-FEB733F419BA}</a:tableStyleId>
              </a:tblPr>
              <a:tblGrid>
                <a:gridCol w="1780207">
                  <a:extLst>
                    <a:ext uri="{9D8B030D-6E8A-4147-A177-3AD203B41FA5}">
                      <a16:colId xmlns:a16="http://schemas.microsoft.com/office/drawing/2014/main" val="20000"/>
                    </a:ext>
                  </a:extLst>
                </a:gridCol>
                <a:gridCol w="2828271">
                  <a:extLst>
                    <a:ext uri="{9D8B030D-6E8A-4147-A177-3AD203B41FA5}">
                      <a16:colId xmlns:a16="http://schemas.microsoft.com/office/drawing/2014/main" val="20001"/>
                    </a:ext>
                  </a:extLst>
                </a:gridCol>
              </a:tblGrid>
              <a:tr h="235704">
                <a:tc>
                  <a:txBody>
                    <a:bodyPr/>
                    <a:lstStyle/>
                    <a:p>
                      <a:pPr algn="ctr" fontAlgn="ctr"/>
                      <a:r>
                        <a:rPr lang="ja-JP" altLang="en-US" sz="1200" b="1"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fontAlgn="ctr"/>
                      <a:r>
                        <a:rPr lang="ja-JP" altLang="en-US" sz="1200" b="1"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0"/>
                  </a:ext>
                </a:extLst>
              </a:tr>
              <a:tr h="235704">
                <a:tc>
                  <a:txBody>
                    <a:bodyPr/>
                    <a:lstStyle/>
                    <a:p>
                      <a:pPr algn="l" fontAlgn="ct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来場者数</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ct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6,321</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2018</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月時点）</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5704">
                <a:tc>
                  <a:txBody>
                    <a:bodyPr/>
                    <a:lstStyle/>
                    <a:p>
                      <a:pPr algn="l" fontAlgn="ct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5,300</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4,930</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万人</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35704">
                <a:tc>
                  <a:txBody>
                    <a:bodyPr/>
                    <a:lstStyle/>
                    <a:p>
                      <a:pPr algn="l" fontAlgn="ct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algn="l" fontAlgn="ct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5,255</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5,353</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5,483</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35704">
                <a:tc>
                  <a:txBody>
                    <a:bodyPr/>
                    <a:lstStyle/>
                    <a:p>
                      <a:pPr algn="l" fontAlgn="ct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商業施設売上高</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2017.4</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2018.3</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35704">
                <a:tc>
                  <a:txBody>
                    <a:bodyPr/>
                    <a:lstStyle/>
                    <a:p>
                      <a:pPr algn="l" fontAlgn="ct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436</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444</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億円</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5704">
                <a:tc>
                  <a:txBody>
                    <a:bodyPr/>
                    <a:lstStyle/>
                    <a:p>
                      <a:pPr algn="l" fontAlgn="ct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algn="l" fontAlgn="ctr"/>
                      <a:r>
                        <a:rPr lang="ja-JP"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458</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465</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億円）</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25905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a:spLocks noChangeArrowheads="1"/>
          </p:cNvSpPr>
          <p:nvPr/>
        </p:nvSpPr>
        <p:spPr bwMode="auto">
          <a:xfrm>
            <a:off x="251520" y="836712"/>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完全失業者数・完全失業率の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：総務省「労働力調査」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、大阪府統計課「</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労働力</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調査地方集計結果（年</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平均</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79512" y="1534726"/>
            <a:ext cx="8784976"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年の大阪府の完全失業者数は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万人、完全失業率は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年から改善傾向がみられるものの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全国平均（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％）より高い状況が続いている。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成長</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目標 「雇用創出」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13</a:t>
            </a:fld>
            <a:endParaRPr lang="ja-JP" altLang="en-US" b="1" dirty="0"/>
          </a:p>
        </p:txBody>
      </p:sp>
      <p:graphicFrame>
        <p:nvGraphicFramePr>
          <p:cNvPr id="14" name="グラフ 13"/>
          <p:cNvGraphicFramePr>
            <a:graphicFrameLocks/>
          </p:cNvGraphicFramePr>
          <p:nvPr>
            <p:extLst>
              <p:ext uri="{D42A27DB-BD31-4B8C-83A1-F6EECF244321}">
                <p14:modId xmlns:p14="http://schemas.microsoft.com/office/powerpoint/2010/main" val="1542180885"/>
              </p:ext>
            </p:extLst>
          </p:nvPr>
        </p:nvGraphicFramePr>
        <p:xfrm>
          <a:off x="1360" y="2326814"/>
          <a:ext cx="8963127" cy="4486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585444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テキスト ボックス 37"/>
          <p:cNvSpPr txBox="1"/>
          <p:nvPr/>
        </p:nvSpPr>
        <p:spPr>
          <a:xfrm>
            <a:off x="107504" y="1817053"/>
            <a:ext cx="8946740" cy="120032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場所</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うめきた・グランフロント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 ナレッジキャピタル内</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新製品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・新サービスにつながるプロジェクトの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創出・推進支援を行う「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仕組み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くりに取り組む。</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国際展開・人材発掘、ビジネスプラン発表、製品開発（ハッカソン）、ビジネスマッチング等の各種イベントを通じて人々を集積、交流させ、</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イノベーション創出を支援。</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起業経験者、大企業、ベンチャーキャピタル等との連携によるベンチャー支援事業（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OIH</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シードアクセラレーションプログラム（</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OSAP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））も実施。</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AutoShape 3"/>
          <p:cNvSpPr>
            <a:spLocks noChangeAspect="1" noChangeArrowheads="1" noTextEdit="1"/>
          </p:cNvSpPr>
          <p:nvPr/>
        </p:nvSpPr>
        <p:spPr bwMode="auto">
          <a:xfrm>
            <a:off x="3867756" y="4482109"/>
            <a:ext cx="4711082" cy="248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5" name="Line 44"/>
          <p:cNvSpPr>
            <a:spLocks noChangeShapeType="1"/>
          </p:cNvSpPr>
          <p:nvPr/>
        </p:nvSpPr>
        <p:spPr bwMode="auto">
          <a:xfrm>
            <a:off x="4150421"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6" name="Rectangle 45"/>
          <p:cNvSpPr>
            <a:spLocks noChangeArrowheads="1"/>
          </p:cNvSpPr>
          <p:nvPr/>
        </p:nvSpPr>
        <p:spPr bwMode="auto">
          <a:xfrm>
            <a:off x="4150421"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7" name="Line 46"/>
          <p:cNvSpPr>
            <a:spLocks noChangeShapeType="1"/>
          </p:cNvSpPr>
          <p:nvPr/>
        </p:nvSpPr>
        <p:spPr bwMode="auto">
          <a:xfrm>
            <a:off x="5741720"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8" name="Rectangle 47"/>
          <p:cNvSpPr>
            <a:spLocks noChangeArrowheads="1"/>
          </p:cNvSpPr>
          <p:nvPr/>
        </p:nvSpPr>
        <p:spPr bwMode="auto">
          <a:xfrm>
            <a:off x="5741720"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9" name="Line 48"/>
          <p:cNvSpPr>
            <a:spLocks noChangeShapeType="1"/>
          </p:cNvSpPr>
          <p:nvPr/>
        </p:nvSpPr>
        <p:spPr bwMode="auto">
          <a:xfrm>
            <a:off x="6432679"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0" name="Rectangle 49"/>
          <p:cNvSpPr>
            <a:spLocks noChangeArrowheads="1"/>
          </p:cNvSpPr>
          <p:nvPr/>
        </p:nvSpPr>
        <p:spPr bwMode="auto">
          <a:xfrm>
            <a:off x="6432679"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1" name="Line 50"/>
          <p:cNvSpPr>
            <a:spLocks noChangeShapeType="1"/>
          </p:cNvSpPr>
          <p:nvPr/>
        </p:nvSpPr>
        <p:spPr bwMode="auto">
          <a:xfrm>
            <a:off x="8851034"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2" name="Rectangle 51"/>
          <p:cNvSpPr>
            <a:spLocks noChangeArrowheads="1"/>
          </p:cNvSpPr>
          <p:nvPr/>
        </p:nvSpPr>
        <p:spPr bwMode="auto">
          <a:xfrm>
            <a:off x="8851034"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4" name="Line 62"/>
          <p:cNvSpPr>
            <a:spLocks noChangeShapeType="1"/>
          </p:cNvSpPr>
          <p:nvPr/>
        </p:nvSpPr>
        <p:spPr bwMode="auto">
          <a:xfrm>
            <a:off x="8861503" y="3621684"/>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5" name="Rectangle 63"/>
          <p:cNvSpPr>
            <a:spLocks noChangeArrowheads="1"/>
          </p:cNvSpPr>
          <p:nvPr/>
        </p:nvSpPr>
        <p:spPr bwMode="auto">
          <a:xfrm>
            <a:off x="8861503" y="3621684"/>
            <a:ext cx="10469" cy="9525"/>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6" name="Line 64"/>
          <p:cNvSpPr>
            <a:spLocks noChangeShapeType="1"/>
          </p:cNvSpPr>
          <p:nvPr/>
        </p:nvSpPr>
        <p:spPr bwMode="auto">
          <a:xfrm>
            <a:off x="8861503" y="4183659"/>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7" name="Rectangle 65"/>
          <p:cNvSpPr>
            <a:spLocks noChangeArrowheads="1"/>
          </p:cNvSpPr>
          <p:nvPr/>
        </p:nvSpPr>
        <p:spPr bwMode="auto">
          <a:xfrm>
            <a:off x="8861503" y="4183659"/>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91" name="正方形/長方形 10"/>
          <p:cNvSpPr>
            <a:spLocks noChangeArrowheads="1"/>
          </p:cNvSpPr>
          <p:nvPr/>
        </p:nvSpPr>
        <p:spPr bwMode="auto">
          <a:xfrm>
            <a:off x="179514" y="570166"/>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OIH</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）の整備</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正方形/長方形 91"/>
          <p:cNvSpPr/>
          <p:nvPr/>
        </p:nvSpPr>
        <p:spPr>
          <a:xfrm>
            <a:off x="125252" y="972344"/>
            <a:ext cx="8928992" cy="7284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イノベーションハブ（</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OIH</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）は、起業をめざす人々、投資家等が集まり、交流することにより新たな価値を生み出す源泉としての機能を発揮。イノベーションが次々とおこる環境（エコシステム）の形成に取り組む。</a:t>
            </a:r>
          </a:p>
        </p:txBody>
      </p:sp>
      <p:graphicFrame>
        <p:nvGraphicFramePr>
          <p:cNvPr id="2" name="表 1"/>
          <p:cNvGraphicFramePr>
            <a:graphicFrameLocks noGrp="1"/>
          </p:cNvGraphicFramePr>
          <p:nvPr>
            <p:extLst>
              <p:ext uri="{D42A27DB-BD31-4B8C-83A1-F6EECF244321}">
                <p14:modId xmlns:p14="http://schemas.microsoft.com/office/powerpoint/2010/main" val="2938313484"/>
              </p:ext>
            </p:extLst>
          </p:nvPr>
        </p:nvGraphicFramePr>
        <p:xfrm>
          <a:off x="107504" y="3078419"/>
          <a:ext cx="4464497" cy="3414445"/>
        </p:xfrm>
        <a:graphic>
          <a:graphicData uri="http://schemas.openxmlformats.org/drawingml/2006/table">
            <a:tbl>
              <a:tblPr>
                <a:tableStyleId>{616DA210-FB5B-4158-B5E0-FEB733F419BA}</a:tableStyleId>
              </a:tblPr>
              <a:tblGrid>
                <a:gridCol w="1296143">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2376266">
                  <a:extLst>
                    <a:ext uri="{9D8B030D-6E8A-4147-A177-3AD203B41FA5}">
                      <a16:colId xmlns:a16="http://schemas.microsoft.com/office/drawing/2014/main" val="20002"/>
                    </a:ext>
                  </a:extLst>
                </a:gridCol>
              </a:tblGrid>
              <a:tr h="615226">
                <a:tc gridSpan="3">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OIH</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）」に</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おける</a:t>
                      </a:r>
                      <a:endPar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グローバルイノベーション</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創出支援事業 </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（Ｈ</a:t>
                      </a: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の</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年間</a:t>
                      </a: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465669">
                <a:tc gridSpan="2">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来場者数</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80,000</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以上</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1"/>
                  </a:ext>
                </a:extLst>
              </a:tr>
              <a:tr h="465669">
                <a:tc gridSpan="2">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事業化</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プロジェクト創出</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支援件数</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件</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（例・ウェアラブルトイ「</a:t>
                      </a:r>
                      <a:r>
                        <a:rPr lang="en-US" altLang="ja-JP" sz="120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Moff</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2"/>
                  </a:ext>
                </a:extLst>
              </a:tr>
              <a:tr h="622627">
                <a:tc rowSpan="3">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国際</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イノベーション</a:t>
                      </a:r>
                      <a:endPar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会議 </a:t>
                      </a:r>
                      <a:endPar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Hack </a:t>
                      </a: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Osaka</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開催実績</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毎年度</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回（</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累計</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回</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622627">
                <a:tc vMerge="1">
                  <a:txBody>
                    <a:bodyPr/>
                    <a:lstStyle/>
                    <a:p>
                      <a:endParaRPr kumimoji="1" lang="ja-JP" altLang="en-US"/>
                    </a:p>
                  </a:txBody>
                  <a:tcPr/>
                </a:tc>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趣旨</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世界中から人材・情報・資金を誘引し、グローバルにイノベーション創出をめざす実践的取組みの一環として開催</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622627">
                <a:tc vMerge="1">
                  <a:txBody>
                    <a:bodyPr/>
                    <a:lstStyle/>
                    <a:p>
                      <a:endParaRPr kumimoji="1" lang="ja-JP" altLang="en-US"/>
                    </a:p>
                  </a:txBody>
                  <a:tcPr/>
                </a:tc>
                <a:tc>
                  <a:txBody>
                    <a:bodyPr/>
                    <a:lstStyle/>
                    <a:p>
                      <a:pPr algn="l"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参加者</a:t>
                      </a:r>
                      <a:endPar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(2019.3)</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うち</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外国人　</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110</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5"/>
                  </a:ext>
                </a:extLst>
              </a:tr>
            </a:tbl>
          </a:graphicData>
        </a:graphic>
      </p:graphicFrame>
      <p:sp>
        <p:nvSpPr>
          <p:cNvPr id="95" name="テキスト ボックス 3"/>
          <p:cNvSpPr txBox="1">
            <a:spLocks noChangeArrowheads="1"/>
          </p:cNvSpPr>
          <p:nvPr/>
        </p:nvSpPr>
        <p:spPr bwMode="auto">
          <a:xfrm>
            <a:off x="4725275" y="4642787"/>
            <a:ext cx="2181964" cy="400110"/>
          </a:xfrm>
          <a:prstGeom prst="rect">
            <a:avLst/>
          </a:prstGeom>
          <a:noFill/>
          <a:ln w="9525">
            <a:noFill/>
            <a:miter lim="800000"/>
            <a:headEnd/>
            <a:tailEnd/>
          </a:ln>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国際イノベーション会議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Hack</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H31.3</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テキスト ボックス 3"/>
          <p:cNvSpPr txBox="1">
            <a:spLocks noChangeArrowheads="1"/>
          </p:cNvSpPr>
          <p:nvPr/>
        </p:nvSpPr>
        <p:spPr bwMode="auto">
          <a:xfrm>
            <a:off x="6732240" y="5618961"/>
            <a:ext cx="2520280" cy="861774"/>
          </a:xfrm>
          <a:prstGeom prst="rect">
            <a:avLst/>
          </a:prstGeom>
          <a:noFill/>
          <a:ln w="9525">
            <a:noFill/>
            <a:miter lim="800000"/>
            <a:headEnd/>
            <a:tailEnd/>
          </a:ln>
        </p:spPr>
        <p:txBody>
          <a:bodyPr wrap="square">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Morning Meet Up</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00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投資家が参加しやすい早朝に起業家のピッチ（事業プレゼン）を行う取組みに毎回</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70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80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人が参加</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7" name="Picture 2" descr="C:\Users\i9650713\Desktop\11781674_766509063458285_97993128256902084_n.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14526" y="5419375"/>
            <a:ext cx="1917713" cy="1177977"/>
          </a:xfrm>
          <a:prstGeom prst="rect">
            <a:avLst/>
          </a:prstGeom>
          <a:noFill/>
        </p:spPr>
      </p:pic>
      <p:pic>
        <p:nvPicPr>
          <p:cNvPr id="99" name="Picture 6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1757" y="2998676"/>
            <a:ext cx="2070483" cy="1327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テキスト ボックス 3"/>
          <p:cNvSpPr txBox="1">
            <a:spLocks noChangeArrowheads="1"/>
          </p:cNvSpPr>
          <p:nvPr/>
        </p:nvSpPr>
        <p:spPr bwMode="auto">
          <a:xfrm>
            <a:off x="6660232" y="3065289"/>
            <a:ext cx="2411760" cy="969496"/>
          </a:xfrm>
          <a:prstGeom prst="rect">
            <a:avLst/>
          </a:prstGeom>
          <a:noFill/>
          <a:ln w="9525">
            <a:noFill/>
            <a:miter lim="800000"/>
            <a:headEnd/>
            <a:tailEnd/>
          </a:ln>
        </p:spPr>
        <p:txBody>
          <a:bodyPr wrap="square">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当該事業がきっかけで起業に至った事例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リストバンド型の「ウェアラブルトイ」を製造・販売。欧米の大規模見本市に出展、米国のクラウドファンディングからの資金調達にも成功するなど国内外で躍進</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27"/>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139</a:t>
            </a:fld>
            <a:endParaRPr lang="ja-JP" altLang="en-US" dirty="0"/>
          </a:p>
        </p:txBody>
      </p:sp>
      <p:pic>
        <p:nvPicPr>
          <p:cNvPr id="30" name="図 29"/>
          <p:cNvPicPr>
            <a:picLocks noChangeAspect="1"/>
          </p:cNvPicPr>
          <p:nvPr/>
        </p:nvPicPr>
        <p:blipFill rotWithShape="1">
          <a:blip r:embed="rId5" cstate="print">
            <a:extLst>
              <a:ext uri="{28A0092B-C50C-407E-A947-70E740481C1C}">
                <a14:useLocalDpi xmlns:a14="http://schemas.microsoft.com/office/drawing/2010/main" val="0"/>
              </a:ext>
            </a:extLst>
          </a:blip>
          <a:srcRect r="7911" b="13992"/>
          <a:stretch/>
        </p:blipFill>
        <p:spPr>
          <a:xfrm>
            <a:off x="7020272" y="4184048"/>
            <a:ext cx="1910339" cy="1189168"/>
          </a:xfrm>
          <a:prstGeom prst="rect">
            <a:avLst/>
          </a:prstGeom>
        </p:spPr>
      </p:pic>
    </p:spTree>
    <p:extLst>
      <p:ext uri="{BB962C8B-B14F-4D97-AF65-F5344CB8AC3E}">
        <p14:creationId xmlns:p14="http://schemas.microsoft.com/office/powerpoint/2010/main" val="90634007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6109848" y="4725144"/>
            <a:ext cx="3031467" cy="2132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5145188" y="3060298"/>
            <a:ext cx="3998812" cy="3724319"/>
            <a:chOff x="5076056" y="2996952"/>
            <a:chExt cx="4176464" cy="3836398"/>
          </a:xfrm>
        </p:grpSpPr>
        <p:grpSp>
          <p:nvGrpSpPr>
            <p:cNvPr id="28" name="グループ化 141"/>
            <p:cNvGrpSpPr>
              <a:grpSpLocks/>
            </p:cNvGrpSpPr>
            <p:nvPr/>
          </p:nvGrpSpPr>
          <p:grpSpPr bwMode="auto">
            <a:xfrm>
              <a:off x="5076056" y="2996952"/>
              <a:ext cx="2173332" cy="2245897"/>
              <a:chOff x="5574864" y="1467338"/>
              <a:chExt cx="3317617" cy="4097130"/>
            </a:xfrm>
          </p:grpSpPr>
          <p:pic>
            <p:nvPicPr>
              <p:cNvPr id="29" name="Picture 1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864" y="1467338"/>
                <a:ext cx="3312367" cy="409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21"/>
              <p:cNvSpPr txBox="1">
                <a:spLocks noChangeArrowheads="1"/>
              </p:cNvSpPr>
              <p:nvPr/>
            </p:nvSpPr>
            <p:spPr bwMode="auto">
              <a:xfrm>
                <a:off x="5830414" y="1499178"/>
                <a:ext cx="685800"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ja-JP" sz="900" dirty="0">
                    <a:solidFill>
                      <a:srgbClr val="000000"/>
                    </a:solidFill>
                  </a:rPr>
                  <a:t>淀川</a:t>
                </a:r>
                <a:endParaRPr lang="ja-JP" altLang="ja-JP" sz="900" dirty="0">
                  <a:solidFill>
                    <a:prstClr val="black"/>
                  </a:solidFill>
                </a:endParaRPr>
              </a:p>
            </p:txBody>
          </p:sp>
          <p:sp>
            <p:nvSpPr>
              <p:cNvPr id="31" name="Text Box 121"/>
              <p:cNvSpPr txBox="1">
                <a:spLocks noChangeArrowheads="1"/>
              </p:cNvSpPr>
              <p:nvPr/>
            </p:nvSpPr>
            <p:spPr bwMode="auto">
              <a:xfrm>
                <a:off x="5724128" y="3155360"/>
                <a:ext cx="43204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dirty="0">
                    <a:solidFill>
                      <a:prstClr val="black"/>
                    </a:solidFill>
                  </a:rPr>
                  <a:t>なにわ筋</a:t>
                </a:r>
                <a:endParaRPr lang="ja-JP" altLang="ja-JP" sz="900" dirty="0">
                  <a:solidFill>
                    <a:prstClr val="black"/>
                  </a:solidFill>
                </a:endParaRPr>
              </a:p>
            </p:txBody>
          </p:sp>
          <p:sp>
            <p:nvSpPr>
              <p:cNvPr id="32" name="Text Box 121"/>
              <p:cNvSpPr txBox="1">
                <a:spLocks noChangeArrowheads="1"/>
              </p:cNvSpPr>
              <p:nvPr/>
            </p:nvSpPr>
            <p:spPr bwMode="auto">
              <a:xfrm>
                <a:off x="7956375" y="3483057"/>
                <a:ext cx="79208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800" dirty="0">
                    <a:solidFill>
                      <a:srgbClr val="000000"/>
                    </a:solidFill>
                  </a:rPr>
                  <a:t>阪急</a:t>
                </a:r>
                <a:endParaRPr lang="en-US" altLang="ja-JP" sz="800" dirty="0">
                  <a:solidFill>
                    <a:srgbClr val="000000"/>
                  </a:solidFill>
                </a:endParaRPr>
              </a:p>
              <a:p>
                <a:pPr algn="just" eaLnBrk="1" hangingPunct="1">
                  <a:spcBef>
                    <a:spcPct val="0"/>
                  </a:spcBef>
                  <a:buFontTx/>
                  <a:buNone/>
                </a:pPr>
                <a:r>
                  <a:rPr lang="ja-JP" altLang="en-US" sz="800" dirty="0">
                    <a:solidFill>
                      <a:srgbClr val="000000"/>
                    </a:solidFill>
                  </a:rPr>
                  <a:t>梅田駅</a:t>
                </a:r>
                <a:endParaRPr lang="ja-JP" altLang="ja-JP" sz="800" dirty="0">
                  <a:solidFill>
                    <a:prstClr val="black"/>
                  </a:solidFill>
                </a:endParaRPr>
              </a:p>
            </p:txBody>
          </p:sp>
          <p:sp>
            <p:nvSpPr>
              <p:cNvPr id="33" name="Text Box 121"/>
              <p:cNvSpPr txBox="1">
                <a:spLocks noChangeArrowheads="1"/>
              </p:cNvSpPr>
              <p:nvPr/>
            </p:nvSpPr>
            <p:spPr bwMode="auto">
              <a:xfrm>
                <a:off x="8460433" y="1859218"/>
                <a:ext cx="43204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dirty="0">
                    <a:solidFill>
                      <a:prstClr val="black"/>
                    </a:solidFill>
                  </a:rPr>
                  <a:t>新御堂筋</a:t>
                </a:r>
                <a:endParaRPr lang="ja-JP" altLang="ja-JP" sz="900" dirty="0">
                  <a:solidFill>
                    <a:prstClr val="black"/>
                  </a:solidFill>
                </a:endParaRPr>
              </a:p>
            </p:txBody>
          </p:sp>
          <p:sp>
            <p:nvSpPr>
              <p:cNvPr id="34" name="Text Box 121"/>
              <p:cNvSpPr txBox="1">
                <a:spLocks noChangeArrowheads="1"/>
              </p:cNvSpPr>
              <p:nvPr/>
            </p:nvSpPr>
            <p:spPr bwMode="auto">
              <a:xfrm>
                <a:off x="6444209" y="2147250"/>
                <a:ext cx="79208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spc="-150" dirty="0">
                    <a:solidFill>
                      <a:srgbClr val="000000"/>
                    </a:solidFill>
                  </a:rPr>
                  <a:t>阪急</a:t>
                </a:r>
                <a:endParaRPr lang="en-US" altLang="ja-JP" sz="900" spc="-150" dirty="0">
                  <a:solidFill>
                    <a:srgbClr val="000000"/>
                  </a:solidFill>
                </a:endParaRPr>
              </a:p>
              <a:p>
                <a:pPr algn="just" eaLnBrk="1" hangingPunct="1">
                  <a:spcBef>
                    <a:spcPct val="0"/>
                  </a:spcBef>
                  <a:buFontTx/>
                  <a:buNone/>
                </a:pPr>
                <a:r>
                  <a:rPr lang="ja-JP" altLang="en-US" sz="900" spc="-150" dirty="0">
                    <a:solidFill>
                      <a:srgbClr val="000000"/>
                    </a:solidFill>
                  </a:rPr>
                  <a:t>中津駅</a:t>
                </a:r>
                <a:endParaRPr lang="ja-JP" altLang="ja-JP" sz="900" spc="-150" dirty="0">
                  <a:solidFill>
                    <a:prstClr val="black"/>
                  </a:solidFill>
                </a:endParaRPr>
              </a:p>
            </p:txBody>
          </p:sp>
          <p:sp>
            <p:nvSpPr>
              <p:cNvPr id="35" name="Text Box 121"/>
              <p:cNvSpPr txBox="1">
                <a:spLocks noChangeArrowheads="1"/>
              </p:cNvSpPr>
              <p:nvPr/>
            </p:nvSpPr>
            <p:spPr bwMode="auto">
              <a:xfrm>
                <a:off x="7343594" y="4277073"/>
                <a:ext cx="1116839" cy="49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dirty="0" smtClean="0">
                    <a:solidFill>
                      <a:srgbClr val="000000"/>
                    </a:solidFill>
                  </a:rPr>
                  <a:t>ＪＲ大阪駅</a:t>
                </a:r>
                <a:endParaRPr lang="ja-JP" altLang="ja-JP" sz="900" dirty="0">
                  <a:solidFill>
                    <a:prstClr val="black"/>
                  </a:solidFill>
                </a:endParaRPr>
              </a:p>
            </p:txBody>
          </p:sp>
          <p:sp>
            <p:nvSpPr>
              <p:cNvPr id="36" name="Text Box 121"/>
              <p:cNvSpPr txBox="1">
                <a:spLocks noChangeArrowheads="1"/>
              </p:cNvSpPr>
              <p:nvPr/>
            </p:nvSpPr>
            <p:spPr bwMode="auto">
              <a:xfrm>
                <a:off x="6156178" y="3640640"/>
                <a:ext cx="1080121"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000" b="1" dirty="0" smtClean="0">
                    <a:solidFill>
                      <a:prstClr val="black"/>
                    </a:solidFill>
                  </a:rPr>
                  <a:t>２期区域</a:t>
                </a:r>
                <a:endParaRPr lang="en-US" altLang="ja-JP" sz="1000" b="1" dirty="0">
                  <a:solidFill>
                    <a:prstClr val="black"/>
                  </a:solidFill>
                </a:endParaRPr>
              </a:p>
            </p:txBody>
          </p:sp>
          <p:sp>
            <p:nvSpPr>
              <p:cNvPr id="37" name="Text Box 121"/>
              <p:cNvSpPr txBox="1">
                <a:spLocks noChangeArrowheads="1"/>
              </p:cNvSpPr>
              <p:nvPr/>
            </p:nvSpPr>
            <p:spPr bwMode="auto">
              <a:xfrm>
                <a:off x="7112849" y="3299379"/>
                <a:ext cx="792089" cy="89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b="1" dirty="0">
                    <a:solidFill>
                      <a:srgbClr val="000000"/>
                    </a:solidFill>
                  </a:rPr>
                  <a:t>先行</a:t>
                </a:r>
                <a:endParaRPr lang="en-US" altLang="ja-JP" sz="900" b="1" dirty="0">
                  <a:solidFill>
                    <a:srgbClr val="000000"/>
                  </a:solidFill>
                </a:endParaRPr>
              </a:p>
              <a:p>
                <a:pPr algn="just" eaLnBrk="1" hangingPunct="1">
                  <a:spcBef>
                    <a:spcPct val="0"/>
                  </a:spcBef>
                  <a:buFontTx/>
                  <a:buNone/>
                </a:pPr>
                <a:r>
                  <a:rPr lang="ja-JP" altLang="en-US" sz="900" b="1" dirty="0">
                    <a:solidFill>
                      <a:srgbClr val="000000"/>
                    </a:solidFill>
                  </a:rPr>
                  <a:t>開発</a:t>
                </a:r>
                <a:endParaRPr lang="en-US" altLang="ja-JP" sz="900" b="1" dirty="0">
                  <a:solidFill>
                    <a:srgbClr val="000000"/>
                  </a:solidFill>
                </a:endParaRPr>
              </a:p>
              <a:p>
                <a:pPr algn="just" eaLnBrk="1" hangingPunct="1">
                  <a:spcBef>
                    <a:spcPct val="0"/>
                  </a:spcBef>
                  <a:buFontTx/>
                  <a:buNone/>
                </a:pPr>
                <a:r>
                  <a:rPr lang="ja-JP" altLang="en-US" sz="900" b="1" dirty="0">
                    <a:solidFill>
                      <a:srgbClr val="000000"/>
                    </a:solidFill>
                  </a:rPr>
                  <a:t>区域</a:t>
                </a:r>
                <a:endParaRPr lang="en-US" altLang="ja-JP" sz="900" b="1" dirty="0">
                  <a:solidFill>
                    <a:srgbClr val="000000"/>
                  </a:solidFill>
                </a:endParaRPr>
              </a:p>
            </p:txBody>
          </p:sp>
        </p:grpSp>
        <p:sp>
          <p:nvSpPr>
            <p:cNvPr id="41" name="Text Box 131"/>
            <p:cNvSpPr txBox="1">
              <a:spLocks noChangeArrowheads="1"/>
            </p:cNvSpPr>
            <p:nvPr/>
          </p:nvSpPr>
          <p:spPr bwMode="auto">
            <a:xfrm>
              <a:off x="7772910" y="3442649"/>
              <a:ext cx="1479610" cy="16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２期区域面積 約</a:t>
              </a:r>
              <a:r>
                <a:rPr lang="en-US"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17ha</a:t>
              </a:r>
              <a:endParaRPr lang="ja-JP"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Text Box 131"/>
            <p:cNvSpPr txBox="1">
              <a:spLocks noChangeArrowheads="1"/>
            </p:cNvSpPr>
            <p:nvPr/>
          </p:nvSpPr>
          <p:spPr bwMode="auto">
            <a:xfrm>
              <a:off x="7778184" y="3626733"/>
              <a:ext cx="1186304" cy="16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00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対象</a:t>
              </a:r>
              <a:r>
                <a:rPr lang="ja-JP" altLang="en-US"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面積　約</a:t>
              </a:r>
              <a:r>
                <a:rPr lang="en-US" altLang="ja-JP" sz="100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16.2ha</a:t>
              </a:r>
              <a:endParaRPr lang="ja-JP"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7380312" y="3465953"/>
              <a:ext cx="303703" cy="118065"/>
            </a:xfrm>
            <a:prstGeom prst="rect">
              <a:avLst/>
            </a:prstGeom>
            <a:pattFill prst="pct30">
              <a:fgClr>
                <a:srgbClr val="FF0000"/>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4" name="正方形/長方形 43"/>
            <p:cNvSpPr/>
            <p:nvPr/>
          </p:nvSpPr>
          <p:spPr>
            <a:xfrm>
              <a:off x="7380312" y="3649151"/>
              <a:ext cx="303817" cy="118800"/>
            </a:xfrm>
            <a:prstGeom prst="rect">
              <a:avLst/>
            </a:prstGeom>
            <a:noFill/>
            <a:ln w="15875">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cxnSp>
          <p:nvCxnSpPr>
            <p:cNvPr id="45" name="AutoShape 129"/>
            <p:cNvCxnSpPr>
              <a:cxnSpLocks noChangeShapeType="1"/>
            </p:cNvCxnSpPr>
            <p:nvPr/>
          </p:nvCxnSpPr>
          <p:spPr bwMode="auto">
            <a:xfrm flipV="1">
              <a:off x="7308304" y="3992364"/>
              <a:ext cx="447833" cy="1"/>
            </a:xfrm>
            <a:prstGeom prst="straightConnector1">
              <a:avLst/>
            </a:prstGeom>
            <a:noFill/>
            <a:ln w="19050">
              <a:solidFill>
                <a:srgbClr val="FF0000"/>
              </a:solidFill>
              <a:prstDash val="sysDash"/>
              <a:round/>
              <a:headEnd/>
              <a:tailEnd/>
            </a:ln>
            <a:extLst>
              <a:ext uri="{909E8E84-426E-40DD-AFC4-6F175D3DCCD1}">
                <a14:hiddenFill xmlns:a14="http://schemas.microsoft.com/office/drawing/2010/main">
                  <a:noFill/>
                </a14:hiddenFill>
              </a:ext>
            </a:extLst>
          </p:spPr>
        </p:cxnSp>
        <p:sp>
          <p:nvSpPr>
            <p:cNvPr id="46" name="Rectangle 130"/>
            <p:cNvSpPr>
              <a:spLocks noChangeAspect="1" noChangeArrowheads="1"/>
            </p:cNvSpPr>
            <p:nvPr/>
          </p:nvSpPr>
          <p:spPr bwMode="auto">
            <a:xfrm rot="5400000">
              <a:off x="7475638" y="3851379"/>
              <a:ext cx="97348" cy="288000"/>
            </a:xfrm>
            <a:prstGeom prst="rect">
              <a:avLst/>
            </a:prstGeom>
            <a:solidFill>
              <a:srgbClr val="FFFF00"/>
            </a:solidFill>
            <a:ln w="19050">
              <a:solidFill>
                <a:srgbClr val="FF0000"/>
              </a:solidFill>
              <a:prstDash val="sysDot"/>
              <a:miter lim="800000"/>
              <a:headEnd/>
              <a:tailEnd/>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endParaRPr lang="ja-JP" altLang="en-US" sz="1800">
                <a:solidFill>
                  <a:prstClr val="black"/>
                </a:solidFill>
              </a:endParaRPr>
            </a:p>
          </p:txBody>
        </p:sp>
        <p:sp>
          <p:nvSpPr>
            <p:cNvPr id="47" name="Text Box 131"/>
            <p:cNvSpPr txBox="1">
              <a:spLocks noChangeArrowheads="1"/>
            </p:cNvSpPr>
            <p:nvPr/>
          </p:nvSpPr>
          <p:spPr bwMode="auto">
            <a:xfrm>
              <a:off x="7812361" y="3877338"/>
              <a:ext cx="1224135" cy="42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en-US" altLang="ja-JP"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東海道線</a:t>
              </a:r>
              <a:r>
                <a:rPr lang="ja-JP" altLang="en-US"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支線</a:t>
              </a:r>
              <a:endParaRPr lang="en-US" altLang="ja-JP"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eaLnBrk="1" hangingPunct="1">
                <a:spcBef>
                  <a:spcPct val="0"/>
                </a:spcBef>
                <a:buFontTx/>
                <a:buNone/>
              </a:pPr>
              <a:r>
                <a:rPr lang="en-US" altLang="ja-JP"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地下化及び新駅</a:t>
              </a:r>
              <a:endParaRPr lang="ja-JP" altLang="ja-JP"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7236296" y="3109031"/>
              <a:ext cx="720080" cy="261610"/>
            </a:xfrm>
            <a:prstGeom prst="rect">
              <a:avLst/>
            </a:prstGeom>
            <a:noFill/>
          </p:spPr>
          <p:txBody>
            <a:bodyPr wrap="square" rtlCol="0">
              <a:spAutoFit/>
            </a:bodyPr>
            <a:lstStyle/>
            <a:p>
              <a:r>
                <a:rPr lang="ja-JP" altLang="en-US" sz="1100" dirty="0" smtClean="0">
                  <a:solidFill>
                    <a:prstClr val="black"/>
                  </a:solidFill>
                </a:rPr>
                <a:t>（凡例）</a:t>
              </a:r>
              <a:endParaRPr lang="ja-JP" altLang="en-US" sz="1100" dirty="0">
                <a:solidFill>
                  <a:prstClr val="black"/>
                </a:solidFill>
              </a:endParaRPr>
            </a:p>
          </p:txBody>
        </p:sp>
        <p:pic>
          <p:nvPicPr>
            <p:cNvPr id="5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3332" y="4718353"/>
              <a:ext cx="2927877" cy="586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34730" y="5373216"/>
              <a:ext cx="2816622" cy="146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6605" y="5224107"/>
              <a:ext cx="2736303" cy="25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正方形/長方形 10"/>
          <p:cNvSpPr>
            <a:spLocks noChangeArrowheads="1"/>
          </p:cNvSpPr>
          <p:nvPr/>
        </p:nvSpPr>
        <p:spPr bwMode="auto">
          <a:xfrm>
            <a:off x="210198" y="54311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期区域の開発</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107504" y="949391"/>
            <a:ext cx="8928992" cy="194933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期区域」は、「みどり」を中心とした、世界に強く印象づける「大阪の顔」となる都市空間の実現などをめざし、</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月にまちづくりの基本的な考え方をまとめた「うめきた２期区域まちづくりの方針」を決定した。このまちづくりの実現に向けて</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UR</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都市機構により開発事業者が決定された</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東海道線支線の地下化や新駅設置等の基盤整備事業</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を引き続き進める</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とともに、開発事業者の提案内容について関係者と協議、調整を行い、国際競争力を高め、世界の都市をリードするまちづくりを実現する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円/楕円 37"/>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フリーフォーム 38"/>
          <p:cNvSpPr/>
          <p:nvPr/>
        </p:nvSpPr>
        <p:spPr>
          <a:xfrm>
            <a:off x="5616242" y="3883041"/>
            <a:ext cx="532420" cy="1069224"/>
          </a:xfrm>
          <a:custGeom>
            <a:avLst/>
            <a:gdLst>
              <a:gd name="connsiteX0" fmla="*/ 61708 w 746106"/>
              <a:gd name="connsiteY0" fmla="*/ 1464162 h 1464162"/>
              <a:gd name="connsiteX1" fmla="*/ 0 w 746106"/>
              <a:gd name="connsiteY1" fmla="*/ 1436113 h 1464162"/>
              <a:gd name="connsiteX2" fmla="*/ 78538 w 746106"/>
              <a:gd name="connsiteY2" fmla="*/ 1290258 h 1464162"/>
              <a:gd name="connsiteX3" fmla="*/ 280491 w 746106"/>
              <a:gd name="connsiteY3" fmla="*/ 684398 h 1464162"/>
              <a:gd name="connsiteX4" fmla="*/ 426346 w 746106"/>
              <a:gd name="connsiteY4" fmla="*/ 218783 h 1464162"/>
              <a:gd name="connsiteX5" fmla="*/ 555372 w 746106"/>
              <a:gd name="connsiteY5" fmla="*/ 0 h 1464162"/>
              <a:gd name="connsiteX6" fmla="*/ 678788 w 746106"/>
              <a:gd name="connsiteY6" fmla="*/ 56098 h 1464162"/>
              <a:gd name="connsiteX7" fmla="*/ 684398 w 746106"/>
              <a:gd name="connsiteY7" fmla="*/ 117806 h 1464162"/>
              <a:gd name="connsiteX8" fmla="*/ 740496 w 746106"/>
              <a:gd name="connsiteY8" fmla="*/ 628299 h 1464162"/>
              <a:gd name="connsiteX9" fmla="*/ 746106 w 746106"/>
              <a:gd name="connsiteY9" fmla="*/ 1077085 h 1464162"/>
              <a:gd name="connsiteX10" fmla="*/ 516103 w 746106"/>
              <a:gd name="connsiteY10" fmla="*/ 1206110 h 1464162"/>
              <a:gd name="connsiteX11" fmla="*/ 319760 w 746106"/>
              <a:gd name="connsiteY11" fmla="*/ 1318307 h 1464162"/>
              <a:gd name="connsiteX12" fmla="*/ 61708 w 746106"/>
              <a:gd name="connsiteY12" fmla="*/ 1464162 h 146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106" h="1464162">
                <a:moveTo>
                  <a:pt x="61708" y="1464162"/>
                </a:moveTo>
                <a:lnTo>
                  <a:pt x="0" y="1436113"/>
                </a:lnTo>
                <a:lnTo>
                  <a:pt x="78538" y="1290258"/>
                </a:lnTo>
                <a:lnTo>
                  <a:pt x="280491" y="684398"/>
                </a:lnTo>
                <a:lnTo>
                  <a:pt x="426346" y="218783"/>
                </a:lnTo>
                <a:lnTo>
                  <a:pt x="555372" y="0"/>
                </a:lnTo>
                <a:lnTo>
                  <a:pt x="678788" y="56098"/>
                </a:lnTo>
                <a:lnTo>
                  <a:pt x="684398" y="117806"/>
                </a:lnTo>
                <a:lnTo>
                  <a:pt x="740496" y="628299"/>
                </a:lnTo>
                <a:lnTo>
                  <a:pt x="746106" y="1077085"/>
                </a:lnTo>
                <a:lnTo>
                  <a:pt x="516103" y="1206110"/>
                </a:lnTo>
                <a:lnTo>
                  <a:pt x="319760" y="1318307"/>
                </a:lnTo>
                <a:lnTo>
                  <a:pt x="61708" y="1464162"/>
                </a:lnTo>
                <a:close/>
              </a:path>
            </a:pathLst>
          </a:custGeom>
          <a:noFill/>
          <a:ln w="15875">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pic>
        <p:nvPicPr>
          <p:cNvPr id="4" name="図 3"/>
          <p:cNvPicPr>
            <a:picLocks noChangeAspect="1"/>
          </p:cNvPicPr>
          <p:nvPr/>
        </p:nvPicPr>
        <p:blipFill rotWithShape="1">
          <a:blip r:embed="rId8"/>
          <a:srcRect t="684" r="1951" b="1"/>
          <a:stretch/>
        </p:blipFill>
        <p:spPr>
          <a:xfrm>
            <a:off x="101110" y="3055551"/>
            <a:ext cx="4979621" cy="3305493"/>
          </a:xfrm>
          <a:prstGeom prst="rect">
            <a:avLst/>
          </a:prstGeom>
        </p:spPr>
      </p:pic>
      <p:sp>
        <p:nvSpPr>
          <p:cNvPr id="3" name="スライド番号プレースホルダー 2"/>
          <p:cNvSpPr>
            <a:spLocks noGrp="1"/>
          </p:cNvSpPr>
          <p:nvPr>
            <p:ph type="sldNum" sz="quarter" idx="12"/>
          </p:nvPr>
        </p:nvSpPr>
        <p:spPr>
          <a:xfrm>
            <a:off x="7010400" y="6485424"/>
            <a:ext cx="2133600" cy="365125"/>
          </a:xfrm>
        </p:spPr>
        <p:txBody>
          <a:bodyPr/>
          <a:lstStyle/>
          <a:p>
            <a:pPr>
              <a:defRPr/>
            </a:pPr>
            <a:r>
              <a:rPr lang="en-US" altLang="ja-JP" dirty="0" smtClean="0"/>
              <a:t>140</a:t>
            </a:r>
            <a:endParaRPr lang="ja-JP" altLang="en-US" dirty="0"/>
          </a:p>
        </p:txBody>
      </p:sp>
    </p:spTree>
    <p:extLst>
      <p:ext uri="{BB962C8B-B14F-4D97-AF65-F5344CB8AC3E}">
        <p14:creationId xmlns:p14="http://schemas.microsoft.com/office/powerpoint/2010/main" val="158178683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8" name="正方形/長方形 14"/>
          <p:cNvSpPr>
            <a:spLocks noChangeArrowheads="1"/>
          </p:cNvSpPr>
          <p:nvPr/>
        </p:nvSpPr>
        <p:spPr bwMode="auto">
          <a:xfrm>
            <a:off x="106635" y="2996952"/>
            <a:ext cx="44653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天王寺</a:t>
            </a:r>
            <a:r>
              <a:rPr lang="ja-JP" altLang="en-US" sz="1400" dirty="0">
                <a:latin typeface="Meiryo UI" pitchFamily="50" charset="-128"/>
                <a:ea typeface="Meiryo UI" pitchFamily="50" charset="-128"/>
                <a:cs typeface="Meiryo UI" pitchFamily="50" charset="-128"/>
              </a:rPr>
              <a:t>動物園　入園者数の</a:t>
            </a:r>
            <a:r>
              <a:rPr lang="ja-JP" altLang="en-US" sz="1400" dirty="0" smtClean="0">
                <a:latin typeface="Meiryo UI" pitchFamily="50" charset="-128"/>
                <a:ea typeface="Meiryo UI" pitchFamily="50" charset="-128"/>
                <a:cs typeface="Meiryo UI" pitchFamily="50" charset="-128"/>
              </a:rPr>
              <a:t>推移</a:t>
            </a:r>
            <a:endParaRPr lang="en-US" altLang="ja-JP" sz="1400" dirty="0" smtClean="0">
              <a:latin typeface="Meiryo UI" pitchFamily="50" charset="-128"/>
              <a:ea typeface="Meiryo UI" pitchFamily="50" charset="-128"/>
              <a:cs typeface="Meiryo UI" pitchFamily="50" charset="-128"/>
            </a:endParaRPr>
          </a:p>
          <a:p>
            <a:pPr eaLnBrk="1" hangingPunct="1">
              <a:spcBef>
                <a:spcPct val="0"/>
              </a:spcBef>
              <a:buFontTx/>
              <a:buNone/>
            </a:pPr>
            <a:r>
              <a:rPr lang="ja-JP" altLang="en-US" sz="1400" dirty="0">
                <a:latin typeface="Meiryo UI" pitchFamily="50" charset="-128"/>
                <a:ea typeface="Meiryo UI" pitchFamily="50" charset="-128"/>
                <a:cs typeface="Meiryo UI" pitchFamily="50" charset="-128"/>
              </a:rPr>
              <a:t>　</a:t>
            </a:r>
            <a:r>
              <a:rPr lang="ja-JP" altLang="en-US" sz="1400" dirty="0" smtClean="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出典：大阪市</a:t>
            </a:r>
            <a:r>
              <a:rPr lang="en-US" altLang="ja-JP" sz="1000" dirty="0" smtClean="0">
                <a:latin typeface="Meiryo UI" pitchFamily="50" charset="-128"/>
                <a:ea typeface="Meiryo UI" pitchFamily="50" charset="-128"/>
                <a:cs typeface="Meiryo UI" pitchFamily="50" charset="-128"/>
              </a:rPr>
              <a:t>HP</a:t>
            </a:r>
            <a:r>
              <a:rPr lang="ja-JP" altLang="en-US" sz="1000" dirty="0">
                <a:latin typeface="Meiryo UI" pitchFamily="50" charset="-128"/>
                <a:ea typeface="Meiryo UI" pitchFamily="50" charset="-128"/>
                <a:cs typeface="Meiryo UI" pitchFamily="50" charset="-128"/>
              </a:rPr>
              <a:t>「天王寺動物園入園者数 直近</a:t>
            </a:r>
            <a:r>
              <a:rPr lang="en-US" altLang="ja-JP" sz="1000" dirty="0">
                <a:latin typeface="Meiryo UI" pitchFamily="50" charset="-128"/>
                <a:ea typeface="Meiryo UI" pitchFamily="50" charset="-128"/>
                <a:cs typeface="Meiryo UI" pitchFamily="50" charset="-128"/>
              </a:rPr>
              <a:t>10</a:t>
            </a:r>
            <a:r>
              <a:rPr lang="ja-JP" altLang="en-US" sz="1000" dirty="0">
                <a:latin typeface="Meiryo UI" pitchFamily="50" charset="-128"/>
                <a:ea typeface="Meiryo UI" pitchFamily="50" charset="-128"/>
                <a:cs typeface="Meiryo UI" pitchFamily="50" charset="-128"/>
              </a:rPr>
              <a:t>年間の</a:t>
            </a:r>
            <a:r>
              <a:rPr lang="ja-JP" altLang="en-US" sz="1000" dirty="0" smtClean="0">
                <a:latin typeface="Meiryo UI" pitchFamily="50" charset="-128"/>
                <a:ea typeface="Meiryo UI" pitchFamily="50" charset="-128"/>
                <a:cs typeface="Meiryo UI" pitchFamily="50" charset="-128"/>
              </a:rPr>
              <a:t>推移」より作成</a:t>
            </a:r>
            <a:endParaRPr lang="en-US" altLang="ja-JP" sz="1400" dirty="0">
              <a:latin typeface="Meiryo UI" pitchFamily="50" charset="-128"/>
              <a:ea typeface="Meiryo UI" pitchFamily="50" charset="-128"/>
              <a:cs typeface="Meiryo UI" pitchFamily="50" charset="-128"/>
            </a:endParaRPr>
          </a:p>
        </p:txBody>
      </p:sp>
      <p:sp>
        <p:nvSpPr>
          <p:cNvPr id="95239" name="正方形/長方形 14"/>
          <p:cNvSpPr>
            <a:spLocks noChangeArrowheads="1"/>
          </p:cNvSpPr>
          <p:nvPr/>
        </p:nvSpPr>
        <p:spPr bwMode="auto">
          <a:xfrm>
            <a:off x="4750306" y="2996952"/>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天王寺</a:t>
            </a:r>
            <a:r>
              <a:rPr lang="ja-JP" altLang="en-US" sz="1400" dirty="0">
                <a:latin typeface="Meiryo UI" pitchFamily="50" charset="-128"/>
                <a:ea typeface="Meiryo UI" pitchFamily="50" charset="-128"/>
                <a:cs typeface="Meiryo UI" pitchFamily="50" charset="-128"/>
              </a:rPr>
              <a:t>公園エントランスエリア魅力創造・管理運営事業</a:t>
            </a:r>
            <a:endParaRPr lang="en-US" altLang="ja-JP" sz="1400" dirty="0">
              <a:latin typeface="Meiryo UI" pitchFamily="50" charset="-128"/>
              <a:ea typeface="Meiryo UI" pitchFamily="50" charset="-128"/>
              <a:cs typeface="Meiryo UI" pitchFamily="50" charset="-128"/>
            </a:endParaRPr>
          </a:p>
        </p:txBody>
      </p:sp>
      <p:sp>
        <p:nvSpPr>
          <p:cNvPr id="17" name="正方形/長方形 16"/>
          <p:cNvSpPr/>
          <p:nvPr/>
        </p:nvSpPr>
        <p:spPr>
          <a:xfrm>
            <a:off x="4795941" y="3284984"/>
            <a:ext cx="4221630" cy="1678671"/>
          </a:xfrm>
          <a:prstGeom prst="rect">
            <a:avLst/>
          </a:prstGeom>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事業期間</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2035</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日まで（</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近鉄不動産株式会社</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事業対象区域</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・エントランスエリア（約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25,000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駐車場（約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1,160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・茶</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臼山北東部エリア（約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8106" y="4056385"/>
            <a:ext cx="1739465" cy="101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7"/>
          <p:cNvSpPr>
            <a:spLocks noChangeArrowheads="1"/>
          </p:cNvSpPr>
          <p:nvPr/>
        </p:nvSpPr>
        <p:spPr bwMode="auto">
          <a:xfrm>
            <a:off x="7166359" y="3810164"/>
            <a:ext cx="1442199" cy="246221"/>
          </a:xfrm>
          <a:prstGeom prst="rect">
            <a:avLst/>
          </a:prstGeom>
          <a:noFill/>
          <a:ln w="9525">
            <a:noFill/>
            <a:miter lim="800000"/>
            <a:headEnd/>
            <a:tailEnd/>
          </a:ln>
          <a:extLst/>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00" dirty="0" smtClean="0">
                <a:solidFill>
                  <a:srgbClr val="000000"/>
                </a:solidFill>
                <a:latin typeface="Meiryo UI" pitchFamily="50" charset="-128"/>
                <a:ea typeface="Meiryo UI" pitchFamily="50" charset="-128"/>
                <a:cs typeface="Meiryo UI" pitchFamily="50" charset="-128"/>
              </a:rPr>
              <a:t>てんしば（芝生広場</a:t>
            </a:r>
            <a:r>
              <a:rPr lang="ja-JP" altLang="en-US" sz="1000" dirty="0">
                <a:solidFill>
                  <a:srgbClr val="000000"/>
                </a:solidFill>
                <a:latin typeface="Meiryo UI" pitchFamily="50" charset="-128"/>
                <a:ea typeface="Meiryo UI" pitchFamily="50" charset="-128"/>
                <a:cs typeface="Meiryo UI" pitchFamily="50" charset="-128"/>
              </a:rPr>
              <a:t>）</a:t>
            </a:r>
            <a:endParaRPr lang="en-US" altLang="ja-JP" sz="1000" dirty="0" smtClean="0">
              <a:solidFill>
                <a:srgbClr val="000000"/>
              </a:solidFill>
              <a:latin typeface="Meiryo UI" pitchFamily="50" charset="-128"/>
              <a:ea typeface="Meiryo UI" pitchFamily="50" charset="-128"/>
              <a:cs typeface="Meiryo UI" pitchFamily="50" charset="-128"/>
            </a:endParaRPr>
          </a:p>
        </p:txBody>
      </p:sp>
      <p:graphicFrame>
        <p:nvGraphicFramePr>
          <p:cNvPr id="95280" name="表 95279"/>
          <p:cNvGraphicFramePr>
            <a:graphicFrameLocks noGrp="1"/>
          </p:cNvGraphicFramePr>
          <p:nvPr>
            <p:extLst>
              <p:ext uri="{D42A27DB-BD31-4B8C-83A1-F6EECF244321}">
                <p14:modId xmlns:p14="http://schemas.microsoft.com/office/powerpoint/2010/main" val="961848295"/>
              </p:ext>
            </p:extLst>
          </p:nvPr>
        </p:nvGraphicFramePr>
        <p:xfrm>
          <a:off x="4785939" y="5306295"/>
          <a:ext cx="4221629" cy="1363065"/>
        </p:xfrm>
        <a:graphic>
          <a:graphicData uri="http://schemas.openxmlformats.org/drawingml/2006/table">
            <a:tbl>
              <a:tblPr/>
              <a:tblGrid>
                <a:gridCol w="794173">
                  <a:extLst>
                    <a:ext uri="{9D8B030D-6E8A-4147-A177-3AD203B41FA5}">
                      <a16:colId xmlns:a16="http://schemas.microsoft.com/office/drawing/2014/main" val="20000"/>
                    </a:ext>
                  </a:extLst>
                </a:gridCol>
                <a:gridCol w="1555255">
                  <a:extLst>
                    <a:ext uri="{9D8B030D-6E8A-4147-A177-3AD203B41FA5}">
                      <a16:colId xmlns:a16="http://schemas.microsoft.com/office/drawing/2014/main" val="20001"/>
                    </a:ext>
                  </a:extLst>
                </a:gridCol>
                <a:gridCol w="1872201">
                  <a:extLst>
                    <a:ext uri="{9D8B030D-6E8A-4147-A177-3AD203B41FA5}">
                      <a16:colId xmlns:a16="http://schemas.microsoft.com/office/drawing/2014/main" val="20002"/>
                    </a:ext>
                  </a:extLst>
                </a:gridCol>
              </a:tblGrid>
              <a:tr h="185280">
                <a:tc>
                  <a:txBody>
                    <a:bodyPr/>
                    <a:lstStyle/>
                    <a:p>
                      <a:pPr algn="ctr" fontAlgn="ctr"/>
                      <a:r>
                        <a:rPr lang="ja-JP" altLang="en-US" sz="1100" b="1" i="0" u="none" strike="noStrike" dirty="0">
                          <a:solidFill>
                            <a:srgbClr val="000000"/>
                          </a:solidFill>
                          <a:effectLst/>
                          <a:latin typeface="Meiryo UI" panose="020B0604030504040204" pitchFamily="50" charset="-128"/>
                          <a:ea typeface="Meiryo UI" panose="020B0604030504040204" pitchFamily="50" charset="-128"/>
                        </a:rPr>
                        <a:t>項目</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gridSpan="2">
                  <a:txBody>
                    <a:bodyPr/>
                    <a:lstStyle/>
                    <a:p>
                      <a:pPr algn="ctr" fontAlgn="ctr"/>
                      <a:r>
                        <a:rPr lang="ja-JP" altLang="en-US" sz="1100" b="1" i="0" u="none" strike="noStrike" dirty="0">
                          <a:solidFill>
                            <a:srgbClr val="000000"/>
                          </a:solidFill>
                          <a:effectLst/>
                          <a:latin typeface="Meiryo UI" panose="020B0604030504040204" pitchFamily="50" charset="-128"/>
                          <a:ea typeface="Meiryo UI" panose="020B0604030504040204" pitchFamily="50" charset="-128"/>
                        </a:rPr>
                        <a:t>概要</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hMerge="1">
                  <a:txBody>
                    <a:bodyPr/>
                    <a:lstStyle/>
                    <a:p>
                      <a:endParaRPr kumimoji="1" lang="ja-JP" altLang="en-US"/>
                    </a:p>
                  </a:txBody>
                  <a:tcPr/>
                </a:tc>
                <a:extLst>
                  <a:ext uri="{0D108BD9-81ED-4DB2-BD59-A6C34878D82A}">
                    <a16:rowId xmlns:a16="http://schemas.microsoft.com/office/drawing/2014/main" val="10000"/>
                  </a:ext>
                </a:extLst>
              </a:tr>
              <a:tr h="176858">
                <a:tc>
                  <a:txBody>
                    <a:bodyPr/>
                    <a:lstStyle/>
                    <a:p>
                      <a:pPr algn="ctr"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来館者数</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l" fontAlgn="ct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rPr>
                        <a:t>約</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rPr>
                        <a:t>億</a:t>
                      </a:r>
                      <a:r>
                        <a:rPr lang="en-US" altLang="ja-JP" sz="1000" b="0" i="0" u="none" strike="noStrike" smtClean="0">
                          <a:solidFill>
                            <a:schemeClr val="tx1"/>
                          </a:solidFill>
                          <a:effectLst/>
                          <a:latin typeface="Meiryo UI" panose="020B0604030504040204" pitchFamily="50" charset="-128"/>
                          <a:ea typeface="Meiryo UI" panose="020B0604030504040204" pitchFamily="50" charset="-128"/>
                        </a:rPr>
                        <a:t>541</a:t>
                      </a:r>
                      <a:r>
                        <a:rPr lang="zh-TW" altLang="en-US" sz="1000" b="0" i="0" u="none" strike="noStrike" smtClean="0">
                          <a:solidFill>
                            <a:schemeClr val="tx1"/>
                          </a:solidFill>
                          <a:effectLst/>
                          <a:latin typeface="Meiryo UI" panose="020B0604030504040204" pitchFamily="50" charset="-128"/>
                          <a:ea typeface="Meiryo UI" panose="020B0604030504040204" pitchFamily="50" charset="-128"/>
                        </a:rPr>
                        <a:t>万人</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zh-TW" sz="1000" b="0" i="0" u="none" strike="noStrike" dirty="0" smtClean="0">
                          <a:solidFill>
                            <a:schemeClr val="tx1"/>
                          </a:solidFill>
                          <a:effectLst/>
                          <a:latin typeface="Meiryo UI" panose="020B0604030504040204" pitchFamily="50" charset="-128"/>
                          <a:ea typeface="Meiryo UI" panose="020B0604030504040204" pitchFamily="50" charset="-128"/>
                        </a:rPr>
                        <a:t>201</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9</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rPr>
                        <a:t>年</a:t>
                      </a:r>
                      <a:r>
                        <a:rPr lang="en-US" altLang="zh-TW" sz="1000" b="0" i="0" u="none" strike="noStrike" dirty="0">
                          <a:solidFill>
                            <a:schemeClr val="tx1"/>
                          </a:solidFill>
                          <a:effectLst/>
                          <a:latin typeface="Meiryo UI" panose="020B0604030504040204" pitchFamily="50" charset="-128"/>
                          <a:ea typeface="Meiryo UI" panose="020B0604030504040204" pitchFamily="50" charset="-128"/>
                        </a:rPr>
                        <a:t>3</a:t>
                      </a:r>
                      <a:r>
                        <a:rPr lang="zh-TW" altLang="en-US" sz="1000" b="0" i="0" u="none" strike="noStrike" dirty="0">
                          <a:solidFill>
                            <a:schemeClr val="tx1"/>
                          </a:solidFill>
                          <a:effectLst/>
                          <a:latin typeface="Meiryo UI" panose="020B0604030504040204" pitchFamily="50" charset="-128"/>
                          <a:ea typeface="Meiryo UI" panose="020B0604030504040204" pitchFamily="50" charset="-128"/>
                        </a:rPr>
                        <a:t>月時点）</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10001"/>
                  </a:ext>
                </a:extLst>
              </a:tr>
              <a:tr h="256008">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l" fontAlgn="ct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1</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年目約</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4,273</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万人、</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2</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年目約</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3,924</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万人</a:t>
                      </a:r>
                      <a:r>
                        <a:rPr lang="zh-TW" altLang="en-US" sz="9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zh-TW" sz="900" b="0" i="0" u="none" strike="noStrike" dirty="0" smtClean="0">
                          <a:solidFill>
                            <a:schemeClr val="tx1"/>
                          </a:solidFill>
                          <a:effectLst/>
                          <a:latin typeface="Meiryo UI" panose="020B0604030504040204" pitchFamily="50" charset="-128"/>
                          <a:ea typeface="Meiryo UI" panose="020B0604030504040204" pitchFamily="50" charset="-128"/>
                        </a:rPr>
                        <a:t>3</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年目約</a:t>
                      </a:r>
                      <a:r>
                        <a:rPr lang="en-US" altLang="zh-TW" sz="900" b="0" i="0" u="none" strike="noStrike" dirty="0" smtClean="0">
                          <a:solidFill>
                            <a:schemeClr val="tx1"/>
                          </a:solidFill>
                          <a:effectLst/>
                          <a:latin typeface="Meiryo UI" panose="020B0604030504040204" pitchFamily="50" charset="-128"/>
                          <a:ea typeface="Meiryo UI" panose="020B0604030504040204" pitchFamily="50" charset="-128"/>
                        </a:rPr>
                        <a:t>3,881</a:t>
                      </a:r>
                      <a:r>
                        <a:rPr lang="zh-TW" altLang="en-US" sz="900" b="0" i="0" u="none" strike="noStrike" dirty="0" smtClean="0">
                          <a:solidFill>
                            <a:schemeClr val="tx1"/>
                          </a:solidFill>
                          <a:effectLst/>
                          <a:latin typeface="Meiryo UI" panose="020B0604030504040204" pitchFamily="50" charset="-128"/>
                          <a:ea typeface="Meiryo UI" panose="020B0604030504040204" pitchFamily="50" charset="-128"/>
                        </a:rPr>
                        <a:t>万人</a:t>
                      </a:r>
                      <a:endParaRPr lang="en-US" altLang="zh-TW" sz="9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　</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4</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年目約</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4,233</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万人、</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5</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年目約</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4,230</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万人</a:t>
                      </a:r>
                      <a:r>
                        <a:rPr lang="zh-TW" altLang="en-US" sz="900" b="0" i="0" u="none" strike="noStrike" dirty="0" smtClean="0">
                          <a:solidFill>
                            <a:schemeClr val="tx1"/>
                          </a:solidFill>
                          <a:effectLst/>
                          <a:latin typeface="Meiryo UI" panose="020B0604030504040204" pitchFamily="50" charset="-128"/>
                          <a:ea typeface="Meiryo UI" panose="020B0604030504040204" pitchFamily="50" charset="-128"/>
                        </a:rPr>
                        <a:t>）</a:t>
                      </a:r>
                      <a:endParaRPr lang="zh-TW"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2"/>
                  </a:ext>
                </a:extLst>
              </a:tr>
              <a:tr h="176858">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最高路線価</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6</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年</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連続上昇</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176858">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ctr"/>
                      <a:r>
                        <a:rPr lang="pt-BR" sz="1000" b="0" i="0" u="none" strike="noStrike" dirty="0" smtClean="0">
                          <a:solidFill>
                            <a:schemeClr val="tx1"/>
                          </a:solidFill>
                          <a:effectLst/>
                          <a:latin typeface="Meiryo UI" panose="020B0604030504040204" pitchFamily="50" charset="-128"/>
                          <a:ea typeface="Meiryo UI" panose="020B0604030504040204" pitchFamily="50" charset="-128"/>
                        </a:rPr>
                        <a:t>H25</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1,540</a:t>
                      </a:r>
                      <a:r>
                        <a:rPr lang="pt-BR" sz="1000" b="0" i="0" u="none" strike="noStrike" dirty="0">
                          <a:solidFill>
                            <a:schemeClr val="tx1"/>
                          </a:solidFill>
                          <a:effectLst/>
                          <a:latin typeface="Meiryo UI" panose="020B0604030504040204" pitchFamily="50" charset="-128"/>
                          <a:ea typeface="Meiryo UI" panose="020B0604030504040204" pitchFamily="50" charset="-128"/>
                        </a:rPr>
                        <a:t>千円⇒</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H26</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1,860</a:t>
                      </a:r>
                      <a:r>
                        <a:rPr lang="pt-BR" sz="1000" b="0" i="0" u="none" strike="noStrike" dirty="0">
                          <a:solidFill>
                            <a:schemeClr val="tx1"/>
                          </a:solidFill>
                          <a:effectLst/>
                          <a:latin typeface="Meiryo UI" panose="020B0604030504040204" pitchFamily="50" charset="-128"/>
                          <a:ea typeface="Meiryo UI" panose="020B0604030504040204" pitchFamily="50" charset="-128"/>
                        </a:rPr>
                        <a:t>千円</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H27</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2,050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endParaRPr lang="pt-BR"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kumimoji="1" lang="ja-JP" altLang="en-US"/>
                    </a:p>
                  </a:txBody>
                  <a:tcPr/>
                </a:tc>
                <a:extLst>
                  <a:ext uri="{0D108BD9-81ED-4DB2-BD59-A6C34878D82A}">
                    <a16:rowId xmlns:a16="http://schemas.microsoft.com/office/drawing/2014/main" val="10004"/>
                  </a:ext>
                </a:extLst>
              </a:tr>
              <a:tr h="176858">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H28：2,360</a:t>
                      </a:r>
                      <a:r>
                        <a:rPr lang="pt-BR" sz="1000" b="0" i="0" u="none" strike="noStrike" dirty="0">
                          <a:solidFill>
                            <a:schemeClr val="tx1"/>
                          </a:solidFill>
                          <a:effectLst/>
                          <a:latin typeface="Meiryo UI" panose="020B0604030504040204" pitchFamily="50" charset="-128"/>
                          <a:ea typeface="Meiryo UI" panose="020B0604030504040204" pitchFamily="50" charset="-128"/>
                        </a:rPr>
                        <a:t>千円</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H29</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2,720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H30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3,160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endParaRPr lang="pt-BR"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kumimoji="1" lang="ja-JP" altLang="en-US"/>
                    </a:p>
                  </a:txBody>
                  <a:tcPr/>
                </a:tc>
                <a:extLst>
                  <a:ext uri="{0D108BD9-81ED-4DB2-BD59-A6C34878D82A}">
                    <a16:rowId xmlns:a16="http://schemas.microsoft.com/office/drawing/2014/main" val="10005"/>
                  </a:ext>
                </a:extLst>
              </a:tr>
              <a:tr h="185280">
                <a:tc>
                  <a:txBody>
                    <a:bodyPr/>
                    <a:lstStyle/>
                    <a:p>
                      <a:pPr algn="l"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l"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R1</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3,520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6"/>
                  </a:ext>
                </a:extLst>
              </a:tr>
            </a:tbl>
          </a:graphicData>
        </a:graphic>
      </p:graphicFrame>
      <p:sp>
        <p:nvSpPr>
          <p:cNvPr id="12" name="正方形/長方形 14"/>
          <p:cNvSpPr>
            <a:spLocks noChangeArrowheads="1"/>
          </p:cNvSpPr>
          <p:nvPr/>
        </p:nvSpPr>
        <p:spPr bwMode="auto">
          <a:xfrm>
            <a:off x="4573041" y="4982284"/>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あべのハルカス等の現況</a:t>
            </a:r>
            <a:endParaRPr lang="en-US" altLang="ja-JP" sz="1400" dirty="0">
              <a:latin typeface="Meiryo UI" pitchFamily="50" charset="-128"/>
              <a:ea typeface="Meiryo UI" pitchFamily="50" charset="-128"/>
              <a:cs typeface="Meiryo UI" pitchFamily="50" charset="-128"/>
            </a:endParaRPr>
          </a:p>
        </p:txBody>
      </p:sp>
      <p:sp>
        <p:nvSpPr>
          <p:cNvPr id="15" name="正方形/長方形 10"/>
          <p:cNvSpPr>
            <a:spLocks noChangeArrowheads="1"/>
          </p:cNvSpPr>
          <p:nvPr/>
        </p:nvSpPr>
        <p:spPr bwMode="auto">
          <a:xfrm>
            <a:off x="155719" y="548680"/>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天王寺・阿倍野エリア</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6948264" y="6676603"/>
            <a:ext cx="2133600" cy="280789"/>
          </a:xfrm>
        </p:spPr>
        <p:txBody>
          <a:bodyPr/>
          <a:lstStyle/>
          <a:p>
            <a:pPr>
              <a:defRPr/>
            </a:pPr>
            <a:fld id="{4AC9B83D-17C3-4F2E-B0BA-D155CD364A7C}" type="slidenum">
              <a:rPr lang="ja-JP" altLang="en-US" smtClean="0"/>
              <a:pPr>
                <a:defRPr/>
              </a:pPr>
              <a:t>141</a:t>
            </a:fld>
            <a:endParaRPr lang="ja-JP" altLang="en-US" dirty="0"/>
          </a:p>
        </p:txBody>
      </p:sp>
      <p:sp>
        <p:nvSpPr>
          <p:cNvPr id="16" name="正方形/長方形 15"/>
          <p:cNvSpPr/>
          <p:nvPr/>
        </p:nvSpPr>
        <p:spPr>
          <a:xfrm>
            <a:off x="107504" y="848677"/>
            <a:ext cx="8928992" cy="216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月に「あべのハルカス」が全館オープンし、周辺地域の活性化も大きく進展</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全館オープンから</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年で来館者数が約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億人</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に到達した。</a:t>
            </a: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天王寺公園エントランスエリアは、新たな民間活力の導入等により、</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の多目的芝生広場を有する「てんしば」がオープンし、</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、総入園者数</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万人を</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突破。ゲートエリアにおいても、新たに官民連携事業による整備を進めており、公園の魅力向上とともに、エリア全体の回遊性及び集客力の向上に取り組んでいる。</a:t>
            </a:r>
            <a:endParaRPr lang="ja-JP" altLang="en-US" sz="1600" strike="sngStrike"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2015(H27)</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年に開園</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周年を迎えた天王寺動物園では、ナイトズーや様々な記念事業を実施。「てんしば」との相乗効果により入園者数が大幅に増加している。</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p:cNvGraphicFramePr>
            <a:graphicFrameLocks/>
          </p:cNvGraphicFramePr>
          <p:nvPr>
            <p:extLst>
              <p:ext uri="{D42A27DB-BD31-4B8C-83A1-F6EECF244321}">
                <p14:modId xmlns:p14="http://schemas.microsoft.com/office/powerpoint/2010/main" val="4240763658"/>
              </p:ext>
            </p:extLst>
          </p:nvPr>
        </p:nvGraphicFramePr>
        <p:xfrm>
          <a:off x="152583" y="3682692"/>
          <a:ext cx="4419417"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2" name="テキスト ボックス 2"/>
          <p:cNvSpPr txBox="1"/>
          <p:nvPr/>
        </p:nvSpPr>
        <p:spPr>
          <a:xfrm>
            <a:off x="151542" y="3577701"/>
            <a:ext cx="742950" cy="2190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700" dirty="0"/>
              <a:t>（単位：万人）</a:t>
            </a:r>
            <a:endParaRPr kumimoji="1" lang="ja-JP" altLang="en-US" sz="1100" dirty="0"/>
          </a:p>
        </p:txBody>
      </p:sp>
    </p:spTree>
    <p:extLst>
      <p:ext uri="{BB962C8B-B14F-4D97-AF65-F5344CB8AC3E}">
        <p14:creationId xmlns:p14="http://schemas.microsoft.com/office/powerpoint/2010/main" val="225897195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3" cstate="email"/>
          <a:srcRect/>
          <a:stretch>
            <a:fillRect/>
          </a:stretch>
        </p:blipFill>
        <p:spPr bwMode="auto">
          <a:xfrm>
            <a:off x="3749447" y="4869160"/>
            <a:ext cx="2139238" cy="1656184"/>
          </a:xfrm>
          <a:prstGeom prst="rect">
            <a:avLst/>
          </a:prstGeom>
          <a:noFill/>
          <a:ln w="9525">
            <a:noFill/>
            <a:miter lim="800000"/>
            <a:headEnd/>
            <a:tailEnd/>
          </a:ln>
        </p:spPr>
      </p:pic>
      <p:pic>
        <p:nvPicPr>
          <p:cNvPr id="114690" name="Picture 2" descr="C:\Users\i5323479\AppData\Local\Microsoft\Windows\Temporary Internet Files\Content.Outlook\IGOBLTW4\_B2E0069 (3).jpg"/>
          <p:cNvPicPr>
            <a:picLocks noChangeAspect="1" noChangeArrowheads="1"/>
          </p:cNvPicPr>
          <p:nvPr/>
        </p:nvPicPr>
        <p:blipFill>
          <a:blip r:embed="rId4" cstate="print"/>
          <a:srcRect/>
          <a:stretch>
            <a:fillRect/>
          </a:stretch>
        </p:blipFill>
        <p:spPr bwMode="auto">
          <a:xfrm>
            <a:off x="535314" y="4786074"/>
            <a:ext cx="2549017" cy="1883286"/>
          </a:xfrm>
          <a:prstGeom prst="rect">
            <a:avLst/>
          </a:prstGeom>
          <a:noFill/>
        </p:spPr>
      </p:pic>
      <p:grpSp>
        <p:nvGrpSpPr>
          <p:cNvPr id="28" name="グループ化 27"/>
          <p:cNvGrpSpPr/>
          <p:nvPr/>
        </p:nvGrpSpPr>
        <p:grpSpPr>
          <a:xfrm>
            <a:off x="6238323" y="4897769"/>
            <a:ext cx="2150101" cy="1627575"/>
            <a:chOff x="4427984" y="5301208"/>
            <a:chExt cx="1802867" cy="1512168"/>
          </a:xfrm>
        </p:grpSpPr>
        <p:pic>
          <p:nvPicPr>
            <p:cNvPr id="29" name="Picture 2" descr="asset-1.jpg"/>
            <p:cNvPicPr>
              <a:picLocks noChangeAspect="1"/>
            </p:cNvPicPr>
            <p:nvPr/>
          </p:nvPicPr>
          <p:blipFill>
            <a:blip r:embed="rId5" cstate="email"/>
            <a:srcRect/>
            <a:stretch>
              <a:fillRect/>
            </a:stretch>
          </p:blipFill>
          <p:spPr bwMode="auto">
            <a:xfrm>
              <a:off x="5698306" y="6503733"/>
              <a:ext cx="513293" cy="254109"/>
            </a:xfrm>
            <a:prstGeom prst="rect">
              <a:avLst/>
            </a:prstGeom>
            <a:noFill/>
            <a:ln w="12700">
              <a:noFill/>
              <a:miter lim="0"/>
              <a:headEnd/>
              <a:tailEnd/>
            </a:ln>
          </p:spPr>
        </p:pic>
        <p:pic>
          <p:nvPicPr>
            <p:cNvPr id="30" name="Picture 1" descr="0000004044.jpg"/>
            <p:cNvPicPr>
              <a:picLocks noChangeAspect="1"/>
            </p:cNvPicPr>
            <p:nvPr/>
          </p:nvPicPr>
          <p:blipFill>
            <a:blip r:embed="rId6" cstate="email"/>
            <a:srcRect/>
            <a:stretch>
              <a:fillRect/>
            </a:stretch>
          </p:blipFill>
          <p:spPr bwMode="auto">
            <a:xfrm>
              <a:off x="4499992" y="6310205"/>
              <a:ext cx="856746" cy="503171"/>
            </a:xfrm>
            <a:prstGeom prst="rect">
              <a:avLst/>
            </a:prstGeom>
            <a:noFill/>
            <a:ln w="12700">
              <a:noFill/>
              <a:miter lim="0"/>
              <a:headEnd/>
              <a:tailEnd/>
            </a:ln>
          </p:spPr>
        </p:pic>
        <p:sp>
          <p:nvSpPr>
            <p:cNvPr id="31" name="右矢印 30"/>
            <p:cNvSpPr/>
            <p:nvPr/>
          </p:nvSpPr>
          <p:spPr bwMode="auto">
            <a:xfrm>
              <a:off x="5424676" y="6579054"/>
              <a:ext cx="169840" cy="7737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solidFill>
                  <a:srgbClr val="FFFFFF"/>
                </a:solidFill>
              </a:endParaRPr>
            </a:p>
          </p:txBody>
        </p:sp>
        <p:sp>
          <p:nvSpPr>
            <p:cNvPr id="32" name="下矢印 31"/>
            <p:cNvSpPr/>
            <p:nvPr/>
          </p:nvSpPr>
          <p:spPr bwMode="auto">
            <a:xfrm flipV="1">
              <a:off x="5890194" y="6302368"/>
              <a:ext cx="54725" cy="1509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solidFill>
                  <a:srgbClr val="FFFFFF"/>
                </a:solidFill>
              </a:endParaRPr>
            </a:p>
          </p:txBody>
        </p:sp>
        <p:pic>
          <p:nvPicPr>
            <p:cNvPr id="33" name="Picture 2" descr="C:\Users\203978\Temporary Internet Files\Content.Outlook\IY9A5U71\IMG_1778.JPG"/>
            <p:cNvPicPr>
              <a:picLocks noChangeAspect="1" noChangeArrowheads="1"/>
            </p:cNvPicPr>
            <p:nvPr/>
          </p:nvPicPr>
          <p:blipFill>
            <a:blip r:embed="rId7" cstate="print">
              <a:clrChange>
                <a:clrFrom>
                  <a:srgbClr val="D1B19C"/>
                </a:clrFrom>
                <a:clrTo>
                  <a:srgbClr val="D1B19C">
                    <a:alpha val="0"/>
                  </a:srgbClr>
                </a:clrTo>
              </a:clrChange>
            </a:blip>
            <a:srcRect l="29525" t="48544" r="29525" b="12152"/>
            <a:stretch>
              <a:fillRect/>
            </a:stretch>
          </p:blipFill>
          <p:spPr bwMode="auto">
            <a:xfrm>
              <a:off x="4427984" y="5301208"/>
              <a:ext cx="1802867" cy="936104"/>
            </a:xfrm>
            <a:prstGeom prst="rect">
              <a:avLst/>
            </a:prstGeom>
            <a:noFill/>
          </p:spPr>
        </p:pic>
      </p:grpSp>
      <p:sp>
        <p:nvSpPr>
          <p:cNvPr id="15" name="正方形/長方形 10"/>
          <p:cNvSpPr>
            <a:spLocks noChangeArrowheads="1"/>
          </p:cNvSpPr>
          <p:nvPr/>
        </p:nvSpPr>
        <p:spPr bwMode="auto">
          <a:xfrm>
            <a:off x="179514" y="641103"/>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咲洲・夢洲における民間事業者と協働するエネルギー関連の取組み</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25252" y="1124745"/>
            <a:ext cx="8928992" cy="6480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咲洲・夢洲では、再生可能エネルギーの発電や大型蓄電システムの実証・評価を可能とする</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の整備が進んでいる。</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95536" y="4417367"/>
            <a:ext cx="21602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○夢洲メガソーラー</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3491880" y="4417367"/>
            <a:ext cx="21602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リユース蓄電池</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142</a:t>
            </a:fld>
            <a:endParaRPr lang="ja-JP" altLang="en-US" b="1" dirty="0"/>
          </a:p>
        </p:txBody>
      </p:sp>
      <p:graphicFrame>
        <p:nvGraphicFramePr>
          <p:cNvPr id="18" name="表 17"/>
          <p:cNvGraphicFramePr>
            <a:graphicFrameLocks noGrp="1"/>
          </p:cNvGraphicFramePr>
          <p:nvPr>
            <p:extLst>
              <p:ext uri="{D42A27DB-BD31-4B8C-83A1-F6EECF244321}">
                <p14:modId xmlns:p14="http://schemas.microsoft.com/office/powerpoint/2010/main" val="1004551739"/>
              </p:ext>
            </p:extLst>
          </p:nvPr>
        </p:nvGraphicFramePr>
        <p:xfrm>
          <a:off x="179512" y="1903208"/>
          <a:ext cx="8874732" cy="2460639"/>
        </p:xfrm>
        <a:graphic>
          <a:graphicData uri="http://schemas.openxmlformats.org/drawingml/2006/table">
            <a:tbl>
              <a:tblPr firstRow="1" bandRow="1">
                <a:tableStyleId>{5C22544A-7EE6-4342-B048-85BDC9FD1C3A}</a:tableStyleId>
              </a:tblPr>
              <a:tblGrid>
                <a:gridCol w="2772941">
                  <a:extLst>
                    <a:ext uri="{9D8B030D-6E8A-4147-A177-3AD203B41FA5}">
                      <a16:colId xmlns:a16="http://schemas.microsoft.com/office/drawing/2014/main" val="20000"/>
                    </a:ext>
                  </a:extLst>
                </a:gridCol>
                <a:gridCol w="6101791">
                  <a:extLst>
                    <a:ext uri="{9D8B030D-6E8A-4147-A177-3AD203B41FA5}">
                      <a16:colId xmlns:a16="http://schemas.microsoft.com/office/drawing/2014/main" val="20001"/>
                    </a:ext>
                  </a:extLst>
                </a:gridCol>
              </a:tblGrid>
              <a:tr h="339466">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取組み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進捗状況など</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75253">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夢洲メガソーラー</a:t>
                      </a:r>
                      <a:endPar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「大阪ひかりの森」プロジェクト</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夢洲</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区の一般廃棄物埋立処分場に大規模太陽光発電（メガソーラー）を設置し、</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月から本格稼働。</a:t>
                      </a:r>
                    </a:p>
                  </a:txBody>
                  <a:tcPr anchor="ctr"/>
                </a:tc>
                <a:extLst>
                  <a:ext uri="{0D108BD9-81ED-4DB2-BD59-A6C34878D82A}">
                    <a16:rowId xmlns:a16="http://schemas.microsoft.com/office/drawing/2014/main" val="10001"/>
                  </a:ext>
                </a:extLst>
              </a:tr>
              <a:tr h="775934">
                <a:tc>
                  <a:txBody>
                    <a:bodyPr/>
                    <a:lstStyle/>
                    <a:p>
                      <a:pPr algn="l"/>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の中古蓄電池を活用した経済性の高い大型蓄電池システム実証事業</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夢洲地区において、ＥＶから回収した中古蓄電池を安全に運用する技術を確立し、経済性の高い大型リユース蓄電池システムとして世界初の実証事業を</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月より実施。隣接する夢洲メガソーラーの出力安定化を検証。この技術をもとに蓄電池を活用した新たなエネルギーマネージメントシステム確立に向けて実証事業を継続中。</a:t>
                      </a:r>
                    </a:p>
                  </a:txBody>
                  <a:tcPr anchor="ctr"/>
                </a:tc>
                <a:extLst>
                  <a:ext uri="{0D108BD9-81ED-4DB2-BD59-A6C34878D82A}">
                    <a16:rowId xmlns:a16="http://schemas.microsoft.com/office/drawing/2014/main" val="10002"/>
                  </a:ext>
                </a:extLst>
              </a:tr>
              <a:tr h="785611">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大型蓄電システム試験・評価施設（</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algn="l"/>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月に、世界最大級となる大型蓄電システム等の性能に関する試験評価施設が咲洲に開所し、同年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月から運用開始。大型蓄電池・蓄電システムの性能の優位性・安全性に関する試験評価を可能にする国内初の施設であり、国内産業の国際競争力の強化に貢献。欧米も想定し、複数の電圧に対応。</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01009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08" y="3291036"/>
            <a:ext cx="302895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p:nvPr/>
        </p:nvSpPr>
        <p:spPr>
          <a:xfrm>
            <a:off x="132114" y="2998693"/>
            <a:ext cx="392396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東西二極の一極としての大阪・関西</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95536" y="4341004"/>
            <a:ext cx="1584176" cy="600164"/>
          </a:xfrm>
          <a:prstGeom prst="rect">
            <a:avLst/>
          </a:prstGeom>
          <a:noFill/>
        </p:spPr>
        <p:txBody>
          <a:bodyPr wrap="square" rtlCol="0">
            <a:spAutoFit/>
          </a:bodyPr>
          <a:lstStyle/>
          <a:p>
            <a:pPr algn="ctr"/>
            <a:r>
              <a:rPr kumimoji="1" lang="ja-JP" altLang="en-US" sz="1100" b="1" dirty="0" smtClean="0">
                <a:latin typeface="HGPｺﾞｼｯｸM" panose="020B0600000000000000" pitchFamily="50" charset="-128"/>
                <a:ea typeface="HGPｺﾞｼｯｸM" panose="020B0600000000000000" pitchFamily="50" charset="-128"/>
              </a:rPr>
              <a:t>西日本</a:t>
            </a:r>
            <a:endParaRPr kumimoji="1" lang="en-US" altLang="ja-JP" sz="1100" b="1" dirty="0" smtClean="0">
              <a:latin typeface="HGPｺﾞｼｯｸM" panose="020B0600000000000000" pitchFamily="50" charset="-128"/>
              <a:ea typeface="HGPｺﾞｼｯｸM" panose="020B0600000000000000" pitchFamily="50" charset="-128"/>
            </a:endParaRPr>
          </a:p>
          <a:p>
            <a:pPr algn="ctr"/>
            <a:r>
              <a:rPr kumimoji="1" lang="ja-JP" altLang="en-US" sz="1100" b="1" dirty="0" smtClean="0">
                <a:latin typeface="HGPｺﾞｼｯｸM" panose="020B0600000000000000" pitchFamily="50" charset="-128"/>
                <a:ea typeface="HGPｺﾞｼｯｸM" panose="020B0600000000000000" pitchFamily="50" charset="-128"/>
              </a:rPr>
              <a:t>人口</a:t>
            </a:r>
            <a:r>
              <a:rPr kumimoji="1" lang="en-US" altLang="ja-JP" sz="1100" b="1" dirty="0" smtClean="0">
                <a:latin typeface="HGPｺﾞｼｯｸM" panose="020B0600000000000000" pitchFamily="50" charset="-128"/>
                <a:ea typeface="HGPｺﾞｼｯｸM" panose="020B0600000000000000" pitchFamily="50" charset="-128"/>
              </a:rPr>
              <a:t>5,771</a:t>
            </a:r>
            <a:r>
              <a:rPr kumimoji="1" lang="ja-JP" altLang="en-US" sz="1100" b="1" dirty="0" smtClean="0">
                <a:latin typeface="HGPｺﾞｼｯｸM" panose="020B0600000000000000" pitchFamily="50" charset="-128"/>
                <a:ea typeface="HGPｺﾞｼｯｸM" panose="020B0600000000000000" pitchFamily="50" charset="-128"/>
              </a:rPr>
              <a:t>万人</a:t>
            </a:r>
            <a:endParaRPr kumimoji="1" lang="en-US" altLang="ja-JP" sz="1100" b="1" dirty="0" smtClean="0">
              <a:latin typeface="HGPｺﾞｼｯｸM" panose="020B0600000000000000" pitchFamily="50" charset="-128"/>
              <a:ea typeface="HGPｺﾞｼｯｸM" panose="020B0600000000000000" pitchFamily="50" charset="-128"/>
            </a:endParaRPr>
          </a:p>
          <a:p>
            <a:pPr algn="ctr"/>
            <a:r>
              <a:rPr lang="ja-JP" altLang="en-US" sz="1100" b="1" dirty="0" smtClean="0">
                <a:latin typeface="HGPｺﾞｼｯｸM" panose="020B0600000000000000" pitchFamily="50" charset="-128"/>
                <a:ea typeface="HGPｺﾞｼｯｸM" panose="020B0600000000000000" pitchFamily="50" charset="-128"/>
              </a:rPr>
              <a:t>実質</a:t>
            </a:r>
            <a:r>
              <a:rPr lang="en-US" altLang="ja-JP" sz="1100" b="1" dirty="0" smtClean="0">
                <a:latin typeface="HGPｺﾞｼｯｸM" panose="020B0600000000000000" pitchFamily="50" charset="-128"/>
                <a:ea typeface="HGPｺﾞｼｯｸM" panose="020B0600000000000000" pitchFamily="50" charset="-128"/>
              </a:rPr>
              <a:t>GDP235</a:t>
            </a:r>
            <a:r>
              <a:rPr lang="ja-JP" altLang="en-US" sz="1100" b="1" dirty="0" smtClean="0">
                <a:latin typeface="HGPｺﾞｼｯｸM" panose="020B0600000000000000" pitchFamily="50" charset="-128"/>
                <a:ea typeface="HGPｺﾞｼｯｸM" panose="020B0600000000000000" pitchFamily="50" charset="-128"/>
              </a:rPr>
              <a:t>兆円</a:t>
            </a:r>
            <a:endParaRPr kumimoji="1" lang="ja-JP" altLang="en-US" sz="1100" b="1" dirty="0">
              <a:latin typeface="HGPｺﾞｼｯｸM" panose="020B0600000000000000" pitchFamily="50" charset="-128"/>
              <a:ea typeface="HGPｺﾞｼｯｸM" panose="020B0600000000000000" pitchFamily="50" charset="-128"/>
            </a:endParaRPr>
          </a:p>
        </p:txBody>
      </p:sp>
      <p:sp>
        <p:nvSpPr>
          <p:cNvPr id="12" name="テキスト ボックス 11"/>
          <p:cNvSpPr txBox="1"/>
          <p:nvPr/>
        </p:nvSpPr>
        <p:spPr>
          <a:xfrm>
            <a:off x="2699792" y="4341004"/>
            <a:ext cx="1584176" cy="600164"/>
          </a:xfrm>
          <a:prstGeom prst="rect">
            <a:avLst/>
          </a:prstGeom>
          <a:noFill/>
        </p:spPr>
        <p:txBody>
          <a:bodyPr wrap="square" rtlCol="0">
            <a:spAutoFit/>
          </a:bodyPr>
          <a:lstStyle/>
          <a:p>
            <a:pPr algn="ctr"/>
            <a:r>
              <a:rPr kumimoji="1" lang="ja-JP" altLang="en-US" sz="1100" dirty="0" smtClean="0">
                <a:latin typeface="HGPｺﾞｼｯｸM" panose="020B0600000000000000" pitchFamily="50" charset="-128"/>
                <a:ea typeface="HGPｺﾞｼｯｸM" panose="020B0600000000000000" pitchFamily="50" charset="-128"/>
              </a:rPr>
              <a:t>東日本</a:t>
            </a:r>
            <a:endParaRPr kumimoji="1" lang="en-US" altLang="ja-JP" sz="1100" dirty="0" smtClean="0">
              <a:latin typeface="HGPｺﾞｼｯｸM" panose="020B0600000000000000" pitchFamily="50" charset="-128"/>
              <a:ea typeface="HGPｺﾞｼｯｸM" panose="020B0600000000000000" pitchFamily="50" charset="-128"/>
            </a:endParaRPr>
          </a:p>
          <a:p>
            <a:pPr algn="ctr"/>
            <a:r>
              <a:rPr kumimoji="1" lang="ja-JP" altLang="en-US" sz="1100" dirty="0" smtClean="0">
                <a:latin typeface="HGPｺﾞｼｯｸM" panose="020B0600000000000000" pitchFamily="50" charset="-128"/>
                <a:ea typeface="HGPｺﾞｼｯｸM" panose="020B0600000000000000" pitchFamily="50" charset="-128"/>
              </a:rPr>
              <a:t>人口</a:t>
            </a:r>
            <a:r>
              <a:rPr kumimoji="1" lang="en-US" altLang="ja-JP" sz="1100" dirty="0" smtClean="0">
                <a:latin typeface="HGPｺﾞｼｯｸM" panose="020B0600000000000000" pitchFamily="50" charset="-128"/>
                <a:ea typeface="HGPｺﾞｼｯｸM" panose="020B0600000000000000" pitchFamily="50" charset="-128"/>
              </a:rPr>
              <a:t>6,630</a:t>
            </a:r>
            <a:r>
              <a:rPr kumimoji="1" lang="ja-JP" altLang="en-US" sz="1100" dirty="0" smtClean="0">
                <a:latin typeface="HGPｺﾞｼｯｸM" panose="020B0600000000000000" pitchFamily="50" charset="-128"/>
                <a:ea typeface="HGPｺﾞｼｯｸM" panose="020B0600000000000000" pitchFamily="50" charset="-128"/>
              </a:rPr>
              <a:t>万人</a:t>
            </a:r>
            <a:endParaRPr kumimoji="1" lang="en-US" altLang="ja-JP" sz="1100" dirty="0" smtClean="0">
              <a:latin typeface="HGPｺﾞｼｯｸM" panose="020B0600000000000000" pitchFamily="50" charset="-128"/>
              <a:ea typeface="HGPｺﾞｼｯｸM" panose="020B0600000000000000" pitchFamily="50" charset="-128"/>
            </a:endParaRPr>
          </a:p>
          <a:p>
            <a:pPr algn="ctr"/>
            <a:r>
              <a:rPr lang="ja-JP" altLang="en-US" sz="1100" dirty="0" smtClean="0">
                <a:latin typeface="HGPｺﾞｼｯｸM" panose="020B0600000000000000" pitchFamily="50" charset="-128"/>
                <a:ea typeface="HGPｺﾞｼｯｸM" panose="020B0600000000000000" pitchFamily="50" charset="-128"/>
              </a:rPr>
              <a:t>実質</a:t>
            </a:r>
            <a:r>
              <a:rPr lang="en-US" altLang="ja-JP" sz="1100" dirty="0" smtClean="0">
                <a:latin typeface="HGPｺﾞｼｯｸM" panose="020B0600000000000000" pitchFamily="50" charset="-128"/>
                <a:ea typeface="HGPｺﾞｼｯｸM" panose="020B0600000000000000" pitchFamily="50" charset="-128"/>
              </a:rPr>
              <a:t>GDP295</a:t>
            </a:r>
            <a:r>
              <a:rPr lang="ja-JP" altLang="en-US" sz="1100" dirty="0" smtClean="0">
                <a:latin typeface="HGPｺﾞｼｯｸM" panose="020B0600000000000000" pitchFamily="50" charset="-128"/>
                <a:ea typeface="HGPｺﾞｼｯｸM" panose="020B0600000000000000" pitchFamily="50" charset="-128"/>
              </a:rPr>
              <a:t>兆円</a:t>
            </a:r>
            <a:endParaRPr kumimoji="1" lang="ja-JP" altLang="en-US" sz="1100" dirty="0">
              <a:latin typeface="HGPｺﾞｼｯｸM" panose="020B0600000000000000" pitchFamily="50" charset="-128"/>
              <a:ea typeface="HGPｺﾞｼｯｸM" panose="020B0600000000000000" pitchFamily="50" charset="-128"/>
            </a:endParaRPr>
          </a:p>
        </p:txBody>
      </p:sp>
      <p:sp>
        <p:nvSpPr>
          <p:cNvPr id="20" name="正方形/長方形 19"/>
          <p:cNvSpPr>
            <a:spLocks noChangeArrowheads="1"/>
          </p:cNvSpPr>
          <p:nvPr/>
        </p:nvSpPr>
        <p:spPr bwMode="auto">
          <a:xfrm>
            <a:off x="4427984" y="3473713"/>
            <a:ext cx="4464496" cy="1528624"/>
          </a:xfrm>
          <a:prstGeom prst="rect">
            <a:avLst/>
          </a:prstGeom>
          <a:solidFill>
            <a:schemeClr val="tx2">
              <a:lumMod val="20000"/>
              <a:lumOff val="80000"/>
            </a:schemeClr>
          </a:solidFill>
          <a:ln w="9525" algn="ctr">
            <a:solidFill>
              <a:srgbClr val="000000"/>
            </a:solidFill>
            <a:miter lim="800000"/>
            <a:headEnd/>
            <a:tailEnd/>
          </a:ln>
          <a:effectLst/>
          <a:extLst/>
        </p:spPr>
        <p:txBody>
          <a:bodyPr wrap="square" upright="1">
            <a:spAutoFit/>
          </a:bodyPr>
          <a:lstStyle/>
          <a:p>
            <a:pPr marL="114300" indent="-114300" fontAlgn="auto">
              <a:lnSpc>
                <a:spcPts val="1600"/>
              </a:lnSpc>
              <a:spcBef>
                <a:spcPts val="0"/>
              </a:spcBef>
              <a:spcAft>
                <a:spcPts val="0"/>
              </a:spcAft>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・さいたま新都心等の東京圏内の地区のほか</a:t>
            </a:r>
            <a:r>
              <a:rPr lang="ja-JP" altLang="en-US" sz="1300" kern="100" dirty="0" smtClean="0">
                <a:latin typeface="Meiryo UI" panose="020B0604030504040204" pitchFamily="50" charset="-128"/>
                <a:ea typeface="Meiryo UI" panose="020B0604030504040204" pitchFamily="50" charset="-128"/>
                <a:cs typeface="Meiryo UI" panose="020B0604030504040204" pitchFamily="50" charset="-128"/>
              </a:rPr>
              <a:t>、大規模</a:t>
            </a: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地震に係る現地対策本部の設置予定箇所、各府省等の地方支分部局が集積する都市（札幌市、仙台市、名古屋市、大阪市、広島市、福岡市等）等代替拠点と成り得る地域を対象に、代替拠点への職員の移動手段、既存の庁舎、設備及び資機材の活用、宿泊施設等の確保等に係る具体的なオペレーションについても検討するものとする。</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4"/>
          <p:cNvSpPr>
            <a:spLocks noChangeArrowheads="1"/>
          </p:cNvSpPr>
          <p:nvPr/>
        </p:nvSpPr>
        <p:spPr bwMode="auto">
          <a:xfrm>
            <a:off x="198614" y="6485274"/>
            <a:ext cx="3741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000" dirty="0" smtClean="0">
                <a:latin typeface="Meiryo UI" pitchFamily="50" charset="-128"/>
                <a:ea typeface="Meiryo UI" pitchFamily="50" charset="-128"/>
                <a:cs typeface="Meiryo UI" pitchFamily="50" charset="-128"/>
              </a:rPr>
              <a:t>出典：内閣府「県民経済計算」</a:t>
            </a:r>
            <a:r>
              <a:rPr lang="en-US" altLang="ja-JP" sz="1000" dirty="0" smtClean="0">
                <a:latin typeface="Meiryo UI" pitchFamily="50" charset="-128"/>
                <a:ea typeface="Meiryo UI" pitchFamily="50" charset="-128"/>
                <a:cs typeface="Meiryo UI" pitchFamily="50" charset="-128"/>
              </a:rPr>
              <a:t>(H27</a:t>
            </a:r>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a:p>
            <a:pPr eaLnBrk="1" hangingPunct="1">
              <a:spcBef>
                <a:spcPct val="0"/>
              </a:spcBef>
              <a:buFontTx/>
              <a:buNone/>
            </a:pPr>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統計局「人口推計（Ｈ</a:t>
            </a:r>
            <a:r>
              <a:rPr lang="en-US" altLang="ja-JP" sz="1000" dirty="0" smtClean="0">
                <a:latin typeface="Meiryo UI" pitchFamily="50" charset="-128"/>
                <a:ea typeface="Meiryo UI" pitchFamily="50" charset="-128"/>
                <a:cs typeface="Meiryo UI" pitchFamily="50" charset="-128"/>
              </a:rPr>
              <a:t>27</a:t>
            </a:r>
            <a:r>
              <a:rPr lang="ja-JP" altLang="en-US" sz="1000" dirty="0" smtClean="0">
                <a:latin typeface="Meiryo UI" pitchFamily="50" charset="-128"/>
                <a:ea typeface="Meiryo UI" pitchFamily="50" charset="-128"/>
                <a:cs typeface="Meiryo UI" pitchFamily="50" charset="-128"/>
              </a:rPr>
              <a:t>年</a:t>
            </a:r>
            <a:r>
              <a:rPr lang="en-US" altLang="ja-JP" sz="1000" dirty="0" smtClean="0">
                <a:latin typeface="Meiryo UI" pitchFamily="50" charset="-128"/>
                <a:ea typeface="Meiryo UI" pitchFamily="50" charset="-128"/>
                <a:cs typeface="Meiryo UI" pitchFamily="50" charset="-128"/>
              </a:rPr>
              <a:t>10</a:t>
            </a:r>
            <a:r>
              <a:rPr lang="ja-JP" altLang="en-US" sz="1000" dirty="0" smtClean="0">
                <a:latin typeface="Meiryo UI" pitchFamily="50" charset="-128"/>
                <a:ea typeface="Meiryo UI" pitchFamily="50" charset="-128"/>
                <a:cs typeface="Meiryo UI" pitchFamily="50" charset="-128"/>
              </a:rPr>
              <a:t>月</a:t>
            </a:r>
            <a:r>
              <a:rPr lang="en-US" altLang="ja-JP" sz="1000" dirty="0" smtClean="0">
                <a:latin typeface="Meiryo UI" pitchFamily="50" charset="-128"/>
                <a:ea typeface="Meiryo UI" pitchFamily="50" charset="-128"/>
                <a:cs typeface="Meiryo UI" pitchFamily="50" charset="-128"/>
              </a:rPr>
              <a:t>1</a:t>
            </a:r>
            <a:r>
              <a:rPr lang="ja-JP" altLang="en-US" sz="1000" dirty="0" smtClean="0">
                <a:latin typeface="Meiryo UI" pitchFamily="50" charset="-128"/>
                <a:ea typeface="Meiryo UI" pitchFamily="50" charset="-128"/>
                <a:cs typeface="Meiryo UI" pitchFamily="50" charset="-128"/>
              </a:rPr>
              <a:t>日付）」より作成</a:t>
            </a:r>
            <a:endParaRPr lang="ja-JP" altLang="en-US" sz="1000" dirty="0">
              <a:latin typeface="Meiryo UI" pitchFamily="50" charset="-128"/>
              <a:ea typeface="Meiryo UI" pitchFamily="50" charset="-128"/>
              <a:cs typeface="Meiryo UI" pitchFamily="50" charset="-128"/>
            </a:endParaRPr>
          </a:p>
        </p:txBody>
      </p:sp>
      <p:sp>
        <p:nvSpPr>
          <p:cNvPr id="16" name="正方形/長方形 10"/>
          <p:cNvSpPr>
            <a:spLocks noChangeArrowheads="1"/>
          </p:cNvSpPr>
          <p:nvPr/>
        </p:nvSpPr>
        <p:spPr bwMode="auto">
          <a:xfrm>
            <a:off x="125252" y="498158"/>
            <a:ext cx="90187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首都機能のバックアップ</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solidFill>
                  <a:schemeClr val="tx1"/>
                </a:solidFill>
              </a:rPr>
              <a:pPr>
                <a:defRPr/>
              </a:pPr>
              <a:t>143</a:t>
            </a:fld>
            <a:endParaRPr lang="ja-JP" altLang="en-US" dirty="0">
              <a:solidFill>
                <a:schemeClr val="tx1"/>
              </a:solidFill>
            </a:endParaRPr>
          </a:p>
        </p:txBody>
      </p:sp>
      <p:sp>
        <p:nvSpPr>
          <p:cNvPr id="15" name="正方形/長方形 14"/>
          <p:cNvSpPr>
            <a:spLocks noChangeArrowheads="1"/>
          </p:cNvSpPr>
          <p:nvPr/>
        </p:nvSpPr>
        <p:spPr bwMode="auto">
          <a:xfrm>
            <a:off x="4283968" y="5157192"/>
            <a:ext cx="4334992"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dirty="0" smtClean="0">
                <a:latin typeface="Meiryo UI" pitchFamily="50" charset="-128"/>
                <a:ea typeface="Meiryo UI" pitchFamily="50" charset="-128"/>
                <a:cs typeface="Meiryo UI" pitchFamily="50" charset="-128"/>
              </a:rPr>
              <a:t>○企業における機能分散・バックアップに関する取組みの例</a:t>
            </a:r>
            <a:endParaRPr lang="en-US" altLang="ja-JP" sz="1400" dirty="0" smtClean="0">
              <a:latin typeface="Meiryo UI" pitchFamily="50" charset="-128"/>
              <a:ea typeface="Meiryo UI" pitchFamily="50" charset="-128"/>
              <a:cs typeface="Meiryo UI" pitchFamily="50" charset="-128"/>
            </a:endParaRPr>
          </a:p>
          <a:p>
            <a:pPr marL="0" indent="0">
              <a:spcBef>
                <a:spcPts val="600"/>
              </a:spcBef>
              <a:buNone/>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AIG</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ジャパンホールディングス</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が第二の拠点</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を大阪</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新設</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5725" indent="-85725">
              <a:spcBef>
                <a:spcPts val="600"/>
              </a:spcBef>
              <a:buNone/>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・日本取引所グループ</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が首都圏・関東圏でのバックアップ態勢を見直し、大阪</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拠点を活用</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したバックアップ</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態勢を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5725" indent="-85725">
              <a:spcBef>
                <a:spcPts val="600"/>
              </a:spcBef>
              <a:buNone/>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・ＪＴＢが災害時に首都圏企業の中枢機能の大阪への移動等を</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サポート</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するサービスを開始　　等</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14"/>
          <p:cNvSpPr>
            <a:spLocks noChangeArrowheads="1"/>
          </p:cNvSpPr>
          <p:nvPr/>
        </p:nvSpPr>
        <p:spPr bwMode="auto">
          <a:xfrm>
            <a:off x="4219334" y="2998693"/>
            <a:ext cx="4961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dirty="0" smtClean="0">
                <a:latin typeface="Meiryo UI" pitchFamily="50" charset="-128"/>
                <a:ea typeface="Meiryo UI" pitchFamily="50" charset="-128"/>
                <a:cs typeface="Meiryo UI" pitchFamily="50" charset="-128"/>
              </a:rPr>
              <a:t>○政府の今後の検討課題　</a:t>
            </a:r>
            <a:r>
              <a:rPr lang="ja-JP" altLang="en-US" sz="1000" dirty="0" smtClean="0">
                <a:latin typeface="Meiryo UI" pitchFamily="50" charset="-128"/>
                <a:ea typeface="Meiryo UI" pitchFamily="50" charset="-128"/>
                <a:cs typeface="Meiryo UI" pitchFamily="50" charset="-128"/>
              </a:rPr>
              <a:t>（出典：</a:t>
            </a:r>
            <a:r>
              <a:rPr lang="ja-JP" altLang="en-US" sz="1000" dirty="0">
                <a:latin typeface="Meiryo UI" pitchFamily="50" charset="-128"/>
                <a:ea typeface="Meiryo UI" pitchFamily="50" charset="-128"/>
                <a:cs typeface="Meiryo UI" pitchFamily="50" charset="-128"/>
              </a:rPr>
              <a:t>内閣府「政府業務継続計画（</a:t>
            </a:r>
            <a:r>
              <a:rPr lang="ja-JP" altLang="en-US" sz="1000" dirty="0" smtClean="0">
                <a:latin typeface="Meiryo UI" pitchFamily="50" charset="-128"/>
                <a:ea typeface="Meiryo UI" pitchFamily="50" charset="-128"/>
                <a:cs typeface="Meiryo UI" pitchFamily="50" charset="-128"/>
              </a:rPr>
              <a:t>首都</a:t>
            </a:r>
            <a:endParaRPr lang="en-US" altLang="ja-JP" sz="1000" dirty="0" smtClean="0">
              <a:latin typeface="Meiryo UI" pitchFamily="50" charset="-128"/>
              <a:ea typeface="Meiryo UI" pitchFamily="50" charset="-128"/>
              <a:cs typeface="Meiryo UI" pitchFamily="50" charset="-128"/>
            </a:endParaRPr>
          </a:p>
          <a:p>
            <a:pPr eaLnBrk="1" hangingPunct="1">
              <a:spcBef>
                <a:spcPct val="0"/>
              </a:spcBef>
              <a:buFontTx/>
              <a:buNone/>
            </a:pPr>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直下</a:t>
            </a:r>
            <a:r>
              <a:rPr lang="ja-JP" altLang="en-US" sz="1000" dirty="0">
                <a:latin typeface="Meiryo UI" pitchFamily="50" charset="-128"/>
                <a:ea typeface="Meiryo UI" pitchFamily="50" charset="-128"/>
                <a:cs typeface="Meiryo UI" pitchFamily="50" charset="-128"/>
              </a:rPr>
              <a:t>地震対策</a:t>
            </a:r>
            <a:r>
              <a:rPr lang="ja-JP" altLang="en-US" sz="1000" dirty="0" smtClean="0">
                <a:latin typeface="Meiryo UI" pitchFamily="50" charset="-128"/>
                <a:ea typeface="Meiryo UI" pitchFamily="50" charset="-128"/>
                <a:cs typeface="Meiryo UI" pitchFamily="50" charset="-128"/>
              </a:rPr>
              <a:t>）（</a:t>
            </a:r>
            <a:r>
              <a:rPr lang="en-US" altLang="ja-JP" sz="1000" dirty="0" smtClean="0">
                <a:latin typeface="Meiryo UI" pitchFamily="50" charset="-128"/>
                <a:ea typeface="Meiryo UI" pitchFamily="50" charset="-128"/>
                <a:cs typeface="Meiryo UI" pitchFamily="50" charset="-128"/>
              </a:rPr>
              <a:t>2014</a:t>
            </a:r>
            <a:r>
              <a:rPr lang="ja-JP" altLang="en-US" sz="1000" dirty="0" smtClean="0">
                <a:latin typeface="Meiryo UI" pitchFamily="50" charset="-128"/>
                <a:ea typeface="Meiryo UI" pitchFamily="50" charset="-128"/>
                <a:cs typeface="Meiryo UI" pitchFamily="50" charset="-128"/>
              </a:rPr>
              <a:t>年</a:t>
            </a:r>
            <a:r>
              <a:rPr lang="en-US" altLang="ja-JP" sz="1000" dirty="0" smtClean="0">
                <a:latin typeface="Meiryo UI" pitchFamily="50" charset="-128"/>
                <a:ea typeface="Meiryo UI" pitchFamily="50" charset="-128"/>
                <a:cs typeface="Meiryo UI" pitchFamily="50" charset="-128"/>
              </a:rPr>
              <a:t>3</a:t>
            </a:r>
            <a:r>
              <a:rPr lang="ja-JP" altLang="en-US" sz="1000" dirty="0" smtClean="0">
                <a:latin typeface="Meiryo UI" pitchFamily="50" charset="-128"/>
                <a:ea typeface="Meiryo UI" pitchFamily="50" charset="-128"/>
                <a:cs typeface="Meiryo UI" pitchFamily="50" charset="-128"/>
              </a:rPr>
              <a:t>月）」から抜粋）</a:t>
            </a:r>
            <a:endParaRPr lang="ja-JP" altLang="en-US" sz="1000" dirty="0">
              <a:latin typeface="Meiryo UI" pitchFamily="50" charset="-128"/>
              <a:ea typeface="Meiryo UI" pitchFamily="50" charset="-128"/>
              <a:cs typeface="Meiryo UI" pitchFamily="50" charset="-128"/>
            </a:endParaRPr>
          </a:p>
        </p:txBody>
      </p:sp>
      <p:sp>
        <p:nvSpPr>
          <p:cNvPr id="22" name="正方形/長方形 21"/>
          <p:cNvSpPr/>
          <p:nvPr/>
        </p:nvSpPr>
        <p:spPr>
          <a:xfrm>
            <a:off x="125252" y="818613"/>
            <a:ext cx="8892000" cy="216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国家の危機管理の観点</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から、首都圏</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で大災害が発生した場合などを想定し、集中型から双眼型へと国土構造の転換を促進していくことが重要</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。首都圏</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以外で最も機能が集積する大阪・関西を、首都機能バックアップエリアとすることが求められる。</a:t>
            </a: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首都圏に本社がある大企業等では、大阪・関西をバックアップエリアとする仕組みの構築がみられる一方、政府では、東京</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圏外の代替</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拠点を今後</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の検討課題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とされているものの、具体化は進んでいない。</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市では、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月に「大阪・関西による首都</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機能バックアップ</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の実現</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に向けた取組みの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方向性」をとりまとめ、行政分野・経済分野について取組みを進める。</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0645781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179514" y="49815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南海トラフ巨大地震対策</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25252" y="836713"/>
            <a:ext cx="8928992" cy="151216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南海トラフ巨大地震</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の被害軽減を図るため、「</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新・大阪府地震防災アクションプラン」に基づき、防潮堤の液状化対策や密集市街地</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対策など、ハード・ソフト両面から取組みを進めている。</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結果、津波による人的被害は、約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人が約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人に、経済被害は、約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兆円が約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兆円に被害軽減効果があらわれる見込み。</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144</a:t>
            </a:fld>
            <a:endParaRPr lang="ja-JP" altLang="en-US" dirty="0"/>
          </a:p>
        </p:txBody>
      </p:sp>
      <p:pic>
        <p:nvPicPr>
          <p:cNvPr id="9" name="図 8"/>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5496" y="3007196"/>
            <a:ext cx="4457700" cy="3086100"/>
          </a:xfrm>
          <a:prstGeom prst="rect">
            <a:avLst/>
          </a:prstGeom>
        </p:spPr>
      </p:pic>
      <p:pic>
        <p:nvPicPr>
          <p:cNvPr id="10" name="図 9"/>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650804" y="3007196"/>
            <a:ext cx="4457700" cy="3086100"/>
          </a:xfrm>
          <a:prstGeom prst="rect">
            <a:avLst/>
          </a:prstGeom>
        </p:spPr>
      </p:pic>
      <p:sp>
        <p:nvSpPr>
          <p:cNvPr id="8" name="テキスト ボックス 7"/>
          <p:cNvSpPr txBox="1"/>
          <p:nvPr/>
        </p:nvSpPr>
        <p:spPr>
          <a:xfrm>
            <a:off x="6372200" y="6149066"/>
            <a:ext cx="2291012" cy="276999"/>
          </a:xfrm>
          <a:prstGeom prst="rect">
            <a:avLst/>
          </a:prstGeom>
          <a:noFill/>
        </p:spPr>
        <p:txBody>
          <a:bodyPr wrap="none" rtlCol="0" anchor="ctr" anchorCtr="0">
            <a:spAutoFit/>
          </a:bodyPr>
          <a:lstStyle/>
          <a:p>
            <a:r>
              <a:rPr lang="ja-JP" altLang="en-US" sz="1200" dirty="0" smtClean="0"/>
              <a:t>（</a:t>
            </a:r>
            <a:r>
              <a:rPr lang="en-US" altLang="ja-JP" sz="1200" dirty="0" smtClean="0"/>
              <a:t>H30.7</a:t>
            </a:r>
            <a:r>
              <a:rPr lang="ja-JP" altLang="en-US" sz="1200" dirty="0" smtClean="0"/>
              <a:t>　知事記者会見資料より）</a:t>
            </a:r>
            <a:endParaRPr kumimoji="1" lang="ja-JP" altLang="en-US" sz="1200" dirty="0"/>
          </a:p>
        </p:txBody>
      </p:sp>
    </p:spTree>
    <p:extLst>
      <p:ext uri="{BB962C8B-B14F-4D97-AF65-F5344CB8AC3E}">
        <p14:creationId xmlns:p14="http://schemas.microsoft.com/office/powerpoint/2010/main" val="420603222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179514" y="498158"/>
            <a:ext cx="50799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大阪府内建築物の耐震化率</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25252" y="836713"/>
            <a:ext cx="8928992" cy="11521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民間建築物（民間住宅及び多数の者が利用する建築物（民間））と</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府有</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建築物のそれぞれの耐震化率が増加傾向。</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中でも、府</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有建築物の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耐震化率が大きく</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増加している。</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145</a:t>
            </a:fld>
            <a:endParaRPr lang="ja-JP" altLang="en-US" dirty="0"/>
          </a:p>
        </p:txBody>
      </p:sp>
      <p:sp>
        <p:nvSpPr>
          <p:cNvPr id="11" name="正方形/長方形 10"/>
          <p:cNvSpPr>
            <a:spLocks noChangeArrowheads="1"/>
          </p:cNvSpPr>
          <p:nvPr/>
        </p:nvSpPr>
        <p:spPr bwMode="auto">
          <a:xfrm>
            <a:off x="2987824" y="548680"/>
            <a:ext cx="41764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出典：大阪府「住宅建築物耐震</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カ年戦略・大阪」</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5376" y="2884351"/>
            <a:ext cx="4212122"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正方形/長方形 17"/>
          <p:cNvSpPr/>
          <p:nvPr/>
        </p:nvSpPr>
        <p:spPr>
          <a:xfrm>
            <a:off x="105748" y="2538821"/>
            <a:ext cx="392396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民間建築物と府有建築物の耐震化率の推移</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67959" y="2884351"/>
            <a:ext cx="4621041" cy="2599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正方形/長方形 21"/>
          <p:cNvSpPr/>
          <p:nvPr/>
        </p:nvSpPr>
        <p:spPr>
          <a:xfrm>
            <a:off x="4395952" y="2545220"/>
            <a:ext cx="46210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○大阪府の多数の者が利用する建築物</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の耐震化率</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7480818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正方形/長方形 7"/>
          <p:cNvSpPr>
            <a:spLocks noChangeArrowheads="1"/>
          </p:cNvSpPr>
          <p:nvPr/>
        </p:nvSpPr>
        <p:spPr bwMode="auto">
          <a:xfrm>
            <a:off x="258132" y="2852936"/>
            <a:ext cx="5327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おおさかエネルギー地産地消推進プラン</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2014.3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策定）</a:t>
            </a:r>
          </a:p>
        </p:txBody>
      </p:sp>
      <p:graphicFrame>
        <p:nvGraphicFramePr>
          <p:cNvPr id="9" name="表 8"/>
          <p:cNvGraphicFramePr>
            <a:graphicFrameLocks noGrp="1"/>
          </p:cNvGraphicFramePr>
          <p:nvPr>
            <p:extLst>
              <p:ext uri="{D42A27DB-BD31-4B8C-83A1-F6EECF244321}">
                <p14:modId xmlns:p14="http://schemas.microsoft.com/office/powerpoint/2010/main" val="943243595"/>
              </p:ext>
            </p:extLst>
          </p:nvPr>
        </p:nvGraphicFramePr>
        <p:xfrm>
          <a:off x="554831" y="3236936"/>
          <a:ext cx="7961312" cy="3000375"/>
        </p:xfrm>
        <a:graphic>
          <a:graphicData uri="http://schemas.openxmlformats.org/drawingml/2006/table">
            <a:tbl>
              <a:tblPr firstRow="1" firstCol="1" bandRow="1"/>
              <a:tblGrid>
                <a:gridCol w="7961312">
                  <a:extLst>
                    <a:ext uri="{9D8B030D-6E8A-4147-A177-3AD203B41FA5}">
                      <a16:colId xmlns:a16="http://schemas.microsoft.com/office/drawing/2014/main" val="20000"/>
                    </a:ext>
                  </a:extLst>
                </a:gridCol>
              </a:tblGrid>
              <a:tr h="3000375">
                <a:tc>
                  <a:txBody>
                    <a:bodyPr/>
                    <a:lstStyle/>
                    <a:p>
                      <a:pPr algn="l">
                        <a:lnSpc>
                          <a:spcPct val="100000"/>
                        </a:lnSpc>
                        <a:spcAft>
                          <a:spcPts val="0"/>
                        </a:spcAft>
                      </a:pP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○期間　～</a:t>
                      </a:r>
                      <a:r>
                        <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年度まで（</a:t>
                      </a:r>
                      <a:r>
                        <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国のエネルギー政策の動向により期間中にあっても適宜見直しを行う）</a:t>
                      </a: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（１）再生可能エネルギーの普及拡大</a:t>
                      </a: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大阪の地域特性を考慮し、太陽光発電の普及促進に力点を置き、</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年度までに府域で</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の太陽光発電の増加をめざします！</a:t>
                      </a:r>
                      <a:endPar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（２）エネルギー消費の抑制　（省エネ型ライフスタイルへの転換等）</a:t>
                      </a: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省エネ機器・設備の導入促進等を図り、エネルギーを有効活用して無理なくエネルギー使用量を削減で</a:t>
                      </a:r>
                      <a:endPar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きる省エネルギー社会の構築をめざします！</a:t>
                      </a:r>
                      <a:endPar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（３）電力需要の平準化と電力供給の安定化</a:t>
                      </a: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ガス冷暖房等の導入により</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の電力需要を削減するとともに、分散型電源等（コージェネレーショ</a:t>
                      </a:r>
                      <a:endPar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ン等）の導入により新たに</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の供給力を確保します！</a:t>
                      </a:r>
                      <a:endPar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0" name="正方形/長方形 10"/>
          <p:cNvSpPr>
            <a:spLocks noChangeArrowheads="1"/>
          </p:cNvSpPr>
          <p:nvPr/>
        </p:nvSpPr>
        <p:spPr bwMode="auto">
          <a:xfrm>
            <a:off x="125252" y="616913"/>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エネルギー地産地消推進プラン</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25252" y="1124746"/>
            <a:ext cx="8928992" cy="14401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東日本大震災により我が国のエネルギー供給の脆弱さが露呈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も持続的な経済成長を図るためには、エネルギー需給構造の転換が必要。</a:t>
            </a: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市では</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月、「おおさかエネルギー地産地消推進プラン」を策定し</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再生可能エネルギーの普及拡大、</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エネルギー消費の抑制、</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電力需要の平準化と電力供給の安定化について、「おおさかスマートエネルギーセンター」を拠点として取組みを進めている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12"/>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146</a:t>
            </a:fld>
            <a:endParaRPr lang="ja-JP" altLang="en-US" dirty="0"/>
          </a:p>
        </p:txBody>
      </p:sp>
    </p:spTree>
    <p:extLst>
      <p:ext uri="{BB962C8B-B14F-4D97-AF65-F5344CB8AC3E}">
        <p14:creationId xmlns:p14="http://schemas.microsoft.com/office/powerpoint/2010/main" val="71302339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テキスト ボックス 11"/>
          <p:cNvSpPr txBox="1">
            <a:spLocks noChangeArrowheads="1"/>
          </p:cNvSpPr>
          <p:nvPr/>
        </p:nvSpPr>
        <p:spPr bwMode="auto">
          <a:xfrm>
            <a:off x="4716016" y="3993940"/>
            <a:ext cx="4338227"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○水素ステーションの整備状況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None/>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出典：（一社）次世代自動車振興センター（</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月現在）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4211" name="テキスト ボックス 10"/>
          <p:cNvSpPr txBox="1">
            <a:spLocks noChangeArrowheads="1"/>
          </p:cNvSpPr>
          <p:nvPr/>
        </p:nvSpPr>
        <p:spPr bwMode="auto">
          <a:xfrm>
            <a:off x="0" y="4005064"/>
            <a:ext cx="2304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中央</a:t>
            </a:r>
            <a:r>
              <a:rPr lang="ja-JP" altLang="en-US" sz="1400" dirty="0">
                <a:latin typeface="Meiryo UI" pitchFamily="50" charset="-128"/>
                <a:ea typeface="Meiryo UI" pitchFamily="50" charset="-128"/>
                <a:cs typeface="Meiryo UI" pitchFamily="50" charset="-128"/>
              </a:rPr>
              <a:t>卸売市場の燃料</a:t>
            </a:r>
            <a:r>
              <a:rPr lang="ja-JP" altLang="en-US" sz="1400" dirty="0" smtClean="0">
                <a:latin typeface="Meiryo UI" pitchFamily="50" charset="-128"/>
                <a:ea typeface="Meiryo UI" pitchFamily="50" charset="-128"/>
                <a:cs typeface="Meiryo UI" pitchFamily="50" charset="-128"/>
              </a:rPr>
              <a:t>電池</a:t>
            </a:r>
            <a:endParaRPr lang="ja-JP" altLang="en-US" sz="1400" dirty="0">
              <a:latin typeface="Meiryo UI" pitchFamily="50" charset="-128"/>
              <a:ea typeface="Meiryo UI" pitchFamily="50" charset="-128"/>
              <a:cs typeface="Meiryo UI" pitchFamily="50" charset="-128"/>
            </a:endParaRPr>
          </a:p>
        </p:txBody>
      </p:sp>
      <p:pic>
        <p:nvPicPr>
          <p:cNvPr id="94213" name="Picture 3" descr="C:\Users\ShimaguchiS\AppData\Local\Microsoft\Windows\Temporary Internet Files\Content.Outlook\ONLP7RQS\３BGM00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376" y="4312841"/>
            <a:ext cx="1581503" cy="12622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正方形/長方形 10"/>
          <p:cNvSpPr>
            <a:spLocks noChangeArrowheads="1"/>
          </p:cNvSpPr>
          <p:nvPr/>
        </p:nvSpPr>
        <p:spPr bwMode="auto">
          <a:xfrm>
            <a:off x="160464" y="49815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新たなエネルギーインフラの構築</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25252" y="841618"/>
            <a:ext cx="8928992" cy="314634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新エネルギー</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機器等の公共施設での先導的な導入・活用事例の創出・</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PR</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通じて、さら</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なる新エネルギー関連ビジネスの普及・市場拡大に</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つとめており、</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ステーション整備に取り組む民間事業者に、大阪の都心部に位置する府有地の貸し付けを実施。また、大阪府中央卸売市場に国内最大級の燃料電池を設置し、新エネルギー等を利用した安定的電源の導入実証を実施。</a:t>
            </a: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月には、新たな製品・サービスの実用化により水素利用の幅の拡大を図るため、水素関連事業の取組みの方向性を示した</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a:t>
            </a:r>
            <a:r>
              <a:rPr lang="en-US" altLang="ja-JP"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ビジョン」を策定。同年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月に大阪府市連携のもと設置した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H2Osaka</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ビジョン推進会議により、新たな実証事業等のプロジェクト創出を</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水素グリッドプロジェクト事業を開始。</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に、関空</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島に「イワタニ水素ステーション関西国際空港」が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開所。</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期島に「大規模産業車両用水素インフラ」が開所。</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また、地中熱</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利用の促進や建物間で電気や熱の融通を行うエネルギー面的利用の促進などの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取組みも進めて</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975851619"/>
              </p:ext>
            </p:extLst>
          </p:nvPr>
        </p:nvGraphicFramePr>
        <p:xfrm>
          <a:off x="4991451" y="4498663"/>
          <a:ext cx="4027115" cy="2091175"/>
        </p:xfrm>
        <a:graphic>
          <a:graphicData uri="http://schemas.openxmlformats.org/drawingml/2006/table">
            <a:tbl>
              <a:tblPr firstRow="1" bandRow="1">
                <a:tableStyleId>{5C22544A-7EE6-4342-B048-85BDC9FD1C3A}</a:tableStyleId>
              </a:tblPr>
              <a:tblGrid>
                <a:gridCol w="1666212">
                  <a:extLst>
                    <a:ext uri="{9D8B030D-6E8A-4147-A177-3AD203B41FA5}">
                      <a16:colId xmlns:a16="http://schemas.microsoft.com/office/drawing/2014/main" val="20000"/>
                    </a:ext>
                  </a:extLst>
                </a:gridCol>
                <a:gridCol w="2360903">
                  <a:extLst>
                    <a:ext uri="{9D8B030D-6E8A-4147-A177-3AD203B41FA5}">
                      <a16:colId xmlns:a16="http://schemas.microsoft.com/office/drawing/2014/main" val="20001"/>
                    </a:ext>
                  </a:extLst>
                </a:gridCol>
              </a:tblGrid>
              <a:tr h="277615">
                <a:tc>
                  <a:txBody>
                    <a:bodyPr/>
                    <a:lstStyle/>
                    <a:p>
                      <a:pPr algn="ct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地域</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都道府県設置数</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4016">
                <a:tc rowSpan="2">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首都圏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うち東京都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2968">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うち神奈川県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912">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中京圏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うち愛知県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うち大阪府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北部九州圏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うち福岡県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44760">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その他の地域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直近、北海道、福島、岡山で増加</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合計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14"/>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46912" y="6525344"/>
            <a:ext cx="2133600" cy="365125"/>
          </a:xfrm>
        </p:spPr>
        <p:txBody>
          <a:bodyPr/>
          <a:lstStyle/>
          <a:p>
            <a:pPr>
              <a:defRPr/>
            </a:pPr>
            <a:fld id="{4AC9B83D-17C3-4F2E-B0BA-D155CD364A7C}" type="slidenum">
              <a:rPr lang="ja-JP" altLang="en-US" b="1" smtClean="0"/>
              <a:pPr>
                <a:defRPr/>
              </a:pPr>
              <a:t>147</a:t>
            </a:fld>
            <a:endParaRPr lang="ja-JP" altLang="en-US" b="1" dirty="0"/>
          </a:p>
        </p:txBody>
      </p:sp>
      <p:pic>
        <p:nvPicPr>
          <p:cNvPr id="94215"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43784" y="4343544"/>
            <a:ext cx="2224366" cy="149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404559" y="4005064"/>
            <a:ext cx="2574539" cy="307777"/>
          </a:xfrm>
          <a:prstGeom prst="rect">
            <a:avLst/>
          </a:prstGeom>
          <a:noFill/>
        </p:spPr>
        <p:txBody>
          <a:bodyPr wrap="square" rtlCol="0">
            <a:spAutoFit/>
          </a:bodyPr>
          <a:lstStyle/>
          <a:p>
            <a:pPr>
              <a:spcBef>
                <a:spcPct val="0"/>
              </a:spcBef>
            </a:pPr>
            <a:r>
              <a:rPr lang="ja-JP" altLang="en-US" sz="1400" dirty="0" smtClean="0">
                <a:latin typeface="Meiryo UI" pitchFamily="50" charset="-128"/>
                <a:ea typeface="Meiryo UI" pitchFamily="50" charset="-128"/>
                <a:cs typeface="Meiryo UI" pitchFamily="50" charset="-128"/>
              </a:rPr>
              <a:t>○</a:t>
            </a:r>
            <a:r>
              <a:rPr lang="en-US" altLang="ja-JP" sz="1400" dirty="0" smtClean="0">
                <a:latin typeface="Meiryo UI" pitchFamily="50" charset="-128"/>
                <a:ea typeface="Meiryo UI" pitchFamily="50" charset="-128"/>
                <a:cs typeface="Meiryo UI" pitchFamily="50" charset="-128"/>
              </a:rPr>
              <a:t>KIX</a:t>
            </a:r>
            <a:r>
              <a:rPr lang="ja-JP" altLang="en-US" sz="1400" dirty="0" smtClean="0">
                <a:latin typeface="Meiryo UI" pitchFamily="50" charset="-128"/>
                <a:ea typeface="Meiryo UI" pitchFamily="50" charset="-128"/>
                <a:cs typeface="Meiryo UI" pitchFamily="50" charset="-128"/>
              </a:rPr>
              <a:t>水素グリッド</a:t>
            </a:r>
            <a:r>
              <a:rPr lang="en-US" altLang="ja-JP" sz="1400" dirty="0" smtClean="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イメージ図）</a:t>
            </a:r>
            <a:endParaRPr lang="ja-JP" altLang="en-US" sz="1400" dirty="0">
              <a:latin typeface="Meiryo UI" pitchFamily="50" charset="-128"/>
              <a:ea typeface="Meiryo UI" pitchFamily="50" charset="-128"/>
              <a:cs typeface="Meiryo UI" pitchFamily="50" charset="-128"/>
            </a:endParaRPr>
          </a:p>
        </p:txBody>
      </p:sp>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726" y="5727415"/>
            <a:ext cx="1942531" cy="102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2245024" y="6240072"/>
            <a:ext cx="1894928" cy="523220"/>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産業</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車両用</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大規模</a:t>
            </a:r>
            <a:endParaRPr lang="en-US" altLang="zh-TW"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水素</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供給施設</a:t>
            </a:r>
          </a:p>
        </p:txBody>
      </p:sp>
    </p:spTree>
    <p:extLst>
      <p:ext uri="{BB962C8B-B14F-4D97-AF65-F5344CB8AC3E}">
        <p14:creationId xmlns:p14="http://schemas.microsoft.com/office/powerpoint/2010/main" val="157051714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6512" y="1939478"/>
            <a:ext cx="5124327"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当たり公園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：国土交通省「都市公園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データベース」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日時点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621996" y="1908701"/>
            <a:ext cx="4414499"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都市ランキング（都心部の緑被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状況）</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2805960991"/>
              </p:ext>
            </p:extLst>
          </p:nvPr>
        </p:nvGraphicFramePr>
        <p:xfrm>
          <a:off x="4800002" y="2492896"/>
          <a:ext cx="3444406" cy="3486393"/>
        </p:xfrm>
        <a:graphic>
          <a:graphicData uri="http://schemas.openxmlformats.org/drawingml/2006/table">
            <a:tbl>
              <a:tblPr firstRow="1" bandRow="1">
                <a:tableStyleId>{5C22544A-7EE6-4342-B048-85BDC9FD1C3A}</a:tableStyleId>
              </a:tblPr>
              <a:tblGrid>
                <a:gridCol w="128416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387377">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都市名</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チューリッヒ</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1"/>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フランクフルト</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ジュネーブ</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3"/>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ストックホルム</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4"/>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シカゴ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3740144025"/>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5"/>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7"/>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8"/>
                  </a:ext>
                </a:extLst>
              </a:tr>
            </a:tbl>
          </a:graphicData>
        </a:graphic>
      </p:graphicFrame>
      <p:sp>
        <p:nvSpPr>
          <p:cNvPr id="20" name="正方形/長方形 10"/>
          <p:cNvSpPr>
            <a:spLocks noChangeArrowheads="1"/>
          </p:cNvSpPr>
          <p:nvPr/>
        </p:nvSpPr>
        <p:spPr bwMode="auto">
          <a:xfrm>
            <a:off x="179514" y="570166"/>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の都市緑化の現状</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80728"/>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大阪府は一人あたり</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公園面積が他の都道府県と比べて低い</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水準。また</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（都心部）の緑被状況も世界主要都市と比較して低水準</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に留まっている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148</a:t>
            </a:fld>
            <a:endParaRPr lang="ja-JP" altLang="en-US" b="1" dirty="0"/>
          </a:p>
        </p:txBody>
      </p:sp>
      <p:sp>
        <p:nvSpPr>
          <p:cNvPr id="3" name="テキスト ボックス 2"/>
          <p:cNvSpPr txBox="1"/>
          <p:nvPr/>
        </p:nvSpPr>
        <p:spPr>
          <a:xfrm>
            <a:off x="35496" y="2375302"/>
            <a:ext cx="970794" cy="261610"/>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644008" y="2132856"/>
            <a:ext cx="5052319" cy="276999"/>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：（一財）</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森</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記念</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財団</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4752528" y="6021288"/>
            <a:ext cx="2843808" cy="253916"/>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（）内の数字は昨年のランキング</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164800053"/>
              </p:ext>
            </p:extLst>
          </p:nvPr>
        </p:nvGraphicFramePr>
        <p:xfrm>
          <a:off x="179514" y="2626722"/>
          <a:ext cx="4442482" cy="36484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79518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4"/>
          <p:cNvSpPr>
            <a:spLocks noChangeArrowheads="1"/>
          </p:cNvSpPr>
          <p:nvPr/>
        </p:nvSpPr>
        <p:spPr bwMode="auto">
          <a:xfrm>
            <a:off x="251520" y="755412"/>
            <a:ext cx="7095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有効求人倍率・新規求人</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倍率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：厚生労働省「職業安定業務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統計」より作成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79512" y="1124744"/>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大阪府の有効求人倍率、新規求人倍率はともに右肩上がりに推移。（</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現在、大阪府有効求人倍率：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、新規求人倍率</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有効求人倍率は、全国平均とほぼ同水準にあるが、新規求人倍率は概ね全国平均を上回る。</a:t>
            </a:r>
          </a:p>
        </p:txBody>
      </p:sp>
      <p:cxnSp>
        <p:nvCxnSpPr>
          <p:cNvPr id="21" name="直線コネクタ 20"/>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成長</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目標 「雇用創出」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14</a:t>
            </a:fld>
            <a:endParaRPr lang="ja-JP" altLang="en-US" b="1" dirty="0"/>
          </a:p>
        </p:txBody>
      </p:sp>
      <p:graphicFrame>
        <p:nvGraphicFramePr>
          <p:cNvPr id="8" name="グラフ 7"/>
          <p:cNvGraphicFramePr>
            <a:graphicFrameLocks/>
          </p:cNvGraphicFramePr>
          <p:nvPr>
            <p:extLst>
              <p:ext uri="{D42A27DB-BD31-4B8C-83A1-F6EECF244321}">
                <p14:modId xmlns:p14="http://schemas.microsoft.com/office/powerpoint/2010/main" val="3935339255"/>
              </p:ext>
            </p:extLst>
          </p:nvPr>
        </p:nvGraphicFramePr>
        <p:xfrm>
          <a:off x="179512" y="2276872"/>
          <a:ext cx="8856984"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9" name="四角形吹き出し 8"/>
          <p:cNvSpPr/>
          <p:nvPr/>
        </p:nvSpPr>
        <p:spPr>
          <a:xfrm>
            <a:off x="5004048" y="3573016"/>
            <a:ext cx="1368153" cy="216024"/>
          </a:xfrm>
          <a:prstGeom prst="wedgeRectCallout">
            <a:avLst>
              <a:gd name="adj1" fmla="val 91546"/>
              <a:gd name="adj2" fmla="val 5624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dirty="0" smtClean="0">
                <a:solidFill>
                  <a:schemeClr val="tx1"/>
                </a:solidFill>
              </a:rPr>
              <a:t>新規求人倍率（</a:t>
            </a:r>
            <a:r>
              <a:rPr lang="ja-JP" altLang="en-US" sz="1000" dirty="0">
                <a:solidFill>
                  <a:schemeClr val="tx1"/>
                </a:solidFill>
              </a:rPr>
              <a:t>全国</a:t>
            </a:r>
            <a:r>
              <a:rPr lang="ja-JP" altLang="en-US" sz="1000" dirty="0" smtClean="0">
                <a:solidFill>
                  <a:schemeClr val="tx1"/>
                </a:solidFill>
              </a:rPr>
              <a:t>）</a:t>
            </a:r>
            <a:endParaRPr lang="ja-JP" sz="1000" dirty="0">
              <a:solidFill>
                <a:schemeClr val="tx1"/>
              </a:solidFill>
            </a:endParaRPr>
          </a:p>
        </p:txBody>
      </p:sp>
      <p:sp>
        <p:nvSpPr>
          <p:cNvPr id="10" name="四角形吹き出し 9"/>
          <p:cNvSpPr/>
          <p:nvPr/>
        </p:nvSpPr>
        <p:spPr>
          <a:xfrm>
            <a:off x="5364088" y="4211670"/>
            <a:ext cx="1490960" cy="229775"/>
          </a:xfrm>
          <a:prstGeom prst="wedgeRectCallout">
            <a:avLst>
              <a:gd name="adj1" fmla="val 90214"/>
              <a:gd name="adj2" fmla="val -2128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dirty="0">
                <a:solidFill>
                  <a:schemeClr val="tx1"/>
                </a:solidFill>
              </a:rPr>
              <a:t>有効</a:t>
            </a:r>
            <a:r>
              <a:rPr lang="ja-JP" altLang="en-US" sz="1000" dirty="0" smtClean="0">
                <a:solidFill>
                  <a:schemeClr val="tx1"/>
                </a:solidFill>
              </a:rPr>
              <a:t>求人倍率（大阪府）</a:t>
            </a:r>
            <a:endParaRPr lang="ja-JP" sz="1000" dirty="0">
              <a:solidFill>
                <a:schemeClr val="tx1"/>
              </a:solidFill>
            </a:endParaRPr>
          </a:p>
        </p:txBody>
      </p:sp>
      <p:sp>
        <p:nvSpPr>
          <p:cNvPr id="11" name="四角形吹き出し 10"/>
          <p:cNvSpPr/>
          <p:nvPr/>
        </p:nvSpPr>
        <p:spPr>
          <a:xfrm>
            <a:off x="6325592" y="4634300"/>
            <a:ext cx="1490960" cy="229775"/>
          </a:xfrm>
          <a:prstGeom prst="wedgeRectCallout">
            <a:avLst>
              <a:gd name="adj1" fmla="val 53935"/>
              <a:gd name="adj2" fmla="val -1614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dirty="0">
                <a:solidFill>
                  <a:schemeClr val="tx1"/>
                </a:solidFill>
              </a:rPr>
              <a:t>有効</a:t>
            </a:r>
            <a:r>
              <a:rPr lang="ja-JP" altLang="en-US" sz="1000" dirty="0" smtClean="0">
                <a:solidFill>
                  <a:schemeClr val="tx1"/>
                </a:solidFill>
              </a:rPr>
              <a:t>求人倍率（</a:t>
            </a:r>
            <a:r>
              <a:rPr lang="ja-JP" altLang="en-US" sz="1000" dirty="0">
                <a:solidFill>
                  <a:schemeClr val="tx1"/>
                </a:solidFill>
              </a:rPr>
              <a:t>全国</a:t>
            </a:r>
            <a:r>
              <a:rPr lang="ja-JP" altLang="en-US" sz="1000" dirty="0" smtClean="0">
                <a:solidFill>
                  <a:schemeClr val="tx1"/>
                </a:solidFill>
              </a:rPr>
              <a:t>）</a:t>
            </a:r>
            <a:endParaRPr lang="ja-JP" sz="1000" dirty="0">
              <a:solidFill>
                <a:schemeClr val="tx1"/>
              </a:solidFill>
            </a:endParaRPr>
          </a:p>
        </p:txBody>
      </p:sp>
    </p:spTree>
    <p:extLst>
      <p:ext uri="{BB962C8B-B14F-4D97-AF65-F5344CB8AC3E}">
        <p14:creationId xmlns:p14="http://schemas.microsoft.com/office/powerpoint/2010/main" val="166827779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p:cNvGraphicFramePr>
            <a:graphicFrameLocks noGrp="1"/>
          </p:cNvGraphicFramePr>
          <p:nvPr>
            <p:extLst>
              <p:ext uri="{D42A27DB-BD31-4B8C-83A1-F6EECF244321}">
                <p14:modId xmlns:p14="http://schemas.microsoft.com/office/powerpoint/2010/main" val="1926953065"/>
              </p:ext>
            </p:extLst>
          </p:nvPr>
        </p:nvGraphicFramePr>
        <p:xfrm>
          <a:off x="196080" y="3542595"/>
          <a:ext cx="3007768" cy="2718351"/>
        </p:xfrm>
        <a:graphic>
          <a:graphicData uri="http://schemas.openxmlformats.org/drawingml/2006/table">
            <a:tbl>
              <a:tblPr/>
              <a:tblGrid>
                <a:gridCol w="845460">
                  <a:extLst>
                    <a:ext uri="{9D8B030D-6E8A-4147-A177-3AD203B41FA5}">
                      <a16:colId xmlns:a16="http://schemas.microsoft.com/office/drawing/2014/main" val="20000"/>
                    </a:ext>
                  </a:extLst>
                </a:gridCol>
                <a:gridCol w="745986">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624234">
                  <a:extLst>
                    <a:ext uri="{9D8B030D-6E8A-4147-A177-3AD203B41FA5}">
                      <a16:colId xmlns:a16="http://schemas.microsoft.com/office/drawing/2014/main" val="20003"/>
                    </a:ext>
                  </a:extLst>
                </a:gridCol>
              </a:tblGrid>
              <a:tr h="656957">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都</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道</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府県</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国土</a:t>
                      </a:r>
                      <a:endPar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57,220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190,514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東京都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78,927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219,100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119,779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379,775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1182">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神奈川県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94,695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241,592</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愛知県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218,153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517,290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正方形/長方形 5"/>
          <p:cNvSpPr/>
          <p:nvPr/>
        </p:nvSpPr>
        <p:spPr>
          <a:xfrm>
            <a:off x="155674" y="2650617"/>
            <a:ext cx="2952328" cy="707886"/>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○大阪府と他都県の森林面積等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（出典：林野庁「都道府県別森林率・</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人工林率」（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年３月末現在））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239200" y="2670563"/>
            <a:ext cx="2916976" cy="15465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○自然災害から暮らしを守る取組み</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「危険渓流の流木対策事業」</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局地的</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な集中豪雨が頻繁に発生し、土石流の発生時に渓流沿いの木を巻き込んで流れ出すことで、河川や水路等をふさぎ</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冠水や交通遮断など市街地における被害を拡大させる流木災害を未然に防止する。</a:t>
            </a:r>
          </a:p>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10"/>
          <p:cNvSpPr>
            <a:spLocks noChangeArrowheads="1"/>
          </p:cNvSpPr>
          <p:nvPr/>
        </p:nvSpPr>
        <p:spPr bwMode="auto">
          <a:xfrm>
            <a:off x="178024" y="622053"/>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の森林環境の現状</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25252" y="1124744"/>
            <a:ext cx="8928992" cy="144016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大阪府の森林率は、他の都市部より低く、３０％に留まっている。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周辺部において、森林の適正な維持管理や周辺山系の保全等を進めることは、自然あふれる魅力ある地域づくりになるとともに、災害に強い森林の再生につながる。そのため、「自然災害から暮らしを守る」、「健全な森林を次世代へつなぐ」ための取組みを緊急かつ集中的に実施するため、</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年間、森林環境税を導入して対応。</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149</a:t>
            </a:fld>
            <a:endParaRPr lang="ja-JP" altLang="en-US" b="1" dirty="0"/>
          </a:p>
        </p:txBody>
      </p:sp>
      <p:pic>
        <p:nvPicPr>
          <p:cNvPr id="13" name="Picture 100" descr="Z:\泉州農緑\07森林課\H30年度\00 Ｈ29実績・完成写真\H29 完成写真\04治山\01仏並\P41900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4293097"/>
            <a:ext cx="2794969" cy="196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p:cNvSpPr/>
          <p:nvPr/>
        </p:nvSpPr>
        <p:spPr>
          <a:xfrm>
            <a:off x="6124898" y="2670563"/>
            <a:ext cx="2955855" cy="1392689"/>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○健全な森林を次世代へつなぐ取組み</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子育て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施設木のぬくもり推進事業」</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en-US" altLang="ja-JP" sz="400" dirty="0" smtClean="0">
              <a:latin typeface="Meiryo UI" panose="020B0604030504040204" pitchFamily="50" charset="-128"/>
              <a:ea typeface="Meiryo UI" panose="020B0604030504040204" pitchFamily="50" charset="-128"/>
              <a:cs typeface="Meiryo UI" panose="020B0604030504040204" pitchFamily="50" charset="-128"/>
            </a:endParaRPr>
          </a:p>
          <a:p>
            <a:pPr algn="just" fontAlgn="base">
              <a:spcAft>
                <a:spcPts val="0"/>
              </a:spcAf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健全</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な森づくりのために森林で生産された</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gn="just" fontAlgn="base">
              <a:spcAft>
                <a:spcPts val="0"/>
              </a:spcAft>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木材を利用することが重要なため、</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子育て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施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gn="just" fontAlgn="base">
              <a:spcAft>
                <a:spcPts val="0"/>
              </a:spcAft>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設における内装木質化を支援することにより、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gn="just" fontAlgn="base">
              <a:spcAft>
                <a:spcPts val="0"/>
              </a:spcAft>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木材利用を促進。併せて、</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森林</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の大切さや</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木</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gn="just" fontAlgn="base">
              <a:spcAft>
                <a:spcPts val="0"/>
              </a:spcAft>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材</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に対する理解を深める「木育</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促進</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E:\LIB\森づくり支援G\H29年度\00　森林環境税\04_子育て施設木のぬくもり推進事業\14　検査\291130_みどり丘幼稚園\検査写真\IMG_15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3474" y="4293096"/>
            <a:ext cx="2715578" cy="1961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43725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2883" y="1916832"/>
            <a:ext cx="86575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大阪府と他都県の農業産出額推移</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農林水産省</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統計部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生産</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農業所得</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統計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2055396915"/>
              </p:ext>
            </p:extLst>
          </p:nvPr>
        </p:nvGraphicFramePr>
        <p:xfrm>
          <a:off x="539552" y="2226523"/>
          <a:ext cx="7896653" cy="1634524"/>
        </p:xfrm>
        <a:graphic>
          <a:graphicData uri="http://schemas.openxmlformats.org/drawingml/2006/table">
            <a:tbl>
              <a:tblPr/>
              <a:tblGrid>
                <a:gridCol w="870877">
                  <a:extLst>
                    <a:ext uri="{9D8B030D-6E8A-4147-A177-3AD203B41FA5}">
                      <a16:colId xmlns:a16="http://schemas.microsoft.com/office/drawing/2014/main" val="20000"/>
                    </a:ext>
                  </a:extLst>
                </a:gridCol>
                <a:gridCol w="878222">
                  <a:extLst>
                    <a:ext uri="{9D8B030D-6E8A-4147-A177-3AD203B41FA5}">
                      <a16:colId xmlns:a16="http://schemas.microsoft.com/office/drawing/2014/main" val="20001"/>
                    </a:ext>
                  </a:extLst>
                </a:gridCol>
                <a:gridCol w="878222">
                  <a:extLst>
                    <a:ext uri="{9D8B030D-6E8A-4147-A177-3AD203B41FA5}">
                      <a16:colId xmlns:a16="http://schemas.microsoft.com/office/drawing/2014/main" val="20002"/>
                    </a:ext>
                  </a:extLst>
                </a:gridCol>
                <a:gridCol w="878222">
                  <a:extLst>
                    <a:ext uri="{9D8B030D-6E8A-4147-A177-3AD203B41FA5}">
                      <a16:colId xmlns:a16="http://schemas.microsoft.com/office/drawing/2014/main" val="20003"/>
                    </a:ext>
                  </a:extLst>
                </a:gridCol>
                <a:gridCol w="878222">
                  <a:extLst>
                    <a:ext uri="{9D8B030D-6E8A-4147-A177-3AD203B41FA5}">
                      <a16:colId xmlns:a16="http://schemas.microsoft.com/office/drawing/2014/main" val="20004"/>
                    </a:ext>
                  </a:extLst>
                </a:gridCol>
                <a:gridCol w="878222">
                  <a:extLst>
                    <a:ext uri="{9D8B030D-6E8A-4147-A177-3AD203B41FA5}">
                      <a16:colId xmlns:a16="http://schemas.microsoft.com/office/drawing/2014/main" val="20005"/>
                    </a:ext>
                  </a:extLst>
                </a:gridCol>
                <a:gridCol w="878222">
                  <a:extLst>
                    <a:ext uri="{9D8B030D-6E8A-4147-A177-3AD203B41FA5}">
                      <a16:colId xmlns:a16="http://schemas.microsoft.com/office/drawing/2014/main" val="20006"/>
                    </a:ext>
                  </a:extLst>
                </a:gridCol>
                <a:gridCol w="878222">
                  <a:extLst>
                    <a:ext uri="{9D8B030D-6E8A-4147-A177-3AD203B41FA5}">
                      <a16:colId xmlns:a16="http://schemas.microsoft.com/office/drawing/2014/main" val="20007"/>
                    </a:ext>
                  </a:extLst>
                </a:gridCol>
                <a:gridCol w="878222">
                  <a:extLst>
                    <a:ext uri="{9D8B030D-6E8A-4147-A177-3AD203B41FA5}">
                      <a16:colId xmlns:a16="http://schemas.microsoft.com/office/drawing/2014/main" val="1314595929"/>
                    </a:ext>
                  </a:extLst>
                </a:gridCol>
              </a:tblGrid>
              <a:tr h="535776">
                <a:tc>
                  <a:txBody>
                    <a:bodyPr/>
                    <a:lstStyle/>
                    <a:p>
                      <a:pPr algn="ctr" fontAlgn="b"/>
                      <a:r>
                        <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H22</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3,232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7" name="正方形/長方形 10"/>
          <p:cNvSpPr>
            <a:spLocks noChangeArrowheads="1"/>
          </p:cNvSpPr>
          <p:nvPr/>
        </p:nvSpPr>
        <p:spPr bwMode="auto">
          <a:xfrm>
            <a:off x="125252" y="616913"/>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産業としての都市農業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25252" y="955467"/>
            <a:ext cx="8928992" cy="9613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の農業</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産出</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額は、全国的にみて東京に次いで規模</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小さい。成長戦略策定以降、一定の増加傾向にはあるが、大消費地</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に近く、付加価値の高い都市型農業の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ポテンシャルを活かすため、農業者の経営能力の向上や農業でのＩｏＴ導入の検討等を進めている。</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6588224" y="1947610"/>
            <a:ext cx="1440160" cy="276999"/>
          </a:xfrm>
          <a:prstGeom prst="rect">
            <a:avLst/>
          </a:prstGeom>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494501"/>
            <a:ext cx="2133600" cy="365125"/>
          </a:xfrm>
        </p:spPr>
        <p:txBody>
          <a:bodyPr/>
          <a:lstStyle/>
          <a:p>
            <a:pPr>
              <a:defRPr/>
            </a:pPr>
            <a:fld id="{4AC9B83D-17C3-4F2E-B0BA-D155CD364A7C}" type="slidenum">
              <a:rPr lang="ja-JP" altLang="en-US" b="1" smtClean="0"/>
              <a:pPr>
                <a:defRPr/>
              </a:pPr>
              <a:t>150</a:t>
            </a:fld>
            <a:endParaRPr lang="ja-JP" altLang="en-US" b="1" dirty="0"/>
          </a:p>
        </p:txBody>
      </p:sp>
      <p:sp>
        <p:nvSpPr>
          <p:cNvPr id="5" name="正方形/長方形 4"/>
          <p:cNvSpPr/>
          <p:nvPr/>
        </p:nvSpPr>
        <p:spPr>
          <a:xfrm>
            <a:off x="323527" y="3972929"/>
            <a:ext cx="3561547" cy="271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○農業ビジネススクール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大阪アグリアカデミア」</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67544" y="4244351"/>
            <a:ext cx="3711261" cy="577081"/>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ビジネスマインドの醸成から、最先端の生産技術、販売戦略まで、トップレベルの能力を習得するための農業ビジネススクールを開設し、経営感覚に優れた農業者を育成して農業の成長産業化を推進。</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4587820" y="3985443"/>
            <a:ext cx="3828710" cy="229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○水なす栽培における複合環境制御の現地実証</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4701975" y="4214790"/>
            <a:ext cx="3600400" cy="630942"/>
          </a:xfrm>
          <a:prstGeom prst="rect">
            <a:avLst/>
          </a:prstGeom>
        </p:spPr>
        <p:txBody>
          <a:bodyPr wrap="square">
            <a:spAutoFit/>
          </a:bodyPr>
          <a:lstStyle/>
          <a:p>
            <a:pPr>
              <a:lnSpc>
                <a:spcPts val="1400"/>
              </a:lnSpc>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PC,</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スマートフォン等を活用した複合環境制御システムの構築に</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より、生産コスト削減、省力化、高付加価値化、高品質化等の課題を</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解決をめざす。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491676" y="4854231"/>
            <a:ext cx="4184779" cy="1807157"/>
            <a:chOff x="10784087" y="7086078"/>
            <a:chExt cx="4204120" cy="2514912"/>
          </a:xfrm>
        </p:grpSpPr>
        <p:pic>
          <p:nvPicPr>
            <p:cNvPr id="25" name="Picture 2" descr="C:\Users\1-SuzukiM\Pictures\307_0412\RIMG9266.JPG"/>
            <p:cNvPicPr>
              <a:picLocks noChangeAspect="1" noChangeArrowheads="1"/>
            </p:cNvPicPr>
            <p:nvPr/>
          </p:nvPicPr>
          <p:blipFill>
            <a:blip r:embed="rId3">
              <a:extLst>
                <a:ext uri="{28A0092B-C50C-407E-A947-70E740481C1C}">
                  <a14:useLocalDpi xmlns:a14="http://schemas.microsoft.com/office/drawing/2010/main" val="0"/>
                </a:ext>
              </a:extLst>
            </a:blip>
            <a:srcRect r="25345"/>
            <a:stretch>
              <a:fillRect/>
            </a:stretch>
          </p:blipFill>
          <p:spPr bwMode="auto">
            <a:xfrm>
              <a:off x="10784087" y="7174037"/>
              <a:ext cx="1511791" cy="114008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C:\Users\1-SuzukiM\Pictures\178_0606\RIMG5769.JPG"/>
            <p:cNvPicPr>
              <a:picLocks noChangeAspect="1" noChangeArrowheads="1"/>
            </p:cNvPicPr>
            <p:nvPr/>
          </p:nvPicPr>
          <p:blipFill>
            <a:blip r:embed="rId4" cstate="print">
              <a:extLst>
                <a:ext uri="{28A0092B-C50C-407E-A947-70E740481C1C}">
                  <a14:useLocalDpi xmlns:a14="http://schemas.microsoft.com/office/drawing/2010/main" val="0"/>
                </a:ext>
              </a:extLst>
            </a:blip>
            <a:srcRect l="45354" t="47121" r="35728" b="32716"/>
            <a:stretch>
              <a:fillRect/>
            </a:stretch>
          </p:blipFill>
          <p:spPr bwMode="auto">
            <a:xfrm>
              <a:off x="12242725" y="7215667"/>
              <a:ext cx="1640452" cy="1084561"/>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グループ化 5"/>
            <p:cNvGrpSpPr>
              <a:grpSpLocks noChangeAspect="1"/>
            </p:cNvGrpSpPr>
            <p:nvPr/>
          </p:nvGrpSpPr>
          <p:grpSpPr bwMode="auto">
            <a:xfrm>
              <a:off x="13802416" y="7086078"/>
              <a:ext cx="1082618" cy="1315997"/>
              <a:chOff x="5986261" y="1666081"/>
              <a:chExt cx="1164609" cy="1658255"/>
            </a:xfrm>
          </p:grpSpPr>
          <p:pic>
            <p:nvPicPr>
              <p:cNvPr id="46" name="Picture 2" descr="\\109601sv106\研究所\120食の安全研究部\園芸G\土壌\4 事業・課題別\ＪＡ肥料試験（ナス）・ヤケ果対策　金剛\焼け果\160411-自動換気装置設置\IMG_168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488" b="7959"/>
              <a:stretch/>
            </p:blipFill>
            <p:spPr bwMode="auto">
              <a:xfrm>
                <a:off x="5986261" y="1666081"/>
                <a:ext cx="1164609" cy="1658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7" name="直線矢印コネクタ 46"/>
              <p:cNvCxnSpPr/>
              <p:nvPr/>
            </p:nvCxnSpPr>
            <p:spPr bwMode="auto">
              <a:xfrm>
                <a:off x="6993085" y="2448798"/>
                <a:ext cx="0" cy="782717"/>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8" name="グループ化 135"/>
            <p:cNvGrpSpPr>
              <a:grpSpLocks/>
            </p:cNvGrpSpPr>
            <p:nvPr/>
          </p:nvGrpSpPr>
          <p:grpSpPr bwMode="auto">
            <a:xfrm>
              <a:off x="12803878" y="9054890"/>
              <a:ext cx="714375" cy="546100"/>
              <a:chOff x="3312927" y="3502483"/>
              <a:chExt cx="1512168" cy="970633"/>
            </a:xfrm>
          </p:grpSpPr>
          <p:sp>
            <p:nvSpPr>
              <p:cNvPr id="35" name="正方形/長方形 34"/>
              <p:cNvSpPr/>
              <p:nvPr/>
            </p:nvSpPr>
            <p:spPr>
              <a:xfrm>
                <a:off x="3494387" y="3502483"/>
                <a:ext cx="1149248" cy="6122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台形 35"/>
              <p:cNvSpPr/>
              <p:nvPr/>
            </p:nvSpPr>
            <p:spPr>
              <a:xfrm>
                <a:off x="3312927" y="4148632"/>
                <a:ext cx="1512168" cy="324484"/>
              </a:xfrm>
              <a:prstGeom prst="trapezoid">
                <a:avLst>
                  <a:gd name="adj" fmla="val 6122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正方形/長方形 36"/>
              <p:cNvSpPr/>
              <p:nvPr/>
            </p:nvSpPr>
            <p:spPr>
              <a:xfrm>
                <a:off x="3598558" y="3584311"/>
                <a:ext cx="947625" cy="4571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8" name="グループ化 139"/>
              <p:cNvGrpSpPr>
                <a:grpSpLocks/>
              </p:cNvGrpSpPr>
              <p:nvPr/>
            </p:nvGrpSpPr>
            <p:grpSpPr bwMode="auto">
              <a:xfrm>
                <a:off x="3484598" y="4232998"/>
                <a:ext cx="1152128" cy="175544"/>
                <a:chOff x="683568" y="3933056"/>
                <a:chExt cx="1152128" cy="175544"/>
              </a:xfrm>
            </p:grpSpPr>
            <p:sp>
              <p:nvSpPr>
                <p:cNvPr id="39" name="台形 38"/>
                <p:cNvSpPr/>
                <p:nvPr/>
              </p:nvSpPr>
              <p:spPr>
                <a:xfrm>
                  <a:off x="683276" y="3938982"/>
                  <a:ext cx="1152609" cy="160831"/>
                </a:xfrm>
                <a:prstGeom prst="trapezoid">
                  <a:avLst>
                    <a:gd name="adj" fmla="val 59321"/>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40" name="直線コネクタ 39"/>
                <p:cNvCxnSpPr/>
                <p:nvPr/>
              </p:nvCxnSpPr>
              <p:spPr>
                <a:xfrm flipH="1">
                  <a:off x="827773" y="3938982"/>
                  <a:ext cx="73928"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39" idx="0"/>
                  <a:endCxn id="39" idx="2"/>
                </p:cNvCxnSpPr>
                <p:nvPr/>
              </p:nvCxnSpPr>
              <p:spPr>
                <a:xfrm>
                  <a:off x="1261260" y="3938982"/>
                  <a:ext cx="0"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1620821" y="3944625"/>
                  <a:ext cx="70567"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1029395"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1439361"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stCxn id="39" idx="1"/>
                  <a:endCxn id="39" idx="3"/>
                </p:cNvCxnSpPr>
                <p:nvPr/>
              </p:nvCxnSpPr>
              <p:spPr>
                <a:xfrm>
                  <a:off x="730321" y="4020808"/>
                  <a:ext cx="10585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9" name="直線コネクタ 28"/>
            <p:cNvCxnSpPr/>
            <p:nvPr/>
          </p:nvCxnSpPr>
          <p:spPr>
            <a:xfrm>
              <a:off x="11953750" y="8620509"/>
              <a:ext cx="927571" cy="423863"/>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直線コネクタ 29"/>
            <p:cNvCxnSpPr/>
            <p:nvPr/>
          </p:nvCxnSpPr>
          <p:spPr>
            <a:xfrm flipH="1">
              <a:off x="13141976" y="8651068"/>
              <a:ext cx="0" cy="379413"/>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直線コネクタ 30"/>
            <p:cNvCxnSpPr/>
            <p:nvPr/>
          </p:nvCxnSpPr>
          <p:spPr>
            <a:xfrm flipH="1">
              <a:off x="13429353" y="8696099"/>
              <a:ext cx="746125" cy="365517"/>
            </a:xfrm>
            <a:prstGeom prst="line">
              <a:avLst/>
            </a:prstGeom>
          </p:spPr>
          <p:style>
            <a:lnRef idx="2">
              <a:schemeClr val="accent2"/>
            </a:lnRef>
            <a:fillRef idx="0">
              <a:schemeClr val="accent2"/>
            </a:fillRef>
            <a:effectRef idx="1">
              <a:schemeClr val="accent2"/>
            </a:effectRef>
            <a:fontRef idx="minor">
              <a:schemeClr val="tx1"/>
            </a:fontRef>
          </p:style>
        </p:cxnSp>
        <p:sp>
          <p:nvSpPr>
            <p:cNvPr id="32" name="テキスト ボックス 31"/>
            <p:cNvSpPr txBox="1"/>
            <p:nvPr/>
          </p:nvSpPr>
          <p:spPr>
            <a:xfrm>
              <a:off x="11029204" y="8287528"/>
              <a:ext cx="1153071" cy="276999"/>
            </a:xfrm>
            <a:prstGeom prst="rect">
              <a:avLst/>
            </a:prstGeom>
            <a:noFill/>
          </p:spPr>
          <p:txBody>
            <a:bodyPr wrap="square" rtlCol="0">
              <a:spAutoFit/>
            </a:bodyPr>
            <a:lstStyle/>
            <a:p>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CO</a:t>
              </a:r>
              <a:r>
                <a:rPr kumimoji="1" lang="en-US" altLang="ja-JP" sz="1200" b="1" baseline="-250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局所施用</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12718651" y="8300228"/>
              <a:ext cx="837702" cy="276999"/>
            </a:xfrm>
            <a:prstGeom prst="rect">
              <a:avLst/>
            </a:prstGeom>
            <a:noFill/>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細霧冷房</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4048533" y="8328412"/>
              <a:ext cx="939674" cy="276999"/>
            </a:xfrm>
            <a:prstGeom prst="rect">
              <a:avLst/>
            </a:prstGeom>
            <a:noFill/>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自動換気</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026" name="Picture 2" descr="D:\FujiwaraRy\Desktop\新しいフォルダー\アカデミア講義風景２.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769" y="4880994"/>
            <a:ext cx="2396096" cy="179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818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67947" y="961858"/>
            <a:ext cx="8709323" cy="1246370"/>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Meiryo UI" panose="020B0604030504040204" pitchFamily="50" charset="-128"/>
              <a:buChar char="○"/>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に大阪府を訪れた外国人旅行者数は</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、速報値で</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1,142</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と過去最高を更新。</a:t>
            </a:r>
          </a:p>
          <a:p>
            <a:pPr marL="285750" indent="-285750">
              <a:buFont typeface="Meiryo UI" panose="020B0604030504040204" pitchFamily="50" charset="-128"/>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戦略策定以降、</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年を境に飛躍的</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増加傾向が続いている。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年は、大阪北部地震や台風</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号などの災害に見舞われたものの、外国人旅行者は年間を通じて増加ペースが続いた。</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51520" y="188640"/>
            <a:ext cx="8064896"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「来</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阪外国人</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旅行者数」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07504" y="844248"/>
            <a:ext cx="8928992" cy="1454858"/>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15</a:t>
            </a:fld>
            <a:endParaRPr lang="ja-JP" altLang="en-US" b="1" dirty="0"/>
          </a:p>
        </p:txBody>
      </p:sp>
      <p:sp>
        <p:nvSpPr>
          <p:cNvPr id="9" name="正方形/長方形 8"/>
          <p:cNvSpPr/>
          <p:nvPr/>
        </p:nvSpPr>
        <p:spPr>
          <a:xfrm>
            <a:off x="278866" y="4005064"/>
            <a:ext cx="7847857" cy="276999"/>
          </a:xfrm>
          <a:prstGeom prst="rect">
            <a:avLst/>
          </a:prstGeom>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：日本政府観光局（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JNTO) </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訪日外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客統計</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、観光庁「訪日外国人 消費動向調査」より作成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90946" y="4352448"/>
            <a:ext cx="6621091" cy="246221"/>
          </a:xfrm>
          <a:prstGeom prst="rect">
            <a:avLst/>
          </a:prstGeom>
        </p:spPr>
        <p:txBody>
          <a:bodyPr wrap="square">
            <a:spAutoFit/>
          </a:bodyPr>
          <a:lstStyle/>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訪日外国人</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トランジット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、乗員、１年以上の滞在者等を除く日本を出国する訪日外国人</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旅行者</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860032" y="3933056"/>
            <a:ext cx="402072" cy="215444"/>
          </a:xfrm>
          <a:prstGeom prst="rect">
            <a:avLst/>
          </a:prstGeom>
        </p:spPr>
        <p:txBody>
          <a:bodyPr wrap="square">
            <a:spAutoFit/>
          </a:bodyPr>
          <a:lstStyle/>
          <a:p>
            <a:pPr marL="177800" indent="-177800"/>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3820527323"/>
              </p:ext>
            </p:extLst>
          </p:nvPr>
        </p:nvGraphicFramePr>
        <p:xfrm>
          <a:off x="251512" y="2614336"/>
          <a:ext cx="8568953" cy="1270401"/>
        </p:xfrm>
        <a:graphic>
          <a:graphicData uri="http://schemas.openxmlformats.org/drawingml/2006/table">
            <a:tbl>
              <a:tblPr firstRow="1" bandRow="1">
                <a:tableStyleId>{5940675A-B579-460E-94D1-54222C63F5DA}</a:tableStyleId>
              </a:tblPr>
              <a:tblGrid>
                <a:gridCol w="1296152">
                  <a:extLst>
                    <a:ext uri="{9D8B030D-6E8A-4147-A177-3AD203B41FA5}">
                      <a16:colId xmlns:a16="http://schemas.microsoft.com/office/drawing/2014/main" val="20000"/>
                    </a:ext>
                  </a:extLst>
                </a:gridCol>
                <a:gridCol w="808089">
                  <a:extLst>
                    <a:ext uri="{9D8B030D-6E8A-4147-A177-3AD203B41FA5}">
                      <a16:colId xmlns:a16="http://schemas.microsoft.com/office/drawing/2014/main" val="20001"/>
                    </a:ext>
                  </a:extLst>
                </a:gridCol>
                <a:gridCol w="808089">
                  <a:extLst>
                    <a:ext uri="{9D8B030D-6E8A-4147-A177-3AD203B41FA5}">
                      <a16:colId xmlns:a16="http://schemas.microsoft.com/office/drawing/2014/main" val="20002"/>
                    </a:ext>
                  </a:extLst>
                </a:gridCol>
                <a:gridCol w="808089">
                  <a:extLst>
                    <a:ext uri="{9D8B030D-6E8A-4147-A177-3AD203B41FA5}">
                      <a16:colId xmlns:a16="http://schemas.microsoft.com/office/drawing/2014/main" val="20003"/>
                    </a:ext>
                  </a:extLst>
                </a:gridCol>
                <a:gridCol w="808089">
                  <a:extLst>
                    <a:ext uri="{9D8B030D-6E8A-4147-A177-3AD203B41FA5}">
                      <a16:colId xmlns:a16="http://schemas.microsoft.com/office/drawing/2014/main" val="20004"/>
                    </a:ext>
                  </a:extLst>
                </a:gridCol>
                <a:gridCol w="808089">
                  <a:extLst>
                    <a:ext uri="{9D8B030D-6E8A-4147-A177-3AD203B41FA5}">
                      <a16:colId xmlns:a16="http://schemas.microsoft.com/office/drawing/2014/main" val="20005"/>
                    </a:ext>
                  </a:extLst>
                </a:gridCol>
                <a:gridCol w="808089">
                  <a:extLst>
                    <a:ext uri="{9D8B030D-6E8A-4147-A177-3AD203B41FA5}">
                      <a16:colId xmlns:a16="http://schemas.microsoft.com/office/drawing/2014/main" val="20006"/>
                    </a:ext>
                  </a:extLst>
                </a:gridCol>
                <a:gridCol w="808089">
                  <a:extLst>
                    <a:ext uri="{9D8B030D-6E8A-4147-A177-3AD203B41FA5}">
                      <a16:colId xmlns:a16="http://schemas.microsoft.com/office/drawing/2014/main" val="20007"/>
                    </a:ext>
                  </a:extLst>
                </a:gridCol>
                <a:gridCol w="808089">
                  <a:extLst>
                    <a:ext uri="{9D8B030D-6E8A-4147-A177-3AD203B41FA5}">
                      <a16:colId xmlns:a16="http://schemas.microsoft.com/office/drawing/2014/main" val="20008"/>
                    </a:ext>
                  </a:extLst>
                </a:gridCol>
                <a:gridCol w="808089">
                  <a:extLst>
                    <a:ext uri="{9D8B030D-6E8A-4147-A177-3AD203B41FA5}">
                      <a16:colId xmlns:a16="http://schemas.microsoft.com/office/drawing/2014/main" val="268993164"/>
                    </a:ext>
                  </a:extLst>
                </a:gridCol>
              </a:tblGrid>
              <a:tr h="636457">
                <a:tc>
                  <a:txBody>
                    <a:bodyPr/>
                    <a:lstStyle/>
                    <a:p>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0"/>
                  </a:ext>
                </a:extLst>
              </a:tr>
              <a:tr h="633944">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来阪外国人旅行者数</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263</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376</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716</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940</a:t>
                      </a:r>
                      <a:r>
                        <a:rPr kumimoji="1" lang="ja-JP" altLang="en-US"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1,110</a:t>
                      </a:r>
                      <a:r>
                        <a:rPr kumimoji="1" lang="ja-JP" altLang="en-US"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1,142</a:t>
                      </a:r>
                      <a:r>
                        <a:rPr kumimoji="1" lang="ja-JP" altLang="en-US"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02822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5352" y="6453336"/>
            <a:ext cx="6912768"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訪問率</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日本国内</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18</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空</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海</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港</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から出国する外国人客の内、大阪府を訪問したと回答した人数の割合</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6803" y="2132856"/>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○来阪外国人旅行者数の推移（実数）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51520" y="188640"/>
            <a:ext cx="8064896"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「来</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阪外国人</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旅行者数」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4686470" y="2132856"/>
            <a:ext cx="3917977"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○来阪外国人旅行者数と</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主要都市訪問率</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16</a:t>
            </a:fld>
            <a:endParaRPr lang="ja-JP" altLang="en-US" b="1" dirty="0"/>
          </a:p>
        </p:txBody>
      </p:sp>
      <p:sp>
        <p:nvSpPr>
          <p:cNvPr id="15" name="テキスト ボックス 14"/>
          <p:cNvSpPr txBox="1"/>
          <p:nvPr/>
        </p:nvSpPr>
        <p:spPr>
          <a:xfrm>
            <a:off x="35496" y="6605736"/>
            <a:ext cx="6912768"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訪日外国人消費動向調査</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訪日外国人旅行者の消費実態等を調査したもの（留学生等を除く）</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79512" y="764704"/>
            <a:ext cx="8677199" cy="338554"/>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来阪外国人旅行者数と訪問率</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出典：観光庁</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訪日</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外国人消費</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動向</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調査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79512" y="1080034"/>
            <a:ext cx="8784976" cy="10603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旅行者</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年を境に中国や韓国からの旅行者が飛躍的に増加。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大阪府への訪問率を国別にみると、アメリカが増加基調にある一方、韓国や台湾、香港は一服感がみられる。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主要都市別の訪問率では、東京、大阪、京都が減少傾向にある一方、福岡は増加。</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extLst>
              <p:ext uri="{D42A27DB-BD31-4B8C-83A1-F6EECF244321}">
                <p14:modId xmlns:p14="http://schemas.microsoft.com/office/powerpoint/2010/main" val="2991494005"/>
              </p:ext>
            </p:extLst>
          </p:nvPr>
        </p:nvGraphicFramePr>
        <p:xfrm>
          <a:off x="77967" y="2262063"/>
          <a:ext cx="4494033" cy="2223649"/>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p:cNvSpPr txBox="1"/>
          <p:nvPr/>
        </p:nvSpPr>
        <p:spPr>
          <a:xfrm>
            <a:off x="35571" y="4345359"/>
            <a:ext cx="182974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○大阪府への訪問率</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p:cNvGraphicFramePr>
            <a:graphicFrameLocks/>
          </p:cNvGraphicFramePr>
          <p:nvPr>
            <p:extLst>
              <p:ext uri="{D42A27DB-BD31-4B8C-83A1-F6EECF244321}">
                <p14:modId xmlns:p14="http://schemas.microsoft.com/office/powerpoint/2010/main" val="895814287"/>
              </p:ext>
            </p:extLst>
          </p:nvPr>
        </p:nvGraphicFramePr>
        <p:xfrm>
          <a:off x="77967" y="4383576"/>
          <a:ext cx="4493889" cy="21742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グラフ 23"/>
          <p:cNvGraphicFramePr>
            <a:graphicFrameLocks/>
          </p:cNvGraphicFramePr>
          <p:nvPr>
            <p:extLst>
              <p:ext uri="{D42A27DB-BD31-4B8C-83A1-F6EECF244321}">
                <p14:modId xmlns:p14="http://schemas.microsoft.com/office/powerpoint/2010/main" val="706627866"/>
              </p:ext>
            </p:extLst>
          </p:nvPr>
        </p:nvGraphicFramePr>
        <p:xfrm>
          <a:off x="4572000" y="2346735"/>
          <a:ext cx="4515394" cy="4200500"/>
        </p:xfrm>
        <a:graphic>
          <a:graphicData uri="http://schemas.openxmlformats.org/drawingml/2006/chart">
            <c:chart xmlns:c="http://schemas.openxmlformats.org/drawingml/2006/chart" xmlns:r="http://schemas.openxmlformats.org/officeDocument/2006/relationships" r:id="rId5"/>
          </a:graphicData>
        </a:graphic>
      </p:graphicFrame>
      <p:sp>
        <p:nvSpPr>
          <p:cNvPr id="25" name="テキスト ボックス 1"/>
          <p:cNvSpPr txBox="1"/>
          <p:nvPr/>
        </p:nvSpPr>
        <p:spPr>
          <a:xfrm>
            <a:off x="78037" y="2409757"/>
            <a:ext cx="458989" cy="27014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900" dirty="0" smtClean="0"/>
              <a:t>(</a:t>
            </a:r>
            <a:r>
              <a:rPr lang="ja-JP" altLang="en-US" sz="900" dirty="0"/>
              <a:t>千</a:t>
            </a:r>
            <a:r>
              <a:rPr lang="ja-JP" altLang="en-US" sz="900" dirty="0" smtClean="0"/>
              <a:t>人</a:t>
            </a:r>
            <a:r>
              <a:rPr lang="en-US" altLang="ja-JP" sz="900" dirty="0"/>
              <a:t>)</a:t>
            </a:r>
            <a:endParaRPr lang="ja-JP" altLang="en-US" sz="900" dirty="0"/>
          </a:p>
        </p:txBody>
      </p:sp>
    </p:spTree>
    <p:extLst>
      <p:ext uri="{BB962C8B-B14F-4D97-AF65-F5344CB8AC3E}">
        <p14:creationId xmlns:p14="http://schemas.microsoft.com/office/powerpoint/2010/main" val="31905476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0" y="764704"/>
            <a:ext cx="8906035"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2420888"/>
            <a:ext cx="8856984"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法務省「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出入国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管理統計表」より作成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0" name="直線コネクタ 29"/>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51520" y="188640"/>
            <a:ext cx="8064896"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「来</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阪外国人</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旅行者数」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17</a:t>
            </a:fld>
            <a:endParaRPr lang="ja-JP" altLang="en-US" b="1" dirty="0"/>
          </a:p>
        </p:txBody>
      </p:sp>
      <p:sp>
        <p:nvSpPr>
          <p:cNvPr id="33" name="正方形/長方形 32"/>
          <p:cNvSpPr/>
          <p:nvPr/>
        </p:nvSpPr>
        <p:spPr>
          <a:xfrm>
            <a:off x="107504" y="1124744"/>
            <a:ext cx="8928992" cy="129614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、関西国際空港での外国人入国者数が、アジアを中心に、過去最高の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を記録</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背景には、アジア方面をはじめとする新規路線の就航や増便等が考えられる。特に、国際線</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就航便数は、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計画において、</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週と過去最高を更新。日本有数の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拠点として機能している（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107504" y="4757663"/>
            <a:ext cx="8856984"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○関西国際空港の国際線</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便数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の推移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出典：関西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エアポート株式会社「関西エアポート“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TODAY</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2019.3.26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35496" y="2662174"/>
            <a:ext cx="720080" cy="26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rPr>
              <a:t>（万人）</a:t>
            </a:r>
            <a:endParaRPr kumimoji="1" lang="ja-JP" altLang="en-US" sz="1000" dirty="0">
              <a:solidFill>
                <a:schemeClr val="tx1"/>
              </a:solidFill>
            </a:endParaRPr>
          </a:p>
        </p:txBody>
      </p:sp>
      <p:graphicFrame>
        <p:nvGraphicFramePr>
          <p:cNvPr id="12" name="グラフ 11"/>
          <p:cNvGraphicFramePr>
            <a:graphicFrameLocks/>
          </p:cNvGraphicFramePr>
          <p:nvPr>
            <p:extLst>
              <p:ext uri="{D42A27DB-BD31-4B8C-83A1-F6EECF244321}">
                <p14:modId xmlns:p14="http://schemas.microsoft.com/office/powerpoint/2010/main" val="1299498352"/>
              </p:ext>
            </p:extLst>
          </p:nvPr>
        </p:nvGraphicFramePr>
        <p:xfrm>
          <a:off x="0" y="4973687"/>
          <a:ext cx="9036496" cy="19155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p:cNvGraphicFramePr>
            <a:graphicFrameLocks/>
          </p:cNvGraphicFramePr>
          <p:nvPr>
            <p:extLst>
              <p:ext uri="{D42A27DB-BD31-4B8C-83A1-F6EECF244321}">
                <p14:modId xmlns:p14="http://schemas.microsoft.com/office/powerpoint/2010/main" val="1427105256"/>
              </p:ext>
            </p:extLst>
          </p:nvPr>
        </p:nvGraphicFramePr>
        <p:xfrm>
          <a:off x="107504" y="2803742"/>
          <a:ext cx="8856984" cy="20953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37002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4"/>
          <p:cNvSpPr>
            <a:spLocks noChangeArrowheads="1"/>
          </p:cNvSpPr>
          <p:nvPr/>
        </p:nvSpPr>
        <p:spPr bwMode="auto">
          <a:xfrm>
            <a:off x="284249" y="4396495"/>
            <a:ext cx="829237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TEU</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フィートコンテナ換算個数。</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フィートコンテナ</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個は</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2TEU</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となる。</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　関空及び阪神港の貿易額総額は以下のとおり。</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1776870447"/>
              </p:ext>
            </p:extLst>
          </p:nvPr>
        </p:nvGraphicFramePr>
        <p:xfrm>
          <a:off x="213419" y="2450763"/>
          <a:ext cx="8712967" cy="1944216"/>
        </p:xfrm>
        <a:graphic>
          <a:graphicData uri="http://schemas.openxmlformats.org/drawingml/2006/table">
            <a:tbl>
              <a:tblPr firstRow="1" bandRow="1">
                <a:tableStyleId>{5940675A-B579-460E-94D1-54222C63F5DA}</a:tableStyleId>
              </a:tblPr>
              <a:tblGrid>
                <a:gridCol w="1646322">
                  <a:extLst>
                    <a:ext uri="{9D8B030D-6E8A-4147-A177-3AD203B41FA5}">
                      <a16:colId xmlns:a16="http://schemas.microsoft.com/office/drawing/2014/main" val="20000"/>
                    </a:ext>
                  </a:extLst>
                </a:gridCol>
                <a:gridCol w="785173">
                  <a:extLst>
                    <a:ext uri="{9D8B030D-6E8A-4147-A177-3AD203B41FA5}">
                      <a16:colId xmlns:a16="http://schemas.microsoft.com/office/drawing/2014/main" val="20001"/>
                    </a:ext>
                  </a:extLst>
                </a:gridCol>
                <a:gridCol w="785184">
                  <a:extLst>
                    <a:ext uri="{9D8B030D-6E8A-4147-A177-3AD203B41FA5}">
                      <a16:colId xmlns:a16="http://schemas.microsoft.com/office/drawing/2014/main" val="20002"/>
                    </a:ext>
                  </a:extLst>
                </a:gridCol>
                <a:gridCol w="785184">
                  <a:extLst>
                    <a:ext uri="{9D8B030D-6E8A-4147-A177-3AD203B41FA5}">
                      <a16:colId xmlns:a16="http://schemas.microsoft.com/office/drawing/2014/main" val="20003"/>
                    </a:ext>
                  </a:extLst>
                </a:gridCol>
                <a:gridCol w="785184">
                  <a:extLst>
                    <a:ext uri="{9D8B030D-6E8A-4147-A177-3AD203B41FA5}">
                      <a16:colId xmlns:a16="http://schemas.microsoft.com/office/drawing/2014/main" val="20004"/>
                    </a:ext>
                  </a:extLst>
                </a:gridCol>
                <a:gridCol w="785184">
                  <a:extLst>
                    <a:ext uri="{9D8B030D-6E8A-4147-A177-3AD203B41FA5}">
                      <a16:colId xmlns:a16="http://schemas.microsoft.com/office/drawing/2014/main" val="20005"/>
                    </a:ext>
                  </a:extLst>
                </a:gridCol>
                <a:gridCol w="785184">
                  <a:extLst>
                    <a:ext uri="{9D8B030D-6E8A-4147-A177-3AD203B41FA5}">
                      <a16:colId xmlns:a16="http://schemas.microsoft.com/office/drawing/2014/main" val="20006"/>
                    </a:ext>
                  </a:extLst>
                </a:gridCol>
                <a:gridCol w="785184">
                  <a:extLst>
                    <a:ext uri="{9D8B030D-6E8A-4147-A177-3AD203B41FA5}">
                      <a16:colId xmlns:a16="http://schemas.microsoft.com/office/drawing/2014/main" val="20007"/>
                    </a:ext>
                  </a:extLst>
                </a:gridCol>
                <a:gridCol w="785184">
                  <a:extLst>
                    <a:ext uri="{9D8B030D-6E8A-4147-A177-3AD203B41FA5}">
                      <a16:colId xmlns:a16="http://schemas.microsoft.com/office/drawing/2014/main" val="20008"/>
                    </a:ext>
                  </a:extLst>
                </a:gridCol>
                <a:gridCol w="785184">
                  <a:extLst>
                    <a:ext uri="{9D8B030D-6E8A-4147-A177-3AD203B41FA5}">
                      <a16:colId xmlns:a16="http://schemas.microsoft.com/office/drawing/2014/main" val="1332414149"/>
                    </a:ext>
                  </a:extLst>
                </a:gridCol>
              </a:tblGrid>
              <a:tr h="480806">
                <a:tc>
                  <a:txBody>
                    <a:bodyPr/>
                    <a:lstStyle/>
                    <a:p>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0"/>
                  </a:ext>
                </a:extLst>
              </a:tr>
              <a:tr h="618706">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関空貨物取扱量</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0" lang="en-US" altLang="ja-JP" sz="10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8447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阪神港貨物取扱量</a:t>
                      </a:r>
                      <a:endParaRPr kumimoji="0"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ja-JP" altLang="en-US"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（外貿コンテナ貨物取扱個数）</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0" lang="en-US" altLang="ja-JP" sz="10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2727946020"/>
              </p:ext>
            </p:extLst>
          </p:nvPr>
        </p:nvGraphicFramePr>
        <p:xfrm>
          <a:off x="213419" y="4821312"/>
          <a:ext cx="8712967" cy="1786705"/>
        </p:xfrm>
        <a:graphic>
          <a:graphicData uri="http://schemas.openxmlformats.org/drawingml/2006/table">
            <a:tbl>
              <a:tblPr firstRow="1" bandRow="1">
                <a:tableStyleId>{5C22544A-7EE6-4342-B048-85BDC9FD1C3A}</a:tableStyleId>
              </a:tblPr>
              <a:tblGrid>
                <a:gridCol w="629560">
                  <a:extLst>
                    <a:ext uri="{9D8B030D-6E8A-4147-A177-3AD203B41FA5}">
                      <a16:colId xmlns:a16="http://schemas.microsoft.com/office/drawing/2014/main" val="20000"/>
                    </a:ext>
                  </a:extLst>
                </a:gridCol>
                <a:gridCol w="897587">
                  <a:extLst>
                    <a:ext uri="{9D8B030D-6E8A-4147-A177-3AD203B41FA5}">
                      <a16:colId xmlns:a16="http://schemas.microsoft.com/office/drawing/2014/main" val="20001"/>
                    </a:ext>
                  </a:extLst>
                </a:gridCol>
                <a:gridCol w="897587">
                  <a:extLst>
                    <a:ext uri="{9D8B030D-6E8A-4147-A177-3AD203B41FA5}">
                      <a16:colId xmlns:a16="http://schemas.microsoft.com/office/drawing/2014/main" val="20002"/>
                    </a:ext>
                  </a:extLst>
                </a:gridCol>
                <a:gridCol w="897587">
                  <a:extLst>
                    <a:ext uri="{9D8B030D-6E8A-4147-A177-3AD203B41FA5}">
                      <a16:colId xmlns:a16="http://schemas.microsoft.com/office/drawing/2014/main" val="20003"/>
                    </a:ext>
                  </a:extLst>
                </a:gridCol>
                <a:gridCol w="827989">
                  <a:extLst>
                    <a:ext uri="{9D8B030D-6E8A-4147-A177-3AD203B41FA5}">
                      <a16:colId xmlns:a16="http://schemas.microsoft.com/office/drawing/2014/main" val="20004"/>
                    </a:ext>
                  </a:extLst>
                </a:gridCol>
                <a:gridCol w="827989">
                  <a:extLst>
                    <a:ext uri="{9D8B030D-6E8A-4147-A177-3AD203B41FA5}">
                      <a16:colId xmlns:a16="http://schemas.microsoft.com/office/drawing/2014/main" val="20005"/>
                    </a:ext>
                  </a:extLst>
                </a:gridCol>
                <a:gridCol w="897587">
                  <a:extLst>
                    <a:ext uri="{9D8B030D-6E8A-4147-A177-3AD203B41FA5}">
                      <a16:colId xmlns:a16="http://schemas.microsoft.com/office/drawing/2014/main" val="20006"/>
                    </a:ext>
                  </a:extLst>
                </a:gridCol>
                <a:gridCol w="897587">
                  <a:extLst>
                    <a:ext uri="{9D8B030D-6E8A-4147-A177-3AD203B41FA5}">
                      <a16:colId xmlns:a16="http://schemas.microsoft.com/office/drawing/2014/main" val="20007"/>
                    </a:ext>
                  </a:extLst>
                </a:gridCol>
                <a:gridCol w="969747">
                  <a:extLst>
                    <a:ext uri="{9D8B030D-6E8A-4147-A177-3AD203B41FA5}">
                      <a16:colId xmlns:a16="http://schemas.microsoft.com/office/drawing/2014/main" val="20008"/>
                    </a:ext>
                  </a:extLst>
                </a:gridCol>
                <a:gridCol w="969747">
                  <a:extLst>
                    <a:ext uri="{9D8B030D-6E8A-4147-A177-3AD203B41FA5}">
                      <a16:colId xmlns:a16="http://schemas.microsoft.com/office/drawing/2014/main" val="3778454372"/>
                    </a:ext>
                  </a:extLst>
                </a:gridCol>
              </a:tblGrid>
              <a:tr h="699886">
                <a:tc>
                  <a:txBody>
                    <a:bodyPr/>
                    <a:lstStyle/>
                    <a:p>
                      <a:endParaRPr kumimoji="1" lang="ja-JP" altLang="en-US" sz="110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22510">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2563" indent="-182563" algn="ctr">
                        <a:tabLst>
                          <a:tab pos="92075" algn="l"/>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9,662</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2563" indent="-182563" algn="ctr">
                        <a:tabLst>
                          <a:tab pos="92075" algn="l"/>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465</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2563" indent="-182563" algn="ctr">
                        <a:tabLst>
                          <a:tab pos="92075" algn="l"/>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8,515</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7,374</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4,719</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2,125</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6,344</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5,846</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2,138</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4309">
                <a:tc>
                  <a:txBody>
                    <a:bodyP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5,768</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4,092</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5,535</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296</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375</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2,382</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4,966</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2,968</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4,724</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3" name="正方形/長方形 12"/>
          <p:cNvSpPr/>
          <p:nvPr/>
        </p:nvSpPr>
        <p:spPr>
          <a:xfrm>
            <a:off x="316585" y="981253"/>
            <a:ext cx="8352928" cy="1728192"/>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Meiryo UI" panose="020B0604030504040204" pitchFamily="50" charset="-128"/>
              <a:buChar char="○"/>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年度の関西国際空港</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貨物取扱量は</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万トンで前年度比</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。戦略策定以降、概ね横ばいで推移していたが、直近は減少となっている。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年の阪神港の貨物取扱個数は</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432</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％の増加。港湾貨物は、</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年に落ち込んだものの、近年は</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連続の増加となっている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13420" y="716980"/>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13420" y="212924"/>
            <a:ext cx="8712968"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「貨物取扱量」 に関して</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69404" y="868532"/>
            <a:ext cx="8928992" cy="1432624"/>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スライド番号プレースホルダー 1"/>
          <p:cNvSpPr>
            <a:spLocks noGrp="1"/>
          </p:cNvSpPr>
          <p:nvPr>
            <p:ph type="sldNum" sz="quarter" idx="12"/>
          </p:nvPr>
        </p:nvSpPr>
        <p:spPr>
          <a:xfrm>
            <a:off x="7032972" y="6511528"/>
            <a:ext cx="2133600" cy="365125"/>
          </a:xfrm>
        </p:spPr>
        <p:txBody>
          <a:bodyPr/>
          <a:lstStyle/>
          <a:p>
            <a:pPr>
              <a:defRPr/>
            </a:pPr>
            <a:fld id="{4AC9B83D-17C3-4F2E-B0BA-D155CD364A7C}" type="slidenum">
              <a:rPr lang="ja-JP" altLang="en-US" b="1" smtClean="0"/>
              <a:pPr>
                <a:defRPr/>
              </a:pPr>
              <a:t>18</a:t>
            </a:fld>
            <a:endParaRPr lang="ja-JP" altLang="en-US" b="1" dirty="0"/>
          </a:p>
        </p:txBody>
      </p:sp>
      <p:sp>
        <p:nvSpPr>
          <p:cNvPr id="16" name="正方形/長方形 4"/>
          <p:cNvSpPr>
            <a:spLocks noChangeArrowheads="1"/>
          </p:cNvSpPr>
          <p:nvPr/>
        </p:nvSpPr>
        <p:spPr bwMode="auto">
          <a:xfrm>
            <a:off x="213419" y="6608017"/>
            <a:ext cx="829237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：関西エアポート株式会社「数字で見る関西空港」</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、大阪税関「貿易統計」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38190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p:cNvGraphicFramePr>
            <a:graphicFrameLocks noGrp="1"/>
          </p:cNvGraphicFramePr>
          <p:nvPr>
            <p:extLst>
              <p:ext uri="{D42A27DB-BD31-4B8C-83A1-F6EECF244321}">
                <p14:modId xmlns:p14="http://schemas.microsoft.com/office/powerpoint/2010/main" val="3963055114"/>
              </p:ext>
            </p:extLst>
          </p:nvPr>
        </p:nvGraphicFramePr>
        <p:xfrm>
          <a:off x="179512" y="967849"/>
          <a:ext cx="8784976" cy="5006134"/>
        </p:xfrm>
        <a:graphic>
          <a:graphicData uri="http://schemas.openxmlformats.org/drawingml/2006/table">
            <a:tbl>
              <a:tblPr>
                <a:tableStyleId>{5C22544A-7EE6-4342-B048-85BDC9FD1C3A}</a:tableStyleId>
              </a:tblPr>
              <a:tblGrid>
                <a:gridCol w="8064896">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tblGrid>
              <a:tr h="306210">
                <a:tc>
                  <a:txBody>
                    <a:bodyPr/>
                    <a:lstStyle/>
                    <a:p>
                      <a:pPr algn="l" fontAlgn="ct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○はじめ</a:t>
                      </a: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06210">
                <a:tc>
                  <a:txBody>
                    <a:bodyPr/>
                    <a:lstStyle/>
                    <a:p>
                      <a:pPr algn="l" fontAlgn="ctr">
                        <a:lnSpc>
                          <a:spcPts val="2100"/>
                        </a:lnSpc>
                      </a:pP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6210">
                <a:tc>
                  <a:txBody>
                    <a:bodyPr/>
                    <a:lstStyle/>
                    <a:p>
                      <a:pPr algn="l" fontAlgn="ct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○第１章　　成長目標の</a:t>
                      </a:r>
                      <a:r>
                        <a:rPr lang="ja-JP" altLang="en-US" sz="18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達成</a:t>
                      </a:r>
                      <a:r>
                        <a:rPr lang="ja-JP" altLang="en-US" sz="1800" u="none" strike="noStrike"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状況</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１．成長目標</a:t>
                      </a: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「実質成長率」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２．成長目標 「雇用創出」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１２</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３．成長目標 「来阪外国人旅行者数」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１５</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４．成長目標 「貨物取扱量」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１８</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97989">
                <a:tc>
                  <a:txBody>
                    <a:bodyPr/>
                    <a:lstStyle/>
                    <a:p>
                      <a:pPr>
                        <a:lnSpc>
                          <a:spcPts val="2100"/>
                        </a:lnSpc>
                      </a:pP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97989">
                <a:tc>
                  <a:txBody>
                    <a:bodyPr/>
                    <a:lstStyle/>
                    <a:p>
                      <a:pPr>
                        <a:lnSpc>
                          <a:spcPts val="2100"/>
                        </a:lnSpc>
                      </a:pP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○第２章　　成長のための５つの源泉ごとの状況</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97989">
                <a:tc>
                  <a:txBody>
                    <a:bodyPr/>
                    <a:lstStyle/>
                    <a:p>
                      <a:pPr>
                        <a:lnSpc>
                          <a:spcPts val="2100"/>
                        </a:lnSpc>
                      </a:pP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80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内外の集客力強化・・・・・・・・・・・・・・・・・・・・・・・・・・・・・・・・・・・・・・・・・・・・・・・・　</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２２</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97989">
                <a:tc>
                  <a:txBody>
                    <a:bodyPr/>
                    <a:lstStyle/>
                    <a:p>
                      <a:pPr>
                        <a:lnSpc>
                          <a:spcPts val="2100"/>
                        </a:lnSpc>
                      </a:pP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2</a:t>
                      </a:r>
                      <a:r>
                        <a:rPr lang="ja-JP" altLang="en-US" sz="1800" baseline="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人口減少・少子高齢化に対応した人材力強化・活躍の場づくり・・・・・・・・・・・・・</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４０</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97989">
                <a:tc>
                  <a:txBody>
                    <a:bodyPr/>
                    <a:lstStyle/>
                    <a:p>
                      <a:pPr>
                        <a:lnSpc>
                          <a:spcPts val="2100"/>
                        </a:lnSpc>
                      </a:pP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3</a:t>
                      </a:r>
                      <a:r>
                        <a:rPr lang="ja-JP" altLang="en-US" sz="1800" baseline="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強みを活かす産業・技術の強化・・・・・・・・・・・・・・・・・・・・・・・・・・・・・・・・・・・・・・</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６７</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4</a:t>
                      </a:r>
                      <a:r>
                        <a:rPr lang="ja-JP" altLang="en-US" sz="1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アジア活力の取り込み強化・物流人流インフラの活用・・・・・・・・・・・・・・・・・・・・・・</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１１１</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都市の再生・・・・・・・・・・・・・・・・・・・・・・・・・・・・・・・・・・・・・・・・・・・・・・・・・・・・・・</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１３４</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297989">
                <a:tc>
                  <a:txBody>
                    <a:bodyPr/>
                    <a:lstStyle/>
                    <a:p>
                      <a:pPr>
                        <a:lnSpc>
                          <a:spcPts val="2100"/>
                        </a:lnSpc>
                      </a:pP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「具体的取組状況」は別冊</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bl>
          </a:graphicData>
        </a:graphic>
      </p:graphicFrame>
      <p:cxnSp>
        <p:nvCxnSpPr>
          <p:cNvPr id="6" name="直線コネクタ 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4284476" cy="461665"/>
          </a:xfrm>
          <a:prstGeom prst="rect">
            <a:avLst/>
          </a:prstGeom>
          <a:noFill/>
        </p:spPr>
        <p:txBody>
          <a:bodyPr wrap="square" rtlCol="0">
            <a:spAutoFit/>
          </a:bodyPr>
          <a:lstStyle/>
          <a:p>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目次</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a:t>
            </a:fld>
            <a:endParaRPr lang="ja-JP" altLang="en-US" b="1" dirty="0"/>
          </a:p>
        </p:txBody>
      </p:sp>
    </p:spTree>
    <p:extLst>
      <p:ext uri="{BB962C8B-B14F-4D97-AF65-F5344CB8AC3E}">
        <p14:creationId xmlns:p14="http://schemas.microsoft.com/office/powerpoint/2010/main" val="16909495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51520" y="764704"/>
            <a:ext cx="6264696"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近畿圏</a:t>
            </a:r>
            <a:r>
              <a:rPr lang="zh-TW" altLang="en-US" dirty="0" smtClean="0">
                <a:latin typeface="Meiryo UI" panose="020B0604030504040204" pitchFamily="50" charset="-128"/>
                <a:ea typeface="Meiryo UI" panose="020B0604030504040204" pitchFamily="50" charset="-128"/>
                <a:cs typeface="Meiryo UI" panose="020B0604030504040204" pitchFamily="50" charset="-128"/>
              </a:rPr>
              <a:t>輸出額</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：大阪税関「貿易統計」、日本銀行「時系列統計</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1134036"/>
            <a:ext cx="8928992" cy="81241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月は台風第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号などの影響により大幅にマイナスとなったが、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月には回復</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年初には、落ち込みが見られる。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51520" y="188640"/>
            <a:ext cx="8712968"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「貨物取扱量」 に関して</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19</a:t>
            </a:fld>
            <a:endParaRPr lang="ja-JP" altLang="en-US" dirty="0"/>
          </a:p>
        </p:txBody>
      </p:sp>
      <p:sp>
        <p:nvSpPr>
          <p:cNvPr id="16" name="テキスト ボックス 3"/>
          <p:cNvSpPr txBox="1"/>
          <p:nvPr/>
        </p:nvSpPr>
        <p:spPr>
          <a:xfrm>
            <a:off x="8066887" y="1988696"/>
            <a:ext cx="788886" cy="246221"/>
          </a:xfrm>
          <a:prstGeom prst="rect">
            <a:avLst/>
          </a:prstGeom>
          <a:noFill/>
        </p:spPr>
        <p:txBody>
          <a:bodyPr wrap="square" rtlCol="0">
            <a:spAutoFit/>
          </a:bodyPr>
          <a:lstStyle/>
          <a:p>
            <a:r>
              <a:rPr kumimoji="1" lang="ja-JP" altLang="en-US" sz="1000" dirty="0" smtClean="0">
                <a:latin typeface="+mn-ea"/>
                <a:cs typeface="Meiryo UI" panose="020B0604030504040204" pitchFamily="50" charset="-128"/>
              </a:rPr>
              <a:t>（円</a:t>
            </a:r>
            <a:r>
              <a:rPr kumimoji="1" lang="en-US" altLang="ja-JP" sz="1000" dirty="0" smtClean="0">
                <a:latin typeface="+mn-ea"/>
                <a:cs typeface="Meiryo UI" panose="020B0604030504040204" pitchFamily="50" charset="-128"/>
              </a:rPr>
              <a:t>/</a:t>
            </a:r>
            <a:r>
              <a:rPr kumimoji="1" lang="ja-JP" altLang="en-US" sz="1000" dirty="0" smtClean="0">
                <a:latin typeface="+mn-ea"/>
                <a:cs typeface="Meiryo UI" panose="020B0604030504040204" pitchFamily="50" charset="-128"/>
              </a:rPr>
              <a:t>ドル）</a:t>
            </a:r>
            <a:endParaRPr kumimoji="1" lang="ja-JP" altLang="en-US" sz="1000" dirty="0">
              <a:latin typeface="+mn-ea"/>
              <a:cs typeface="Meiryo UI" panose="020B0604030504040204" pitchFamily="50" charset="-128"/>
            </a:endParaRPr>
          </a:p>
        </p:txBody>
      </p:sp>
      <p:sp>
        <p:nvSpPr>
          <p:cNvPr id="20" name="テキスト ボックス 19"/>
          <p:cNvSpPr txBox="1"/>
          <p:nvPr/>
        </p:nvSpPr>
        <p:spPr>
          <a:xfrm>
            <a:off x="251520" y="1959380"/>
            <a:ext cx="1183121" cy="255129"/>
          </a:xfrm>
          <a:prstGeom prst="rect">
            <a:avLst/>
          </a:prstGeom>
          <a:noFill/>
        </p:spPr>
        <p:txBody>
          <a:bodyPr wrap="square" rtlCol="0">
            <a:spAutoFit/>
          </a:bodyPr>
          <a:lstStyle/>
          <a:p>
            <a:r>
              <a:rPr kumimoji="1" lang="ja-JP" altLang="en-US" sz="1000" dirty="0" smtClean="0">
                <a:latin typeface="+mn-ea"/>
                <a:cs typeface="Meiryo UI" panose="020B0604030504040204" pitchFamily="50" charset="-128"/>
              </a:rPr>
              <a:t>（</a:t>
            </a:r>
            <a:r>
              <a:rPr lang="ja-JP" altLang="en-US" sz="1000" dirty="0" smtClean="0">
                <a:latin typeface="+mn-ea"/>
                <a:cs typeface="Meiryo UI" panose="020B0604030504040204" pitchFamily="50" charset="-128"/>
              </a:rPr>
              <a:t>前年同月比、</a:t>
            </a:r>
            <a:r>
              <a:rPr lang="en-US" altLang="ja-JP" sz="1000" dirty="0" smtClean="0">
                <a:latin typeface="+mn-ea"/>
                <a:cs typeface="Meiryo UI" panose="020B0604030504040204" pitchFamily="50" charset="-128"/>
              </a:rPr>
              <a:t>%</a:t>
            </a:r>
            <a:r>
              <a:rPr kumimoji="1" lang="ja-JP" altLang="en-US" sz="1000" dirty="0" smtClean="0">
                <a:latin typeface="+mn-ea"/>
                <a:cs typeface="Meiryo UI" panose="020B0604030504040204" pitchFamily="50" charset="-128"/>
              </a:rPr>
              <a:t>）</a:t>
            </a:r>
            <a:endParaRPr kumimoji="1" lang="ja-JP" altLang="en-US" sz="1000" dirty="0">
              <a:latin typeface="+mn-ea"/>
              <a:cs typeface="Meiryo UI" panose="020B0604030504040204" pitchFamily="50" charset="-128"/>
            </a:endParaRPr>
          </a:p>
        </p:txBody>
      </p:sp>
      <p:graphicFrame>
        <p:nvGraphicFramePr>
          <p:cNvPr id="10" name="グラフ 9"/>
          <p:cNvGraphicFramePr>
            <a:graphicFrameLocks/>
          </p:cNvGraphicFramePr>
          <p:nvPr>
            <p:extLst>
              <p:ext uri="{D42A27DB-BD31-4B8C-83A1-F6EECF244321}">
                <p14:modId xmlns:p14="http://schemas.microsoft.com/office/powerpoint/2010/main" val="2417948509"/>
              </p:ext>
            </p:extLst>
          </p:nvPr>
        </p:nvGraphicFramePr>
        <p:xfrm>
          <a:off x="107504" y="1959380"/>
          <a:ext cx="8928992" cy="47099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30146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51520" y="764704"/>
            <a:ext cx="6048672"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近畿圏輸入</a:t>
            </a:r>
            <a:r>
              <a:rPr lang="zh-TW" altLang="en-US" dirty="0" smtClean="0">
                <a:latin typeface="Meiryo UI" panose="020B0604030504040204" pitchFamily="50" charset="-128"/>
                <a:ea typeface="Meiryo UI" panose="020B0604030504040204" pitchFamily="50" charset="-128"/>
                <a:cs typeface="Meiryo UI" panose="020B0604030504040204" pitchFamily="50" charset="-128"/>
              </a:rPr>
              <a:t>額</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：大阪税関「貿易統計」、日本銀行「時系列統計</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1124744"/>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近畿圏の輸入額は、輸出額とほぼ同様の動きで推移。</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月は台風第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号の影響もあり、大幅にマイナスとなったが、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月には回復</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年初には、落ち込みが見られる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51520" y="188640"/>
            <a:ext cx="8712968"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「貨物取扱量」 に関して</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20</a:t>
            </a:fld>
            <a:endParaRPr lang="ja-JP" altLang="en-US" dirty="0"/>
          </a:p>
        </p:txBody>
      </p:sp>
      <p:sp>
        <p:nvSpPr>
          <p:cNvPr id="16" name="テキスト ボックス 1"/>
          <p:cNvSpPr txBox="1"/>
          <p:nvPr/>
        </p:nvSpPr>
        <p:spPr>
          <a:xfrm>
            <a:off x="7985611" y="1844685"/>
            <a:ext cx="756649" cy="246221"/>
          </a:xfrm>
          <a:prstGeom prst="rect">
            <a:avLst/>
          </a:prstGeom>
          <a:noFill/>
        </p:spPr>
        <p:txBody>
          <a:bodyPr wrap="square" rtlCol="0">
            <a:spAutoFit/>
          </a:bodyPr>
          <a:lstStyle/>
          <a:p>
            <a:r>
              <a:rPr kumimoji="1" lang="ja-JP" altLang="en-US" sz="1000" dirty="0" smtClean="0">
                <a:latin typeface="+mn-ea"/>
                <a:cs typeface="Meiryo UI" panose="020B0604030504040204" pitchFamily="50" charset="-128"/>
              </a:rPr>
              <a:t>（円</a:t>
            </a:r>
            <a:r>
              <a:rPr kumimoji="1" lang="en-US" altLang="ja-JP" sz="1000" dirty="0" smtClean="0">
                <a:latin typeface="+mn-ea"/>
                <a:cs typeface="Meiryo UI" panose="020B0604030504040204" pitchFamily="50" charset="-128"/>
              </a:rPr>
              <a:t>/</a:t>
            </a:r>
            <a:r>
              <a:rPr kumimoji="1" lang="ja-JP" altLang="en-US" sz="1000" dirty="0" smtClean="0">
                <a:latin typeface="+mn-ea"/>
                <a:cs typeface="Meiryo UI" panose="020B0604030504040204" pitchFamily="50" charset="-128"/>
              </a:rPr>
              <a:t>ドル）</a:t>
            </a:r>
            <a:endParaRPr kumimoji="1" lang="ja-JP" altLang="en-US" sz="1000" dirty="0">
              <a:latin typeface="+mn-ea"/>
              <a:cs typeface="Meiryo UI" panose="020B0604030504040204" pitchFamily="50" charset="-128"/>
            </a:endParaRPr>
          </a:p>
        </p:txBody>
      </p:sp>
      <p:sp>
        <p:nvSpPr>
          <p:cNvPr id="20" name="テキスト ボックス 19"/>
          <p:cNvSpPr txBox="1"/>
          <p:nvPr/>
        </p:nvSpPr>
        <p:spPr>
          <a:xfrm>
            <a:off x="251520" y="1844686"/>
            <a:ext cx="1166834" cy="246221"/>
          </a:xfrm>
          <a:prstGeom prst="rect">
            <a:avLst/>
          </a:prstGeom>
          <a:noFill/>
        </p:spPr>
        <p:txBody>
          <a:bodyPr wrap="square" rtlCol="0">
            <a:spAutoFit/>
          </a:bodyPr>
          <a:lstStyle/>
          <a:p>
            <a:r>
              <a:rPr kumimoji="1" lang="ja-JP" altLang="en-US" sz="1000" dirty="0" smtClean="0">
                <a:latin typeface="+mn-ea"/>
                <a:cs typeface="Meiryo UI" panose="020B0604030504040204" pitchFamily="50" charset="-128"/>
              </a:rPr>
              <a:t>（</a:t>
            </a:r>
            <a:r>
              <a:rPr lang="ja-JP" altLang="en-US" sz="1000" dirty="0" smtClean="0">
                <a:latin typeface="+mn-ea"/>
                <a:cs typeface="Meiryo UI" panose="020B0604030504040204" pitchFamily="50" charset="-128"/>
              </a:rPr>
              <a:t>前年同月比、</a:t>
            </a:r>
            <a:r>
              <a:rPr lang="en-US" altLang="ja-JP" sz="1000" dirty="0" smtClean="0">
                <a:latin typeface="+mn-ea"/>
                <a:cs typeface="Meiryo UI" panose="020B0604030504040204" pitchFamily="50" charset="-128"/>
              </a:rPr>
              <a:t>%</a:t>
            </a:r>
            <a:r>
              <a:rPr kumimoji="1" lang="ja-JP" altLang="en-US" sz="1000" dirty="0" smtClean="0">
                <a:latin typeface="+mn-ea"/>
                <a:cs typeface="Meiryo UI" panose="020B0604030504040204" pitchFamily="50" charset="-128"/>
              </a:rPr>
              <a:t>）</a:t>
            </a:r>
            <a:endParaRPr kumimoji="1" lang="ja-JP" altLang="en-US" sz="1000" dirty="0">
              <a:latin typeface="+mn-ea"/>
              <a:cs typeface="Meiryo UI" panose="020B0604030504040204" pitchFamily="50" charset="-128"/>
            </a:endParaRPr>
          </a:p>
        </p:txBody>
      </p:sp>
      <p:graphicFrame>
        <p:nvGraphicFramePr>
          <p:cNvPr id="10" name="グラフ 9"/>
          <p:cNvGraphicFramePr>
            <a:graphicFrameLocks/>
          </p:cNvGraphicFramePr>
          <p:nvPr>
            <p:extLst>
              <p:ext uri="{D42A27DB-BD31-4B8C-83A1-F6EECF244321}">
                <p14:modId xmlns:p14="http://schemas.microsoft.com/office/powerpoint/2010/main" val="3950296741"/>
              </p:ext>
            </p:extLst>
          </p:nvPr>
        </p:nvGraphicFramePr>
        <p:xfrm>
          <a:off x="107504" y="1772816"/>
          <a:ext cx="8928992" cy="48965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29903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章　</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2194758" y="2934594"/>
            <a:ext cx="6768752" cy="523220"/>
          </a:xfrm>
          <a:prstGeom prst="rect">
            <a:avLst/>
          </a:prstGeom>
          <a:noFill/>
        </p:spPr>
        <p:txBody>
          <a:bodyPr wrap="square" rtlCol="0" anchor="ctr">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成長のための５源泉ごと</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の動き</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59702" y="6093296"/>
            <a:ext cx="5280613" cy="523220"/>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１（年度ベース）と書いていないものは全て（暦年）の統計を示す。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年８月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時点の公表データを基に作成しています。</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21</a:t>
            </a:fld>
            <a:endParaRPr lang="ja-JP" altLang="en-US" b="1" dirty="0"/>
          </a:p>
        </p:txBody>
      </p:sp>
    </p:spTree>
    <p:extLst>
      <p:ext uri="{BB962C8B-B14F-4D97-AF65-F5344CB8AC3E}">
        <p14:creationId xmlns:p14="http://schemas.microsoft.com/office/powerpoint/2010/main" val="4083338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smtClean="0"/>
              <a:t>22</a:t>
            </a:r>
            <a:endParaRPr lang="ja-JP" altLang="en-US" b="1" dirty="0"/>
          </a:p>
        </p:txBody>
      </p:sp>
      <p:sp>
        <p:nvSpPr>
          <p:cNvPr id="6" name="正方形/長方形 5"/>
          <p:cNvSpPr/>
          <p:nvPr/>
        </p:nvSpPr>
        <p:spPr>
          <a:xfrm>
            <a:off x="206808" y="548680"/>
            <a:ext cx="8541656" cy="6192688"/>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180000" tIns="360000" rIns="288000" bIns="360000" rtlCol="0" anchor="ctr" anchorCtr="0"/>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（１）世界的な創造都市、国際エンターテイメント都市の創出に関して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近年、大阪の集客力は、大きく高まっている。アジアを中心に急増するインバウンドの消費効果が、ＧＲＰの押し上げにも寄与。この好調を維持すべく、大阪観光局や経済界と連携しながら、引き続き都市魅力の向上を図る必要。また、外国人観光客の意識が、いわゆる「コト消費」へと変化しつつあることや、ビジネス目的の訪日外客数が増加傾向にあることなどを踏まえ、欧米富裕層の取り込み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ASEAN</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諸国・インドなどアジア全体の市場の取り込みを視野に、観光需要の多様化や高度化に対応できるコンテンツの充実が求められる。また、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された</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大阪サミットを契機に、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誘致の更なる強化を進めていかなければならない。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（２）文化・スポーツを活かした都市魅力の創出に関して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年９月から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月にかけて、ラグビーワールドカップ日本大会が開催され、気運が高まるなか、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年の東京オリンピック・パラリンピック、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ワールドマスターズゲームズ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といった大規模イベントの開催を控え、更なる機運醸成が必要。また、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開催、さらにはＩＲの実現に際し、大阪の文化や歴史、食の魅力を伝える取組みが求められる。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（３）世界有数の国際都市をめざした受入環境の整備に関して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多言語化対応の進展や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Wi-Fi</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の促進など、旅行者の利便性が向上。一方で、府内宿泊施設の稼働率高止まりなどにより、日本人観光客の宿泊者数が伸び悩むといった課題もみられる。民泊を含めた宿泊施設の充実や更なる利便性の向上など、多様でバランスの良い内外受入環境の充実が求め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（４）関西が一体となった観光ポータル化の推進に関して</a:t>
            </a: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関西には、特色ある観光魅力を有する都市が集積。関西圏で連携を更に進め、関西全体としての国際的認知度の向上、エリア全体での交流人口の増加、受入環境の整備等に取組む必要。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374066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3"/>
          <p:cNvGraphicFramePr>
            <a:graphicFrameLocks noGrp="1"/>
          </p:cNvGraphicFramePr>
          <p:nvPr>
            <p:extLst>
              <p:ext uri="{D42A27DB-BD31-4B8C-83A1-F6EECF244321}">
                <p14:modId xmlns:p14="http://schemas.microsoft.com/office/powerpoint/2010/main" val="1232710825"/>
              </p:ext>
            </p:extLst>
          </p:nvPr>
        </p:nvGraphicFramePr>
        <p:xfrm>
          <a:off x="35496" y="2492896"/>
          <a:ext cx="9004653" cy="3726078"/>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1062825">
                  <a:extLst>
                    <a:ext uri="{9D8B030D-6E8A-4147-A177-3AD203B41FA5}">
                      <a16:colId xmlns:a16="http://schemas.microsoft.com/office/drawing/2014/main" val="20001"/>
                    </a:ext>
                  </a:extLst>
                </a:gridCol>
                <a:gridCol w="731185">
                  <a:extLst>
                    <a:ext uri="{9D8B030D-6E8A-4147-A177-3AD203B41FA5}">
                      <a16:colId xmlns:a16="http://schemas.microsoft.com/office/drawing/2014/main" val="20002"/>
                    </a:ext>
                  </a:extLst>
                </a:gridCol>
                <a:gridCol w="731185">
                  <a:extLst>
                    <a:ext uri="{9D8B030D-6E8A-4147-A177-3AD203B41FA5}">
                      <a16:colId xmlns:a16="http://schemas.microsoft.com/office/drawing/2014/main" val="20003"/>
                    </a:ext>
                  </a:extLst>
                </a:gridCol>
                <a:gridCol w="731185">
                  <a:extLst>
                    <a:ext uri="{9D8B030D-6E8A-4147-A177-3AD203B41FA5}">
                      <a16:colId xmlns:a16="http://schemas.microsoft.com/office/drawing/2014/main" val="20004"/>
                    </a:ext>
                  </a:extLst>
                </a:gridCol>
                <a:gridCol w="731185">
                  <a:extLst>
                    <a:ext uri="{9D8B030D-6E8A-4147-A177-3AD203B41FA5}">
                      <a16:colId xmlns:a16="http://schemas.microsoft.com/office/drawing/2014/main" val="20005"/>
                    </a:ext>
                  </a:extLst>
                </a:gridCol>
                <a:gridCol w="731185">
                  <a:extLst>
                    <a:ext uri="{9D8B030D-6E8A-4147-A177-3AD203B41FA5}">
                      <a16:colId xmlns:a16="http://schemas.microsoft.com/office/drawing/2014/main" val="20006"/>
                    </a:ext>
                  </a:extLst>
                </a:gridCol>
                <a:gridCol w="731185">
                  <a:extLst>
                    <a:ext uri="{9D8B030D-6E8A-4147-A177-3AD203B41FA5}">
                      <a16:colId xmlns:a16="http://schemas.microsoft.com/office/drawing/2014/main" val="20007"/>
                    </a:ext>
                  </a:extLst>
                </a:gridCol>
                <a:gridCol w="731185">
                  <a:extLst>
                    <a:ext uri="{9D8B030D-6E8A-4147-A177-3AD203B41FA5}">
                      <a16:colId xmlns:a16="http://schemas.microsoft.com/office/drawing/2014/main" val="20008"/>
                    </a:ext>
                  </a:extLst>
                </a:gridCol>
                <a:gridCol w="731185">
                  <a:extLst>
                    <a:ext uri="{9D8B030D-6E8A-4147-A177-3AD203B41FA5}">
                      <a16:colId xmlns:a16="http://schemas.microsoft.com/office/drawing/2014/main" val="20009"/>
                    </a:ext>
                  </a:extLst>
                </a:gridCol>
                <a:gridCol w="731185">
                  <a:extLst>
                    <a:ext uri="{9D8B030D-6E8A-4147-A177-3AD203B41FA5}">
                      <a16:colId xmlns:a16="http://schemas.microsoft.com/office/drawing/2014/main" val="2681488384"/>
                    </a:ext>
                  </a:extLst>
                </a:gridCol>
                <a:gridCol w="1152883">
                  <a:extLst>
                    <a:ext uri="{9D8B030D-6E8A-4147-A177-3AD203B41FA5}">
                      <a16:colId xmlns:a16="http://schemas.microsoft.com/office/drawing/2014/main" val="20010"/>
                    </a:ext>
                  </a:extLst>
                </a:gridCol>
              </a:tblGrid>
              <a:tr h="392671">
                <a:tc gridSpan="2">
                  <a:txBody>
                    <a:bodyPr/>
                    <a:lstStyle/>
                    <a:p>
                      <a:pPr algn="ctr"/>
                      <a:r>
                        <a:rPr kumimoji="1" lang="ja-JP" altLang="en-US" sz="14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　</a:t>
                      </a:r>
                      <a:endParaRPr kumimoji="1" lang="ja-JP" altLang="en-US" sz="14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0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545344">
                <a:tc gridSpan="2">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延べ宿泊者数</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12700" cmpd="sng">
                      <a:noFill/>
                    </a:lnB>
                  </a:tcPr>
                </a:tc>
                <a:tc hMerge="1">
                  <a:txBody>
                    <a:bodyPr/>
                    <a:lstStyle/>
                    <a:p>
                      <a:endParaRPr kumimoji="1" lang="ja-JP" altLang="en-US"/>
                    </a:p>
                  </a:txBody>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1,962</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a:txBody>
                  <a:tcPr marT="45703" marB="45703"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2,176</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2,334</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2,388</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2,837</a:t>
                      </a:r>
                    </a:p>
                    <a:p>
                      <a:pPr marL="182563" indent="-182563" algn="ctr" defTabSz="914400" rtl="0" eaLnBrk="1" latinLnBrk="0" hangingPunct="1">
                        <a:tabLst>
                          <a:tab pos="92075" algn="l"/>
                        </a:tabLst>
                      </a:pP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05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3,037</a:t>
                      </a:r>
                    </a:p>
                    <a:p>
                      <a:pPr marL="182563" indent="-182563" algn="ctr" defTabSz="914400" rtl="0" eaLnBrk="1" latinLnBrk="0" hangingPunct="1">
                        <a:tabLst>
                          <a:tab pos="92075" algn="l"/>
                        </a:tabLst>
                      </a:pPr>
                      <a:r>
                        <a:rPr kumimoji="1" lang="ja-JP" altLang="en-US" sz="105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lvl="0" indent="-182563" algn="ctr">
                        <a:tabLst>
                          <a:tab pos="92075" algn="l"/>
                        </a:tabLst>
                      </a:pPr>
                      <a:r>
                        <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3,101</a:t>
                      </a:r>
                    </a:p>
                    <a:p>
                      <a:pPr marL="182563" lvl="0"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lvl="0" indent="-182563" algn="ctr">
                        <a:tabLst>
                          <a:tab pos="92075" algn="l"/>
                        </a:tabLst>
                      </a:pPr>
                      <a:r>
                        <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3,321</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lvl="0"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lvl="0" indent="-182563" algn="ctr">
                        <a:tabLst>
                          <a:tab pos="92075" algn="l"/>
                        </a:tabLst>
                      </a:pPr>
                      <a:r>
                        <a:rPr kumimoji="1" lang="en-US" altLang="ja-JP" sz="105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3,990</a:t>
                      </a:r>
                      <a:endParaRPr kumimoji="1" lang="en-US" altLang="ja-JP" sz="1050" u="none" strike="dbl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lvl="0"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lvl="0" indent="-182563" algn="l">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観光庁</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lvl="0" indent="0" algn="l">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「宿泊旅行統計調査」</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45344">
                <a:tc rowSpan="2">
                  <a:txBody>
                    <a:bodyPr/>
                    <a:lstStyle/>
                    <a:p>
                      <a:pPr algn="l"/>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うち外国人延べ宿泊者数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309</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237</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306</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431</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620</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897</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strike="sng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1,001</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1,167</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1,512</a:t>
                      </a:r>
                      <a:endParaRPr kumimoji="1" lang="en-US" altLang="ja-JP" sz="1050" u="none" strike="dbl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観光庁</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0" algn="l"/>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「宿泊旅行統計調査」</a:t>
                      </a:r>
                    </a:p>
                  </a:txBody>
                  <a:tcPr anchor="ctr"/>
                </a:tc>
                <a:extLst>
                  <a:ext uri="{0D108BD9-81ED-4DB2-BD59-A6C34878D82A}">
                    <a16:rowId xmlns:a16="http://schemas.microsoft.com/office/drawing/2014/main" val="10002"/>
                  </a:ext>
                </a:extLst>
              </a:tr>
              <a:tr h="545344">
                <a:tc vMerge="1">
                  <a:txBody>
                    <a:bodyPr/>
                    <a:lstStyle/>
                    <a:p>
                      <a:endParaRPr kumimoji="1" lang="ja-JP" altLang="en-US" sz="1200" dirty="0">
                        <a:latin typeface="HGPｺﾞｼｯｸE" pitchFamily="50" charset="-128"/>
                        <a:ea typeface="HGPｺﾞｼｯｸE"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うち日本人延べ宿泊者数</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1,653</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1,940</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2,028</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1,957</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2,217</a:t>
                      </a:r>
                    </a:p>
                    <a:p>
                      <a:pPr marL="182563" indent="-182563" algn="ctr" defTabSz="914400" rtl="0" eaLnBrk="1" latinLnBrk="0" hangingPunct="1">
                        <a:tabLst>
                          <a:tab pos="92075" algn="l"/>
                        </a:tabLst>
                      </a:pP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2,140</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2,100</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2,154</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2,478</a:t>
                      </a:r>
                      <a:endParaRPr kumimoji="1" lang="en-US" altLang="ja-JP" sz="1050" u="none" strike="dbl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観光庁「宿泊旅行統計調査」より推計</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1003493">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外国人訪問率</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24.0</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27.9</a:t>
                      </a: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36.3</a:t>
                      </a: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38.7</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36.6</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l">
                        <a:tabLst/>
                      </a:pPr>
                      <a:r>
                        <a:rPr kumimoji="1" lang="en-US" altLang="ja-JP"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年：日本政府観光局</a:t>
                      </a:r>
                      <a:r>
                        <a:rPr kumimoji="1" lang="en-US" altLang="ja-JP" sz="7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(JNTO)</a:t>
                      </a:r>
                    </a:p>
                    <a:p>
                      <a:pPr marL="0" indent="0" algn="l">
                        <a:tabLst/>
                      </a:pPr>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「訪日外客訪問地調査」</a:t>
                      </a:r>
                    </a:p>
                    <a:p>
                      <a:pPr marL="0" indent="0" algn="l">
                        <a:tabLst/>
                      </a:pPr>
                      <a:r>
                        <a:rPr kumimoji="1" lang="en-US" altLang="ja-JP"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以降：観光庁</a:t>
                      </a:r>
                    </a:p>
                    <a:p>
                      <a:pPr marL="0" indent="0" algn="l">
                        <a:tabLst/>
                      </a:pPr>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「訪日外国人消費動向調査」</a:t>
                      </a:r>
                      <a:endParaRPr kumimoji="1" lang="en-US" altLang="ja-JP"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523562">
                <a:tc gridSpan="2">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国際会議開催件数</a:t>
                      </a:r>
                    </a:p>
                  </a:txBody>
                  <a:tcPr anchor="ctr">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135</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314</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253</a:t>
                      </a: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280</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251</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秋頃公表予定</a:t>
                      </a:r>
                      <a:endPar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日本政府観光局（</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JNTO)</a:t>
                      </a:r>
                      <a:b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「国際会議統計」</a:t>
                      </a:r>
                    </a:p>
                  </a:txBody>
                  <a:tcPr anchor="ctr"/>
                </a:tc>
                <a:extLst>
                  <a:ext uri="{0D108BD9-81ED-4DB2-BD59-A6C34878D82A}">
                    <a16:rowId xmlns:a16="http://schemas.microsoft.com/office/drawing/2014/main" val="10005"/>
                  </a:ext>
                </a:extLst>
              </a:tr>
            </a:tbl>
          </a:graphicData>
        </a:graphic>
      </p:graphicFrame>
      <p:sp>
        <p:nvSpPr>
          <p:cNvPr id="8" name="正方形/長方形 4"/>
          <p:cNvSpPr>
            <a:spLocks noChangeArrowheads="1"/>
          </p:cNvSpPr>
          <p:nvPr/>
        </p:nvSpPr>
        <p:spPr bwMode="auto">
          <a:xfrm>
            <a:off x="107504" y="6305545"/>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　訪日外国人のうち大阪を訪問</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した割合</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H22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）年の宿泊者数は、従業員数</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人以下の施設が調査対象外となっている。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　延べ宿泊者数から外国人宿泊者数を引いて算出</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4"/>
          <p:cNvSpPr>
            <a:spLocks noChangeArrowheads="1"/>
          </p:cNvSpPr>
          <p:nvPr/>
        </p:nvSpPr>
        <p:spPr bwMode="auto">
          <a:xfrm>
            <a:off x="71486" y="487899"/>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912813">
              <a:lnSpc>
                <a:spcPts val="2000"/>
              </a:lnSpc>
              <a:spcBef>
                <a:spcPct val="20000"/>
              </a:spcBef>
              <a:buFont typeface="Wingdings" panose="05000000000000000000" pitchFamily="2" charset="2"/>
              <a:buChar char="u"/>
            </a:pPr>
            <a:r>
              <a:rPr lang="ja-JP" altLang="en-US" sz="2000" b="1" u="sng" dirty="0" smtClean="0">
                <a:latin typeface="+mj-ea"/>
                <a:ea typeface="+mj-ea"/>
                <a:cs typeface="Meiryo UI" pitchFamily="50" charset="-128"/>
              </a:rPr>
              <a:t>「成長目標」の進捗を把握するための指標</a:t>
            </a:r>
            <a:endParaRPr lang="ja-JP" altLang="en-US" sz="2000" b="1" u="sng" dirty="0">
              <a:latin typeface="+mj-ea"/>
              <a:ea typeface="+mj-ea"/>
              <a:cs typeface="Meiryo UI" pitchFamily="50" charset="-128"/>
            </a:endParaRPr>
          </a:p>
        </p:txBody>
      </p:sp>
      <p:sp>
        <p:nvSpPr>
          <p:cNvPr id="2" name="正方形/長方形 1"/>
          <p:cNvSpPr/>
          <p:nvPr/>
        </p:nvSpPr>
        <p:spPr>
          <a:xfrm>
            <a:off x="107504" y="836712"/>
            <a:ext cx="8928992" cy="15233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の延べ宿泊者数（大阪府）は</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3,990</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。前年と比べ、外国人延べ宿泊者数、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日本人</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延べ</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宿泊者数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増加傾向</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の外国人訪問率</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なったが、成長戦略策定時と比べると、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ポイント以上の増加となっている。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年の国際会議開催件数は、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251</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23</a:t>
            </a:fld>
            <a:endParaRPr lang="ja-JP" altLang="en-US" b="1" dirty="0"/>
          </a:p>
        </p:txBody>
      </p:sp>
    </p:spTree>
    <p:extLst>
      <p:ext uri="{BB962C8B-B14F-4D97-AF65-F5344CB8AC3E}">
        <p14:creationId xmlns:p14="http://schemas.microsoft.com/office/powerpoint/2010/main" val="2914173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548680"/>
            <a:ext cx="9001000" cy="52322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訪日外国人の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回あたりの旅行消費</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単価</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の推移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出典：観光庁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052736"/>
            <a:ext cx="8928992" cy="113668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年に大阪を訪問した訪日外国人の旅行消費単価は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62,744</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円と上昇。戦略策定時から約</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倍に増加。一方で、東京とは大きく開きがある状況。</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国別では、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アメリカ</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や韓国の旅行消費単価が上昇基調にある一方、中国や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香港</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は、ほぼ横ばいの傾向が続いている。</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48686" y="2204864"/>
            <a:ext cx="4019258" cy="310726"/>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○訪問地別、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回あたりの旅行消費単価の推移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正方形/長方形 21"/>
          <p:cNvSpPr/>
          <p:nvPr/>
        </p:nvSpPr>
        <p:spPr>
          <a:xfrm>
            <a:off x="4272268" y="2204864"/>
            <a:ext cx="505226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○国・地域別、訪日外国人</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回あたりの旅行消費単価の推移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7" name="円/楕円 16"/>
          <p:cNvSpPr/>
          <p:nvPr/>
        </p:nvSpPr>
        <p:spPr>
          <a:xfrm>
            <a:off x="7752205" y="-27384"/>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24</a:t>
            </a:fld>
            <a:endParaRPr lang="ja-JP" altLang="en-US" b="1" dirty="0"/>
          </a:p>
        </p:txBody>
      </p:sp>
      <p:sp>
        <p:nvSpPr>
          <p:cNvPr id="14" name="正方形/長方形 4"/>
          <p:cNvSpPr>
            <a:spLocks noChangeArrowheads="1"/>
          </p:cNvSpPr>
          <p:nvPr/>
        </p:nvSpPr>
        <p:spPr bwMode="auto">
          <a:xfrm>
            <a:off x="107504" y="6525344"/>
            <a:ext cx="55446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訪日外国人</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トランジット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、乗員、１年以上の滞在者等を除く日本を出国する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訪日外国人旅行者</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4066868448"/>
              </p:ext>
            </p:extLst>
          </p:nvPr>
        </p:nvGraphicFramePr>
        <p:xfrm>
          <a:off x="48686" y="2528085"/>
          <a:ext cx="4379298" cy="39591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グラフ 14"/>
          <p:cNvGraphicFramePr>
            <a:graphicFrameLocks/>
          </p:cNvGraphicFramePr>
          <p:nvPr>
            <p:extLst>
              <p:ext uri="{D42A27DB-BD31-4B8C-83A1-F6EECF244321}">
                <p14:modId xmlns:p14="http://schemas.microsoft.com/office/powerpoint/2010/main" val="805100685"/>
              </p:ext>
            </p:extLst>
          </p:nvPr>
        </p:nvGraphicFramePr>
        <p:xfrm>
          <a:off x="4427984" y="2487071"/>
          <a:ext cx="4536504" cy="40692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072281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24694" y="503285"/>
            <a:ext cx="8716160" cy="369332"/>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訪日</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外国人消費の動向と効果</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48686" y="2257127"/>
            <a:ext cx="8699778"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国籍・地域別、訪日外国人の旅行費支出内訳</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出典：観光庁「訪日外国人消費動向調査」より作成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3" name="正方形/長方形 22"/>
          <p:cNvSpPr/>
          <p:nvPr/>
        </p:nvSpPr>
        <p:spPr>
          <a:xfrm>
            <a:off x="264710" y="4417367"/>
            <a:ext cx="8699778" cy="307777"/>
          </a:xfrm>
          <a:prstGeom prst="rect">
            <a:avLst/>
          </a:prstGeom>
        </p:spPr>
        <p:txBody>
          <a:bodyPr wrap="square">
            <a:spAutoFit/>
          </a:bodyPr>
          <a:lstStyle/>
          <a:p>
            <a:pPr marL="177800" indent="-177800"/>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パッケージツアー参加費に含まれる国内収入分を含むため、前ページの「国・地域別、</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人</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回あたりの旅行消費単価の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推移」グラフとは数値が異なる。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25</a:t>
            </a:fld>
            <a:endParaRPr lang="ja-JP" altLang="en-US" b="1" dirty="0"/>
          </a:p>
        </p:txBody>
      </p:sp>
      <p:sp>
        <p:nvSpPr>
          <p:cNvPr id="12" name="正方形/長方形 11"/>
          <p:cNvSpPr/>
          <p:nvPr/>
        </p:nvSpPr>
        <p:spPr>
          <a:xfrm>
            <a:off x="35496" y="4653136"/>
            <a:ext cx="9108504" cy="523220"/>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○訪日外国人消費の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への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波及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効果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一社</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アジア太平洋研究所</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APIR)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Trend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Watch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No.48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訪日外国人消費の経済</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効果」より作成</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pic>
        <p:nvPicPr>
          <p:cNvPr id="17" name="Picture 2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938927"/>
            <a:ext cx="8239125" cy="1874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正方形/長方形 17"/>
          <p:cNvSpPr/>
          <p:nvPr/>
        </p:nvSpPr>
        <p:spPr>
          <a:xfrm>
            <a:off x="117659" y="949370"/>
            <a:ext cx="8928992" cy="13077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訪日外国人の消費動向をみると、いずれの国も宿泊料金や買い物代の割合が高い。このうち、中国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台湾、香港では、買い物代の方が構成比が高く、韓国とアメリカは宿泊料金の構成比が高いといった、それぞれの特徴が窺える。</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外国人の関西での消費は、</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年に急激に拡大した局面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年も継続。</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年は大阪の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GRP</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％押し上げ。</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246147" y="2564904"/>
            <a:ext cx="8388127" cy="1931627"/>
          </a:xfrm>
          <a:prstGeom prst="rect">
            <a:avLst/>
          </a:prstGeom>
        </p:spPr>
      </p:pic>
    </p:spTree>
    <p:extLst>
      <p:ext uri="{BB962C8B-B14F-4D97-AF65-F5344CB8AC3E}">
        <p14:creationId xmlns:p14="http://schemas.microsoft.com/office/powerpoint/2010/main" val="13793464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03859" y="505017"/>
            <a:ext cx="5519292"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訪日外客数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におけるビジネス客数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63989" y="1147832"/>
            <a:ext cx="8928992" cy="62498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訪日外客数のうち、</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客数は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178.3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年以降、増加傾向にある。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26</a:t>
            </a:fld>
            <a:endParaRPr lang="ja-JP" altLang="en-US" dirty="0"/>
          </a:p>
        </p:txBody>
      </p:sp>
      <p:sp>
        <p:nvSpPr>
          <p:cNvPr id="19" name="テキスト ボックス 18"/>
          <p:cNvSpPr txBox="1"/>
          <p:nvPr/>
        </p:nvSpPr>
        <p:spPr>
          <a:xfrm>
            <a:off x="395536" y="775737"/>
            <a:ext cx="6336704" cy="276999"/>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日本政府観光局（</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JNTO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「国籍</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別／目的別 訪日外客数（確定値）」</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2" name="テキスト ボックス 1"/>
          <p:cNvSpPr txBox="1"/>
          <p:nvPr/>
        </p:nvSpPr>
        <p:spPr>
          <a:xfrm>
            <a:off x="125252" y="1772816"/>
            <a:ext cx="1062372"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60512" y="6231978"/>
            <a:ext cx="8659960" cy="600164"/>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訪日外客数</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国籍</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に基づく法務省集計による外国人正規入国者から、日本を主たる居住国とする永住者等の外国人を除き、</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これに外国人一時上陸客等を加えた入国外国人旅行者数のこと。駐在員やその家族、留学生等の入国者・再入国者を含む。</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２：ビジネス客数</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日本政府観光局（</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JNTO</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）「国籍別／目的別　訪日外客数（確定値）」の商用客の数。</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234320" y="1981935"/>
            <a:ext cx="8675360" cy="4255377"/>
          </a:xfrm>
          <a:prstGeom prst="rect">
            <a:avLst/>
          </a:prstGeom>
        </p:spPr>
      </p:pic>
    </p:spTree>
    <p:extLst>
      <p:ext uri="{BB962C8B-B14F-4D97-AF65-F5344CB8AC3E}">
        <p14:creationId xmlns:p14="http://schemas.microsoft.com/office/powerpoint/2010/main" val="9085370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07504" y="476672"/>
            <a:ext cx="9001000" cy="52322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別（ビジネス・観光）にみる訪日外国人１人あたり旅行消費額</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出典：観光庁</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052736"/>
            <a:ext cx="8928992" cy="113668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観光・レジャー目的の消費</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額、旅行消費</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額全体（</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占める構成比はともに増加傾向。</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２）目的については、消費額は微増であるものの、全体に占める構成比は、縮小傾向。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観光・レジャー目的の訪日外国人１人あたり旅行消費額は概ね増加傾向にある（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51,297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円増）。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目的の消費額も戦略策定時よりやや増加</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28,994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円増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87181" y="2551708"/>
            <a:ext cx="704741" cy="246221"/>
          </a:xfrm>
          <a:prstGeom prst="rect">
            <a:avLst/>
          </a:prstGeom>
          <a:noFill/>
          <a:ln>
            <a:noFill/>
          </a:ln>
        </p:spPr>
        <p:txBody>
          <a:bodyPr wrap="square" rtlCol="0">
            <a:spAutoFit/>
          </a:bodyPr>
          <a:lstStyle/>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（億円）</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p:cNvSpPr/>
          <p:nvPr/>
        </p:nvSpPr>
        <p:spPr>
          <a:xfrm>
            <a:off x="7752205" y="-27384"/>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Ⅱ</a:t>
            </a:r>
            <a:endParaRPr lang="en-US" altLang="ja-JP"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関連データ</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42968" y="6492875"/>
            <a:ext cx="2133600" cy="365125"/>
          </a:xfrm>
        </p:spPr>
        <p:txBody>
          <a:bodyPr/>
          <a:lstStyle/>
          <a:p>
            <a:pPr>
              <a:defRPr/>
            </a:pPr>
            <a:r>
              <a:rPr lang="en-US" altLang="ja-JP" b="1" dirty="0" smtClean="0">
                <a:solidFill>
                  <a:prstClr val="black"/>
                </a:solidFill>
              </a:rPr>
              <a:t>27</a:t>
            </a:r>
            <a:endParaRPr lang="ja-JP" altLang="en-US" b="1" dirty="0">
              <a:solidFill>
                <a:prstClr val="black"/>
              </a:solidFill>
            </a:endParaRPr>
          </a:p>
        </p:txBody>
      </p:sp>
      <p:sp>
        <p:nvSpPr>
          <p:cNvPr id="11" name="正方形/長方形 10"/>
          <p:cNvSpPr/>
          <p:nvPr/>
        </p:nvSpPr>
        <p:spPr>
          <a:xfrm>
            <a:off x="35496" y="2257127"/>
            <a:ext cx="4032448"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○来訪目的別旅行消費額（推計値）の推移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655860" y="2257127"/>
            <a:ext cx="4380635"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○来訪目的別１人当たり旅行消費額の推移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0" y="5949280"/>
            <a:ext cx="9144000" cy="861774"/>
          </a:xfrm>
          <a:prstGeom prst="rect">
            <a:avLst/>
          </a:prstGeom>
          <a:noFill/>
          <a:ln>
            <a:noFill/>
          </a:ln>
        </p:spPr>
        <p:txBody>
          <a:bodyPr wrap="square" rtlCol="0">
            <a:spAutoFit/>
          </a:bodyPr>
          <a:lstStyle/>
          <a:p>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年は、旅行中支出のみの額であり、</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年はパッケージツアー参加費に含まれる国内収入分を含まない額。</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（旅行総支出＝①個別手配者の旅行前支出（航空船舶会社に支払われる国際旅客運賃）</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②団体ツアー参加者及び個人旅行向けパッケージ商品利用者の旅行前　</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支出（パッケージツアー参加費）</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③日本滞在中の支出（旅行中支出））</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２：ビジネスは、訪日外国人消費動向調査における来訪目的別の「業務」に該当。「業務」とは、展示会・見本市、国際会議、企業ミーティング、研修、その他ビジネスの合計。</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JNTO</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の調査における「商用客」とは、調査手法等が異なるため、母数は異なる。</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794345" y="2551708"/>
            <a:ext cx="704741" cy="246221"/>
          </a:xfrm>
          <a:prstGeom prst="rect">
            <a:avLst/>
          </a:prstGeom>
          <a:noFill/>
          <a:ln>
            <a:noFill/>
          </a:ln>
        </p:spPr>
        <p:txBody>
          <a:bodyPr wrap="square" rtlCol="0">
            <a:spAutoFit/>
          </a:bodyP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（円）</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187181" y="2742403"/>
            <a:ext cx="4419983" cy="3261643"/>
          </a:xfrm>
          <a:prstGeom prst="rect">
            <a:avLst/>
          </a:prstGeom>
        </p:spPr>
      </p:pic>
      <p:graphicFrame>
        <p:nvGraphicFramePr>
          <p:cNvPr id="15" name="グラフ 14"/>
          <p:cNvGraphicFramePr>
            <a:graphicFrameLocks/>
          </p:cNvGraphicFramePr>
          <p:nvPr>
            <p:extLst>
              <p:ext uri="{D42A27DB-BD31-4B8C-83A1-F6EECF244321}">
                <p14:modId xmlns:p14="http://schemas.microsoft.com/office/powerpoint/2010/main" val="1667110341"/>
              </p:ext>
            </p:extLst>
          </p:nvPr>
        </p:nvGraphicFramePr>
        <p:xfrm>
          <a:off x="4499991" y="2742403"/>
          <a:ext cx="4536503" cy="31599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23372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706511" y="2310223"/>
            <a:ext cx="4980128" cy="677108"/>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○大阪に行ってみたいと思う理由</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DBJ</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関西「関西のインバウンド観光動向</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アンケート調査</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（複数回答</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本問回答者数　アジア</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1,483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1"/>
          <p:cNvGraphicFramePr>
            <a:graphicFrameLocks noGrp="1"/>
          </p:cNvGraphicFramePr>
          <p:nvPr>
            <p:extLst>
              <p:ext uri="{D42A27DB-BD31-4B8C-83A1-F6EECF244321}">
                <p14:modId xmlns:p14="http://schemas.microsoft.com/office/powerpoint/2010/main" val="2003246442"/>
              </p:ext>
            </p:extLst>
          </p:nvPr>
        </p:nvGraphicFramePr>
        <p:xfrm>
          <a:off x="4706511" y="2987331"/>
          <a:ext cx="4320132" cy="3249981"/>
        </p:xfrm>
        <a:graphic>
          <a:graphicData uri="http://schemas.openxmlformats.org/drawingml/2006/table">
            <a:tbl>
              <a:tblPr firstRow="1" bandRow="1">
                <a:tableStyleId>{5C22544A-7EE6-4342-B048-85BDC9FD1C3A}</a:tableStyleId>
              </a:tblPr>
              <a:tblGrid>
                <a:gridCol w="551906">
                  <a:extLst>
                    <a:ext uri="{9D8B030D-6E8A-4147-A177-3AD203B41FA5}">
                      <a16:colId xmlns:a16="http://schemas.microsoft.com/office/drawing/2014/main" val="20000"/>
                    </a:ext>
                  </a:extLst>
                </a:gridCol>
                <a:gridCol w="2932528">
                  <a:extLst>
                    <a:ext uri="{9D8B030D-6E8A-4147-A177-3AD203B41FA5}">
                      <a16:colId xmlns:a16="http://schemas.microsoft.com/office/drawing/2014/main" val="20001"/>
                    </a:ext>
                  </a:extLst>
                </a:gridCol>
                <a:gridCol w="835698">
                  <a:extLst>
                    <a:ext uri="{9D8B030D-6E8A-4147-A177-3AD203B41FA5}">
                      <a16:colId xmlns:a16="http://schemas.microsoft.com/office/drawing/2014/main" val="20002"/>
                    </a:ext>
                  </a:extLst>
                </a:gridCol>
              </a:tblGrid>
              <a:tr h="464283">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理由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回答率</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64283">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伝統的日本料理を食べる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56.2</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464283">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現地の人が普段利用している安価な食事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51.0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464283">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有名な史跡や歴史的な建築物の見物</a:t>
                      </a: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47.0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464283">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繁華街の街歩き</a:t>
                      </a: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46.1</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464283">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自然や風景の見物</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45.0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r h="464283">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リーズナブルで清潔な施設での宿泊</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45.0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6" name="正方形/長方形 5"/>
          <p:cNvSpPr/>
          <p:nvPr/>
        </p:nvSpPr>
        <p:spPr>
          <a:xfrm>
            <a:off x="35496" y="2319844"/>
            <a:ext cx="4722152" cy="677108"/>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○次回の訪日旅行の目的</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出典：観光庁「訪日外国人消費動向調査」（</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複数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回答</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全体回答者数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33,142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人、うち本問回答者数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24,149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248328" y="688504"/>
            <a:ext cx="8716160"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訪日旅行に対する意向調査結果</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644008" y="6309320"/>
            <a:ext cx="4358080" cy="461665"/>
          </a:xfrm>
          <a:prstGeom prst="rect">
            <a:avLst/>
          </a:prstGeom>
          <a:noFill/>
          <a:ln>
            <a:noFill/>
          </a:ln>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アジア</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地域・・・中国、台湾、香港、韓国、タイ、インドネシア、</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マレーシア、シンガポール</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07504" y="1048543"/>
            <a:ext cx="8928992" cy="11854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年の訪日外国人消費動向調査による旅行目的では、食事や文化、歴史、自然</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への関心など、いわゆる「コト消費」に関連する理由が大半を示す。</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た、大阪に行ってみたいと考えているアジア旅行者においても、伝統的な日本の風物のみならず、現地の人々の生活文化の体験を望む傾向にある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12"/>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28</a:t>
            </a:fld>
            <a:endParaRPr lang="ja-JP" altLang="en-US" b="1" dirty="0"/>
          </a:p>
        </p:txBody>
      </p:sp>
      <p:graphicFrame>
        <p:nvGraphicFramePr>
          <p:cNvPr id="12" name="表 17"/>
          <p:cNvGraphicFramePr>
            <a:graphicFrameLocks noGrp="1"/>
          </p:cNvGraphicFramePr>
          <p:nvPr>
            <p:extLst>
              <p:ext uri="{D42A27DB-BD31-4B8C-83A1-F6EECF244321}">
                <p14:modId xmlns:p14="http://schemas.microsoft.com/office/powerpoint/2010/main" val="1339621465"/>
              </p:ext>
            </p:extLst>
          </p:nvPr>
        </p:nvGraphicFramePr>
        <p:xfrm>
          <a:off x="173754" y="2996953"/>
          <a:ext cx="4254230" cy="3262277"/>
        </p:xfrm>
        <a:graphic>
          <a:graphicData uri="http://schemas.openxmlformats.org/drawingml/2006/table">
            <a:tbl>
              <a:tblPr firstRow="1" bandRow="1">
                <a:tableStyleId>{5C22544A-7EE6-4342-B048-85BDC9FD1C3A}</a:tableStyleId>
              </a:tblPr>
              <a:tblGrid>
                <a:gridCol w="542403">
                  <a:extLst>
                    <a:ext uri="{9D8B030D-6E8A-4147-A177-3AD203B41FA5}">
                      <a16:colId xmlns:a16="http://schemas.microsoft.com/office/drawing/2014/main" val="20000"/>
                    </a:ext>
                  </a:extLst>
                </a:gridCol>
                <a:gridCol w="2806672">
                  <a:extLst>
                    <a:ext uri="{9D8B030D-6E8A-4147-A177-3AD203B41FA5}">
                      <a16:colId xmlns:a16="http://schemas.microsoft.com/office/drawing/2014/main" val="20001"/>
                    </a:ext>
                  </a:extLst>
                </a:gridCol>
                <a:gridCol w="905155">
                  <a:extLst>
                    <a:ext uri="{9D8B030D-6E8A-4147-A177-3AD203B41FA5}">
                      <a16:colId xmlns:a16="http://schemas.microsoft.com/office/drawing/2014/main" val="20002"/>
                    </a:ext>
                  </a:extLst>
                </a:gridCol>
              </a:tblGrid>
              <a:tr h="590763">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項目</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回答率</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日本食を食べる</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60.4</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自然・景勝地観光</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46.4</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温泉入浴</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46.3</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ショッピング</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40.7</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日本の歴史・伝統文化体験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32.2</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r h="366257">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indent="95250"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四季の</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体感</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marL="0" indent="0"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30.3</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6"/>
                  </a:ext>
                </a:extLst>
              </a:tr>
              <a:tr h="366257">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indent="95250" algn="l"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旅館に宿泊</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28.4</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5191484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251520" y="188640"/>
            <a:ext cx="4284476" cy="461665"/>
          </a:xfrm>
          <a:prstGeom prst="rect">
            <a:avLst/>
          </a:prstGeom>
          <a:noFill/>
        </p:spPr>
        <p:txBody>
          <a:bodyPr wrap="square" rtlCol="0">
            <a:spAutoFit/>
          </a:bodyPr>
          <a:lstStyle/>
          <a:p>
            <a:r>
              <a:rPr kumimoji="1"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はじめに</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47159" y="725499"/>
            <a:ext cx="5148064"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000" b="1" dirty="0" smtClean="0">
                <a:solidFill>
                  <a:schemeClr val="tx1"/>
                </a:solidFill>
                <a:latin typeface="+mj-ea"/>
                <a:ea typeface="+mj-ea"/>
              </a:rPr>
              <a:t>■データでみる「大阪の成長戦略」について</a:t>
            </a:r>
            <a:endParaRPr kumimoji="1" lang="ja-JP" altLang="en-US" sz="2000" b="1" dirty="0">
              <a:solidFill>
                <a:schemeClr val="tx1"/>
              </a:solidFill>
              <a:latin typeface="+mj-ea"/>
              <a:ea typeface="+mj-ea"/>
            </a:endParaRPr>
          </a:p>
        </p:txBody>
      </p:sp>
      <p:sp>
        <p:nvSpPr>
          <p:cNvPr id="6" name="正方形/長方形 5"/>
          <p:cNvSpPr/>
          <p:nvPr/>
        </p:nvSpPr>
        <p:spPr>
          <a:xfrm>
            <a:off x="297456" y="1131970"/>
            <a:ext cx="8748464" cy="861774"/>
          </a:xfrm>
          <a:prstGeom prst="rect">
            <a:avLst/>
          </a:prstGeom>
        </p:spPr>
        <p:txBody>
          <a:bodyPr wrap="square">
            <a:spAutoFit/>
          </a:bodyPr>
          <a:lstStyle/>
          <a:p>
            <a:pPr>
              <a:lnSpc>
                <a:spcPts val="2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データでみる「大阪の成長戦略」は、「大阪の成長戦略」に掲げる成長目標や具体的取組みに関連</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するデータ等の動きをみることで、何</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が進んでいて、何が進んでいないのかを確認し、今後の取組みへと活かしていくための資料。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二等辺三角形 17"/>
          <p:cNvSpPr/>
          <p:nvPr/>
        </p:nvSpPr>
        <p:spPr>
          <a:xfrm rot="10800000">
            <a:off x="3158688" y="1961294"/>
            <a:ext cx="2736305" cy="180020"/>
          </a:xfrm>
          <a:prstGeom prst="triangl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solidFill>
                <a:schemeClr val="tx1"/>
              </a:solidFill>
            </a:endParaRPr>
          </a:p>
        </p:txBody>
      </p:sp>
      <p:sp>
        <p:nvSpPr>
          <p:cNvPr id="19" name="テキスト ボックス 18"/>
          <p:cNvSpPr txBox="1"/>
          <p:nvPr/>
        </p:nvSpPr>
        <p:spPr>
          <a:xfrm>
            <a:off x="323528" y="2195223"/>
            <a:ext cx="8344063" cy="401887"/>
          </a:xfrm>
          <a:prstGeom prst="rect">
            <a:avLst/>
          </a:prstGeom>
        </p:spPr>
        <p:style>
          <a:lnRef idx="1">
            <a:schemeClr val="accent1"/>
          </a:lnRef>
          <a:fillRef idx="2">
            <a:schemeClr val="accent1"/>
          </a:fillRef>
          <a:effectRef idx="1">
            <a:schemeClr val="accent1"/>
          </a:effectRef>
          <a:fontRef idx="minor">
            <a:schemeClr val="dk1"/>
          </a:fontRef>
        </p:style>
        <p:txBody>
          <a:bodyPr wrap="square" lIns="36000" tIns="72000" rIns="72000" bIns="72000" rtlCol="0">
            <a:spAutoFit/>
          </a:bodyPr>
          <a:lstStyle/>
          <a:p>
            <a:pPr algn="ctr">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明らかとなった課題等について更に取組みを強化することで、大阪の成長を確実なものへとつなげていく</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261701" y="3933056"/>
            <a:ext cx="8702787" cy="2756667"/>
          </a:xfrm>
          <a:prstGeom prst="rect">
            <a:avLst/>
          </a:prstGeom>
          <a:noFill/>
          <a:ln>
            <a:solidFill>
              <a:schemeClr val="accent1">
                <a:shade val="50000"/>
              </a:schemeClr>
            </a:solidFill>
          </a:ln>
        </p:spPr>
        <p:txBody>
          <a:bodyPr wrap="none" rtlCol="0">
            <a:noAutofit/>
          </a:bodyPr>
          <a:lstStyle/>
          <a:p>
            <a:pPr marL="174625" indent="-174625">
              <a:lnSpc>
                <a:spcPts val="2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○実質成長率　　年平均２％以上</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269875">
              <a:lnSpc>
                <a:spcPts val="15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◇成長戦略の主な取組み（観光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振興、産業振興、総合特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区等）による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（域内総生産）押し上げ効果などをもとに目標として設定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雇用創出　　　年平均１万人以上</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449263" indent="-174625">
              <a:lnSpc>
                <a:spcPts val="15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成長戦略の主な取組み（観光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振興、産業振興、総合特区等）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による直接雇用創出効果などをもとに目標として設定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○来阪外国人</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旅行者数</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年に年間</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1,300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万人が大阪に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536575" indent="-266700">
              <a:lnSpc>
                <a:spcPts val="14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◇国目標</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万人へ倍増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にあわせ、これまでの目標</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650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倍に設定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大阪都市魅力創造戦略</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○貨物取扱量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年に関空</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123</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万トン</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(2009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年度比</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60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万トン増）</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阪神港</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590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TEU</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(2008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年比</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190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TEU</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増）</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536575" indent="-266700">
              <a:lnSpc>
                <a:spcPts val="2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関空は関空３空港懇談会需要予測を参考に独自設定、阪神港は国際コンテナ戦略港湾の計画書より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61701" y="3594503"/>
            <a:ext cx="1872208" cy="338554"/>
          </a:xfrm>
          <a:prstGeom prst="rect">
            <a:avLst/>
          </a:prstGeom>
          <a:solidFill>
            <a:schemeClr val="accent1"/>
          </a:solidFill>
        </p:spPr>
        <p:txBody>
          <a:bodyPr wrap="square" rtlCol="0">
            <a:spAutoFit/>
          </a:bodyPr>
          <a:lstStyle/>
          <a:p>
            <a:pPr algn="ctr"/>
            <a:r>
              <a:rPr lang="ja-JP" altLang="en-US"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成長目標</a:t>
            </a:r>
            <a:endPar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2055499" y="3565993"/>
            <a:ext cx="2520242"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（概ね</a:t>
            </a:r>
            <a:r>
              <a:rPr lang="en-US" altLang="ja-JP" dirty="0">
                <a:latin typeface="Meiryo UI" panose="020B0604030504040204" pitchFamily="50" charset="-128"/>
                <a:ea typeface="Meiryo UI" panose="020B0604030504040204" pitchFamily="50" charset="-128"/>
                <a:cs typeface="Meiryo UI" panose="020B0604030504040204" pitchFamily="50" charset="-128"/>
              </a:rPr>
              <a:t>2020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年を</a:t>
            </a:r>
            <a:r>
              <a:rPr lang="ja-JP" altLang="en-US" dirty="0">
                <a:latin typeface="Meiryo UI" panose="020B0604030504040204" pitchFamily="50" charset="-128"/>
                <a:ea typeface="Meiryo UI" panose="020B0604030504040204" pitchFamily="50" charset="-128"/>
                <a:cs typeface="Meiryo UI" panose="020B0604030504040204" pitchFamily="50" charset="-128"/>
              </a:rPr>
              <a:t>目途</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147159" y="3092023"/>
            <a:ext cx="5148064"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000" b="1" dirty="0" smtClean="0">
                <a:solidFill>
                  <a:schemeClr val="tx1"/>
                </a:solidFill>
                <a:latin typeface="+mj-ea"/>
                <a:ea typeface="+mj-ea"/>
              </a:rPr>
              <a:t>■「大阪の成長戦略」に掲げる成長目標</a:t>
            </a:r>
            <a:endParaRPr kumimoji="1" lang="ja-JP" altLang="en-US" sz="2000" b="1" dirty="0">
              <a:solidFill>
                <a:schemeClr val="tx1"/>
              </a:solidFill>
              <a:latin typeface="+mj-ea"/>
              <a:ea typeface="+mj-ea"/>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2</a:t>
            </a:fld>
            <a:endParaRPr lang="ja-JP" altLang="en-US" b="1" dirty="0"/>
          </a:p>
        </p:txBody>
      </p:sp>
    </p:spTree>
    <p:extLst>
      <p:ext uri="{BB962C8B-B14F-4D97-AF65-F5344CB8AC3E}">
        <p14:creationId xmlns:p14="http://schemas.microsoft.com/office/powerpoint/2010/main" val="35070693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1519" y="654532"/>
            <a:ext cx="8605191"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大阪府の宿泊者数動向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観光庁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「宿泊旅行統計調査」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5496" y="6221487"/>
            <a:ext cx="6756160" cy="577081"/>
          </a:xfrm>
          <a:prstGeom prst="rect">
            <a:avLst/>
          </a:prstGeom>
          <a:noFill/>
        </p:spPr>
        <p:txBody>
          <a:bodyPr wrap="square" rtlCol="0">
            <a:spAutoFit/>
          </a:bodyPr>
          <a:lstStyle/>
          <a:p>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「日本人」は、延べ宿泊者数全体から「外国人」を引いて算出している。</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各都市の「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外国人延べ宿泊者数の全国シェア」</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「日本人延べ宿泊者数</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全国シェア</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」は、</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の「外国人延べ宿泊者数」「日本人延べ宿泊者数」に占めるもの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851920" y="2492896"/>
            <a:ext cx="1549077" cy="253916"/>
          </a:xfrm>
          <a:prstGeom prst="rect">
            <a:avLst/>
          </a:prstGeom>
          <a:noFill/>
        </p:spPr>
        <p:txBody>
          <a:bodyPr wrap="square" rtlCol="0">
            <a:spAutoFit/>
          </a:bodyPr>
          <a:lstStyle/>
          <a:p>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単位：千</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人泊</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010443"/>
            <a:ext cx="8928992" cy="12764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年の全国の外国人延べ宿泊者数に占める大阪府での宿泊者数の割合は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％と、東京に次ぐ</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番目の値。日本人に比べ、外国人は東京や大阪、北海道といった観光都市に宿泊する割合が高い。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中でも、大阪府内の延べ宿泊者数に占める外国人の割合は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％と全国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位の数値。インバウンド効果を上手く取り込めていると言える。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496" y="2401143"/>
            <a:ext cx="4968552"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○宿泊者数（延べ日本人、外国人）の推移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860032" y="2401143"/>
            <a:ext cx="4968552"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都道府県別、延べ宿泊者数のシェアなど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
          <p:cNvGraphicFramePr>
            <a:graphicFrameLocks noGrp="1"/>
          </p:cNvGraphicFramePr>
          <p:nvPr>
            <p:extLst>
              <p:ext uri="{D42A27DB-BD31-4B8C-83A1-F6EECF244321}">
                <p14:modId xmlns:p14="http://schemas.microsoft.com/office/powerpoint/2010/main" val="3730548407"/>
              </p:ext>
            </p:extLst>
          </p:nvPr>
        </p:nvGraphicFramePr>
        <p:xfrm>
          <a:off x="5156908" y="2708918"/>
          <a:ext cx="3879588" cy="3950800"/>
        </p:xfrm>
        <a:graphic>
          <a:graphicData uri="http://schemas.openxmlformats.org/drawingml/2006/table">
            <a:tbl>
              <a:tblPr firstRow="1" bandRow="1">
                <a:tableStyleId>{5C22544A-7EE6-4342-B048-85BDC9FD1C3A}</a:tableStyleId>
              </a:tblPr>
              <a:tblGrid>
                <a:gridCol w="504057">
                  <a:extLst>
                    <a:ext uri="{9D8B030D-6E8A-4147-A177-3AD203B41FA5}">
                      <a16:colId xmlns:a16="http://schemas.microsoft.com/office/drawing/2014/main" val="20000"/>
                    </a:ext>
                  </a:extLst>
                </a:gridCol>
                <a:gridCol w="1125177">
                  <a:extLst>
                    <a:ext uri="{9D8B030D-6E8A-4147-A177-3AD203B41FA5}">
                      <a16:colId xmlns:a16="http://schemas.microsoft.com/office/drawing/2014/main" val="20001"/>
                    </a:ext>
                  </a:extLst>
                </a:gridCol>
                <a:gridCol w="1125177">
                  <a:extLst>
                    <a:ext uri="{9D8B030D-6E8A-4147-A177-3AD203B41FA5}">
                      <a16:colId xmlns:a16="http://schemas.microsoft.com/office/drawing/2014/main" val="20002"/>
                    </a:ext>
                  </a:extLst>
                </a:gridCol>
                <a:gridCol w="1125177">
                  <a:extLst>
                    <a:ext uri="{9D8B030D-6E8A-4147-A177-3AD203B41FA5}">
                      <a16:colId xmlns:a16="http://schemas.microsoft.com/office/drawing/2014/main" val="20003"/>
                    </a:ext>
                  </a:extLst>
                </a:gridCol>
              </a:tblGrid>
              <a:tr h="788685">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日本人延べ宿泊者数の全国シェア</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外国人延べ宿泊者数の全国シェア</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都道府県別、延べ宿泊者数に占める外国人の割合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1"/>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17"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29</a:t>
            </a:fld>
            <a:endParaRPr lang="ja-JP" altLang="en-US" b="1" dirty="0"/>
          </a:p>
        </p:txBody>
      </p:sp>
      <p:graphicFrame>
        <p:nvGraphicFramePr>
          <p:cNvPr id="21" name="グラフ 20"/>
          <p:cNvGraphicFramePr>
            <a:graphicFrameLocks/>
          </p:cNvGraphicFramePr>
          <p:nvPr>
            <p:extLst>
              <p:ext uri="{D42A27DB-BD31-4B8C-83A1-F6EECF244321}">
                <p14:modId xmlns:p14="http://schemas.microsoft.com/office/powerpoint/2010/main" val="1719989814"/>
              </p:ext>
            </p:extLst>
          </p:nvPr>
        </p:nvGraphicFramePr>
        <p:xfrm>
          <a:off x="35496" y="2742481"/>
          <a:ext cx="5025827" cy="34790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3166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9512" y="620688"/>
            <a:ext cx="8640960" cy="369332"/>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■都道府県別、タイプ別客室稼働率</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出典：観光庁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「宿泊旅行統計調査」（</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年）より作成</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4283968" y="995586"/>
            <a:ext cx="4300748" cy="253916"/>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（注）従業員数</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以下</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の施設については抽出調査</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5496" y="5985138"/>
            <a:ext cx="8784468" cy="900246"/>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旅館：和式の構造及び設備を主とする施設を設け、宿泊料を受けて、人を宿泊させるもの</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ホテル：洋式の</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構造及び設備を主とする施設を設け</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、宿泊料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を受けて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、人を宿泊させるもの</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①リゾートホテル：ホテルのうち、行楽地や保養地に建てられた、主に観光客を対象とするもの</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②ビジネスホテル：ホテルのうち、主に出張ビジネスマンを対象とするもの</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③シティホテル　：ホテルのうち、リゾートホテル、ビジネスホテル以外の都市部に立地するもの</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1283618"/>
            <a:ext cx="8928992" cy="113727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年の大阪府の宿泊施設稼働率（全体）は、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位。タイプ別の稼働率では、「旅館、ビジネスホテル、会社・団体の宿泊所」を除く施設で全国トップとなっている。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施設タイプ別の外国人の割合をみると、大阪はリゾートホテル利用者の割合が低い一方、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シティ</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ホテルや旅館の利用割合が高い傾向にある。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1"/>
          <p:cNvGraphicFramePr>
            <a:graphicFrameLocks noGrp="1"/>
          </p:cNvGraphicFramePr>
          <p:nvPr>
            <p:extLst>
              <p:ext uri="{D42A27DB-BD31-4B8C-83A1-F6EECF244321}">
                <p14:modId xmlns:p14="http://schemas.microsoft.com/office/powerpoint/2010/main" val="2333335966"/>
              </p:ext>
            </p:extLst>
          </p:nvPr>
        </p:nvGraphicFramePr>
        <p:xfrm>
          <a:off x="107501" y="2636912"/>
          <a:ext cx="8784979" cy="2083845"/>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0000"/>
                    </a:ext>
                  </a:extLst>
                </a:gridCol>
                <a:gridCol w="1182989">
                  <a:extLst>
                    <a:ext uri="{9D8B030D-6E8A-4147-A177-3AD203B41FA5}">
                      <a16:colId xmlns:a16="http://schemas.microsoft.com/office/drawing/2014/main" val="20001"/>
                    </a:ext>
                  </a:extLst>
                </a:gridCol>
                <a:gridCol w="1182989">
                  <a:extLst>
                    <a:ext uri="{9D8B030D-6E8A-4147-A177-3AD203B41FA5}">
                      <a16:colId xmlns:a16="http://schemas.microsoft.com/office/drawing/2014/main" val="20002"/>
                    </a:ext>
                  </a:extLst>
                </a:gridCol>
                <a:gridCol w="1182989">
                  <a:extLst>
                    <a:ext uri="{9D8B030D-6E8A-4147-A177-3AD203B41FA5}">
                      <a16:colId xmlns:a16="http://schemas.microsoft.com/office/drawing/2014/main" val="20003"/>
                    </a:ext>
                  </a:extLst>
                </a:gridCol>
                <a:gridCol w="1182989">
                  <a:extLst>
                    <a:ext uri="{9D8B030D-6E8A-4147-A177-3AD203B41FA5}">
                      <a16:colId xmlns:a16="http://schemas.microsoft.com/office/drawing/2014/main" val="20004"/>
                    </a:ext>
                  </a:extLst>
                </a:gridCol>
                <a:gridCol w="1182989">
                  <a:extLst>
                    <a:ext uri="{9D8B030D-6E8A-4147-A177-3AD203B41FA5}">
                      <a16:colId xmlns:a16="http://schemas.microsoft.com/office/drawing/2014/main" val="20005"/>
                    </a:ext>
                  </a:extLst>
                </a:gridCol>
                <a:gridCol w="1182989">
                  <a:extLst>
                    <a:ext uri="{9D8B030D-6E8A-4147-A177-3AD203B41FA5}">
                      <a16:colId xmlns:a16="http://schemas.microsoft.com/office/drawing/2014/main" val="20006"/>
                    </a:ext>
                  </a:extLst>
                </a:gridCol>
                <a:gridCol w="1182989">
                  <a:extLst>
                    <a:ext uri="{9D8B030D-6E8A-4147-A177-3AD203B41FA5}">
                      <a16:colId xmlns:a16="http://schemas.microsoft.com/office/drawing/2014/main" val="20007"/>
                    </a:ext>
                  </a:extLst>
                </a:gridCol>
              </a:tblGrid>
              <a:tr h="313900">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全体</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旅館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リゾートホテル</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ビジネスホテル</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シティホテル</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簡易宿所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会社・団体の</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宿泊所</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80.0</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56.6</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90.8</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84.5</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87.0</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62.5</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香川県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59.3%</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石川県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49.4</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81.7</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82.4</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広島県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84.9</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51.7</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56.3%</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72.2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香川県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奈良県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77.7</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80.7</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84.7%</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岩手県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52.4%</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愛媛道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46.9</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愛媛県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r>
                        <a:rPr kumimoji="1" lang="en-US" altLang="ja-JP" sz="10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80.4</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岩手県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51.4%</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68.6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大分県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46.7</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72.4</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r>
                        <a:rPr kumimoji="1" lang="ja-JP" altLang="en-US" sz="10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80.3%</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83.4</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41.7</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岐阜県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9" name="表 17"/>
          <p:cNvGraphicFramePr>
            <a:graphicFrameLocks noGrp="1"/>
          </p:cNvGraphicFramePr>
          <p:nvPr>
            <p:extLst>
              <p:ext uri="{D42A27DB-BD31-4B8C-83A1-F6EECF244321}">
                <p14:modId xmlns:p14="http://schemas.microsoft.com/office/powerpoint/2010/main" val="1244768833"/>
              </p:ext>
            </p:extLst>
          </p:nvPr>
        </p:nvGraphicFramePr>
        <p:xfrm>
          <a:off x="107504" y="5005286"/>
          <a:ext cx="8784976" cy="929640"/>
        </p:xfrm>
        <a:graphic>
          <a:graphicData uri="http://schemas.openxmlformats.org/drawingml/2006/table">
            <a:tbl>
              <a:tblPr firstRow="1" bandRow="1">
                <a:tableStyleId>{5C22544A-7EE6-4342-B048-85BDC9FD1C3A}</a:tableStyleId>
              </a:tblPr>
              <a:tblGrid>
                <a:gridCol w="100811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188132">
                  <a:extLst>
                    <a:ext uri="{9D8B030D-6E8A-4147-A177-3AD203B41FA5}">
                      <a16:colId xmlns:a16="http://schemas.microsoft.com/office/drawing/2014/main" val="20002"/>
                    </a:ext>
                  </a:extLst>
                </a:gridCol>
                <a:gridCol w="1188132">
                  <a:extLst>
                    <a:ext uri="{9D8B030D-6E8A-4147-A177-3AD203B41FA5}">
                      <a16:colId xmlns:a16="http://schemas.microsoft.com/office/drawing/2014/main" val="20003"/>
                    </a:ext>
                  </a:extLst>
                </a:gridCol>
                <a:gridCol w="1188132">
                  <a:extLst>
                    <a:ext uri="{9D8B030D-6E8A-4147-A177-3AD203B41FA5}">
                      <a16:colId xmlns:a16="http://schemas.microsoft.com/office/drawing/2014/main" val="20004"/>
                    </a:ext>
                  </a:extLst>
                </a:gridCol>
                <a:gridCol w="1188132">
                  <a:extLst>
                    <a:ext uri="{9D8B030D-6E8A-4147-A177-3AD203B41FA5}">
                      <a16:colId xmlns:a16="http://schemas.microsoft.com/office/drawing/2014/main" val="20005"/>
                    </a:ext>
                  </a:extLst>
                </a:gridCol>
                <a:gridCol w="1188132">
                  <a:extLst>
                    <a:ext uri="{9D8B030D-6E8A-4147-A177-3AD203B41FA5}">
                      <a16:colId xmlns:a16="http://schemas.microsoft.com/office/drawing/2014/main" val="20006"/>
                    </a:ext>
                  </a:extLst>
                </a:gridCol>
                <a:gridCol w="1188132">
                  <a:extLst>
                    <a:ext uri="{9D8B030D-6E8A-4147-A177-3AD203B41FA5}">
                      <a16:colId xmlns:a16="http://schemas.microsoft.com/office/drawing/2014/main" val="20007"/>
                    </a:ext>
                  </a:extLst>
                </a:gridCol>
              </a:tblGrid>
              <a:tr h="309880">
                <a:tc rowSpan="3">
                  <a:txBody>
                    <a:bodyPr/>
                    <a:lstStyle/>
                    <a:p>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施設タイプ別、各都道府県の</a:t>
                      </a:r>
                      <a:endPar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延べ宿泊者数に占める</a:t>
                      </a:r>
                      <a:endPar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外国人の割合</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14.6</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35.0</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50.6</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32.8</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0"/>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28.1</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28.9</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29.3</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49.6</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18.9</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14.4</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33.4</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10" name="テキスト ボックス 9"/>
          <p:cNvSpPr txBox="1"/>
          <p:nvPr/>
        </p:nvSpPr>
        <p:spPr>
          <a:xfrm>
            <a:off x="7704856" y="4725144"/>
            <a:ext cx="1979712"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大阪は</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位（</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50.6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pPr>
              <a:defRPr/>
            </a:pPr>
            <a:fld id="{4AC9B83D-17C3-4F2E-B0BA-D155CD364A7C}" type="slidenum">
              <a:rPr lang="ja-JP" altLang="en-US" b="1" smtClean="0"/>
              <a:pPr>
                <a:defRPr/>
              </a:pPr>
              <a:t>30</a:t>
            </a:fld>
            <a:endParaRPr lang="ja-JP" altLang="en-US" b="1" dirty="0"/>
          </a:p>
        </p:txBody>
      </p:sp>
      <p:sp>
        <p:nvSpPr>
          <p:cNvPr id="12" name="テキスト ボックス 11"/>
          <p:cNvSpPr txBox="1"/>
          <p:nvPr/>
        </p:nvSpPr>
        <p:spPr>
          <a:xfrm>
            <a:off x="1763688" y="4733959"/>
            <a:ext cx="1979712"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大阪は</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位（</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43.9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230732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7504" y="612967"/>
            <a:ext cx="8842104"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■大阪府の宿泊施設の整備状況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
          <p:cNvGraphicFramePr>
            <a:graphicFrameLocks noGrp="1"/>
          </p:cNvGraphicFramePr>
          <p:nvPr>
            <p:extLst/>
          </p:nvPr>
        </p:nvGraphicFramePr>
        <p:xfrm>
          <a:off x="323526" y="2420889"/>
          <a:ext cx="8626080" cy="2448271"/>
        </p:xfrm>
        <a:graphic>
          <a:graphicData uri="http://schemas.openxmlformats.org/drawingml/2006/table">
            <a:tbl>
              <a:tblPr>
                <a:tableStyleId>{5C22544A-7EE6-4342-B048-85BDC9FD1C3A}</a:tableStyleId>
              </a:tblPr>
              <a:tblGrid>
                <a:gridCol w="296975">
                  <a:extLst>
                    <a:ext uri="{9D8B030D-6E8A-4147-A177-3AD203B41FA5}">
                      <a16:colId xmlns:a16="http://schemas.microsoft.com/office/drawing/2014/main" val="20000"/>
                    </a:ext>
                  </a:extLst>
                </a:gridCol>
                <a:gridCol w="1150318">
                  <a:extLst>
                    <a:ext uri="{9D8B030D-6E8A-4147-A177-3AD203B41FA5}">
                      <a16:colId xmlns:a16="http://schemas.microsoft.com/office/drawing/2014/main" val="20001"/>
                    </a:ext>
                  </a:extLst>
                </a:gridCol>
                <a:gridCol w="1025541">
                  <a:extLst>
                    <a:ext uri="{9D8B030D-6E8A-4147-A177-3AD203B41FA5}">
                      <a16:colId xmlns:a16="http://schemas.microsoft.com/office/drawing/2014/main" val="20002"/>
                    </a:ext>
                  </a:extLst>
                </a:gridCol>
                <a:gridCol w="1025541">
                  <a:extLst>
                    <a:ext uri="{9D8B030D-6E8A-4147-A177-3AD203B41FA5}">
                      <a16:colId xmlns:a16="http://schemas.microsoft.com/office/drawing/2014/main" val="20003"/>
                    </a:ext>
                  </a:extLst>
                </a:gridCol>
                <a:gridCol w="1025541">
                  <a:extLst>
                    <a:ext uri="{9D8B030D-6E8A-4147-A177-3AD203B41FA5}">
                      <a16:colId xmlns:a16="http://schemas.microsoft.com/office/drawing/2014/main" val="20004"/>
                    </a:ext>
                  </a:extLst>
                </a:gridCol>
                <a:gridCol w="1025541">
                  <a:extLst>
                    <a:ext uri="{9D8B030D-6E8A-4147-A177-3AD203B41FA5}">
                      <a16:colId xmlns:a16="http://schemas.microsoft.com/office/drawing/2014/main" val="20005"/>
                    </a:ext>
                  </a:extLst>
                </a:gridCol>
                <a:gridCol w="1025541">
                  <a:extLst>
                    <a:ext uri="{9D8B030D-6E8A-4147-A177-3AD203B41FA5}">
                      <a16:colId xmlns:a16="http://schemas.microsoft.com/office/drawing/2014/main" val="20006"/>
                    </a:ext>
                  </a:extLst>
                </a:gridCol>
                <a:gridCol w="1025541">
                  <a:extLst>
                    <a:ext uri="{9D8B030D-6E8A-4147-A177-3AD203B41FA5}">
                      <a16:colId xmlns:a16="http://schemas.microsoft.com/office/drawing/2014/main" val="20007"/>
                    </a:ext>
                  </a:extLst>
                </a:gridCol>
                <a:gridCol w="1025541">
                  <a:extLst>
                    <a:ext uri="{9D8B030D-6E8A-4147-A177-3AD203B41FA5}">
                      <a16:colId xmlns:a16="http://schemas.microsoft.com/office/drawing/2014/main" val="977273192"/>
                    </a:ext>
                  </a:extLst>
                </a:gridCol>
              </a:tblGrid>
              <a:tr h="349753">
                <a:tc gridSpan="2">
                  <a:txBody>
                    <a:bodyPr/>
                    <a:lstStyle/>
                    <a:p>
                      <a:pPr algn="ctr" fontAlgn="ctr"/>
                      <a:r>
                        <a:rPr lang="ja-JP" altLang="en-US" sz="14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49753">
                <a:tc gridSpan="2">
                  <a:txBody>
                    <a:bodyPr/>
                    <a:lstStyle/>
                    <a:p>
                      <a:pPr algn="l" fontAlgn="ct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ホテルの施設数</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356</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359</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374</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371</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387</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421</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1"/>
                  </a:ext>
                </a:extLst>
              </a:tr>
              <a:tr h="349753">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54,733</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55,367</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56,992</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57,147</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59,284</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62,306</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71,193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9753">
                <a:tc gridSpan="2">
                  <a:txBody>
                    <a:bodyPr/>
                    <a:lstStyle/>
                    <a:p>
                      <a:pPr algn="l" fontAlgn="ctr"/>
                      <a:r>
                        <a:rPr lang="zh-TW"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旅館</a:t>
                      </a: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の</a:t>
                      </a:r>
                      <a:r>
                        <a:rPr lang="zh-TW"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施設数</a:t>
                      </a:r>
                      <a:endParaRPr lang="zh-TW"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829</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808</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783</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759</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750</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739</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732</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3"/>
                  </a:ext>
                </a:extLst>
              </a:tr>
              <a:tr h="349753">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19,874</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19,624</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19,319</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18,981</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18,610</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18,563</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18,405</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9753">
                <a:tc gridSpan="2">
                  <a:txBody>
                    <a:bodyPr/>
                    <a:lstStyle/>
                    <a:p>
                      <a:pPr algn="l" fontAlgn="ctr"/>
                      <a:r>
                        <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合計の施設数</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1,185</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1,167</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1,157</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1,130</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1,137</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1,160</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1,230</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5"/>
                  </a:ext>
                </a:extLst>
              </a:tr>
              <a:tr h="349753">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客室数</a:t>
                      </a: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74,607</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74,991</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76,311</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76,128</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77,894</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80,869</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89,598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17" name="正方形/長方形 16"/>
          <p:cNvSpPr/>
          <p:nvPr/>
        </p:nvSpPr>
        <p:spPr>
          <a:xfrm>
            <a:off x="107504" y="1052736"/>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年度の大阪府に届け出のあるホテル・旅館の施設数は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件、客室数は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89,598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室</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ホテルの施設数、客室数の増加が続いている一方で、旅館の施設数、客室数が減少傾向。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また、特区民泊を含めた民泊の認定数・届出数は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件を突破。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35495" y="2060848"/>
            <a:ext cx="908470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ホテル・旅館営業の施設数・客室数の推移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：厚生労働省「衛生行政報告例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7"/>
          <p:cNvGraphicFramePr>
            <a:graphicFrameLocks noGrp="1"/>
          </p:cNvGraphicFramePr>
          <p:nvPr>
            <p:extLst>
              <p:ext uri="{D42A27DB-BD31-4B8C-83A1-F6EECF244321}">
                <p14:modId xmlns:p14="http://schemas.microsoft.com/office/powerpoint/2010/main" val="1912367972"/>
              </p:ext>
            </p:extLst>
          </p:nvPr>
        </p:nvGraphicFramePr>
        <p:xfrm>
          <a:off x="294964" y="5301208"/>
          <a:ext cx="4205028" cy="1152128"/>
        </p:xfrm>
        <a:graphic>
          <a:graphicData uri="http://schemas.openxmlformats.org/drawingml/2006/table">
            <a:tbl>
              <a:tblPr>
                <a:tableStyleId>{616DA210-FB5B-4158-B5E0-FEB733F419BA}</a:tableStyleId>
              </a:tblPr>
              <a:tblGrid>
                <a:gridCol w="2761511">
                  <a:extLst>
                    <a:ext uri="{9D8B030D-6E8A-4147-A177-3AD203B41FA5}">
                      <a16:colId xmlns:a16="http://schemas.microsoft.com/office/drawing/2014/main" val="20000"/>
                    </a:ext>
                  </a:extLst>
                </a:gridCol>
                <a:gridCol w="1443517">
                  <a:extLst>
                    <a:ext uri="{9D8B030D-6E8A-4147-A177-3AD203B41FA5}">
                      <a16:colId xmlns:a16="http://schemas.microsoft.com/office/drawing/2014/main" val="20001"/>
                    </a:ext>
                  </a:extLst>
                </a:gridCol>
              </a:tblGrid>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特区民泊の特定認定施設数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2,486</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0"/>
                  </a:ext>
                </a:extLst>
              </a:tr>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住宅宿泊事業届出施設数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1,426</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bl>
          </a:graphicData>
        </a:graphic>
      </p:graphicFrame>
      <p:sp>
        <p:nvSpPr>
          <p:cNvPr id="15" name="正方形/長方形 14"/>
          <p:cNvSpPr/>
          <p:nvPr/>
        </p:nvSpPr>
        <p:spPr>
          <a:xfrm>
            <a:off x="35496" y="4921423"/>
            <a:ext cx="908470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民泊施設の認定数・届出数</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出典：府内市町村</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などから作成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644008" y="5229200"/>
            <a:ext cx="3744416" cy="1384995"/>
          </a:xfrm>
          <a:prstGeom prst="rect">
            <a:avLst/>
          </a:prstGeom>
          <a:noFill/>
        </p:spPr>
        <p:txBody>
          <a:bodyPr wrap="square" rtlCol="0">
            <a:spAutoFit/>
          </a:bodyPr>
          <a:lstStyle/>
          <a:p>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特区民泊の特定認定施設数</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大阪市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2019/5</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末</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現在</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その他の市町村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…2019/5</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末現在</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住宅宿泊事業届出施設数</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大阪市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2018/11/30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堺市　　　　　　　</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2018/12/26</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枚方市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2018/11/29</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現在</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その他の市町村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…2018/12/28</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b="1" dirty="0" smtClean="0"/>
              <a:t>31</a:t>
            </a:r>
            <a:endParaRPr lang="ja-JP" altLang="en-US" b="1" dirty="0"/>
          </a:p>
        </p:txBody>
      </p:sp>
    </p:spTree>
    <p:extLst>
      <p:ext uri="{BB962C8B-B14F-4D97-AF65-F5344CB8AC3E}">
        <p14:creationId xmlns:p14="http://schemas.microsoft.com/office/powerpoint/2010/main" val="7184322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4519" y="548680"/>
            <a:ext cx="7848872"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国際会議の開催</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件数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：日本政府観光局（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JNTO)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「国際会議統計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4274589393"/>
              </p:ext>
            </p:extLst>
          </p:nvPr>
        </p:nvGraphicFramePr>
        <p:xfrm>
          <a:off x="317508" y="5556839"/>
          <a:ext cx="4824536" cy="1184529"/>
        </p:xfrm>
        <a:graphic>
          <a:graphicData uri="http://schemas.openxmlformats.org/drawingml/2006/table">
            <a:tbl>
              <a:tblPr firstRow="1" bandRow="1">
                <a:tableStyleId>{5C22544A-7EE6-4342-B048-85BDC9FD1C3A}</a:tableStyleId>
              </a:tblPr>
              <a:tblGrid>
                <a:gridCol w="1590196">
                  <a:extLst>
                    <a:ext uri="{9D8B030D-6E8A-4147-A177-3AD203B41FA5}">
                      <a16:colId xmlns:a16="http://schemas.microsoft.com/office/drawing/2014/main" val="20000"/>
                    </a:ext>
                  </a:extLst>
                </a:gridCol>
                <a:gridCol w="3234340">
                  <a:extLst>
                    <a:ext uri="{9D8B030D-6E8A-4147-A177-3AD203B41FA5}">
                      <a16:colId xmlns:a16="http://schemas.microsoft.com/office/drawing/2014/main" val="20001"/>
                    </a:ext>
                  </a:extLst>
                </a:gridCol>
              </a:tblGrid>
              <a:tr h="394843">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開催日程</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日の</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日間</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4843">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会議場</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インテックス大阪</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4843">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参加国・国際機関</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の国・国際機関</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6" name="正方形/長方形 15"/>
          <p:cNvSpPr/>
          <p:nvPr/>
        </p:nvSpPr>
        <p:spPr>
          <a:xfrm>
            <a:off x="94519" y="926664"/>
            <a:ext cx="8808627" cy="11067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年の国際会議開催件数は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件の減少。東京（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件）や福岡（</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件）、京都（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件）を下回る結果となり、伸び悩みがみられる。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大阪サミットの開催を契機に、今後の国際会議の増加が期待される。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32</a:t>
            </a:fld>
            <a:endParaRPr lang="ja-JP" altLang="en-US" dirty="0"/>
          </a:p>
        </p:txBody>
      </p:sp>
      <p:sp>
        <p:nvSpPr>
          <p:cNvPr id="11" name="正方形/長方形 10"/>
          <p:cNvSpPr/>
          <p:nvPr/>
        </p:nvSpPr>
        <p:spPr>
          <a:xfrm>
            <a:off x="35495" y="2060848"/>
            <a:ext cx="908470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○国際会議開催件数の推移</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5196799"/>
            <a:ext cx="5178556"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年Ｇ</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サミット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開催概要</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a:stretch>
            <a:fillRect/>
          </a:stretch>
        </p:blipFill>
        <p:spPr>
          <a:xfrm>
            <a:off x="138212" y="2368625"/>
            <a:ext cx="8590008" cy="2932430"/>
          </a:xfrm>
          <a:prstGeom prst="rect">
            <a:avLst/>
          </a:prstGeom>
        </p:spPr>
      </p:pic>
    </p:spTree>
    <p:extLst>
      <p:ext uri="{BB962C8B-B14F-4D97-AF65-F5344CB8AC3E}">
        <p14:creationId xmlns:p14="http://schemas.microsoft.com/office/powerpoint/2010/main" val="980976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07504" y="548680"/>
            <a:ext cx="8928992" cy="523220"/>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都市魅力向上のイベントにおける集客数（年度ベース）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報道</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発表、大阪マラソン組織委員会（第</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回）資料より作成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107504" y="4780746"/>
            <a:ext cx="8662262" cy="759182"/>
          </a:xfrm>
          <a:prstGeom prst="rect">
            <a:avLst/>
          </a:prstGeom>
          <a:noFill/>
        </p:spPr>
        <p:txBody>
          <a:bodyPr wrap="square" rtlCol="0">
            <a:spAutoFit/>
          </a:bodyPr>
          <a:lstStyle/>
          <a:p>
            <a:pPr marL="171450" indent="-171450">
              <a:lnSpc>
                <a:spcPts val="1300"/>
              </a:lnSpc>
              <a:buFont typeface="ＭＳ Ｐゴシック" panose="020B0600070205080204" pitchFamily="50" charset="-128"/>
              <a:buChar cha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光のルネサンス」と「御堂筋イルミネーション」を核に、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大阪府内各所</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団体等が主催</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プログラム</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と連携して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、「大阪・光の饗宴」を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ts val="1300"/>
              </a:lnSpc>
              <a:buFont typeface="ＭＳ Ｐゴシック" panose="020B0600070205080204" pitchFamily="50" charset="-128"/>
              <a:buChar cha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大阪・光の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饗宴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全体の来場者数は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1,709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、経済波及効果は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855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億円（</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2019.2.15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・光の饗宴実行委員会発表</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strike="dblStrike"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567583900"/>
              </p:ext>
            </p:extLst>
          </p:nvPr>
        </p:nvGraphicFramePr>
        <p:xfrm>
          <a:off x="179512" y="2708919"/>
          <a:ext cx="8749210" cy="1944217"/>
        </p:xfrm>
        <a:graphic>
          <a:graphicData uri="http://schemas.openxmlformats.org/drawingml/2006/table">
            <a:tbl>
              <a:tblPr firstRow="1" firstCol="1" bandRow="1"/>
              <a:tblGrid>
                <a:gridCol w="1734880">
                  <a:extLst>
                    <a:ext uri="{9D8B030D-6E8A-4147-A177-3AD203B41FA5}">
                      <a16:colId xmlns:a16="http://schemas.microsoft.com/office/drawing/2014/main" val="20000"/>
                    </a:ext>
                  </a:extLst>
                </a:gridCol>
                <a:gridCol w="779370">
                  <a:extLst>
                    <a:ext uri="{9D8B030D-6E8A-4147-A177-3AD203B41FA5}">
                      <a16:colId xmlns:a16="http://schemas.microsoft.com/office/drawing/2014/main" val="20001"/>
                    </a:ext>
                  </a:extLst>
                </a:gridCol>
                <a:gridCol w="779370">
                  <a:extLst>
                    <a:ext uri="{9D8B030D-6E8A-4147-A177-3AD203B41FA5}">
                      <a16:colId xmlns:a16="http://schemas.microsoft.com/office/drawing/2014/main" val="20002"/>
                    </a:ext>
                  </a:extLst>
                </a:gridCol>
                <a:gridCol w="779370">
                  <a:extLst>
                    <a:ext uri="{9D8B030D-6E8A-4147-A177-3AD203B41FA5}">
                      <a16:colId xmlns:a16="http://schemas.microsoft.com/office/drawing/2014/main" val="20003"/>
                    </a:ext>
                  </a:extLst>
                </a:gridCol>
                <a:gridCol w="779370">
                  <a:extLst>
                    <a:ext uri="{9D8B030D-6E8A-4147-A177-3AD203B41FA5}">
                      <a16:colId xmlns:a16="http://schemas.microsoft.com/office/drawing/2014/main" val="20004"/>
                    </a:ext>
                  </a:extLst>
                </a:gridCol>
                <a:gridCol w="779370">
                  <a:extLst>
                    <a:ext uri="{9D8B030D-6E8A-4147-A177-3AD203B41FA5}">
                      <a16:colId xmlns:a16="http://schemas.microsoft.com/office/drawing/2014/main" val="20005"/>
                    </a:ext>
                  </a:extLst>
                </a:gridCol>
                <a:gridCol w="779370">
                  <a:extLst>
                    <a:ext uri="{9D8B030D-6E8A-4147-A177-3AD203B41FA5}">
                      <a16:colId xmlns:a16="http://schemas.microsoft.com/office/drawing/2014/main" val="20006"/>
                    </a:ext>
                  </a:extLst>
                </a:gridCol>
                <a:gridCol w="779370">
                  <a:extLst>
                    <a:ext uri="{9D8B030D-6E8A-4147-A177-3AD203B41FA5}">
                      <a16:colId xmlns:a16="http://schemas.microsoft.com/office/drawing/2014/main" val="20007"/>
                    </a:ext>
                  </a:extLst>
                </a:gridCol>
                <a:gridCol w="779370">
                  <a:extLst>
                    <a:ext uri="{9D8B030D-6E8A-4147-A177-3AD203B41FA5}">
                      <a16:colId xmlns:a16="http://schemas.microsoft.com/office/drawing/2014/main" val="20008"/>
                    </a:ext>
                  </a:extLst>
                </a:gridCol>
                <a:gridCol w="779370">
                  <a:extLst>
                    <a:ext uri="{9D8B030D-6E8A-4147-A177-3AD203B41FA5}">
                      <a16:colId xmlns:a16="http://schemas.microsoft.com/office/drawing/2014/main" val="3534039026"/>
                    </a:ext>
                  </a:extLst>
                </a:gridCol>
              </a:tblGrid>
              <a:tr h="478888">
                <a:tc>
                  <a:txBody>
                    <a:bodyPr/>
                    <a:lstStyle/>
                    <a:p>
                      <a:pPr algn="just">
                        <a:lnSpc>
                          <a:spcPct val="100000"/>
                        </a:lnSpc>
                        <a:spcAft>
                          <a:spcPts val="0"/>
                        </a:spcAft>
                      </a:pPr>
                      <a:r>
                        <a:rPr lang="en-US"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7593">
                <a:tc>
                  <a:txBody>
                    <a:bodyPr/>
                    <a:lstStyle/>
                    <a:p>
                      <a:pPr algn="just">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光のルネサンス</a:t>
                      </a:r>
                      <a:endPar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286</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329</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301</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246</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272</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226</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273</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0536">
                <a:tc>
                  <a:txBody>
                    <a:bodyPr/>
                    <a:lstStyle/>
                    <a:p>
                      <a:pPr algn="just">
                        <a:lnSpc>
                          <a:spcPct val="100000"/>
                        </a:lnSpc>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御堂筋イルミネーション</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168</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188</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147</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95</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269</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455</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460</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493</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520</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7200">
                <a:tc>
                  <a:txBody>
                    <a:bodyPr/>
                    <a:lstStyle/>
                    <a:p>
                      <a:pPr algn="just">
                        <a:lnSpc>
                          <a:spcPct val="100000"/>
                        </a:lnSpc>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大阪マラソン</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131</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137</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144</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6" name="正方形/長方形 15"/>
          <p:cNvSpPr/>
          <p:nvPr/>
        </p:nvSpPr>
        <p:spPr>
          <a:xfrm>
            <a:off x="107504" y="1124744"/>
            <a:ext cx="8928992" cy="132692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光のルネサンス、御堂筋イルミネーションともに、前年度の集客数を大幅に上回り、「大阪・光の饗宴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」のイベントを通した経済波及効果は、前年比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億円増の約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855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億円となった。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マラソン（関連イベントを含む）における集客状況も、前年同水準の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万人を記録。また、フルマラソンランナーの申込者数も定員</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万人を大きく上回る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万人超と、府内外から人を集める大きなイベントとして機能している。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33</a:t>
            </a:fld>
            <a:endParaRPr lang="ja-JP" altLang="en-US" dirty="0"/>
          </a:p>
        </p:txBody>
      </p:sp>
    </p:spTree>
    <p:extLst>
      <p:ext uri="{BB962C8B-B14F-4D97-AF65-F5344CB8AC3E}">
        <p14:creationId xmlns:p14="http://schemas.microsoft.com/office/powerpoint/2010/main" val="34142700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79512" y="548680"/>
            <a:ext cx="7272808" cy="523220"/>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公共空間の民間活用等（大阪城公園パークマネジメント（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PMO</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出典：大阪市</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188355" y="2401143"/>
            <a:ext cx="3384376" cy="307777"/>
          </a:xfrm>
          <a:prstGeom prst="rect">
            <a:avLst/>
          </a:prstGeom>
          <a:noFill/>
          <a:ln>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○大阪城天守閣　年間入館者数の推移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468349497"/>
              </p:ext>
            </p:extLst>
          </p:nvPr>
        </p:nvGraphicFramePr>
        <p:xfrm>
          <a:off x="107506" y="2780928"/>
          <a:ext cx="4536502" cy="1008112"/>
        </p:xfrm>
        <a:graphic>
          <a:graphicData uri="http://schemas.openxmlformats.org/drawingml/2006/table">
            <a:tbl>
              <a:tblPr firstRow="1" bandRow="1">
                <a:tableStyleId>{5C22544A-7EE6-4342-B048-85BDC9FD1C3A}</a:tableStyleId>
              </a:tblPr>
              <a:tblGrid>
                <a:gridCol w="864094">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864096">
                  <a:extLst>
                    <a:ext uri="{9D8B030D-6E8A-4147-A177-3AD203B41FA5}">
                      <a16:colId xmlns:a16="http://schemas.microsoft.com/office/drawing/2014/main" val="1876423766"/>
                    </a:ext>
                  </a:extLst>
                </a:gridCol>
              </a:tblGrid>
              <a:tr h="556626">
                <a:tc>
                  <a:txBody>
                    <a:bodyPr/>
                    <a:lstStyle/>
                    <a:p>
                      <a:pPr algn="ctr"/>
                      <a:r>
                        <a:rPr kumimoji="1" lang="en-US" altLang="ja-JP" sz="1200" b="0" dirty="0" smtClean="0">
                          <a:solidFill>
                            <a:schemeClr val="tx1"/>
                          </a:solidFill>
                        </a:rPr>
                        <a:t>2014</a:t>
                      </a: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2015</a:t>
                      </a: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2016</a:t>
                      </a: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2017</a:t>
                      </a: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2018</a:t>
                      </a: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1486">
                <a:tc>
                  <a:txBody>
                    <a:bodyPr/>
                    <a:lstStyle/>
                    <a:p>
                      <a:pPr algn="ctr"/>
                      <a:r>
                        <a:rPr kumimoji="1" lang="en-US" altLang="ja-JP" sz="1200" b="0" dirty="0" smtClean="0">
                          <a:solidFill>
                            <a:schemeClr val="tx1"/>
                          </a:solidFill>
                        </a:rPr>
                        <a:t>183.8</a:t>
                      </a:r>
                      <a:r>
                        <a:rPr kumimoji="1" lang="ja-JP" altLang="en-US" sz="1200" b="0" dirty="0" smtClean="0">
                          <a:solidFill>
                            <a:schemeClr val="tx1"/>
                          </a:solidFill>
                        </a:rPr>
                        <a:t>万人</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233.8</a:t>
                      </a:r>
                      <a:r>
                        <a:rPr kumimoji="1" lang="ja-JP" altLang="en-US" sz="1200" b="0" dirty="0" smtClean="0">
                          <a:solidFill>
                            <a:schemeClr val="tx1"/>
                          </a:solidFill>
                        </a:rPr>
                        <a:t>万人</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255.7</a:t>
                      </a:r>
                      <a:r>
                        <a:rPr kumimoji="1" lang="ja-JP" altLang="en-US" sz="1200" b="0" dirty="0" smtClean="0">
                          <a:solidFill>
                            <a:schemeClr val="tx1"/>
                          </a:solidFill>
                        </a:rPr>
                        <a:t>万人</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275.4</a:t>
                      </a:r>
                      <a:r>
                        <a:rPr kumimoji="1" lang="ja-JP" altLang="en-US" sz="1200" b="0" dirty="0" smtClean="0">
                          <a:solidFill>
                            <a:schemeClr val="tx1"/>
                          </a:solidFill>
                        </a:rPr>
                        <a:t>万人</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255</a:t>
                      </a:r>
                      <a:r>
                        <a:rPr kumimoji="1" lang="ja-JP" altLang="en-US" sz="1200" b="0" dirty="0" smtClean="0">
                          <a:solidFill>
                            <a:schemeClr val="tx1"/>
                          </a:solidFill>
                        </a:rPr>
                        <a:t>万人</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テキスト ボックス 8"/>
          <p:cNvSpPr txBox="1"/>
          <p:nvPr/>
        </p:nvSpPr>
        <p:spPr>
          <a:xfrm>
            <a:off x="179512" y="3913311"/>
            <a:ext cx="4354388" cy="307777"/>
          </a:xfrm>
          <a:prstGeom prst="rect">
            <a:avLst/>
          </a:prstGeom>
          <a:noFill/>
          <a:ln>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導入前の収支と導入後の納付金の推移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2845315729"/>
              </p:ext>
            </p:extLst>
          </p:nvPr>
        </p:nvGraphicFramePr>
        <p:xfrm>
          <a:off x="107504" y="4293096"/>
          <a:ext cx="4567526" cy="1008112"/>
        </p:xfrm>
        <a:graphic>
          <a:graphicData uri="http://schemas.openxmlformats.org/drawingml/2006/table">
            <a:tbl>
              <a:tblPr firstRow="1" bandRow="1">
                <a:tableStyleId>{5C22544A-7EE6-4342-B048-85BDC9FD1C3A}</a:tableStyleId>
              </a:tblPr>
              <a:tblGrid>
                <a:gridCol w="856412">
                  <a:extLst>
                    <a:ext uri="{9D8B030D-6E8A-4147-A177-3AD203B41FA5}">
                      <a16:colId xmlns:a16="http://schemas.microsoft.com/office/drawing/2014/main" val="20000"/>
                    </a:ext>
                  </a:extLst>
                </a:gridCol>
                <a:gridCol w="927779">
                  <a:extLst>
                    <a:ext uri="{9D8B030D-6E8A-4147-A177-3AD203B41FA5}">
                      <a16:colId xmlns:a16="http://schemas.microsoft.com/office/drawing/2014/main" val="20001"/>
                    </a:ext>
                  </a:extLst>
                </a:gridCol>
                <a:gridCol w="927779">
                  <a:extLst>
                    <a:ext uri="{9D8B030D-6E8A-4147-A177-3AD203B41FA5}">
                      <a16:colId xmlns:a16="http://schemas.microsoft.com/office/drawing/2014/main" val="20002"/>
                    </a:ext>
                  </a:extLst>
                </a:gridCol>
                <a:gridCol w="927779">
                  <a:extLst>
                    <a:ext uri="{9D8B030D-6E8A-4147-A177-3AD203B41FA5}">
                      <a16:colId xmlns:a16="http://schemas.microsoft.com/office/drawing/2014/main" val="20003"/>
                    </a:ext>
                  </a:extLst>
                </a:gridCol>
                <a:gridCol w="927777">
                  <a:extLst>
                    <a:ext uri="{9D8B030D-6E8A-4147-A177-3AD203B41FA5}">
                      <a16:colId xmlns:a16="http://schemas.microsoft.com/office/drawing/2014/main" val="375200344"/>
                    </a:ext>
                  </a:extLst>
                </a:gridCol>
              </a:tblGrid>
              <a:tr h="504056">
                <a:tc>
                  <a:txBody>
                    <a:bodyPr/>
                    <a:lstStyle/>
                    <a:p>
                      <a:pPr algn="ctr"/>
                      <a:r>
                        <a:rPr kumimoji="1" lang="en-US" altLang="ja-JP" sz="1000" b="0" dirty="0" smtClean="0">
                          <a:solidFill>
                            <a:schemeClr val="tx1"/>
                          </a:solidFill>
                        </a:rPr>
                        <a:t>2014</a:t>
                      </a:r>
                      <a:r>
                        <a:rPr kumimoji="1" lang="ja-JP" altLang="en-US" sz="1000" b="0" dirty="0" smtClean="0">
                          <a:solidFill>
                            <a:schemeClr val="tx1"/>
                          </a:solidFill>
                        </a:rPr>
                        <a:t>年度</a:t>
                      </a:r>
                      <a:endParaRPr kumimoji="1" lang="ja-JP" altLang="en-US" sz="1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smtClean="0">
                          <a:solidFill>
                            <a:schemeClr val="tx1"/>
                          </a:solidFill>
                        </a:rPr>
                        <a:t>2015</a:t>
                      </a:r>
                      <a:r>
                        <a:rPr kumimoji="1" lang="ja-JP" altLang="en-US" sz="1000" b="0" dirty="0" smtClean="0">
                          <a:solidFill>
                            <a:schemeClr val="tx1"/>
                          </a:solidFill>
                        </a:rPr>
                        <a:t>年度</a:t>
                      </a:r>
                      <a:r>
                        <a:rPr kumimoji="1" lang="en-US" altLang="ja-JP" sz="1000" b="0" dirty="0" smtClean="0">
                          <a:solidFill>
                            <a:schemeClr val="tx1"/>
                          </a:solidFill>
                        </a:rPr>
                        <a:t>※</a:t>
                      </a:r>
                      <a:endParaRPr kumimoji="1" lang="ja-JP" altLang="en-US" sz="1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smtClean="0">
                          <a:solidFill>
                            <a:schemeClr val="tx1"/>
                          </a:solidFill>
                        </a:rPr>
                        <a:t>2016</a:t>
                      </a:r>
                      <a:r>
                        <a:rPr kumimoji="1" lang="ja-JP" altLang="en-US" sz="1000" b="0" dirty="0" smtClean="0">
                          <a:solidFill>
                            <a:schemeClr val="tx1"/>
                          </a:solidFill>
                        </a:rPr>
                        <a:t>年度</a:t>
                      </a:r>
                      <a:r>
                        <a:rPr kumimoji="1" lang="en-US" altLang="ja-JP" sz="1000" b="0" dirty="0" smtClean="0">
                          <a:solidFill>
                            <a:schemeClr val="tx1"/>
                          </a:solidFill>
                        </a:rPr>
                        <a:t>※</a:t>
                      </a:r>
                      <a:endParaRPr kumimoji="1" lang="ja-JP" altLang="en-US" sz="1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smtClean="0">
                          <a:solidFill>
                            <a:schemeClr val="tx1"/>
                          </a:solidFill>
                        </a:rPr>
                        <a:t>2017</a:t>
                      </a:r>
                      <a:r>
                        <a:rPr kumimoji="1" lang="ja-JP" altLang="en-US" sz="1000" b="0" dirty="0" smtClean="0">
                          <a:solidFill>
                            <a:schemeClr val="tx1"/>
                          </a:solidFill>
                        </a:rPr>
                        <a:t>年度</a:t>
                      </a:r>
                      <a:r>
                        <a:rPr kumimoji="1" lang="en-US" altLang="ja-JP" sz="1000" b="0" dirty="0" smtClean="0">
                          <a:solidFill>
                            <a:schemeClr val="tx1"/>
                          </a:solidFill>
                        </a:rPr>
                        <a:t>※</a:t>
                      </a:r>
                      <a:endParaRPr kumimoji="1" lang="ja-JP" altLang="en-US" sz="1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dirty="0" smtClean="0">
                          <a:solidFill>
                            <a:schemeClr val="tx1"/>
                          </a:solidFill>
                        </a:rPr>
                        <a:t>2018</a:t>
                      </a:r>
                      <a:r>
                        <a:rPr kumimoji="1" lang="ja-JP" altLang="en-US" sz="1000" b="0" dirty="0" smtClean="0">
                          <a:solidFill>
                            <a:schemeClr val="tx1"/>
                          </a:solidFill>
                        </a:rPr>
                        <a:t>年度</a:t>
                      </a:r>
                      <a:r>
                        <a:rPr kumimoji="1" lang="en-US" altLang="ja-JP" sz="1000" b="0" dirty="0" smtClean="0">
                          <a:solidFill>
                            <a:schemeClr val="tx1"/>
                          </a:solidFill>
                        </a:rPr>
                        <a:t>※</a:t>
                      </a:r>
                      <a:endParaRPr kumimoji="1" lang="ja-JP" altLang="en-US" sz="1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04056">
                <a:tc>
                  <a:txBody>
                    <a:bodyPr/>
                    <a:lstStyle/>
                    <a:p>
                      <a:pPr algn="ctr"/>
                      <a:r>
                        <a:rPr kumimoji="1" lang="ja-JP" altLang="en-US" sz="1000" b="0" dirty="0" smtClean="0">
                          <a:solidFill>
                            <a:schemeClr val="tx1"/>
                          </a:solidFill>
                        </a:rPr>
                        <a:t>▲</a:t>
                      </a:r>
                      <a:r>
                        <a:rPr kumimoji="1" lang="en-US" altLang="ja-JP" sz="1000" b="0" dirty="0" smtClean="0">
                          <a:solidFill>
                            <a:schemeClr val="tx1"/>
                          </a:solidFill>
                        </a:rPr>
                        <a:t>4,000</a:t>
                      </a:r>
                      <a:r>
                        <a:rPr kumimoji="1" lang="ja-JP" altLang="en-US" sz="1000" b="0" dirty="0" smtClean="0">
                          <a:solidFill>
                            <a:schemeClr val="tx1"/>
                          </a:solidFill>
                        </a:rPr>
                        <a:t>万円</a:t>
                      </a:r>
                      <a:endParaRPr kumimoji="1" lang="ja-JP" altLang="en-US" sz="1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strike="noStrike" dirty="0" smtClean="0">
                          <a:solidFill>
                            <a:schemeClr val="tx1"/>
                          </a:solidFill>
                        </a:rPr>
                        <a:t>2</a:t>
                      </a:r>
                      <a:r>
                        <a:rPr kumimoji="1" lang="ja-JP" altLang="en-US" sz="1000" b="0" strike="noStrike" dirty="0" smtClean="0">
                          <a:solidFill>
                            <a:schemeClr val="tx1"/>
                          </a:solidFill>
                        </a:rPr>
                        <a:t>億</a:t>
                      </a:r>
                      <a:r>
                        <a:rPr kumimoji="1" lang="en-US" altLang="ja-JP" sz="1000" b="0" strike="noStrike" dirty="0" smtClean="0">
                          <a:solidFill>
                            <a:schemeClr val="tx1"/>
                          </a:solidFill>
                        </a:rPr>
                        <a:t>4,200</a:t>
                      </a:r>
                      <a:r>
                        <a:rPr kumimoji="1" lang="ja-JP" altLang="en-US" sz="1000" b="0" strike="noStrike" dirty="0" smtClean="0">
                          <a:solidFill>
                            <a:schemeClr val="tx1"/>
                          </a:solidFill>
                        </a:rPr>
                        <a:t>万円</a:t>
                      </a:r>
                      <a:endParaRPr kumimoji="1" lang="ja-JP" altLang="en-US" sz="1000" b="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strike="noStrike" dirty="0" smtClean="0">
                          <a:solidFill>
                            <a:schemeClr val="tx1"/>
                          </a:solidFill>
                        </a:rPr>
                        <a:t>2</a:t>
                      </a:r>
                      <a:r>
                        <a:rPr kumimoji="1" lang="ja-JP" altLang="en-US" sz="1000" b="0" strike="noStrike" dirty="0" smtClean="0">
                          <a:solidFill>
                            <a:schemeClr val="tx1"/>
                          </a:solidFill>
                        </a:rPr>
                        <a:t>億</a:t>
                      </a:r>
                      <a:r>
                        <a:rPr kumimoji="1" lang="en-US" altLang="ja-JP" sz="1000" b="0" strike="noStrike" dirty="0" smtClean="0">
                          <a:solidFill>
                            <a:schemeClr val="tx1"/>
                          </a:solidFill>
                        </a:rPr>
                        <a:t>5,300</a:t>
                      </a:r>
                      <a:r>
                        <a:rPr kumimoji="1" lang="ja-JP" altLang="en-US" sz="1000" b="0" strike="noStrike" dirty="0" smtClean="0">
                          <a:solidFill>
                            <a:schemeClr val="tx1"/>
                          </a:solidFill>
                        </a:rPr>
                        <a:t>万円</a:t>
                      </a:r>
                      <a:endParaRPr kumimoji="1" lang="ja-JP" altLang="en-US" sz="1000" b="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strike="noStrike" dirty="0" smtClean="0">
                          <a:solidFill>
                            <a:schemeClr val="tx1"/>
                          </a:solidFill>
                        </a:rPr>
                        <a:t>2</a:t>
                      </a:r>
                      <a:r>
                        <a:rPr kumimoji="1" lang="ja-JP" altLang="en-US" sz="1000" b="0" strike="noStrike" dirty="0" smtClean="0">
                          <a:solidFill>
                            <a:schemeClr val="tx1"/>
                          </a:solidFill>
                        </a:rPr>
                        <a:t>億</a:t>
                      </a:r>
                      <a:r>
                        <a:rPr kumimoji="1" lang="en-US" altLang="ja-JP" sz="1000" b="0" strike="noStrike" dirty="0" smtClean="0">
                          <a:solidFill>
                            <a:schemeClr val="tx1"/>
                          </a:solidFill>
                        </a:rPr>
                        <a:t>6,000</a:t>
                      </a:r>
                      <a:r>
                        <a:rPr kumimoji="1" lang="ja-JP" altLang="en-US" sz="1000" b="0" strike="noStrike" dirty="0" smtClean="0">
                          <a:solidFill>
                            <a:schemeClr val="tx1"/>
                          </a:solidFill>
                        </a:rPr>
                        <a:t>万円</a:t>
                      </a:r>
                      <a:endParaRPr kumimoji="1" lang="ja-JP" altLang="en-US" sz="1000" b="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strike="noStrike" dirty="0" smtClean="0">
                          <a:solidFill>
                            <a:schemeClr val="tx1"/>
                          </a:solidFill>
                        </a:rPr>
                        <a:t>2</a:t>
                      </a:r>
                      <a:r>
                        <a:rPr kumimoji="1" lang="ja-JP" altLang="en-US" sz="1000" b="0" strike="noStrike" dirty="0" smtClean="0">
                          <a:solidFill>
                            <a:schemeClr val="tx1"/>
                          </a:solidFill>
                        </a:rPr>
                        <a:t>億</a:t>
                      </a:r>
                      <a:r>
                        <a:rPr kumimoji="1" lang="en-US" altLang="ja-JP" sz="1000" b="0" strike="noStrike" dirty="0" smtClean="0">
                          <a:solidFill>
                            <a:schemeClr val="tx1"/>
                          </a:solidFill>
                        </a:rPr>
                        <a:t>9,100</a:t>
                      </a:r>
                      <a:r>
                        <a:rPr kumimoji="1" lang="ja-JP" altLang="en-US" sz="1000" b="0" strike="noStrike" dirty="0" smtClean="0">
                          <a:solidFill>
                            <a:schemeClr val="tx1"/>
                          </a:solidFill>
                        </a:rPr>
                        <a:t>万円</a:t>
                      </a:r>
                      <a:endParaRPr kumimoji="1" lang="ja-JP" altLang="en-US" sz="1000" b="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3" name="正方形/長方形 12"/>
          <p:cNvSpPr/>
          <p:nvPr/>
        </p:nvSpPr>
        <p:spPr>
          <a:xfrm>
            <a:off x="69404" y="1124744"/>
            <a:ext cx="8928992" cy="118290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年度より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業者で構成される大阪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城パークマネジメント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事業体（</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事業者）が指定管理者として管理運営を実施。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民間事業者による公園ストックの活用により、インバウンドをはじめとした観光客を呼び込み、</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年度の大阪城天守閣入館者数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万人。大阪市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の年間収支も</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億円の納付金を受けるなど大幅</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に改善している。</a:t>
            </a: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34</a:t>
            </a:fld>
            <a:endParaRPr lang="ja-JP" altLang="en-US" dirty="0"/>
          </a:p>
        </p:txBody>
      </p:sp>
      <p:sp>
        <p:nvSpPr>
          <p:cNvPr id="21" name="テキスト ボックス 20"/>
          <p:cNvSpPr txBox="1"/>
          <p:nvPr/>
        </p:nvSpPr>
        <p:spPr>
          <a:xfrm>
            <a:off x="4716015" y="2401143"/>
            <a:ext cx="4140695" cy="307777"/>
          </a:xfrm>
          <a:prstGeom prst="rect">
            <a:avLst/>
          </a:prstGeom>
          <a:noFill/>
          <a:ln>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○大阪城公園での新たな取組み例（抜粋）</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1871214429"/>
              </p:ext>
            </p:extLst>
          </p:nvPr>
        </p:nvGraphicFramePr>
        <p:xfrm>
          <a:off x="4788024" y="2708923"/>
          <a:ext cx="4248473" cy="3764926"/>
        </p:xfrm>
        <a:graphic>
          <a:graphicData uri="http://schemas.openxmlformats.org/drawingml/2006/table">
            <a:tbl>
              <a:tblPr firstRow="1" bandRow="1">
                <a:tableStyleId>{5C22544A-7EE6-4342-B048-85BDC9FD1C3A}</a:tableStyleId>
              </a:tblPr>
              <a:tblGrid>
                <a:gridCol w="1368153">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tblGrid>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2016.3</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公園内売店を順次リニューアル</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2016.5</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大阪迎賓館リニューアルオープン</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2016.7</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園内交通システム運行開始</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2017.6</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JO-TERRACE</a:t>
                      </a:r>
                      <a:r>
                        <a:rPr kumimoji="1" lang="en-US" altLang="ja-JP" sz="1200" b="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OSAKA </a:t>
                      </a:r>
                      <a:r>
                        <a:rPr kumimoji="1" lang="ja-JP" altLang="en-US" sz="1200" b="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7239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2017.10</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MIRAIZA</a:t>
                      </a:r>
                      <a:r>
                        <a:rPr kumimoji="1" lang="ja-JP" altLang="en-US"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OSAKA-JO</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オープン</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森ノ宮噴水エリアにカフェ等オープン</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2019.2</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COOL</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JAPAN</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PARK</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オープン</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6" name="テキスト ボックス 15"/>
          <p:cNvSpPr txBox="1"/>
          <p:nvPr/>
        </p:nvSpPr>
        <p:spPr>
          <a:xfrm>
            <a:off x="2699792" y="5301208"/>
            <a:ext cx="1853392" cy="261610"/>
          </a:xfrm>
          <a:prstGeom prst="rect">
            <a:avLst/>
          </a:prstGeom>
          <a:noFill/>
        </p:spPr>
        <p:txBody>
          <a:bodyPr wrap="none" rtlCol="0">
            <a:spAutoFit/>
          </a:bodyPr>
          <a:lstStyle/>
          <a:p>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※PMO</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事業者からの納付金</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80" y="5521678"/>
            <a:ext cx="1656184" cy="1104123"/>
          </a:xfrm>
          <a:prstGeom prst="rect">
            <a:avLst/>
          </a:prstGeom>
        </p:spPr>
      </p:pic>
      <p:sp>
        <p:nvSpPr>
          <p:cNvPr id="23" name="正方形/長方形 22"/>
          <p:cNvSpPr/>
          <p:nvPr/>
        </p:nvSpPr>
        <p:spPr>
          <a:xfrm>
            <a:off x="1876973" y="6185261"/>
            <a:ext cx="2030530" cy="400110"/>
          </a:xfrm>
          <a:prstGeom prst="rect">
            <a:avLst/>
          </a:prstGeom>
        </p:spPr>
        <p:txBody>
          <a:bodyPr wrap="square">
            <a:spAutoFit/>
          </a:bodyPr>
          <a:lstStyle/>
          <a:p>
            <a:pPr marL="88900" indent="-88900">
              <a:lnSpc>
                <a:spcPts val="1200"/>
              </a:lnSpc>
            </a:pPr>
            <a:r>
              <a:rPr lang="en-US" altLang="ja-JP" sz="800" b="1" dirty="0" smtClean="0">
                <a:latin typeface="ＭＳ Ｐゴシック" panose="020B0600070205080204" pitchFamily="50" charset="-128"/>
                <a:ea typeface="ＭＳ Ｐゴシック" panose="020B0600070205080204" pitchFamily="50" charset="-128"/>
              </a:rPr>
              <a:t>2019</a:t>
            </a:r>
            <a:r>
              <a:rPr lang="ja-JP" altLang="en-US" sz="800" b="1" dirty="0" smtClean="0">
                <a:latin typeface="ＭＳ Ｐゴシック" panose="020B0600070205080204" pitchFamily="50" charset="-128"/>
                <a:ea typeface="ＭＳ Ｐゴシック" panose="020B0600070205080204" pitchFamily="50" charset="-128"/>
              </a:rPr>
              <a:t>年</a:t>
            </a:r>
            <a:r>
              <a:rPr lang="en-US" altLang="ja-JP" sz="800" b="1" dirty="0" smtClean="0">
                <a:latin typeface="ＭＳ Ｐゴシック" panose="020B0600070205080204" pitchFamily="50" charset="-128"/>
                <a:ea typeface="ＭＳ Ｐゴシック" panose="020B0600070205080204" pitchFamily="50" charset="-128"/>
              </a:rPr>
              <a:t>2</a:t>
            </a:r>
            <a:r>
              <a:rPr lang="ja-JP" altLang="en-US" sz="800" b="1" dirty="0" smtClean="0">
                <a:latin typeface="ＭＳ Ｐゴシック" panose="020B0600070205080204" pitchFamily="50" charset="-128"/>
                <a:ea typeface="ＭＳ Ｐゴシック" panose="020B0600070205080204" pitchFamily="50" charset="-128"/>
              </a:rPr>
              <a:t>月</a:t>
            </a:r>
            <a:r>
              <a:rPr lang="zh-TW" altLang="en-US" sz="800" b="1" dirty="0" smtClean="0">
                <a:latin typeface="ＭＳ Ｐゴシック" panose="020B0600070205080204" pitchFamily="50" charset="-128"/>
                <a:ea typeface="ＭＳ Ｐゴシック" panose="020B0600070205080204" pitchFamily="50" charset="-128"/>
              </a:rPr>
              <a:t>劇場型</a:t>
            </a:r>
            <a:r>
              <a:rPr lang="zh-TW" altLang="en-US" sz="800" b="1" dirty="0">
                <a:latin typeface="ＭＳ Ｐゴシック" panose="020B0600070205080204" pitchFamily="50" charset="-128"/>
                <a:ea typeface="ＭＳ Ｐゴシック" panose="020B0600070205080204" pitchFamily="50" charset="-128"/>
              </a:rPr>
              <a:t>文化集客施設</a:t>
            </a:r>
          </a:p>
          <a:p>
            <a:pPr marL="88900" indent="-88900">
              <a:lnSpc>
                <a:spcPts val="1200"/>
              </a:lnSpc>
            </a:pPr>
            <a:r>
              <a:rPr lang="zh-TW" altLang="en-US" sz="800" b="1" dirty="0" smtClean="0">
                <a:latin typeface="ＭＳ Ｐゴシック" panose="020B0600070205080204" pitchFamily="50" charset="-128"/>
                <a:ea typeface="ＭＳ Ｐゴシック" panose="020B0600070205080204" pitchFamily="50" charset="-128"/>
              </a:rPr>
              <a:t>「</a:t>
            </a:r>
            <a:r>
              <a:rPr lang="en-US" altLang="zh-TW" sz="800" b="1" dirty="0">
                <a:latin typeface="ＭＳ Ｐゴシック" panose="020B0600070205080204" pitchFamily="50" charset="-128"/>
                <a:ea typeface="ＭＳ Ｐゴシック" panose="020B0600070205080204" pitchFamily="50" charset="-128"/>
              </a:rPr>
              <a:t>COOL JAPAN </a:t>
            </a:r>
            <a:r>
              <a:rPr lang="en-US" altLang="zh-TW" sz="800" b="1" dirty="0" smtClean="0">
                <a:latin typeface="ＭＳ Ｐゴシック" panose="020B0600070205080204" pitchFamily="50" charset="-128"/>
                <a:ea typeface="ＭＳ Ｐゴシック" panose="020B0600070205080204" pitchFamily="50" charset="-128"/>
              </a:rPr>
              <a:t>PARK OSAKA</a:t>
            </a:r>
            <a:r>
              <a:rPr lang="ja-JP" altLang="en-US" sz="800" b="1" dirty="0" smtClean="0">
                <a:latin typeface="ＭＳ Ｐゴシック" panose="020B0600070205080204" pitchFamily="50" charset="-128"/>
                <a:ea typeface="ＭＳ Ｐゴシック" panose="020B0600070205080204" pitchFamily="50" charset="-128"/>
              </a:rPr>
              <a:t>」　</a:t>
            </a:r>
            <a:r>
              <a:rPr lang="ja-JP" altLang="ja-JP" sz="800" b="1" dirty="0" smtClean="0">
                <a:latin typeface="ＭＳ Ｐゴシック" panose="020B0600070205080204" pitchFamily="50" charset="-128"/>
                <a:ea typeface="ＭＳ Ｐゴシック" panose="020B0600070205080204" pitchFamily="50" charset="-128"/>
              </a:rPr>
              <a:t>オープン</a:t>
            </a:r>
            <a:endParaRPr lang="en-US" altLang="ja-JP" sz="800" b="1"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Tree>
    <p:extLst>
      <p:ext uri="{BB962C8B-B14F-4D97-AF65-F5344CB8AC3E}">
        <p14:creationId xmlns:p14="http://schemas.microsoft.com/office/powerpoint/2010/main" val="16854216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346939" y="2464966"/>
            <a:ext cx="39604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イベントスケジュール</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2683725211"/>
              </p:ext>
            </p:extLst>
          </p:nvPr>
        </p:nvGraphicFramePr>
        <p:xfrm>
          <a:off x="378029" y="2778847"/>
          <a:ext cx="5994171" cy="1138698"/>
        </p:xfrm>
        <a:graphic>
          <a:graphicData uri="http://schemas.openxmlformats.org/drawingml/2006/table">
            <a:tbl>
              <a:tblPr firstRow="1" bandRow="1">
                <a:tableStyleId>{5940675A-B579-460E-94D1-54222C63F5DA}</a:tableStyleId>
              </a:tblPr>
              <a:tblGrid>
                <a:gridCol w="2249755">
                  <a:extLst>
                    <a:ext uri="{9D8B030D-6E8A-4147-A177-3AD203B41FA5}">
                      <a16:colId xmlns:a16="http://schemas.microsoft.com/office/drawing/2014/main" val="20000"/>
                    </a:ext>
                  </a:extLst>
                </a:gridCol>
                <a:gridCol w="3744416">
                  <a:extLst>
                    <a:ext uri="{9D8B030D-6E8A-4147-A177-3AD203B41FA5}">
                      <a16:colId xmlns:a16="http://schemas.microsoft.com/office/drawing/2014/main" val="20001"/>
                    </a:ext>
                  </a:extLst>
                </a:gridCol>
              </a:tblGrid>
              <a:tr h="191690">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　</a:t>
                      </a: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日本大会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5738">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オリンピック・パラリンピック競技大会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1690">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ワールドマスターズゲームズ</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1690">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月（予定）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年日本国際博覧会（略称：大阪・関西万博）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4" name="正方形/長方形 13"/>
          <p:cNvSpPr/>
          <p:nvPr/>
        </p:nvSpPr>
        <p:spPr>
          <a:xfrm>
            <a:off x="334060" y="3973468"/>
            <a:ext cx="39604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年日本国際博覧会の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概要</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2266329691"/>
              </p:ext>
            </p:extLst>
          </p:nvPr>
        </p:nvGraphicFramePr>
        <p:xfrm>
          <a:off x="378029" y="4313013"/>
          <a:ext cx="3916471" cy="2369825"/>
        </p:xfrm>
        <a:graphic>
          <a:graphicData uri="http://schemas.openxmlformats.org/drawingml/2006/table">
            <a:tbl>
              <a:tblPr firstRow="1" bandRow="1">
                <a:tableStyleId>{5C22544A-7EE6-4342-B048-85BDC9FD1C3A}</a:tableStyleId>
              </a:tblPr>
              <a:tblGrid>
                <a:gridCol w="1785623">
                  <a:extLst>
                    <a:ext uri="{9D8B030D-6E8A-4147-A177-3AD203B41FA5}">
                      <a16:colId xmlns:a16="http://schemas.microsoft.com/office/drawing/2014/main" val="20000"/>
                    </a:ext>
                  </a:extLst>
                </a:gridCol>
                <a:gridCol w="2130848">
                  <a:extLst>
                    <a:ext uri="{9D8B030D-6E8A-4147-A177-3AD203B41FA5}">
                      <a16:colId xmlns:a16="http://schemas.microsoft.com/office/drawing/2014/main" val="20001"/>
                    </a:ext>
                  </a:extLst>
                </a:gridCol>
              </a:tblGrid>
              <a:tr h="322366">
                <a:tc>
                  <a:txBody>
                    <a:bodyPr/>
                    <a:lstStyle/>
                    <a:p>
                      <a:pPr algn="ctr">
                        <a:lnSpc>
                          <a:spcPts val="1500"/>
                        </a:lnSpc>
                      </a:pPr>
                      <a:r>
                        <a:rPr kumimoji="1" lang="ja-JP" altLang="en-US" sz="1200" dirty="0" smtClean="0">
                          <a:solidFill>
                            <a:schemeClr val="tx1"/>
                          </a:solidFill>
                        </a:rPr>
                        <a:t>項目</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pPr>
                      <a:r>
                        <a:rPr kumimoji="1" lang="ja-JP" altLang="en-US" sz="1200" dirty="0" smtClean="0">
                          <a:solidFill>
                            <a:schemeClr val="tx1"/>
                          </a:solidFill>
                        </a:rPr>
                        <a:t>内容</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57995">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テーマ</a:t>
                      </a:r>
                      <a:endParaRPr kumimoji="1" lang="ja-JP" altLang="en-US" sz="12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いのち輝く未来社会のデザイン（</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Designing Future </a:t>
                      </a:r>
                    </a:p>
                    <a:p>
                      <a:pPr marL="0" marR="0" indent="0" algn="l" defTabSz="914400" rtl="0" eaLnBrk="1" fontAlgn="auto" latinLnBrk="0" hangingPunct="1">
                        <a:lnSpc>
                          <a:spcPts val="15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Society for Our Lives</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2366">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開催予定地</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夢洲（大阪市此花区）</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2366">
                <a:tc>
                  <a:txBody>
                    <a:bodyPr/>
                    <a:lstStyle/>
                    <a:p>
                      <a:pPr>
                        <a:lnSpc>
                          <a:spcPts val="15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来場者目標数</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2,800</a:t>
                      </a:r>
                      <a:r>
                        <a:rPr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2366">
                <a:tc>
                  <a:txBody>
                    <a:bodyPr/>
                    <a:lstStyle/>
                    <a:p>
                      <a:pPr>
                        <a:lnSpc>
                          <a:spcPts val="15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経済波及効果</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見込み</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r>
                        <a:rPr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約２兆円</a:t>
                      </a:r>
                      <a:endParaRPr kumimoji="1" lang="ja-JP" altLang="en-US" sz="120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2366">
                <a:tc>
                  <a:txBody>
                    <a:bodyPr/>
                    <a:lstStyle/>
                    <a:p>
                      <a:pPr>
                        <a:lnSpc>
                          <a:spcPts val="15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会場建設費</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見込み</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1,250</a:t>
                      </a:r>
                      <a:r>
                        <a:rPr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1" name="正方形/長方形 10"/>
          <p:cNvSpPr/>
          <p:nvPr/>
        </p:nvSpPr>
        <p:spPr>
          <a:xfrm>
            <a:off x="107504" y="534063"/>
            <a:ext cx="5273392"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ビッグイベントを活用した観光集客</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7504" y="899782"/>
            <a:ext cx="8928992" cy="149568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ラグビーワールドカップ日本大会が開催され、今後も東京オリンピック・パラリンピック、ワールドマスターズゲームス</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関西といった世界規模でのスポーツ大会の開催が予定されており、歴史、文化、食など大阪・関西の魅力を国際社会にアピールし、さらなる観光集客に繋げる絶好の機会。</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また、成長・発展のインパクトとなる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年大阪・関西万博の開催が決定（</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日から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日までの半年間の開催で、国内外合わせて約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万人の集客を見込む。</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b="1" dirty="0"/>
              <a:t>35</a:t>
            </a:r>
            <a:endParaRPr lang="ja-JP" altLang="en-US" b="1"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785" y="4537150"/>
            <a:ext cx="3426269" cy="2113316"/>
          </a:xfrm>
          <a:prstGeom prst="rect">
            <a:avLst/>
          </a:prstGeom>
        </p:spPr>
      </p:pic>
      <p:sp>
        <p:nvSpPr>
          <p:cNvPr id="17" name="正方形/長方形 16"/>
          <p:cNvSpPr/>
          <p:nvPr/>
        </p:nvSpPr>
        <p:spPr>
          <a:xfrm>
            <a:off x="4325590" y="3980863"/>
            <a:ext cx="4745141" cy="523220"/>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○万博会場（夢洲）の鳥瞰イメージ図</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出典：経済産業省提供資料</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600942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17108" y="1913337"/>
            <a:ext cx="8883385" cy="2861727"/>
          </a:xfrm>
          <a:prstGeom prst="rect">
            <a:avLst/>
          </a:prstGeom>
          <a:solidFill>
            <a:schemeClr val="tx2">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0"/>
          <p:cNvSpPr>
            <a:spLocks noChangeArrowheads="1"/>
          </p:cNvSpPr>
          <p:nvPr/>
        </p:nvSpPr>
        <p:spPr bwMode="auto">
          <a:xfrm>
            <a:off x="134437" y="476672"/>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ＩＲ（統合型リゾート）の立地推進　～実現に向けた取組み～　</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36</a:t>
            </a:r>
            <a:endParaRPr lang="ja-JP" altLang="en-US" b="1" dirty="0"/>
          </a:p>
        </p:txBody>
      </p:sp>
      <p:pic>
        <p:nvPicPr>
          <p:cNvPr id="1026" name="Picture 2" descr="D:\TatsutaK\Desktop\I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824986"/>
            <a:ext cx="2907572" cy="18165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TatsutaK\Desktop\IR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4824987"/>
            <a:ext cx="2576922" cy="1844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TatsutaK\Desktop\IR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9852" y="4824987"/>
            <a:ext cx="2662628" cy="1844373"/>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10"/>
          <p:cNvSpPr>
            <a:spLocks noChangeArrowheads="1"/>
          </p:cNvSpPr>
          <p:nvPr/>
        </p:nvSpPr>
        <p:spPr bwMode="auto">
          <a:xfrm>
            <a:off x="36007" y="1854758"/>
            <a:ext cx="1858071" cy="350106"/>
          </a:xfrm>
          <a:prstGeom prst="rect">
            <a:avLst/>
          </a:prstGeom>
          <a:pattFill prst="pct5">
            <a:fgClr>
              <a:schemeClr val="bg1"/>
            </a:fgClr>
            <a:bgClr>
              <a:schemeClr val="bg1"/>
            </a:bgClr>
          </a:pattFill>
          <a:ln>
            <a:solidFill>
              <a:schemeClr val="tx1"/>
            </a:solidFill>
          </a:ln>
          <a:extLst/>
        </p:spPr>
        <p:txBody>
          <a:bodyPr wrap="square" lIns="36000" rIns="36000">
            <a:spAutoFit/>
          </a:bodyPr>
          <a:lstStyle/>
          <a:p>
            <a:pPr marL="177800" indent="-177800" algn="ct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大阪ＩＲの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めざす</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10"/>
          <p:cNvSpPr>
            <a:spLocks noChangeArrowheads="1"/>
          </p:cNvSpPr>
          <p:nvPr/>
        </p:nvSpPr>
        <p:spPr bwMode="auto">
          <a:xfrm>
            <a:off x="6948264" y="6546830"/>
            <a:ext cx="23302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イメージ（ＩＲ推進局ＨＰより）</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827504" y="2490489"/>
            <a:ext cx="3240360" cy="532751"/>
          </a:xfrm>
          <a:prstGeom prst="rect">
            <a:avLst/>
          </a:prstGeom>
          <a:gradFill>
            <a:gsLst>
              <a:gs pos="0">
                <a:schemeClr val="accent5">
                  <a:lumMod val="60000"/>
                  <a:lumOff val="40000"/>
                </a:schemeClr>
              </a:gs>
              <a:gs pos="39999">
                <a:srgbClr val="0A128C"/>
              </a:gs>
              <a:gs pos="70000">
                <a:srgbClr val="181CC7"/>
              </a:gs>
              <a:gs pos="88000">
                <a:srgbClr val="7005D4"/>
              </a:gs>
              <a:gs pos="100000">
                <a:srgbClr val="8C3D91"/>
              </a:gs>
            </a:gsLst>
            <a:lin ang="5400000" scaled="0"/>
          </a:gradFill>
          <a:ln w="38100" cmpd="dbl">
            <a:solidFill>
              <a:schemeClr val="tx1"/>
            </a:solidFill>
          </a:ln>
        </p:spPr>
        <p:txBody>
          <a:bodyPr wrap="square" rtlCol="0" anchor="ctr">
            <a:noAutofit/>
          </a:bodyPr>
          <a:lstStyle/>
          <a:p>
            <a:pPr algn="ctr">
              <a:spcAft>
                <a:spcPts val="300"/>
              </a:spcAft>
            </a:pPr>
            <a:r>
              <a:rPr lang="ja-JP" altLang="en-US" sz="1200"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大阪・関西の持続的</a:t>
            </a:r>
            <a:r>
              <a:rPr lang="ja-JP" altLang="en-US" sz="1200" kern="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な経済</a:t>
            </a:r>
            <a:r>
              <a:rPr lang="ja-JP" altLang="en-US" sz="1200"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成長のエンジンとなる</a:t>
            </a:r>
            <a:endParaRPr lang="en-US" altLang="ja-JP" sz="1200"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spcAft>
                <a:spcPts val="300"/>
              </a:spcAft>
            </a:pPr>
            <a:r>
              <a:rPr lang="ja-JP" altLang="en-US" b="1" kern="1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世界最高水準の成長型</a:t>
            </a:r>
            <a:r>
              <a:rPr lang="en-US" altLang="ja-JP" b="1" kern="100"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IR</a:t>
            </a:r>
            <a:endParaRPr lang="en-US" altLang="ja-JP" sz="1600" dirty="0" smtClean="0">
              <a:solidFill>
                <a:schemeClr val="bg1"/>
              </a:solidFill>
              <a:latin typeface="+mn-ea"/>
              <a:cs typeface="Meiryo UI" pitchFamily="50" charset="-128"/>
            </a:endParaRPr>
          </a:p>
        </p:txBody>
      </p:sp>
      <p:sp>
        <p:nvSpPr>
          <p:cNvPr id="38" name="円/楕円 1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6"/>
          <a:stretch>
            <a:fillRect/>
          </a:stretch>
        </p:blipFill>
        <p:spPr>
          <a:xfrm>
            <a:off x="5312324" y="2274998"/>
            <a:ext cx="3580156" cy="2188534"/>
          </a:xfrm>
          <a:prstGeom prst="rect">
            <a:avLst/>
          </a:prstGeom>
        </p:spPr>
      </p:pic>
      <p:sp>
        <p:nvSpPr>
          <p:cNvPr id="61" name="テキスト ボックス 60"/>
          <p:cNvSpPr txBox="1"/>
          <p:nvPr/>
        </p:nvSpPr>
        <p:spPr>
          <a:xfrm>
            <a:off x="134437" y="2219491"/>
            <a:ext cx="1440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基本コンセプト</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63" name="図 62"/>
          <p:cNvPicPr>
            <a:picLocks noChangeAspect="1"/>
          </p:cNvPicPr>
          <p:nvPr/>
        </p:nvPicPr>
        <p:blipFill>
          <a:blip r:embed="rId7"/>
          <a:stretch>
            <a:fillRect/>
          </a:stretch>
        </p:blipFill>
        <p:spPr>
          <a:xfrm>
            <a:off x="323528" y="3333931"/>
            <a:ext cx="4988796" cy="1391213"/>
          </a:xfrm>
          <a:prstGeom prst="rect">
            <a:avLst/>
          </a:prstGeom>
          <a:solidFill>
            <a:schemeClr val="bg1"/>
          </a:solidFill>
        </p:spPr>
      </p:pic>
      <p:sp>
        <p:nvSpPr>
          <p:cNvPr id="64" name="テキスト ボックス 63"/>
          <p:cNvSpPr txBox="1"/>
          <p:nvPr/>
        </p:nvSpPr>
        <p:spPr>
          <a:xfrm>
            <a:off x="107504" y="3105623"/>
            <a:ext cx="1440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想定スケジュール</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836712"/>
            <a:ext cx="8928992" cy="93610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71755">
              <a:defRPr/>
            </a:pPr>
            <a:r>
              <a:rPr lang="ja-JP" altLang="en-US" sz="1600" dirty="0" smtClean="0">
                <a:solidFill>
                  <a:prstClr val="black"/>
                </a:solidFill>
                <a:latin typeface="Meiryo UI" panose="020B0604030504040204" pitchFamily="50" charset="-128"/>
                <a:ea typeface="Meiryo UI" panose="020B0604030504040204" pitchFamily="50" charset="-128"/>
              </a:rPr>
              <a:t>○ＩＲ</a:t>
            </a:r>
            <a:r>
              <a:rPr lang="ja-JP" altLang="en-US" sz="1600" dirty="0">
                <a:solidFill>
                  <a:prstClr val="black"/>
                </a:solidFill>
                <a:latin typeface="Meiryo UI" panose="020B0604030504040204" pitchFamily="50" charset="-128"/>
                <a:ea typeface="Meiryo UI" panose="020B0604030504040204" pitchFamily="50" charset="-128"/>
              </a:rPr>
              <a:t>整備法</a:t>
            </a:r>
            <a:r>
              <a:rPr lang="ja-JP" altLang="en-US" sz="1600" dirty="0" smtClean="0">
                <a:solidFill>
                  <a:prstClr val="black"/>
                </a:solidFill>
                <a:latin typeface="Meiryo UI" panose="020B0604030504040204" pitchFamily="50" charset="-128"/>
                <a:ea typeface="Meiryo UI" panose="020B0604030504040204" pitchFamily="50" charset="-128"/>
              </a:rPr>
              <a:t>等、国の動向を踏まえ、府</a:t>
            </a:r>
            <a:r>
              <a:rPr lang="ja-JP" altLang="en-US" sz="1600" dirty="0">
                <a:solidFill>
                  <a:prstClr val="black"/>
                </a:solidFill>
                <a:latin typeface="Meiryo UI" panose="020B0604030504040204" pitchFamily="50" charset="-128"/>
                <a:ea typeface="Meiryo UI" panose="020B0604030504040204" pitchFamily="50" charset="-128"/>
              </a:rPr>
              <a:t>市が一体で事業化に向けた準備を推進</a:t>
            </a:r>
            <a:r>
              <a:rPr lang="ja-JP" altLang="en-US" sz="1600" dirty="0" smtClean="0">
                <a:solidFill>
                  <a:prstClr val="black"/>
                </a:solidFill>
                <a:latin typeface="Meiryo UI" panose="020B0604030504040204" pitchFamily="50" charset="-128"/>
                <a:ea typeface="Meiryo UI" panose="020B0604030504040204" pitchFamily="50" charset="-128"/>
              </a:rPr>
              <a:t>。新た</a:t>
            </a:r>
            <a:r>
              <a:rPr lang="ja-JP" altLang="en-US" sz="1600" dirty="0">
                <a:solidFill>
                  <a:prstClr val="black"/>
                </a:solidFill>
                <a:latin typeface="Meiryo UI" panose="020B0604030504040204" pitchFamily="50" charset="-128"/>
                <a:ea typeface="Meiryo UI" panose="020B0604030504040204" pitchFamily="50" charset="-128"/>
              </a:rPr>
              <a:t>な需要を創出し</a:t>
            </a:r>
            <a:r>
              <a:rPr lang="ja-JP" altLang="en-US" sz="1600" dirty="0" smtClean="0">
                <a:solidFill>
                  <a:prstClr val="black"/>
                </a:solidFill>
                <a:latin typeface="Meiryo UI" panose="020B0604030504040204" pitchFamily="50" charset="-128"/>
                <a:ea typeface="Meiryo UI" panose="020B0604030504040204" pitchFamily="50" charset="-128"/>
              </a:rPr>
              <a:t>、　　</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71755">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大阪</a:t>
            </a:r>
            <a:r>
              <a:rPr lang="ja-JP" altLang="en-US" sz="1600" dirty="0">
                <a:solidFill>
                  <a:prstClr val="black"/>
                </a:solidFill>
                <a:latin typeface="Meiryo UI" panose="020B0604030504040204" pitchFamily="50" charset="-128"/>
                <a:ea typeface="Meiryo UI" panose="020B0604030504040204" pitchFamily="50" charset="-128"/>
              </a:rPr>
              <a:t>経済</a:t>
            </a:r>
            <a:r>
              <a:rPr lang="ja-JP" altLang="en-US" sz="1600" dirty="0" smtClean="0">
                <a:solidFill>
                  <a:prstClr val="black"/>
                </a:solidFill>
                <a:latin typeface="Meiryo UI" panose="020B0604030504040204" pitchFamily="50" charset="-128"/>
                <a:ea typeface="Meiryo UI" panose="020B0604030504040204" pitchFamily="50" charset="-128"/>
              </a:rPr>
              <a:t>の成長に大きく</a:t>
            </a:r>
            <a:r>
              <a:rPr lang="ja-JP" altLang="en-US" sz="1600" dirty="0">
                <a:solidFill>
                  <a:prstClr val="black"/>
                </a:solidFill>
                <a:latin typeface="Meiryo UI" panose="020B0604030504040204" pitchFamily="50" charset="-128"/>
                <a:ea typeface="Meiryo UI" panose="020B0604030504040204" pitchFamily="50" charset="-128"/>
              </a:rPr>
              <a:t>貢献するＩＲの立地を実現する。</a:t>
            </a:r>
            <a:endParaRPr lang="en-US" altLang="ja-JP" sz="1600" dirty="0">
              <a:solidFill>
                <a:prstClr val="black"/>
              </a:solidFill>
              <a:latin typeface="Meiryo UI" panose="020B0604030504040204" pitchFamily="50" charset="-128"/>
              <a:ea typeface="Meiryo UI" panose="020B0604030504040204" pitchFamily="50" charset="-128"/>
            </a:endParaRPr>
          </a:p>
          <a:p>
            <a:pPr marL="71755">
              <a:spcAft>
                <a:spcPts val="1200"/>
              </a:spcAft>
              <a:defRPr/>
            </a:pPr>
            <a:r>
              <a:rPr lang="ja-JP" altLang="en-US" sz="1600" dirty="0" smtClean="0">
                <a:solidFill>
                  <a:prstClr val="black"/>
                </a:solidFill>
                <a:latin typeface="Meiryo UI" panose="020B0604030504040204" pitchFamily="50" charset="-128"/>
                <a:ea typeface="Meiryo UI" panose="020B0604030504040204" pitchFamily="50" charset="-128"/>
              </a:rPr>
              <a:t>○ギャンブル</a:t>
            </a:r>
            <a:r>
              <a:rPr lang="ja-JP" altLang="en-US" sz="1600" dirty="0">
                <a:solidFill>
                  <a:prstClr val="black"/>
                </a:solidFill>
                <a:latin typeface="Meiryo UI" panose="020B0604030504040204" pitchFamily="50" charset="-128"/>
                <a:ea typeface="Meiryo UI" panose="020B0604030504040204" pitchFamily="50" charset="-128"/>
              </a:rPr>
              <a:t>等依存症などＩＲ立地に伴う懸念事項の最小化に向けた対策を推進する。</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496304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7504" y="580790"/>
            <a:ext cx="7569321"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空港利用状況</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4932040" y="2464539"/>
            <a:ext cx="4669032" cy="492443"/>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外国人入国者の空港別利用割合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出典：法務省「</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出入国</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管理統計</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統計表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91962" y="2492896"/>
            <a:ext cx="4236022"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空港別旅客数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出典：各社プレスリリース</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954626"/>
            <a:ext cx="8928992" cy="141883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年の関西国際空港における国内線・国際線を合わせた旅客数は、羽田、成田に次いで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2,895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万人であった。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関西国際空港における外国人の入国者割合は、成田に次いで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番目となる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％のシェアを確保。</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このうち</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、アジアからの入国者数は成田を上回る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万人。一方で、他地域からの入国者は約半数を成田が占めている状況。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1"/>
          <p:cNvGraphicFramePr>
            <a:graphicFrameLocks noGrp="1"/>
          </p:cNvGraphicFramePr>
          <p:nvPr>
            <p:extLst>
              <p:ext uri="{D42A27DB-BD31-4B8C-83A1-F6EECF244321}">
                <p14:modId xmlns:p14="http://schemas.microsoft.com/office/powerpoint/2010/main" val="3030384546"/>
              </p:ext>
            </p:extLst>
          </p:nvPr>
        </p:nvGraphicFramePr>
        <p:xfrm>
          <a:off x="251520" y="2793541"/>
          <a:ext cx="4242649" cy="1715579"/>
        </p:xfrm>
        <a:graphic>
          <a:graphicData uri="http://schemas.openxmlformats.org/drawingml/2006/table">
            <a:tbl>
              <a:tblPr firstRow="1" bandRow="1">
                <a:tableStyleId>{5C22544A-7EE6-4342-B048-85BDC9FD1C3A}</a:tableStyleId>
              </a:tblPr>
              <a:tblGrid>
                <a:gridCol w="1218313">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tblGrid>
              <a:tr h="398057">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空港名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国内線</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国際線</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合計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30161">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関西国際空港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6,513,731</a:t>
                      </a:r>
                      <a:endPar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22,439,283</a:t>
                      </a:r>
                      <a:endPar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28,953,014</a:t>
                      </a:r>
                      <a:endPar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430161">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東京国際空港（羽田）</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69,368,499</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18,134,221</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87,502,720</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430161">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成田国際空港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7,249,097</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35,352,033</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42,601,130</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18" name="正方形/長方形 17"/>
          <p:cNvSpPr/>
          <p:nvPr/>
        </p:nvSpPr>
        <p:spPr>
          <a:xfrm>
            <a:off x="191000" y="4653136"/>
            <a:ext cx="8413448"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○国・地域別、外国人入国者利用割合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出典：法務省「</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出入国</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管理統計</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統計表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8532440" y="4679558"/>
            <a:ext cx="648072" cy="261610"/>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0"/>
          <p:cNvGraphicFramePr>
            <a:graphicFrameLocks noGrp="1"/>
          </p:cNvGraphicFramePr>
          <p:nvPr>
            <p:extLst>
              <p:ext uri="{D42A27DB-BD31-4B8C-83A1-F6EECF244321}">
                <p14:modId xmlns:p14="http://schemas.microsoft.com/office/powerpoint/2010/main" val="562419904"/>
              </p:ext>
            </p:extLst>
          </p:nvPr>
        </p:nvGraphicFramePr>
        <p:xfrm>
          <a:off x="35496" y="4941168"/>
          <a:ext cx="9003963" cy="1665558"/>
        </p:xfrm>
        <a:graphic>
          <a:graphicData uri="http://schemas.openxmlformats.org/drawingml/2006/table">
            <a:tbl>
              <a:tblPr firstRow="1" bandRow="1">
                <a:tableStyleId>{5C22544A-7EE6-4342-B048-85BDC9FD1C3A}</a:tableStyleId>
              </a:tblPr>
              <a:tblGrid>
                <a:gridCol w="720086">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639398">
                  <a:extLst>
                    <a:ext uri="{9D8B030D-6E8A-4147-A177-3AD203B41FA5}">
                      <a16:colId xmlns:a16="http://schemas.microsoft.com/office/drawing/2014/main" val="20002"/>
                    </a:ext>
                  </a:extLst>
                </a:gridCol>
                <a:gridCol w="728754">
                  <a:extLst>
                    <a:ext uri="{9D8B030D-6E8A-4147-A177-3AD203B41FA5}">
                      <a16:colId xmlns:a16="http://schemas.microsoft.com/office/drawing/2014/main" val="20003"/>
                    </a:ext>
                  </a:extLst>
                </a:gridCol>
                <a:gridCol w="630724">
                  <a:extLst>
                    <a:ext uri="{9D8B030D-6E8A-4147-A177-3AD203B41FA5}">
                      <a16:colId xmlns:a16="http://schemas.microsoft.com/office/drawing/2014/main" val="20004"/>
                    </a:ext>
                  </a:extLst>
                </a:gridCol>
                <a:gridCol w="737428">
                  <a:extLst>
                    <a:ext uri="{9D8B030D-6E8A-4147-A177-3AD203B41FA5}">
                      <a16:colId xmlns:a16="http://schemas.microsoft.com/office/drawing/2014/main" val="20005"/>
                    </a:ext>
                  </a:extLst>
                </a:gridCol>
                <a:gridCol w="622050">
                  <a:extLst>
                    <a:ext uri="{9D8B030D-6E8A-4147-A177-3AD203B41FA5}">
                      <a16:colId xmlns:a16="http://schemas.microsoft.com/office/drawing/2014/main" val="20006"/>
                    </a:ext>
                  </a:extLst>
                </a:gridCol>
                <a:gridCol w="746102">
                  <a:extLst>
                    <a:ext uri="{9D8B030D-6E8A-4147-A177-3AD203B41FA5}">
                      <a16:colId xmlns:a16="http://schemas.microsoft.com/office/drawing/2014/main" val="20007"/>
                    </a:ext>
                  </a:extLst>
                </a:gridCol>
                <a:gridCol w="613376">
                  <a:extLst>
                    <a:ext uri="{9D8B030D-6E8A-4147-A177-3AD203B41FA5}">
                      <a16:colId xmlns:a16="http://schemas.microsoft.com/office/drawing/2014/main" val="20008"/>
                    </a:ext>
                  </a:extLst>
                </a:gridCol>
                <a:gridCol w="754776">
                  <a:extLst>
                    <a:ext uri="{9D8B030D-6E8A-4147-A177-3AD203B41FA5}">
                      <a16:colId xmlns:a16="http://schemas.microsoft.com/office/drawing/2014/main" val="20009"/>
                    </a:ext>
                  </a:extLst>
                </a:gridCol>
                <a:gridCol w="604702">
                  <a:extLst>
                    <a:ext uri="{9D8B030D-6E8A-4147-A177-3AD203B41FA5}">
                      <a16:colId xmlns:a16="http://schemas.microsoft.com/office/drawing/2014/main" val="20010"/>
                    </a:ext>
                  </a:extLst>
                </a:gridCol>
                <a:gridCol w="763450">
                  <a:extLst>
                    <a:ext uri="{9D8B030D-6E8A-4147-A177-3AD203B41FA5}">
                      <a16:colId xmlns:a16="http://schemas.microsoft.com/office/drawing/2014/main" val="20011"/>
                    </a:ext>
                  </a:extLst>
                </a:gridCol>
                <a:gridCol w="651029">
                  <a:extLst>
                    <a:ext uri="{9D8B030D-6E8A-4147-A177-3AD203B41FA5}">
                      <a16:colId xmlns:a16="http://schemas.microsoft.com/office/drawing/2014/main" val="20012"/>
                    </a:ext>
                  </a:extLst>
                </a:gridCol>
              </a:tblGrid>
              <a:tr h="277593">
                <a:tc rowSpan="2">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B w="12700" cap="flat" cmpd="sng" algn="ctr">
                      <a:solidFill>
                        <a:schemeClr val="bg1"/>
                      </a:solidFill>
                      <a:prstDash val="solid"/>
                      <a:round/>
                      <a:headEnd type="none" w="med" len="med"/>
                      <a:tailEnd type="none" w="med" len="med"/>
                    </a:lnB>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アジア</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ヨーロッパ</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アフリカ</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北米</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南米</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オセアニア</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77593">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77593">
                <a:tc>
                  <a:txBody>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全体</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25,484,704</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1,815,456</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42,822</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1,965,868</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162,160</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630,243</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277593">
                <a:tc>
                  <a:txBody>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関西空港</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7,035,529</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27.6%</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265,034</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14.6%</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5,649</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13.2%</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230,491</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11.7%</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18,507</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11.4%</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90,981</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14.4%</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3"/>
                  </a:ext>
                </a:extLst>
              </a:tr>
              <a:tr h="277593">
                <a:tc>
                  <a:txBody>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羽田空港</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2,879,234</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11.3%</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514,075</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28.3%</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10,005</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23.4%</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496,982</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25.3%</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31,822</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19.6%</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149,959</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23.8%</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277593">
                <a:tc>
                  <a:txBody>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成田空港</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6,236,230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24.5%</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857,244</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47.2%</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23,935</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55.9%</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1,035,608</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52.7%</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92,016</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56.7%</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317,558</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50.4%</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16" name="テキスト ボックス 15"/>
          <p:cNvSpPr txBox="1"/>
          <p:nvPr/>
        </p:nvSpPr>
        <p:spPr>
          <a:xfrm>
            <a:off x="3995936" y="2564904"/>
            <a:ext cx="648072" cy="261610"/>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スライド番号プレースホルダー 7"/>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37</a:t>
            </a:fld>
            <a:endParaRPr lang="ja-JP" altLang="en-US" b="1" dirty="0"/>
          </a:p>
        </p:txBody>
      </p:sp>
      <p:graphicFrame>
        <p:nvGraphicFramePr>
          <p:cNvPr id="22" name="グラフ 21"/>
          <p:cNvGraphicFramePr>
            <a:graphicFrameLocks/>
          </p:cNvGraphicFramePr>
          <p:nvPr>
            <p:extLst>
              <p:ext uri="{D42A27DB-BD31-4B8C-83A1-F6EECF244321}">
                <p14:modId xmlns:p14="http://schemas.microsoft.com/office/powerpoint/2010/main" val="4102385345"/>
              </p:ext>
            </p:extLst>
          </p:nvPr>
        </p:nvGraphicFramePr>
        <p:xfrm>
          <a:off x="4782201" y="2915457"/>
          <a:ext cx="4110279" cy="1832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41973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4"/>
          <p:cNvGraphicFramePr>
            <a:graphicFrameLocks noGrp="1"/>
          </p:cNvGraphicFramePr>
          <p:nvPr>
            <p:extLst>
              <p:ext uri="{D42A27DB-BD31-4B8C-83A1-F6EECF244321}">
                <p14:modId xmlns:p14="http://schemas.microsoft.com/office/powerpoint/2010/main" val="2919131858"/>
              </p:ext>
            </p:extLst>
          </p:nvPr>
        </p:nvGraphicFramePr>
        <p:xfrm>
          <a:off x="4688082" y="2420888"/>
          <a:ext cx="3700342" cy="3159062"/>
        </p:xfrm>
        <a:graphic>
          <a:graphicData uri="http://schemas.openxmlformats.org/drawingml/2006/table">
            <a:tbl>
              <a:tblPr firstRow="1" bandRow="1">
                <a:tableStyleId>{5C22544A-7EE6-4342-B048-85BDC9FD1C3A}</a:tableStyleId>
              </a:tblPr>
              <a:tblGrid>
                <a:gridCol w="1600148">
                  <a:extLst>
                    <a:ext uri="{9D8B030D-6E8A-4147-A177-3AD203B41FA5}">
                      <a16:colId xmlns:a16="http://schemas.microsoft.com/office/drawing/2014/main" val="20000"/>
                    </a:ext>
                  </a:extLst>
                </a:gridCol>
                <a:gridCol w="1100102">
                  <a:extLst>
                    <a:ext uri="{9D8B030D-6E8A-4147-A177-3AD203B41FA5}">
                      <a16:colId xmlns:a16="http://schemas.microsoft.com/office/drawing/2014/main" val="20001"/>
                    </a:ext>
                  </a:extLst>
                </a:gridCol>
                <a:gridCol w="1000092">
                  <a:extLst>
                    <a:ext uri="{9D8B030D-6E8A-4147-A177-3AD203B41FA5}">
                      <a16:colId xmlns:a16="http://schemas.microsoft.com/office/drawing/2014/main" val="20002"/>
                    </a:ext>
                  </a:extLst>
                </a:gridCol>
              </a:tblGrid>
              <a:tr h="564118">
                <a:tc>
                  <a:txBody>
                    <a:bodyPr/>
                    <a:lstStyle/>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空港名</a:t>
                      </a:r>
                      <a:endPar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a:t>
                      </a:r>
                      <a:r>
                        <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鉄道</a:t>
                      </a:r>
                      <a:endPar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アクセス</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バス</a:t>
                      </a:r>
                      <a:endPar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アクセス</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38471">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1"/>
                  </a:ext>
                </a:extLst>
              </a:tr>
              <a:tr h="338471">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成田</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2"/>
                  </a:ext>
                </a:extLst>
              </a:tr>
              <a:tr h="564118">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浦東</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ﾘﾆｱ</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3"/>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仁川</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ソウル</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4"/>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ドゴール</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パリ</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5"/>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ヒースロー</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ロンドン</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6"/>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JFK(</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ニューヨーク</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
        <p:nvSpPr>
          <p:cNvPr id="15" name="正方形/長方形 14"/>
          <p:cNvSpPr/>
          <p:nvPr/>
        </p:nvSpPr>
        <p:spPr>
          <a:xfrm>
            <a:off x="4464098" y="2060848"/>
            <a:ext cx="4656107" cy="307777"/>
          </a:xfrm>
          <a:prstGeom prst="rect">
            <a:avLst/>
          </a:prstGeom>
        </p:spPr>
        <p:txBody>
          <a:bodyPr wrap="square">
            <a:spAutoFit/>
          </a:bodyPr>
          <a:lstStyle/>
          <a:p>
            <a:pPr marL="177800" indent="-1778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主な国際空港における都市中心部からのアクセス</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534063"/>
            <a:ext cx="7344816" cy="338554"/>
          </a:xfrm>
          <a:prstGeom prst="rect">
            <a:avLst/>
          </a:prstGeom>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関空の利便性向上</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07504" y="937883"/>
            <a:ext cx="8928992" cy="8948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関空の深夜早朝時間帯の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増便</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やインバウンドの急増に対応するため、リムジンバスの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時間化や案内表示の多言語化・記号化を進めた。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関空アクセスの向上につながる「なにわ筋線」は国の鉄道事業許可を得た（</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79512" y="2060848"/>
            <a:ext cx="4392488" cy="4616648"/>
          </a:xfrm>
          <a:prstGeom prst="rect">
            <a:avLst/>
          </a:prstGeom>
          <a:noFill/>
        </p:spPr>
        <p:txBody>
          <a:bodyPr wrap="square" rtlCol="0">
            <a:spAutoFit/>
          </a:bodyPr>
          <a:lstStyle/>
          <a:p>
            <a:pPr marL="177800" indent="-1778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○リムジンバスの完全</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時間化・案内表示</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の多言語化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関空から大阪駅前まで、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時間毎時運行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・停留所の案内板や路線図の多言語化等</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○関空・伊丹におけるファストトラベル（</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）の取組み</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（関西エアポート</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年度決算報告資料より）</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PFM(Passenger Flow Management System)</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搭乗口の混雑状況の一元管理システム</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・自動チェックイン機</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・スマートレーン</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・フルフラットタイプ旅客搭乗橋（伊丹）</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・セルフバゲッジドロップ（関空にて導入予定）</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195" y="3068960"/>
            <a:ext cx="1292124" cy="1775913"/>
          </a:xfrm>
          <a:prstGeom prst="rect">
            <a:avLst/>
          </a:prstGeom>
          <a:noFill/>
          <a:ln>
            <a:noFill/>
          </a:ln>
        </p:spPr>
      </p:pic>
      <p:sp>
        <p:nvSpPr>
          <p:cNvPr id="3" name="テキスト ボックス 2"/>
          <p:cNvSpPr txBox="1"/>
          <p:nvPr/>
        </p:nvSpPr>
        <p:spPr>
          <a:xfrm>
            <a:off x="179512" y="6608385"/>
            <a:ext cx="6116699" cy="276999"/>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空港における手続き・待ち時間を短縮するため、空港での手続き</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自動化を促進</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図 15" descr="G:\DCIM\101MSDCF\DSC0044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6436" y="3068960"/>
            <a:ext cx="2263516" cy="1260215"/>
          </a:xfrm>
          <a:prstGeom prst="rect">
            <a:avLst/>
          </a:prstGeom>
          <a:noFill/>
          <a:ln>
            <a:noFill/>
          </a:ln>
        </p:spPr>
      </p:pic>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4AC9B83D-17C3-4F2E-B0BA-D155CD364A7C}" type="slidenum">
              <a:rPr lang="ja-JP" altLang="en-US" smtClean="0"/>
              <a:pPr>
                <a:defRPr/>
              </a:pPr>
              <a:t>38</a:t>
            </a:fld>
            <a:endParaRPr lang="ja-JP" altLang="en-US" dirty="0"/>
          </a:p>
        </p:txBody>
      </p:sp>
    </p:spTree>
    <p:extLst>
      <p:ext uri="{BB962C8B-B14F-4D97-AF65-F5344CB8AC3E}">
        <p14:creationId xmlns:p14="http://schemas.microsoft.com/office/powerpoint/2010/main" val="41920311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99305" y="107615"/>
            <a:ext cx="9009199"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■「大阪の成長戦略」に掲げる、具体的取組みの全体イメージ（４つの重点分野）</a:t>
            </a:r>
            <a:endPar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0" name="テキスト ボックス 19"/>
          <p:cNvSpPr txBox="1"/>
          <p:nvPr/>
        </p:nvSpPr>
        <p:spPr>
          <a:xfrm>
            <a:off x="256843" y="721408"/>
            <a:ext cx="8604000" cy="324000"/>
          </a:xfrm>
          <a:prstGeom prst="rect">
            <a:avLst/>
          </a:prstGeom>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72000" tIns="0" rIns="7200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10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日本</a:t>
            </a:r>
            <a:r>
              <a:rPr kumimoji="1" lang="ja-JP" altLang="en-US" sz="1600" b="0" i="0" u="none" strike="noStrike" kern="1200" cap="none" spc="-10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の成長をけん引する東西二極の</a:t>
            </a:r>
            <a:r>
              <a:rPr kumimoji="1" lang="ja-JP" altLang="en-US" sz="1600" b="0" i="0" u="none" strike="noStrike" kern="1200" cap="none" spc="-10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一極</a:t>
            </a:r>
            <a:r>
              <a:rPr kumimoji="1" lang="ja-JP" altLang="en-US" sz="16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副首都）</a:t>
            </a:r>
            <a:r>
              <a:rPr kumimoji="1" lang="ja-JP" altLang="en-US" sz="1600" b="0" i="0" u="none" strike="noStrike" kern="1200" cap="none" spc="-10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として世界</a:t>
            </a:r>
            <a:r>
              <a:rPr kumimoji="1" lang="ja-JP" altLang="en-US" sz="1600" b="0" i="0" u="none" strike="noStrike" kern="1200" cap="none" spc="-10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で存在感を発揮する</a:t>
            </a:r>
            <a:r>
              <a:rPr kumimoji="1" lang="ja-JP" altLang="en-US" sz="1600" b="0" i="0" u="none" strike="noStrike" kern="1200" cap="none" spc="-10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都</a:t>
            </a:r>
            <a:r>
              <a:rPr kumimoji="1" lang="ja-JP" altLang="en-US" sz="1600" b="0" i="0" u="none" strike="noStrike" kern="1200" cap="none" spc="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市</a:t>
            </a:r>
            <a:endParaRPr kumimoji="1" lang="ja-JP" altLang="en-US" sz="16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endParaRPr>
          </a:p>
        </p:txBody>
      </p:sp>
      <p:sp>
        <p:nvSpPr>
          <p:cNvPr id="29" name="テキスト ボックス 28"/>
          <p:cNvSpPr txBox="1"/>
          <p:nvPr/>
        </p:nvSpPr>
        <p:spPr>
          <a:xfrm>
            <a:off x="157076" y="5229200"/>
            <a:ext cx="8849335" cy="1559846"/>
          </a:xfrm>
          <a:prstGeom prst="rect">
            <a:avLst/>
          </a:prstGeom>
          <a:solidFill>
            <a:schemeClr val="tx2">
              <a:lumMod val="50000"/>
            </a:schemeClr>
          </a:solidFill>
        </p:spPr>
        <p:txBody>
          <a:bodyPr wrap="square" t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成長のための５つの源泉</a:t>
            </a:r>
            <a:endPar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１．内外の集客力強化</a:t>
            </a:r>
            <a:endPar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２．人口減少・少子高齢化に対応した人材力強化・活躍の場づくり</a:t>
            </a:r>
            <a:endPar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３．強みを活かす産業・技術の強化</a:t>
            </a:r>
            <a:endPar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４．アジア活力の取り込み強化・物流人流インフラの活用</a:t>
            </a:r>
            <a:endPar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５．都市の再生</a:t>
            </a:r>
            <a:endPar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p:txBody>
      </p:sp>
      <p:sp>
        <p:nvSpPr>
          <p:cNvPr id="14" name="台形 13"/>
          <p:cNvSpPr/>
          <p:nvPr/>
        </p:nvSpPr>
        <p:spPr>
          <a:xfrm>
            <a:off x="2345247" y="1491876"/>
            <a:ext cx="4457858" cy="3221567"/>
          </a:xfrm>
          <a:prstGeom prst="trapezoid">
            <a:avLst>
              <a:gd name="adj" fmla="val 13434"/>
            </a:avLst>
          </a:prstGeom>
          <a:solidFill>
            <a:srgbClr val="C96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台形 14"/>
          <p:cNvSpPr/>
          <p:nvPr/>
        </p:nvSpPr>
        <p:spPr>
          <a:xfrm>
            <a:off x="516046" y="4512768"/>
            <a:ext cx="8280920" cy="340976"/>
          </a:xfrm>
          <a:prstGeom prst="trapezoid">
            <a:avLst>
              <a:gd name="adj" fmla="val 583543"/>
            </a:avLst>
          </a:prstGeom>
          <a:solidFill>
            <a:srgbClr val="8841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7" name="テキスト ボックス 26"/>
          <p:cNvSpPr txBox="1"/>
          <p:nvPr/>
        </p:nvSpPr>
        <p:spPr>
          <a:xfrm>
            <a:off x="2416259" y="3385251"/>
            <a:ext cx="3528392" cy="2884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重点分野を中心に具体的取組みを集中的に実施</a:t>
            </a:r>
            <a:endParaRPr kumimoji="1" lang="ja-JP" altLang="en-US"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8" name="上矢印 27"/>
          <p:cNvSpPr/>
          <p:nvPr/>
        </p:nvSpPr>
        <p:spPr>
          <a:xfrm>
            <a:off x="1552214" y="3086914"/>
            <a:ext cx="5508000" cy="539411"/>
          </a:xfrm>
          <a:prstGeom prst="upArrow">
            <a:avLst>
              <a:gd name="adj1" fmla="val 56129"/>
              <a:gd name="adj2" fmla="val 100000"/>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 name="正方形/長方形 29"/>
          <p:cNvSpPr/>
          <p:nvPr/>
        </p:nvSpPr>
        <p:spPr>
          <a:xfrm>
            <a:off x="331846" y="3822700"/>
            <a:ext cx="7875665" cy="612000"/>
          </a:xfrm>
          <a:prstGeom prst="rect">
            <a:avLst/>
          </a:prstGeom>
          <a:solidFill>
            <a:srgbClr val="FFCCFF"/>
          </a:solid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 name="大かっこ 30"/>
          <p:cNvSpPr/>
          <p:nvPr/>
        </p:nvSpPr>
        <p:spPr>
          <a:xfrm>
            <a:off x="2688718" y="3876869"/>
            <a:ext cx="3815580" cy="488419"/>
          </a:xfrm>
          <a:prstGeom prst="bracketPair">
            <a:avLst>
              <a:gd name="adj" fmla="val 10903"/>
            </a:avLst>
          </a:prstGeom>
          <a:noFill/>
          <a:ln w="9525">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anchor="ctr" anchorCtr="1"/>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schemeClr val="tx1"/>
                </a:solidFill>
                <a:effectLst/>
                <a:uLnTx/>
                <a:uFillTx/>
                <a:latin typeface="Meiryo UI"/>
                <a:ea typeface="Meiryo UI"/>
                <a:cs typeface="Meiryo UI"/>
              </a:rPr>
              <a:t>2025</a:t>
            </a:r>
            <a:r>
              <a:rPr kumimoji="1" lang="ja-JP" altLang="en-US" sz="1200" b="0" i="0" u="none" strike="noStrike" kern="1200" cap="none" spc="0" normalizeH="0" baseline="0" noProof="0" dirty="0" smtClean="0">
                <a:ln>
                  <a:noFill/>
                </a:ln>
                <a:solidFill>
                  <a:schemeClr val="tx1"/>
                </a:solidFill>
                <a:effectLst/>
                <a:uLnTx/>
                <a:uFillTx/>
                <a:latin typeface="Meiryo UI"/>
                <a:ea typeface="Meiryo UI"/>
                <a:cs typeface="Meiryo UI"/>
              </a:rPr>
              <a:t>年大阪・関西万博やＩＲの実現に向けた取組みと併せて、重点分野の取組み</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eiryo UI"/>
              </a:rPr>
              <a:t>を加速</a:t>
            </a:r>
            <a:r>
              <a:rPr kumimoji="1" lang="ja-JP" altLang="en-US" sz="1200" b="0" i="0" u="none" strike="noStrike" kern="1200" cap="none" spc="0" normalizeH="0" baseline="0" noProof="0" dirty="0" smtClean="0">
                <a:ln>
                  <a:noFill/>
                </a:ln>
                <a:solidFill>
                  <a:schemeClr val="tx1"/>
                </a:solidFill>
                <a:effectLst/>
                <a:uLnTx/>
                <a:uFillTx/>
                <a:latin typeface="Meiryo UI"/>
                <a:ea typeface="Meiryo UI"/>
                <a:cs typeface="Meiryo UI"/>
              </a:rPr>
              <a:t>させるとともに、実現後は、それらをインパクト</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eiryo UI"/>
              </a:rPr>
              <a:t>と</a:t>
            </a:r>
            <a:r>
              <a:rPr kumimoji="1" lang="ja-JP" altLang="en-US" sz="1200" b="0" i="0" u="none" strike="noStrike" kern="1200" cap="none" spc="0" normalizeH="0" baseline="0" noProof="0" dirty="0" smtClean="0">
                <a:ln>
                  <a:noFill/>
                </a:ln>
                <a:solidFill>
                  <a:schemeClr val="tx1"/>
                </a:solidFill>
                <a:effectLst/>
                <a:uLnTx/>
                <a:uFillTx/>
                <a:latin typeface="Meiryo UI"/>
                <a:ea typeface="Meiryo UI"/>
                <a:cs typeface="Meiryo UI"/>
              </a:rPr>
              <a:t>して更なる大阪の成長・発展につなげていく</a:t>
            </a:r>
            <a:endParaRPr kumimoji="1" lang="ja-JP" altLang="en-US" sz="1200" b="0" i="0" u="none" strike="noStrike" kern="1200" cap="none" spc="0" normalizeH="0" baseline="0" noProof="0" dirty="0">
              <a:ln>
                <a:noFill/>
              </a:ln>
              <a:solidFill>
                <a:schemeClr val="tx1"/>
              </a:solidFill>
              <a:effectLst/>
              <a:uLnTx/>
              <a:uFillTx/>
              <a:latin typeface="Meiryo UI"/>
              <a:ea typeface="Meiryo UI"/>
              <a:cs typeface="Meiryo UI"/>
            </a:endParaRPr>
          </a:p>
        </p:txBody>
      </p:sp>
      <p:sp>
        <p:nvSpPr>
          <p:cNvPr id="32" name="円/楕円 31"/>
          <p:cNvSpPr/>
          <p:nvPr/>
        </p:nvSpPr>
        <p:spPr>
          <a:xfrm>
            <a:off x="512161" y="3900017"/>
            <a:ext cx="2101553" cy="450848"/>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anchor="ct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a:t>
            </a:r>
            <a:r>
              <a:rPr kumimoji="1" lang="zh-CN" altLang="en-US"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万博</a:t>
            </a:r>
            <a:endParaRPr kumimoji="1" lang="ja-JP" altLang="en-US" sz="14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円/楕円 32"/>
          <p:cNvSpPr/>
          <p:nvPr/>
        </p:nvSpPr>
        <p:spPr>
          <a:xfrm>
            <a:off x="6664988" y="3882378"/>
            <a:ext cx="1566841" cy="450848"/>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anchor="ct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852539" y="4533190"/>
            <a:ext cx="2014973" cy="320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知的</a:t>
            </a:r>
            <a:r>
              <a:rPr kumimoji="1" lang="ja-JP" altLang="en-US" sz="14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インフラ</a:t>
            </a:r>
            <a:r>
              <a:rPr kumimoji="1" lang="ja-JP" altLang="en-US"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の充実</a:t>
            </a:r>
            <a:r>
              <a:rPr kumimoji="1" lang="en-US" altLang="ja-JP"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endParaRPr kumimoji="1" lang="ja-JP" altLang="en-US" sz="14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5" name="テキスト ボックス 34"/>
          <p:cNvSpPr txBox="1"/>
          <p:nvPr/>
        </p:nvSpPr>
        <p:spPr>
          <a:xfrm>
            <a:off x="5394968" y="4553166"/>
            <a:ext cx="1988450" cy="320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都市</a:t>
            </a:r>
            <a:r>
              <a:rPr kumimoji="1" lang="ja-JP" altLang="en-US" sz="14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インフラ</a:t>
            </a:r>
            <a:r>
              <a:rPr kumimoji="1" lang="ja-JP" altLang="en-US"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の充実</a:t>
            </a:r>
            <a:r>
              <a:rPr kumimoji="1" lang="en-US" altLang="ja-JP"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endParaRPr kumimoji="1" lang="ja-JP" altLang="en-US" sz="14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6" name="正方形/長方形 35"/>
          <p:cNvSpPr/>
          <p:nvPr/>
        </p:nvSpPr>
        <p:spPr>
          <a:xfrm>
            <a:off x="331846" y="1824834"/>
            <a:ext cx="8496944" cy="1848915"/>
          </a:xfrm>
          <a:prstGeom prst="rect">
            <a:avLst/>
          </a:prstGeom>
          <a:solidFill>
            <a:schemeClr val="bg1">
              <a:lumMod val="75000"/>
            </a:schemeClr>
          </a:solidFill>
          <a:ln w="44450" cmpd="sng">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8" name="角丸四角形 37"/>
          <p:cNvSpPr>
            <a:spLocks/>
          </p:cNvSpPr>
          <p:nvPr/>
        </p:nvSpPr>
        <p:spPr>
          <a:xfrm>
            <a:off x="484865" y="2265015"/>
            <a:ext cx="3960000" cy="540000"/>
          </a:xfrm>
          <a:prstGeom prst="roundRect">
            <a:avLst>
              <a:gd name="adj" fmla="val 0"/>
            </a:avLst>
          </a:prstGeom>
          <a:gradFill>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p:spPr>
        <p:style>
          <a:lnRef idx="0">
            <a:schemeClr val="accent4"/>
          </a:lnRef>
          <a:fillRef idx="3">
            <a:schemeClr val="accent4"/>
          </a:fillRef>
          <a:effectRef idx="3">
            <a:schemeClr val="accent4"/>
          </a:effectRef>
          <a:fontRef idx="minor">
            <a:schemeClr val="lt1"/>
          </a:fontRef>
        </p:style>
        <p:txBody>
          <a:bodyPr lIns="72000" tIns="72000" rIns="36000" bIns="36000" anchor="ctr"/>
          <a:lstStyle/>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Ⅰ</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健康・医療</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関連産業の世界的なクラスター形成</a:t>
            </a:r>
            <a:endParaRPr kumimoji="1" lang="en-US" altLang="ja-JP" sz="1400" b="1" i="0" u="sng" strike="noStrike" kern="1200" cap="none" spc="0" normalizeH="0" baseline="0" noProof="0" dirty="0">
              <a:ln>
                <a:noFill/>
              </a:ln>
              <a:solidFill>
                <a:prstClr val="white"/>
              </a:solidFill>
              <a:effectLst/>
              <a:uLnTx/>
              <a:uFillTx/>
              <a:latin typeface="Meiryo UI"/>
              <a:ea typeface="Meiryo UI"/>
              <a:cs typeface="Meiryo UI"/>
            </a:endParaRPr>
          </a:p>
        </p:txBody>
      </p:sp>
      <p:sp>
        <p:nvSpPr>
          <p:cNvPr id="40" name="角丸四角形 39"/>
          <p:cNvSpPr>
            <a:spLocks/>
          </p:cNvSpPr>
          <p:nvPr/>
        </p:nvSpPr>
        <p:spPr>
          <a:xfrm>
            <a:off x="4730941" y="2252315"/>
            <a:ext cx="3960000" cy="540000"/>
          </a:xfrm>
          <a:prstGeom prst="roundRect">
            <a:avLst>
              <a:gd name="adj" fmla="val 0"/>
            </a:avLst>
          </a:prstGeom>
          <a:ln/>
        </p:spPr>
        <p:style>
          <a:lnRef idx="0">
            <a:schemeClr val="accent4"/>
          </a:lnRef>
          <a:fillRef idx="3">
            <a:schemeClr val="accent4"/>
          </a:fillRef>
          <a:effectRef idx="3">
            <a:schemeClr val="accent4"/>
          </a:effectRef>
          <a:fontRef idx="minor">
            <a:schemeClr val="lt1"/>
          </a:fontRef>
        </p:style>
        <p:txBody>
          <a:bodyPr lIns="72000" tIns="72000" rIns="36000" bIns="36000" anchor="ctr"/>
          <a:lstStyle/>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Ⅱ</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インバウンド</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の</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増加を契機と</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したアジア市場の</a:t>
            </a:r>
            <a:endParaRPr kumimoji="1" lang="en-US" altLang="ja-JP" sz="1400" b="1" i="0" u="sng" strike="noStrike" kern="1200" cap="none" spc="0" normalizeH="0" baseline="0" noProof="0" dirty="0" smtClean="0">
              <a:ln>
                <a:noFill/>
              </a:ln>
              <a:solidFill>
                <a:prstClr val="white"/>
              </a:solidFill>
              <a:effectLst/>
              <a:uLnTx/>
              <a:uFillTx/>
              <a:latin typeface="Meiryo UI"/>
              <a:ea typeface="Meiryo UI"/>
              <a:cs typeface="Meiryo UI"/>
            </a:endParaRPr>
          </a:p>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en-US" altLang="ja-JP" sz="1400" b="1" i="0" u="none" strike="noStrike" kern="1200" cap="none" spc="0" normalizeH="0" baseline="0" noProof="0" dirty="0" smtClean="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取り込み</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強化</a:t>
            </a:r>
          </a:p>
        </p:txBody>
      </p:sp>
      <p:sp>
        <p:nvSpPr>
          <p:cNvPr id="47" name="角丸四角形 46"/>
          <p:cNvSpPr>
            <a:spLocks/>
          </p:cNvSpPr>
          <p:nvPr/>
        </p:nvSpPr>
        <p:spPr>
          <a:xfrm>
            <a:off x="512161" y="2895354"/>
            <a:ext cx="3960000" cy="540000"/>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lIns="72000" tIns="72000" rIns="36000" bIns="36000" anchor="ctr"/>
          <a:lstStyle/>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Ⅲ</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第</a:t>
            </a:r>
            <a:r>
              <a:rPr kumimoji="1" lang="en-US" altLang="ja-JP" sz="1400" b="1" i="0" u="sng" strike="noStrike" kern="1200" cap="none" spc="0" normalizeH="0" baseline="0" noProof="0" dirty="0">
                <a:ln>
                  <a:noFill/>
                </a:ln>
                <a:solidFill>
                  <a:prstClr val="white"/>
                </a:solidFill>
                <a:effectLst/>
                <a:uLnTx/>
                <a:uFillTx/>
                <a:latin typeface="Meiryo UI"/>
                <a:ea typeface="Meiryo UI"/>
                <a:cs typeface="Meiryo UI"/>
              </a:rPr>
              <a:t>4</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次</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産業革命に対応</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したイノベーションの</a:t>
            </a:r>
            <a:endParaRPr kumimoji="1" lang="en-US" altLang="ja-JP" sz="1400" b="1" i="0" u="sng" strike="noStrike" kern="1200" cap="none" spc="0" normalizeH="0" baseline="0" noProof="0" dirty="0" smtClean="0">
              <a:ln>
                <a:noFill/>
              </a:ln>
              <a:solidFill>
                <a:prstClr val="white"/>
              </a:solidFill>
              <a:effectLst/>
              <a:uLnTx/>
              <a:uFillTx/>
              <a:latin typeface="Meiryo UI"/>
              <a:ea typeface="Meiryo UI"/>
              <a:cs typeface="Meiryo UI"/>
            </a:endParaRPr>
          </a:p>
          <a:p>
            <a:pPr marL="0" marR="0" lvl="0" indent="0" algn="l" defTabSz="1280160" rtl="0" eaLnBrk="1" fontAlgn="auto" latinLnBrk="0" hangingPunct="1">
              <a:lnSpc>
                <a:spcPts val="16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ja-JP" altLang="en-US" sz="1400" b="1" i="0" u="none" strike="noStrike" kern="1200" cap="none" spc="0" normalizeH="0" baseline="0" noProof="0" dirty="0" smtClean="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促進と生産性</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向上</a:t>
            </a:r>
          </a:p>
        </p:txBody>
      </p:sp>
      <p:sp>
        <p:nvSpPr>
          <p:cNvPr id="48" name="角丸四角形 47"/>
          <p:cNvSpPr>
            <a:spLocks/>
          </p:cNvSpPr>
          <p:nvPr/>
        </p:nvSpPr>
        <p:spPr>
          <a:xfrm>
            <a:off x="4720566" y="2908298"/>
            <a:ext cx="3960000" cy="540000"/>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lIns="72000" tIns="72000" rIns="36000" bIns="36000" anchor="ctr"/>
          <a:lstStyle/>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Ⅳ</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人口の減少と産業構造</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の</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変化</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に</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対応</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した</a:t>
            </a:r>
            <a:endParaRPr kumimoji="1" lang="en-US" altLang="ja-JP" sz="1400" b="1" i="0" u="sng" strike="noStrike" kern="1200" cap="none" spc="0" normalizeH="0" baseline="0" noProof="0" dirty="0" smtClean="0">
              <a:ln>
                <a:noFill/>
              </a:ln>
              <a:solidFill>
                <a:prstClr val="white"/>
              </a:solidFill>
              <a:effectLst/>
              <a:uLnTx/>
              <a:uFillTx/>
              <a:latin typeface="Meiryo UI"/>
              <a:ea typeface="Meiryo UI"/>
              <a:cs typeface="Meiryo UI"/>
            </a:endParaRPr>
          </a:p>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en-US" altLang="ja-JP" sz="1400" b="1" i="0" u="none" strike="noStrike" kern="1200" cap="none" spc="0" normalizeH="0" baseline="0" noProof="0" dirty="0" smtClean="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人材力</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強化</a:t>
            </a:r>
          </a:p>
        </p:txBody>
      </p:sp>
      <p:sp>
        <p:nvSpPr>
          <p:cNvPr id="54" name="図形 53"/>
          <p:cNvSpPr/>
          <p:nvPr/>
        </p:nvSpPr>
        <p:spPr>
          <a:xfrm rot="5400000" flipH="1" flipV="1">
            <a:off x="270803" y="3512693"/>
            <a:ext cx="694435" cy="722356"/>
          </a:xfrm>
          <a:prstGeom prst="swooshArrow">
            <a:avLst>
              <a:gd name="adj1" fmla="val 37291"/>
              <a:gd name="adj2" fmla="val 38203"/>
            </a:avLst>
          </a:prstGeom>
          <a:ln/>
        </p:spPr>
        <p:style>
          <a:lnRef idx="1">
            <a:schemeClr val="accent2"/>
          </a:lnRef>
          <a:fillRef idx="2">
            <a:schemeClr val="accent2"/>
          </a:fillRef>
          <a:effectRef idx="1">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5" name="上矢印 54"/>
          <p:cNvSpPr/>
          <p:nvPr/>
        </p:nvSpPr>
        <p:spPr>
          <a:xfrm>
            <a:off x="1820176" y="1096208"/>
            <a:ext cx="5508000" cy="511602"/>
          </a:xfrm>
          <a:prstGeom prst="upArrow">
            <a:avLst>
              <a:gd name="adj1" fmla="val 60589"/>
              <a:gd name="adj2" fmla="val 100000"/>
            </a:avLst>
          </a:prstGeom>
          <a:solidFill>
            <a:srgbClr val="C96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6" name="テキスト ボックス 55"/>
          <p:cNvSpPr txBox="1"/>
          <p:nvPr/>
        </p:nvSpPr>
        <p:spPr>
          <a:xfrm>
            <a:off x="2970803" y="1314594"/>
            <a:ext cx="4023040" cy="308265"/>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重点分野を中心に具体的取組みを集中的に実施</a:t>
            </a:r>
            <a:endPar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447343" y="1909548"/>
            <a:ext cx="17641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４つの重点分野</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図形 57"/>
          <p:cNvSpPr/>
          <p:nvPr/>
        </p:nvSpPr>
        <p:spPr>
          <a:xfrm rot="5400000" flipH="1">
            <a:off x="8151044" y="3484896"/>
            <a:ext cx="577304" cy="697346"/>
          </a:xfrm>
          <a:prstGeom prst="swooshArrow">
            <a:avLst>
              <a:gd name="adj1" fmla="val 37291"/>
              <a:gd name="adj2" fmla="val 38203"/>
            </a:avLst>
          </a:prstGeom>
          <a:ln/>
        </p:spPr>
        <p:style>
          <a:lnRef idx="1">
            <a:schemeClr val="accent2"/>
          </a:lnRef>
          <a:fillRef idx="2">
            <a:schemeClr val="accent2"/>
          </a:fillRef>
          <a:effectRef idx="1">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0" name="正方形/長方形 59"/>
          <p:cNvSpPr/>
          <p:nvPr/>
        </p:nvSpPr>
        <p:spPr>
          <a:xfrm>
            <a:off x="165314" y="1682956"/>
            <a:ext cx="8832861" cy="3348000"/>
          </a:xfrm>
          <a:prstGeom prst="rect">
            <a:avLst/>
          </a:prstGeom>
          <a:noFill/>
          <a:ln w="44450" cmpd="dbl">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92D050"/>
              </a:solidFill>
              <a:effectLst/>
              <a:uLnTx/>
              <a:uFillTx/>
              <a:latin typeface="Calibri"/>
              <a:ea typeface="ＭＳ Ｐゴシック" panose="020B0600070205080204" pitchFamily="50" charset="-128"/>
              <a:cs typeface="+mn-cs"/>
            </a:endParaRPr>
          </a:p>
        </p:txBody>
      </p:sp>
      <p:sp>
        <p:nvSpPr>
          <p:cNvPr id="59" name="テキスト ボックス 58"/>
          <p:cNvSpPr txBox="1"/>
          <p:nvPr/>
        </p:nvSpPr>
        <p:spPr>
          <a:xfrm>
            <a:off x="979199" y="4931812"/>
            <a:ext cx="7598480" cy="224388"/>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５源泉のもと、土壌となる知的ｲﾝﾌﾗや都市ｲﾝﾌﾗの更なる充実を図るとともに、４つの重点分野を設定</a:t>
            </a:r>
            <a:endParaRPr kumimoji="1" lang="ja-JP" altLang="en-US" sz="14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b="1" dirty="0">
                <a:solidFill>
                  <a:prstClr val="black"/>
                </a:solidFill>
                <a:latin typeface="Calibri"/>
                <a:ea typeface="ＭＳ Ｐゴシック" panose="020B0600070205080204" pitchFamily="50" charset="-128"/>
              </a:rPr>
              <a:t>3</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697554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093500991"/>
              </p:ext>
            </p:extLst>
          </p:nvPr>
        </p:nvGraphicFramePr>
        <p:xfrm>
          <a:off x="179512" y="4459346"/>
          <a:ext cx="4503223" cy="2232249"/>
        </p:xfrm>
        <a:graphic>
          <a:graphicData uri="http://schemas.openxmlformats.org/drawingml/2006/table">
            <a:tbl>
              <a:tblPr firstRow="1" bandRow="1">
                <a:tableStyleId>{9D7B26C5-4107-4FEC-AEDC-1716B250A1EF}</a:tableStyleId>
              </a:tblPr>
              <a:tblGrid>
                <a:gridCol w="2335005">
                  <a:extLst>
                    <a:ext uri="{9D8B030D-6E8A-4147-A177-3AD203B41FA5}">
                      <a16:colId xmlns:a16="http://schemas.microsoft.com/office/drawing/2014/main" val="20000"/>
                    </a:ext>
                  </a:extLst>
                </a:gridCol>
                <a:gridCol w="1084109">
                  <a:extLst>
                    <a:ext uri="{9D8B030D-6E8A-4147-A177-3AD203B41FA5}">
                      <a16:colId xmlns:a16="http://schemas.microsoft.com/office/drawing/2014/main" val="20001"/>
                    </a:ext>
                  </a:extLst>
                </a:gridCol>
                <a:gridCol w="1084109">
                  <a:extLst>
                    <a:ext uri="{9D8B030D-6E8A-4147-A177-3AD203B41FA5}">
                      <a16:colId xmlns:a16="http://schemas.microsoft.com/office/drawing/2014/main" val="20002"/>
                    </a:ext>
                  </a:extLst>
                </a:gridCol>
              </a:tblGrid>
              <a:tr h="374155">
                <a:tc>
                  <a:txBody>
                    <a:bodyPr/>
                    <a:lstStyle/>
                    <a:p>
                      <a:pPr>
                        <a:lnSpc>
                          <a:spcPts val="1100"/>
                        </a:lnSpc>
                      </a:pP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5433">
                <a:tc>
                  <a:txBody>
                    <a:bodyPr/>
                    <a:lstStyle/>
                    <a:p>
                      <a:pP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関西への訪日外国人訪問率</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33.3%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49036">
                <a:tc>
                  <a:txBody>
                    <a:bodyPr/>
                    <a:lstStyle/>
                    <a:p>
                      <a:pP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関西への訪日外国人旅行者数</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345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1,800</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5433">
                <a:tc>
                  <a:txBody>
                    <a:bodyPr/>
                    <a:lstStyle/>
                    <a:p>
                      <a:pP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関西での外国人延べ宿泊者数</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793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3,700</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58192">
                <a:tc>
                  <a:txBody>
                    <a:bodyPr/>
                    <a:lstStyle/>
                    <a:p>
                      <a:pP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関西での訪日外国人旅行消費額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4,700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正方形/長方形 8"/>
          <p:cNvSpPr/>
          <p:nvPr/>
        </p:nvSpPr>
        <p:spPr>
          <a:xfrm>
            <a:off x="91882" y="2060848"/>
            <a:ext cx="4873438" cy="2416046"/>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関西観光・文化振興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計画の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．計画期間：　概ね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までの期間</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２．基本方針と目標：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）基本方針</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①国際観光なくしてＫＡＮＳＡＩの発展なし</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②文化観光資源の宝庫・強みを活かす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③関西ファンをつくる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④文化芸術の継承・創造を通じて観光を振興する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⑤「関西は一つ」になって国際観光振興と文化振興に取り組む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将来像</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アジアの文化観光首都・関西」としての地位の確立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）数値目標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5004048" y="2348880"/>
            <a:ext cx="3405399" cy="23444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171450" indent="-171450">
              <a:buFont typeface="Arial" panose="020B0604020202020204" pitchFamily="34" charset="0"/>
              <a:buChar cha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広域観光周遊ルート「美の伝説」による誘客促進</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関西広域連合ＷＥＢを通じた情報発信</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KANSAI Wi-Fi</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Official</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）の運用</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「ＫＡＮＳＡＩ国際観光ＹＥＡＲ」の実施（</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年は「関西の文化観光」をテーマに情報発信やイベントなどを実施）</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ベトナム・フィリピン・マレーシア・台湾・香港・オーストラリア・ニュージーランド等におけるトッププロモーション</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関西全域</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対象</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とする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観光案内</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表示ガイドラインの改訂</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通訳案内士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の登録業務</a:t>
            </a:r>
            <a:endParaRPr kumimoji="1" lang="ja-JP" altLang="en-US" sz="1200" b="1" dirty="0">
              <a:solidFill>
                <a:schemeClr val="tx1"/>
              </a:solidFill>
            </a:endParaRPr>
          </a:p>
        </p:txBody>
      </p:sp>
      <p:sp>
        <p:nvSpPr>
          <p:cNvPr id="2" name="テキスト ボックス 1"/>
          <p:cNvSpPr txBox="1"/>
          <p:nvPr/>
        </p:nvSpPr>
        <p:spPr>
          <a:xfrm>
            <a:off x="4860032" y="2060848"/>
            <a:ext cx="2438488" cy="307777"/>
          </a:xfrm>
          <a:prstGeom prst="rect">
            <a:avLst/>
          </a:prstGeom>
          <a:noFill/>
        </p:spPr>
        <p:txBody>
          <a:bodyPr wrap="none" rtlCol="0">
            <a:spAutoFit/>
          </a:bodyPr>
          <a:lstStyle/>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関西広域連合の主な取組み</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5016054" y="4740542"/>
            <a:ext cx="1932209" cy="461665"/>
          </a:xfrm>
          <a:prstGeom prst="rect">
            <a:avLst/>
          </a:prstGeom>
          <a:noFill/>
        </p:spPr>
        <p:txBody>
          <a:bodyPr wrap="square" rtlCol="0">
            <a:spAutoFit/>
          </a:bodyPr>
          <a:lstStyle/>
          <a:p>
            <a:r>
              <a:rPr kumimoji="1" lang="ja-JP" altLang="en-US" sz="1200" dirty="0" smtClean="0"/>
              <a:t>統一交通パス</a:t>
            </a:r>
            <a:endParaRPr kumimoji="1" lang="en-US" altLang="ja-JP" sz="1200" dirty="0" smtClean="0"/>
          </a:p>
          <a:p>
            <a:r>
              <a:rPr kumimoji="1" lang="ja-JP" altLang="en-US" sz="1200" dirty="0" smtClean="0"/>
              <a:t>「</a:t>
            </a:r>
            <a:r>
              <a:rPr kumimoji="1" lang="en-US" altLang="ja-JP" sz="1200" dirty="0" smtClean="0"/>
              <a:t>KANSAI ONE PASS</a:t>
            </a:r>
            <a:r>
              <a:rPr kumimoji="1" lang="ja-JP" altLang="en-US" sz="1200" dirty="0" smtClean="0"/>
              <a:t>」</a:t>
            </a:r>
            <a:endParaRPr kumimoji="1" lang="ja-JP" altLang="en-US" sz="1200" dirty="0"/>
          </a:p>
        </p:txBody>
      </p:sp>
      <p:sp>
        <p:nvSpPr>
          <p:cNvPr id="16" name="正方形/長方形 15"/>
          <p:cNvSpPr/>
          <p:nvPr/>
        </p:nvSpPr>
        <p:spPr>
          <a:xfrm>
            <a:off x="179512" y="498158"/>
            <a:ext cx="7344816" cy="338554"/>
          </a:xfrm>
          <a:prstGeom prst="rect">
            <a:avLst/>
          </a:prstGeom>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関西観光ポータルの推進</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63989" y="931808"/>
            <a:ext cx="8928992" cy="102959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関西広域連合では、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月に「関西観光・文化振興計画」を改定。</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年に関西への訪日外国人訪問率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％、訪日外国人旅行者数</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万人をめざして、一体的な事業に取り組んでいる。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KANSAI ONE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PASS</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（優待</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特典付き</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カード型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乗車券）」の発売や旅行消費拡大に向けた取組みを行っている。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rotWithShape="1">
          <a:blip r:embed="rId3" cstate="print">
            <a:extLst>
              <a:ext uri="{28A0092B-C50C-407E-A947-70E740481C1C}">
                <a14:useLocalDpi xmlns:a14="http://schemas.microsoft.com/office/drawing/2010/main" val="0"/>
              </a:ext>
            </a:extLst>
          </a:blip>
          <a:srcRect t="11504"/>
          <a:stretch/>
        </p:blipFill>
        <p:spPr>
          <a:xfrm>
            <a:off x="6635476" y="4762924"/>
            <a:ext cx="1826398" cy="1170953"/>
          </a:xfrm>
          <a:prstGeom prst="rect">
            <a:avLst/>
          </a:prstGeom>
        </p:spPr>
      </p:pic>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39</a:t>
            </a:fld>
            <a:endParaRPr lang="ja-JP" altLang="en-US" dirty="0"/>
          </a:p>
        </p:txBody>
      </p:sp>
    </p:spTree>
    <p:extLst>
      <p:ext uri="{BB962C8B-B14F-4D97-AF65-F5344CB8AC3E}">
        <p14:creationId xmlns:p14="http://schemas.microsoft.com/office/powerpoint/2010/main" val="37074954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51520" y="620688"/>
            <a:ext cx="8541656" cy="6048672"/>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180000" tIns="360000" rIns="288000" bIns="360000" rtlCol="0" anchor="ctr" anchorCtr="0"/>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（１）女性や高齢者、若者など多様な人材が活躍し続ける仕組みづくりとｾｰﾌﾃｨﾈｯﾄの整備に関して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景気回復などを背景に、大阪の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雇用情勢は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大きく改善。一方で、人手不足の深刻化や若い世代の首都圏への流出、女性や高齢者の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就業率が全国を下回るなど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課題もみられる。引き続き、働く意欲のある潜在的な人材の活躍につながる取組みをより一層強化する必要。とりわけ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の能力を活かす取組みや、若い世代が安定的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に就業し職場定着</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できる仕組みの構築や高齢者が長く活躍できる職域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の拡大など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について、大学や産業界との連携をより深めていくことが重要。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（２）国際競争を勝ち抜くハイエンド人材の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育成に関して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４次産業革命の進展や産業構造の変革に対応できる人材力の強化が新たな課題。また、成長するアジアとの接続強化、一体化を図れる人材の育成が不可欠。学校教育や職業能力開発、リカレント教育も含め、官民</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連携して</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人材やグローバル人材の育成を進める必要。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（３）外国人高度専門人材等の受入</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拡大に関して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府内の外国人留学生や外国人高度専門人材は増加傾向。引き続き、外国人留学生の受入れ強化や就職支援に取組むとともに、すそ野の広い外国人人材の受入拡大の検討が必要。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（４）成長を支える基盤となる人材の育成力</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強化に関して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小中学校の学力調査の結果は全国平均に至らなかったものの、特に中学校では改善傾向がみられる。引き続き、市町村との連携のもと、基礎学力の徹底育成を進める必要。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５）地域の強みを活かす労働市場の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構築に関して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は非正規雇用の割合が高く、中間所得層も減少。雇用の質の改善や、教育・福祉などの施策と一体となった総合的な雇用対策、産業振興と一体となった人材育成などを進める必要。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40</a:t>
            </a:fld>
            <a:endParaRPr lang="ja-JP" altLang="en-US" b="1" dirty="0"/>
          </a:p>
        </p:txBody>
      </p:sp>
    </p:spTree>
    <p:extLst>
      <p:ext uri="{BB962C8B-B14F-4D97-AF65-F5344CB8AC3E}">
        <p14:creationId xmlns:p14="http://schemas.microsoft.com/office/powerpoint/2010/main" val="11462402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83039" y="836712"/>
            <a:ext cx="8928992" cy="136815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年の府内外国人留学生は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24,751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の増加。同様に、</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年の「専門的・技術的分野」の在留資格を有し、府内事業所に勤務する外国人労働者数は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人と、対前年比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の増加。それぞれ、戦略策定時から２倍近く増加している。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年の就業率は、全体で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ポイント増加）。</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歳の女性では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ポイント増加）とそれぞれ上昇しているものの、全国平均を下回っている状況。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1809632028"/>
              </p:ext>
            </p:extLst>
          </p:nvPr>
        </p:nvGraphicFramePr>
        <p:xfrm>
          <a:off x="107504" y="2348880"/>
          <a:ext cx="8845630" cy="3680962"/>
        </p:xfrm>
        <a:graphic>
          <a:graphicData uri="http://schemas.openxmlformats.org/drawingml/2006/table">
            <a:tbl>
              <a:tblPr firstRow="1" bandRow="1">
                <a:tableStyleId>{5940675A-B579-460E-94D1-54222C63F5DA}</a:tableStyleId>
              </a:tblPr>
              <a:tblGrid>
                <a:gridCol w="768284">
                  <a:extLst>
                    <a:ext uri="{9D8B030D-6E8A-4147-A177-3AD203B41FA5}">
                      <a16:colId xmlns:a16="http://schemas.microsoft.com/office/drawing/2014/main" val="20000"/>
                    </a:ext>
                  </a:extLst>
                </a:gridCol>
                <a:gridCol w="518774">
                  <a:extLst>
                    <a:ext uri="{9D8B030D-6E8A-4147-A177-3AD203B41FA5}">
                      <a16:colId xmlns:a16="http://schemas.microsoft.com/office/drawing/2014/main" val="20001"/>
                    </a:ext>
                  </a:extLst>
                </a:gridCol>
                <a:gridCol w="719864">
                  <a:extLst>
                    <a:ext uri="{9D8B030D-6E8A-4147-A177-3AD203B41FA5}">
                      <a16:colId xmlns:a16="http://schemas.microsoft.com/office/drawing/2014/main" val="20002"/>
                    </a:ext>
                  </a:extLst>
                </a:gridCol>
                <a:gridCol w="719864">
                  <a:extLst>
                    <a:ext uri="{9D8B030D-6E8A-4147-A177-3AD203B41FA5}">
                      <a16:colId xmlns:a16="http://schemas.microsoft.com/office/drawing/2014/main" val="20003"/>
                    </a:ext>
                  </a:extLst>
                </a:gridCol>
                <a:gridCol w="719864">
                  <a:extLst>
                    <a:ext uri="{9D8B030D-6E8A-4147-A177-3AD203B41FA5}">
                      <a16:colId xmlns:a16="http://schemas.microsoft.com/office/drawing/2014/main" val="20004"/>
                    </a:ext>
                  </a:extLst>
                </a:gridCol>
                <a:gridCol w="719864">
                  <a:extLst>
                    <a:ext uri="{9D8B030D-6E8A-4147-A177-3AD203B41FA5}">
                      <a16:colId xmlns:a16="http://schemas.microsoft.com/office/drawing/2014/main" val="20005"/>
                    </a:ext>
                  </a:extLst>
                </a:gridCol>
                <a:gridCol w="719864">
                  <a:extLst>
                    <a:ext uri="{9D8B030D-6E8A-4147-A177-3AD203B41FA5}">
                      <a16:colId xmlns:a16="http://schemas.microsoft.com/office/drawing/2014/main" val="20006"/>
                    </a:ext>
                  </a:extLst>
                </a:gridCol>
                <a:gridCol w="719864">
                  <a:extLst>
                    <a:ext uri="{9D8B030D-6E8A-4147-A177-3AD203B41FA5}">
                      <a16:colId xmlns:a16="http://schemas.microsoft.com/office/drawing/2014/main" val="20007"/>
                    </a:ext>
                  </a:extLst>
                </a:gridCol>
                <a:gridCol w="719864">
                  <a:extLst>
                    <a:ext uri="{9D8B030D-6E8A-4147-A177-3AD203B41FA5}">
                      <a16:colId xmlns:a16="http://schemas.microsoft.com/office/drawing/2014/main" val="20008"/>
                    </a:ext>
                  </a:extLst>
                </a:gridCol>
                <a:gridCol w="719864">
                  <a:extLst>
                    <a:ext uri="{9D8B030D-6E8A-4147-A177-3AD203B41FA5}">
                      <a16:colId xmlns:a16="http://schemas.microsoft.com/office/drawing/2014/main" val="20009"/>
                    </a:ext>
                  </a:extLst>
                </a:gridCol>
                <a:gridCol w="719864">
                  <a:extLst>
                    <a:ext uri="{9D8B030D-6E8A-4147-A177-3AD203B41FA5}">
                      <a16:colId xmlns:a16="http://schemas.microsoft.com/office/drawing/2014/main" val="1791935493"/>
                    </a:ext>
                  </a:extLst>
                </a:gridCol>
                <a:gridCol w="1079796">
                  <a:extLst>
                    <a:ext uri="{9D8B030D-6E8A-4147-A177-3AD203B41FA5}">
                      <a16:colId xmlns:a16="http://schemas.microsoft.com/office/drawing/2014/main" val="20010"/>
                    </a:ext>
                  </a:extLst>
                </a:gridCol>
              </a:tblGrid>
              <a:tr h="434842">
                <a:tc gridSpan="2">
                  <a:txBody>
                    <a:bodyPr/>
                    <a:lstStyle/>
                    <a:p>
                      <a:pPr algn="ct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　　標　</a:t>
                      </a:r>
                      <a:endParaRPr kumimoji="1" lang="ja-JP" altLang="en-US" sz="10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0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936583">
                <a:tc gridSpan="2">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大阪府内の留学生数</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（高等教育機関及び日本語学校）</a:t>
                      </a:r>
                      <a:endPar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11,982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11,841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12,133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12,513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13,588</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15,280</a:t>
                      </a:r>
                      <a:r>
                        <a:rPr kumimoji="1" lang="ja-JP" altLang="en-US" sz="10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10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18,411</a:t>
                      </a:r>
                      <a:r>
                        <a:rPr kumimoji="1" lang="ja-JP" altLang="en-US" sz="10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10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21,683</a:t>
                      </a:r>
                      <a:r>
                        <a:rPr kumimoji="1" lang="ja-JP" altLang="en-US" sz="10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10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24,751</a:t>
                      </a:r>
                      <a:r>
                        <a:rPr kumimoji="1" lang="ja-JP" altLang="en-US" sz="10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５月１日時点</a:t>
                      </a:r>
                      <a:endParaRPr kumimoji="1" lang="en-US" altLang="ja-JP" sz="105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日本学生支援機構「外国人留学生在籍状況調査結果」</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769336">
                <a:tc gridSpan="2">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「専門的・技術的分野」の在留資格を有し、府内事業所に勤務する外国人労働者数</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7,763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8,704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9,044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9,339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9,759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10,052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12,356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15,258</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indent="0">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厚生労働省「外国人雇用状況の届出状況」</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4842">
                <a:tc rowSpan="2">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就業率</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l"/>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[56.5</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[56.5</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54.7</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56.0%</a:t>
                      </a: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[58.8%]</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57.0%</a:t>
                      </a: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[60.0%]</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T w="28575" cap="flat" cmpd="sng" algn="ctr">
                      <a:solidFill>
                        <a:schemeClr val="tx1"/>
                      </a:solidFill>
                      <a:prstDash val="solid"/>
                      <a:round/>
                      <a:headEnd type="none" w="med" len="med"/>
                      <a:tailEnd type="none" w="med" len="med"/>
                    </a:lnT>
                  </a:tcPr>
                </a:tc>
                <a:tc rowSpan="2">
                  <a:txBody>
                    <a:bodyPr/>
                    <a:lstStyle/>
                    <a:p>
                      <a:pPr marL="0" indent="0">
                        <a:tabLst/>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総務省「労働力調査」</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大阪府統計課「労働力調査地方集計結果（年平均）」</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668988">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[66.7</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[68.6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64.7</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[71.8</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69.4%</a:t>
                      </a: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[73.3%]</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69.8%</a:t>
                      </a:r>
                    </a:p>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[75.8%]</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vMerge="1">
                  <a:txBody>
                    <a:bodyPr/>
                    <a:lstStyle/>
                    <a:p>
                      <a:pPr marL="0" indent="0">
                        <a:tabLst/>
                      </a:pP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bl>
          </a:graphicData>
        </a:graphic>
      </p:graphicFrame>
      <p:sp>
        <p:nvSpPr>
          <p:cNvPr id="14" name="テキスト ボックス 13"/>
          <p:cNvSpPr txBox="1"/>
          <p:nvPr/>
        </p:nvSpPr>
        <p:spPr>
          <a:xfrm>
            <a:off x="71486" y="6127738"/>
            <a:ext cx="4626514" cy="261610"/>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就業率</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歳以上人口に占める</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就業者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の割合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4"/>
          <p:cNvSpPr>
            <a:spLocks noChangeArrowheads="1"/>
          </p:cNvSpPr>
          <p:nvPr/>
        </p:nvSpPr>
        <p:spPr bwMode="auto">
          <a:xfrm>
            <a:off x="71486" y="487899"/>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912813">
              <a:lnSpc>
                <a:spcPts val="2000"/>
              </a:lnSpc>
              <a:spcBef>
                <a:spcPct val="20000"/>
              </a:spcBef>
              <a:buFont typeface="Wingdings" panose="05000000000000000000" pitchFamily="2" charset="2"/>
              <a:buChar char="u"/>
            </a:pPr>
            <a:r>
              <a:rPr lang="ja-JP" altLang="en-US" sz="2000" b="1" u="sng" dirty="0" smtClean="0">
                <a:solidFill>
                  <a:prstClr val="black"/>
                </a:solidFill>
                <a:latin typeface="+mn-ea"/>
                <a:cs typeface="Meiryo UI" pitchFamily="50" charset="-128"/>
              </a:rPr>
              <a:t>「成長目標」の進捗を把握するための指標</a:t>
            </a:r>
            <a:endParaRPr lang="ja-JP" altLang="en-US" sz="2000" b="1" u="sng" dirty="0">
              <a:solidFill>
                <a:prstClr val="black"/>
              </a:solidFill>
              <a:latin typeface="+mn-ea"/>
              <a:cs typeface="Meiryo UI"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41</a:t>
            </a:fld>
            <a:endParaRPr lang="ja-JP" altLang="en-US" b="1" dirty="0"/>
          </a:p>
        </p:txBody>
      </p:sp>
    </p:spTree>
    <p:extLst>
      <p:ext uri="{BB962C8B-B14F-4D97-AF65-F5344CB8AC3E}">
        <p14:creationId xmlns:p14="http://schemas.microsoft.com/office/powerpoint/2010/main" val="34774135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71486" y="487899"/>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912813">
              <a:lnSpc>
                <a:spcPts val="2000"/>
              </a:lnSpc>
              <a:spcBef>
                <a:spcPct val="20000"/>
              </a:spcBef>
              <a:buFont typeface="Wingdings" panose="05000000000000000000" pitchFamily="2" charset="2"/>
              <a:buChar char="u"/>
            </a:pPr>
            <a:r>
              <a:rPr lang="ja-JP" altLang="en-US" sz="2000" b="1" u="sng" dirty="0" smtClean="0">
                <a:solidFill>
                  <a:prstClr val="black"/>
                </a:solidFill>
                <a:latin typeface="+mn-ea"/>
                <a:cs typeface="Meiryo UI" pitchFamily="50" charset="-128"/>
              </a:rPr>
              <a:t>「成長目標」の進捗を把握するための指標</a:t>
            </a:r>
            <a:endParaRPr lang="ja-JP" altLang="en-US" sz="2000" b="1" u="sng" dirty="0">
              <a:solidFill>
                <a:prstClr val="black"/>
              </a:solidFill>
              <a:latin typeface="+mn-ea"/>
              <a:cs typeface="Meiryo UI" pitchFamily="50" charset="-128"/>
            </a:endParaRPr>
          </a:p>
        </p:txBody>
      </p:sp>
      <p:sp>
        <p:nvSpPr>
          <p:cNvPr id="2" name="テキスト ボックス 1"/>
          <p:cNvSpPr txBox="1"/>
          <p:nvPr/>
        </p:nvSpPr>
        <p:spPr>
          <a:xfrm>
            <a:off x="52624" y="6033328"/>
            <a:ext cx="6264696"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年度は実施せず</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42</a:t>
            </a:fld>
            <a:endParaRPr lang="ja-JP" altLang="en-US" b="1" dirty="0"/>
          </a:p>
        </p:txBody>
      </p:sp>
      <p:graphicFrame>
        <p:nvGraphicFramePr>
          <p:cNvPr id="8" name="表 7"/>
          <p:cNvGraphicFramePr>
            <a:graphicFrameLocks noGrp="1"/>
          </p:cNvGraphicFramePr>
          <p:nvPr>
            <p:extLst>
              <p:ext uri="{D42A27DB-BD31-4B8C-83A1-F6EECF244321}">
                <p14:modId xmlns:p14="http://schemas.microsoft.com/office/powerpoint/2010/main" val="3437685162"/>
              </p:ext>
            </p:extLst>
          </p:nvPr>
        </p:nvGraphicFramePr>
        <p:xfrm>
          <a:off x="149185" y="2492896"/>
          <a:ext cx="8845630" cy="3543300"/>
        </p:xfrm>
        <a:graphic>
          <a:graphicData uri="http://schemas.openxmlformats.org/drawingml/2006/table">
            <a:tbl>
              <a:tblPr firstRow="1" bandRow="1">
                <a:tableStyleId>{5940675A-B579-460E-94D1-54222C63F5DA}</a:tableStyleId>
              </a:tblPr>
              <a:tblGrid>
                <a:gridCol w="768284">
                  <a:extLst>
                    <a:ext uri="{9D8B030D-6E8A-4147-A177-3AD203B41FA5}">
                      <a16:colId xmlns:a16="http://schemas.microsoft.com/office/drawing/2014/main" val="20000"/>
                    </a:ext>
                  </a:extLst>
                </a:gridCol>
                <a:gridCol w="518774">
                  <a:extLst>
                    <a:ext uri="{9D8B030D-6E8A-4147-A177-3AD203B41FA5}">
                      <a16:colId xmlns:a16="http://schemas.microsoft.com/office/drawing/2014/main" val="20001"/>
                    </a:ext>
                  </a:extLst>
                </a:gridCol>
                <a:gridCol w="719864">
                  <a:extLst>
                    <a:ext uri="{9D8B030D-6E8A-4147-A177-3AD203B41FA5}">
                      <a16:colId xmlns:a16="http://schemas.microsoft.com/office/drawing/2014/main" val="20002"/>
                    </a:ext>
                  </a:extLst>
                </a:gridCol>
                <a:gridCol w="719864">
                  <a:extLst>
                    <a:ext uri="{9D8B030D-6E8A-4147-A177-3AD203B41FA5}">
                      <a16:colId xmlns:a16="http://schemas.microsoft.com/office/drawing/2014/main" val="20003"/>
                    </a:ext>
                  </a:extLst>
                </a:gridCol>
                <a:gridCol w="719864">
                  <a:extLst>
                    <a:ext uri="{9D8B030D-6E8A-4147-A177-3AD203B41FA5}">
                      <a16:colId xmlns:a16="http://schemas.microsoft.com/office/drawing/2014/main" val="20004"/>
                    </a:ext>
                  </a:extLst>
                </a:gridCol>
                <a:gridCol w="719864">
                  <a:extLst>
                    <a:ext uri="{9D8B030D-6E8A-4147-A177-3AD203B41FA5}">
                      <a16:colId xmlns:a16="http://schemas.microsoft.com/office/drawing/2014/main" val="20005"/>
                    </a:ext>
                  </a:extLst>
                </a:gridCol>
                <a:gridCol w="719864">
                  <a:extLst>
                    <a:ext uri="{9D8B030D-6E8A-4147-A177-3AD203B41FA5}">
                      <a16:colId xmlns:a16="http://schemas.microsoft.com/office/drawing/2014/main" val="20006"/>
                    </a:ext>
                  </a:extLst>
                </a:gridCol>
                <a:gridCol w="719864">
                  <a:extLst>
                    <a:ext uri="{9D8B030D-6E8A-4147-A177-3AD203B41FA5}">
                      <a16:colId xmlns:a16="http://schemas.microsoft.com/office/drawing/2014/main" val="20007"/>
                    </a:ext>
                  </a:extLst>
                </a:gridCol>
                <a:gridCol w="719864">
                  <a:extLst>
                    <a:ext uri="{9D8B030D-6E8A-4147-A177-3AD203B41FA5}">
                      <a16:colId xmlns:a16="http://schemas.microsoft.com/office/drawing/2014/main" val="20008"/>
                    </a:ext>
                  </a:extLst>
                </a:gridCol>
                <a:gridCol w="719864">
                  <a:extLst>
                    <a:ext uri="{9D8B030D-6E8A-4147-A177-3AD203B41FA5}">
                      <a16:colId xmlns:a16="http://schemas.microsoft.com/office/drawing/2014/main" val="20009"/>
                    </a:ext>
                  </a:extLst>
                </a:gridCol>
                <a:gridCol w="719864">
                  <a:extLst>
                    <a:ext uri="{9D8B030D-6E8A-4147-A177-3AD203B41FA5}">
                      <a16:colId xmlns:a16="http://schemas.microsoft.com/office/drawing/2014/main" val="4066871404"/>
                    </a:ext>
                  </a:extLst>
                </a:gridCol>
                <a:gridCol w="1079796">
                  <a:extLst>
                    <a:ext uri="{9D8B030D-6E8A-4147-A177-3AD203B41FA5}">
                      <a16:colId xmlns:a16="http://schemas.microsoft.com/office/drawing/2014/main" val="20010"/>
                    </a:ext>
                  </a:extLst>
                </a:gridCol>
              </a:tblGrid>
              <a:tr h="227039">
                <a:tc gridSpan="2">
                  <a:txBody>
                    <a:bodyPr/>
                    <a:lstStyle/>
                    <a:p>
                      <a:pPr algn="ct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　　標　</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(H31</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5">
                        <a:lumMod val="60000"/>
                        <a:lumOff val="40000"/>
                      </a:schemeClr>
                    </a:solidFill>
                  </a:tcPr>
                </a:tc>
                <a:tc>
                  <a:txBody>
                    <a:bodyPr/>
                    <a:lstStyle/>
                    <a:p>
                      <a:pPr algn="ct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489007">
                <a:tc rowSpan="2">
                  <a:txBody>
                    <a:bodyPr/>
                    <a:lstStyle/>
                    <a:p>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学力調査結果</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正答率</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小学校</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66.7</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67.4</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60.9</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[66.2</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62.3</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[63.9</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62.4</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[63.9</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62.3</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a:t>
                      </a: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58.5</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[60.1%]</a:t>
                      </a: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63.4</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[65.2%]</a:t>
                      </a:r>
                    </a:p>
                  </a:txBody>
                  <a:tcPr marL="91436" marR="91436" marT="45701" marB="45701"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「全国学力・学習状況調査」</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489007">
                <a:tc vMerge="1">
                  <a:txBody>
                    <a:bodyPr/>
                    <a:lstStyle/>
                    <a:p>
                      <a:endParaRPr kumimoji="1" lang="ja-JP" altLang="en-US" sz="1200" dirty="0">
                        <a:latin typeface="HGPｺﾞｼｯｸE" pitchFamily="50" charset="-128"/>
                        <a:ea typeface="HGPｺﾞｼｯｸE" pitchFamily="50" charset="-128"/>
                      </a:endParaRPr>
                    </a:p>
                  </a:txBody>
                  <a:tcPr/>
                </a:tc>
                <a:tc>
                  <a:txBody>
                    <a:bodyPr/>
                    <a:lstStyle/>
                    <a:p>
                      <a:pPr algn="ct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中学校</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0" algn="l"/>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59.6</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62.5</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59.2</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[62.3</a:t>
                      </a:r>
                      <a:r>
                        <a:rPr kumimoji="1" lang="ja-JP" altLang="en-US"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61.5</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[64.4</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61.2</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60.4</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[62.1</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63.5</a:t>
                      </a:r>
                      <a:r>
                        <a:rPr kumimoji="1" lang="ja-JP" altLang="en-US"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[65.6%]</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61.3</a:t>
                      </a:r>
                      <a:r>
                        <a:rPr kumimoji="1" lang="ja-JP" altLang="en-US"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[62.6%]</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a:t>
                      </a:r>
                      <a:r>
                        <a:rPr kumimoji="1" lang="ja-JP" altLang="en-US"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[66.3%]</a:t>
                      </a:r>
                    </a:p>
                  </a:txBody>
                  <a:tcPr marL="91436" marR="91436" marT="45701" marB="45701"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「全国学力・学習状況調査」</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663653">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府立高校</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年生の英検準</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級以上相当の英語力を有する割合 </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25.8</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[31.0</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28.2</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[31.0</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27.2</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[31.9</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31.2</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[34.3</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35.0</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[36.4</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37.1%</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[39.3%]</a:t>
                      </a: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40.4%</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[40.2%]</a:t>
                      </a: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algn="ctr"/>
                      <a:r>
                        <a:rPr lang="ja-JP" altLang="en-US" sz="1000" dirty="0" smtClean="0">
                          <a:solidFill>
                            <a:schemeClr val="tx1"/>
                          </a:solidFill>
                          <a:latin typeface="Meiryo UI" panose="020B0604030504040204" pitchFamily="50" charset="-128"/>
                          <a:ea typeface="Meiryo UI" panose="020B0604030504040204" pitchFamily="50" charset="-128"/>
                        </a:rPr>
                        <a:t>未公表</a:t>
                      </a:r>
                      <a:endParaRPr lang="ja-JP" altLang="en-US" sz="1000" dirty="0">
                        <a:solidFill>
                          <a:schemeClr val="tx1"/>
                        </a:solidFill>
                        <a:latin typeface="Meiryo UI" panose="020B0604030504040204" pitchFamily="50" charset="-128"/>
                        <a:ea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日時点</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「公立高等学校・中等教育学校（後期課程）における英語教育実施状況調査」</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正方形/長方形 8"/>
          <p:cNvSpPr/>
          <p:nvPr/>
        </p:nvSpPr>
        <p:spPr>
          <a:xfrm>
            <a:off x="83039" y="836712"/>
            <a:ext cx="8928992" cy="136815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年度の学力調査結果（正答率）は、小学校で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ポイント増加）、中学校で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ポイント増加）。小学校、中学校ともに全国平均を下回っている。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年度の府立高校</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年生の英検準</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級以上相当の英語力を有する割合は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ポイントの増加。戦略策定以降、向上がみられ、初めて全国の水準を上回った。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375126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4"/>
          <p:cNvSpPr>
            <a:spLocks noChangeArrowheads="1"/>
          </p:cNvSpPr>
          <p:nvPr/>
        </p:nvSpPr>
        <p:spPr bwMode="auto">
          <a:xfrm>
            <a:off x="395536" y="909300"/>
            <a:ext cx="6264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総務省</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「労働力調査」、大阪府統計課「労働力調査地方集計結果（年平均</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07504" y="1343108"/>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大阪府の女性の就業率は、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年以降上昇している。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との差は縮小傾向にあるものの、依然として約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ポイントの差がみられる。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4"/>
          <p:cNvSpPr>
            <a:spLocks noChangeArrowheads="1"/>
          </p:cNvSpPr>
          <p:nvPr/>
        </p:nvSpPr>
        <p:spPr bwMode="auto">
          <a:xfrm>
            <a:off x="107504" y="570166"/>
            <a:ext cx="84249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女性の就業率の推移</a:t>
            </a:r>
            <a:r>
              <a:rPr lang="ja-JP" altLang="en-US" sz="1400" dirty="0">
                <a:latin typeface="+mn-ea"/>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43</a:t>
            </a:fld>
            <a:endParaRPr lang="ja-JP" altLang="en-US" b="1" dirty="0"/>
          </a:p>
        </p:txBody>
      </p:sp>
      <p:graphicFrame>
        <p:nvGraphicFramePr>
          <p:cNvPr id="14" name="グラフ 13"/>
          <p:cNvGraphicFramePr>
            <a:graphicFrameLocks/>
          </p:cNvGraphicFramePr>
          <p:nvPr>
            <p:extLst>
              <p:ext uri="{D42A27DB-BD31-4B8C-83A1-F6EECF244321}">
                <p14:modId xmlns:p14="http://schemas.microsoft.com/office/powerpoint/2010/main" val="4160311117"/>
              </p:ext>
            </p:extLst>
          </p:nvPr>
        </p:nvGraphicFramePr>
        <p:xfrm>
          <a:off x="17156" y="2135196"/>
          <a:ext cx="8928992" cy="45346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51166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4"/>
          <p:cNvSpPr>
            <a:spLocks noChangeArrowheads="1"/>
          </p:cNvSpPr>
          <p:nvPr/>
        </p:nvSpPr>
        <p:spPr bwMode="auto">
          <a:xfrm>
            <a:off x="107504" y="534063"/>
            <a:ext cx="87583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年齢階級別女性の有業率、潜在的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９年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総務省「就業構造基本調査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07504" y="873411"/>
            <a:ext cx="8928992" cy="111543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の女性の有業率をみると、いわゆる「Ｍ字カーブ」の谷は改善されつつあるものの、全国平均に比べ低い状況となっている。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また、大阪の有業率と潜在的有業率の差をみると、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歳までのいずれの年齢層でも</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ポイント以上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となっており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、依然、働く意思がありながら就業できていない人は多い。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44</a:t>
            </a:fld>
            <a:endParaRPr lang="ja-JP" altLang="en-US" b="1" dirty="0"/>
          </a:p>
        </p:txBody>
      </p:sp>
      <p:pic>
        <p:nvPicPr>
          <p:cNvPr id="3" name="図 2"/>
          <p:cNvPicPr>
            <a:picLocks noChangeAspect="1"/>
          </p:cNvPicPr>
          <p:nvPr/>
        </p:nvPicPr>
        <p:blipFill>
          <a:blip r:embed="rId3"/>
          <a:stretch>
            <a:fillRect/>
          </a:stretch>
        </p:blipFill>
        <p:spPr>
          <a:xfrm>
            <a:off x="580633" y="2267780"/>
            <a:ext cx="8285182" cy="4584589"/>
          </a:xfrm>
          <a:prstGeom prst="rect">
            <a:avLst/>
          </a:prstGeom>
        </p:spPr>
      </p:pic>
    </p:spTree>
    <p:extLst>
      <p:ext uri="{BB962C8B-B14F-4D97-AF65-F5344CB8AC3E}">
        <p14:creationId xmlns:p14="http://schemas.microsoft.com/office/powerpoint/2010/main" val="34215256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06388" y="426150"/>
            <a:ext cx="87583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男女別、新規求職申込状況（</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872617"/>
            <a:ext cx="8928992" cy="100414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主な職業別の新規求職申込状況を見ると、一般・パートともに、事務的職業の人気が高く、特に女性の申込件数が多い傾向。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専門的・技術的職業、販売やサービスの職業では、求人数が申込件数を上回っており、人材不足の傾向が見られる。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5868" y="1876762"/>
            <a:ext cx="1800200"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○一般</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4"/>
          <p:cNvSpPr>
            <a:spLocks noChangeArrowheads="1"/>
          </p:cNvSpPr>
          <p:nvPr/>
        </p:nvSpPr>
        <p:spPr bwMode="auto">
          <a:xfrm>
            <a:off x="4282852" y="487705"/>
            <a:ext cx="39615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出典：大阪労働局「労働市場月報」より作成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a:xfrm>
            <a:off x="6952146" y="6493160"/>
            <a:ext cx="2133600" cy="365125"/>
          </a:xfrm>
        </p:spPr>
        <p:txBody>
          <a:bodyPr/>
          <a:lstStyle/>
          <a:p>
            <a:pPr>
              <a:defRPr/>
            </a:pPr>
            <a:r>
              <a:rPr lang="en-US" altLang="ja-JP" b="1" dirty="0" smtClean="0"/>
              <a:t>45</a:t>
            </a:r>
            <a:endParaRPr lang="ja-JP" altLang="en-US" b="1" dirty="0"/>
          </a:p>
        </p:txBody>
      </p:sp>
      <p:sp>
        <p:nvSpPr>
          <p:cNvPr id="74" name="テキスト ボックス 73"/>
          <p:cNvSpPr txBox="1"/>
          <p:nvPr/>
        </p:nvSpPr>
        <p:spPr>
          <a:xfrm>
            <a:off x="31678" y="4208124"/>
            <a:ext cx="2448272"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○パート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2915134196"/>
              </p:ext>
            </p:extLst>
          </p:nvPr>
        </p:nvGraphicFramePr>
        <p:xfrm>
          <a:off x="395536" y="2114745"/>
          <a:ext cx="8469163" cy="23456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p:cNvGraphicFramePr>
            <a:graphicFrameLocks/>
          </p:cNvGraphicFramePr>
          <p:nvPr>
            <p:extLst>
              <p:ext uri="{D42A27DB-BD31-4B8C-83A1-F6EECF244321}">
                <p14:modId xmlns:p14="http://schemas.microsoft.com/office/powerpoint/2010/main" val="1213639668"/>
              </p:ext>
            </p:extLst>
          </p:nvPr>
        </p:nvGraphicFramePr>
        <p:xfrm>
          <a:off x="415044" y="2391589"/>
          <a:ext cx="8469163" cy="43098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684498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05798"/>
            <a:ext cx="87583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歳以上の労働力人口と就業率</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1196752"/>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以上の府内労働力人口は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千人で対前年度比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千人増加し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就業率も</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ポイントの増加している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46</a:t>
            </a:fld>
            <a:endParaRPr lang="ja-JP" altLang="en-US" b="1" dirty="0"/>
          </a:p>
        </p:txBody>
      </p:sp>
      <p:graphicFrame>
        <p:nvGraphicFramePr>
          <p:cNvPr id="10" name="グラフ 9"/>
          <p:cNvGraphicFramePr>
            <a:graphicFrameLocks/>
          </p:cNvGraphicFramePr>
          <p:nvPr>
            <p:extLst>
              <p:ext uri="{D42A27DB-BD31-4B8C-83A1-F6EECF244321}">
                <p14:modId xmlns:p14="http://schemas.microsoft.com/office/powerpoint/2010/main" val="1942078458"/>
              </p:ext>
            </p:extLst>
          </p:nvPr>
        </p:nvGraphicFramePr>
        <p:xfrm>
          <a:off x="120835" y="1988839"/>
          <a:ext cx="8915661" cy="48635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07662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80229"/>
            <a:ext cx="87583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歳以上の就業者の推移（主な産業別・非農林業）</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20835" y="1412776"/>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歳以上の就業者を産業別に見ると、製造業や卸売業・小売業、サービス業（他に分類されないもの）、医療・福祉で多い傾向。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47</a:t>
            </a:fld>
            <a:endParaRPr lang="ja-JP" altLang="en-US" b="1" dirty="0"/>
          </a:p>
        </p:txBody>
      </p:sp>
      <p:graphicFrame>
        <p:nvGraphicFramePr>
          <p:cNvPr id="8" name="グラフ 7"/>
          <p:cNvGraphicFramePr>
            <a:graphicFrameLocks/>
          </p:cNvGraphicFramePr>
          <p:nvPr>
            <p:extLst>
              <p:ext uri="{D42A27DB-BD31-4B8C-83A1-F6EECF244321}">
                <p14:modId xmlns:p14="http://schemas.microsoft.com/office/powerpoint/2010/main" val="3080140650"/>
              </p:ext>
            </p:extLst>
          </p:nvPr>
        </p:nvGraphicFramePr>
        <p:xfrm>
          <a:off x="120835" y="2204864"/>
          <a:ext cx="8928992"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02928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72826" y="517054"/>
            <a:ext cx="87583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歳以上の就業者の労働形態など</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950858"/>
            <a:ext cx="8928992" cy="8219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歳以上の就業者の就業形態をみると、非正規として働く高齢者が増えている。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府内の年齢別の賃金構造をみると、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歳以上の年齢層にも、「決まって支給する給与」が一定支給されている。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512" y="1893590"/>
            <a:ext cx="4248472" cy="677108"/>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○府内の</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歳以上の就業形態　</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211960" y="1928445"/>
            <a:ext cx="4968552" cy="492443"/>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○府内の年齢別の賃金構造（</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：厚生労働省「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賃金</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構造基本調査」より作成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48</a:t>
            </a:fld>
            <a:endParaRPr lang="ja-JP" altLang="en-US" b="1" dirty="0"/>
          </a:p>
        </p:txBody>
      </p:sp>
      <p:graphicFrame>
        <p:nvGraphicFramePr>
          <p:cNvPr id="10" name="グラフ 9"/>
          <p:cNvGraphicFramePr>
            <a:graphicFrameLocks/>
          </p:cNvGraphicFramePr>
          <p:nvPr>
            <p:extLst>
              <p:ext uri="{D42A27DB-BD31-4B8C-83A1-F6EECF244321}">
                <p14:modId xmlns:p14="http://schemas.microsoft.com/office/powerpoint/2010/main" val="3529408714"/>
              </p:ext>
            </p:extLst>
          </p:nvPr>
        </p:nvGraphicFramePr>
        <p:xfrm>
          <a:off x="3995936" y="2396397"/>
          <a:ext cx="5040559" cy="43449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グラフ 10"/>
          <p:cNvGraphicFramePr>
            <a:graphicFrameLocks/>
          </p:cNvGraphicFramePr>
          <p:nvPr>
            <p:extLst>
              <p:ext uri="{D42A27DB-BD31-4B8C-83A1-F6EECF244321}">
                <p14:modId xmlns:p14="http://schemas.microsoft.com/office/powerpoint/2010/main" val="3272379266"/>
              </p:ext>
            </p:extLst>
          </p:nvPr>
        </p:nvGraphicFramePr>
        <p:xfrm>
          <a:off x="137169" y="2691472"/>
          <a:ext cx="3714750" cy="36195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12661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章　</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2194758" y="2934594"/>
            <a:ext cx="6768752" cy="523220"/>
          </a:xfrm>
          <a:prstGeom prst="rect">
            <a:avLst/>
          </a:prstGeom>
          <a:noFill/>
        </p:spPr>
        <p:txBody>
          <a:bodyPr wrap="square" rtlCol="0" anchor="ctr">
            <a:spAutoFit/>
          </a:bodyPr>
          <a:lstStyle/>
          <a:p>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成長目標の達成状況</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59702" y="6093296"/>
            <a:ext cx="5280613" cy="523220"/>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１（年度ベース）と書いていないものは全て（暦年）の統計を示す。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年８月時点の公表データを基に作成しています。</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4</a:t>
            </a:fld>
            <a:endParaRPr lang="ja-JP" altLang="en-US" b="1" dirty="0"/>
          </a:p>
        </p:txBody>
      </p:sp>
    </p:spTree>
    <p:extLst>
      <p:ext uri="{BB962C8B-B14F-4D97-AF65-F5344CB8AC3E}">
        <p14:creationId xmlns:p14="http://schemas.microsoft.com/office/powerpoint/2010/main" val="4892167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0" y="472316"/>
            <a:ext cx="87583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者実雇用率、法定雇用率達成企業の割合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：厚生労働省「障害者雇用状況の調査結果」より作成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49186" y="1079216"/>
            <a:ext cx="8928992" cy="105363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年の大阪府の法定雇用率達成企業の割合は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ポイントの減少。全国平均（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45.9</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）をやや下回る状況。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者実雇用率は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0.09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ポイントの増加。全国平均（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）をやや下回る状況。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8172400" y="2286478"/>
            <a:ext cx="1152128"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49186" y="2286478"/>
            <a:ext cx="1152128"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49</a:t>
            </a:fld>
            <a:endParaRPr lang="ja-JP" altLang="en-US" b="1" dirty="0"/>
          </a:p>
        </p:txBody>
      </p:sp>
      <p:graphicFrame>
        <p:nvGraphicFramePr>
          <p:cNvPr id="10" name="グラフ 9"/>
          <p:cNvGraphicFramePr>
            <a:graphicFrameLocks/>
          </p:cNvGraphicFramePr>
          <p:nvPr>
            <p:extLst>
              <p:ext uri="{D42A27DB-BD31-4B8C-83A1-F6EECF244321}">
                <p14:modId xmlns:p14="http://schemas.microsoft.com/office/powerpoint/2010/main" val="1816392239"/>
              </p:ext>
            </p:extLst>
          </p:nvPr>
        </p:nvGraphicFramePr>
        <p:xfrm>
          <a:off x="323528" y="2563476"/>
          <a:ext cx="8064896" cy="4177891"/>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直線コネクタ 12"/>
          <p:cNvCxnSpPr/>
          <p:nvPr/>
        </p:nvCxnSpPr>
        <p:spPr>
          <a:xfrm flipH="1">
            <a:off x="2843808" y="3752944"/>
            <a:ext cx="288032" cy="432048"/>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flipV="1">
            <a:off x="4469666" y="3140968"/>
            <a:ext cx="288032" cy="396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flipV="1">
            <a:off x="5148064" y="4699719"/>
            <a:ext cx="360040" cy="198022"/>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2187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p:cNvGraphicFramePr>
            <a:graphicFrameLocks/>
          </p:cNvGraphicFramePr>
          <p:nvPr>
            <p:extLst>
              <p:ext uri="{D42A27DB-BD31-4B8C-83A1-F6EECF244321}">
                <p14:modId xmlns:p14="http://schemas.microsoft.com/office/powerpoint/2010/main" val="456199229"/>
              </p:ext>
            </p:extLst>
          </p:nvPr>
        </p:nvGraphicFramePr>
        <p:xfrm>
          <a:off x="140265" y="2060848"/>
          <a:ext cx="8909562" cy="4643275"/>
        </p:xfrm>
        <a:graphic>
          <a:graphicData uri="http://schemas.openxmlformats.org/drawingml/2006/chart">
            <c:chart xmlns:c="http://schemas.openxmlformats.org/drawingml/2006/chart" xmlns:r="http://schemas.openxmlformats.org/officeDocument/2006/relationships" r:id="rId3"/>
          </a:graphicData>
        </a:graphic>
      </p:graphicFrame>
      <p:sp>
        <p:nvSpPr>
          <p:cNvPr id="24" name="正方形/長方形 4"/>
          <p:cNvSpPr>
            <a:spLocks noChangeArrowheads="1"/>
          </p:cNvSpPr>
          <p:nvPr/>
        </p:nvSpPr>
        <p:spPr bwMode="auto">
          <a:xfrm>
            <a:off x="120835" y="611007"/>
            <a:ext cx="87583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産業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別の</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者実雇用率の推移（全国）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出典：厚生労働省「障害者雇用状況の調査結果」より作成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20835" y="1052738"/>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産業別の</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者実雇用率をみると、医療福祉分野で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％と最も高く、近年の伸びも大きい。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・飲食サービス業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や、卸売業・小売業、建設業、情報通信業の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実雇用率が低い傾向にある。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6215" y="2038158"/>
            <a:ext cx="89045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50</a:t>
            </a:fld>
            <a:endParaRPr lang="ja-JP" altLang="en-US" b="1" dirty="0"/>
          </a:p>
        </p:txBody>
      </p:sp>
    </p:spTree>
    <p:extLst>
      <p:ext uri="{BB962C8B-B14F-4D97-AF65-F5344CB8AC3E}">
        <p14:creationId xmlns:p14="http://schemas.microsoft.com/office/powerpoint/2010/main" val="37361781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113440" y="536104"/>
            <a:ext cx="90099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就業率</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の推移</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：総務省「労働力調査」、大阪府統計課「</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51465" y="2503929"/>
            <a:ext cx="3944937" cy="27699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就業率：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歳以上人口に占める就業者の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割合</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025" y="2780928"/>
            <a:ext cx="3945935"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107504" y="1116419"/>
            <a:ext cx="8928992" cy="116316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年の大阪府の就業率は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ポイントの増加。戦略策定時から回復基調が続いている。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年の全国平均の就業率は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比べると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、大阪の就業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率</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は低い状況。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51</a:t>
            </a:fld>
            <a:endParaRPr lang="ja-JP" altLang="en-US" b="1" dirty="0"/>
          </a:p>
        </p:txBody>
      </p:sp>
      <p:graphicFrame>
        <p:nvGraphicFramePr>
          <p:cNvPr id="13" name="グラフ 12"/>
          <p:cNvGraphicFramePr>
            <a:graphicFrameLocks/>
          </p:cNvGraphicFramePr>
          <p:nvPr>
            <p:extLst>
              <p:ext uri="{D42A27DB-BD31-4B8C-83A1-F6EECF244321}">
                <p14:modId xmlns:p14="http://schemas.microsoft.com/office/powerpoint/2010/main" val="2209820576"/>
              </p:ext>
            </p:extLst>
          </p:nvPr>
        </p:nvGraphicFramePr>
        <p:xfrm>
          <a:off x="107504" y="3693406"/>
          <a:ext cx="8928992" cy="30201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083331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6"/>
          <p:cNvSpPr>
            <a:spLocks noChangeArrowheads="1"/>
          </p:cNvSpPr>
          <p:nvPr/>
        </p:nvSpPr>
        <p:spPr bwMode="auto">
          <a:xfrm>
            <a:off x="83039" y="534063"/>
            <a:ext cx="78276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主な産業別求人充足率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（大阪府）（年度ベース）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出典：大阪労働局「統計年報」より作成</a:t>
            </a:r>
          </a:p>
        </p:txBody>
      </p:sp>
      <p:sp>
        <p:nvSpPr>
          <p:cNvPr id="20" name="テキスト ボックス 19"/>
          <p:cNvSpPr txBox="1"/>
          <p:nvPr/>
        </p:nvSpPr>
        <p:spPr>
          <a:xfrm>
            <a:off x="654190" y="2060848"/>
            <a:ext cx="7446202"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充足率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求人数に対する充足された求人の割合。都道府県別では「充足数」を「新規求人数」で除して算出する。</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83039" y="950403"/>
            <a:ext cx="8928992" cy="107460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の全産業における求人充足率は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。戦略策定時から低下傾向にあり、人手不足が顕著となっている。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産業別では、宿泊業・飲食サービス業の求人充足率</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と最も低く、この他、建設業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）、医療・福祉（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）なども低い状況。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231028" y="6556870"/>
            <a:ext cx="3044828"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下線を引いた数値は全産業の充足率を示す</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円/楕円 34"/>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52</a:t>
            </a:fld>
            <a:endParaRPr lang="ja-JP" altLang="en-US" b="1" dirty="0"/>
          </a:p>
        </p:txBody>
      </p:sp>
      <p:graphicFrame>
        <p:nvGraphicFramePr>
          <p:cNvPr id="10" name="グラフ 9"/>
          <p:cNvGraphicFramePr>
            <a:graphicFrameLocks/>
          </p:cNvGraphicFramePr>
          <p:nvPr>
            <p:extLst>
              <p:ext uri="{D42A27DB-BD31-4B8C-83A1-F6EECF244321}">
                <p14:modId xmlns:p14="http://schemas.microsoft.com/office/powerpoint/2010/main" val="1885577376"/>
              </p:ext>
            </p:extLst>
          </p:nvPr>
        </p:nvGraphicFramePr>
        <p:xfrm>
          <a:off x="83038" y="2276873"/>
          <a:ext cx="8928993" cy="42799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776731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8"/>
          <p:cNvSpPr>
            <a:spLocks noChangeArrowheads="1"/>
          </p:cNvSpPr>
          <p:nvPr/>
        </p:nvSpPr>
        <p:spPr bwMode="auto">
          <a:xfrm>
            <a:off x="323528" y="717446"/>
            <a:ext cx="7200800"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：総務省「平成</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29</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年就業構造基本</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調査</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8"/>
          <p:cNvSpPr>
            <a:spLocks noChangeArrowheads="1"/>
          </p:cNvSpPr>
          <p:nvPr/>
        </p:nvSpPr>
        <p:spPr bwMode="auto">
          <a:xfrm>
            <a:off x="98586" y="457067"/>
            <a:ext cx="8946828"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600" dirty="0" smtClean="0">
                <a:latin typeface="Meiryo UI" panose="020B0604030504040204" pitchFamily="50" charset="-128"/>
                <a:ea typeface="Meiryo UI" panose="020B0604030504040204" pitchFamily="50" charset="-128"/>
                <a:cs typeface="Meiryo UI" panose="020B0604030504040204" pitchFamily="50" charset="-128"/>
              </a:rPr>
              <a:t>産業</a:t>
            </a:r>
            <a:r>
              <a:rPr lang="zh-TW" altLang="en-US" sz="1600" dirty="0">
                <a:latin typeface="Meiryo UI" panose="020B0604030504040204" pitchFamily="50" charset="-128"/>
                <a:ea typeface="Meiryo UI" panose="020B0604030504040204" pitchFamily="50" charset="-128"/>
                <a:cs typeface="Meiryo UI" panose="020B0604030504040204" pitchFamily="50" charset="-128"/>
              </a:rPr>
              <a:t>別非正規</a:t>
            </a:r>
            <a:r>
              <a:rPr lang="zh-TW" altLang="en-US" sz="1600" dirty="0" smtClean="0">
                <a:latin typeface="Meiryo UI" panose="020B0604030504040204" pitchFamily="50" charset="-128"/>
                <a:ea typeface="Meiryo UI" panose="020B0604030504040204" pitchFamily="50" charset="-128"/>
                <a:cs typeface="Meiryo UI" panose="020B0604030504040204" pitchFamily="50" charset="-128"/>
              </a:rPr>
              <a:t>割合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8"/>
          <p:cNvSpPr>
            <a:spLocks noChangeArrowheads="1"/>
          </p:cNvSpPr>
          <p:nvPr/>
        </p:nvSpPr>
        <p:spPr bwMode="auto">
          <a:xfrm>
            <a:off x="899592" y="2221811"/>
            <a:ext cx="648072" cy="33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20.6</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(15.7%)</a:t>
            </a:r>
          </a:p>
        </p:txBody>
      </p:sp>
      <p:sp>
        <p:nvSpPr>
          <p:cNvPr id="59" name="正方形/長方形 8"/>
          <p:cNvSpPr>
            <a:spLocks noChangeArrowheads="1"/>
          </p:cNvSpPr>
          <p:nvPr/>
        </p:nvSpPr>
        <p:spPr bwMode="auto">
          <a:xfrm>
            <a:off x="0" y="2204864"/>
            <a:ext cx="9120205" cy="5155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177800" indent="-177800">
              <a:lnSpc>
                <a:spcPts val="11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非正規割合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100"/>
              </a:lnSpc>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全国の値</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nSpc>
                <a:spcPts val="11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461776148"/>
              </p:ext>
            </p:extLst>
          </p:nvPr>
        </p:nvGraphicFramePr>
        <p:xfrm>
          <a:off x="602641" y="4948442"/>
          <a:ext cx="8429301" cy="1224136"/>
        </p:xfrm>
        <a:graphic>
          <a:graphicData uri="http://schemas.openxmlformats.org/drawingml/2006/table">
            <a:tbl>
              <a:tblPr>
                <a:tableStyleId>{5940675A-B579-460E-94D1-54222C63F5DA}</a:tableStyleId>
              </a:tblPr>
              <a:tblGrid>
                <a:gridCol w="444717">
                  <a:extLst>
                    <a:ext uri="{9D8B030D-6E8A-4147-A177-3AD203B41FA5}">
                      <a16:colId xmlns:a16="http://schemas.microsoft.com/office/drawing/2014/main" val="20000"/>
                    </a:ext>
                  </a:extLst>
                </a:gridCol>
                <a:gridCol w="363466">
                  <a:extLst>
                    <a:ext uri="{9D8B030D-6E8A-4147-A177-3AD203B41FA5}">
                      <a16:colId xmlns:a16="http://schemas.microsoft.com/office/drawing/2014/main" val="20001"/>
                    </a:ext>
                  </a:extLst>
                </a:gridCol>
                <a:gridCol w="377731">
                  <a:extLst>
                    <a:ext uri="{9D8B030D-6E8A-4147-A177-3AD203B41FA5}">
                      <a16:colId xmlns:a16="http://schemas.microsoft.com/office/drawing/2014/main" val="20002"/>
                    </a:ext>
                  </a:extLst>
                </a:gridCol>
                <a:gridCol w="398262">
                  <a:extLst>
                    <a:ext uri="{9D8B030D-6E8A-4147-A177-3AD203B41FA5}">
                      <a16:colId xmlns:a16="http://schemas.microsoft.com/office/drawing/2014/main" val="20003"/>
                    </a:ext>
                  </a:extLst>
                </a:gridCol>
                <a:gridCol w="417055">
                  <a:extLst>
                    <a:ext uri="{9D8B030D-6E8A-4147-A177-3AD203B41FA5}">
                      <a16:colId xmlns:a16="http://schemas.microsoft.com/office/drawing/2014/main" val="20004"/>
                    </a:ext>
                  </a:extLst>
                </a:gridCol>
                <a:gridCol w="447041">
                  <a:extLst>
                    <a:ext uri="{9D8B030D-6E8A-4147-A177-3AD203B41FA5}">
                      <a16:colId xmlns:a16="http://schemas.microsoft.com/office/drawing/2014/main" val="20005"/>
                    </a:ext>
                  </a:extLst>
                </a:gridCol>
                <a:gridCol w="360040">
                  <a:extLst>
                    <a:ext uri="{9D8B030D-6E8A-4147-A177-3AD203B41FA5}">
                      <a16:colId xmlns:a16="http://schemas.microsoft.com/office/drawing/2014/main" val="20006"/>
                    </a:ext>
                  </a:extLst>
                </a:gridCol>
                <a:gridCol w="378835">
                  <a:extLst>
                    <a:ext uri="{9D8B030D-6E8A-4147-A177-3AD203B41FA5}">
                      <a16:colId xmlns:a16="http://schemas.microsoft.com/office/drawing/2014/main" val="20007"/>
                    </a:ext>
                  </a:extLst>
                </a:gridCol>
                <a:gridCol w="370599">
                  <a:extLst>
                    <a:ext uri="{9D8B030D-6E8A-4147-A177-3AD203B41FA5}">
                      <a16:colId xmlns:a16="http://schemas.microsoft.com/office/drawing/2014/main" val="20008"/>
                    </a:ext>
                  </a:extLst>
                </a:gridCol>
                <a:gridCol w="444718">
                  <a:extLst>
                    <a:ext uri="{9D8B030D-6E8A-4147-A177-3AD203B41FA5}">
                      <a16:colId xmlns:a16="http://schemas.microsoft.com/office/drawing/2014/main" val="20009"/>
                    </a:ext>
                  </a:extLst>
                </a:gridCol>
                <a:gridCol w="444718">
                  <a:extLst>
                    <a:ext uri="{9D8B030D-6E8A-4147-A177-3AD203B41FA5}">
                      <a16:colId xmlns:a16="http://schemas.microsoft.com/office/drawing/2014/main" val="20010"/>
                    </a:ext>
                  </a:extLst>
                </a:gridCol>
                <a:gridCol w="370599">
                  <a:extLst>
                    <a:ext uri="{9D8B030D-6E8A-4147-A177-3AD203B41FA5}">
                      <a16:colId xmlns:a16="http://schemas.microsoft.com/office/drawing/2014/main" val="20011"/>
                    </a:ext>
                  </a:extLst>
                </a:gridCol>
                <a:gridCol w="438803">
                  <a:extLst>
                    <a:ext uri="{9D8B030D-6E8A-4147-A177-3AD203B41FA5}">
                      <a16:colId xmlns:a16="http://schemas.microsoft.com/office/drawing/2014/main" val="20012"/>
                    </a:ext>
                  </a:extLst>
                </a:gridCol>
                <a:gridCol w="360040">
                  <a:extLst>
                    <a:ext uri="{9D8B030D-6E8A-4147-A177-3AD203B41FA5}">
                      <a16:colId xmlns:a16="http://schemas.microsoft.com/office/drawing/2014/main" val="20013"/>
                    </a:ext>
                  </a:extLst>
                </a:gridCol>
                <a:gridCol w="387073">
                  <a:extLst>
                    <a:ext uri="{9D8B030D-6E8A-4147-A177-3AD203B41FA5}">
                      <a16:colId xmlns:a16="http://schemas.microsoft.com/office/drawing/2014/main" val="20014"/>
                    </a:ext>
                  </a:extLst>
                </a:gridCol>
                <a:gridCol w="444718">
                  <a:extLst>
                    <a:ext uri="{9D8B030D-6E8A-4147-A177-3AD203B41FA5}">
                      <a16:colId xmlns:a16="http://schemas.microsoft.com/office/drawing/2014/main" val="20015"/>
                    </a:ext>
                  </a:extLst>
                </a:gridCol>
                <a:gridCol w="370599">
                  <a:extLst>
                    <a:ext uri="{9D8B030D-6E8A-4147-A177-3AD203B41FA5}">
                      <a16:colId xmlns:a16="http://schemas.microsoft.com/office/drawing/2014/main" val="20016"/>
                    </a:ext>
                  </a:extLst>
                </a:gridCol>
                <a:gridCol w="457818">
                  <a:extLst>
                    <a:ext uri="{9D8B030D-6E8A-4147-A177-3AD203B41FA5}">
                      <a16:colId xmlns:a16="http://schemas.microsoft.com/office/drawing/2014/main" val="20017"/>
                    </a:ext>
                  </a:extLst>
                </a:gridCol>
                <a:gridCol w="406149">
                  <a:extLst>
                    <a:ext uri="{9D8B030D-6E8A-4147-A177-3AD203B41FA5}">
                      <a16:colId xmlns:a16="http://schemas.microsoft.com/office/drawing/2014/main" val="20018"/>
                    </a:ext>
                  </a:extLst>
                </a:gridCol>
                <a:gridCol w="396067">
                  <a:extLst>
                    <a:ext uri="{9D8B030D-6E8A-4147-A177-3AD203B41FA5}">
                      <a16:colId xmlns:a16="http://schemas.microsoft.com/office/drawing/2014/main" val="20019"/>
                    </a:ext>
                  </a:extLst>
                </a:gridCol>
                <a:gridCol w="350253">
                  <a:extLst>
                    <a:ext uri="{9D8B030D-6E8A-4147-A177-3AD203B41FA5}">
                      <a16:colId xmlns:a16="http://schemas.microsoft.com/office/drawing/2014/main" val="20020"/>
                    </a:ext>
                  </a:extLst>
                </a:gridCol>
              </a:tblGrid>
              <a:tr h="850912">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総数</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農業，林業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漁業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zh-TW" altLang="en-US" sz="800" b="1" u="none" strike="noStrike" dirty="0">
                          <a:effectLst/>
                          <a:latin typeface="ＭＳ Ｐゴシック" panose="020B0600070205080204" pitchFamily="50" charset="-128"/>
                          <a:ea typeface="ＭＳ Ｐゴシック" panose="020B0600070205080204" pitchFamily="50" charset="-128"/>
                        </a:rPr>
                        <a:t>鉱業，採石業，砂利採取業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建設業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製造業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電気・ガス・熱供給・水道業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情報通信業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zh-TW" altLang="en-US" sz="800" b="1" u="none" strike="noStrike" dirty="0">
                          <a:effectLst/>
                          <a:latin typeface="ＭＳ Ｐゴシック" panose="020B0600070205080204" pitchFamily="50" charset="-128"/>
                          <a:ea typeface="ＭＳ Ｐゴシック" panose="020B0600070205080204" pitchFamily="50" charset="-128"/>
                        </a:rPr>
                        <a:t>運輸業，郵便業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zh-TW" altLang="en-US" sz="800" b="1" u="none" strike="noStrike" dirty="0">
                          <a:effectLst/>
                          <a:latin typeface="ＭＳ Ｐゴシック" panose="020B0600070205080204" pitchFamily="50" charset="-128"/>
                          <a:ea typeface="ＭＳ Ｐゴシック" panose="020B0600070205080204" pitchFamily="50" charset="-128"/>
                        </a:rPr>
                        <a:t>卸売業，小売業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zh-TW" altLang="en-US" sz="800" b="1" u="none" strike="noStrike" dirty="0">
                          <a:effectLst/>
                          <a:latin typeface="ＭＳ Ｐゴシック" panose="020B0600070205080204" pitchFamily="50" charset="-128"/>
                          <a:ea typeface="ＭＳ Ｐゴシック" panose="020B0600070205080204" pitchFamily="50" charset="-128"/>
                        </a:rPr>
                        <a:t>金融業，保険業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zh-TW" altLang="en-US" sz="800" b="1" u="none" strike="noStrike" dirty="0">
                          <a:effectLst/>
                          <a:latin typeface="ＭＳ Ｐゴシック" panose="020B0600070205080204" pitchFamily="50" charset="-128"/>
                          <a:ea typeface="ＭＳ Ｐゴシック" panose="020B0600070205080204" pitchFamily="50" charset="-128"/>
                        </a:rPr>
                        <a:t>不動産業，物品賃貸業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学術研究，専門・技術サービス業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宿泊業，飲食サービス業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生活関連サービス業，娯楽業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zh-TW" altLang="en-US" sz="800" b="1" u="none" strike="noStrike" dirty="0">
                          <a:effectLst/>
                          <a:latin typeface="ＭＳ Ｐゴシック" panose="020B0600070205080204" pitchFamily="50" charset="-128"/>
                          <a:ea typeface="ＭＳ Ｐゴシック" panose="020B0600070205080204" pitchFamily="50" charset="-128"/>
                        </a:rPr>
                        <a:t>教育，学習支援業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医療，福祉</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複合サービス事業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サービス業（他に分類されないもの）</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公務（他に分類されるものを除く）</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分類不能の産業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extLst>
                  <a:ext uri="{0D108BD9-81ED-4DB2-BD59-A6C34878D82A}">
                    <a16:rowId xmlns:a16="http://schemas.microsoft.com/office/drawing/2014/main" val="10000"/>
                  </a:ext>
                </a:extLst>
              </a:tr>
              <a:tr h="186612">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1,535,900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32,400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161,400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24,900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87,500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309,000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31,200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27,900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32,200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172,800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69,800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85,600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226,000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5,100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159,300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18,800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86,000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extLst>
                  <a:ext uri="{0D108BD9-81ED-4DB2-BD59-A6C34878D82A}">
                    <a16:rowId xmlns:a16="http://schemas.microsoft.com/office/drawing/2014/main" val="10001"/>
                  </a:ext>
                </a:extLst>
              </a:tr>
              <a:tr h="186612">
                <a:tc>
                  <a:txBody>
                    <a:bodyPr/>
                    <a:lstStyle/>
                    <a:p>
                      <a:pPr algn="r" fontAlgn="b"/>
                      <a:r>
                        <a:rPr lang="en-US" altLang="ja-JP" sz="800" b="1" i="0" u="none" strike="noStrike" dirty="0" smtClean="0">
                          <a:effectLst/>
                          <a:latin typeface="ＭＳ Ｐゴシック" panose="020B0600070205080204" pitchFamily="50" charset="-128"/>
                          <a:ea typeface="ＭＳ Ｐゴシック" panose="020B0600070205080204" pitchFamily="50" charset="-128"/>
                        </a:rPr>
                        <a:t>2,935,200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13,100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2,200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263,500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560,400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14,400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110,600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185,800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433,800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87,600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76,900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129,400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95,300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70,800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130,900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346,600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11,200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180,900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108,900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112,900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extLst>
                  <a:ext uri="{0D108BD9-81ED-4DB2-BD59-A6C34878D82A}">
                    <a16:rowId xmlns:a16="http://schemas.microsoft.com/office/drawing/2014/main" val="10002"/>
                  </a:ext>
                </a:extLst>
              </a:tr>
            </a:tbl>
          </a:graphicData>
        </a:graphic>
      </p:graphicFrame>
      <p:sp>
        <p:nvSpPr>
          <p:cNvPr id="61" name="正方形/長方形 8"/>
          <p:cNvSpPr>
            <a:spLocks noChangeArrowheads="1"/>
          </p:cNvSpPr>
          <p:nvPr/>
        </p:nvSpPr>
        <p:spPr bwMode="auto">
          <a:xfrm>
            <a:off x="467544" y="2221811"/>
            <a:ext cx="648072" cy="33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34.4</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(32.2%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8"/>
          <p:cNvSpPr>
            <a:spLocks noChangeArrowheads="1"/>
          </p:cNvSpPr>
          <p:nvPr/>
        </p:nvSpPr>
        <p:spPr bwMode="auto">
          <a:xfrm>
            <a:off x="1331640" y="2221811"/>
            <a:ext cx="648072" cy="33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(14.4%)</a:t>
            </a:r>
          </a:p>
        </p:txBody>
      </p:sp>
      <p:sp>
        <p:nvSpPr>
          <p:cNvPr id="40" name="正方形/長方形 8"/>
          <p:cNvSpPr>
            <a:spLocks noChangeArrowheads="1"/>
          </p:cNvSpPr>
          <p:nvPr/>
        </p:nvSpPr>
        <p:spPr bwMode="auto">
          <a:xfrm>
            <a:off x="1724224"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(13.7%)</a:t>
            </a:r>
          </a:p>
        </p:txBody>
      </p:sp>
      <p:sp>
        <p:nvSpPr>
          <p:cNvPr id="41" name="正方形/長方形 8"/>
          <p:cNvSpPr>
            <a:spLocks noChangeArrowheads="1"/>
          </p:cNvSpPr>
          <p:nvPr/>
        </p:nvSpPr>
        <p:spPr bwMode="auto">
          <a:xfrm>
            <a:off x="2126730"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10.9</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(12.6%)</a:t>
            </a:r>
          </a:p>
        </p:txBody>
      </p:sp>
      <p:sp>
        <p:nvSpPr>
          <p:cNvPr id="42" name="正方形/長方形 8"/>
          <p:cNvSpPr>
            <a:spLocks noChangeArrowheads="1"/>
          </p:cNvSpPr>
          <p:nvPr/>
        </p:nvSpPr>
        <p:spPr bwMode="auto">
          <a:xfrm>
            <a:off x="2493988"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22.4</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(24.2%)</a:t>
            </a:r>
          </a:p>
        </p:txBody>
      </p:sp>
      <p:sp>
        <p:nvSpPr>
          <p:cNvPr id="44" name="正方形/長方形 8"/>
          <p:cNvSpPr>
            <a:spLocks noChangeArrowheads="1"/>
          </p:cNvSpPr>
          <p:nvPr/>
        </p:nvSpPr>
        <p:spPr bwMode="auto">
          <a:xfrm>
            <a:off x="2915816"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14.3</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(14.1%)</a:t>
            </a:r>
          </a:p>
        </p:txBody>
      </p:sp>
      <p:sp>
        <p:nvSpPr>
          <p:cNvPr id="45" name="正方形/長方形 8"/>
          <p:cNvSpPr>
            <a:spLocks noChangeArrowheads="1"/>
          </p:cNvSpPr>
          <p:nvPr/>
        </p:nvSpPr>
        <p:spPr bwMode="auto">
          <a:xfrm>
            <a:off x="3341080"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18.4</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(16.1%)</a:t>
            </a:r>
          </a:p>
        </p:txBody>
      </p:sp>
      <p:sp>
        <p:nvSpPr>
          <p:cNvPr id="46" name="正方形/長方形 8"/>
          <p:cNvSpPr>
            <a:spLocks noChangeArrowheads="1"/>
          </p:cNvSpPr>
          <p:nvPr/>
        </p:nvSpPr>
        <p:spPr bwMode="auto">
          <a:xfrm>
            <a:off x="3779912"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32.0</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(29.6%)</a:t>
            </a:r>
          </a:p>
        </p:txBody>
      </p:sp>
      <p:sp>
        <p:nvSpPr>
          <p:cNvPr id="47" name="正方形/長方形 8"/>
          <p:cNvSpPr>
            <a:spLocks noChangeArrowheads="1"/>
          </p:cNvSpPr>
          <p:nvPr/>
        </p:nvSpPr>
        <p:spPr bwMode="auto">
          <a:xfrm>
            <a:off x="4148336"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41.6</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(42.7%)</a:t>
            </a:r>
          </a:p>
        </p:txBody>
      </p:sp>
      <p:sp>
        <p:nvSpPr>
          <p:cNvPr id="48" name="正方形/長方形 8"/>
          <p:cNvSpPr>
            <a:spLocks noChangeArrowheads="1"/>
          </p:cNvSpPr>
          <p:nvPr/>
        </p:nvSpPr>
        <p:spPr bwMode="auto">
          <a:xfrm>
            <a:off x="4518273"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26.3</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(21.6%)</a:t>
            </a:r>
          </a:p>
        </p:txBody>
      </p:sp>
      <p:sp>
        <p:nvSpPr>
          <p:cNvPr id="49" name="正方形/長方形 8"/>
          <p:cNvSpPr>
            <a:spLocks noChangeArrowheads="1"/>
          </p:cNvSpPr>
          <p:nvPr/>
        </p:nvSpPr>
        <p:spPr bwMode="auto">
          <a:xfrm>
            <a:off x="4896036"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26.6</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(25.9%)</a:t>
            </a:r>
          </a:p>
        </p:txBody>
      </p:sp>
      <p:sp>
        <p:nvSpPr>
          <p:cNvPr id="50" name="正方形/長方形 8"/>
          <p:cNvSpPr>
            <a:spLocks noChangeArrowheads="1"/>
          </p:cNvSpPr>
          <p:nvPr/>
        </p:nvSpPr>
        <p:spPr bwMode="auto">
          <a:xfrm>
            <a:off x="5364088"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19.9</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(17.2%)</a:t>
            </a:r>
          </a:p>
        </p:txBody>
      </p:sp>
      <p:sp>
        <p:nvSpPr>
          <p:cNvPr id="51" name="正方形/長方形 8"/>
          <p:cNvSpPr>
            <a:spLocks noChangeArrowheads="1"/>
          </p:cNvSpPr>
          <p:nvPr/>
        </p:nvSpPr>
        <p:spPr bwMode="auto">
          <a:xfrm>
            <a:off x="5766972"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64.5</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(62.3%)</a:t>
            </a:r>
          </a:p>
        </p:txBody>
      </p:sp>
      <p:sp>
        <p:nvSpPr>
          <p:cNvPr id="54" name="正方形/長方形 8"/>
          <p:cNvSpPr>
            <a:spLocks noChangeArrowheads="1"/>
          </p:cNvSpPr>
          <p:nvPr/>
        </p:nvSpPr>
        <p:spPr bwMode="auto">
          <a:xfrm>
            <a:off x="6156176"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49.6</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(41.7%)</a:t>
            </a:r>
          </a:p>
        </p:txBody>
      </p:sp>
      <p:sp>
        <p:nvSpPr>
          <p:cNvPr id="55" name="正方形/長方形 8"/>
          <p:cNvSpPr>
            <a:spLocks noChangeArrowheads="1"/>
          </p:cNvSpPr>
          <p:nvPr/>
        </p:nvSpPr>
        <p:spPr bwMode="auto">
          <a:xfrm>
            <a:off x="6588224"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39.5</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(35.9%)</a:t>
            </a:r>
          </a:p>
        </p:txBody>
      </p:sp>
      <p:sp>
        <p:nvSpPr>
          <p:cNvPr id="56" name="正方形/長方形 8"/>
          <p:cNvSpPr>
            <a:spLocks noChangeArrowheads="1"/>
          </p:cNvSpPr>
          <p:nvPr/>
        </p:nvSpPr>
        <p:spPr bwMode="auto">
          <a:xfrm>
            <a:off x="6992763"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39.5</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(36.9%)</a:t>
            </a:r>
          </a:p>
        </p:txBody>
      </p:sp>
      <p:sp>
        <p:nvSpPr>
          <p:cNvPr id="57" name="正方形/長方形 8"/>
          <p:cNvSpPr>
            <a:spLocks noChangeArrowheads="1"/>
          </p:cNvSpPr>
          <p:nvPr/>
        </p:nvSpPr>
        <p:spPr bwMode="auto">
          <a:xfrm>
            <a:off x="7380312"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31.3</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(32.4%)</a:t>
            </a:r>
          </a:p>
        </p:txBody>
      </p:sp>
      <p:sp>
        <p:nvSpPr>
          <p:cNvPr id="58" name="正方形/長方形 8"/>
          <p:cNvSpPr>
            <a:spLocks noChangeArrowheads="1"/>
          </p:cNvSpPr>
          <p:nvPr/>
        </p:nvSpPr>
        <p:spPr bwMode="auto">
          <a:xfrm>
            <a:off x="7781701" y="2221811"/>
            <a:ext cx="62384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46.8</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(43.2%)</a:t>
            </a:r>
          </a:p>
        </p:txBody>
      </p:sp>
      <p:sp>
        <p:nvSpPr>
          <p:cNvPr id="62" name="正方形/長方形 8"/>
          <p:cNvSpPr>
            <a:spLocks noChangeArrowheads="1"/>
          </p:cNvSpPr>
          <p:nvPr/>
        </p:nvSpPr>
        <p:spPr bwMode="auto">
          <a:xfrm>
            <a:off x="8172400" y="2221995"/>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14.7</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(16.4%)</a:t>
            </a:r>
          </a:p>
        </p:txBody>
      </p:sp>
      <p:sp>
        <p:nvSpPr>
          <p:cNvPr id="63" name="正方形/長方形 8"/>
          <p:cNvSpPr>
            <a:spLocks noChangeArrowheads="1"/>
          </p:cNvSpPr>
          <p:nvPr/>
        </p:nvSpPr>
        <p:spPr bwMode="auto">
          <a:xfrm>
            <a:off x="8604448" y="222181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43.2</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(46.1%)</a:t>
            </a:r>
          </a:p>
        </p:txBody>
      </p:sp>
      <p:sp>
        <p:nvSpPr>
          <p:cNvPr id="77" name="正方形/長方形 8"/>
          <p:cNvSpPr>
            <a:spLocks noChangeArrowheads="1"/>
          </p:cNvSpPr>
          <p:nvPr/>
        </p:nvSpPr>
        <p:spPr bwMode="auto">
          <a:xfrm>
            <a:off x="448406" y="6112287"/>
            <a:ext cx="648072"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正方形/長方形 8"/>
          <p:cNvSpPr>
            <a:spLocks noChangeArrowheads="1"/>
          </p:cNvSpPr>
          <p:nvPr/>
        </p:nvSpPr>
        <p:spPr bwMode="auto">
          <a:xfrm>
            <a:off x="98586" y="5862707"/>
            <a:ext cx="595202"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正規総数</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正方形/長方形 8"/>
          <p:cNvSpPr>
            <a:spLocks noChangeArrowheads="1"/>
          </p:cNvSpPr>
          <p:nvPr/>
        </p:nvSpPr>
        <p:spPr bwMode="auto">
          <a:xfrm>
            <a:off x="35496" y="5651193"/>
            <a:ext cx="739218" cy="27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非正規総数</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295472" y="6091743"/>
            <a:ext cx="216024" cy="72008"/>
          </a:xfrm>
          <a:prstGeom prst="rect">
            <a:avLst/>
          </a:prstGeom>
          <a:pattFill prst="pct90">
            <a:fgClr>
              <a:schemeClr val="accent5">
                <a:lumMod val="75000"/>
              </a:schemeClr>
            </a:fgClr>
            <a:bgClr>
              <a:schemeClr val="bg1"/>
            </a:bgClr>
          </a:patt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0" name="正方形/長方形 79"/>
          <p:cNvSpPr/>
          <p:nvPr/>
        </p:nvSpPr>
        <p:spPr>
          <a:xfrm>
            <a:off x="310476" y="5896263"/>
            <a:ext cx="209938" cy="65271"/>
          </a:xfrm>
          <a:prstGeom prst="rect">
            <a:avLst/>
          </a:prstGeom>
          <a:pattFill prst="openDmnd">
            <a:fgClr>
              <a:schemeClr val="accent5">
                <a:lumMod val="75000"/>
              </a:schemeClr>
            </a:fgClr>
            <a:bgClr>
              <a:schemeClr val="bg1"/>
            </a:bgClr>
          </a:patt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スライド番号プレースホルダー 5"/>
          <p:cNvSpPr>
            <a:spLocks noGrp="1"/>
          </p:cNvSpPr>
          <p:nvPr>
            <p:ph type="sldNum" sz="quarter" idx="12"/>
          </p:nvPr>
        </p:nvSpPr>
        <p:spPr>
          <a:xfrm>
            <a:off x="7071072" y="6448251"/>
            <a:ext cx="2133600" cy="365125"/>
          </a:xfrm>
        </p:spPr>
        <p:txBody>
          <a:bodyPr/>
          <a:lstStyle/>
          <a:p>
            <a:pPr>
              <a:defRPr/>
            </a:pPr>
            <a:fld id="{4AC9B83D-17C3-4F2E-B0BA-D155CD364A7C}" type="slidenum">
              <a:rPr lang="ja-JP" altLang="en-US" b="1" smtClean="0"/>
              <a:pPr>
                <a:defRPr/>
              </a:pPr>
              <a:t>53</a:t>
            </a:fld>
            <a:endParaRPr lang="ja-JP" altLang="en-US" b="1" dirty="0"/>
          </a:p>
        </p:txBody>
      </p:sp>
      <p:sp>
        <p:nvSpPr>
          <p:cNvPr id="81" name="正方形/長方形 80"/>
          <p:cNvSpPr/>
          <p:nvPr/>
        </p:nvSpPr>
        <p:spPr>
          <a:xfrm>
            <a:off x="83039" y="1028581"/>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年の非正規の割合は全体で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34.4%</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産業別では、「鉱業、採石業、砂利採取業」や「宿泊業、飲食サービス業」、「生活関連サービス業、娯楽業」、「サービス業（他に分類されないもの）」、「卸売業、小売業」などでその割合が高くなっ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正方形/長方形 8"/>
          <p:cNvSpPr>
            <a:spLocks noChangeArrowheads="1"/>
          </p:cNvSpPr>
          <p:nvPr/>
        </p:nvSpPr>
        <p:spPr bwMode="auto">
          <a:xfrm>
            <a:off x="169974" y="6391018"/>
            <a:ext cx="7200800"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万人が対象</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133264" y="2563751"/>
            <a:ext cx="9047248" cy="3889585"/>
          </a:xfrm>
          <a:prstGeom prst="rect">
            <a:avLst/>
          </a:prstGeom>
        </p:spPr>
      </p:pic>
    </p:spTree>
    <p:extLst>
      <p:ext uri="{BB962C8B-B14F-4D97-AF65-F5344CB8AC3E}">
        <p14:creationId xmlns:p14="http://schemas.microsoft.com/office/powerpoint/2010/main" val="10926412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35495" y="4375199"/>
            <a:ext cx="897653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から海外に留学する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学生数</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か月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未満の留学を除く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：大阪府府民文化部（資料提供：日本学生支援機構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p>
        </p:txBody>
      </p:sp>
      <p:sp>
        <p:nvSpPr>
          <p:cNvPr id="6" name="テキスト ボックス 5"/>
          <p:cNvSpPr txBox="1"/>
          <p:nvPr/>
        </p:nvSpPr>
        <p:spPr>
          <a:xfrm>
            <a:off x="129595" y="6051128"/>
            <a:ext cx="8882436" cy="415498"/>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日本</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国内の大学等と諸外国の大学等との学生交流に関する協定等に基づき、教育又は研究等を目的として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、海外</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の大学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等</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海外に所在する日本の大学等の分校は除く。）で留学を開始した日本人学生の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数</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83039" y="534063"/>
            <a:ext cx="7344816" cy="338554"/>
          </a:xfrm>
          <a:prstGeom prst="rect">
            <a:avLst/>
          </a:prstGeom>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大学のグローバル化・グローバル人材の育成状況</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7282" y="2015044"/>
            <a:ext cx="8567166" cy="677108"/>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QS</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世界大学ランキング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t> </a:t>
            </a:r>
            <a:r>
              <a:rPr lang="en-US" altLang="ja-JP" sz="1200" dirty="0" err="1"/>
              <a:t>Quacquarelli</a:t>
            </a:r>
            <a:r>
              <a:rPr lang="en-US" altLang="ja-JP" sz="1200" dirty="0"/>
              <a:t> Symonds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t> QS World University Rankings </a:t>
            </a:r>
            <a:r>
              <a:rPr lang="en-US" altLang="ja-JP" sz="1200" dirty="0" smtClean="0"/>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」ホームページ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学術界からの評判、企業からの評判、論文の引用数、</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指数（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H-index</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項目の得点を個別に算出し、それらの合計により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TOP1,000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の大学を選出している。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
          <p:cNvGraphicFramePr>
            <a:graphicFrameLocks noGrp="1"/>
          </p:cNvGraphicFramePr>
          <p:nvPr>
            <p:extLst>
              <p:ext uri="{D42A27DB-BD31-4B8C-83A1-F6EECF244321}">
                <p14:modId xmlns:p14="http://schemas.microsoft.com/office/powerpoint/2010/main" val="1693048160"/>
              </p:ext>
            </p:extLst>
          </p:nvPr>
        </p:nvGraphicFramePr>
        <p:xfrm>
          <a:off x="240264" y="2672189"/>
          <a:ext cx="8690876" cy="1044844"/>
        </p:xfrm>
        <a:graphic>
          <a:graphicData uri="http://schemas.openxmlformats.org/drawingml/2006/table">
            <a:tbl>
              <a:tblPr firstRow="1" bandRow="1">
                <a:tableStyleId>{5C22544A-7EE6-4342-B048-85BDC9FD1C3A}</a:tableStyleId>
              </a:tblPr>
              <a:tblGrid>
                <a:gridCol w="828744">
                  <a:extLst>
                    <a:ext uri="{9D8B030D-6E8A-4147-A177-3AD203B41FA5}">
                      <a16:colId xmlns:a16="http://schemas.microsoft.com/office/drawing/2014/main" val="20000"/>
                    </a:ext>
                  </a:extLst>
                </a:gridCol>
                <a:gridCol w="1453421">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656183">
                  <a:extLst>
                    <a:ext uri="{9D8B030D-6E8A-4147-A177-3AD203B41FA5}">
                      <a16:colId xmlns:a16="http://schemas.microsoft.com/office/drawing/2014/main" val="20005"/>
                    </a:ext>
                  </a:extLst>
                </a:gridCol>
              </a:tblGrid>
              <a:tr h="293888">
                <a:tc>
                  <a:txBody>
                    <a:bodyPr/>
                    <a:lstStyle/>
                    <a:p>
                      <a:pPr>
                        <a:lnSpc>
                          <a:spcPts val="1200"/>
                        </a:lnSpc>
                      </a:pPr>
                      <a:r>
                        <a:rPr kumimoji="1"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ランキング</a:t>
                      </a:r>
                      <a:endParaRPr kumimoji="1"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tc>
                <a:tc>
                  <a:txBody>
                    <a:bodyPr/>
                    <a:lstStyle/>
                    <a:p>
                      <a:pPr algn="ctr">
                        <a:lnSpc>
                          <a:spcPts val="12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750956">
                <a:tc>
                  <a:txBody>
                    <a:bodyPr/>
                    <a:lstStyle/>
                    <a:p>
                      <a:pPr algn="ct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大学名</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東京大学（東京都）</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京都大学（京都府）</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東京工業大学（東京都）</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大阪大学（大阪府）</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東北大学（宮城県）</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7766110" y="-17038"/>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54</a:t>
            </a:fld>
            <a:endParaRPr lang="ja-JP" altLang="en-US" b="1" dirty="0"/>
          </a:p>
        </p:txBody>
      </p:sp>
      <p:graphicFrame>
        <p:nvGraphicFramePr>
          <p:cNvPr id="15" name="表 4"/>
          <p:cNvGraphicFramePr>
            <a:graphicFrameLocks noGrp="1"/>
          </p:cNvGraphicFramePr>
          <p:nvPr>
            <p:extLst/>
          </p:nvPr>
        </p:nvGraphicFramePr>
        <p:xfrm>
          <a:off x="107504" y="4682140"/>
          <a:ext cx="8964003" cy="1368988"/>
        </p:xfrm>
        <a:graphic>
          <a:graphicData uri="http://schemas.openxmlformats.org/drawingml/2006/table">
            <a:tbl>
              <a:tblPr firstRow="1" bandRow="1">
                <a:tableStyleId>{5C22544A-7EE6-4342-B048-85BDC9FD1C3A}</a:tableStyleId>
              </a:tblPr>
              <a:tblGrid>
                <a:gridCol w="1025477">
                  <a:extLst>
                    <a:ext uri="{9D8B030D-6E8A-4147-A177-3AD203B41FA5}">
                      <a16:colId xmlns:a16="http://schemas.microsoft.com/office/drawing/2014/main" val="20000"/>
                    </a:ext>
                  </a:extLst>
                </a:gridCol>
                <a:gridCol w="1040747">
                  <a:extLst>
                    <a:ext uri="{9D8B030D-6E8A-4147-A177-3AD203B41FA5}">
                      <a16:colId xmlns:a16="http://schemas.microsoft.com/office/drawing/2014/main" val="20001"/>
                    </a:ext>
                  </a:extLst>
                </a:gridCol>
                <a:gridCol w="985397">
                  <a:extLst>
                    <a:ext uri="{9D8B030D-6E8A-4147-A177-3AD203B41FA5}">
                      <a16:colId xmlns:a16="http://schemas.microsoft.com/office/drawing/2014/main" val="20002"/>
                    </a:ext>
                  </a:extLst>
                </a:gridCol>
                <a:gridCol w="985397">
                  <a:extLst>
                    <a:ext uri="{9D8B030D-6E8A-4147-A177-3AD203B41FA5}">
                      <a16:colId xmlns:a16="http://schemas.microsoft.com/office/drawing/2014/main" val="20003"/>
                    </a:ext>
                  </a:extLst>
                </a:gridCol>
                <a:gridCol w="985397">
                  <a:extLst>
                    <a:ext uri="{9D8B030D-6E8A-4147-A177-3AD203B41FA5}">
                      <a16:colId xmlns:a16="http://schemas.microsoft.com/office/drawing/2014/main" val="20004"/>
                    </a:ext>
                  </a:extLst>
                </a:gridCol>
                <a:gridCol w="985397">
                  <a:extLst>
                    <a:ext uri="{9D8B030D-6E8A-4147-A177-3AD203B41FA5}">
                      <a16:colId xmlns:a16="http://schemas.microsoft.com/office/drawing/2014/main" val="20005"/>
                    </a:ext>
                  </a:extLst>
                </a:gridCol>
                <a:gridCol w="985397">
                  <a:extLst>
                    <a:ext uri="{9D8B030D-6E8A-4147-A177-3AD203B41FA5}">
                      <a16:colId xmlns:a16="http://schemas.microsoft.com/office/drawing/2014/main" val="20006"/>
                    </a:ext>
                  </a:extLst>
                </a:gridCol>
                <a:gridCol w="985397">
                  <a:extLst>
                    <a:ext uri="{9D8B030D-6E8A-4147-A177-3AD203B41FA5}">
                      <a16:colId xmlns:a16="http://schemas.microsoft.com/office/drawing/2014/main" val="20007"/>
                    </a:ext>
                  </a:extLst>
                </a:gridCol>
                <a:gridCol w="985397">
                  <a:extLst>
                    <a:ext uri="{9D8B030D-6E8A-4147-A177-3AD203B41FA5}">
                      <a16:colId xmlns:a16="http://schemas.microsoft.com/office/drawing/2014/main" val="20008"/>
                    </a:ext>
                  </a:extLst>
                </a:gridCol>
              </a:tblGrid>
              <a:tr h="432048">
                <a:tc>
                  <a:txBody>
                    <a:bodyPr/>
                    <a:lstStyle/>
                    <a:p>
                      <a:pPr>
                        <a:lnSpc>
                          <a:spcPts val="1200"/>
                        </a:lnSpc>
                      </a:pP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2009</a:t>
                      </a: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(H21)</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2010(H22)</a:t>
                      </a: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2011(H23)</a:t>
                      </a: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2012(H24)</a:t>
                      </a: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2013(H25)</a:t>
                      </a: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2014(H26)</a:t>
                      </a: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2015(H27)</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2016(H28)</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extLst>
                  <a:ext uri="{0D108BD9-81ED-4DB2-BD59-A6C34878D82A}">
                    <a16:rowId xmlns:a16="http://schemas.microsoft.com/office/drawing/2014/main" val="10000"/>
                  </a:ext>
                </a:extLst>
              </a:tr>
              <a:tr h="270350">
                <a:tc>
                  <a:txBody>
                    <a:bodyPr/>
                    <a:lstStyle/>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1,524</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1,587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1,908</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1,927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2,678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2,620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3,618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1"/>
                  </a:ext>
                </a:extLst>
              </a:tr>
              <a:tr h="270350">
                <a:tc>
                  <a:txBody>
                    <a:bodyPr/>
                    <a:lstStyle/>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10,437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11,182</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12,399</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13,456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14,268</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16,236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17,165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19,408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r h="270350">
                <a:tc>
                  <a:txBody>
                    <a:bodyPr/>
                    <a:lstStyle/>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全国に占める</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14.6%</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15.4%</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14.6%</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16" name="テキスト ボックス 15"/>
          <p:cNvSpPr txBox="1"/>
          <p:nvPr/>
        </p:nvSpPr>
        <p:spPr>
          <a:xfrm>
            <a:off x="259266" y="3696047"/>
            <a:ext cx="8345182" cy="46166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⇒そのほか、大阪・関西の大学では、「</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395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位：神戸大学」、「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551-560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位：大阪市立大学」、「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651-700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位：大阪府立大学」、</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801-1,000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位：立命館大学、京都工芸繊維大学」が世界トップ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にランクイン</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83039" y="1027058"/>
            <a:ext cx="8928992" cy="88558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世界トップ</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大学における日本の大学５校のうち、関西から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校ランクイン（京都大学・大阪大学）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大学間の協定等に基づき大阪から海外へ留学する学生数</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は、直近は増加。</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3,618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922447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3040" y="613572"/>
            <a:ext cx="8690577" cy="425758"/>
          </a:xfrm>
          <a:prstGeom prst="rect">
            <a:avLst/>
          </a:prstGeom>
        </p:spPr>
        <p:txBody>
          <a:bodyPr wrap="square">
            <a:spAutoFit/>
          </a:bodyPr>
          <a:lstStyle/>
          <a:p>
            <a:pPr marL="177800" indent="-177800">
              <a:lnSpc>
                <a:spcPts val="1300"/>
              </a:lnSpc>
            </a:pPr>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国際バカロレアの認定を受けたインターナショナルスクール数（</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月現在）</a:t>
            </a:r>
            <a:r>
              <a:rPr lang="ja-JP" altLang="en-US" sz="1400" dirty="0" smtClean="0">
                <a:latin typeface="HGPｺﾞｼｯｸE" pitchFamily="50" charset="-128"/>
                <a:ea typeface="HGPｺﾞｼｯｸE" pitchFamily="50" charset="-128"/>
              </a:rPr>
              <a:t>　</a:t>
            </a:r>
            <a:endParaRPr lang="en-US" altLang="ja-JP" sz="1400" dirty="0" smtClean="0">
              <a:latin typeface="HGPｺﾞｼｯｸE" pitchFamily="50" charset="-128"/>
              <a:ea typeface="HGPｺﾞｼｯｸE" pitchFamily="50" charset="-128"/>
            </a:endParaRPr>
          </a:p>
          <a:p>
            <a:pPr marL="177800" indent="-177800">
              <a:lnSpc>
                <a:spcPts val="1300"/>
              </a:lnSpc>
            </a:pPr>
            <a:r>
              <a:rPr lang="ja-JP" altLang="en-US" sz="1400" dirty="0">
                <a:latin typeface="HGPｺﾞｼｯｸE" pitchFamily="50" charset="-128"/>
                <a:ea typeface="HGPｺﾞｼｯｸE" pitchFamily="50" charset="-128"/>
                <a:cs typeface="Meiryo UI" panose="020B0604030504040204" pitchFamily="50" charset="-128"/>
              </a:rPr>
              <a:t>　</a:t>
            </a:r>
            <a:r>
              <a:rPr lang="ja-JP" altLang="en-US" sz="1400" dirty="0" smtClean="0">
                <a:latin typeface="HGPｺﾞｼｯｸE" pitchFamily="50" charset="-128"/>
                <a:ea typeface="HGPｺﾞｼｯｸE" pitchFamily="50" charset="-128"/>
                <a:cs typeface="Meiryo UI" panose="020B0604030504040204" pitchFamily="50" charset="-128"/>
              </a:rPr>
              <a:t>　</a:t>
            </a:r>
            <a:r>
              <a:rPr lang="zh-CN"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文部科学省ホームページ</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2"/>
          <p:cNvGraphicFramePr>
            <a:graphicFrameLocks noGrp="1"/>
          </p:cNvGraphicFramePr>
          <p:nvPr>
            <p:extLst>
              <p:ext uri="{D42A27DB-BD31-4B8C-83A1-F6EECF244321}">
                <p14:modId xmlns:p14="http://schemas.microsoft.com/office/powerpoint/2010/main" val="1543020949"/>
              </p:ext>
            </p:extLst>
          </p:nvPr>
        </p:nvGraphicFramePr>
        <p:xfrm>
          <a:off x="977450" y="2032417"/>
          <a:ext cx="7189099" cy="3805461"/>
        </p:xfrm>
        <a:graphic>
          <a:graphicData uri="http://schemas.openxmlformats.org/drawingml/2006/table">
            <a:tbl>
              <a:tblPr firstRow="1" bandRow="1">
                <a:tableStyleId>{5940675A-B579-460E-94D1-54222C63F5DA}</a:tableStyleId>
              </a:tblPr>
              <a:tblGrid>
                <a:gridCol w="5676931">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532487">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lumMod val="85000"/>
                      </a:schemeClr>
                    </a:solidFill>
                  </a:tcP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認定校数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lumMod val="85000"/>
                      </a:schemeClr>
                    </a:solidFill>
                  </a:tcPr>
                </a:tc>
                <a:extLst>
                  <a:ext uri="{0D108BD9-81ED-4DB2-BD59-A6C34878D82A}">
                    <a16:rowId xmlns:a16="http://schemas.microsoft.com/office/drawing/2014/main" val="10000"/>
                  </a:ext>
                </a:extLst>
              </a:tr>
              <a:tr h="360040">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360040">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７校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286851104"/>
                  </a:ext>
                </a:extLst>
              </a:tr>
              <a:tr h="412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　（アブロード・インターナショナルスクール大阪、大阪</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YMCA</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インターナショナルスクール、関西学院大阪インターナショナルスクール、コリア国際学園、大阪女学院高等学校）</a:t>
                      </a:r>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、兵庫、愛知</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各５校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297084">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山梨、京都</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各４校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317046">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宮城、茨城、長野、広島、福岡</a:t>
                      </a:r>
                      <a:endParaRPr kumimoji="1" lang="en-US" altLang="ja-JP"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各３校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4274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埼玉、沖縄</a:t>
                      </a:r>
                      <a:endParaRPr kumimoji="1" lang="en-US" altLang="ja-JP"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各２校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385672066"/>
                  </a:ext>
                </a:extLst>
              </a:tr>
              <a:tr h="360040">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群馬、静岡、</a:t>
                      </a:r>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岐阜、滋賀、岡山</a:t>
                      </a:r>
                      <a:endParaRPr kumimoji="1" lang="ja-JP" altLang="en-US" sz="1400" u="none" dirty="0">
                        <a:solidFill>
                          <a:schemeClr val="tx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各１校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r h="412086">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6"/>
                  </a:ext>
                </a:extLst>
              </a:tr>
            </a:tbl>
          </a:graphicData>
        </a:graphic>
      </p:graphicFrame>
      <p:sp>
        <p:nvSpPr>
          <p:cNvPr id="15" name="正方形/長方形 14"/>
          <p:cNvSpPr/>
          <p:nvPr/>
        </p:nvSpPr>
        <p:spPr>
          <a:xfrm>
            <a:off x="83039" y="1106488"/>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国際的な認定・認証を受けたインターナショナルスクールは世界で増加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以上の国と地域に</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校）。</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55</a:t>
            </a:fld>
            <a:endParaRPr lang="ja-JP" altLang="en-US" b="1" dirty="0"/>
          </a:p>
        </p:txBody>
      </p:sp>
    </p:spTree>
    <p:extLst>
      <p:ext uri="{BB962C8B-B14F-4D97-AF65-F5344CB8AC3E}">
        <p14:creationId xmlns:p14="http://schemas.microsoft.com/office/powerpoint/2010/main" val="42271060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3039" y="617181"/>
            <a:ext cx="9073007" cy="338554"/>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外国人留学生の受入状況</a:t>
            </a:r>
            <a:endParaRPr lang="en-US" altLang="zh-CN"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83039" y="1124744"/>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の高等教育機関受入留学生数は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17,376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位。戦略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以降、ベトナムからの留学生を中心に増加傾向にあるが、東京との開きは大きい。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36250" y="1916832"/>
            <a:ext cx="4716270"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・地域別</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の大阪府内高等教育機関受入留学生数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：大阪府府民文化部（資料提供：日本学生支援機構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p>
        </p:txBody>
      </p:sp>
      <p:graphicFrame>
        <p:nvGraphicFramePr>
          <p:cNvPr id="15" name="表 14"/>
          <p:cNvGraphicFramePr>
            <a:graphicFrameLocks noGrp="1"/>
          </p:cNvGraphicFramePr>
          <p:nvPr>
            <p:extLst>
              <p:ext uri="{D42A27DB-BD31-4B8C-83A1-F6EECF244321}">
                <p14:modId xmlns:p14="http://schemas.microsoft.com/office/powerpoint/2010/main" val="2247047635"/>
              </p:ext>
            </p:extLst>
          </p:nvPr>
        </p:nvGraphicFramePr>
        <p:xfrm>
          <a:off x="4057829" y="2454802"/>
          <a:ext cx="5000700" cy="4032442"/>
        </p:xfrm>
        <a:graphic>
          <a:graphicData uri="http://schemas.openxmlformats.org/drawingml/2006/table">
            <a:tbl>
              <a:tblPr firstRow="1" firstCol="1" bandRow="1"/>
              <a:tblGrid>
                <a:gridCol w="162560">
                  <a:extLst>
                    <a:ext uri="{9D8B030D-6E8A-4147-A177-3AD203B41FA5}">
                      <a16:colId xmlns:a16="http://schemas.microsoft.com/office/drawing/2014/main" val="20000"/>
                    </a:ext>
                  </a:extLst>
                </a:gridCol>
                <a:gridCol w="505194">
                  <a:extLst>
                    <a:ext uri="{9D8B030D-6E8A-4147-A177-3AD203B41FA5}">
                      <a16:colId xmlns:a16="http://schemas.microsoft.com/office/drawing/2014/main" val="20001"/>
                    </a:ext>
                  </a:extLst>
                </a:gridCol>
                <a:gridCol w="536227">
                  <a:extLst>
                    <a:ext uri="{9D8B030D-6E8A-4147-A177-3AD203B41FA5}">
                      <a16:colId xmlns:a16="http://schemas.microsoft.com/office/drawing/2014/main" val="20002"/>
                    </a:ext>
                  </a:extLst>
                </a:gridCol>
                <a:gridCol w="536227">
                  <a:extLst>
                    <a:ext uri="{9D8B030D-6E8A-4147-A177-3AD203B41FA5}">
                      <a16:colId xmlns:a16="http://schemas.microsoft.com/office/drawing/2014/main" val="20003"/>
                    </a:ext>
                  </a:extLst>
                </a:gridCol>
                <a:gridCol w="536227">
                  <a:extLst>
                    <a:ext uri="{9D8B030D-6E8A-4147-A177-3AD203B41FA5}">
                      <a16:colId xmlns:a16="http://schemas.microsoft.com/office/drawing/2014/main" val="20004"/>
                    </a:ext>
                  </a:extLst>
                </a:gridCol>
                <a:gridCol w="536227">
                  <a:extLst>
                    <a:ext uri="{9D8B030D-6E8A-4147-A177-3AD203B41FA5}">
                      <a16:colId xmlns:a16="http://schemas.microsoft.com/office/drawing/2014/main" val="20005"/>
                    </a:ext>
                  </a:extLst>
                </a:gridCol>
                <a:gridCol w="535931">
                  <a:extLst>
                    <a:ext uri="{9D8B030D-6E8A-4147-A177-3AD203B41FA5}">
                      <a16:colId xmlns:a16="http://schemas.microsoft.com/office/drawing/2014/main" val="20006"/>
                    </a:ext>
                  </a:extLst>
                </a:gridCol>
                <a:gridCol w="535931">
                  <a:extLst>
                    <a:ext uri="{9D8B030D-6E8A-4147-A177-3AD203B41FA5}">
                      <a16:colId xmlns:a16="http://schemas.microsoft.com/office/drawing/2014/main" val="20007"/>
                    </a:ext>
                  </a:extLst>
                </a:gridCol>
                <a:gridCol w="558088">
                  <a:extLst>
                    <a:ext uri="{9D8B030D-6E8A-4147-A177-3AD203B41FA5}">
                      <a16:colId xmlns:a16="http://schemas.microsoft.com/office/drawing/2014/main" val="20008"/>
                    </a:ext>
                  </a:extLst>
                </a:gridCol>
                <a:gridCol w="558088">
                  <a:extLst>
                    <a:ext uri="{9D8B030D-6E8A-4147-A177-3AD203B41FA5}">
                      <a16:colId xmlns:a16="http://schemas.microsoft.com/office/drawing/2014/main" val="1106900514"/>
                    </a:ext>
                  </a:extLst>
                </a:gridCol>
              </a:tblGrid>
              <a:tr h="247641">
                <a:tc gridSpan="8">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528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(H22)</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7641">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9,683</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9,422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9,456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9,487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9,704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10,695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12,135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14,398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7,000</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6,688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6,704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6,517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6,414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7,271</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韓国</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1,185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47641">
                <a:tc>
                  <a:txBody>
                    <a:bodyPr/>
                    <a:lstStyle/>
                    <a:p>
                      <a:pPr algn="just">
                        <a:lnSpc>
                          <a:spcPct val="100000"/>
                        </a:lnSpc>
                        <a:spcAft>
                          <a:spcPts val="0"/>
                        </a:spcAft>
                      </a:pP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623</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851</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altLang="en-US" sz="9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629</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1,374</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2,108</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3,368</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ヨーロッパ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519</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548</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538</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561</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中近東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アフリカ</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オセアニア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250</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中南米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102</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6414">
                <a:tc gridSpan="2">
                  <a:txBody>
                    <a:bodyPr/>
                    <a:lstStyle/>
                    <a:p>
                      <a:pPr algn="l">
                        <a:lnSpc>
                          <a:spcPct val="100000"/>
                        </a:lnSpc>
                        <a:spcAft>
                          <a:spcPts val="0"/>
                        </a:spcAft>
                      </a:pPr>
                      <a:r>
                        <a:rPr lang="ja-JP" altLang="en-US" sz="9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その他</a:t>
                      </a:r>
                      <a:endPar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ctr">
                        <a:lnSpc>
                          <a:spcPct val="100000"/>
                        </a:lnSpc>
                        <a:spcAft>
                          <a:spcPts val="0"/>
                        </a:spcAft>
                      </a:pPr>
                      <a:r>
                        <a:rPr lang="ja-JP" sz="9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kumimoji="1" lang="ja-JP" altLang="en-US"/>
                    </a:p>
                  </a:txBody>
                  <a:tcPr/>
                </a:tc>
                <a:tc>
                  <a:txBody>
                    <a:bodyPr/>
                    <a:lstStyle/>
                    <a:p>
                      <a:pPr algn="r">
                        <a:lnSpc>
                          <a:spcPct val="100000"/>
                        </a:lnSpc>
                        <a:spcAft>
                          <a:spcPts val="0"/>
                        </a:spcAft>
                      </a:pPr>
                      <a:r>
                        <a:rPr lang="en-US"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10,791</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10,325</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10,521</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a:lnSpc>
                          <a:spcPct val="100000"/>
                        </a:lnSpc>
                        <a:spcAft>
                          <a:spcPts val="0"/>
                        </a:spcAft>
                      </a:pPr>
                      <a:r>
                        <a:rPr lang="en-US"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10,533</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10,853</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11,916</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13,365</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15,600</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14"/>
                  </a:ext>
                </a:extLst>
              </a:tr>
            </a:tbl>
          </a:graphicData>
        </a:graphic>
      </p:graphicFrame>
      <p:sp>
        <p:nvSpPr>
          <p:cNvPr id="17" name="正方形/長方形 16"/>
          <p:cNvSpPr/>
          <p:nvPr/>
        </p:nvSpPr>
        <p:spPr>
          <a:xfrm>
            <a:off x="35496" y="1916832"/>
            <a:ext cx="4752528" cy="677108"/>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○都道府県別の高等教育機関受入</a:t>
            </a:r>
            <a:r>
              <a:rPr lang="zh-CN" altLang="en-US" sz="1400" dirty="0" smtClean="0">
                <a:latin typeface="Meiryo UI" panose="020B0604030504040204" pitchFamily="50" charset="-128"/>
                <a:ea typeface="Meiryo UI" panose="020B0604030504040204" pitchFamily="50" charset="-128"/>
                <a:cs typeface="Meiryo UI" panose="020B0604030504040204" pitchFamily="50" charset="-128"/>
              </a:rPr>
              <a:t>留学生数</a:t>
            </a:r>
            <a:endParaRPr lang="en-US" altLang="zh-CN"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1200" dirty="0" smtClean="0">
                <a:latin typeface="Meiryo UI" panose="020B0604030504040204" pitchFamily="50" charset="-128"/>
                <a:ea typeface="Meiryo UI" panose="020B0604030504040204" pitchFamily="50" charset="-128"/>
                <a:cs typeface="Meiryo UI" panose="020B0604030504040204" pitchFamily="50" charset="-128"/>
              </a:rPr>
              <a:t>出典：日本学生支援機構「外国人留学生在籍状況調査結果」</a:t>
            </a:r>
            <a:endParaRPr lang="en-US" altLang="zh-CN"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CN"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0" y="2624718"/>
            <a:ext cx="1224136" cy="253916"/>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円/楕円 1"/>
          <p:cNvSpPr/>
          <p:nvPr/>
        </p:nvSpPr>
        <p:spPr>
          <a:xfrm>
            <a:off x="7740352"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Ⅳ</a:t>
            </a: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56</a:t>
            </a:fld>
            <a:endParaRPr lang="ja-JP" altLang="en-US" b="1" dirty="0"/>
          </a:p>
        </p:txBody>
      </p:sp>
      <p:graphicFrame>
        <p:nvGraphicFramePr>
          <p:cNvPr id="12" name="グラフ 11"/>
          <p:cNvGraphicFramePr>
            <a:graphicFrameLocks/>
          </p:cNvGraphicFramePr>
          <p:nvPr>
            <p:extLst>
              <p:ext uri="{D42A27DB-BD31-4B8C-83A1-F6EECF244321}">
                <p14:modId xmlns:p14="http://schemas.microsoft.com/office/powerpoint/2010/main" val="3959070111"/>
              </p:ext>
            </p:extLst>
          </p:nvPr>
        </p:nvGraphicFramePr>
        <p:xfrm>
          <a:off x="0" y="2636822"/>
          <a:ext cx="4686003" cy="41474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4364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668344" y="2564904"/>
            <a:ext cx="1584176"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（単位：人、％）</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66321" y="611007"/>
            <a:ext cx="8433329" cy="523220"/>
          </a:xfrm>
          <a:prstGeom prst="rect">
            <a:avLst/>
          </a:prstGeom>
          <a:noFill/>
        </p:spPr>
        <p:txBody>
          <a:bodyPr wrap="square" rtlCol="0">
            <a:spAutoFit/>
          </a:bodyPr>
          <a:lstStyle/>
          <a:p>
            <a:pPr lvl="0" indent="133350" eaLnBrk="0" fontAlgn="base" hangingPunct="0">
              <a:spcBef>
                <a:spcPct val="0"/>
              </a:spcBef>
              <a:spcAft>
                <a:spcPct val="0"/>
              </a:spcAf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■外国人留学生の日本企業等への就職状況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lvl="0" indent="133350" eaLnBrk="0" fontAlgn="base" hangingPunct="0">
              <a:spcBef>
                <a:spcPct val="0"/>
              </a:spcBef>
              <a:spcAft>
                <a:spcPct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出典：法務省入国管理局</a:t>
            </a:r>
            <a:r>
              <a:rPr lang="ja-JP" altLang="en-US" sz="120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a:latin typeface="Meiryo UI" panose="020B0604030504040204" pitchFamily="50" charset="-128"/>
                <a:ea typeface="Meiryo UI" panose="020B0604030504040204" pitchFamily="50" charset="-128"/>
                <a:cs typeface="Meiryo UI" panose="020B0604030504040204" pitchFamily="50" charset="-128"/>
              </a:rPr>
              <a:t>29</a:t>
            </a:r>
            <a:r>
              <a:rPr lang="ja-JP" altLang="en-US" sz="120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における留学生の日本企業等への就職状況について」</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2"/>
          <p:cNvGraphicFramePr>
            <a:graphicFrameLocks noGrp="1"/>
          </p:cNvGraphicFramePr>
          <p:nvPr>
            <p:extLst>
              <p:ext uri="{D42A27DB-BD31-4B8C-83A1-F6EECF244321}">
                <p14:modId xmlns:p14="http://schemas.microsoft.com/office/powerpoint/2010/main" val="4293077993"/>
              </p:ext>
            </p:extLst>
          </p:nvPr>
        </p:nvGraphicFramePr>
        <p:xfrm>
          <a:off x="163460" y="2849168"/>
          <a:ext cx="8756316" cy="3626823"/>
        </p:xfrm>
        <a:graphic>
          <a:graphicData uri="http://schemas.openxmlformats.org/drawingml/2006/table">
            <a:tbl>
              <a:tblPr/>
              <a:tblGrid>
                <a:gridCol w="972924">
                  <a:extLst>
                    <a:ext uri="{9D8B030D-6E8A-4147-A177-3AD203B41FA5}">
                      <a16:colId xmlns:a16="http://schemas.microsoft.com/office/drawing/2014/main" val="20000"/>
                    </a:ext>
                  </a:extLst>
                </a:gridCol>
                <a:gridCol w="972924">
                  <a:extLst>
                    <a:ext uri="{9D8B030D-6E8A-4147-A177-3AD203B41FA5}">
                      <a16:colId xmlns:a16="http://schemas.microsoft.com/office/drawing/2014/main" val="20001"/>
                    </a:ext>
                  </a:extLst>
                </a:gridCol>
                <a:gridCol w="972924">
                  <a:extLst>
                    <a:ext uri="{9D8B030D-6E8A-4147-A177-3AD203B41FA5}">
                      <a16:colId xmlns:a16="http://schemas.microsoft.com/office/drawing/2014/main" val="20002"/>
                    </a:ext>
                  </a:extLst>
                </a:gridCol>
                <a:gridCol w="972924">
                  <a:extLst>
                    <a:ext uri="{9D8B030D-6E8A-4147-A177-3AD203B41FA5}">
                      <a16:colId xmlns:a16="http://schemas.microsoft.com/office/drawing/2014/main" val="20003"/>
                    </a:ext>
                  </a:extLst>
                </a:gridCol>
                <a:gridCol w="972924">
                  <a:extLst>
                    <a:ext uri="{9D8B030D-6E8A-4147-A177-3AD203B41FA5}">
                      <a16:colId xmlns:a16="http://schemas.microsoft.com/office/drawing/2014/main" val="20004"/>
                    </a:ext>
                  </a:extLst>
                </a:gridCol>
                <a:gridCol w="972924">
                  <a:extLst>
                    <a:ext uri="{9D8B030D-6E8A-4147-A177-3AD203B41FA5}">
                      <a16:colId xmlns:a16="http://schemas.microsoft.com/office/drawing/2014/main" val="20005"/>
                    </a:ext>
                  </a:extLst>
                </a:gridCol>
                <a:gridCol w="972924">
                  <a:extLst>
                    <a:ext uri="{9D8B030D-6E8A-4147-A177-3AD203B41FA5}">
                      <a16:colId xmlns:a16="http://schemas.microsoft.com/office/drawing/2014/main" val="20006"/>
                    </a:ext>
                  </a:extLst>
                </a:gridCol>
                <a:gridCol w="972924">
                  <a:extLst>
                    <a:ext uri="{9D8B030D-6E8A-4147-A177-3AD203B41FA5}">
                      <a16:colId xmlns:a16="http://schemas.microsoft.com/office/drawing/2014/main" val="20007"/>
                    </a:ext>
                  </a:extLst>
                </a:gridCol>
                <a:gridCol w="972924">
                  <a:extLst>
                    <a:ext uri="{9D8B030D-6E8A-4147-A177-3AD203B41FA5}">
                      <a16:colId xmlns:a16="http://schemas.microsoft.com/office/drawing/2014/main" val="3311832355"/>
                    </a:ext>
                  </a:extLst>
                </a:gridCol>
              </a:tblGrid>
              <a:tr h="606823">
                <a:tc>
                  <a:txBody>
                    <a:bodyPr/>
                    <a:lstStyle/>
                    <a:p>
                      <a:pPr algn="ctr" rtl="0" fontAlgn="ctr"/>
                      <a:r>
                        <a:rPr lang="ja-JP" altLang="en-US" sz="1400" b="1" i="0" u="none" strike="noStrike" dirty="0">
                          <a:solidFill>
                            <a:schemeClr val="bg1"/>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2010</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H22)</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2011</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H23)</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2012</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H24)</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2013</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H25)</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smtClean="0">
                          <a:solidFill>
                            <a:schemeClr val="bg1"/>
                          </a:solidFill>
                          <a:effectLst/>
                          <a:latin typeface="Calibri"/>
                        </a:rPr>
                        <a:t>2014</a:t>
                      </a:r>
                      <a:r>
                        <a:rPr lang="en-US" sz="1600" b="1" i="0" u="none" strike="noStrike" dirty="0">
                          <a:solidFill>
                            <a:schemeClr val="bg1"/>
                          </a:solidFill>
                          <a:effectLst/>
                          <a:latin typeface="Calibri"/>
                        </a:rPr>
                        <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a:t>
                      </a:r>
                      <a:r>
                        <a:rPr lang="en-US" altLang="ja-JP" sz="1600" b="1" i="0" u="none" strike="noStrike" dirty="0" smtClean="0">
                          <a:solidFill>
                            <a:schemeClr val="bg1"/>
                          </a:solidFill>
                          <a:effectLst/>
                          <a:latin typeface="Calibri"/>
                        </a:rPr>
                        <a:t>6</a:t>
                      </a:r>
                      <a:r>
                        <a:rPr lang="en-US" sz="1600" b="1" i="0" u="none" strike="noStrike" dirty="0" smtClean="0">
                          <a:solidFill>
                            <a:schemeClr val="bg1"/>
                          </a:solidFill>
                          <a:effectLst/>
                          <a:latin typeface="Calibri"/>
                        </a:rPr>
                        <a:t>)</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smtClean="0">
                          <a:solidFill>
                            <a:schemeClr val="bg1"/>
                          </a:solidFill>
                          <a:effectLst/>
                          <a:latin typeface="Calibri"/>
                        </a:rPr>
                        <a:t>2015</a:t>
                      </a:r>
                    </a:p>
                    <a:p>
                      <a:pPr algn="ctr" rtl="0" fontAlgn="ctr"/>
                      <a:r>
                        <a:rPr lang="en-US" altLang="ja-JP" sz="1600" b="1" i="0" u="none" strike="noStrike" dirty="0" smtClean="0">
                          <a:solidFill>
                            <a:schemeClr val="bg1"/>
                          </a:solidFill>
                          <a:effectLst/>
                          <a:latin typeface="Calibri"/>
                        </a:rPr>
                        <a:t>(H27</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smtClean="0">
                          <a:solidFill>
                            <a:schemeClr val="bg1"/>
                          </a:solidFill>
                          <a:effectLst/>
                          <a:latin typeface="Calibri"/>
                        </a:rPr>
                        <a:t>2016</a:t>
                      </a:r>
                    </a:p>
                    <a:p>
                      <a:pPr algn="ctr" rtl="0" fontAlgn="ctr"/>
                      <a:r>
                        <a:rPr lang="en-US" altLang="ja-JP" sz="1600" b="1" i="0" u="none" strike="noStrike" dirty="0" smtClean="0">
                          <a:solidFill>
                            <a:schemeClr val="bg1"/>
                          </a:solidFill>
                          <a:effectLst/>
                          <a:latin typeface="Calibri"/>
                        </a:rPr>
                        <a:t>(H28)</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smtClean="0">
                          <a:solidFill>
                            <a:schemeClr val="bg1"/>
                          </a:solidFill>
                          <a:effectLst/>
                          <a:latin typeface="Calibri"/>
                        </a:rPr>
                        <a:t>2017</a:t>
                      </a:r>
                    </a:p>
                    <a:p>
                      <a:pPr algn="ctr" rtl="0" fontAlgn="ctr"/>
                      <a:r>
                        <a:rPr lang="en-US" altLang="ja-JP" sz="1600" b="1" i="0" u="none" strike="noStrike" dirty="0" smtClean="0">
                          <a:solidFill>
                            <a:schemeClr val="bg1"/>
                          </a:solidFill>
                          <a:effectLst/>
                          <a:latin typeface="Calibri"/>
                        </a:rPr>
                        <a:t>(H29)</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37477">
                <a:tc rowSpan="2">
                  <a:txBody>
                    <a:bodyPr/>
                    <a:lstStyle/>
                    <a:p>
                      <a:pPr algn="ctr" fontAlgn="ctr"/>
                      <a:r>
                        <a:rPr lang="ja-JP" altLang="en-US" sz="1400" b="1" i="0" u="none" strike="noStrike" dirty="0" smtClean="0">
                          <a:solidFill>
                            <a:schemeClr val="bg1"/>
                          </a:solidFill>
                          <a:effectLst/>
                          <a:latin typeface="ＭＳ Ｐゴシック"/>
                        </a:rPr>
                        <a:t>大阪</a:t>
                      </a:r>
                      <a:endParaRPr lang="en-US" altLang="ja-JP" sz="1400" b="1" i="0" u="none" strike="noStrike" dirty="0" smtClean="0">
                        <a:solidFill>
                          <a:schemeClr val="bg1"/>
                        </a:solidFill>
                        <a:effectLst/>
                        <a:latin typeface="ＭＳ Ｐゴシック"/>
                      </a:endParaRPr>
                    </a:p>
                    <a:p>
                      <a:pPr algn="ctr" fontAlgn="ctr"/>
                      <a:r>
                        <a:rPr lang="ja-JP" altLang="en-US" sz="1400" b="1" i="0" u="none" strike="noStrike" dirty="0" smtClean="0">
                          <a:solidFill>
                            <a:schemeClr val="bg1"/>
                          </a:solidFill>
                          <a:effectLst/>
                          <a:latin typeface="ＭＳ Ｐゴシック"/>
                        </a:rPr>
                        <a:t>（全国比）</a:t>
                      </a:r>
                      <a:endParaRPr lang="ja-JP" altLang="en-US" sz="1400" b="1" i="0" u="none" strike="noStrike" dirty="0">
                        <a:solidFill>
                          <a:schemeClr val="bg1"/>
                        </a:solidFill>
                        <a:effectLst/>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1,354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1,614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1,989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2,228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1"/>
                  </a:ext>
                </a:extLst>
              </a:tr>
              <a:tr h="423366">
                <a:tc vMerge="1">
                  <a:txBody>
                    <a:bodyPr/>
                    <a:lstStyle/>
                    <a:p>
                      <a:endParaRPr kumimoji="1" lang="ja-JP" altLang="en-US"/>
                    </a:p>
                  </a:txBody>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(9.3)</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(10.3)</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(10.2)</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2"/>
                  </a:ext>
                </a:extLst>
              </a:tr>
              <a:tr h="366915">
                <a:tc>
                  <a:txBody>
                    <a:bodyPr/>
                    <a:lstStyle/>
                    <a:p>
                      <a:pPr algn="ctr" fontAlgn="t"/>
                      <a:r>
                        <a:rPr lang="ja-JP" altLang="en-US" sz="1400" b="1" i="0" u="none" strike="noStrike" dirty="0">
                          <a:solidFill>
                            <a:schemeClr val="bg1"/>
                          </a:solidFill>
                          <a:effectLst/>
                          <a:latin typeface="ＭＳ Ｐゴシック"/>
                        </a:rPr>
                        <a:t>東京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5,359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6,140</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7,626</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9,265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52804">
                <a:tc>
                  <a:txBody>
                    <a:bodyPr/>
                    <a:lstStyle/>
                    <a:p>
                      <a:pPr algn="ctr" fontAlgn="t"/>
                      <a:r>
                        <a:rPr lang="ja-JP" altLang="en-US" sz="1400" b="1" i="0" u="none" strike="noStrike" dirty="0">
                          <a:solidFill>
                            <a:schemeClr val="bg1"/>
                          </a:solidFill>
                          <a:effectLst/>
                          <a:latin typeface="ＭＳ Ｐゴシック"/>
                        </a:rPr>
                        <a:t>神奈川</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808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1,278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6915">
                <a:tc>
                  <a:txBody>
                    <a:bodyPr/>
                    <a:lstStyle/>
                    <a:p>
                      <a:pPr algn="ctr" fontAlgn="t"/>
                      <a:r>
                        <a:rPr lang="ja-JP" altLang="en-US" sz="1400" b="1" i="0" u="none" strike="noStrike" dirty="0">
                          <a:solidFill>
                            <a:schemeClr val="bg1"/>
                          </a:solidFill>
                          <a:effectLst/>
                          <a:latin typeface="ＭＳ Ｐゴシック"/>
                        </a:rPr>
                        <a:t>愛知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746</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949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52804">
                <a:tc>
                  <a:txBody>
                    <a:bodyPr/>
                    <a:lstStyle/>
                    <a:p>
                      <a:pPr algn="ctr" fontAlgn="t"/>
                      <a:r>
                        <a:rPr lang="ja-JP" altLang="en-US" sz="1400" b="1" i="0" u="none" strike="noStrike" dirty="0">
                          <a:solidFill>
                            <a:schemeClr val="bg1"/>
                          </a:solidFill>
                          <a:effectLst/>
                          <a:latin typeface="ＭＳ Ｐゴシック"/>
                        </a:rPr>
                        <a:t>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377</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657</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66915">
                <a:tc>
                  <a:txBody>
                    <a:bodyPr/>
                    <a:lstStyle/>
                    <a:p>
                      <a:pPr algn="ctr" fontAlgn="t"/>
                      <a:r>
                        <a:rPr lang="ja-JP" altLang="en-US" sz="1400" b="1" i="0" u="none" strike="noStrike" dirty="0">
                          <a:solidFill>
                            <a:schemeClr val="bg1"/>
                          </a:solidFill>
                          <a:effectLst/>
                          <a:latin typeface="ＭＳ Ｐゴシック"/>
                        </a:rPr>
                        <a:t>福岡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525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703</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892</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52804">
                <a:tc>
                  <a:txBody>
                    <a:bodyPr/>
                    <a:lstStyle/>
                    <a:p>
                      <a:pPr algn="ctr" fontAlgn="t"/>
                      <a:r>
                        <a:rPr lang="ja-JP" altLang="en-US" sz="1400" b="1" i="0" u="none" strike="noStrike" dirty="0">
                          <a:solidFill>
                            <a:schemeClr val="bg1"/>
                          </a:solidFill>
                          <a:effectLst/>
                          <a:latin typeface="ＭＳ Ｐゴシック"/>
                        </a:rPr>
                        <a:t>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7,831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11,647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12,958</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15,657</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19,435</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22,419</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
        <p:nvSpPr>
          <p:cNvPr id="14" name="正方形/長方形 13"/>
          <p:cNvSpPr/>
          <p:nvPr/>
        </p:nvSpPr>
        <p:spPr>
          <a:xfrm>
            <a:off x="83039" y="1209963"/>
            <a:ext cx="8928992" cy="135494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に大阪府に所在する企業等に就職した外国人</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留学生は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2,228</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前年比約</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12.0%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増。戦略策定以降、一貫して増加傾向。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大阪府に所在する企業等への就職者数の全国に占める</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9.9%</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東京都が</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44.2</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神奈川県が</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5.7%</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愛知県が</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となっており、大阪への就職者数の割合は全国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番目だが、東京への集中度合が高い。</a:t>
            </a: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57</a:t>
            </a:fld>
            <a:endParaRPr lang="ja-JP" altLang="en-US" b="1" dirty="0"/>
          </a:p>
        </p:txBody>
      </p:sp>
    </p:spTree>
    <p:extLst>
      <p:ext uri="{BB962C8B-B14F-4D97-AF65-F5344CB8AC3E}">
        <p14:creationId xmlns:p14="http://schemas.microsoft.com/office/powerpoint/2010/main" val="8767885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7504" y="404665"/>
            <a:ext cx="8631164"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■都道府県別、外国人労働者・在留外国人の状況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743219"/>
            <a:ext cx="8928992" cy="22065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ts val="1800"/>
              </a:lnSpc>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月末現在の国内における外国人労働者数は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万人と過去最高を更新（前年比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％の増加）。都道府県別では、東京都（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％）が最も多く、</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次いで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なっている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800"/>
              </a:lnSpc>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そのうち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、「専門的・技術的分野の在留資格」を持つ者は全国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都道府県別では、東京</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続く。</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800"/>
              </a:lnSpc>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大阪府の専門・技術的分野の在留資格をもつ外国人労働者数は、近年増加傾向にあるが、依然として東京との差は大きい。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800"/>
              </a:lnSpc>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「専門的・技術的分野」のうち、「経営・管理」の在留資格を持つ府内在留外国人は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人と、東京・埼玉に次いで多く、近年増加傾向にある。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9184" y="6423719"/>
            <a:ext cx="5475279" cy="461665"/>
          </a:xfrm>
          <a:prstGeom prst="rect">
            <a:avLst/>
          </a:prstGeom>
        </p:spPr>
        <p:txBody>
          <a:bodyPr wrap="square">
            <a:spAutoFit/>
          </a:bodyPr>
          <a:lstStyle/>
          <a:p>
            <a:pPr lvl="0" algn="just">
              <a:defRPr/>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出入国</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管理及び難民認定法における「専門的・技術的分野の在留資格」には</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教授」、「芸術」、「宗教」、「報道」</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高度専門職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号」、「投資・経営」</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法律・会計業務」、「医療」、「研究」、「教育」、「技術・人文知識・国際業務」</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企業内転勤」、「興行」、「介護」、「技能」が該当する。</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834127"/>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58</a:t>
            </a:fld>
            <a:endParaRPr lang="ja-JP" altLang="en-US" b="1" dirty="0"/>
          </a:p>
        </p:txBody>
      </p:sp>
      <p:sp>
        <p:nvSpPr>
          <p:cNvPr id="15" name="テキスト ボックス 14"/>
          <p:cNvSpPr txBox="1"/>
          <p:nvPr/>
        </p:nvSpPr>
        <p:spPr>
          <a:xfrm>
            <a:off x="-108520" y="2955650"/>
            <a:ext cx="4002169" cy="62324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都道府県別外国人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労働者数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月末現在）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：厚生労働省「外国人雇用状況の届出状況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5715246" y="2924944"/>
            <a:ext cx="3465266" cy="461665"/>
          </a:xfrm>
          <a:prstGeom prst="rect">
            <a:avLst/>
          </a:prstGeom>
          <a:noFill/>
        </p:spPr>
        <p:txBody>
          <a:bodyPr wrap="square" rtlCol="0">
            <a:spAutoFit/>
          </a:bodyPr>
          <a:lstStyle/>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○「経営・管理</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の在留資格を持つ在留外国人数</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出典：法務省「在留外国人統計」より作成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436096" y="6273225"/>
            <a:ext cx="3707904" cy="584775"/>
          </a:xfrm>
          <a:prstGeom prst="rect">
            <a:avLst/>
          </a:prstGeom>
        </p:spPr>
        <p:txBody>
          <a:bodyPr wrap="square">
            <a:spAutoFit/>
          </a:bodyPr>
          <a:lstStyle/>
          <a:p>
            <a:pPr lvl="0" algn="just">
              <a:defRPr/>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月より在留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資格「投資・経営</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」が「経営・管理」に名称変更された。</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これにより、</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月までは外国</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資本（外資系）の会社に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おける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経営</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・管理活動</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に活動</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対象が</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限られて</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いた</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月からは、</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資本（日系企業</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会社に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おける経営</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・管理活動</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も対象</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なった。</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469267" y="2930826"/>
            <a:ext cx="2974941" cy="646331"/>
          </a:xfrm>
          <a:prstGeom prst="rect">
            <a:avLst/>
          </a:prstGeom>
          <a:noFill/>
        </p:spPr>
        <p:txBody>
          <a:bodyPr wrap="square" rtlCol="0">
            <a:spAutoFit/>
          </a:bodyPr>
          <a:lstStyle/>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を持つ外国人労働者数の推移</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8532440" y="3305719"/>
            <a:ext cx="1008112"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5652120" y="3305719"/>
            <a:ext cx="622998" cy="22200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3212520769"/>
              </p:ext>
            </p:extLst>
          </p:nvPr>
        </p:nvGraphicFramePr>
        <p:xfrm>
          <a:off x="3563888" y="3573854"/>
          <a:ext cx="2089291" cy="2519442"/>
        </p:xfrm>
        <a:graphic>
          <a:graphicData uri="http://schemas.openxmlformats.org/drawingml/2006/table">
            <a:tbl>
              <a:tblPr firstRow="1" bandRow="1">
                <a:tableStyleId>{5C22544A-7EE6-4342-B048-85BDC9FD1C3A}</a:tableStyleId>
              </a:tblPr>
              <a:tblGrid>
                <a:gridCol w="1274541">
                  <a:extLst>
                    <a:ext uri="{9D8B030D-6E8A-4147-A177-3AD203B41FA5}">
                      <a16:colId xmlns:a16="http://schemas.microsoft.com/office/drawing/2014/main" val="471118431"/>
                    </a:ext>
                  </a:extLst>
                </a:gridCol>
                <a:gridCol w="814750">
                  <a:extLst>
                    <a:ext uri="{9D8B030D-6E8A-4147-A177-3AD203B41FA5}">
                      <a16:colId xmlns:a16="http://schemas.microsoft.com/office/drawing/2014/main" val="1730175475"/>
                    </a:ext>
                  </a:extLst>
                </a:gridCol>
              </a:tblGrid>
              <a:tr h="279938">
                <a:tc>
                  <a:txBody>
                    <a:bodyPr/>
                    <a:lstStyle/>
                    <a:p>
                      <a:pPr algn="ctr"/>
                      <a:r>
                        <a:rPr kumimoji="1" lang="ja-JP" altLang="en-US" sz="1100" dirty="0" smtClean="0">
                          <a:latin typeface="Meiryo UI" panose="020B0604030504040204" pitchFamily="50" charset="-128"/>
                          <a:ea typeface="Meiryo UI" panose="020B0604030504040204" pitchFamily="50" charset="-128"/>
                        </a:rPr>
                        <a:t>時点</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100" dirty="0" smtClean="0">
                          <a:latin typeface="Meiryo UI" panose="020B0604030504040204" pitchFamily="50" charset="-128"/>
                          <a:ea typeface="Meiryo UI" panose="020B0604030504040204" pitchFamily="50" charset="-128"/>
                        </a:rPr>
                        <a:t>人数</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31899091"/>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2011</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8,704</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269188312"/>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2012</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9,044</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283810397"/>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2013</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9,339</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05016959"/>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2014</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9,759</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335094927"/>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2015</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10,052</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3208837676"/>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2016</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12,356</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3275531902"/>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2017</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15,258</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2568075657"/>
                  </a:ext>
                </a:extLst>
              </a:tr>
              <a:tr h="279938">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2018</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20,173</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2905132028"/>
                  </a:ext>
                </a:extLst>
              </a:tr>
            </a:tbl>
          </a:graphicData>
        </a:graphic>
      </p:graphicFrame>
      <p:pic>
        <p:nvPicPr>
          <p:cNvPr id="8" name="図 7"/>
          <p:cNvPicPr>
            <a:picLocks noChangeAspect="1"/>
          </p:cNvPicPr>
          <p:nvPr/>
        </p:nvPicPr>
        <p:blipFill>
          <a:blip r:embed="rId3"/>
          <a:stretch>
            <a:fillRect/>
          </a:stretch>
        </p:blipFill>
        <p:spPr>
          <a:xfrm>
            <a:off x="122978" y="3550370"/>
            <a:ext cx="3243353" cy="2901878"/>
          </a:xfrm>
          <a:prstGeom prst="rect">
            <a:avLst/>
          </a:prstGeom>
          <a:ln>
            <a:noFill/>
          </a:ln>
        </p:spPr>
      </p:pic>
      <p:sp>
        <p:nvSpPr>
          <p:cNvPr id="23" name="四角形吹き出し 22"/>
          <p:cNvSpPr/>
          <p:nvPr/>
        </p:nvSpPr>
        <p:spPr>
          <a:xfrm>
            <a:off x="1611327" y="3573854"/>
            <a:ext cx="1270167" cy="432048"/>
          </a:xfrm>
          <a:prstGeom prst="wedgeRectCallout">
            <a:avLst>
              <a:gd name="adj1" fmla="val -59842"/>
              <a:gd name="adj2" fmla="val 94626"/>
            </a:avLst>
          </a:prstGeom>
          <a:solidFill>
            <a:schemeClr val="bg1"/>
          </a:solid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外国人労働者に占める</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「専門的・技術的」資格保有者の割合（右軸）</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グラフ 17"/>
          <p:cNvGraphicFramePr>
            <a:graphicFrameLocks/>
          </p:cNvGraphicFramePr>
          <p:nvPr>
            <p:extLst>
              <p:ext uri="{D42A27DB-BD31-4B8C-83A1-F6EECF244321}">
                <p14:modId xmlns:p14="http://schemas.microsoft.com/office/powerpoint/2010/main" val="4201443098"/>
              </p:ext>
            </p:extLst>
          </p:nvPr>
        </p:nvGraphicFramePr>
        <p:xfrm>
          <a:off x="5747800" y="3454401"/>
          <a:ext cx="3288696" cy="28188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08708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88843" y="5716092"/>
            <a:ext cx="8634701" cy="461665"/>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「県民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経済計算標準方式（平成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年基準版）」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に準拠した実質経済成長率を記載。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出典：大阪府統計課「平成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民経済</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」、内閣府「平成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年度国民経済計算」</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88843" y="1140736"/>
            <a:ext cx="8537741" cy="1440160"/>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Meiryo UI" panose="020B0604030504040204" pitchFamily="50" charset="-128"/>
              <a:buChar char="○"/>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年度の実質成長率は、前年度比</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0.0</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％で横ばい。</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年平均の実質成長率は</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+0.79</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％。成長目標の</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％を下回る状況。</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景気全体の動きをみると、</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の大阪経済</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は消費</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が底堅く</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推移。設備</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投資の復調もあり、緩やかな回復が</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持続している。</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r>
              <a:rPr lang="zh-TW"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600" b="1" dirty="0">
                <a:latin typeface="Meiryo UI" panose="020B0604030504040204" pitchFamily="50" charset="-128"/>
                <a:ea typeface="Meiryo UI" panose="020B0604030504040204" pitchFamily="50" charset="-128"/>
                <a:cs typeface="Meiryo UI" panose="020B0604030504040204" pitchFamily="50" charset="-128"/>
              </a:rPr>
              <a:t>成長目標：年平均２％以上］</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07504" y="912488"/>
            <a:ext cx="8928992" cy="1796432"/>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5</a:t>
            </a:fld>
            <a:endParaRPr lang="ja-JP" altLang="en-US" b="1" dirty="0"/>
          </a:p>
        </p:txBody>
      </p:sp>
      <p:graphicFrame>
        <p:nvGraphicFramePr>
          <p:cNvPr id="9" name="表 8"/>
          <p:cNvGraphicFramePr>
            <a:graphicFrameLocks noGrp="1"/>
          </p:cNvGraphicFramePr>
          <p:nvPr>
            <p:extLst>
              <p:ext uri="{D42A27DB-BD31-4B8C-83A1-F6EECF244321}">
                <p14:modId xmlns:p14="http://schemas.microsoft.com/office/powerpoint/2010/main" val="13041853"/>
              </p:ext>
            </p:extLst>
          </p:nvPr>
        </p:nvGraphicFramePr>
        <p:xfrm>
          <a:off x="173400" y="2996952"/>
          <a:ext cx="8719080" cy="2522987"/>
        </p:xfrm>
        <a:graphic>
          <a:graphicData uri="http://schemas.openxmlformats.org/drawingml/2006/table">
            <a:tbl>
              <a:tblPr firstRow="1" firstCol="1" bandRow="1"/>
              <a:tblGrid>
                <a:gridCol w="1329516">
                  <a:extLst>
                    <a:ext uri="{9D8B030D-6E8A-4147-A177-3AD203B41FA5}">
                      <a16:colId xmlns:a16="http://schemas.microsoft.com/office/drawing/2014/main" val="20000"/>
                    </a:ext>
                  </a:extLst>
                </a:gridCol>
                <a:gridCol w="952505">
                  <a:extLst>
                    <a:ext uri="{9D8B030D-6E8A-4147-A177-3AD203B41FA5}">
                      <a16:colId xmlns:a16="http://schemas.microsoft.com/office/drawing/2014/main" val="20001"/>
                    </a:ext>
                  </a:extLst>
                </a:gridCol>
                <a:gridCol w="957973">
                  <a:extLst>
                    <a:ext uri="{9D8B030D-6E8A-4147-A177-3AD203B41FA5}">
                      <a16:colId xmlns:a16="http://schemas.microsoft.com/office/drawing/2014/main" val="20002"/>
                    </a:ext>
                  </a:extLst>
                </a:gridCol>
                <a:gridCol w="916522">
                  <a:extLst>
                    <a:ext uri="{9D8B030D-6E8A-4147-A177-3AD203B41FA5}">
                      <a16:colId xmlns:a16="http://schemas.microsoft.com/office/drawing/2014/main" val="20003"/>
                    </a:ext>
                  </a:extLst>
                </a:gridCol>
                <a:gridCol w="916522">
                  <a:extLst>
                    <a:ext uri="{9D8B030D-6E8A-4147-A177-3AD203B41FA5}">
                      <a16:colId xmlns:a16="http://schemas.microsoft.com/office/drawing/2014/main" val="20004"/>
                    </a:ext>
                  </a:extLst>
                </a:gridCol>
                <a:gridCol w="916522">
                  <a:extLst>
                    <a:ext uri="{9D8B030D-6E8A-4147-A177-3AD203B41FA5}">
                      <a16:colId xmlns:a16="http://schemas.microsoft.com/office/drawing/2014/main" val="20005"/>
                    </a:ext>
                  </a:extLst>
                </a:gridCol>
                <a:gridCol w="916522">
                  <a:extLst>
                    <a:ext uri="{9D8B030D-6E8A-4147-A177-3AD203B41FA5}">
                      <a16:colId xmlns:a16="http://schemas.microsoft.com/office/drawing/2014/main" val="20006"/>
                    </a:ext>
                  </a:extLst>
                </a:gridCol>
                <a:gridCol w="906499">
                  <a:extLst>
                    <a:ext uri="{9D8B030D-6E8A-4147-A177-3AD203B41FA5}">
                      <a16:colId xmlns:a16="http://schemas.microsoft.com/office/drawing/2014/main" val="20007"/>
                    </a:ext>
                  </a:extLst>
                </a:gridCol>
                <a:gridCol w="906499">
                  <a:extLst>
                    <a:ext uri="{9D8B030D-6E8A-4147-A177-3AD203B41FA5}">
                      <a16:colId xmlns:a16="http://schemas.microsoft.com/office/drawing/2014/main" val="20008"/>
                    </a:ext>
                  </a:extLst>
                </a:gridCol>
              </a:tblGrid>
              <a:tr h="660494">
                <a:tc>
                  <a:txBody>
                    <a:bodyPr/>
                    <a:lstStyle/>
                    <a:p>
                      <a:pPr algn="l">
                        <a:spcAft>
                          <a:spcPts val="0"/>
                        </a:spcAft>
                      </a:pPr>
                      <a:r>
                        <a:rPr lang="en-US"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p>
                    <a:p>
                      <a:pPr algn="ctr">
                        <a:spcAft>
                          <a:spcPts val="0"/>
                        </a:spcAft>
                      </a:pP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H22</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p>
                      <a:pPr algn="ctr">
                        <a:spcAft>
                          <a:spcPts val="0"/>
                        </a:spcAft>
                      </a:pP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p>
                      <a:pPr algn="ctr">
                        <a:spcAft>
                          <a:spcPts val="0"/>
                        </a:spcAft>
                      </a:pP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p>
                      <a:pPr algn="ctr">
                        <a:spcAft>
                          <a:spcPts val="0"/>
                        </a:spcAft>
                      </a:pP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p>
                      <a:pPr algn="ctr">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p>
                      <a:pPr algn="ctr">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p>
                      <a:pPr algn="ctr">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年平均</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875728">
                <a:tc>
                  <a:txBody>
                    <a:bodyPr/>
                    <a:lstStyle/>
                    <a:p>
                      <a:pPr algn="l">
                        <a:spcAft>
                          <a:spcPts val="0"/>
                        </a:spcAft>
                      </a:pPr>
                      <a:r>
                        <a:rPr 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府実質</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成長率</a:t>
                      </a:r>
                      <a:endParaRPr lang="en-US" altLang="ja-JP" sz="1400" kern="100" baseline="300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（年度ベース）</a:t>
                      </a:r>
                      <a:endParaRPr lang="ja-JP" sz="1400" kern="100" baseline="300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60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0.7%</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+0.7%</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0.0</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+0.79</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86765">
                <a:tc>
                  <a:txBody>
                    <a:bodyPr/>
                    <a:lstStyle/>
                    <a:p>
                      <a:pPr algn="l">
                        <a:spcAft>
                          <a:spcPts val="0"/>
                        </a:spcAft>
                      </a:pPr>
                      <a:r>
                        <a:rPr lang="en-US"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a:t>
                      </a:r>
                      <a:r>
                        <a:rPr 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実績</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（年度ベース）</a:t>
                      </a:r>
                      <a:endPar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spcAft>
                          <a:spcPts val="0"/>
                        </a:spcAft>
                      </a:pP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spcAft>
                          <a:spcPts val="0"/>
                        </a:spcAft>
                      </a:pP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a:t>
                      </a:r>
                      <a:r>
                        <a:rPr 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spcAft>
                          <a:spcPts val="0"/>
                        </a:spcAft>
                      </a:pP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+0.8</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spcAft>
                          <a:spcPts val="0"/>
                        </a:spcAft>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endParaRPr lang="ja-JP" sz="16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0.4</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+0.9</a:t>
                      </a:r>
                      <a:r>
                        <a:rPr lang="ja-JP" altLang="en-US"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6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+1.28</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329756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グラフ 15"/>
          <p:cNvGraphicFramePr>
            <a:graphicFrameLocks/>
          </p:cNvGraphicFramePr>
          <p:nvPr>
            <p:extLst>
              <p:ext uri="{D42A27DB-BD31-4B8C-83A1-F6EECF244321}">
                <p14:modId xmlns:p14="http://schemas.microsoft.com/office/powerpoint/2010/main" val="3732708575"/>
              </p:ext>
            </p:extLst>
          </p:nvPr>
        </p:nvGraphicFramePr>
        <p:xfrm>
          <a:off x="4283968" y="2756438"/>
          <a:ext cx="4728062" cy="3969920"/>
        </p:xfrm>
        <a:graphic>
          <a:graphicData uri="http://schemas.openxmlformats.org/drawingml/2006/chart">
            <c:chart xmlns:c="http://schemas.openxmlformats.org/drawingml/2006/chart" xmlns:r="http://schemas.openxmlformats.org/officeDocument/2006/relationships" r:id="rId3"/>
          </a:graphicData>
        </a:graphic>
      </p:graphicFrame>
      <p:sp>
        <p:nvSpPr>
          <p:cNvPr id="12" name="テキスト ボックス 11"/>
          <p:cNvSpPr txBox="1"/>
          <p:nvPr/>
        </p:nvSpPr>
        <p:spPr>
          <a:xfrm>
            <a:off x="4427983" y="2276872"/>
            <a:ext cx="4584047" cy="677108"/>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高校に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おける中途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退学率</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出典：文部科学省「児童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生徒の問題行動・不登校等生徒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指導上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諸課題に関する調査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3"/>
          <p:cNvGraphicFramePr>
            <a:graphicFrameLocks noGrp="1"/>
          </p:cNvGraphicFramePr>
          <p:nvPr>
            <p:extLst>
              <p:ext uri="{D42A27DB-BD31-4B8C-83A1-F6EECF244321}">
                <p14:modId xmlns:p14="http://schemas.microsoft.com/office/powerpoint/2010/main" val="2426072225"/>
              </p:ext>
            </p:extLst>
          </p:nvPr>
        </p:nvGraphicFramePr>
        <p:xfrm>
          <a:off x="251520" y="2962574"/>
          <a:ext cx="3835659" cy="3562768"/>
        </p:xfrm>
        <a:graphic>
          <a:graphicData uri="http://schemas.openxmlformats.org/drawingml/2006/table">
            <a:tbl>
              <a:tblPr/>
              <a:tblGrid>
                <a:gridCol w="576064">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027347">
                  <a:extLst>
                    <a:ext uri="{9D8B030D-6E8A-4147-A177-3AD203B41FA5}">
                      <a16:colId xmlns:a16="http://schemas.microsoft.com/office/drawing/2014/main" val="20003"/>
                    </a:ext>
                  </a:extLst>
                </a:gridCol>
              </a:tblGrid>
              <a:tr h="323888">
                <a:tc>
                  <a:txBody>
                    <a:bodyPr/>
                    <a:lstStyle/>
                    <a:p>
                      <a:pPr algn="ctr" fontAlgn="ctr"/>
                      <a:r>
                        <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順位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都道府県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進学者数（人）</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進学率</a:t>
                      </a:r>
                      <a:r>
                        <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15,308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65.9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3888">
                <a:tc>
                  <a:txBody>
                    <a:bodyPr/>
                    <a:lstStyle/>
                    <a:p>
                      <a:pPr algn="ctr" fontAlgn="ctr"/>
                      <a:r>
                        <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東京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66,248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65.1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兵庫</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27,943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60.9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神奈川</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40,428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60.7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広島</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14,092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大阪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44,029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59.6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6"/>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奈良</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6,805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59.4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愛知</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37,374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58.1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埼玉</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32,731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57.4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23888">
                <a:tc>
                  <a:txBody>
                    <a:bodyPr/>
                    <a:lstStyle/>
                    <a:p>
                      <a:pPr algn="ctr" fontAlgn="ctr"/>
                      <a:r>
                        <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福井</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4,012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56.0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3" name="テキスト ボックス 12"/>
          <p:cNvSpPr txBox="1"/>
          <p:nvPr/>
        </p:nvSpPr>
        <p:spPr>
          <a:xfrm>
            <a:off x="35496" y="2288485"/>
            <a:ext cx="4464496" cy="492443"/>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高校卒業者の大学等進学率ランキング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年３月卒業）　出典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文部科学省「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学校基本調査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273448" y="2787598"/>
            <a:ext cx="423333" cy="201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55713" y="598131"/>
            <a:ext cx="6820544"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■府内高校生の大学進学率及び中途退学率</a:t>
            </a:r>
            <a:endParaRPr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83039" y="1052736"/>
            <a:ext cx="8928992" cy="118943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年の府内高校卒業者における大学等への進学者数は約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万人、進学率は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一方、府内高校における中途退学率は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％と改善傾向にあるものの、全国水準（</a:t>
            </a:r>
            <a:r>
              <a:rPr lang="en-US" altLang="ja-JP" sz="16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6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）と比べ高い状態が続いている。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59</a:t>
            </a:fld>
            <a:endParaRPr lang="ja-JP" altLang="en-US" b="1" dirty="0"/>
          </a:p>
        </p:txBody>
      </p:sp>
    </p:spTree>
    <p:extLst>
      <p:ext uri="{BB962C8B-B14F-4D97-AF65-F5344CB8AC3E}">
        <p14:creationId xmlns:p14="http://schemas.microsoft.com/office/powerpoint/2010/main" val="26220877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0" y="611007"/>
            <a:ext cx="7997815" cy="523220"/>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■大阪・全国の</a:t>
            </a:r>
            <a:r>
              <a:rPr lang="zh-TW" altLang="en-US" sz="1600" dirty="0">
                <a:latin typeface="Meiryo UI" panose="020B0604030504040204" pitchFamily="50" charset="-128"/>
                <a:ea typeface="Meiryo UI" panose="020B0604030504040204" pitchFamily="50" charset="-128"/>
                <a:cs typeface="Meiryo UI" panose="020B0604030504040204" pitchFamily="50" charset="-128"/>
              </a:rPr>
              <a:t>新規</a:t>
            </a:r>
            <a:r>
              <a:rPr lang="zh-TW" altLang="en-US" sz="1600" dirty="0" smtClean="0">
                <a:latin typeface="Meiryo UI" panose="020B0604030504040204" pitchFamily="50" charset="-128"/>
                <a:ea typeface="Meiryo UI" panose="020B0604030504040204" pitchFamily="50" charset="-128"/>
                <a:cs typeface="Meiryo UI" panose="020B0604030504040204" pitchFamily="50" charset="-128"/>
              </a:rPr>
              <a:t>高校</a:t>
            </a:r>
            <a:r>
              <a:rPr lang="zh-TW" altLang="en-US" sz="1600" dirty="0">
                <a:latin typeface="Meiryo UI" panose="020B0604030504040204" pitchFamily="50" charset="-128"/>
                <a:ea typeface="Meiryo UI" panose="020B0604030504040204" pitchFamily="50" charset="-128"/>
                <a:cs typeface="Meiryo UI" panose="020B0604030504040204" pitchFamily="50" charset="-128"/>
              </a:rPr>
              <a:t>卒業（予定）者就職（内定）</a:t>
            </a:r>
            <a:r>
              <a:rPr lang="zh-TW" altLang="en-US" sz="1600" dirty="0" smtClean="0">
                <a:latin typeface="Meiryo UI" panose="020B0604030504040204" pitchFamily="50" charset="-128"/>
                <a:ea typeface="Meiryo UI" panose="020B0604030504040204" pitchFamily="50" charset="-128"/>
                <a:cs typeface="Meiryo UI" panose="020B0604030504040204" pitchFamily="50" charset="-128"/>
              </a:rPr>
              <a:t>状況</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（３月末現在）</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：文部科学省「高等学校卒業者の就職状況調査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134076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卒業者の就職率は改善傾向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にあるが、全国平均とは開きがある状況。</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60</a:t>
            </a:fld>
            <a:endParaRPr lang="ja-JP" altLang="en-US" b="1" dirty="0"/>
          </a:p>
        </p:txBody>
      </p:sp>
      <p:graphicFrame>
        <p:nvGraphicFramePr>
          <p:cNvPr id="10" name="グラフ 9"/>
          <p:cNvGraphicFramePr>
            <a:graphicFrameLocks/>
          </p:cNvGraphicFramePr>
          <p:nvPr>
            <p:extLst>
              <p:ext uri="{D42A27DB-BD31-4B8C-83A1-F6EECF244321}">
                <p14:modId xmlns:p14="http://schemas.microsoft.com/office/powerpoint/2010/main" val="3360551750"/>
              </p:ext>
            </p:extLst>
          </p:nvPr>
        </p:nvGraphicFramePr>
        <p:xfrm>
          <a:off x="251520" y="2195381"/>
          <a:ext cx="8640960" cy="42918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33647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3312" y="548680"/>
            <a:ext cx="8568952"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高校（全日制）・大学卒業後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状況</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0" y="4178576"/>
            <a:ext cx="7269939" cy="307777"/>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○卒業後「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一時的な仕事に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就いた者」の推移（大阪府）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：文部科学省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「学校基本調査」より作成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2"/>
          <p:cNvGraphicFramePr>
            <a:graphicFrameLocks noGrp="1"/>
          </p:cNvGraphicFramePr>
          <p:nvPr>
            <p:extLst>
              <p:ext uri="{D42A27DB-BD31-4B8C-83A1-F6EECF244321}">
                <p14:modId xmlns:p14="http://schemas.microsoft.com/office/powerpoint/2010/main" val="3552012601"/>
              </p:ext>
            </p:extLst>
          </p:nvPr>
        </p:nvGraphicFramePr>
        <p:xfrm>
          <a:off x="111600" y="4424064"/>
          <a:ext cx="3978443" cy="2409124"/>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0000"/>
                    </a:ext>
                  </a:extLst>
                </a:gridCol>
                <a:gridCol w="942068">
                  <a:extLst>
                    <a:ext uri="{9D8B030D-6E8A-4147-A177-3AD203B41FA5}">
                      <a16:colId xmlns:a16="http://schemas.microsoft.com/office/drawing/2014/main" val="20001"/>
                    </a:ext>
                  </a:extLst>
                </a:gridCol>
                <a:gridCol w="675584">
                  <a:extLst>
                    <a:ext uri="{9D8B030D-6E8A-4147-A177-3AD203B41FA5}">
                      <a16:colId xmlns:a16="http://schemas.microsoft.com/office/drawing/2014/main" val="20002"/>
                    </a:ext>
                  </a:extLst>
                </a:gridCol>
                <a:gridCol w="1046644">
                  <a:extLst>
                    <a:ext uri="{9D8B030D-6E8A-4147-A177-3AD203B41FA5}">
                      <a16:colId xmlns:a16="http://schemas.microsoft.com/office/drawing/2014/main" val="20003"/>
                    </a:ext>
                  </a:extLst>
                </a:gridCol>
                <a:gridCol w="738083">
                  <a:extLst>
                    <a:ext uri="{9D8B030D-6E8A-4147-A177-3AD203B41FA5}">
                      <a16:colId xmlns:a16="http://schemas.microsoft.com/office/drawing/2014/main" val="20004"/>
                    </a:ext>
                  </a:extLst>
                </a:gridCol>
              </a:tblGrid>
              <a:tr h="287168">
                <a:tc>
                  <a:txBody>
                    <a:bodyPr/>
                    <a:lstStyle/>
                    <a:p>
                      <a:pPr algn="ctr"/>
                      <a:endParaRPr kumimoji="1"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gridSpan="2">
                  <a:txBody>
                    <a:bodyPr/>
                    <a:lstStyle/>
                    <a:p>
                      <a:pPr algn="ctr" fontAlgn="ctr"/>
                      <a:r>
                        <a:rPr lang="ja-JP" altLang="en-US" sz="10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高校卒業後</a:t>
                      </a:r>
                      <a:endParaRPr lang="ja-JP" altLang="en-US" sz="10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gridSpan="2">
                  <a:txBody>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大学卒業後</a:t>
                      </a:r>
                      <a:endParaRPr kumimoji="1"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extLst>
                  <a:ext uri="{0D108BD9-81ED-4DB2-BD59-A6C34878D82A}">
                    <a16:rowId xmlns:a16="http://schemas.microsoft.com/office/drawing/2014/main" val="10000"/>
                  </a:ext>
                </a:extLst>
              </a:tr>
              <a:tr h="374964">
                <a:tc>
                  <a:txBody>
                    <a:bodyPr/>
                    <a:lstStyle/>
                    <a:p>
                      <a:pPr algn="l"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一時的な仕事に</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就いた者（人）</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卒業者の内の割合</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一時的な仕事に</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就いた者（人）</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卒業者の内の割合</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18374">
                <a:tc>
                  <a:txBody>
                    <a:bodyPr/>
                    <a:lstStyle/>
                    <a:p>
                      <a:pPr algn="l"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1,772</a:t>
                      </a: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1,983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18374">
                <a:tc>
                  <a:txBody>
                    <a:bodyPr/>
                    <a:lstStyle/>
                    <a:p>
                      <a:pPr algn="l"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1,802</a:t>
                      </a: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18374">
                <a:tc>
                  <a:txBody>
                    <a:bodyPr/>
                    <a:lstStyle/>
                    <a:p>
                      <a:pPr algn="l"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1,508</a:t>
                      </a: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18374">
                <a:tc>
                  <a:txBody>
                    <a:bodyPr/>
                    <a:lstStyle/>
                    <a:p>
                      <a:pPr algn="l"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1,132</a:t>
                      </a: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18374">
                <a:tc>
                  <a:txBody>
                    <a:bodyPr/>
                    <a:lstStyle/>
                    <a:p>
                      <a:pPr algn="l"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960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984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18374">
                <a:tc>
                  <a:txBody>
                    <a:bodyPr/>
                    <a:lstStyle/>
                    <a:p>
                      <a:pPr algn="l"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935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rgbClr val="7030A0"/>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218374">
                <a:tc>
                  <a:txBody>
                    <a:bodyPr/>
                    <a:lstStyle/>
                    <a:p>
                      <a:pPr algn="l"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836</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795689273"/>
                  </a:ext>
                </a:extLst>
              </a:tr>
              <a:tr h="218374">
                <a:tc>
                  <a:txBody>
                    <a:bodyPr/>
                    <a:lstStyle/>
                    <a:p>
                      <a:pPr algn="l" fontAlgn="ctr"/>
                      <a:r>
                        <a:rPr lang="en-US" altLang="ja-JP" sz="1050" b="0" i="0" u="none" strike="noStrike" dirty="0" smtClean="0">
                          <a:solidFill>
                            <a:srgbClr val="7030A0"/>
                          </a:solidFill>
                          <a:effectLst/>
                          <a:latin typeface="Meiryo UI" panose="020B0604030504040204" pitchFamily="50" charset="-128"/>
                          <a:ea typeface="Meiryo UI" panose="020B0604030504040204" pitchFamily="50" charset="-128"/>
                          <a:cs typeface="Meiryo UI" panose="020B0604030504040204" pitchFamily="50" charset="-128"/>
                        </a:rPr>
                        <a:t>2019.3</a:t>
                      </a:r>
                      <a:endParaRPr lang="ja-JP" altLang="en-US" sz="1050" b="0" i="0" u="none" strike="noStrike" dirty="0">
                        <a:solidFill>
                          <a:srgbClr val="7030A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rgbClr val="7030A0"/>
                          </a:solidFill>
                          <a:effectLst/>
                          <a:latin typeface="Meiryo UI" panose="020B0604030504040204" pitchFamily="50" charset="-128"/>
                          <a:ea typeface="Meiryo UI" panose="020B0604030504040204" pitchFamily="50" charset="-128"/>
                          <a:cs typeface="Meiryo UI" panose="020B0604030504040204" pitchFamily="50" charset="-128"/>
                        </a:rPr>
                        <a:t>732</a:t>
                      </a:r>
                      <a:endParaRPr lang="en-US" altLang="ja-JP" sz="1050" b="0" i="0" u="none" strike="noStrike" dirty="0">
                        <a:solidFill>
                          <a:srgbClr val="7030A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rgbClr val="7030A0"/>
                          </a:solidFill>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050" b="0" i="0" u="none" strike="noStrike" dirty="0">
                        <a:solidFill>
                          <a:srgbClr val="7030A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rgbClr val="7030A0"/>
                          </a:solidFill>
                          <a:effectLst/>
                          <a:latin typeface="Meiryo UI" panose="020B0604030504040204" pitchFamily="50" charset="-128"/>
                          <a:ea typeface="Meiryo UI" panose="020B0604030504040204" pitchFamily="50" charset="-128"/>
                          <a:cs typeface="Meiryo UI" panose="020B0604030504040204" pitchFamily="50" charset="-128"/>
                        </a:rPr>
                        <a:t>890</a:t>
                      </a:r>
                    </a:p>
                  </a:txBody>
                  <a:tcPr marL="9525" marR="9525" marT="9525" marB="0" anchor="ctr"/>
                </a:tc>
                <a:tc>
                  <a:txBody>
                    <a:bodyPr/>
                    <a:lstStyle/>
                    <a:p>
                      <a:pPr algn="r" fontAlgn="ctr"/>
                      <a:r>
                        <a:rPr lang="en-US" altLang="ja-JP" sz="1050" b="0" i="0" u="none" strike="noStrike" dirty="0" smtClean="0">
                          <a:solidFill>
                            <a:srgbClr val="7030A0"/>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altLang="ja-JP" sz="1050" b="0" i="0" u="none" strike="noStrike" dirty="0">
                        <a:solidFill>
                          <a:srgbClr val="7030A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668316823"/>
                  </a:ext>
                </a:extLst>
              </a:tr>
            </a:tbl>
          </a:graphicData>
        </a:graphic>
      </p:graphicFrame>
      <p:sp>
        <p:nvSpPr>
          <p:cNvPr id="20" name="正方形/長方形 19"/>
          <p:cNvSpPr/>
          <p:nvPr/>
        </p:nvSpPr>
        <p:spPr>
          <a:xfrm>
            <a:off x="31304" y="870025"/>
            <a:ext cx="8928992" cy="9473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月の府内高校卒業者に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おける就職者は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また、府内大学卒業者における「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正規の職員等」に就業する割合（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進学等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除く）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府内高校卒業後に一時的な仕事（アルバイト等）に就いた者は減少傾向にあるが、府内大学卒業後に一時的な仕事（アルバイト等）に就いた者は、増加。</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8365" y="1812653"/>
            <a:ext cx="4284476" cy="523220"/>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○府内高校（全日制）卒業後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状況（</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：文部科学省「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学校基本調査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4"/>
          <p:cNvSpPr>
            <a:spLocks noChangeArrowheads="1"/>
          </p:cNvSpPr>
          <p:nvPr/>
        </p:nvSpPr>
        <p:spPr bwMode="auto">
          <a:xfrm>
            <a:off x="4287305" y="1813490"/>
            <a:ext cx="47462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○府内大学卒業後の進路（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：文部科学省「</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Ｈ</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学校基本調査</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61</a:t>
            </a:fld>
            <a:endParaRPr lang="ja-JP" altLang="en-US" b="1" dirty="0"/>
          </a:p>
        </p:txBody>
      </p:sp>
      <p:graphicFrame>
        <p:nvGraphicFramePr>
          <p:cNvPr id="14" name="グラフ 13"/>
          <p:cNvGraphicFramePr>
            <a:graphicFrameLocks/>
          </p:cNvGraphicFramePr>
          <p:nvPr>
            <p:extLst>
              <p:ext uri="{D42A27DB-BD31-4B8C-83A1-F6EECF244321}">
                <p14:modId xmlns:p14="http://schemas.microsoft.com/office/powerpoint/2010/main" val="2405993796"/>
              </p:ext>
            </p:extLst>
          </p:nvPr>
        </p:nvGraphicFramePr>
        <p:xfrm>
          <a:off x="4282879" y="2207721"/>
          <a:ext cx="4572000" cy="20690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グラフ 16"/>
          <p:cNvGraphicFramePr>
            <a:graphicFrameLocks/>
          </p:cNvGraphicFramePr>
          <p:nvPr>
            <p:extLst>
              <p:ext uri="{D42A27DB-BD31-4B8C-83A1-F6EECF244321}">
                <p14:modId xmlns:p14="http://schemas.microsoft.com/office/powerpoint/2010/main" val="431991203"/>
              </p:ext>
            </p:extLst>
          </p:nvPr>
        </p:nvGraphicFramePr>
        <p:xfrm>
          <a:off x="111600" y="2278850"/>
          <a:ext cx="4171279" cy="20475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グラフ 17"/>
          <p:cNvGraphicFramePr>
            <a:graphicFrameLocks/>
          </p:cNvGraphicFramePr>
          <p:nvPr>
            <p:extLst>
              <p:ext uri="{D42A27DB-BD31-4B8C-83A1-F6EECF244321}">
                <p14:modId xmlns:p14="http://schemas.microsoft.com/office/powerpoint/2010/main" val="1968029347"/>
              </p:ext>
            </p:extLst>
          </p:nvPr>
        </p:nvGraphicFramePr>
        <p:xfrm>
          <a:off x="4090043" y="4486353"/>
          <a:ext cx="5030162" cy="2346835"/>
        </p:xfrm>
        <a:graphic>
          <a:graphicData uri="http://schemas.openxmlformats.org/drawingml/2006/chart">
            <c:chart xmlns:c="http://schemas.openxmlformats.org/drawingml/2006/chart" xmlns:r="http://schemas.openxmlformats.org/officeDocument/2006/relationships" r:id="rId5"/>
          </a:graphicData>
        </a:graphic>
      </p:graphicFrame>
      <p:sp>
        <p:nvSpPr>
          <p:cNvPr id="19" name="テキスト ボックス 18"/>
          <p:cNvSpPr txBox="1"/>
          <p:nvPr/>
        </p:nvSpPr>
        <p:spPr>
          <a:xfrm>
            <a:off x="4080679" y="4389959"/>
            <a:ext cx="622998" cy="22200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612756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4"/>
          <p:cNvSpPr>
            <a:spLocks noChangeArrowheads="1"/>
          </p:cNvSpPr>
          <p:nvPr/>
        </p:nvSpPr>
        <p:spPr bwMode="auto">
          <a:xfrm>
            <a:off x="89756" y="503094"/>
            <a:ext cx="75065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大阪府の年齢階層別転入出の状況</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総務省「住民基本台帳人口移動報告」より作成</a:t>
            </a:r>
          </a:p>
        </p:txBody>
      </p:sp>
      <p:sp>
        <p:nvSpPr>
          <p:cNvPr id="2" name="正方形/長方形 1"/>
          <p:cNvSpPr/>
          <p:nvPr/>
        </p:nvSpPr>
        <p:spPr>
          <a:xfrm>
            <a:off x="2286000" y="5517232"/>
            <a:ext cx="4572000" cy="369332"/>
          </a:xfrm>
          <a:prstGeom prst="rect">
            <a:avLst/>
          </a:prstGeom>
        </p:spPr>
        <p:txBody>
          <a:bodyPr>
            <a:spAutoFit/>
          </a:bodyPr>
          <a:lstStyle/>
          <a:p>
            <a:endParaRPr lang="ja-JP" altLang="en-US" dirty="0"/>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62</a:t>
            </a:fld>
            <a:endParaRPr lang="ja-JP" altLang="en-US" b="1" dirty="0"/>
          </a:p>
        </p:txBody>
      </p:sp>
      <p:sp>
        <p:nvSpPr>
          <p:cNvPr id="18" name="正方形/長方形 17"/>
          <p:cNvSpPr/>
          <p:nvPr/>
        </p:nvSpPr>
        <p:spPr>
          <a:xfrm>
            <a:off x="107504" y="1124744"/>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年の圏域別転入出状況をみると、全体では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2,381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人の転入超過。</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、対東京圏（東京都、神奈川県、埼玉県、千葉県）では全ての年齢層で転出超過となっている。特に、</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代の東京圏への転出者が多い。</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0"/>
          <p:cNvSpPr>
            <a:spLocks noChangeArrowheads="1"/>
          </p:cNvSpPr>
          <p:nvPr/>
        </p:nvSpPr>
        <p:spPr bwMode="auto">
          <a:xfrm>
            <a:off x="89756" y="2117856"/>
            <a:ext cx="1008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（男女計）</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276838719"/>
              </p:ext>
            </p:extLst>
          </p:nvPr>
        </p:nvGraphicFramePr>
        <p:xfrm>
          <a:off x="323528" y="2117865"/>
          <a:ext cx="8424932" cy="4624400"/>
        </p:xfrm>
        <a:graphic>
          <a:graphicData uri="http://schemas.openxmlformats.org/drawingml/2006/table">
            <a:tbl>
              <a:tblPr>
                <a:tableStyleId>{5C22544A-7EE6-4342-B048-85BDC9FD1C3A}</a:tableStyleId>
              </a:tblPr>
              <a:tblGrid>
                <a:gridCol w="1003774">
                  <a:extLst>
                    <a:ext uri="{9D8B030D-6E8A-4147-A177-3AD203B41FA5}">
                      <a16:colId xmlns:a16="http://schemas.microsoft.com/office/drawing/2014/main" val="1102618339"/>
                    </a:ext>
                  </a:extLst>
                </a:gridCol>
                <a:gridCol w="834598">
                  <a:extLst>
                    <a:ext uri="{9D8B030D-6E8A-4147-A177-3AD203B41FA5}">
                      <a16:colId xmlns:a16="http://schemas.microsoft.com/office/drawing/2014/main" val="3186623276"/>
                    </a:ext>
                  </a:extLst>
                </a:gridCol>
                <a:gridCol w="823320">
                  <a:extLst>
                    <a:ext uri="{9D8B030D-6E8A-4147-A177-3AD203B41FA5}">
                      <a16:colId xmlns:a16="http://schemas.microsoft.com/office/drawing/2014/main" val="3132908294"/>
                    </a:ext>
                  </a:extLst>
                </a:gridCol>
                <a:gridCol w="823320">
                  <a:extLst>
                    <a:ext uri="{9D8B030D-6E8A-4147-A177-3AD203B41FA5}">
                      <a16:colId xmlns:a16="http://schemas.microsoft.com/office/drawing/2014/main" val="2402216771"/>
                    </a:ext>
                  </a:extLst>
                </a:gridCol>
                <a:gridCol w="823320">
                  <a:extLst>
                    <a:ext uri="{9D8B030D-6E8A-4147-A177-3AD203B41FA5}">
                      <a16:colId xmlns:a16="http://schemas.microsoft.com/office/drawing/2014/main" val="1566893601"/>
                    </a:ext>
                  </a:extLst>
                </a:gridCol>
                <a:gridCol w="823320">
                  <a:extLst>
                    <a:ext uri="{9D8B030D-6E8A-4147-A177-3AD203B41FA5}">
                      <a16:colId xmlns:a16="http://schemas.microsoft.com/office/drawing/2014/main" val="3941263074"/>
                    </a:ext>
                  </a:extLst>
                </a:gridCol>
                <a:gridCol w="823320">
                  <a:extLst>
                    <a:ext uri="{9D8B030D-6E8A-4147-A177-3AD203B41FA5}">
                      <a16:colId xmlns:a16="http://schemas.microsoft.com/office/drawing/2014/main" val="218062407"/>
                    </a:ext>
                  </a:extLst>
                </a:gridCol>
                <a:gridCol w="823320">
                  <a:extLst>
                    <a:ext uri="{9D8B030D-6E8A-4147-A177-3AD203B41FA5}">
                      <a16:colId xmlns:a16="http://schemas.microsoft.com/office/drawing/2014/main" val="2538581216"/>
                    </a:ext>
                  </a:extLst>
                </a:gridCol>
                <a:gridCol w="823320">
                  <a:extLst>
                    <a:ext uri="{9D8B030D-6E8A-4147-A177-3AD203B41FA5}">
                      <a16:colId xmlns:a16="http://schemas.microsoft.com/office/drawing/2014/main" val="2875677931"/>
                    </a:ext>
                  </a:extLst>
                </a:gridCol>
                <a:gridCol w="823320">
                  <a:extLst>
                    <a:ext uri="{9D8B030D-6E8A-4147-A177-3AD203B41FA5}">
                      <a16:colId xmlns:a16="http://schemas.microsoft.com/office/drawing/2014/main" val="122060306"/>
                    </a:ext>
                  </a:extLst>
                </a:gridCol>
              </a:tblGrid>
              <a:tr h="184976">
                <a:tc>
                  <a:txBody>
                    <a:bodyPr/>
                    <a:lstStyle/>
                    <a:p>
                      <a:pPr algn="l" fontAlgn="ctr"/>
                      <a:r>
                        <a:rPr lang="ja-JP" altLang="en-US" sz="1050" u="none" strike="noStrike" dirty="0">
                          <a:effectLst/>
                          <a:latin typeface="Meiryo UI" panose="020B0604030504040204" pitchFamily="50" charset="-128"/>
                          <a:ea typeface="Meiryo UI" panose="020B0604030504040204" pitchFamily="50" charset="-128"/>
                        </a:rPr>
                        <a:t>　</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B w="12700" cap="flat" cmpd="sng" algn="ctr">
                      <a:solidFill>
                        <a:schemeClr val="tx1"/>
                      </a:solidFill>
                      <a:prstDash val="solid"/>
                      <a:round/>
                      <a:headEnd type="none" w="med" len="med"/>
                      <a:tailEnd type="none" w="med" len="med"/>
                    </a:lnB>
                    <a:noFill/>
                  </a:tcPr>
                </a:tc>
                <a:tc>
                  <a:txBody>
                    <a:bodyPr/>
                    <a:lstStyle/>
                    <a:p>
                      <a:pPr algn="l" fontAlgn="ctr"/>
                      <a:r>
                        <a:rPr lang="ja-JP" altLang="en-US" sz="1050" u="none" strike="noStrike" dirty="0">
                          <a:effectLst/>
                          <a:latin typeface="Meiryo UI" panose="020B0604030504040204" pitchFamily="50" charset="-128"/>
                          <a:ea typeface="Meiryo UI" panose="020B0604030504040204" pitchFamily="50" charset="-128"/>
                        </a:rPr>
                        <a:t>　</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ja-JP" altLang="en-US" sz="1050" u="none" strike="noStrike" dirty="0">
                          <a:effectLst/>
                          <a:latin typeface="Meiryo UI" panose="020B0604030504040204" pitchFamily="50" charset="-128"/>
                          <a:ea typeface="Meiryo UI" panose="020B0604030504040204" pitchFamily="50" charset="-128"/>
                        </a:rPr>
                        <a:t>合計</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0</a:t>
                      </a:r>
                      <a:r>
                        <a:rPr lang="ja-JP" altLang="en-US" sz="1050" u="none" strike="noStrike" dirty="0">
                          <a:effectLst/>
                          <a:latin typeface="Meiryo UI" panose="020B0604030504040204" pitchFamily="50" charset="-128"/>
                          <a:ea typeface="Meiryo UI" panose="020B0604030504040204" pitchFamily="50" charset="-128"/>
                        </a:rPr>
                        <a:t>～</a:t>
                      </a:r>
                      <a:r>
                        <a:rPr lang="en-US" altLang="ja-JP" sz="1050" u="none" strike="noStrike" dirty="0">
                          <a:effectLst/>
                          <a:latin typeface="Meiryo UI" panose="020B0604030504040204" pitchFamily="50" charset="-128"/>
                          <a:ea typeface="Meiryo UI" panose="020B0604030504040204" pitchFamily="50" charset="-128"/>
                        </a:rPr>
                        <a:t>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10</a:t>
                      </a:r>
                      <a:r>
                        <a:rPr lang="ja-JP" altLang="en-US" sz="1050" u="none" strike="noStrike" dirty="0">
                          <a:effectLst/>
                          <a:latin typeface="Meiryo UI" panose="020B0604030504040204" pitchFamily="50" charset="-128"/>
                          <a:ea typeface="Meiryo UI" panose="020B0604030504040204" pitchFamily="50" charset="-128"/>
                        </a:rPr>
                        <a:t>～</a:t>
                      </a:r>
                      <a:r>
                        <a:rPr lang="en-US" altLang="ja-JP" sz="1050" u="none" strike="noStrike" dirty="0">
                          <a:effectLst/>
                          <a:latin typeface="Meiryo UI" panose="020B0604030504040204" pitchFamily="50" charset="-128"/>
                          <a:ea typeface="Meiryo UI" panose="020B0604030504040204" pitchFamily="50" charset="-128"/>
                        </a:rPr>
                        <a:t>19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20</a:t>
                      </a:r>
                      <a:r>
                        <a:rPr lang="ja-JP" altLang="en-US" sz="1050" u="none" strike="noStrike" dirty="0">
                          <a:effectLst/>
                          <a:latin typeface="Meiryo UI" panose="020B0604030504040204" pitchFamily="50" charset="-128"/>
                          <a:ea typeface="Meiryo UI" panose="020B0604030504040204" pitchFamily="50" charset="-128"/>
                        </a:rPr>
                        <a:t>～</a:t>
                      </a:r>
                      <a:r>
                        <a:rPr lang="en-US" altLang="ja-JP" sz="1050" u="none" strike="noStrike" dirty="0">
                          <a:effectLst/>
                          <a:latin typeface="Meiryo UI" panose="020B0604030504040204" pitchFamily="50" charset="-128"/>
                          <a:ea typeface="Meiryo UI" panose="020B0604030504040204" pitchFamily="50" charset="-128"/>
                        </a:rPr>
                        <a:t>29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30</a:t>
                      </a:r>
                      <a:r>
                        <a:rPr lang="ja-JP" altLang="en-US" sz="1050" u="none" strike="noStrike" dirty="0">
                          <a:effectLst/>
                          <a:latin typeface="Meiryo UI" panose="020B0604030504040204" pitchFamily="50" charset="-128"/>
                          <a:ea typeface="Meiryo UI" panose="020B0604030504040204" pitchFamily="50" charset="-128"/>
                        </a:rPr>
                        <a:t>～</a:t>
                      </a:r>
                      <a:r>
                        <a:rPr lang="en-US" altLang="ja-JP" sz="1050" u="none" strike="noStrike" dirty="0">
                          <a:effectLst/>
                          <a:latin typeface="Meiryo UI" panose="020B0604030504040204" pitchFamily="50" charset="-128"/>
                          <a:ea typeface="Meiryo UI" panose="020B0604030504040204" pitchFamily="50" charset="-128"/>
                        </a:rPr>
                        <a:t>39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40</a:t>
                      </a:r>
                      <a:r>
                        <a:rPr lang="ja-JP" altLang="en-US" sz="1050" u="none" strike="noStrike" dirty="0">
                          <a:effectLst/>
                          <a:latin typeface="Meiryo UI" panose="020B0604030504040204" pitchFamily="50" charset="-128"/>
                          <a:ea typeface="Meiryo UI" panose="020B0604030504040204" pitchFamily="50" charset="-128"/>
                        </a:rPr>
                        <a:t>歳～</a:t>
                      </a:r>
                      <a:r>
                        <a:rPr lang="en-US" altLang="ja-JP" sz="1050" u="none" strike="noStrike" dirty="0">
                          <a:effectLst/>
                          <a:latin typeface="Meiryo UI" panose="020B0604030504040204" pitchFamily="50" charset="-128"/>
                          <a:ea typeface="Meiryo UI" panose="020B0604030504040204" pitchFamily="50" charset="-128"/>
                        </a:rPr>
                        <a:t>49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50</a:t>
                      </a:r>
                      <a:r>
                        <a:rPr lang="ja-JP" altLang="en-US" sz="1050" u="none" strike="noStrike" dirty="0">
                          <a:effectLst/>
                          <a:latin typeface="Meiryo UI" panose="020B0604030504040204" pitchFamily="50" charset="-128"/>
                          <a:ea typeface="Meiryo UI" panose="020B0604030504040204" pitchFamily="50" charset="-128"/>
                        </a:rPr>
                        <a:t>歳～</a:t>
                      </a:r>
                      <a:r>
                        <a:rPr lang="en-US" altLang="ja-JP" sz="1050" u="none" strike="noStrike" dirty="0">
                          <a:effectLst/>
                          <a:latin typeface="Meiryo UI" panose="020B0604030504040204" pitchFamily="50" charset="-128"/>
                          <a:ea typeface="Meiryo UI" panose="020B0604030504040204" pitchFamily="50" charset="-128"/>
                        </a:rPr>
                        <a:t>59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60</a:t>
                      </a:r>
                      <a:r>
                        <a:rPr lang="ja-JP" altLang="en-US" sz="1050" u="none" strike="noStrike" dirty="0">
                          <a:effectLst/>
                          <a:latin typeface="Meiryo UI" panose="020B0604030504040204" pitchFamily="50" charset="-128"/>
                          <a:ea typeface="Meiryo UI" panose="020B0604030504040204" pitchFamily="50" charset="-128"/>
                        </a:rPr>
                        <a:t>歳以上</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7540381"/>
                  </a:ext>
                </a:extLst>
              </a:tr>
              <a:tr h="184976">
                <a:tc rowSpan="3">
                  <a:txBody>
                    <a:bodyPr/>
                    <a:lstStyle/>
                    <a:p>
                      <a:pPr algn="ctr" fontAlgn="ctr"/>
                      <a:r>
                        <a:rPr lang="ja-JP" altLang="en-US" sz="1050" u="none" strike="noStrike" dirty="0">
                          <a:effectLst/>
                          <a:latin typeface="Meiryo UI" panose="020B0604030504040204" pitchFamily="50" charset="-128"/>
                          <a:ea typeface="Meiryo UI" panose="020B0604030504040204" pitchFamily="50" charset="-128"/>
                        </a:rPr>
                        <a:t>北海道・東北</a:t>
                      </a:r>
                      <a:endParaRPr lang="ja-JP" altLang="en-US" sz="1050" b="1"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転入</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5,415</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434</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400</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2,139</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1,097</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662</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396</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284</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5596781"/>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4,584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437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331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1,630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968</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599</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329</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281</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322396"/>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差分</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831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a:effectLst/>
                          <a:latin typeface="Meiryo UI" panose="020B0604030504040204" pitchFamily="50" charset="-128"/>
                          <a:ea typeface="Meiryo UI" panose="020B0604030504040204" pitchFamily="50" charset="-128"/>
                        </a:rPr>
                        <a:t>▲ </a:t>
                      </a:r>
                      <a:r>
                        <a:rPr lang="en-US" altLang="ja-JP" sz="1050" u="none" strike="noStrike">
                          <a:effectLst/>
                          <a:latin typeface="Meiryo UI" panose="020B0604030504040204" pitchFamily="50" charset="-128"/>
                          <a:ea typeface="Meiryo UI" panose="020B0604030504040204" pitchFamily="50" charset="-128"/>
                        </a:rPr>
                        <a:t>3</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69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509</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129</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63</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67</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99994106"/>
                  </a:ext>
                </a:extLst>
              </a:tr>
              <a:tr h="184976">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関東・甲信越</a:t>
                      </a:r>
                      <a:br>
                        <a:rPr lang="ja-JP" altLang="en-US" sz="1050" u="none" strike="noStrike">
                          <a:effectLst/>
                          <a:latin typeface="Meiryo UI" panose="020B0604030504040204" pitchFamily="50" charset="-128"/>
                          <a:ea typeface="Meiryo UI" panose="020B0604030504040204" pitchFamily="50" charset="-128"/>
                        </a:rPr>
                      </a:br>
                      <a:r>
                        <a:rPr lang="ja-JP" altLang="en-US" sz="1050" u="none" strike="noStrike">
                          <a:effectLst/>
                          <a:latin typeface="Meiryo UI" panose="020B0604030504040204" pitchFamily="50" charset="-128"/>
                          <a:ea typeface="Meiryo UI" panose="020B0604030504040204" pitchFamily="50" charset="-128"/>
                        </a:rPr>
                        <a:t>（東京圏除く）</a:t>
                      </a:r>
                      <a:endParaRPr lang="ja-JP" altLang="en-US" sz="1050" b="1"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転入</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4,897</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485</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356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1,982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1,020</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564</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278</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207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1094702"/>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4,450</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379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283</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1,855</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909</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513</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242</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265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3208213"/>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差分</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447</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106</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73</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127</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111</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51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36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58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557487123"/>
                  </a:ext>
                </a:extLst>
              </a:tr>
              <a:tr h="184976">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東京圏</a:t>
                      </a:r>
                      <a:endParaRPr lang="ja-JP" altLang="en-US" sz="1050" b="1"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転入</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35,042</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3,414</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1,090</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13,553</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8,714</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4,819</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2,266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1,186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2665906"/>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47,158</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3,969</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2,251</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20,354</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10,848</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5,516</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2,482</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1,738</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3435622"/>
                  </a:ext>
                </a:extLst>
              </a:tr>
              <a:tr h="184976">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12,116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555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1,161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6,801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2,134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697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216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552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628603337"/>
                  </a:ext>
                </a:extLst>
              </a:tr>
              <a:tr h="184976">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東海・北陸</a:t>
                      </a:r>
                      <a:endParaRPr lang="ja-JP" altLang="en-US" sz="1050" b="1"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転入</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20,112</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1,781</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1,273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8,433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4,140</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2,317</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1,159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1,005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237829"/>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19,099</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1,724</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917</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8,010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4,239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2,088</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1,040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1,080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9952129"/>
                  </a:ext>
                </a:extLst>
              </a:tr>
              <a:tr h="184976">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1,013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57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356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423</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99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229</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119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75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08326685"/>
                  </a:ext>
                </a:extLst>
              </a:tr>
              <a:tr h="184976">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関西圏</a:t>
                      </a:r>
                      <a:br>
                        <a:rPr lang="ja-JP" altLang="en-US" sz="1050" u="none" strike="noStrike">
                          <a:effectLst/>
                          <a:latin typeface="Meiryo UI" panose="020B0604030504040204" pitchFamily="50" charset="-128"/>
                          <a:ea typeface="Meiryo UI" panose="020B0604030504040204" pitchFamily="50" charset="-128"/>
                        </a:rPr>
                      </a:br>
                      <a:r>
                        <a:rPr lang="en-US" altLang="ja-JP" sz="1050" u="none" strike="noStrike">
                          <a:effectLst/>
                          <a:latin typeface="Meiryo UI" panose="020B0604030504040204" pitchFamily="50" charset="-128"/>
                          <a:ea typeface="Meiryo UI" panose="020B0604030504040204" pitchFamily="50" charset="-128"/>
                        </a:rPr>
                        <a:t>(</a:t>
                      </a:r>
                      <a:r>
                        <a:rPr lang="ja-JP" altLang="en-US" sz="1050" u="none" strike="noStrike">
                          <a:effectLst/>
                          <a:latin typeface="Meiryo UI" panose="020B0604030504040204" pitchFamily="50" charset="-128"/>
                          <a:ea typeface="Meiryo UI" panose="020B0604030504040204" pitchFamily="50" charset="-128"/>
                        </a:rPr>
                        <a:t>大阪除く</a:t>
                      </a:r>
                      <a:r>
                        <a:rPr lang="en-US" altLang="ja-JP" sz="1050" u="none" strike="noStrike">
                          <a:effectLst/>
                          <a:latin typeface="Meiryo UI" panose="020B0604030504040204" pitchFamily="50" charset="-128"/>
                          <a:ea typeface="Meiryo UI" panose="020B0604030504040204" pitchFamily="50" charset="-128"/>
                        </a:rPr>
                        <a:t>)</a:t>
                      </a:r>
                      <a:endParaRPr lang="en-US" altLang="ja-JP" sz="1050" b="1"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転入</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67,179</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3,887</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3,487</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29,834</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14,566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6,373</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3,500</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5,519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122838"/>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60,886</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5,346</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3,148</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22,656</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14,457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6,274</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3,361</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5,606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0796731"/>
                  </a:ext>
                </a:extLst>
              </a:tr>
              <a:tr h="184976">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6,293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1,459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339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7,178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109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99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139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87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558170774"/>
                  </a:ext>
                </a:extLst>
              </a:tr>
              <a:tr h="184976">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中国・四国</a:t>
                      </a:r>
                      <a:endParaRPr lang="ja-JP" altLang="en-US" sz="1050" b="1"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転入</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20,360</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1,348</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2,197</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9,528</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3,043</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1,861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988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1,378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571471"/>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15,946</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1,553</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973</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5,952</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3,256</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1,684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1,005</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1,489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0185965"/>
                  </a:ext>
                </a:extLst>
              </a:tr>
              <a:tr h="184976">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4,414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205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1,224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3,576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213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177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17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111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511698329"/>
                  </a:ext>
                </a:extLst>
              </a:tr>
              <a:tr h="184976">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九州</a:t>
                      </a:r>
                      <a:endParaRPr lang="ja-JP" altLang="en-US" sz="1050" b="1"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転入</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15,546</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1,267</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1,883</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6,380</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2,583</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1,601</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791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1,039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7453800"/>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14,040</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1,397</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794</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5,064</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2,915</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1,485</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965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1,411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8425357"/>
                  </a:ext>
                </a:extLst>
              </a:tr>
              <a:tr h="184976">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1,506</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130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1,089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1,316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332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116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174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372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432708362"/>
                  </a:ext>
                </a:extLst>
              </a:tr>
              <a:tr h="184976">
                <a:tc rowSpan="3">
                  <a:txBody>
                    <a:bodyPr/>
                    <a:lstStyle/>
                    <a:p>
                      <a:pPr algn="ctr" fontAlgn="ctr"/>
                      <a:r>
                        <a:rPr lang="ja-JP" altLang="en-US" sz="1050" u="none" strike="noStrike" dirty="0">
                          <a:effectLst/>
                          <a:latin typeface="Meiryo UI" panose="020B0604030504040204" pitchFamily="50" charset="-128"/>
                          <a:ea typeface="Meiryo UI" panose="020B0604030504040204" pitchFamily="50" charset="-128"/>
                        </a:rPr>
                        <a:t>合計</a:t>
                      </a:r>
                      <a:br>
                        <a:rPr lang="ja-JP" altLang="en-US" sz="1050" u="none" strike="noStrike" dirty="0">
                          <a:effectLst/>
                          <a:latin typeface="Meiryo UI" panose="020B0604030504040204" pitchFamily="50" charset="-128"/>
                          <a:ea typeface="Meiryo UI" panose="020B0604030504040204" pitchFamily="50" charset="-128"/>
                        </a:rPr>
                      </a:br>
                      <a:r>
                        <a:rPr lang="en-US" altLang="ja-JP" sz="1050" u="none" strike="noStrike" dirty="0">
                          <a:effectLst/>
                          <a:latin typeface="Meiryo UI" panose="020B0604030504040204" pitchFamily="50" charset="-128"/>
                          <a:ea typeface="Meiryo UI" panose="020B0604030504040204" pitchFamily="50" charset="-128"/>
                        </a:rPr>
                        <a:t>(</a:t>
                      </a:r>
                      <a:r>
                        <a:rPr lang="ja-JP" altLang="en-US" sz="1050" u="none" strike="noStrike" dirty="0">
                          <a:effectLst/>
                          <a:latin typeface="Meiryo UI" panose="020B0604030504040204" pitchFamily="50" charset="-128"/>
                          <a:ea typeface="Meiryo UI" panose="020B0604030504040204" pitchFamily="50" charset="-128"/>
                        </a:rPr>
                        <a:t>大阪除く</a:t>
                      </a:r>
                      <a:r>
                        <a:rPr lang="en-US" altLang="ja-JP" sz="1050" u="none" strike="noStrike" dirty="0">
                          <a:effectLst/>
                          <a:latin typeface="Meiryo UI" panose="020B0604030504040204" pitchFamily="50" charset="-128"/>
                          <a:ea typeface="Meiryo UI" panose="020B0604030504040204" pitchFamily="50" charset="-128"/>
                        </a:rPr>
                        <a:t>)</a:t>
                      </a:r>
                      <a:endParaRPr lang="en-US" altLang="ja-JP" sz="1050" b="1"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転入</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168,551</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12,616</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10,686</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71,849</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35,163</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18,197</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9,378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10,618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7425711"/>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166,163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14,805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8,697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a:effectLst/>
                          <a:latin typeface="Meiryo UI" panose="020B0604030504040204" pitchFamily="50" charset="-128"/>
                          <a:ea typeface="Meiryo UI" panose="020B0604030504040204" pitchFamily="50" charset="-128"/>
                        </a:rPr>
                        <a:t>65,521</a:t>
                      </a:r>
                      <a:endParaRPr lang="en-US" altLang="ja-JP" sz="1050" b="0"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37,592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18,159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9,424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11,870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4329484"/>
                  </a:ext>
                </a:extLst>
              </a:tr>
              <a:tr h="184976">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2,388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2,189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1,989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6,328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2,429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u="none" strike="noStrike" dirty="0">
                          <a:effectLst/>
                          <a:latin typeface="Meiryo UI" panose="020B0604030504040204" pitchFamily="50" charset="-128"/>
                          <a:ea typeface="Meiryo UI" panose="020B0604030504040204" pitchFamily="50" charset="-128"/>
                        </a:rPr>
                        <a:t>38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46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u="none" strike="noStrike" dirty="0">
                          <a:effectLst/>
                          <a:latin typeface="Meiryo UI" panose="020B0604030504040204" pitchFamily="50" charset="-128"/>
                          <a:ea typeface="Meiryo UI" panose="020B0604030504040204" pitchFamily="50" charset="-128"/>
                        </a:rPr>
                        <a:t>▲ </a:t>
                      </a:r>
                      <a:r>
                        <a:rPr lang="en-US" altLang="ja-JP" sz="1050" u="none" strike="noStrike" dirty="0">
                          <a:effectLst/>
                          <a:latin typeface="Meiryo UI" panose="020B0604030504040204" pitchFamily="50" charset="-128"/>
                          <a:ea typeface="Meiryo UI" panose="020B0604030504040204" pitchFamily="50" charset="-128"/>
                        </a:rPr>
                        <a:t>1,252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435742650"/>
                  </a:ext>
                </a:extLst>
              </a:tr>
            </a:tbl>
          </a:graphicData>
        </a:graphic>
      </p:graphicFrame>
    </p:spTree>
    <p:extLst>
      <p:ext uri="{BB962C8B-B14F-4D97-AF65-F5344CB8AC3E}">
        <p14:creationId xmlns:p14="http://schemas.microsoft.com/office/powerpoint/2010/main" val="15560946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p:cNvGraphicFramePr>
            <a:graphicFrameLocks/>
          </p:cNvGraphicFramePr>
          <p:nvPr>
            <p:extLst>
              <p:ext uri="{D42A27DB-BD31-4B8C-83A1-F6EECF244321}">
                <p14:modId xmlns:p14="http://schemas.microsoft.com/office/powerpoint/2010/main" val="3629659873"/>
              </p:ext>
            </p:extLst>
          </p:nvPr>
        </p:nvGraphicFramePr>
        <p:xfrm>
          <a:off x="89756" y="5341834"/>
          <a:ext cx="8586700" cy="1489569"/>
        </p:xfrm>
        <a:graphic>
          <a:graphicData uri="http://schemas.openxmlformats.org/drawingml/2006/chart">
            <c:chart xmlns:c="http://schemas.openxmlformats.org/drawingml/2006/chart" xmlns:r="http://schemas.openxmlformats.org/officeDocument/2006/relationships" r:id="rId2"/>
          </a:graphicData>
        </a:graphic>
      </p:graphicFrame>
      <p:sp>
        <p:nvSpPr>
          <p:cNvPr id="24" name="正方形/長方形 23"/>
          <p:cNvSpPr/>
          <p:nvPr/>
        </p:nvSpPr>
        <p:spPr>
          <a:xfrm>
            <a:off x="179512" y="895400"/>
            <a:ext cx="8712968" cy="1093440"/>
          </a:xfrm>
          <a:prstGeom prst="rect">
            <a:avLst/>
          </a:prstGeom>
          <a:ln w="635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大阪府の年齢別人口に対する転出者総数の割合は、最も高い</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11.3</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歳以上は、年齢別人口に対する転出者の割合は減少傾向にある。</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大阪府内の転入超過の状況は、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代前半で大きく転入超過となっている一方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代後半から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代後半では転出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超過</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28984" y="5226418"/>
            <a:ext cx="864096"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0" y="2009428"/>
            <a:ext cx="57606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○年齢別人口（</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）と転出者総数（</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0" y="5022507"/>
            <a:ext cx="349238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○年齢別、転入超過の状況（</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4"/>
          <p:cNvSpPr>
            <a:spLocks noChangeArrowheads="1"/>
          </p:cNvSpPr>
          <p:nvPr/>
        </p:nvSpPr>
        <p:spPr bwMode="auto">
          <a:xfrm>
            <a:off x="89756" y="404664"/>
            <a:ext cx="75065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大阪府の年齢別（</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18</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歳）の転入出状況（</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総務省「住民基本台帳人口移動報告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」、「国勢調査結果」より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作成</a:t>
            </a:r>
          </a:p>
        </p:txBody>
      </p:sp>
      <p:sp>
        <p:nvSpPr>
          <p:cNvPr id="17" name="テキスト ボックス 16"/>
          <p:cNvSpPr txBox="1"/>
          <p:nvPr/>
        </p:nvSpPr>
        <p:spPr>
          <a:xfrm>
            <a:off x="89756" y="2230884"/>
            <a:ext cx="864096"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63</a:t>
            </a:fld>
            <a:endParaRPr lang="ja-JP" altLang="en-US" b="1" dirty="0"/>
          </a:p>
        </p:txBody>
      </p:sp>
      <p:graphicFrame>
        <p:nvGraphicFramePr>
          <p:cNvPr id="12" name="グラフ 11"/>
          <p:cNvGraphicFramePr>
            <a:graphicFrameLocks/>
          </p:cNvGraphicFramePr>
          <p:nvPr>
            <p:extLst>
              <p:ext uri="{D42A27DB-BD31-4B8C-83A1-F6EECF244321}">
                <p14:modId xmlns:p14="http://schemas.microsoft.com/office/powerpoint/2010/main" val="2895767067"/>
              </p:ext>
            </p:extLst>
          </p:nvPr>
        </p:nvGraphicFramePr>
        <p:xfrm>
          <a:off x="107504" y="2230767"/>
          <a:ext cx="8928992" cy="28691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70778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72108" y="404664"/>
            <a:ext cx="8892480" cy="369332"/>
          </a:xfrm>
          <a:prstGeom prst="rect">
            <a:avLst/>
          </a:prstGeom>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一人あたりの雇用者報酬・</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府民所得</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出典：内閣府「</a:t>
            </a:r>
            <a:r>
              <a:rPr lang="ja-JP" altLang="en-US" sz="1200" dirty="0" smtClean="0">
                <a:latin typeface="Meiryo UI" panose="020B0604030504040204" pitchFamily="50" charset="-128"/>
                <a:ea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rPr>
              <a:t>27</a:t>
            </a:r>
            <a:r>
              <a:rPr lang="ja-JP" altLang="en-US" sz="1200" dirty="0" smtClean="0">
                <a:latin typeface="Meiryo UI" panose="020B0604030504040204" pitchFamily="50" charset="-128"/>
                <a:ea typeface="Meiryo UI" panose="020B0604030504040204" pitchFamily="50" charset="-128"/>
              </a:rPr>
              <a:t>年度</a:t>
            </a:r>
            <a:r>
              <a:rPr lang="ja-JP" altLang="en-US" sz="1200" dirty="0">
                <a:latin typeface="Meiryo UI" panose="020B0604030504040204" pitchFamily="50" charset="-128"/>
                <a:ea typeface="Meiryo UI" panose="020B0604030504040204" pitchFamily="50" charset="-128"/>
              </a:rPr>
              <a:t>県民経済計算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07504" y="872617"/>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大阪府の一人あたりの雇用者報酬は全国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的に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キープ。</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一方で、一人あたりの府民所得をみると、金額は増加傾向にあるものの、全国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位で推移。</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2208852826"/>
              </p:ext>
            </p:extLst>
          </p:nvPr>
        </p:nvGraphicFramePr>
        <p:xfrm>
          <a:off x="147801" y="3678490"/>
          <a:ext cx="8600661" cy="2990870"/>
        </p:xfrm>
        <a:graphic>
          <a:graphicData uri="http://schemas.openxmlformats.org/drawingml/2006/table">
            <a:tbl>
              <a:tblPr/>
              <a:tblGrid>
                <a:gridCol w="513657">
                  <a:extLst>
                    <a:ext uri="{9D8B030D-6E8A-4147-A177-3AD203B41FA5}">
                      <a16:colId xmlns:a16="http://schemas.microsoft.com/office/drawing/2014/main" val="20000"/>
                    </a:ext>
                  </a:extLst>
                </a:gridCol>
                <a:gridCol w="1347834">
                  <a:extLst>
                    <a:ext uri="{9D8B030D-6E8A-4147-A177-3AD203B41FA5}">
                      <a16:colId xmlns:a16="http://schemas.microsoft.com/office/drawing/2014/main" val="20001"/>
                    </a:ext>
                  </a:extLst>
                </a:gridCol>
                <a:gridCol w="1347834">
                  <a:extLst>
                    <a:ext uri="{9D8B030D-6E8A-4147-A177-3AD203B41FA5}">
                      <a16:colId xmlns:a16="http://schemas.microsoft.com/office/drawing/2014/main" val="20002"/>
                    </a:ext>
                  </a:extLst>
                </a:gridCol>
                <a:gridCol w="1347834">
                  <a:extLst>
                    <a:ext uri="{9D8B030D-6E8A-4147-A177-3AD203B41FA5}">
                      <a16:colId xmlns:a16="http://schemas.microsoft.com/office/drawing/2014/main" val="20003"/>
                    </a:ext>
                  </a:extLst>
                </a:gridCol>
                <a:gridCol w="1347834">
                  <a:extLst>
                    <a:ext uri="{9D8B030D-6E8A-4147-A177-3AD203B41FA5}">
                      <a16:colId xmlns:a16="http://schemas.microsoft.com/office/drawing/2014/main" val="20004"/>
                    </a:ext>
                  </a:extLst>
                </a:gridCol>
                <a:gridCol w="1347834">
                  <a:extLst>
                    <a:ext uri="{9D8B030D-6E8A-4147-A177-3AD203B41FA5}">
                      <a16:colId xmlns:a16="http://schemas.microsoft.com/office/drawing/2014/main" val="20005"/>
                    </a:ext>
                  </a:extLst>
                </a:gridCol>
                <a:gridCol w="1347834">
                  <a:extLst>
                    <a:ext uri="{9D8B030D-6E8A-4147-A177-3AD203B41FA5}">
                      <a16:colId xmlns:a16="http://schemas.microsoft.com/office/drawing/2014/main" val="20006"/>
                    </a:ext>
                  </a:extLst>
                </a:gridCol>
              </a:tblGrid>
              <a:tr h="146333">
                <a:tc>
                  <a:txBody>
                    <a:bodyPr/>
                    <a:lstStyle/>
                    <a:p>
                      <a:pPr algn="ctr">
                        <a:lnSpc>
                          <a:spcPts val="1200"/>
                        </a:lnSpc>
                      </a:pPr>
                      <a:r>
                        <a:rPr lang="ja-JP" sz="900" kern="0" dirty="0">
                          <a:solidFill>
                            <a:schemeClr val="tx1"/>
                          </a:solidFill>
                          <a:effectLst/>
                          <a:latin typeface="HGPｺﾞｼｯｸE" pitchFamily="50" charset="-128"/>
                          <a:ea typeface="HGPｺﾞｼｯｸE" pitchFamily="50" charset="-128"/>
                        </a:rPr>
                        <a:t>順位</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200" dirty="0" smtClean="0">
                          <a:solidFill>
                            <a:schemeClr val="tx1"/>
                          </a:solidFill>
                          <a:effectLst/>
                          <a:latin typeface="HGPｺﾞｼｯｸE" pitchFamily="50" charset="-128"/>
                          <a:ea typeface="HGPｺﾞｼｯｸE" pitchFamily="50" charset="-128"/>
                        </a:rPr>
                        <a:t>2010</a:t>
                      </a:r>
                      <a:r>
                        <a:rPr lang="ja-JP" altLang="en-US" sz="900" kern="1200" dirty="0" smtClean="0">
                          <a:solidFill>
                            <a:schemeClr val="tx1"/>
                          </a:solidFill>
                          <a:effectLst/>
                          <a:latin typeface="HGPｺﾞｼｯｸE" pitchFamily="50" charset="-128"/>
                          <a:ea typeface="HGPｺﾞｼｯｸE" pitchFamily="50" charset="-128"/>
                        </a:rPr>
                        <a:t>年度</a:t>
                      </a:r>
                      <a:endParaRPr lang="en-US" sz="900" kern="12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2011</a:t>
                      </a:r>
                      <a:r>
                        <a:rPr lang="ja-JP" altLang="en-US" sz="900" kern="100" dirty="0" smtClean="0">
                          <a:solidFill>
                            <a:schemeClr val="tx1"/>
                          </a:solidFill>
                          <a:effectLst/>
                          <a:latin typeface="HGPｺﾞｼｯｸE" pitchFamily="50" charset="-128"/>
                          <a:ea typeface="HGPｺﾞｼｯｸE" pitchFamily="50" charset="-128"/>
                        </a:rPr>
                        <a:t>年度</a:t>
                      </a:r>
                      <a:endParaRPr lang="en-US"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2012</a:t>
                      </a:r>
                      <a:r>
                        <a:rPr lang="ja-JP" altLang="en-US" sz="900" kern="100" dirty="0" smtClean="0">
                          <a:solidFill>
                            <a:schemeClr val="tx1"/>
                          </a:solidFill>
                          <a:effectLst/>
                          <a:latin typeface="HGPｺﾞｼｯｸE" pitchFamily="50" charset="-128"/>
                          <a:ea typeface="HGPｺﾞｼｯｸE" pitchFamily="50" charset="-128"/>
                        </a:rPr>
                        <a:t>年度</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2013</a:t>
                      </a:r>
                      <a:r>
                        <a:rPr lang="ja-JP" altLang="en-US" sz="900" kern="100" dirty="0" smtClean="0">
                          <a:solidFill>
                            <a:schemeClr val="tx1"/>
                          </a:solidFill>
                          <a:effectLst/>
                          <a:latin typeface="HGPｺﾞｼｯｸE" pitchFamily="50" charset="-128"/>
                          <a:ea typeface="HGPｺﾞｼｯｸE" pitchFamily="50" charset="-128"/>
                        </a:rPr>
                        <a:t>年度</a:t>
                      </a:r>
                      <a:endParaRPr lang="en-US"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2014</a:t>
                      </a:r>
                      <a:r>
                        <a:rPr lang="ja-JP" altLang="en-US" sz="900" kern="100" dirty="0" smtClean="0">
                          <a:solidFill>
                            <a:schemeClr val="tx1"/>
                          </a:solidFill>
                          <a:effectLst/>
                          <a:latin typeface="HGPｺﾞｼｯｸE" pitchFamily="50" charset="-128"/>
                          <a:ea typeface="HGPｺﾞｼｯｸE" pitchFamily="50" charset="-128"/>
                        </a:rPr>
                        <a:t>年度</a:t>
                      </a:r>
                      <a:endParaRPr lang="en-US"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2015</a:t>
                      </a:r>
                      <a:r>
                        <a:rPr lang="ja-JP" altLang="en-US" sz="900" kern="100" dirty="0" smtClean="0">
                          <a:solidFill>
                            <a:schemeClr val="tx1"/>
                          </a:solidFill>
                          <a:effectLst/>
                          <a:latin typeface="HGPｺﾞｼｯｸE" pitchFamily="50" charset="-128"/>
                          <a:ea typeface="HGPｺﾞｼｯｸE" pitchFamily="50" charset="-128"/>
                        </a:rPr>
                        <a:t>年度</a:t>
                      </a:r>
                      <a:endParaRPr lang="en-US"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84056">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1</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sz="900" kern="1200" dirty="0">
                          <a:solidFill>
                            <a:schemeClr val="tx1"/>
                          </a:solidFill>
                          <a:effectLst/>
                          <a:latin typeface="HGPｺﾞｼｯｸE" pitchFamily="50" charset="-128"/>
                          <a:ea typeface="HGPｺﾞｼｯｸE" pitchFamily="50" charset="-128"/>
                        </a:rPr>
                        <a:t>東京都</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505</a:t>
                      </a:r>
                      <a:r>
                        <a:rPr lang="ja-JP" sz="900" kern="0" dirty="0" smtClean="0">
                          <a:solidFill>
                            <a:schemeClr val="tx1"/>
                          </a:solidFill>
                          <a:effectLst/>
                          <a:latin typeface="HGPｺﾞｼｯｸE" pitchFamily="50" charset="-128"/>
                          <a:ea typeface="HGPｺﾞｼｯｸE" pitchFamily="50" charset="-128"/>
                        </a:rPr>
                        <a:t>万円</a:t>
                      </a:r>
                      <a:r>
                        <a:rPr lang="ja-JP" sz="900" kern="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516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(516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(529</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(528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538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284056">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2</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三重</a:t>
                      </a:r>
                      <a:r>
                        <a:rPr lang="ja-JP" sz="900" kern="1200" dirty="0" smtClean="0">
                          <a:solidFill>
                            <a:schemeClr val="tx1"/>
                          </a:solidFill>
                          <a:effectLst/>
                          <a:latin typeface="HGPｺﾞｼｯｸE" pitchFamily="50" charset="-128"/>
                          <a:ea typeface="HGPｺﾞｼｯｸE" pitchFamily="50" charset="-128"/>
                        </a:rPr>
                        <a:t>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smtClean="0">
                          <a:solidFill>
                            <a:schemeClr val="tx1"/>
                          </a:solidFill>
                          <a:effectLst/>
                          <a:latin typeface="HGPｺﾞｼｯｸE" pitchFamily="50" charset="-128"/>
                          <a:ea typeface="HGPｺﾞｼｯｸE" pitchFamily="50" charset="-128"/>
                        </a:rPr>
                        <a:t>（</a:t>
                      </a:r>
                      <a:r>
                        <a:rPr lang="en-US" altLang="ja-JP" sz="900" kern="1200" dirty="0" smtClean="0">
                          <a:solidFill>
                            <a:schemeClr val="tx1"/>
                          </a:solidFill>
                          <a:effectLst/>
                          <a:latin typeface="HGPｺﾞｼｯｸE" pitchFamily="50" charset="-128"/>
                          <a:ea typeface="HGPｺﾞｼｯｸE" pitchFamily="50" charset="-128"/>
                        </a:rPr>
                        <a:t>323</a:t>
                      </a:r>
                      <a:r>
                        <a:rPr lang="ja-JP" sz="900" kern="1200" dirty="0" smtClean="0">
                          <a:solidFill>
                            <a:schemeClr val="tx1"/>
                          </a:solidFill>
                          <a:effectLst/>
                          <a:latin typeface="HGPｺﾞｼｯｸE" pitchFamily="50" charset="-128"/>
                          <a:ea typeface="HGPｺﾞｼｯｸE" pitchFamily="50" charset="-128"/>
                        </a:rPr>
                        <a:t>万円</a:t>
                      </a:r>
                      <a:r>
                        <a:rPr lang="ja-JP" sz="900" kern="120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323</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r>
                        <a:rPr lang="en-US" altLang="ja-JP" sz="900" kern="100" dirty="0" smtClean="0">
                          <a:solidFill>
                            <a:schemeClr val="tx1"/>
                          </a:solidFill>
                          <a:effectLst/>
                          <a:latin typeface="HGPｺﾞｼｯｸE" pitchFamily="50" charset="-128"/>
                          <a:ea typeface="HGPｺﾞｼｯｸE" pitchFamily="50" charset="-128"/>
                        </a:rPr>
                        <a:t/>
                      </a:r>
                      <a:br>
                        <a:rPr lang="en-US" altLang="ja-JP" sz="900" kern="100" dirty="0" smtClean="0">
                          <a:solidFill>
                            <a:schemeClr val="tx1"/>
                          </a:solidFill>
                          <a:effectLst/>
                          <a:latin typeface="HGPｺﾞｼｯｸE" pitchFamily="50" charset="-128"/>
                          <a:ea typeface="HGPｺﾞｼｯｸE" pitchFamily="50" charset="-128"/>
                        </a:rPr>
                      </a:b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345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r>
                        <a:rPr lang="en-US" altLang="ja-JP" sz="900" kern="100" dirty="0" smtClean="0">
                          <a:solidFill>
                            <a:schemeClr val="tx1"/>
                          </a:solidFill>
                          <a:effectLst/>
                          <a:latin typeface="HGPｺﾞｼｯｸE" pitchFamily="50" charset="-128"/>
                          <a:ea typeface="HGPｺﾞｼｯｸE" pitchFamily="50" charset="-128"/>
                        </a:rPr>
                        <a:t/>
                      </a:r>
                      <a:br>
                        <a:rPr lang="en-US" altLang="ja-JP" sz="900" kern="100" dirty="0" smtClean="0">
                          <a:solidFill>
                            <a:schemeClr val="tx1"/>
                          </a:solidFill>
                          <a:effectLst/>
                          <a:latin typeface="HGPｺﾞｼｯｸE" pitchFamily="50" charset="-128"/>
                          <a:ea typeface="HGPｺﾞｼｯｸE" pitchFamily="50" charset="-128"/>
                        </a:rPr>
                      </a:b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358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r>
                        <a:rPr lang="en-US" altLang="ja-JP" sz="900" kern="100" dirty="0" smtClean="0">
                          <a:solidFill>
                            <a:schemeClr val="tx1"/>
                          </a:solidFill>
                          <a:effectLst/>
                          <a:latin typeface="HGPｺﾞｼｯｸE" pitchFamily="50" charset="-128"/>
                          <a:ea typeface="HGPｺﾞｼｯｸE" pitchFamily="50" charset="-128"/>
                        </a:rPr>
                        <a:t/>
                      </a:r>
                      <a:br>
                        <a:rPr lang="en-US" altLang="ja-JP" sz="900" kern="100" dirty="0" smtClean="0">
                          <a:solidFill>
                            <a:schemeClr val="tx1"/>
                          </a:solidFill>
                          <a:effectLst/>
                          <a:latin typeface="HGPｺﾞｼｯｸE" pitchFamily="50" charset="-128"/>
                          <a:ea typeface="HGPｺﾞｼｯｸE" pitchFamily="50" charset="-128"/>
                        </a:rPr>
                      </a:b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359</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368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284056">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3</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福井</a:t>
                      </a:r>
                      <a:r>
                        <a:rPr lang="ja-JP" sz="900" kern="1200" dirty="0" smtClean="0">
                          <a:solidFill>
                            <a:schemeClr val="tx1"/>
                          </a:solidFill>
                          <a:effectLst/>
                          <a:latin typeface="HGPｺﾞｼｯｸE" pitchFamily="50" charset="-128"/>
                          <a:ea typeface="HGPｺﾞｼｯｸE" pitchFamily="50" charset="-128"/>
                        </a:rPr>
                        <a:t>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a:t>
                      </a:r>
                      <a:r>
                        <a:rPr lang="en-US" altLang="ja-JP" sz="900" kern="1200" dirty="0" smtClean="0">
                          <a:solidFill>
                            <a:schemeClr val="tx1"/>
                          </a:solidFill>
                          <a:effectLst/>
                          <a:latin typeface="HGPｺﾞｼｯｸE" pitchFamily="50" charset="-128"/>
                          <a:ea typeface="HGPｺﾞｼｯｸE" pitchFamily="50" charset="-128"/>
                        </a:rPr>
                        <a:t>320</a:t>
                      </a:r>
                      <a:r>
                        <a:rPr lang="ja-JP" sz="900" kern="1200" dirty="0" smtClean="0">
                          <a:solidFill>
                            <a:schemeClr val="tx1"/>
                          </a:solidFill>
                          <a:effectLst/>
                          <a:latin typeface="HGPｺﾞｼｯｸE" pitchFamily="50" charset="-128"/>
                          <a:ea typeface="HGPｺﾞｼｯｸE" pitchFamily="50" charset="-128"/>
                        </a:rPr>
                        <a:t>万円</a:t>
                      </a:r>
                      <a:r>
                        <a:rPr lang="ja-JP" sz="900" kern="120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福井県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321</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三重県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rgbClr val="7030A0"/>
                          </a:solidFill>
                          <a:effectLst/>
                          <a:latin typeface="HGPｺﾞｼｯｸE" pitchFamily="50" charset="-128"/>
                          <a:ea typeface="HGPｺﾞｼｯｸE" pitchFamily="50" charset="-128"/>
                        </a:rPr>
                        <a:t>320</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三重県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345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三重県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345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三重県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356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extLst>
                  <a:ext uri="{0D108BD9-81ED-4DB2-BD59-A6C34878D82A}">
                    <a16:rowId xmlns:a16="http://schemas.microsoft.com/office/drawing/2014/main" val="10003"/>
                  </a:ext>
                </a:extLst>
              </a:tr>
              <a:tr h="284056">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4</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富山</a:t>
                      </a:r>
                      <a:r>
                        <a:rPr lang="ja-JP" sz="900" kern="1200" dirty="0" smtClean="0">
                          <a:solidFill>
                            <a:schemeClr val="tx1"/>
                          </a:solidFill>
                          <a:effectLst/>
                          <a:latin typeface="HGPｺﾞｼｯｸE" pitchFamily="50" charset="-128"/>
                          <a:ea typeface="HGPｺﾞｼｯｸE" pitchFamily="50" charset="-128"/>
                        </a:rPr>
                        <a:t>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smtClean="0">
                          <a:solidFill>
                            <a:schemeClr val="tx1"/>
                          </a:solidFill>
                          <a:effectLst/>
                          <a:latin typeface="HGPｺﾞｼｯｸE" pitchFamily="50" charset="-128"/>
                          <a:ea typeface="HGPｺﾞｼｯｸE" pitchFamily="50" charset="-128"/>
                        </a:rPr>
                        <a:t>（</a:t>
                      </a:r>
                      <a:r>
                        <a:rPr lang="en-US" altLang="ja-JP" sz="900" kern="1200" dirty="0" smtClean="0">
                          <a:solidFill>
                            <a:schemeClr val="tx1"/>
                          </a:solidFill>
                          <a:effectLst/>
                          <a:latin typeface="HGPｺﾞｼｯｸE" pitchFamily="50" charset="-128"/>
                          <a:ea typeface="HGPｺﾞｼｯｸE" pitchFamily="50" charset="-128"/>
                        </a:rPr>
                        <a:t>314</a:t>
                      </a:r>
                      <a:r>
                        <a:rPr lang="ja-JP" sz="900" kern="1200" dirty="0" smtClean="0">
                          <a:solidFill>
                            <a:schemeClr val="tx1"/>
                          </a:solidFill>
                          <a:effectLst/>
                          <a:latin typeface="HGPｺﾞｼｯｸE" pitchFamily="50" charset="-128"/>
                          <a:ea typeface="HGPｺﾞｼｯｸE" pitchFamily="50" charset="-128"/>
                        </a:rPr>
                        <a:t>万円</a:t>
                      </a:r>
                      <a:r>
                        <a:rPr lang="ja-JP" sz="900" kern="120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富山県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富山県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富山県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323</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327</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348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4"/>
                  </a:ext>
                </a:extLst>
              </a:tr>
              <a:tr h="284056">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5</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312</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312</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308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静岡県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320</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富山県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富山県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337</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r h="284056">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6</a:t>
                      </a: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312</a:t>
                      </a:r>
                      <a:r>
                        <a:rPr lang="ja-JP" altLang="en-US" sz="900" kern="100" dirty="0" smtClean="0">
                          <a:solidFill>
                            <a:schemeClr val="tx1"/>
                          </a:solidFill>
                          <a:effectLst/>
                          <a:latin typeface="HGPｺﾞｼｯｸE" pitchFamily="50" charset="-128"/>
                          <a:ea typeface="HGPｺﾞｼｯｸE" pitchFamily="50" charset="-128"/>
                        </a:rPr>
                        <a:t>万円）</a:t>
                      </a:r>
                      <a:endParaRPr lang="en-US"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三重県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309</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静岡県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306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317</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静岡県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321</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静岡県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332</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6"/>
                  </a:ext>
                </a:extLst>
              </a:tr>
              <a:tr h="284056">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7</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静岡県</a:t>
                      </a:r>
                      <a:endParaRPr lang="en-US" altLang="ja-JP" sz="900" kern="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304</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静岡県</a:t>
                      </a:r>
                      <a:endParaRPr lang="en-US" altLang="ja-JP" sz="900" kern="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308</a:t>
                      </a:r>
                      <a:r>
                        <a:rPr lang="ja-JP" altLang="en-US" sz="900" kern="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福井県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299</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福井県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309</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大阪府</a:t>
                      </a:r>
                      <a:endParaRPr lang="en-US" altLang="ja-JP" sz="900" kern="10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a:t>
                      </a:r>
                      <a:r>
                        <a:rPr lang="en-US" altLang="ja-JP" sz="900" kern="100" dirty="0" smtClean="0">
                          <a:solidFill>
                            <a:schemeClr val="bg1"/>
                          </a:solidFill>
                          <a:effectLst/>
                          <a:latin typeface="HGPｺﾞｼｯｸE" pitchFamily="50" charset="-128"/>
                          <a:ea typeface="HGPｺﾞｼｯｸE" pitchFamily="50" charset="-128"/>
                        </a:rPr>
                        <a:t>306</a:t>
                      </a:r>
                      <a:r>
                        <a:rPr lang="ja-JP" altLang="en-US" sz="900" kern="10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tx1"/>
                          </a:solidFill>
                          <a:effectLst/>
                          <a:latin typeface="HGPｺﾞｼｯｸE" pitchFamily="50" charset="-128"/>
                          <a:ea typeface="HGPｺﾞｼｯｸE" pitchFamily="50" charset="-128"/>
                        </a:rPr>
                        <a:t>福井県</a:t>
                      </a:r>
                      <a:endParaRPr lang="en-US" altLang="ja-JP" sz="900" kern="10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320</a:t>
                      </a:r>
                      <a:r>
                        <a:rPr lang="ja-JP" altLang="en-US" sz="900" kern="10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7"/>
                  </a:ext>
                </a:extLst>
              </a:tr>
              <a:tr h="284056">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8</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滋賀県</a:t>
                      </a:r>
                      <a:endParaRPr lang="en-US" altLang="ja-JP" sz="900" kern="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302</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0" dirty="0" smtClean="0">
                          <a:solidFill>
                            <a:schemeClr val="bg1"/>
                          </a:solidFill>
                          <a:effectLst/>
                          <a:latin typeface="HGPｺﾞｼｯｸE" pitchFamily="50" charset="-128"/>
                          <a:ea typeface="HGPｺﾞｼｯｸE" pitchFamily="50" charset="-128"/>
                        </a:rPr>
                        <a:t>大阪府</a:t>
                      </a:r>
                      <a:endParaRPr lang="en-US" altLang="ja-JP" sz="900" kern="0" dirty="0" smtClean="0">
                        <a:solidFill>
                          <a:schemeClr val="bg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bg1"/>
                          </a:solidFill>
                          <a:effectLst/>
                          <a:latin typeface="HGPｺﾞｼｯｸE" pitchFamily="50" charset="-128"/>
                          <a:ea typeface="HGPｺﾞｼｯｸE" pitchFamily="50" charset="-128"/>
                        </a:rPr>
                        <a:t>（</a:t>
                      </a:r>
                      <a:r>
                        <a:rPr lang="en-US" altLang="ja-JP" sz="900" kern="0" dirty="0" smtClean="0">
                          <a:solidFill>
                            <a:schemeClr val="bg1"/>
                          </a:solidFill>
                          <a:effectLst/>
                          <a:latin typeface="HGPｺﾞｼｯｸE" pitchFamily="50" charset="-128"/>
                          <a:ea typeface="HGPｺﾞｼｯｸE" pitchFamily="50" charset="-128"/>
                        </a:rPr>
                        <a:t>301</a:t>
                      </a:r>
                      <a:r>
                        <a:rPr lang="ja-JP" altLang="en-US" sz="900" kern="0" dirty="0" smtClean="0">
                          <a:solidFill>
                            <a:schemeClr val="bg1"/>
                          </a:solidFill>
                          <a:effectLst/>
                          <a:latin typeface="HGPｺﾞｼｯｸE" pitchFamily="50" charset="-128"/>
                          <a:ea typeface="HGPｺﾞｼｯｸE" pitchFamily="50" charset="-128"/>
                        </a:rPr>
                        <a:t>万円）</a:t>
                      </a:r>
                      <a:endParaRPr lang="ja-JP" sz="900" kern="100" dirty="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大阪府</a:t>
                      </a:r>
                      <a:endParaRPr lang="en-US" altLang="ja-JP" sz="900" kern="10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a:t>
                      </a:r>
                      <a:r>
                        <a:rPr lang="en-US" altLang="ja-JP" sz="900" kern="100" dirty="0" smtClean="0">
                          <a:solidFill>
                            <a:schemeClr val="bg1"/>
                          </a:solidFill>
                          <a:effectLst/>
                          <a:latin typeface="HGPｺﾞｼｯｸE" pitchFamily="50" charset="-128"/>
                          <a:ea typeface="HGPｺﾞｼｯｸE" pitchFamily="50" charset="-128"/>
                        </a:rPr>
                        <a:t>298</a:t>
                      </a:r>
                      <a:r>
                        <a:rPr lang="ja-JP" altLang="en-US" sz="900" kern="10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大阪府</a:t>
                      </a:r>
                      <a:endParaRPr lang="en-US" altLang="ja-JP" sz="900" kern="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a:t>
                      </a:r>
                      <a:r>
                        <a:rPr lang="en-US" altLang="ja-JP" sz="900" kern="0" dirty="0" smtClean="0">
                          <a:solidFill>
                            <a:schemeClr val="bg1"/>
                          </a:solidFill>
                          <a:effectLst/>
                          <a:latin typeface="HGPｺﾞｼｯｸE" pitchFamily="50" charset="-128"/>
                          <a:ea typeface="HGPｺﾞｼｯｸE" pitchFamily="50" charset="-128"/>
                        </a:rPr>
                        <a:t>305</a:t>
                      </a:r>
                      <a:r>
                        <a:rPr lang="ja-JP" altLang="en-US" sz="900" kern="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群馬県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301</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tx1"/>
                          </a:solidFill>
                          <a:effectLst/>
                          <a:latin typeface="HGPｺﾞｼｯｸE" pitchFamily="50" charset="-128"/>
                          <a:ea typeface="HGPｺﾞｼｯｸE" pitchFamily="50" charset="-128"/>
                        </a:rPr>
                        <a:t>群馬県</a:t>
                      </a:r>
                      <a:endParaRPr lang="en-US" altLang="ja-JP" sz="900" kern="10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315</a:t>
                      </a:r>
                      <a:r>
                        <a:rPr lang="ja-JP" altLang="en-US" sz="900" kern="10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8"/>
                  </a:ext>
                </a:extLst>
              </a:tr>
              <a:tr h="284056">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9</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大阪府</a:t>
                      </a:r>
                      <a:endParaRPr lang="en-US" altLang="ja-JP" sz="900" kern="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a:t>
                      </a:r>
                      <a:r>
                        <a:rPr lang="en-US" altLang="ja-JP" sz="900" kern="0" dirty="0" smtClean="0">
                          <a:solidFill>
                            <a:schemeClr val="bg1"/>
                          </a:solidFill>
                          <a:effectLst/>
                          <a:latin typeface="HGPｺﾞｼｯｸE" pitchFamily="50" charset="-128"/>
                          <a:ea typeface="HGPｺﾞｼｯｸE" pitchFamily="50" charset="-128"/>
                        </a:rPr>
                        <a:t>294</a:t>
                      </a:r>
                      <a:r>
                        <a:rPr lang="ja-JP" altLang="en-US" sz="900" kern="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滋賀県</a:t>
                      </a:r>
                      <a:endParaRPr lang="en-US" altLang="ja-JP" sz="900" kern="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296</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茨城県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290</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群馬県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300</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広島県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295</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大阪府</a:t>
                      </a:r>
                      <a:endParaRPr lang="en-US" altLang="ja-JP" sz="900" kern="10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a:t>
                      </a:r>
                      <a:r>
                        <a:rPr lang="en-US" altLang="ja-JP" sz="900" kern="100" dirty="0" smtClean="0">
                          <a:solidFill>
                            <a:schemeClr val="bg1"/>
                          </a:solidFill>
                          <a:effectLst/>
                          <a:latin typeface="HGPｺﾞｼｯｸE" pitchFamily="50" charset="-128"/>
                          <a:ea typeface="HGPｺﾞｼｯｸE" pitchFamily="50" charset="-128"/>
                        </a:rPr>
                        <a:t>313</a:t>
                      </a:r>
                      <a:r>
                        <a:rPr lang="ja-JP" altLang="en-US" sz="900" kern="10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extLst>
                  <a:ext uri="{0D108BD9-81ED-4DB2-BD59-A6C34878D82A}">
                    <a16:rowId xmlns:a16="http://schemas.microsoft.com/office/drawing/2014/main" val="10009"/>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2900689325"/>
              </p:ext>
            </p:extLst>
          </p:nvPr>
        </p:nvGraphicFramePr>
        <p:xfrm>
          <a:off x="107504" y="1695408"/>
          <a:ext cx="8640963" cy="1733592"/>
        </p:xfrm>
        <a:graphic>
          <a:graphicData uri="http://schemas.openxmlformats.org/drawingml/2006/table">
            <a:tbl>
              <a:tblPr/>
              <a:tblGrid>
                <a:gridCol w="570039">
                  <a:extLst>
                    <a:ext uri="{9D8B030D-6E8A-4147-A177-3AD203B41FA5}">
                      <a16:colId xmlns:a16="http://schemas.microsoft.com/office/drawing/2014/main" val="20000"/>
                    </a:ext>
                  </a:extLst>
                </a:gridCol>
                <a:gridCol w="1345154">
                  <a:extLst>
                    <a:ext uri="{9D8B030D-6E8A-4147-A177-3AD203B41FA5}">
                      <a16:colId xmlns:a16="http://schemas.microsoft.com/office/drawing/2014/main" val="20001"/>
                    </a:ext>
                  </a:extLst>
                </a:gridCol>
                <a:gridCol w="1345154">
                  <a:extLst>
                    <a:ext uri="{9D8B030D-6E8A-4147-A177-3AD203B41FA5}">
                      <a16:colId xmlns:a16="http://schemas.microsoft.com/office/drawing/2014/main" val="20002"/>
                    </a:ext>
                  </a:extLst>
                </a:gridCol>
                <a:gridCol w="1345154">
                  <a:extLst>
                    <a:ext uri="{9D8B030D-6E8A-4147-A177-3AD203B41FA5}">
                      <a16:colId xmlns:a16="http://schemas.microsoft.com/office/drawing/2014/main" val="20003"/>
                    </a:ext>
                  </a:extLst>
                </a:gridCol>
                <a:gridCol w="1345154">
                  <a:extLst>
                    <a:ext uri="{9D8B030D-6E8A-4147-A177-3AD203B41FA5}">
                      <a16:colId xmlns:a16="http://schemas.microsoft.com/office/drawing/2014/main" val="20004"/>
                    </a:ext>
                  </a:extLst>
                </a:gridCol>
                <a:gridCol w="1345154">
                  <a:extLst>
                    <a:ext uri="{9D8B030D-6E8A-4147-A177-3AD203B41FA5}">
                      <a16:colId xmlns:a16="http://schemas.microsoft.com/office/drawing/2014/main" val="20005"/>
                    </a:ext>
                  </a:extLst>
                </a:gridCol>
                <a:gridCol w="1345154">
                  <a:extLst>
                    <a:ext uri="{9D8B030D-6E8A-4147-A177-3AD203B41FA5}">
                      <a16:colId xmlns:a16="http://schemas.microsoft.com/office/drawing/2014/main" val="20006"/>
                    </a:ext>
                  </a:extLst>
                </a:gridCol>
              </a:tblGrid>
              <a:tr h="128163">
                <a:tc>
                  <a:txBody>
                    <a:bodyPr/>
                    <a:lstStyle/>
                    <a:p>
                      <a:pPr algn="ctr">
                        <a:lnSpc>
                          <a:spcPts val="1200"/>
                        </a:lnSpc>
                        <a:spcAft>
                          <a:spcPts val="0"/>
                        </a:spcAft>
                      </a:pPr>
                      <a:r>
                        <a:rPr lang="ja-JP" sz="900" kern="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順位</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2010</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2011</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2012</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2013</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2014</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12700" cap="flat" cmpd="sng" algn="ctr">
                      <a:solidFill>
                        <a:srgbClr val="333399"/>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2015</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48783">
                <a:tc>
                  <a:txBody>
                    <a:bodyPr/>
                    <a:lstStyle/>
                    <a:p>
                      <a:pPr algn="ctr" fontAlgn="ctr">
                        <a:lnSpc>
                          <a:spcPts val="1200"/>
                        </a:lnSpc>
                        <a:spcAft>
                          <a:spcPts val="0"/>
                        </a:spcAft>
                      </a:pPr>
                      <a:r>
                        <a:rPr lang="en-US" sz="900" kern="12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1</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sz="900" kern="12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(556</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sz="900" kern="12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(556</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(555</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(556</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(557</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556</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248783">
                <a:tc>
                  <a:txBody>
                    <a:bodyPr/>
                    <a:lstStyle/>
                    <a:p>
                      <a:pPr algn="ctr" fontAlgn="ctr">
                        <a:lnSpc>
                          <a:spcPts val="1200"/>
                        </a:lnSpc>
                        <a:spcAft>
                          <a:spcPts val="0"/>
                        </a:spcAft>
                      </a:pPr>
                      <a:r>
                        <a:rPr lang="en-US" sz="900" kern="12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(521</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200"/>
                        </a:lnSpc>
                        <a:spcAft>
                          <a:spcPts val="0"/>
                        </a:spcAft>
                      </a:pPr>
                      <a:r>
                        <a:rPr lang="ja-JP" altLang="en-US"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(520</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(519</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(518</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(527</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526</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2"/>
                  </a:ext>
                </a:extLst>
              </a:tr>
              <a:tr h="248783">
                <a:tc>
                  <a:txBody>
                    <a:bodyPr/>
                    <a:lstStyle/>
                    <a:p>
                      <a:pPr algn="ctr" fontAlgn="ctr">
                        <a:lnSpc>
                          <a:spcPts val="1200"/>
                        </a:lnSpc>
                        <a:spcAft>
                          <a:spcPts val="0"/>
                        </a:spcAft>
                      </a:pPr>
                      <a:r>
                        <a:rPr lang="en-US" sz="900" kern="12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3</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奈良</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県</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(483</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2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(486</a:t>
                      </a:r>
                      <a:r>
                        <a:rPr lang="ja-JP" sz="900" kern="12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(485</a:t>
                      </a: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(478</a:t>
                      </a: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福井県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(497</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福井県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493</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3"/>
                  </a:ext>
                </a:extLst>
              </a:tr>
              <a:tr h="246819">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480</a:t>
                      </a: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奈良県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477</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奈良県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473</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福井県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475</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483</a:t>
                      </a: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485</a:t>
                      </a: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extLst>
                  <a:ext uri="{0D108BD9-81ED-4DB2-BD59-A6C34878D82A}">
                    <a16:rowId xmlns:a16="http://schemas.microsoft.com/office/drawing/2014/main" val="10004"/>
                  </a:ext>
                </a:extLst>
              </a:tr>
              <a:tr h="246819">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福井県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474</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福井県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475</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兵庫県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470</a:t>
                      </a:r>
                      <a:r>
                        <a:rPr lang="ja-JP" altLang="en-US" sz="900" kern="10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兵庫県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474</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愛知県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476</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愛知県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481</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4" name="テキスト ボックス 13"/>
          <p:cNvSpPr txBox="1"/>
          <p:nvPr/>
        </p:nvSpPr>
        <p:spPr>
          <a:xfrm>
            <a:off x="4277114" y="6639163"/>
            <a:ext cx="4615366" cy="246221"/>
          </a:xfrm>
          <a:prstGeom prst="rect">
            <a:avLst/>
          </a:prstGeom>
          <a:noFill/>
        </p:spPr>
        <p:txBody>
          <a:bodyPr wrap="non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企業所得、財産所得、雇用者報酬の合計で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ある府民</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所得を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人口で割ったもの</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64</a:t>
            </a:fld>
            <a:endParaRPr lang="ja-JP" altLang="en-US" dirty="0"/>
          </a:p>
        </p:txBody>
      </p:sp>
      <p:sp>
        <p:nvSpPr>
          <p:cNvPr id="17" name="テキスト ボックス 16"/>
          <p:cNvSpPr txBox="1"/>
          <p:nvPr/>
        </p:nvSpPr>
        <p:spPr>
          <a:xfrm>
            <a:off x="72108" y="3409255"/>
            <a:ext cx="428447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○一人あたりの</a:t>
            </a:r>
            <a:r>
              <a:rPr lang="ja-JP" altLang="en-US" sz="1400"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民所得</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71500" y="1412776"/>
            <a:ext cx="428447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○一人あたりの雇用者報酬</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94461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0"/>
          <p:cNvSpPr>
            <a:spLocks noChangeArrowheads="1"/>
          </p:cNvSpPr>
          <p:nvPr/>
        </p:nvSpPr>
        <p:spPr bwMode="auto">
          <a:xfrm>
            <a:off x="179514" y="570166"/>
            <a:ext cx="68407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所得階層別世帯数割合の推移</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「就業構造基本調査」より作成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10"/>
          <p:cNvSpPr>
            <a:spLocks noChangeArrowheads="1"/>
          </p:cNvSpPr>
          <p:nvPr/>
        </p:nvSpPr>
        <p:spPr bwMode="auto">
          <a:xfrm>
            <a:off x="4716016" y="1988840"/>
            <a:ext cx="41044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○高齢者を含まない（</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歳未満）</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10"/>
          <p:cNvSpPr>
            <a:spLocks noChangeArrowheads="1"/>
          </p:cNvSpPr>
          <p:nvPr/>
        </p:nvSpPr>
        <p:spPr bwMode="auto">
          <a:xfrm>
            <a:off x="97226" y="1988840"/>
            <a:ext cx="20985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○高齢者を含む</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83039" y="908721"/>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年の大阪府の所得階層別世帯数割合をみると、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万円未満の世帯数割合が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年に比べ低下。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、全国平均や東京都、愛知県と比べると所得の低い世帯数の割合が高い傾向は続いている。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65</a:t>
            </a:fld>
            <a:endParaRPr lang="ja-JP" altLang="en-US" b="1"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64230" y="2296617"/>
            <a:ext cx="9071634" cy="4298053"/>
          </a:xfrm>
          <a:prstGeom prst="rect">
            <a:avLst/>
          </a:prstGeom>
        </p:spPr>
      </p:pic>
    </p:spTree>
    <p:extLst>
      <p:ext uri="{BB962C8B-B14F-4D97-AF65-F5344CB8AC3E}">
        <p14:creationId xmlns:p14="http://schemas.microsoft.com/office/powerpoint/2010/main" val="30550359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表 4"/>
          <p:cNvGraphicFramePr>
            <a:graphicFrameLocks noGrp="1"/>
          </p:cNvGraphicFramePr>
          <p:nvPr>
            <p:extLst>
              <p:ext uri="{D42A27DB-BD31-4B8C-83A1-F6EECF244321}">
                <p14:modId xmlns:p14="http://schemas.microsoft.com/office/powerpoint/2010/main" val="3286111396"/>
              </p:ext>
            </p:extLst>
          </p:nvPr>
        </p:nvGraphicFramePr>
        <p:xfrm>
          <a:off x="5076056" y="2708921"/>
          <a:ext cx="3600400" cy="3168349"/>
        </p:xfrm>
        <a:graphic>
          <a:graphicData uri="http://schemas.openxmlformats.org/drawingml/2006/table">
            <a:tbl>
              <a:tblPr>
                <a:tableStyleId>{2D5ABB26-0587-4C30-8999-92F81FD0307C}</a:tableStyleId>
              </a:tblPr>
              <a:tblGrid>
                <a:gridCol w="397793">
                  <a:extLst>
                    <a:ext uri="{9D8B030D-6E8A-4147-A177-3AD203B41FA5}">
                      <a16:colId xmlns:a16="http://schemas.microsoft.com/office/drawing/2014/main" val="20000"/>
                    </a:ext>
                  </a:extLst>
                </a:gridCol>
                <a:gridCol w="628233">
                  <a:extLst>
                    <a:ext uri="{9D8B030D-6E8A-4147-A177-3AD203B41FA5}">
                      <a16:colId xmlns:a16="http://schemas.microsoft.com/office/drawing/2014/main" val="20001"/>
                    </a:ext>
                  </a:extLst>
                </a:gridCol>
                <a:gridCol w="1656438">
                  <a:extLst>
                    <a:ext uri="{9D8B030D-6E8A-4147-A177-3AD203B41FA5}">
                      <a16:colId xmlns:a16="http://schemas.microsoft.com/office/drawing/2014/main" val="20002"/>
                    </a:ext>
                  </a:extLst>
                </a:gridCol>
                <a:gridCol w="917936">
                  <a:extLst>
                    <a:ext uri="{9D8B030D-6E8A-4147-A177-3AD203B41FA5}">
                      <a16:colId xmlns:a16="http://schemas.microsoft.com/office/drawing/2014/main" val="20003"/>
                    </a:ext>
                  </a:extLst>
                </a:gridCol>
              </a:tblGrid>
              <a:tr h="347929">
                <a:tc gridSpan="2">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総世帯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kumimoji="1" lang="ja-JP" altLang="en-US"/>
                    </a:p>
                  </a:txBody>
                  <a:tcP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世帯員２人以上の世帯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単身世帯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0.359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0.314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0.346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0.372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0.315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0.369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extLst>
                  <a:ext uri="{0D108BD9-81ED-4DB2-BD59-A6C34878D82A}">
                    <a16:rowId xmlns:a16="http://schemas.microsoft.com/office/drawing/2014/main" val="10002"/>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0.378</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0.343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0.336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0.350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0.301</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0.310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京都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0.362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0.308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0.342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0.346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0.303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0.336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4" name="テキスト ボックス 63"/>
          <p:cNvSpPr txBox="1"/>
          <p:nvPr/>
        </p:nvSpPr>
        <p:spPr>
          <a:xfrm>
            <a:off x="107504" y="2265838"/>
            <a:ext cx="4320480"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全国の年間収入のジニ係数（総世帯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216024" y="1969790"/>
            <a:ext cx="8748464" cy="27699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ジニ係数・・・所得等の分布の均等度を示す指標の１つで、ゼロに近いほど格差が小さく、１に近いほど格差が大きい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10"/>
          <p:cNvSpPr>
            <a:spLocks noChangeArrowheads="1"/>
          </p:cNvSpPr>
          <p:nvPr/>
        </p:nvSpPr>
        <p:spPr bwMode="auto">
          <a:xfrm>
            <a:off x="122363" y="612304"/>
            <a:ext cx="76298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全国の年間収入のジニ係数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総務省統計局「全国消費実態調査」より作成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50354" y="99139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年間収入のジニ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係数は、東京に次いで高く、全国の水準を大きく上回る状況。とりわけ、単身世帯において所得格差が大きい。</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907813" y="2219013"/>
            <a:ext cx="3528392" cy="523220"/>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全国の年間収入のジニ係数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（世帯員状況別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66</a:t>
            </a:fld>
            <a:endParaRPr lang="ja-JP" altLang="en-US" dirty="0"/>
          </a:p>
        </p:txBody>
      </p:sp>
      <p:pic>
        <p:nvPicPr>
          <p:cNvPr id="3" name="図 2"/>
          <p:cNvPicPr>
            <a:picLocks noChangeAspect="1"/>
          </p:cNvPicPr>
          <p:nvPr/>
        </p:nvPicPr>
        <p:blipFill>
          <a:blip r:embed="rId2"/>
          <a:stretch>
            <a:fillRect/>
          </a:stretch>
        </p:blipFill>
        <p:spPr>
          <a:xfrm>
            <a:off x="276705" y="2708921"/>
            <a:ext cx="4608975" cy="4115157"/>
          </a:xfrm>
          <a:prstGeom prst="rect">
            <a:avLst/>
          </a:prstGeom>
        </p:spPr>
      </p:pic>
    </p:spTree>
    <p:extLst>
      <p:ext uri="{BB962C8B-B14F-4D97-AF65-F5344CB8AC3E}">
        <p14:creationId xmlns:p14="http://schemas.microsoft.com/office/powerpoint/2010/main" val="34449395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43026" y="548680"/>
            <a:ext cx="8424936" cy="5904656"/>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360000" tIns="360000" rIns="360000" bIns="360000" rtlCol="0" anchor="ctr"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１）健康・医療関連産業の世界的なクラスター</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大学や研究機関の集積や新たな拠点形成の動きなど、ライフサイエンス関連分野のポテンシャルが高まっており、また、大阪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は、スポーツ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や食を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はじめ健康</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に関わる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産業も幅広く</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集積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。これらの強みを活かし、更に磨きをかけ、ヘルスケアまでを含めたすそ野の広い産業の創出を図るため重層的に取組みを進めていく必要。</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２）大阪の強みを活かした先端技術産業の強化とイノベーションの促進</a:t>
            </a: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大阪には第４次産業革命に関連する要素技術を有するものづくり企業が集積。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蓄電池をはじめとするエネルギー関連分野の産業集積も進みつつ</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ある。引き続き、産</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業界や大学との連携強化に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よるオープンイノベーション</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の促進</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や実証実験の推進等に取り組む必要。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３）世界市場に打って出る大阪産業・大阪企業への支援</a:t>
            </a: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人口減少等により国内市場の縮小が懸念。成長著しいアジア市場の取り込みや経済のグローバル化に対応できる産業基盤の強化を図るため、中小企業等の海外ビジネス展開支援を強力に進めていく必要。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４）対内投資促進による国際競争力の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大阪外国企業誘致センター（</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O-BIC</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）による外資系企業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の誘致件数が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伸びている一方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、外資系企業の東京一極集中の状況が続いており、本社機能を設置する外資系企業に対する補助金の活用やジェトロ等関係機関と連携しながら積極的な誘致を進めていく必要。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ライフサイエンス分野や新エネルギー分野における国際競争力強化に向け、立地支援策の推進に取り組む必要。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67</a:t>
            </a:fld>
            <a:endParaRPr lang="ja-JP" altLang="en-US" b="1" dirty="0"/>
          </a:p>
        </p:txBody>
      </p:sp>
    </p:spTree>
    <p:extLst>
      <p:ext uri="{BB962C8B-B14F-4D97-AF65-F5344CB8AC3E}">
        <p14:creationId xmlns:p14="http://schemas.microsoft.com/office/powerpoint/2010/main" val="13269091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51520" y="548680"/>
            <a:ext cx="8424936" cy="3312368"/>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360000" tIns="360000" rIns="360000" bIns="360000" rtlCol="0" anchor="ctr"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５）ハイエンドなものづくりの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大阪から高付加価値な製品を数多く生み出すには、第４次産業革命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に関連する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新たな技術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や、研究者・技術者等の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協働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による研究開発などのプロジェクト創出が重要。</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を核とした支援機関のネットワーク強化や大学との連携などにより、ものづくり中小企業の競争力強化を図る必要。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６）成長分野に挑戦する企業への支援・経済活動の新陳代謝の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経済環境や技術革新などの急激な変化に対応できる強い産業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育成、行政</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課題や社会課題の解決につながる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を創出するため、金融機関や経済界とのネットワークを更に強化し、資金・経営・技術・人材面でチャレンジする企業を総合的に支援できる仕組みづくりが必要。また、喫緊の課題である事業承継について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、相談・個者支援体制の充実に加え、後継者</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の育成や新たな事業展開支援など、幅広い観点で取り組んでいくことが重要。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68</a:t>
            </a:fld>
            <a:endParaRPr lang="ja-JP" altLang="en-US" b="1" dirty="0"/>
          </a:p>
        </p:txBody>
      </p:sp>
    </p:spTree>
    <p:extLst>
      <p:ext uri="{BB962C8B-B14F-4D97-AF65-F5344CB8AC3E}">
        <p14:creationId xmlns:p14="http://schemas.microsoft.com/office/powerpoint/2010/main" val="38517901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1520" y="764704"/>
            <a:ext cx="9073008"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推移と都市間比較</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出典：内閣府「平成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年度国民経済計算」、「平成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年度県民経済計算」より作成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07504" y="1155352"/>
            <a:ext cx="8928992" cy="119927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年度の大阪府の「名目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と前年度から横ばい。また、</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実質</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lang="ja-JP" altLang="en-US" sz="16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smtClean="0">
                <a:latin typeface="Meiryo UI" panose="020B0604030504040204" pitchFamily="50" charset="-128"/>
                <a:ea typeface="Meiryo UI" panose="020B0604030504040204" pitchFamily="50" charset="-128"/>
              </a:rPr>
              <a:t>前年度</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0.1</a:t>
            </a:r>
            <a:r>
              <a:rPr lang="ja-JP" altLang="en-US" sz="1600" dirty="0">
                <a:latin typeface="Meiryo UI" panose="020B0604030504040204" pitchFamily="50" charset="-128"/>
                <a:ea typeface="Meiryo UI" panose="020B0604030504040204" pitchFamily="50" charset="-128"/>
              </a:rPr>
              <a:t>ポイント低下。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年の戦略策</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定時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は名目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、概ね</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程度で推移</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1"/>
          <p:cNvGraphicFramePr>
            <a:graphicFrameLocks noGrp="1"/>
          </p:cNvGraphicFramePr>
          <p:nvPr>
            <p:extLst>
              <p:ext uri="{D42A27DB-BD31-4B8C-83A1-F6EECF244321}">
                <p14:modId xmlns:p14="http://schemas.microsoft.com/office/powerpoint/2010/main" val="1889518430"/>
              </p:ext>
            </p:extLst>
          </p:nvPr>
        </p:nvGraphicFramePr>
        <p:xfrm>
          <a:off x="107504" y="2705411"/>
          <a:ext cx="8784978" cy="1867265"/>
        </p:xfrm>
        <a:graphic>
          <a:graphicData uri="http://schemas.openxmlformats.org/drawingml/2006/table">
            <a:tbl>
              <a:tblPr>
                <a:tableStyleId>{5C22544A-7EE6-4342-B048-85BDC9FD1C3A}</a:tableStyleId>
              </a:tblPr>
              <a:tblGrid>
                <a:gridCol w="821842">
                  <a:extLst>
                    <a:ext uri="{9D8B030D-6E8A-4147-A177-3AD203B41FA5}">
                      <a16:colId xmlns:a16="http://schemas.microsoft.com/office/drawing/2014/main" val="20000"/>
                    </a:ext>
                  </a:extLst>
                </a:gridCol>
                <a:gridCol w="834293">
                  <a:extLst>
                    <a:ext uri="{9D8B030D-6E8A-4147-A177-3AD203B41FA5}">
                      <a16:colId xmlns:a16="http://schemas.microsoft.com/office/drawing/2014/main" val="20001"/>
                    </a:ext>
                  </a:extLst>
                </a:gridCol>
                <a:gridCol w="722223">
                  <a:extLst>
                    <a:ext uri="{9D8B030D-6E8A-4147-A177-3AD203B41FA5}">
                      <a16:colId xmlns:a16="http://schemas.microsoft.com/office/drawing/2014/main" val="20002"/>
                    </a:ext>
                  </a:extLst>
                </a:gridCol>
                <a:gridCol w="924571">
                  <a:extLst>
                    <a:ext uri="{9D8B030D-6E8A-4147-A177-3AD203B41FA5}">
                      <a16:colId xmlns:a16="http://schemas.microsoft.com/office/drawing/2014/main" val="20003"/>
                    </a:ext>
                  </a:extLst>
                </a:gridCol>
                <a:gridCol w="722223">
                  <a:extLst>
                    <a:ext uri="{9D8B030D-6E8A-4147-A177-3AD203B41FA5}">
                      <a16:colId xmlns:a16="http://schemas.microsoft.com/office/drawing/2014/main" val="20004"/>
                    </a:ext>
                  </a:extLst>
                </a:gridCol>
                <a:gridCol w="834293">
                  <a:extLst>
                    <a:ext uri="{9D8B030D-6E8A-4147-A177-3AD203B41FA5}">
                      <a16:colId xmlns:a16="http://schemas.microsoft.com/office/drawing/2014/main" val="20005"/>
                    </a:ext>
                  </a:extLst>
                </a:gridCol>
                <a:gridCol w="722223">
                  <a:extLst>
                    <a:ext uri="{9D8B030D-6E8A-4147-A177-3AD203B41FA5}">
                      <a16:colId xmlns:a16="http://schemas.microsoft.com/office/drawing/2014/main" val="20006"/>
                    </a:ext>
                  </a:extLst>
                </a:gridCol>
                <a:gridCol w="834293">
                  <a:extLst>
                    <a:ext uri="{9D8B030D-6E8A-4147-A177-3AD203B41FA5}">
                      <a16:colId xmlns:a16="http://schemas.microsoft.com/office/drawing/2014/main" val="20007"/>
                    </a:ext>
                  </a:extLst>
                </a:gridCol>
                <a:gridCol w="722223">
                  <a:extLst>
                    <a:ext uri="{9D8B030D-6E8A-4147-A177-3AD203B41FA5}">
                      <a16:colId xmlns:a16="http://schemas.microsoft.com/office/drawing/2014/main" val="20008"/>
                    </a:ext>
                  </a:extLst>
                </a:gridCol>
                <a:gridCol w="924571">
                  <a:extLst>
                    <a:ext uri="{9D8B030D-6E8A-4147-A177-3AD203B41FA5}">
                      <a16:colId xmlns:a16="http://schemas.microsoft.com/office/drawing/2014/main" val="20009"/>
                    </a:ext>
                  </a:extLst>
                </a:gridCol>
                <a:gridCol w="722223">
                  <a:extLst>
                    <a:ext uri="{9D8B030D-6E8A-4147-A177-3AD203B41FA5}">
                      <a16:colId xmlns:a16="http://schemas.microsoft.com/office/drawing/2014/main" val="20010"/>
                    </a:ext>
                  </a:extLst>
                </a:gridCol>
              </a:tblGrid>
              <a:tr h="198022">
                <a:tc rowSpan="2">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132236">
                <a:tc vMerge="1">
                  <a:txBody>
                    <a:bodyPr/>
                    <a:lstStyle/>
                    <a:p>
                      <a:endParaRPr kumimoji="1" lang="ja-JP" altLang="en-US"/>
                    </a:p>
                  </a:txBody>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37,016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97,932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33,855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32,758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511,393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37,615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100,152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34,968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33,060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516,188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37,156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99,798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36,618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32,440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514,261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37,356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101,270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37,779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32,616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524,090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38,163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101,827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38,469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32,571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530,696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39,018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103,805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39,530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34,092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545,749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98022">
                <a:tc>
                  <a:txBody>
                    <a:bodyPr/>
                    <a:lstStyle/>
                    <a:p>
                      <a:pPr algn="ctr" fontAlgn="b"/>
                      <a:r>
                        <a:rPr lang="en-US" altLang="ja-JP" sz="13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3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38,995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104,470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39,409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34,609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549,866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dirty="0">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387160"/>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4016743553"/>
              </p:ext>
            </p:extLst>
          </p:nvPr>
        </p:nvGraphicFramePr>
        <p:xfrm>
          <a:off x="107504" y="4862794"/>
          <a:ext cx="8784978" cy="1944216"/>
        </p:xfrm>
        <a:graphic>
          <a:graphicData uri="http://schemas.openxmlformats.org/drawingml/2006/table">
            <a:tbl>
              <a:tblPr>
                <a:tableStyleId>{5C22544A-7EE6-4342-B048-85BDC9FD1C3A}</a:tableStyleId>
              </a:tblPr>
              <a:tblGrid>
                <a:gridCol w="824176">
                  <a:extLst>
                    <a:ext uri="{9D8B030D-6E8A-4147-A177-3AD203B41FA5}">
                      <a16:colId xmlns:a16="http://schemas.microsoft.com/office/drawing/2014/main" val="20000"/>
                    </a:ext>
                  </a:extLst>
                </a:gridCol>
                <a:gridCol w="833543">
                  <a:extLst>
                    <a:ext uri="{9D8B030D-6E8A-4147-A177-3AD203B41FA5}">
                      <a16:colId xmlns:a16="http://schemas.microsoft.com/office/drawing/2014/main" val="20001"/>
                    </a:ext>
                  </a:extLst>
                </a:gridCol>
                <a:gridCol w="721155">
                  <a:extLst>
                    <a:ext uri="{9D8B030D-6E8A-4147-A177-3AD203B41FA5}">
                      <a16:colId xmlns:a16="http://schemas.microsoft.com/office/drawing/2014/main" val="20002"/>
                    </a:ext>
                  </a:extLst>
                </a:gridCol>
                <a:gridCol w="927199">
                  <a:extLst>
                    <a:ext uri="{9D8B030D-6E8A-4147-A177-3AD203B41FA5}">
                      <a16:colId xmlns:a16="http://schemas.microsoft.com/office/drawing/2014/main" val="20003"/>
                    </a:ext>
                  </a:extLst>
                </a:gridCol>
                <a:gridCol w="721155">
                  <a:extLst>
                    <a:ext uri="{9D8B030D-6E8A-4147-A177-3AD203B41FA5}">
                      <a16:colId xmlns:a16="http://schemas.microsoft.com/office/drawing/2014/main" val="20004"/>
                    </a:ext>
                  </a:extLst>
                </a:gridCol>
                <a:gridCol w="833543">
                  <a:extLst>
                    <a:ext uri="{9D8B030D-6E8A-4147-A177-3AD203B41FA5}">
                      <a16:colId xmlns:a16="http://schemas.microsoft.com/office/drawing/2014/main" val="20005"/>
                    </a:ext>
                  </a:extLst>
                </a:gridCol>
                <a:gridCol w="721155">
                  <a:extLst>
                    <a:ext uri="{9D8B030D-6E8A-4147-A177-3AD203B41FA5}">
                      <a16:colId xmlns:a16="http://schemas.microsoft.com/office/drawing/2014/main" val="20006"/>
                    </a:ext>
                  </a:extLst>
                </a:gridCol>
                <a:gridCol w="833543">
                  <a:extLst>
                    <a:ext uri="{9D8B030D-6E8A-4147-A177-3AD203B41FA5}">
                      <a16:colId xmlns:a16="http://schemas.microsoft.com/office/drawing/2014/main" val="20007"/>
                    </a:ext>
                  </a:extLst>
                </a:gridCol>
                <a:gridCol w="721155">
                  <a:extLst>
                    <a:ext uri="{9D8B030D-6E8A-4147-A177-3AD203B41FA5}">
                      <a16:colId xmlns:a16="http://schemas.microsoft.com/office/drawing/2014/main" val="20008"/>
                    </a:ext>
                  </a:extLst>
                </a:gridCol>
                <a:gridCol w="927199">
                  <a:extLst>
                    <a:ext uri="{9D8B030D-6E8A-4147-A177-3AD203B41FA5}">
                      <a16:colId xmlns:a16="http://schemas.microsoft.com/office/drawing/2014/main" val="20009"/>
                    </a:ext>
                  </a:extLst>
                </a:gridCol>
                <a:gridCol w="721155">
                  <a:extLst>
                    <a:ext uri="{9D8B030D-6E8A-4147-A177-3AD203B41FA5}">
                      <a16:colId xmlns:a16="http://schemas.microsoft.com/office/drawing/2014/main" val="20010"/>
                    </a:ext>
                  </a:extLst>
                </a:gridCol>
              </a:tblGrid>
              <a:tr h="216024">
                <a:tc rowSpan="2">
                  <a:txBody>
                    <a:bodyPr/>
                    <a:lstStyle/>
                    <a:p>
                      <a:pPr algn="ctr" fontAlgn="b"/>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216024">
                <a:tc vMerge="1">
                  <a:txBody>
                    <a:bodyPr/>
                    <a:lstStyle/>
                    <a:p>
                      <a:endParaRPr kumimoji="1" lang="ja-JP" altLang="en-US"/>
                    </a:p>
                  </a:txBody>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6024">
                <a:tc>
                  <a:txBody>
                    <a:bodyPr/>
                    <a:lstStyle/>
                    <a:p>
                      <a:pPr algn="ct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36,704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97,151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33,339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32,303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504,923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6024">
                <a:tc>
                  <a:txBody>
                    <a:bodyPr/>
                    <a:lstStyle/>
                    <a:p>
                      <a:pPr algn="ct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37,599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100,155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34,958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33,060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515,979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16024">
                <a:tc>
                  <a:txBody>
                    <a:bodyPr/>
                    <a:lstStyle/>
                    <a:p>
                      <a:pPr algn="ct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37,338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100,817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36,438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32,576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516,083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16024">
                <a:tc>
                  <a:txBody>
                    <a:bodyPr/>
                    <a:lstStyle/>
                    <a:p>
                      <a:pPr algn="ct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37,588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102,794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37,313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32,770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526,685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16024">
                <a:tc>
                  <a:txBody>
                    <a:bodyPr/>
                    <a:lstStyle/>
                    <a:p>
                      <a:pPr algn="ct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37,444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101,257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37,132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32,095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522,427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16024">
                <a:tc>
                  <a:txBody>
                    <a:bodyPr/>
                    <a:lstStyle/>
                    <a:p>
                      <a:pPr algn="ctr" fontAlgn="b"/>
                      <a:r>
                        <a:rPr lang="en-US" altLang="ja-JP" sz="1300" u="none" strike="noStrike" dirty="0">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300" u="none" strike="noStrike"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38,007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103,123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37,421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33,164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529,993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16024">
                <a:tc>
                  <a:txBody>
                    <a:bodyPr/>
                    <a:lstStyle/>
                    <a:p>
                      <a:pPr algn="ctr" fontAlgn="b"/>
                      <a:r>
                        <a:rPr lang="en-US" altLang="ja-JP" sz="13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3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38,021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103,753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19.5%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37,484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33,679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a:effectLst/>
                          <a:latin typeface="Meiryo UI" panose="020B0604030504040204" pitchFamily="50" charset="-128"/>
                          <a:ea typeface="Meiryo UI" panose="020B0604030504040204" pitchFamily="50" charset="-128"/>
                        </a:rPr>
                        <a:t>533,247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300" b="0" i="0" u="none" strike="noStrike" dirty="0">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7265834"/>
                  </a:ext>
                </a:extLst>
              </a:tr>
            </a:tbl>
          </a:graphicData>
        </a:graphic>
      </p:graphicFrame>
      <p:sp>
        <p:nvSpPr>
          <p:cNvPr id="11" name="テキスト ボックス 10"/>
          <p:cNvSpPr txBox="1"/>
          <p:nvPr/>
        </p:nvSpPr>
        <p:spPr>
          <a:xfrm>
            <a:off x="251520" y="2359159"/>
            <a:ext cx="3096344"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○名目</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（単位：</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251520" y="4576377"/>
            <a:ext cx="3096344"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○実質</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（単位：</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6</a:t>
            </a:fld>
            <a:endParaRPr lang="ja-JP" altLang="en-US" b="1" dirty="0"/>
          </a:p>
        </p:txBody>
      </p:sp>
    </p:spTree>
    <p:extLst>
      <p:ext uri="{BB962C8B-B14F-4D97-AF65-F5344CB8AC3E}">
        <p14:creationId xmlns:p14="http://schemas.microsoft.com/office/powerpoint/2010/main" val="16868005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2"/>
          <p:cNvGraphicFramePr>
            <a:graphicFrameLocks noGrp="1"/>
          </p:cNvGraphicFramePr>
          <p:nvPr>
            <p:extLst>
              <p:ext uri="{D42A27DB-BD31-4B8C-83A1-F6EECF244321}">
                <p14:modId xmlns:p14="http://schemas.microsoft.com/office/powerpoint/2010/main" val="2933238227"/>
              </p:ext>
            </p:extLst>
          </p:nvPr>
        </p:nvGraphicFramePr>
        <p:xfrm>
          <a:off x="120837" y="2054027"/>
          <a:ext cx="8928991" cy="4471318"/>
        </p:xfrm>
        <a:graphic>
          <a:graphicData uri="http://schemas.openxmlformats.org/drawingml/2006/table">
            <a:tbl>
              <a:tblPr firstRow="1" bandRow="1">
                <a:tableStyleId>{5940675A-B579-460E-94D1-54222C63F5DA}</a:tableStyleId>
              </a:tblPr>
              <a:tblGrid>
                <a:gridCol w="487911">
                  <a:extLst>
                    <a:ext uri="{9D8B030D-6E8A-4147-A177-3AD203B41FA5}">
                      <a16:colId xmlns:a16="http://schemas.microsoft.com/office/drawing/2014/main" val="20000"/>
                    </a:ext>
                  </a:extLst>
                </a:gridCol>
                <a:gridCol w="487911">
                  <a:extLst>
                    <a:ext uri="{9D8B030D-6E8A-4147-A177-3AD203B41FA5}">
                      <a16:colId xmlns:a16="http://schemas.microsoft.com/office/drawing/2014/main" val="20001"/>
                    </a:ext>
                  </a:extLst>
                </a:gridCol>
                <a:gridCol w="700226">
                  <a:extLst>
                    <a:ext uri="{9D8B030D-6E8A-4147-A177-3AD203B41FA5}">
                      <a16:colId xmlns:a16="http://schemas.microsoft.com/office/drawing/2014/main" val="20002"/>
                    </a:ext>
                  </a:extLst>
                </a:gridCol>
                <a:gridCol w="737462">
                  <a:extLst>
                    <a:ext uri="{9D8B030D-6E8A-4147-A177-3AD203B41FA5}">
                      <a16:colId xmlns:a16="http://schemas.microsoft.com/office/drawing/2014/main" val="20003"/>
                    </a:ext>
                  </a:extLst>
                </a:gridCol>
                <a:gridCol w="737462">
                  <a:extLst>
                    <a:ext uri="{9D8B030D-6E8A-4147-A177-3AD203B41FA5}">
                      <a16:colId xmlns:a16="http://schemas.microsoft.com/office/drawing/2014/main" val="20004"/>
                    </a:ext>
                  </a:extLst>
                </a:gridCol>
                <a:gridCol w="737462">
                  <a:extLst>
                    <a:ext uri="{9D8B030D-6E8A-4147-A177-3AD203B41FA5}">
                      <a16:colId xmlns:a16="http://schemas.microsoft.com/office/drawing/2014/main" val="20005"/>
                    </a:ext>
                  </a:extLst>
                </a:gridCol>
                <a:gridCol w="737462">
                  <a:extLst>
                    <a:ext uri="{9D8B030D-6E8A-4147-A177-3AD203B41FA5}">
                      <a16:colId xmlns:a16="http://schemas.microsoft.com/office/drawing/2014/main" val="20006"/>
                    </a:ext>
                  </a:extLst>
                </a:gridCol>
                <a:gridCol w="737462">
                  <a:extLst>
                    <a:ext uri="{9D8B030D-6E8A-4147-A177-3AD203B41FA5}">
                      <a16:colId xmlns:a16="http://schemas.microsoft.com/office/drawing/2014/main" val="20007"/>
                    </a:ext>
                  </a:extLst>
                </a:gridCol>
                <a:gridCol w="737462">
                  <a:extLst>
                    <a:ext uri="{9D8B030D-6E8A-4147-A177-3AD203B41FA5}">
                      <a16:colId xmlns:a16="http://schemas.microsoft.com/office/drawing/2014/main" val="20008"/>
                    </a:ext>
                  </a:extLst>
                </a:gridCol>
                <a:gridCol w="737462">
                  <a:extLst>
                    <a:ext uri="{9D8B030D-6E8A-4147-A177-3AD203B41FA5}">
                      <a16:colId xmlns:a16="http://schemas.microsoft.com/office/drawing/2014/main" val="20009"/>
                    </a:ext>
                  </a:extLst>
                </a:gridCol>
                <a:gridCol w="737462">
                  <a:extLst>
                    <a:ext uri="{9D8B030D-6E8A-4147-A177-3AD203B41FA5}">
                      <a16:colId xmlns:a16="http://schemas.microsoft.com/office/drawing/2014/main" val="3757471405"/>
                    </a:ext>
                  </a:extLst>
                </a:gridCol>
                <a:gridCol w="1353247">
                  <a:extLst>
                    <a:ext uri="{9D8B030D-6E8A-4147-A177-3AD203B41FA5}">
                      <a16:colId xmlns:a16="http://schemas.microsoft.com/office/drawing/2014/main" val="20010"/>
                    </a:ext>
                  </a:extLst>
                </a:gridCol>
              </a:tblGrid>
              <a:tr h="583609">
                <a:tc gridSpan="2">
                  <a:txBody>
                    <a:bodyPr/>
                    <a:lstStyle/>
                    <a:p>
                      <a:pPr algn="ctr"/>
                      <a:r>
                        <a:rPr kumimoji="1" lang="ja-JP" altLang="en-US" sz="16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1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511886">
                <a:tc gridSpan="2">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国際特許</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出願件数</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6,767</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7,761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8,748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6,933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6,151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6,187</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100" strike="sng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6,504</a:t>
                      </a:r>
                      <a:r>
                        <a:rPr kumimoji="1" lang="ja-JP" altLang="en-US" sz="11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1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6,778</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1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特許庁「特許行政年次報告書</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年版」</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97200">
                <a:tc rowSpan="2">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大阪税関</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通関額</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9,418</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8,793</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2,871</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2,177</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9,859</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3,318</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6,297</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8,702</a:t>
                      </a:r>
                    </a:p>
                    <a:p>
                      <a:pPr marL="0" indent="0" algn="ctr">
                        <a:tabLst/>
                      </a:pP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1,868</a:t>
                      </a:r>
                    </a:p>
                    <a:p>
                      <a:pPr marL="0" indent="0" algn="ctr">
                        <a:tabLst/>
                      </a:pP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rowSpan="2">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大阪税関</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「貿易統計」</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597200">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6,699</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838</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4,454</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7,454</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5,360</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4,740</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8,560</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887</a:t>
                      </a:r>
                    </a:p>
                    <a:p>
                      <a:pPr marL="0" indent="0" algn="ctr">
                        <a:tabLst/>
                      </a:pP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7,076</a:t>
                      </a:r>
                    </a:p>
                    <a:p>
                      <a:pPr marL="0" indent="0" algn="ctr">
                        <a:tabLst/>
                      </a:pP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vMerge="1">
                  <a:txBody>
                    <a:bodyPr/>
                    <a:lstStyle/>
                    <a:p>
                      <a:pPr marL="0" indent="0" algn="l">
                        <a:tabLst/>
                      </a:pP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597200">
                <a:tc rowSpan="2">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製造品</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出荷額等</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製造品</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7,131</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4,925</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227</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245</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5,292</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8,046</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91443" marR="91443" marT="45716" marB="45716"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8,197</a:t>
                      </a:r>
                    </a:p>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9,957</a:t>
                      </a:r>
                    </a:p>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未公表</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rowSpan="2">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経済産業省「工業統計表」</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年及び</a:t>
                      </a:r>
                      <a:r>
                        <a:rPr kumimoji="1" lang="en-US" altLang="ja-JP"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経済センサス活動調査</a:t>
                      </a:r>
                      <a:r>
                        <a:rPr kumimoji="1" lang="ja-JP" altLang="en-US" sz="9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報告</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同調査報告においては、医薬品製剤製造業は公表されていません。</a:t>
                      </a:r>
                      <a:endParaRPr kumimoji="1" lang="en-US" altLang="ja-JP"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796266">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医薬品製剤製造業</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7,463</a:t>
                      </a:r>
                    </a:p>
                    <a:p>
                      <a:pPr marL="0" indent="0" algn="ctr">
                        <a:tabLst>
                          <a:tab pos="0"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6,684</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6,427</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6,471</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5,710</a:t>
                      </a:r>
                    </a:p>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5,317</a:t>
                      </a:r>
                    </a:p>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未公表</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vMerge="1">
                  <a:txBody>
                    <a:bodyPr/>
                    <a:lstStyle/>
                    <a:p>
                      <a:endParaRPr kumimoji="1" lang="ja-JP" altLang="en-US"/>
                    </a:p>
                  </a:txBody>
                  <a:tcPr/>
                </a:tc>
                <a:extLst>
                  <a:ext uri="{0D108BD9-81ED-4DB2-BD59-A6C34878D82A}">
                    <a16:rowId xmlns:a16="http://schemas.microsoft.com/office/drawing/2014/main" val="10005"/>
                  </a:ext>
                </a:extLst>
              </a:tr>
              <a:tr h="770417">
                <a:tc gridSpan="2">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tabLst>
                          <a:tab pos="0"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7,477</a:t>
                      </a:r>
                    </a:p>
                    <a:p>
                      <a:pPr marL="0" indent="0" algn="ctr">
                        <a:tabLst>
                          <a:tab pos="0"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7,564</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7,854</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8,276</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8,383</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10,119</a:t>
                      </a:r>
                    </a:p>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11,700</a:t>
                      </a:r>
                    </a:p>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11,629</a:t>
                      </a:r>
                    </a:p>
                    <a:p>
                      <a:pPr marL="0" indent="0" algn="ctr">
                        <a:tabLst>
                          <a:tab pos="92075" algn="l"/>
                        </a:tabLst>
                      </a:pP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8,463</a:t>
                      </a:r>
                    </a:p>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事業所</a:t>
                      </a:r>
                    </a:p>
                  </a:txBody>
                  <a:tcPr marL="91443" marR="91443" marT="45716" marB="45716"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厚生労働省</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「雇用保険事業月報・年報」雇用保険関係新規成立事業者数</a:t>
                      </a:r>
                    </a:p>
                  </a:txBody>
                  <a:tcPr anchor="ctr"/>
                </a:tc>
                <a:extLst>
                  <a:ext uri="{0D108BD9-81ED-4DB2-BD59-A6C34878D82A}">
                    <a16:rowId xmlns:a16="http://schemas.microsoft.com/office/drawing/2014/main" val="10006"/>
                  </a:ext>
                </a:extLst>
              </a:tr>
            </a:tbl>
          </a:graphicData>
        </a:graphic>
      </p:graphicFrame>
      <p:sp>
        <p:nvSpPr>
          <p:cNvPr id="7" name="正方形/長方形 4"/>
          <p:cNvSpPr>
            <a:spLocks noChangeArrowheads="1"/>
          </p:cNvSpPr>
          <p:nvPr/>
        </p:nvSpPr>
        <p:spPr bwMode="auto">
          <a:xfrm>
            <a:off x="99542" y="547914"/>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defTabSz="912813">
              <a:lnSpc>
                <a:spcPts val="2000"/>
              </a:lnSpc>
              <a:spcBef>
                <a:spcPct val="20000"/>
              </a:spcBef>
              <a:buFont typeface="Wingdings" panose="05000000000000000000" pitchFamily="2" charset="2"/>
              <a:buChar char="u"/>
            </a:pPr>
            <a:r>
              <a:rPr lang="ja-JP" altLang="en-US" sz="2000" b="1" u="sng" dirty="0">
                <a:latin typeface="+mj-ea"/>
                <a:cs typeface="Meiryo UI" pitchFamily="50" charset="-128"/>
              </a:rPr>
              <a:t>「成長目標」の進捗を把握するための指標</a:t>
            </a:r>
            <a:endParaRPr lang="ja-JP" altLang="en-US" sz="1600" b="1" u="sng" dirty="0">
              <a:latin typeface="+mj-ea"/>
              <a:ea typeface="+mj-ea"/>
              <a:cs typeface="Meiryo UI"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10400" y="6492875"/>
            <a:ext cx="2133600" cy="365125"/>
          </a:xfrm>
        </p:spPr>
        <p:txBody>
          <a:bodyPr/>
          <a:lstStyle/>
          <a:p>
            <a:pPr>
              <a:defRPr/>
            </a:pPr>
            <a:fld id="{4AC9B83D-17C3-4F2E-B0BA-D155CD364A7C}" type="slidenum">
              <a:rPr lang="ja-JP" altLang="en-US" smtClean="0"/>
              <a:pPr>
                <a:defRPr/>
              </a:pPr>
              <a:t>69</a:t>
            </a:fld>
            <a:endParaRPr lang="ja-JP" altLang="en-US" dirty="0"/>
          </a:p>
        </p:txBody>
      </p:sp>
      <p:sp>
        <p:nvSpPr>
          <p:cNvPr id="10" name="正方形/長方形 9"/>
          <p:cNvSpPr/>
          <p:nvPr/>
        </p:nvSpPr>
        <p:spPr>
          <a:xfrm>
            <a:off x="120835" y="908720"/>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国際特許出願件数は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6,778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の貿易額は、輸出入ともに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前年比増加</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の製造品出荷</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額（製造業全体）は、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9,957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開業事業所数は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8,463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3,166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減少となった。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288927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179514" y="620688"/>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大阪府の医薬品産業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出典：厚生労働省「薬事工業生産動態統計調査」より作成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20835" y="1052736"/>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の大阪府の医薬品生産額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5,302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、昨年から減少したものの、成長戦略策定時と比較すると増加。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医薬品製造所数をみると、大阪府は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と、東京都に次ぐ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番目の集積状況となっている。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事業所あたりの従業者数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は埼玉県や富山県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静岡県に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比べ小さく、中小規模の製造所が多い。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4365623" y="2113111"/>
            <a:ext cx="4261803"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医薬品生産額・全国シェア　ランキング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6512" y="2375302"/>
            <a:ext cx="1224136" cy="261610"/>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2"/>
          <p:cNvGraphicFramePr>
            <a:graphicFrameLocks noGrp="1"/>
          </p:cNvGraphicFramePr>
          <p:nvPr>
            <p:extLst>
              <p:ext uri="{D42A27DB-BD31-4B8C-83A1-F6EECF244321}">
                <p14:modId xmlns:p14="http://schemas.microsoft.com/office/powerpoint/2010/main" val="2968150485"/>
              </p:ext>
            </p:extLst>
          </p:nvPr>
        </p:nvGraphicFramePr>
        <p:xfrm>
          <a:off x="4427984" y="2420888"/>
          <a:ext cx="4086707" cy="1224138"/>
        </p:xfrm>
        <a:graphic>
          <a:graphicData uri="http://schemas.openxmlformats.org/drawingml/2006/table">
            <a:tbl>
              <a:tblPr>
                <a:tableStyleId>{BC89EF96-8CEA-46FF-86C4-4CE0E7609802}</a:tableStyleId>
              </a:tblPr>
              <a:tblGrid>
                <a:gridCol w="455861">
                  <a:extLst>
                    <a:ext uri="{9D8B030D-6E8A-4147-A177-3AD203B41FA5}">
                      <a16:colId xmlns:a16="http://schemas.microsoft.com/office/drawing/2014/main" val="20000"/>
                    </a:ext>
                  </a:extLst>
                </a:gridCol>
                <a:gridCol w="1020274">
                  <a:extLst>
                    <a:ext uri="{9D8B030D-6E8A-4147-A177-3AD203B41FA5}">
                      <a16:colId xmlns:a16="http://schemas.microsoft.com/office/drawing/2014/main" val="20001"/>
                    </a:ext>
                  </a:extLst>
                </a:gridCol>
                <a:gridCol w="1333053">
                  <a:extLst>
                    <a:ext uri="{9D8B030D-6E8A-4147-A177-3AD203B41FA5}">
                      <a16:colId xmlns:a16="http://schemas.microsoft.com/office/drawing/2014/main" val="20002"/>
                    </a:ext>
                  </a:extLst>
                </a:gridCol>
                <a:gridCol w="1277519">
                  <a:extLst>
                    <a:ext uri="{9D8B030D-6E8A-4147-A177-3AD203B41FA5}">
                      <a16:colId xmlns:a16="http://schemas.microsoft.com/office/drawing/2014/main" val="20003"/>
                    </a:ext>
                  </a:extLst>
                </a:gridCol>
              </a:tblGrid>
              <a:tr h="204023">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zh-TW"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金額（億円）</a:t>
                      </a:r>
                      <a:endParaRPr lang="zh-TW"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04023">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6,820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04023">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04023">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5,302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3"/>
                  </a:ext>
                </a:extLst>
              </a:tr>
              <a:tr h="204023">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4"/>
                  </a:ext>
                </a:extLst>
              </a:tr>
              <a:tr h="204023">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22" name="テキスト ボックス 21"/>
          <p:cNvSpPr txBox="1"/>
          <p:nvPr/>
        </p:nvSpPr>
        <p:spPr>
          <a:xfrm>
            <a:off x="22165" y="2185119"/>
            <a:ext cx="4261803"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○大阪府の医薬品生産額・全国シェアの推移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372340" y="3717032"/>
            <a:ext cx="4808172"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医薬品製造所数・従業者数（人）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表 20"/>
          <p:cNvGraphicFramePr>
            <a:graphicFrameLocks noGrp="1"/>
          </p:cNvGraphicFramePr>
          <p:nvPr>
            <p:extLst>
              <p:ext uri="{D42A27DB-BD31-4B8C-83A1-F6EECF244321}">
                <p14:modId xmlns:p14="http://schemas.microsoft.com/office/powerpoint/2010/main" val="1155107025"/>
              </p:ext>
            </p:extLst>
          </p:nvPr>
        </p:nvGraphicFramePr>
        <p:xfrm>
          <a:off x="4355976" y="4005064"/>
          <a:ext cx="4572511" cy="2597605"/>
        </p:xfrm>
        <a:graphic>
          <a:graphicData uri="http://schemas.openxmlformats.org/drawingml/2006/table">
            <a:tbl>
              <a:tblPr>
                <a:tableStyleId>{BC89EF96-8CEA-46FF-86C4-4CE0E7609802}</a:tableStyleId>
              </a:tblPr>
              <a:tblGrid>
                <a:gridCol w="369496">
                  <a:extLst>
                    <a:ext uri="{9D8B030D-6E8A-4147-A177-3AD203B41FA5}">
                      <a16:colId xmlns:a16="http://schemas.microsoft.com/office/drawing/2014/main" val="20000"/>
                    </a:ext>
                  </a:extLst>
                </a:gridCol>
                <a:gridCol w="894450">
                  <a:extLst>
                    <a:ext uri="{9D8B030D-6E8A-4147-A177-3AD203B41FA5}">
                      <a16:colId xmlns:a16="http://schemas.microsoft.com/office/drawing/2014/main" val="20001"/>
                    </a:ext>
                  </a:extLst>
                </a:gridCol>
                <a:gridCol w="892197">
                  <a:extLst>
                    <a:ext uri="{9D8B030D-6E8A-4147-A177-3AD203B41FA5}">
                      <a16:colId xmlns:a16="http://schemas.microsoft.com/office/drawing/2014/main" val="20002"/>
                    </a:ext>
                  </a:extLst>
                </a:gridCol>
                <a:gridCol w="1115246">
                  <a:extLst>
                    <a:ext uri="{9D8B030D-6E8A-4147-A177-3AD203B41FA5}">
                      <a16:colId xmlns:a16="http://schemas.microsoft.com/office/drawing/2014/main" val="20003"/>
                    </a:ext>
                  </a:extLst>
                </a:gridCol>
                <a:gridCol w="1301122">
                  <a:extLst>
                    <a:ext uri="{9D8B030D-6E8A-4147-A177-3AD203B41FA5}">
                      <a16:colId xmlns:a16="http://schemas.microsoft.com/office/drawing/2014/main" val="20004"/>
                    </a:ext>
                  </a:extLst>
                </a:gridCol>
              </a:tblGrid>
              <a:tr h="297956">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製造所数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業者数（人）</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製造所</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あたりの</a:t>
                      </a:r>
                      <a:b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b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従業者数（人）</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5,197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32.22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6,397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2"/>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3,935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22232">
                <a:tc>
                  <a:txBody>
                    <a:bodyPr/>
                    <a:lstStyle/>
                    <a:p>
                      <a:pPr algn="ctr" fontAlgn="ctr"/>
                      <a:r>
                        <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9,855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113.53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6,947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84.11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3,699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46.18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8,558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131.86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2,761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2,908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46.01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9"/>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65.27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bl>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70</a:t>
            </a:fld>
            <a:endParaRPr lang="ja-JP" altLang="en-US" b="1" dirty="0"/>
          </a:p>
        </p:txBody>
      </p:sp>
      <p:graphicFrame>
        <p:nvGraphicFramePr>
          <p:cNvPr id="15" name="グラフ 14"/>
          <p:cNvGraphicFramePr>
            <a:graphicFrameLocks/>
          </p:cNvGraphicFramePr>
          <p:nvPr>
            <p:extLst>
              <p:ext uri="{D42A27DB-BD31-4B8C-83A1-F6EECF244321}">
                <p14:modId xmlns:p14="http://schemas.microsoft.com/office/powerpoint/2010/main" val="2029822392"/>
              </p:ext>
            </p:extLst>
          </p:nvPr>
        </p:nvGraphicFramePr>
        <p:xfrm>
          <a:off x="70869" y="2711499"/>
          <a:ext cx="4033082" cy="38911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60317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88911" y="598131"/>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大阪府の医療機器製造業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出典：厚生労働省「薬事工業生産動態統計調査」より作成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20835" y="939784"/>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の大阪府の医療機器生産額は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、全国に占めるシェアは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戦略策定以降、大きく増加。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従業員</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人以上の医療用機器・医療用品製造業の事業所数は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番目となっている。</a:t>
            </a:r>
          </a:p>
        </p:txBody>
      </p:sp>
      <p:sp>
        <p:nvSpPr>
          <p:cNvPr id="11" name="テキスト ボックス 10"/>
          <p:cNvSpPr txBox="1"/>
          <p:nvPr/>
        </p:nvSpPr>
        <p:spPr>
          <a:xfrm>
            <a:off x="-289" y="2317816"/>
            <a:ext cx="1224136" cy="261610"/>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486661" y="1985072"/>
            <a:ext cx="4261803"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医療機器生産額・全国シェア　ランキング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4199771725"/>
              </p:ext>
            </p:extLst>
          </p:nvPr>
        </p:nvGraphicFramePr>
        <p:xfrm>
          <a:off x="4774692" y="2286756"/>
          <a:ext cx="3973771" cy="1728188"/>
        </p:xfrm>
        <a:graphic>
          <a:graphicData uri="http://schemas.openxmlformats.org/drawingml/2006/table">
            <a:tbl>
              <a:tblPr>
                <a:tableStyleId>{BC89EF96-8CEA-46FF-86C4-4CE0E7609802}</a:tableStyleId>
              </a:tblPr>
              <a:tblGrid>
                <a:gridCol w="517388">
                  <a:extLst>
                    <a:ext uri="{9D8B030D-6E8A-4147-A177-3AD203B41FA5}">
                      <a16:colId xmlns:a16="http://schemas.microsoft.com/office/drawing/2014/main" val="20000"/>
                    </a:ext>
                  </a:extLst>
                </a:gridCol>
                <a:gridCol w="917954">
                  <a:extLst>
                    <a:ext uri="{9D8B030D-6E8A-4147-A177-3AD203B41FA5}">
                      <a16:colId xmlns:a16="http://schemas.microsoft.com/office/drawing/2014/main" val="20001"/>
                    </a:ext>
                  </a:extLst>
                </a:gridCol>
                <a:gridCol w="1475213">
                  <a:extLst>
                    <a:ext uri="{9D8B030D-6E8A-4147-A177-3AD203B41FA5}">
                      <a16:colId xmlns:a16="http://schemas.microsoft.com/office/drawing/2014/main" val="20002"/>
                    </a:ext>
                  </a:extLst>
                </a:gridCol>
                <a:gridCol w="1063216">
                  <a:extLst>
                    <a:ext uri="{9D8B030D-6E8A-4147-A177-3AD203B41FA5}">
                      <a16:colId xmlns:a16="http://schemas.microsoft.com/office/drawing/2014/main" val="20003"/>
                    </a:ext>
                  </a:extLst>
                </a:gridCol>
              </a:tblGrid>
              <a:tr h="246884">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3,513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1,249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46884">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6"/>
                  </a:ext>
                </a:extLst>
              </a:tr>
            </a:tbl>
          </a:graphicData>
        </a:graphic>
      </p:graphicFrame>
      <p:sp>
        <p:nvSpPr>
          <p:cNvPr id="17" name="テキスト ボックス 16"/>
          <p:cNvSpPr txBox="1"/>
          <p:nvPr/>
        </p:nvSpPr>
        <p:spPr>
          <a:xfrm>
            <a:off x="22165" y="2010039"/>
            <a:ext cx="4261803"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○大阪府の医療機器生産額・全国シェアの推移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499992" y="4090722"/>
            <a:ext cx="4644008" cy="492443"/>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医療用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機器・医療用品製造業の事業所数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（従業員</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人以上）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1852434639"/>
              </p:ext>
            </p:extLst>
          </p:nvPr>
        </p:nvGraphicFramePr>
        <p:xfrm>
          <a:off x="4788024" y="4581130"/>
          <a:ext cx="3456384" cy="1584174"/>
        </p:xfrm>
        <a:graphic>
          <a:graphicData uri="http://schemas.openxmlformats.org/drawingml/2006/table">
            <a:tbl>
              <a:tblPr>
                <a:tableStyleId>{BC89EF96-8CEA-46FF-86C4-4CE0E7609802}</a:tableStyleId>
              </a:tblPr>
              <a:tblGrid>
                <a:gridCol w="525971">
                  <a:extLst>
                    <a:ext uri="{9D8B030D-6E8A-4147-A177-3AD203B41FA5}">
                      <a16:colId xmlns:a16="http://schemas.microsoft.com/office/drawing/2014/main" val="20000"/>
                    </a:ext>
                  </a:extLst>
                </a:gridCol>
                <a:gridCol w="1346237">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264029">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長野県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3"/>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4"/>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円/楕円 2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71</a:t>
            </a:fld>
            <a:endParaRPr lang="ja-JP" altLang="en-US" b="1" dirty="0"/>
          </a:p>
        </p:txBody>
      </p:sp>
      <p:sp>
        <p:nvSpPr>
          <p:cNvPr id="4" name="正方形/長方形 3"/>
          <p:cNvSpPr/>
          <p:nvPr/>
        </p:nvSpPr>
        <p:spPr>
          <a:xfrm>
            <a:off x="4540598" y="6178952"/>
            <a:ext cx="4572000" cy="646331"/>
          </a:xfrm>
          <a:prstGeom prst="rect">
            <a:avLst/>
          </a:prstGeom>
        </p:spPr>
        <p:txBody>
          <a:bodyPr>
            <a:spAutoFit/>
          </a:bodyPr>
          <a:lstStyle/>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「薬事工業生産動態統計調査」では医療機器製造所数は公表されていないため、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経済産業省</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900" dirty="0" smtClean="0">
                <a:latin typeface="Meiryo UI" panose="020B0604030504040204" pitchFamily="50" charset="-128"/>
                <a:ea typeface="Meiryo UI" panose="020B0604030504040204" pitchFamily="50" charset="-128"/>
                <a:cs typeface="Meiryo UI" panose="020B0604030504040204" pitchFamily="50" charset="-128"/>
              </a:rPr>
              <a:t>工業</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統計表</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「医療用機械器具製造業」「医療用計測器製造業」「医療用電子応用装置製造業」</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「医療用品製造業」「医療・衛星用ゴム製品製造業」の事業所数を合算。</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a:graphicFrameLocks/>
          </p:cNvGraphicFramePr>
          <p:nvPr>
            <p:extLst/>
          </p:nvPr>
        </p:nvGraphicFramePr>
        <p:xfrm>
          <a:off x="88911" y="2579426"/>
          <a:ext cx="4397750" cy="41619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96302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グラフ 19"/>
          <p:cNvGraphicFramePr>
            <a:graphicFrameLocks/>
          </p:cNvGraphicFramePr>
          <p:nvPr>
            <p:extLst>
              <p:ext uri="{D42A27DB-BD31-4B8C-83A1-F6EECF244321}">
                <p14:modId xmlns:p14="http://schemas.microsoft.com/office/powerpoint/2010/main" val="3478228928"/>
              </p:ext>
            </p:extLst>
          </p:nvPr>
        </p:nvGraphicFramePr>
        <p:xfrm>
          <a:off x="13224" y="2699627"/>
          <a:ext cx="4183842" cy="4075333"/>
        </p:xfrm>
        <a:graphic>
          <a:graphicData uri="http://schemas.openxmlformats.org/drawingml/2006/chart">
            <c:chart xmlns:c="http://schemas.openxmlformats.org/drawingml/2006/chart" xmlns:r="http://schemas.openxmlformats.org/officeDocument/2006/relationships" r:id="rId3"/>
          </a:graphicData>
        </a:graphic>
      </p:graphicFrame>
      <p:sp>
        <p:nvSpPr>
          <p:cNvPr id="13" name="正方形/長方形 10"/>
          <p:cNvSpPr>
            <a:spLocks noChangeArrowheads="1"/>
          </p:cNvSpPr>
          <p:nvPr/>
        </p:nvSpPr>
        <p:spPr bwMode="auto">
          <a:xfrm>
            <a:off x="71501" y="476672"/>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健康関連産業の動向（全国）</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933981"/>
            <a:ext cx="8928992" cy="11988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幅広い産業で構成される健康関連産業につ</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代表的な動向として「栄養補助食品（錠剤、カプセル等の形状のもの）」の出荷額と産出事業所数、「フィットネスクラブ産業」の売上高と延べ利用者数の全国の値をみると、それぞれ増加傾向にあり、近年は特に伸びが顕著。今後の健康関連産業の市場拡大が期待され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512" y="2289066"/>
            <a:ext cx="4824536" cy="707886"/>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○栄養補助食品（錠剤、カプセル等の形状のもの</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産業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：経済産業省「工業統計（品目編）」　より</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作成</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355975" y="2289066"/>
            <a:ext cx="4644517" cy="469359"/>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○フィットネスクラブ産業</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出典：経済産業省「特定サービス産業実態調査」より作成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72</a:t>
            </a:fld>
            <a:endParaRPr lang="ja-JP" altLang="en-US" b="1" dirty="0"/>
          </a:p>
        </p:txBody>
      </p:sp>
      <p:sp>
        <p:nvSpPr>
          <p:cNvPr id="4" name="テキスト ボックス 3"/>
          <p:cNvSpPr txBox="1"/>
          <p:nvPr/>
        </p:nvSpPr>
        <p:spPr>
          <a:xfrm>
            <a:off x="4196732" y="2902396"/>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8394727" y="2927969"/>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5403" y="2910810"/>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707901" y="2900771"/>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p:cNvGraphicFramePr>
            <a:graphicFrameLocks/>
          </p:cNvGraphicFramePr>
          <p:nvPr>
            <p:extLst>
              <p:ext uri="{D42A27DB-BD31-4B8C-83A1-F6EECF244321}">
                <p14:modId xmlns:p14="http://schemas.microsoft.com/office/powerpoint/2010/main" val="1346360408"/>
              </p:ext>
            </p:extLst>
          </p:nvPr>
        </p:nvGraphicFramePr>
        <p:xfrm>
          <a:off x="4225693" y="2859559"/>
          <a:ext cx="4803427" cy="40179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304877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179514" y="476672"/>
            <a:ext cx="8712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健康関連事業に対する取組み意識（府内企業）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出典：大阪産業経済リサーチセンター「大阪の健康関連事業への取組の実態と課題」　府内企業アンケート（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999892"/>
            <a:ext cx="8928992" cy="106095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府内企業へのアンケートでは、健康志向食品やソフトウェア・アプリ、飲食関連などを中心に、健康関連事業への関心が高い傾向が見られる。一方で、健康関連事業を実際に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している企業はまだまだ少ない状況。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業種別で見ると、既存事業内容と関連の深い事業への関心が高いことが分かる。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35496" y="6165304"/>
            <a:ext cx="8856984" cy="707886"/>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アンケート</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実施期間</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・対象</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食料品製造業、清涼飲料製造業、酒類製造業、茶・コーヒー製造業、外衣・シャツ製造業、下着類製造業、和装製品・その他の衣服・繊維製身の回り品製造業、その他の繊維製品製造業、</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医薬品製造業、医薬品製造業</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化粧品・歯磨・その他の化粧用調整品製造業、計量器・測定器・分析機器・試験機・測量機械器具・理化学機械器具製造業、医療用機械器具・医療用品製造業、</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運動用具製造業、ソフトウェア業で、大阪府内に本社を置く民営企業のうち、常用雇用者</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人以上の規模の企業。（有効</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回答数</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356 </a:t>
            </a:r>
            <a:r>
              <a:rPr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有効回答率は</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18.9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20056" y="2060848"/>
            <a:ext cx="4464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○健康関連事業への取組み（予定）</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07504" y="4417367"/>
            <a:ext cx="9036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○業種別、健康関連事業への取組み（予定）</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「実施している」「実施準備中である」「関心がある」の合計）</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27"/>
          <p:cNvGraphicFramePr>
            <a:graphicFrameLocks noGrp="1"/>
          </p:cNvGraphicFramePr>
          <p:nvPr>
            <p:extLst/>
          </p:nvPr>
        </p:nvGraphicFramePr>
        <p:xfrm>
          <a:off x="71501" y="4671784"/>
          <a:ext cx="9018234" cy="1493520"/>
        </p:xfrm>
        <a:graphic>
          <a:graphicData uri="http://schemas.openxmlformats.org/drawingml/2006/table">
            <a:tbl>
              <a:tblPr firstRow="1" bandRow="1">
                <a:tableStyleId>{5C22544A-7EE6-4342-B048-85BDC9FD1C3A}</a:tableStyleId>
              </a:tblPr>
              <a:tblGrid>
                <a:gridCol w="1116123">
                  <a:extLst>
                    <a:ext uri="{9D8B030D-6E8A-4147-A177-3AD203B41FA5}">
                      <a16:colId xmlns:a16="http://schemas.microsoft.com/office/drawing/2014/main" val="20000"/>
                    </a:ext>
                  </a:extLst>
                </a:gridCol>
                <a:gridCol w="710355">
                  <a:extLst>
                    <a:ext uri="{9D8B030D-6E8A-4147-A177-3AD203B41FA5}">
                      <a16:colId xmlns:a16="http://schemas.microsoft.com/office/drawing/2014/main" val="20001"/>
                    </a:ext>
                  </a:extLst>
                </a:gridCol>
                <a:gridCol w="799084">
                  <a:extLst>
                    <a:ext uri="{9D8B030D-6E8A-4147-A177-3AD203B41FA5}">
                      <a16:colId xmlns:a16="http://schemas.microsoft.com/office/drawing/2014/main" val="20002"/>
                    </a:ext>
                  </a:extLst>
                </a:gridCol>
                <a:gridCol w="799084">
                  <a:extLst>
                    <a:ext uri="{9D8B030D-6E8A-4147-A177-3AD203B41FA5}">
                      <a16:colId xmlns:a16="http://schemas.microsoft.com/office/drawing/2014/main" val="20003"/>
                    </a:ext>
                  </a:extLst>
                </a:gridCol>
                <a:gridCol w="799084">
                  <a:extLst>
                    <a:ext uri="{9D8B030D-6E8A-4147-A177-3AD203B41FA5}">
                      <a16:colId xmlns:a16="http://schemas.microsoft.com/office/drawing/2014/main" val="20004"/>
                    </a:ext>
                  </a:extLst>
                </a:gridCol>
                <a:gridCol w="708817">
                  <a:extLst>
                    <a:ext uri="{9D8B030D-6E8A-4147-A177-3AD203B41FA5}">
                      <a16:colId xmlns:a16="http://schemas.microsoft.com/office/drawing/2014/main" val="20005"/>
                    </a:ext>
                  </a:extLst>
                </a:gridCol>
                <a:gridCol w="889351">
                  <a:extLst>
                    <a:ext uri="{9D8B030D-6E8A-4147-A177-3AD203B41FA5}">
                      <a16:colId xmlns:a16="http://schemas.microsoft.com/office/drawing/2014/main" val="20006"/>
                    </a:ext>
                  </a:extLst>
                </a:gridCol>
                <a:gridCol w="799084">
                  <a:extLst>
                    <a:ext uri="{9D8B030D-6E8A-4147-A177-3AD203B41FA5}">
                      <a16:colId xmlns:a16="http://schemas.microsoft.com/office/drawing/2014/main" val="20007"/>
                    </a:ext>
                  </a:extLst>
                </a:gridCol>
                <a:gridCol w="799084">
                  <a:extLst>
                    <a:ext uri="{9D8B030D-6E8A-4147-A177-3AD203B41FA5}">
                      <a16:colId xmlns:a16="http://schemas.microsoft.com/office/drawing/2014/main" val="20008"/>
                    </a:ext>
                  </a:extLst>
                </a:gridCol>
                <a:gridCol w="799084">
                  <a:extLst>
                    <a:ext uri="{9D8B030D-6E8A-4147-A177-3AD203B41FA5}">
                      <a16:colId xmlns:a16="http://schemas.microsoft.com/office/drawing/2014/main" val="20009"/>
                    </a:ext>
                  </a:extLst>
                </a:gridCol>
                <a:gridCol w="799084">
                  <a:extLst>
                    <a:ext uri="{9D8B030D-6E8A-4147-A177-3AD203B41FA5}">
                      <a16:colId xmlns:a16="http://schemas.microsoft.com/office/drawing/2014/main" val="20010"/>
                    </a:ext>
                  </a:extLst>
                </a:gridCol>
              </a:tblGrid>
              <a:tr h="304175">
                <a:tc>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健康志向</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食品</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データ測定</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機器関連</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機能性</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衣料品</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機能性寝具</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健康雑貨</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フィットネス・</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トレーニング機器</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スポーツ・</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運動事業</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飲食関連</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ソフトウェア・</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アプリ</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その他</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289980">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食品製造業</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飲料製造業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63.2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11.4%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5.7%</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7.6%</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45.7%</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19.0%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206005">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繊維工業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11.5%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11.5%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53.8%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69.5%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38.5%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17.3%</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21.2%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13.5%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11.5%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7.7%</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289980">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医薬品製造業～</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運動用具製造業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29.4%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19.1%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13.4%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41.9%</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13.2%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13.2%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19.1%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10.3%</a:t>
                      </a:r>
                    </a:p>
                  </a:txBody>
                  <a:tcPr anchor="ctr">
                    <a:solidFill>
                      <a:schemeClr val="accent1">
                        <a:lumMod val="20000"/>
                        <a:lumOff val="80000"/>
                      </a:schemeClr>
                    </a:solidFill>
                  </a:tcPr>
                </a:tc>
                <a:extLst>
                  <a:ext uri="{0D108BD9-81ED-4DB2-BD59-A6C34878D82A}">
                    <a16:rowId xmlns:a16="http://schemas.microsoft.com/office/drawing/2014/main" val="10003"/>
                  </a:ext>
                </a:extLst>
              </a:tr>
              <a:tr h="206005">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ソフトウェア業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18.5%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32.8%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10.9%</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18.5%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15.1%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53.8%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21.0%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73</a:t>
            </a:fld>
            <a:endParaRPr lang="ja-JP" altLang="en-US" b="1" dirty="0"/>
          </a:p>
        </p:txBody>
      </p:sp>
      <p:sp>
        <p:nvSpPr>
          <p:cNvPr id="12" name="円/楕円 11"/>
          <p:cNvSpPr/>
          <p:nvPr/>
        </p:nvSpPr>
        <p:spPr>
          <a:xfrm>
            <a:off x="2724324" y="5356076"/>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円/楕円 14"/>
          <p:cNvSpPr/>
          <p:nvPr/>
        </p:nvSpPr>
        <p:spPr>
          <a:xfrm>
            <a:off x="3533304" y="5368776"/>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円/楕円 19"/>
          <p:cNvSpPr/>
          <p:nvPr/>
        </p:nvSpPr>
        <p:spPr>
          <a:xfrm>
            <a:off x="4281488" y="5359152"/>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円/楕円 20"/>
          <p:cNvSpPr/>
          <p:nvPr/>
        </p:nvSpPr>
        <p:spPr>
          <a:xfrm>
            <a:off x="6732240" y="5063728"/>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円/楕円 21"/>
          <p:cNvSpPr/>
          <p:nvPr/>
        </p:nvSpPr>
        <p:spPr>
          <a:xfrm>
            <a:off x="7541220" y="5946080"/>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円/楕円 22"/>
          <p:cNvSpPr/>
          <p:nvPr/>
        </p:nvSpPr>
        <p:spPr>
          <a:xfrm>
            <a:off x="3533304" y="5645052"/>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円/楕円 23"/>
          <p:cNvSpPr/>
          <p:nvPr/>
        </p:nvSpPr>
        <p:spPr>
          <a:xfrm>
            <a:off x="1941464" y="594930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円/楕円 24"/>
          <p:cNvSpPr/>
          <p:nvPr/>
        </p:nvSpPr>
        <p:spPr>
          <a:xfrm>
            <a:off x="1181548" y="5063680"/>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 name="図 3"/>
          <p:cNvPicPr>
            <a:picLocks noChangeAspect="1"/>
          </p:cNvPicPr>
          <p:nvPr/>
        </p:nvPicPr>
        <p:blipFill>
          <a:blip r:embed="rId3"/>
          <a:stretch>
            <a:fillRect/>
          </a:stretch>
        </p:blipFill>
        <p:spPr>
          <a:xfrm>
            <a:off x="187109" y="2073936"/>
            <a:ext cx="9004572" cy="2511770"/>
          </a:xfrm>
          <a:prstGeom prst="rect">
            <a:avLst/>
          </a:prstGeom>
        </p:spPr>
      </p:pic>
    </p:spTree>
    <p:extLst>
      <p:ext uri="{BB962C8B-B14F-4D97-AF65-F5344CB8AC3E}">
        <p14:creationId xmlns:p14="http://schemas.microsoft.com/office/powerpoint/2010/main" val="39881492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179514" y="620688"/>
            <a:ext cx="8712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健康関連事業の課題（府内企業）</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出典：大阪産業経済リサーチセンター「大阪の健康関連事業への取組の実態と課題」　府内企業アンケートより作成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340767"/>
            <a:ext cx="8928992" cy="93610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のうち、健康関連事業に関心のある企業へのアンケートでは、販路の開拓や事業ノウハウの習得、コスト対応、品質・安全性への対応、製造技術の確立などが課題となっていることが明らかとな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35001" y="2533451"/>
            <a:ext cx="3500895"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○健康関連事業の課題</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74</a:t>
            </a:fld>
            <a:endParaRPr lang="ja-JP" altLang="en-US" b="1" dirty="0"/>
          </a:p>
        </p:txBody>
      </p:sp>
      <p:pic>
        <p:nvPicPr>
          <p:cNvPr id="3" name="図 2"/>
          <p:cNvPicPr>
            <a:picLocks noChangeAspect="1"/>
          </p:cNvPicPr>
          <p:nvPr/>
        </p:nvPicPr>
        <p:blipFill>
          <a:blip r:embed="rId3"/>
          <a:stretch>
            <a:fillRect/>
          </a:stretch>
        </p:blipFill>
        <p:spPr>
          <a:xfrm>
            <a:off x="71501" y="2975310"/>
            <a:ext cx="8748518" cy="3694496"/>
          </a:xfrm>
          <a:prstGeom prst="rect">
            <a:avLst/>
          </a:prstGeom>
        </p:spPr>
      </p:pic>
    </p:spTree>
    <p:extLst>
      <p:ext uri="{BB962C8B-B14F-4D97-AF65-F5344CB8AC3E}">
        <p14:creationId xmlns:p14="http://schemas.microsoft.com/office/powerpoint/2010/main" val="1207496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103921" y="534063"/>
            <a:ext cx="8712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健康関連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産業に進出が予想される製造業の都道府県別集積数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経済産業省「平成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年経済センサス</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活動調査」より作成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124744"/>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健康関連産業に進出が予想される製造業の集積状況をみると、大阪は、繊維製品や医薬品、化粧品等はじめ、多くの分野で全国的に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な傾向が見られる。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nvPr>
        </p:nvGraphicFramePr>
        <p:xfrm>
          <a:off x="266332" y="4038880"/>
          <a:ext cx="8784976" cy="2535473"/>
        </p:xfrm>
        <a:graphic>
          <a:graphicData uri="http://schemas.openxmlformats.org/drawingml/2006/table">
            <a:tbl>
              <a:tblPr>
                <a:tableStyleId>{BC89EF96-8CEA-46FF-86C4-4CE0E7609802}</a:tableStyleId>
              </a:tblPr>
              <a:tblGrid>
                <a:gridCol w="28803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720080">
                  <a:extLst>
                    <a:ext uri="{9D8B030D-6E8A-4147-A177-3AD203B41FA5}">
                      <a16:colId xmlns:a16="http://schemas.microsoft.com/office/drawing/2014/main" val="20008"/>
                    </a:ext>
                  </a:extLst>
                </a:gridCol>
                <a:gridCol w="720080">
                  <a:extLst>
                    <a:ext uri="{9D8B030D-6E8A-4147-A177-3AD203B41FA5}">
                      <a16:colId xmlns:a16="http://schemas.microsoft.com/office/drawing/2014/main" val="20009"/>
                    </a:ext>
                  </a:extLst>
                </a:gridCol>
                <a:gridCol w="720080">
                  <a:extLst>
                    <a:ext uri="{9D8B030D-6E8A-4147-A177-3AD203B41FA5}">
                      <a16:colId xmlns:a16="http://schemas.microsoft.com/office/drawing/2014/main" val="20010"/>
                    </a:ext>
                  </a:extLst>
                </a:gridCol>
                <a:gridCol w="720080">
                  <a:extLst>
                    <a:ext uri="{9D8B030D-6E8A-4147-A177-3AD203B41FA5}">
                      <a16:colId xmlns:a16="http://schemas.microsoft.com/office/drawing/2014/main" val="20011"/>
                    </a:ext>
                  </a:extLst>
                </a:gridCol>
                <a:gridCol w="648072">
                  <a:extLst>
                    <a:ext uri="{9D8B030D-6E8A-4147-A177-3AD203B41FA5}">
                      <a16:colId xmlns:a16="http://schemas.microsoft.com/office/drawing/2014/main" val="20012"/>
                    </a:ext>
                  </a:extLst>
                </a:gridCol>
              </a:tblGrid>
              <a:tr h="1539916">
                <a:tc>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清涼飲料製造業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酒類製造業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茶・コーヒー製造業（清涼飲料を除く）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外衣・シャツ製造業（和式を除く）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下着類製造業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和装製品・その他衣服・繊維製身の回り製造業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その他の繊維製品製造業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医薬品製造業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化粧品・歯磨・その他の化粧用調整品製造業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計量器・測定器・分析機器・試験機・測量機械器具・理化学機械器具製造業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医療用機械器具・医療用品製造業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運動用具製造業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0"/>
                  </a:ext>
                </a:extLst>
              </a:tr>
              <a:tr h="26028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北海道</a:t>
                      </a: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鹿児島</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静岡</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京都</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extLst>
                  <a:ext uri="{0D108BD9-81ED-4DB2-BD59-A6C34878D82A}">
                    <a16:rowId xmlns:a16="http://schemas.microsoft.com/office/drawing/2014/main" val="10001"/>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沖縄</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新潟</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鹿児島</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奈良</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extLst>
                  <a:ext uri="{0D108BD9-81ED-4DB2-BD59-A6C34878D82A}">
                    <a16:rowId xmlns:a16="http://schemas.microsoft.com/office/drawing/2014/main" val="10002"/>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山梨</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長野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三重</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岐阜</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富山</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3"/>
                  </a:ext>
                </a:extLst>
              </a:tr>
              <a:tr h="245091">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39</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4"/>
                  </a:ext>
                </a:extLst>
              </a:tr>
            </a:tbl>
          </a:graphicData>
        </a:graphic>
      </p:graphicFrame>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75</a:t>
            </a:fld>
            <a:endParaRPr lang="ja-JP" altLang="en-US" b="1" dirty="0"/>
          </a:p>
        </p:txBody>
      </p:sp>
      <p:sp>
        <p:nvSpPr>
          <p:cNvPr id="10" name="円/楕円 9"/>
          <p:cNvSpPr/>
          <p:nvPr/>
        </p:nvSpPr>
        <p:spPr>
          <a:xfrm>
            <a:off x="2627784" y="584179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3333552" y="56095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053632" y="6093320"/>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4773712" y="56095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493792" y="5863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6219815" y="5863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8363603" y="5863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7661953" y="6079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3"/>
          <a:stretch>
            <a:fillRect/>
          </a:stretch>
        </p:blipFill>
        <p:spPr>
          <a:xfrm>
            <a:off x="-36512" y="1864032"/>
            <a:ext cx="9345978" cy="2213040"/>
          </a:xfrm>
          <a:prstGeom prst="rect">
            <a:avLst/>
          </a:prstGeom>
        </p:spPr>
      </p:pic>
    </p:spTree>
    <p:extLst>
      <p:ext uri="{BB962C8B-B14F-4D97-AF65-F5344CB8AC3E}">
        <p14:creationId xmlns:p14="http://schemas.microsoft.com/office/powerpoint/2010/main" val="4992716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1501" y="1106716"/>
            <a:ext cx="8928992" cy="11329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茨木市・箕面市の丘陵地域に広がる「彩都」地区におけるライフサイエンス分野の企業集積を促進。</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月）には「関西イノベーション国際戦略総合特区」の指定を受け、医薬品関連ベンチャー等の集積が進んでいる。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年５月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時点で、西部地区ライフサイエンスパーク内、</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区画</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施設が立地。</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166192" y="570166"/>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彩都におけるライフサイエンス関連産業の集積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国際文化公園都市</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建設推進協</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議会</a:t>
            </a:r>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019118777"/>
              </p:ext>
            </p:extLst>
          </p:nvPr>
        </p:nvGraphicFramePr>
        <p:xfrm>
          <a:off x="179512" y="2708920"/>
          <a:ext cx="8712966" cy="3992007"/>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4536502">
                  <a:extLst>
                    <a:ext uri="{9D8B030D-6E8A-4147-A177-3AD203B41FA5}">
                      <a16:colId xmlns:a16="http://schemas.microsoft.com/office/drawing/2014/main" val="20002"/>
                    </a:ext>
                  </a:extLst>
                </a:gridCol>
              </a:tblGrid>
              <a:tr h="412956">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完成時期</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施設名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業務内容、機能など</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662583">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（一財）日本品質保証機構</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北関西試験センター</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彩都電磁環境試験所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医療機器をはじめ、情報機器及び家電製品などの電磁環境特性に関し、国際基準などへの適合性の評価を行う。</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69097">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日本赤十字社</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近畿ブロック血液センター</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近畿ブロックにおける検査・製剤・需給管理部門等の血液事業部門と管理部門からなる施設。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569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ジーンデザイン</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核酸医薬</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CMC</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研究センター</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核酸医薬</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API</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開発センター</a:t>
                      </a: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核酸医薬の実用化の確立に関する研究開発を行う。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569097">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クマリフト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R&amp;D</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センター・テクニカルセンター</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高齢者や</a:t>
                      </a:r>
                      <a:r>
                        <a:rPr kumimoji="1"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者向けのいす式階段昇降機や段差解消機等の研究開発や据え付き研修を行う。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569097">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アース環境サービス</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彩都総合研究所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医薬品の製造管理や品質管理の研究を行う。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r h="569097">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富士フイルム富山化学</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個々の患者ニーズに合わせた、最適な</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PET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製剤の研究開発、及び供給における諸課題の研究と検証を担う。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6"/>
                  </a:ext>
                </a:extLst>
              </a:tr>
            </a:tbl>
          </a:graphicData>
        </a:graphic>
      </p:graphicFrame>
      <p:sp>
        <p:nvSpPr>
          <p:cNvPr id="3" name="テキスト ボックス 2"/>
          <p:cNvSpPr txBox="1"/>
          <p:nvPr/>
        </p:nvSpPr>
        <p:spPr>
          <a:xfrm>
            <a:off x="179512" y="2348880"/>
            <a:ext cx="734481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○彩都西部地区ライフサイエンスパークにおける近年の集積状況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76</a:t>
            </a:fld>
            <a:endParaRPr lang="ja-JP" altLang="en-US" dirty="0"/>
          </a:p>
        </p:txBody>
      </p:sp>
    </p:spTree>
    <p:extLst>
      <p:ext uri="{BB962C8B-B14F-4D97-AF65-F5344CB8AC3E}">
        <p14:creationId xmlns:p14="http://schemas.microsoft.com/office/powerpoint/2010/main" val="576523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1501" y="1287924"/>
            <a:ext cx="8928992" cy="77292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北大阪健康医療都市（愛称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：健都）では、国立循環器病研究センターや、健都イノベーションパーク内に移転が決まった国立健康・栄養研究所を中心とした、健康・医療のクラスター形成を推進。</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106575" y="611007"/>
            <a:ext cx="8712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大阪健康医療都市（愛称：健都）における健康・医療クラスターの形成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状況</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出典：北大阪健康医療都市（健都）</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dirty="0" smtClean="0"/>
              <a:t>77</a:t>
            </a:r>
            <a:endParaRPr lang="ja-JP" altLang="en-US" dirty="0"/>
          </a:p>
        </p:txBody>
      </p:sp>
      <p:pic>
        <p:nvPicPr>
          <p:cNvPr id="2" name="図 1"/>
          <p:cNvPicPr>
            <a:picLocks noChangeAspect="1"/>
          </p:cNvPicPr>
          <p:nvPr/>
        </p:nvPicPr>
        <p:blipFill>
          <a:blip r:embed="rId3"/>
          <a:stretch>
            <a:fillRect/>
          </a:stretch>
        </p:blipFill>
        <p:spPr>
          <a:xfrm>
            <a:off x="423027" y="2096728"/>
            <a:ext cx="8297947" cy="4820872"/>
          </a:xfrm>
          <a:prstGeom prst="rect">
            <a:avLst/>
          </a:prstGeom>
        </p:spPr>
      </p:pic>
    </p:spTree>
    <p:extLst>
      <p:ext uri="{BB962C8B-B14F-4D97-AF65-F5344CB8AC3E}">
        <p14:creationId xmlns:p14="http://schemas.microsoft.com/office/powerpoint/2010/main" val="3245397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2869" y="772477"/>
            <a:ext cx="9036000" cy="144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月に、大阪府・市、経済界による中之島</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丁目再生医療国際拠点検討協議会にて、未来医療国際拠点基本計画（案）を策定。（</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月変更）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大阪府において、拠点運営の核となる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医療推進機構」の設立準備組織を</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年秋頃に機構設立予定）。</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大阪市において、未来医療国際拠点整備・運営事業に関する開発事業者募集プロポーザルを実施。（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年１月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に優先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交渉権者決定）</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36285" y="362078"/>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丁目における未来医療国際拠点の実現に向けた検討状況</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３．強みを活かす産業・技術の強化　</a:t>
            </a:r>
            <a:endParaRPr kumimoji="0"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スライド番号プレースホルダー 1"/>
          <p:cNvSpPr>
            <a:spLocks noGrp="1"/>
          </p:cNvSpPr>
          <p:nvPr>
            <p:ph type="sldNum" sz="quarter" idx="12"/>
          </p:nvPr>
        </p:nvSpPr>
        <p:spPr>
          <a:xfrm>
            <a:off x="7071072" y="6487244"/>
            <a:ext cx="2133600" cy="365125"/>
          </a:xfrm>
        </p:spPr>
        <p:txBody>
          <a:bodyPr/>
          <a:lstStyle/>
          <a:p>
            <a:pPr>
              <a:defRPr/>
            </a:pPr>
            <a:r>
              <a:rPr lang="en-US" altLang="ja-JP" dirty="0" smtClean="0">
                <a:solidFill>
                  <a:prstClr val="black"/>
                </a:solidFill>
              </a:rPr>
              <a:t>78</a:t>
            </a:r>
            <a:endParaRPr lang="ja-JP" altLang="en-US" dirty="0">
              <a:solidFill>
                <a:prstClr val="black"/>
              </a:solidFill>
            </a:endParaRPr>
          </a:p>
        </p:txBody>
      </p:sp>
      <p:sp>
        <p:nvSpPr>
          <p:cNvPr id="41" name="円/楕円 8"/>
          <p:cNvSpPr/>
          <p:nvPr/>
        </p:nvSpPr>
        <p:spPr>
          <a:xfrm>
            <a:off x="7752205" y="-27383"/>
            <a:ext cx="1368000" cy="72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Ⅰ</a:t>
            </a:r>
            <a:endParaRPr lang="en-US" altLang="ja-JP"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関連データ</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直角三角形 41"/>
          <p:cNvSpPr/>
          <p:nvPr/>
        </p:nvSpPr>
        <p:spPr>
          <a:xfrm>
            <a:off x="3866688" y="5513112"/>
            <a:ext cx="776856" cy="648702"/>
          </a:xfrm>
          <a:prstGeom prst="rtTriangle">
            <a:avLst/>
          </a:prstGeom>
        </p:spPr>
        <p:txBody>
          <a:bodyPr wrap="square" rtlCol="0" anchor="ctr">
            <a:spAutoFit/>
          </a:bodyPr>
          <a:lstStyle/>
          <a:p>
            <a:pPr algn="ctr">
              <a:lnSpc>
                <a:spcPts val="2800"/>
              </a:lnSpc>
            </a:pP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直角三角形 43"/>
          <p:cNvSpPr/>
          <p:nvPr/>
        </p:nvSpPr>
        <p:spPr>
          <a:xfrm>
            <a:off x="3866688" y="5128376"/>
            <a:ext cx="776856" cy="1341993"/>
          </a:xfrm>
          <a:prstGeom prst="rtTriangle">
            <a:avLst/>
          </a:prstGeom>
        </p:spPr>
        <p:txBody>
          <a:bodyPr wrap="square" rtlCol="0" anchor="ctr">
            <a:spAutoFit/>
          </a:bodyPr>
          <a:lstStyle/>
          <a:p>
            <a:pPr algn="ctr">
              <a:lnSpc>
                <a:spcPts val="2800"/>
              </a:lnSpc>
            </a:pP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52869" y="2287188"/>
            <a:ext cx="8730716" cy="2031325"/>
          </a:xfrm>
          <a:prstGeom prst="rect">
            <a:avLst/>
          </a:prstGeom>
          <a:noFill/>
        </p:spPr>
        <p:txBody>
          <a:bodyPr wrap="square" rtlCol="0">
            <a:spAutoFit/>
          </a:bodyPr>
          <a:lstStyle/>
          <a:p>
            <a:r>
              <a:rPr lang="ja-JP" altLang="en-US" sz="1400" b="1" u="sng" dirty="0">
                <a:latin typeface="Meiryo UI" panose="020B0604030504040204" pitchFamily="50" charset="-128"/>
                <a:ea typeface="Meiryo UI" panose="020B0604030504040204" pitchFamily="50" charset="-128"/>
              </a:rPr>
              <a:t>○未来医療国際拠点について</a:t>
            </a:r>
          </a:p>
          <a:p>
            <a:r>
              <a:rPr lang="ja-JP" altLang="en-US" sz="1400" dirty="0" smtClean="0">
                <a:latin typeface="Meiryo UI" panose="020B0604030504040204" pitchFamily="50" charset="-128"/>
                <a:ea typeface="Meiryo UI" panose="020B0604030504040204" pitchFamily="50" charset="-128"/>
              </a:rPr>
              <a:t>中之島</a:t>
            </a:r>
            <a:r>
              <a:rPr lang="ja-JP" altLang="en-US" sz="1400" dirty="0">
                <a:latin typeface="Meiryo UI" panose="020B0604030504040204" pitchFamily="50" charset="-128"/>
                <a:ea typeface="Meiryo UI" panose="020B0604030504040204" pitchFamily="50" charset="-128"/>
              </a:rPr>
              <a:t>４丁目において、再生医療をベースに、次の時代に実現すべき新たな「未来医療」の実用化・産業化等を推進する世界に開かれた国際拠点の形成を進め、</a:t>
            </a:r>
            <a:r>
              <a:rPr lang="en-US" altLang="ja-JP" sz="1400" dirty="0">
                <a:latin typeface="Meiryo UI" panose="020B0604030504040204" pitchFamily="50" charset="-128"/>
                <a:ea typeface="Meiryo UI" panose="020B0604030504040204" pitchFamily="50" charset="-128"/>
              </a:rPr>
              <a:t>2023</a:t>
            </a:r>
            <a:r>
              <a:rPr lang="ja-JP" altLang="en-US" sz="1400" dirty="0">
                <a:latin typeface="Meiryo UI" panose="020B0604030504040204" pitchFamily="50" charset="-128"/>
                <a:ea typeface="Meiryo UI" panose="020B0604030504040204" pitchFamily="50" charset="-128"/>
              </a:rPr>
              <a:t>年度のオープンをめざす</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＜コンセプト＞</a:t>
            </a:r>
          </a:p>
          <a:p>
            <a:r>
              <a:rPr lang="ja-JP" altLang="en-US" sz="1400" dirty="0" smtClean="0">
                <a:latin typeface="Meiryo UI" panose="020B0604030504040204" pitchFamily="50" charset="-128"/>
                <a:ea typeface="Meiryo UI" panose="020B0604030504040204" pitchFamily="50" charset="-128"/>
              </a:rPr>
              <a:t>　・再生</a:t>
            </a:r>
            <a:r>
              <a:rPr lang="ja-JP" altLang="en-US" sz="1400" dirty="0">
                <a:latin typeface="Meiryo UI" panose="020B0604030504040204" pitchFamily="50" charset="-128"/>
                <a:ea typeface="Meiryo UI" panose="020B0604030504040204" pitchFamily="50" charset="-128"/>
              </a:rPr>
              <a:t>医療をベースに、ゲノム医療や人工知能、</a:t>
            </a:r>
            <a:r>
              <a:rPr lang="en-US" altLang="ja-JP" sz="1400" dirty="0" err="1">
                <a:latin typeface="Meiryo UI" panose="020B0604030504040204" pitchFamily="50" charset="-128"/>
                <a:ea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rPr>
              <a:t>の活用等、今後</a:t>
            </a:r>
            <a:r>
              <a:rPr lang="ja-JP" altLang="en-US" sz="1400" dirty="0" smtClean="0">
                <a:latin typeface="Meiryo UI" panose="020B0604030504040204" pitchFamily="50" charset="-128"/>
                <a:ea typeface="Meiryo UI" panose="020B0604030504040204" pitchFamily="50" charset="-128"/>
              </a:rPr>
              <a:t>の医療</a:t>
            </a:r>
            <a:r>
              <a:rPr lang="ja-JP" altLang="en-US" sz="1400" dirty="0">
                <a:latin typeface="Meiryo UI" panose="020B0604030504040204" pitchFamily="50" charset="-128"/>
                <a:ea typeface="Meiryo UI" panose="020B0604030504040204" pitchFamily="50" charset="-128"/>
              </a:rPr>
              <a:t>技術の</a:t>
            </a:r>
            <a:r>
              <a:rPr lang="ja-JP" altLang="en-US" sz="1400" dirty="0" smtClean="0">
                <a:latin typeface="Meiryo UI" panose="020B0604030504040204" pitchFamily="50" charset="-128"/>
                <a:ea typeface="Meiryo UI" panose="020B0604030504040204" pitchFamily="50" charset="-128"/>
              </a:rPr>
              <a:t>進歩に</a:t>
            </a:r>
            <a:r>
              <a:rPr lang="ja-JP" altLang="en-US" sz="1400" dirty="0">
                <a:latin typeface="Meiryo UI" panose="020B0604030504040204" pitchFamily="50" charset="-128"/>
                <a:ea typeface="Meiryo UI" panose="020B0604030504040204" pitchFamily="50" charset="-128"/>
              </a:rPr>
              <a:t>即応した最先端</a:t>
            </a:r>
            <a:r>
              <a:rPr lang="ja-JP" altLang="en-US" sz="1400" dirty="0" smtClean="0">
                <a:latin typeface="Meiryo UI" panose="020B0604030504040204" pitchFamily="50" charset="-128"/>
                <a:ea typeface="Meiryo UI" panose="020B0604030504040204" pitchFamily="50" charset="-128"/>
              </a:rPr>
              <a:t>の</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未来医療」の産業化を</a:t>
            </a:r>
            <a:r>
              <a:rPr lang="ja-JP" altLang="en-US" sz="1400" dirty="0" smtClean="0">
                <a:latin typeface="Meiryo UI" panose="020B0604030504040204" pitchFamily="50" charset="-128"/>
                <a:ea typeface="Meiryo UI" panose="020B0604030504040204" pitchFamily="50" charset="-128"/>
              </a:rPr>
              <a:t>推進</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・国内外</a:t>
            </a:r>
            <a:r>
              <a:rPr lang="ja-JP" altLang="en-US" sz="1400" dirty="0">
                <a:latin typeface="Meiryo UI" panose="020B0604030504040204" pitchFamily="50" charset="-128"/>
                <a:ea typeface="Meiryo UI" panose="020B0604030504040204" pitchFamily="50" charset="-128"/>
              </a:rPr>
              <a:t>の患者への「未来医療」の提供により、国際貢献を推進</a:t>
            </a:r>
          </a:p>
          <a:p>
            <a:r>
              <a:rPr lang="ja-JP" altLang="en-US" sz="1400" dirty="0">
                <a:latin typeface="Meiryo UI" panose="020B0604030504040204" pitchFamily="50" charset="-128"/>
                <a:ea typeface="Meiryo UI" panose="020B0604030504040204" pitchFamily="50" charset="-128"/>
              </a:rPr>
              <a:t>＜ビジョン＞</a:t>
            </a:r>
          </a:p>
          <a:p>
            <a:r>
              <a:rPr lang="ja-JP" altLang="en-US" sz="1400" dirty="0" smtClean="0">
                <a:latin typeface="Meiryo UI" panose="020B0604030504040204" pitchFamily="50" charset="-128"/>
                <a:ea typeface="Meiryo UI" panose="020B0604030504040204" pitchFamily="50" charset="-128"/>
              </a:rPr>
              <a:t>　・オールジャパン</a:t>
            </a:r>
            <a:r>
              <a:rPr lang="ja-JP" altLang="en-US" sz="1400" dirty="0">
                <a:latin typeface="Meiryo UI" panose="020B0604030504040204" pitchFamily="50" charset="-128"/>
                <a:ea typeface="Meiryo UI" panose="020B0604030504040204" pitchFamily="50" charset="-128"/>
              </a:rPr>
              <a:t>体制での未来医療技術の産業化とその提供による</a:t>
            </a:r>
            <a:r>
              <a:rPr lang="ja-JP" altLang="en-US" sz="1400" dirty="0" smtClean="0">
                <a:latin typeface="Meiryo UI" panose="020B0604030504040204" pitchFamily="50" charset="-128"/>
                <a:ea typeface="Meiryo UI" panose="020B0604030504040204" pitchFamily="50" charset="-128"/>
              </a:rPr>
              <a:t>国際貢献</a:t>
            </a:r>
            <a:r>
              <a:rPr lang="ja-JP" altLang="en-US" sz="1400" dirty="0">
                <a:latin typeface="Meiryo UI" panose="020B0604030504040204" pitchFamily="50" charset="-128"/>
                <a:ea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rPr>
              <a:t>推進</a:t>
            </a:r>
            <a:endParaRPr lang="ja-JP" altLang="en-US" sz="1400" dirty="0">
              <a:latin typeface="Meiryo UI" panose="020B0604030504040204" pitchFamily="50" charset="-128"/>
              <a:ea typeface="Meiryo UI" panose="020B0604030504040204" pitchFamily="50" charset="-128"/>
            </a:endParaRPr>
          </a:p>
        </p:txBody>
      </p:sp>
      <p:grpSp>
        <p:nvGrpSpPr>
          <p:cNvPr id="19" name="グループ化 18"/>
          <p:cNvGrpSpPr/>
          <p:nvPr/>
        </p:nvGrpSpPr>
        <p:grpSpPr>
          <a:xfrm>
            <a:off x="6973722" y="4318513"/>
            <a:ext cx="1556965" cy="2437422"/>
            <a:chOff x="4009352" y="1274135"/>
            <a:chExt cx="3389854" cy="5176218"/>
          </a:xfrm>
        </p:grpSpPr>
        <p:pic>
          <p:nvPicPr>
            <p:cNvPr id="20" name="図 1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009352" y="1274135"/>
              <a:ext cx="3389854" cy="4993057"/>
            </a:xfrm>
            <a:prstGeom prst="rect">
              <a:avLst/>
            </a:prstGeom>
          </p:spPr>
        </p:pic>
        <p:cxnSp>
          <p:nvCxnSpPr>
            <p:cNvPr id="21" name="直線コネクタ 20"/>
            <p:cNvCxnSpPr>
              <a:stCxn id="30" idx="2"/>
            </p:cNvCxnSpPr>
            <p:nvPr/>
          </p:nvCxnSpPr>
          <p:spPr>
            <a:xfrm flipV="1">
              <a:off x="4463463" y="1313715"/>
              <a:ext cx="2057009" cy="817307"/>
            </a:xfrm>
            <a:prstGeom prst="line">
              <a:avLst/>
            </a:prstGeom>
            <a:ln w="539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5076791" y="3003063"/>
              <a:ext cx="162761" cy="173359"/>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3" name="テキスト ボックス 54"/>
            <p:cNvSpPr txBox="1"/>
            <p:nvPr/>
          </p:nvSpPr>
          <p:spPr>
            <a:xfrm>
              <a:off x="4329485" y="3994649"/>
              <a:ext cx="995082" cy="247977"/>
            </a:xfrm>
            <a:prstGeom prst="rect">
              <a:avLst/>
            </a:prstGeom>
            <a:solidFill>
              <a:schemeClr val="bg1"/>
            </a:solidFill>
            <a:ln w="12700">
              <a:solidFill>
                <a:srgbClr val="FF00FF"/>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600" b="1" dirty="0">
                  <a:solidFill>
                    <a:srgbClr val="000000"/>
                  </a:solidFill>
                  <a:latin typeface="Meiryo UI" panose="020B0604030504040204" pitchFamily="50" charset="-128"/>
                  <a:ea typeface="Meiryo UI" panose="020B0604030504040204" pitchFamily="50" charset="-128"/>
                  <a:cs typeface="Times New Roman"/>
                </a:rPr>
                <a:t>＜中之島＞</a:t>
              </a:r>
              <a:endParaRPr lang="ja-JP" altLang="en-US" sz="6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4" name="テキスト ボックス 54"/>
            <p:cNvSpPr txBox="1"/>
            <p:nvPr/>
          </p:nvSpPr>
          <p:spPr>
            <a:xfrm>
              <a:off x="5349288" y="3493768"/>
              <a:ext cx="675226"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北梅田駅</a:t>
              </a:r>
              <a:endPar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54"/>
            <p:cNvSpPr txBox="1"/>
            <p:nvPr/>
          </p:nvSpPr>
          <p:spPr>
            <a:xfrm>
              <a:off x="5655784" y="4136545"/>
              <a:ext cx="597747"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中之島駅</a:t>
              </a:r>
              <a:endPar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54"/>
            <p:cNvSpPr txBox="1"/>
            <p:nvPr/>
          </p:nvSpPr>
          <p:spPr>
            <a:xfrm>
              <a:off x="5858985" y="4801928"/>
              <a:ext cx="597747" cy="1571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西本町駅</a:t>
              </a:r>
            </a:p>
          </p:txBody>
        </p:sp>
        <p:sp>
          <p:nvSpPr>
            <p:cNvPr id="27" name="テキスト ボックス 54"/>
            <p:cNvSpPr txBox="1"/>
            <p:nvPr/>
          </p:nvSpPr>
          <p:spPr>
            <a:xfrm>
              <a:off x="6224598" y="5932559"/>
              <a:ext cx="843880"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南海新難波駅</a:t>
              </a:r>
            </a:p>
          </p:txBody>
        </p:sp>
        <p:sp>
          <p:nvSpPr>
            <p:cNvPr id="28" name="テキスト ボックス 54"/>
            <p:cNvSpPr txBox="1"/>
            <p:nvPr/>
          </p:nvSpPr>
          <p:spPr>
            <a:xfrm>
              <a:off x="5175510" y="5971041"/>
              <a:ext cx="632910" cy="1383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en-US" altLang="ja-JP"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難波駅</a:t>
              </a:r>
            </a:p>
          </p:txBody>
        </p:sp>
        <p:sp>
          <p:nvSpPr>
            <p:cNvPr id="29" name="テキスト ボックス 54"/>
            <p:cNvSpPr txBox="1"/>
            <p:nvPr/>
          </p:nvSpPr>
          <p:spPr>
            <a:xfrm>
              <a:off x="5500518" y="6267645"/>
              <a:ext cx="1111085" cy="182708"/>
            </a:xfrm>
            <a:prstGeom prst="rect">
              <a:avLst/>
            </a:prstGeom>
            <a:solidFill>
              <a:schemeClr val="bg1"/>
            </a:solidFill>
            <a:ln w="25400">
              <a:solidFill>
                <a:schemeClr val="tx2"/>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至 関西国際空港</a:t>
              </a:r>
            </a:p>
          </p:txBody>
        </p:sp>
        <p:sp>
          <p:nvSpPr>
            <p:cNvPr id="30" name="フリーフォーム 29"/>
            <p:cNvSpPr/>
            <p:nvPr/>
          </p:nvSpPr>
          <p:spPr>
            <a:xfrm>
              <a:off x="4044820" y="2078304"/>
              <a:ext cx="418643" cy="63172"/>
            </a:xfrm>
            <a:custGeom>
              <a:avLst/>
              <a:gdLst>
                <a:gd name="connsiteX0" fmla="*/ 0 w 428625"/>
                <a:gd name="connsiteY0" fmla="*/ 0 h 64678"/>
                <a:gd name="connsiteX1" fmla="*/ 155575 w 428625"/>
                <a:gd name="connsiteY1" fmla="*/ 60325 h 64678"/>
                <a:gd name="connsiteX2" fmla="*/ 428625 w 428625"/>
                <a:gd name="connsiteY2" fmla="*/ 53975 h 64678"/>
              </a:gdLst>
              <a:ahLst/>
              <a:cxnLst>
                <a:cxn ang="0">
                  <a:pos x="connsiteX0" y="connsiteY0"/>
                </a:cxn>
                <a:cxn ang="0">
                  <a:pos x="connsiteX1" y="connsiteY1"/>
                </a:cxn>
                <a:cxn ang="0">
                  <a:pos x="connsiteX2" y="connsiteY2"/>
                </a:cxn>
              </a:cxnLst>
              <a:rect l="l" t="t" r="r" b="b"/>
              <a:pathLst>
                <a:path w="428625" h="64678">
                  <a:moveTo>
                    <a:pt x="0" y="0"/>
                  </a:moveTo>
                  <a:cubicBezTo>
                    <a:pt x="42069" y="25664"/>
                    <a:pt x="84138" y="51329"/>
                    <a:pt x="155575" y="60325"/>
                  </a:cubicBezTo>
                  <a:cubicBezTo>
                    <a:pt x="227012" y="69321"/>
                    <a:pt x="357717" y="62971"/>
                    <a:pt x="428625" y="53975"/>
                  </a:cubicBezTo>
                </a:path>
              </a:pathLst>
            </a:cu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dirty="0">
                <a:solidFill>
                  <a:prstClr val="white"/>
                </a:solidFill>
                <a:latin typeface="Meiryo UI" panose="020B0604030504040204" pitchFamily="50" charset="-128"/>
                <a:ea typeface="Meiryo UI" panose="020B0604030504040204" pitchFamily="50" charset="-128"/>
              </a:endParaRPr>
            </a:p>
          </p:txBody>
        </p:sp>
        <p:sp>
          <p:nvSpPr>
            <p:cNvPr id="31" name="テキスト ボックス 54"/>
            <p:cNvSpPr txBox="1"/>
            <p:nvPr/>
          </p:nvSpPr>
          <p:spPr>
            <a:xfrm rot="20341222">
              <a:off x="4475935" y="1643283"/>
              <a:ext cx="1160335"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東海道・山陽新幹線</a:t>
              </a:r>
            </a:p>
          </p:txBody>
        </p:sp>
        <p:sp>
          <p:nvSpPr>
            <p:cNvPr id="32" name="フリーフォーム 31"/>
            <p:cNvSpPr/>
            <p:nvPr/>
          </p:nvSpPr>
          <p:spPr>
            <a:xfrm rot="21480000">
              <a:off x="4136264" y="2121955"/>
              <a:ext cx="316455" cy="17581"/>
            </a:xfrm>
            <a:custGeom>
              <a:avLst/>
              <a:gdLst>
                <a:gd name="connsiteX0" fmla="*/ 0 w 428625"/>
                <a:gd name="connsiteY0" fmla="*/ 0 h 64678"/>
                <a:gd name="connsiteX1" fmla="*/ 155575 w 428625"/>
                <a:gd name="connsiteY1" fmla="*/ 60325 h 64678"/>
                <a:gd name="connsiteX2" fmla="*/ 428625 w 428625"/>
                <a:gd name="connsiteY2" fmla="*/ 53975 h 64678"/>
              </a:gdLst>
              <a:ahLst/>
              <a:cxnLst>
                <a:cxn ang="0">
                  <a:pos x="connsiteX0" y="connsiteY0"/>
                </a:cxn>
                <a:cxn ang="0">
                  <a:pos x="connsiteX1" y="connsiteY1"/>
                </a:cxn>
                <a:cxn ang="0">
                  <a:pos x="connsiteX2" y="connsiteY2"/>
                </a:cxn>
              </a:cxnLst>
              <a:rect l="l" t="t" r="r" b="b"/>
              <a:pathLst>
                <a:path w="428625" h="64678">
                  <a:moveTo>
                    <a:pt x="0" y="0"/>
                  </a:moveTo>
                  <a:cubicBezTo>
                    <a:pt x="42069" y="25664"/>
                    <a:pt x="84138" y="51329"/>
                    <a:pt x="155575" y="60325"/>
                  </a:cubicBezTo>
                  <a:cubicBezTo>
                    <a:pt x="227012" y="69321"/>
                    <a:pt x="357717" y="62971"/>
                    <a:pt x="428625" y="53975"/>
                  </a:cubicBezTo>
                </a:path>
              </a:pathLst>
            </a:cu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dirty="0">
                <a:solidFill>
                  <a:prstClr val="white"/>
                </a:solidFill>
                <a:latin typeface="Meiryo UI" panose="020B0604030504040204" pitchFamily="50" charset="-128"/>
                <a:ea typeface="Meiryo UI" panose="020B0604030504040204" pitchFamily="50" charset="-128"/>
              </a:endParaRPr>
            </a:p>
          </p:txBody>
        </p:sp>
        <p:cxnSp>
          <p:nvCxnSpPr>
            <p:cNvPr id="33" name="直線コネクタ 32"/>
            <p:cNvCxnSpPr/>
            <p:nvPr/>
          </p:nvCxnSpPr>
          <p:spPr>
            <a:xfrm flipV="1">
              <a:off x="4432315" y="1336727"/>
              <a:ext cx="2057009" cy="817307"/>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4" name="テキスト ボックス 54"/>
            <p:cNvSpPr txBox="1"/>
            <p:nvPr/>
          </p:nvSpPr>
          <p:spPr>
            <a:xfrm>
              <a:off x="5997918" y="1369984"/>
              <a:ext cx="597748" cy="215347"/>
            </a:xfrm>
            <a:prstGeom prst="rect">
              <a:avLst/>
            </a:prstGeom>
            <a:solidFill>
              <a:schemeClr val="bg1"/>
            </a:solidFill>
            <a:ln w="25400">
              <a:solidFill>
                <a:schemeClr val="accent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新大阪駅</a:t>
              </a:r>
            </a:p>
          </p:txBody>
        </p:sp>
      </p:grpSp>
      <p:pic>
        <p:nvPicPr>
          <p:cNvPr id="35" name="図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1559" y="4382907"/>
            <a:ext cx="3181383" cy="2148465"/>
          </a:xfrm>
          <a:prstGeom prst="rect">
            <a:avLst/>
          </a:prstGeom>
        </p:spPr>
      </p:pic>
      <p:sp>
        <p:nvSpPr>
          <p:cNvPr id="36" name="正方形/長方形 35"/>
          <p:cNvSpPr/>
          <p:nvPr/>
        </p:nvSpPr>
        <p:spPr>
          <a:xfrm>
            <a:off x="578023" y="6568463"/>
            <a:ext cx="3214919" cy="266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公募により選定された開発事</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業者（優先</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交渉権者）の提案による外観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6"/>
          <a:stretch>
            <a:fillRect/>
          </a:stretch>
        </p:blipFill>
        <p:spPr>
          <a:xfrm>
            <a:off x="4087505" y="4318513"/>
            <a:ext cx="2485554" cy="2344451"/>
          </a:xfrm>
          <a:prstGeom prst="rect">
            <a:avLst/>
          </a:prstGeom>
        </p:spPr>
      </p:pic>
      <p:sp>
        <p:nvSpPr>
          <p:cNvPr id="37" name="図形 36"/>
          <p:cNvSpPr/>
          <p:nvPr/>
        </p:nvSpPr>
        <p:spPr>
          <a:xfrm rot="12180000" flipH="1">
            <a:off x="5913526" y="5473940"/>
            <a:ext cx="1456097" cy="1054047"/>
          </a:xfrm>
          <a:prstGeom prst="swooshArrow">
            <a:avLst>
              <a:gd name="adj1" fmla="val 10451"/>
              <a:gd name="adj2" fmla="val 24166"/>
            </a:avLst>
          </a:prstGeom>
          <a:scene3d>
            <a:camera prst="orthographicFront">
              <a:rot lat="10800000" lon="0" rev="0"/>
            </a:camera>
            <a:lightRig rig="threePt" dir="t"/>
          </a:scene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正方形/長方形 2"/>
          <p:cNvSpPr/>
          <p:nvPr/>
        </p:nvSpPr>
        <p:spPr>
          <a:xfrm>
            <a:off x="5737335" y="5319309"/>
            <a:ext cx="794316" cy="291615"/>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 dirty="0" smtClean="0">
                <a:solidFill>
                  <a:srgbClr val="FF0000"/>
                </a:solidFill>
              </a:rPr>
              <a:t>大阪中之島美術館</a:t>
            </a:r>
            <a:endParaRPr kumimoji="1" lang="en-US" altLang="ja-JP" sz="600" dirty="0" smtClean="0">
              <a:solidFill>
                <a:srgbClr val="FF0000"/>
              </a:solidFill>
            </a:endParaRPr>
          </a:p>
          <a:p>
            <a:pPr algn="ctr"/>
            <a:r>
              <a:rPr lang="en-US" altLang="ja-JP" sz="600" dirty="0" smtClean="0">
                <a:solidFill>
                  <a:srgbClr val="FF0000"/>
                </a:solidFill>
              </a:rPr>
              <a:t>2021</a:t>
            </a:r>
            <a:r>
              <a:rPr lang="ja-JP" altLang="en-US" sz="600" dirty="0" smtClean="0">
                <a:solidFill>
                  <a:srgbClr val="FF0000"/>
                </a:solidFill>
              </a:rPr>
              <a:t>年度開館予定</a:t>
            </a:r>
            <a:endParaRPr kumimoji="1" lang="ja-JP" altLang="en-US" sz="600" dirty="0">
              <a:solidFill>
                <a:srgbClr val="FF0000"/>
              </a:solidFill>
            </a:endParaRPr>
          </a:p>
        </p:txBody>
      </p:sp>
    </p:spTree>
    <p:extLst>
      <p:ext uri="{BB962C8B-B14F-4D97-AF65-F5344CB8AC3E}">
        <p14:creationId xmlns:p14="http://schemas.microsoft.com/office/powerpoint/2010/main" val="3121262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p:cNvGraphicFramePr>
            <a:graphicFrameLocks/>
          </p:cNvGraphicFramePr>
          <p:nvPr>
            <p:extLst>
              <p:ext uri="{D42A27DB-BD31-4B8C-83A1-F6EECF244321}">
                <p14:modId xmlns:p14="http://schemas.microsoft.com/office/powerpoint/2010/main" val="3443938734"/>
              </p:ext>
            </p:extLst>
          </p:nvPr>
        </p:nvGraphicFramePr>
        <p:xfrm>
          <a:off x="118827" y="2193831"/>
          <a:ext cx="8928992" cy="4511923"/>
        </p:xfrm>
        <a:graphic>
          <a:graphicData uri="http://schemas.openxmlformats.org/drawingml/2006/chart">
            <c:chart xmlns:c="http://schemas.openxmlformats.org/drawingml/2006/chart" xmlns:r="http://schemas.openxmlformats.org/officeDocument/2006/relationships" r:id="rId2"/>
          </a:graphicData>
        </a:graphic>
      </p:graphicFrame>
      <p:sp>
        <p:nvSpPr>
          <p:cNvPr id="5" name="正方形/長方形 4"/>
          <p:cNvSpPr/>
          <p:nvPr/>
        </p:nvSpPr>
        <p:spPr>
          <a:xfrm>
            <a:off x="251520" y="764704"/>
            <a:ext cx="9937104" cy="369332"/>
          </a:xfrm>
          <a:prstGeom prst="rect">
            <a:avLst/>
          </a:prstGeom>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実質成長率に対する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別の寄与度</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出典：大阪府統計課「平成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年度大阪府民経済</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計算</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成長率に対する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別の寄与度をみると、増加に寄与したのは「専門</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技術、業務</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サービス業」や「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不動</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産業」、「建設業」など。減少に寄与したのは「製造業」等であった。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a:t>
            </a:fld>
            <a:endParaRPr lang="ja-JP" altLang="en-US" b="1" dirty="0"/>
          </a:p>
        </p:txBody>
      </p:sp>
      <p:sp>
        <p:nvSpPr>
          <p:cNvPr id="12" name="テキスト ボックス 11"/>
          <p:cNvSpPr txBox="1"/>
          <p:nvPr/>
        </p:nvSpPr>
        <p:spPr>
          <a:xfrm>
            <a:off x="118826" y="1999873"/>
            <a:ext cx="1212813"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（％ポイント）</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825834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8" name="正方形/長方形 7"/>
          <p:cNvSpPr/>
          <p:nvPr/>
        </p:nvSpPr>
        <p:spPr>
          <a:xfrm>
            <a:off x="107504" y="2204864"/>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のこれまでの関西の取組み</a:t>
            </a:r>
          </a:p>
        </p:txBody>
      </p:sp>
      <p:sp>
        <p:nvSpPr>
          <p:cNvPr id="10" name="テキスト ボックス 9"/>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13" name="正方形/長方形 10"/>
          <p:cNvSpPr>
            <a:spLocks noChangeArrowheads="1"/>
          </p:cNvSpPr>
          <p:nvPr/>
        </p:nvSpPr>
        <p:spPr bwMode="auto">
          <a:xfrm>
            <a:off x="79935" y="555817"/>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（ホウ素中性子捕捉療法）</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の推進状況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1501" y="980728"/>
            <a:ext cx="8928992" cy="122413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は次世代の革新的がん治療法であり、その実施に不可欠な加速器、ホウ素薬剤、</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検査等の技術要素を有する最先端の研究</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すべて集積すること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・関西の強み。</a:t>
            </a: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医科大学（高槻市）内</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に医療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拠点（関西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共同医療センター）が開院。研究拠点との密接な連携により、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の更なる発展をめざす</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14"/>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79</a:t>
            </a:fld>
            <a:endParaRPr lang="ja-JP" altLang="en-US" b="1" dirty="0"/>
          </a:p>
        </p:txBody>
      </p:sp>
      <p:graphicFrame>
        <p:nvGraphicFramePr>
          <p:cNvPr id="16" name="表 15"/>
          <p:cNvGraphicFramePr>
            <a:graphicFrameLocks noGrp="1"/>
          </p:cNvGraphicFramePr>
          <p:nvPr>
            <p:extLst>
              <p:ext uri="{D42A27DB-BD31-4B8C-83A1-F6EECF244321}">
                <p14:modId xmlns:p14="http://schemas.microsoft.com/office/powerpoint/2010/main" val="2181767923"/>
              </p:ext>
            </p:extLst>
          </p:nvPr>
        </p:nvGraphicFramePr>
        <p:xfrm>
          <a:off x="179512" y="2521622"/>
          <a:ext cx="8561946" cy="4268086"/>
        </p:xfrm>
        <a:graphic>
          <a:graphicData uri="http://schemas.openxmlformats.org/drawingml/2006/table">
            <a:tbl>
              <a:tblPr firstRow="1" firstCol="1" bandRow="1"/>
              <a:tblGrid>
                <a:gridCol w="969586">
                  <a:extLst>
                    <a:ext uri="{9D8B030D-6E8A-4147-A177-3AD203B41FA5}">
                      <a16:colId xmlns:a16="http://schemas.microsoft.com/office/drawing/2014/main" val="20000"/>
                    </a:ext>
                  </a:extLst>
                </a:gridCol>
                <a:gridCol w="7592360">
                  <a:extLst>
                    <a:ext uri="{9D8B030D-6E8A-4147-A177-3AD203B41FA5}">
                      <a16:colId xmlns:a16="http://schemas.microsoft.com/office/drawing/2014/main" val="20001"/>
                    </a:ext>
                  </a:extLst>
                </a:gridCol>
              </a:tblGrid>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1974</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・京都大学原子炉実験所の原子炉を用いて中性子の医療分野への活用としてＢＮＣＴの臨床研究を</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内閣府</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先端医療開発特区（スーパー特区）に採択（京都大学等）</a:t>
                      </a:r>
                    </a:p>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小型</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加速器を</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開発</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（京都大学と住友重機械工業</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・ホウ素薬剤を高品質で大量に作製できる技術の開発に</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成功</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（府大とステラファーマ</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・ＢＮＣＴ研究会発足（事務局：</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大阪府、熊取町）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・関西イノベーション国際戦略総合特区指定</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7066">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・加速器</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システム及びホウ素薬剤を用いた世界初の治験を開始（再発</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悪性</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脳腫瘍</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（京大原子炉実験所、大阪医科大学、ステラファーマ㈱、住友重機械工業㈱）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区</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において、総合特区調整費</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獲得（</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度</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2404">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再発頭頸部がん</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治</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験開始</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（京大原子炉実験所、川崎医科大学、ステラファーマ㈱、住友重機械工業㈱）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・府大に</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世界初のホウ素薬剤開発に特化した研究拠点</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研究センター」開設</a:t>
                      </a: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（ホウ素中性子捕捉療法）実用化推進と拠点形成に向けた検討会議</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開催</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（事務局：京大原子炉実験所、大阪府、熊取町）</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6197">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研究会を</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推進協議会に改組（事務局：京大、大阪府、熊取町、関西</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医療センター）</a:t>
                      </a:r>
                      <a:endParaRPr lang="ja-JP" altLang="ja-JP" sz="100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92236">
                <a:tc>
                  <a:txBody>
                    <a:bodyPr/>
                    <a:lstStyle/>
                    <a:p>
                      <a:pPr algn="l">
                        <a:lnSpc>
                          <a:spcPts val="1500"/>
                        </a:lnSpc>
                        <a:spcAft>
                          <a:spcPts val="0"/>
                        </a:spcAft>
                      </a:pP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BNCT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推進協議会において、大阪医科大学内に整備される医療拠点について、</a:t>
                      </a:r>
                      <a:r>
                        <a:rPr kumimoji="1" lang="ja-JP" altLang="ja-JP"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研究拠点や医療機関と連携した「共同利用型</a:t>
                      </a:r>
                      <a:r>
                        <a:rPr kumimoji="1" lang="ja-JP" altLang="en-US"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医療拠点</a:t>
                      </a:r>
                      <a:r>
                        <a:rPr kumimoji="1" lang="ja-JP" altLang="en-US"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となるよう検討し、</a:t>
                      </a:r>
                      <a:r>
                        <a:rPr kumimoji="1" lang="ja-JP" altLang="ja-JP"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提言を取りまとめ。</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1949">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地方創生応援税制（企業版ふるさと納税）を活用し、京都大学複合原子力科学研究所が、大阪医科大学と連携し実施する、情報発信及び専門人材育成事業に対する支援を実施。（～</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1949">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共同医療センターが大阪医科大学内に開院。</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1949">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・再発頭頚部がんの治験の結果に基づき、住友重機械工業㈱及びステラファーマ㈱が、医療機器と薬剤の製造販売承認を申請</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4890565"/>
                  </a:ext>
                </a:extLst>
              </a:tr>
            </a:tbl>
          </a:graphicData>
        </a:graphic>
      </p:graphicFrame>
    </p:spTree>
    <p:extLst>
      <p:ext uri="{BB962C8B-B14F-4D97-AF65-F5344CB8AC3E}">
        <p14:creationId xmlns:p14="http://schemas.microsoft.com/office/powerpoint/2010/main" val="31897739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10"/>
          <p:cNvSpPr>
            <a:spLocks noChangeArrowheads="1"/>
          </p:cNvSpPr>
          <p:nvPr/>
        </p:nvSpPr>
        <p:spPr bwMode="auto">
          <a:xfrm>
            <a:off x="100645" y="442330"/>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うめきた先行開発区域における先端的な医薬品・医療機器開発に向けた環境整備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71501" y="911592"/>
            <a:ext cx="8928992" cy="20523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きたには、（独）医薬品医療機器総合機構（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月に、創薬支援ネットワークの本部機能を担う国立研究開発法人日本医療研究開発機構（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）創薬戦略部西日本統括部が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月に開設されるなど、大阪・関西における医薬品・医療機器関連産業の振興に向けた環境整備が進行。</a:t>
            </a: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関西支部の機能が拡充</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月、テレビ会議システムを利用することにより、開発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初期から治験まで幅広い段階での薬事に関する各種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相談が大阪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でも可能となった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研究機関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、中小・ベンチャー企業が行う全ての相談について、テレビ会議システムの利用料を無料とする運用改善を行い、利用の拡大を図っている。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円/楕円 3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10400" y="6402178"/>
            <a:ext cx="2133600" cy="365125"/>
          </a:xfrm>
        </p:spPr>
        <p:txBody>
          <a:bodyPr/>
          <a:lstStyle/>
          <a:p>
            <a:pPr>
              <a:defRPr/>
            </a:pPr>
            <a:fld id="{4AC9B83D-17C3-4F2E-B0BA-D155CD364A7C}" type="slidenum">
              <a:rPr lang="ja-JP" altLang="en-US" b="1" smtClean="0"/>
              <a:pPr>
                <a:defRPr/>
              </a:pPr>
              <a:t>80</a:t>
            </a:fld>
            <a:endParaRPr lang="ja-JP" altLang="en-US" b="1" dirty="0"/>
          </a:p>
        </p:txBody>
      </p:sp>
      <p:sp>
        <p:nvSpPr>
          <p:cNvPr id="33" name="正方形/長方形 32"/>
          <p:cNvSpPr/>
          <p:nvPr/>
        </p:nvSpPr>
        <p:spPr>
          <a:xfrm>
            <a:off x="33933" y="3058629"/>
            <a:ext cx="3368150" cy="461665"/>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関西支部と創薬支援ネットワークの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6" name="グループ化 35"/>
          <p:cNvGrpSpPr/>
          <p:nvPr/>
        </p:nvGrpSpPr>
        <p:grpSpPr>
          <a:xfrm>
            <a:off x="70570" y="3567440"/>
            <a:ext cx="3057288" cy="2874416"/>
            <a:chOff x="2" y="19050"/>
            <a:chExt cx="3185195" cy="2874416"/>
          </a:xfrm>
        </p:grpSpPr>
        <p:sp>
          <p:nvSpPr>
            <p:cNvPr id="37" name="正方形/長方形 36"/>
            <p:cNvSpPr/>
            <p:nvPr/>
          </p:nvSpPr>
          <p:spPr>
            <a:xfrm>
              <a:off x="2059889" y="238125"/>
              <a:ext cx="1125308" cy="169545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38" name="正方形/長方形 37"/>
            <p:cNvSpPr/>
            <p:nvPr/>
          </p:nvSpPr>
          <p:spPr>
            <a:xfrm>
              <a:off x="78991" y="233362"/>
              <a:ext cx="1582726" cy="2660104"/>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grpSp>
          <p:nvGrpSpPr>
            <p:cNvPr id="61" name="グループ化 60"/>
            <p:cNvGrpSpPr/>
            <p:nvPr/>
          </p:nvGrpSpPr>
          <p:grpSpPr>
            <a:xfrm>
              <a:off x="219488" y="19050"/>
              <a:ext cx="1209263" cy="2802408"/>
              <a:chOff x="-113888" y="19050"/>
              <a:chExt cx="1209263" cy="2802408"/>
            </a:xfrm>
          </p:grpSpPr>
          <p:sp>
            <p:nvSpPr>
              <p:cNvPr id="69" name="円/楕円 68"/>
              <p:cNvSpPr/>
              <p:nvPr/>
            </p:nvSpPr>
            <p:spPr>
              <a:xfrm>
                <a:off x="-113888" y="19050"/>
                <a:ext cx="1095375" cy="4286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50" kern="100">
                    <a:solidFill>
                      <a:prstClr val="white"/>
                    </a:solidFill>
                    <a:latin typeface="Meiryo UI"/>
                    <a:ea typeface="ＭＳ 明朝"/>
                    <a:cs typeface="Times New Roman"/>
                  </a:rPr>
                  <a:t> </a:t>
                </a:r>
                <a:endParaRPr lang="ja-JP" altLang="en-US" sz="1050" kern="100">
                  <a:solidFill>
                    <a:prstClr val="white"/>
                  </a:solidFill>
                  <a:ea typeface="ＭＳ 明朝"/>
                  <a:cs typeface="Times New Roman"/>
                </a:endParaRPr>
              </a:p>
            </p:txBody>
          </p:sp>
          <p:sp>
            <p:nvSpPr>
              <p:cNvPr id="70" name="テキスト ボックス 2"/>
              <p:cNvSpPr txBox="1"/>
              <p:nvPr/>
            </p:nvSpPr>
            <p:spPr>
              <a:xfrm>
                <a:off x="-105044" y="72008"/>
                <a:ext cx="1090446" cy="37566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800" kern="100" dirty="0">
                    <a:solidFill>
                      <a:prstClr val="black"/>
                    </a:solidFill>
                    <a:ea typeface="Meiryo UI"/>
                    <a:cs typeface="Times New Roman"/>
                  </a:rPr>
                  <a:t>創薬支援</a:t>
                </a:r>
                <a:endParaRPr lang="ja-JP" altLang="en-US" sz="800" kern="100" dirty="0">
                  <a:solidFill>
                    <a:prstClr val="black"/>
                  </a:solidFill>
                  <a:ea typeface="ＭＳ 明朝"/>
                  <a:cs typeface="Times New Roman"/>
                </a:endParaRPr>
              </a:p>
              <a:p>
                <a:pPr algn="ctr"/>
                <a:r>
                  <a:rPr lang="ja-JP" altLang="en-US" sz="800" kern="100" dirty="0">
                    <a:solidFill>
                      <a:prstClr val="black"/>
                    </a:solidFill>
                    <a:ea typeface="Meiryo UI"/>
                    <a:cs typeface="Times New Roman"/>
                  </a:rPr>
                  <a:t>ネットワーク</a:t>
                </a:r>
                <a:endParaRPr lang="ja-JP" altLang="en-US" sz="800" kern="100" dirty="0">
                  <a:solidFill>
                    <a:prstClr val="black"/>
                  </a:solidFill>
                  <a:ea typeface="ＭＳ 明朝"/>
                  <a:cs typeface="Times New Roman"/>
                </a:endParaRPr>
              </a:p>
            </p:txBody>
          </p:sp>
          <p:sp>
            <p:nvSpPr>
              <p:cNvPr id="71" name="正方形/長方形 70"/>
              <p:cNvSpPr/>
              <p:nvPr/>
            </p:nvSpPr>
            <p:spPr>
              <a:xfrm>
                <a:off x="-77408" y="628650"/>
                <a:ext cx="1172783" cy="371475"/>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2" name="テキスト ボックス 2"/>
              <p:cNvSpPr txBox="1">
                <a:spLocks noChangeArrowheads="1"/>
              </p:cNvSpPr>
              <p:nvPr/>
            </p:nvSpPr>
            <p:spPr bwMode="auto">
              <a:xfrm>
                <a:off x="-9642" y="681037"/>
                <a:ext cx="995045" cy="266700"/>
              </a:xfrm>
              <a:prstGeom prst="rect">
                <a:avLst/>
              </a:prstGeom>
              <a:solidFill>
                <a:schemeClr val="accent2">
                  <a:lumMod val="40000"/>
                  <a:lumOff val="6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ＡＭＥＤ</a:t>
                </a:r>
                <a:endParaRPr lang="ja-JP" altLang="en-US" sz="800" kern="100" dirty="0">
                  <a:solidFill>
                    <a:prstClr val="black"/>
                  </a:solidFill>
                  <a:latin typeface="Century"/>
                  <a:ea typeface="ＭＳ 明朝"/>
                  <a:cs typeface="Times New Roman"/>
                </a:endParaRPr>
              </a:p>
            </p:txBody>
          </p:sp>
          <p:sp>
            <p:nvSpPr>
              <p:cNvPr id="73" name="正方形/長方形 72"/>
              <p:cNvSpPr/>
              <p:nvPr/>
            </p:nvSpPr>
            <p:spPr>
              <a:xfrm>
                <a:off x="-75447" y="1085850"/>
                <a:ext cx="1170822" cy="1735608"/>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4" name="テキスト ボックス 2"/>
              <p:cNvSpPr txBox="1">
                <a:spLocks noChangeArrowheads="1"/>
              </p:cNvSpPr>
              <p:nvPr/>
            </p:nvSpPr>
            <p:spPr bwMode="auto">
              <a:xfrm>
                <a:off x="5662" y="1162051"/>
                <a:ext cx="979741" cy="2667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理化学研究所</a:t>
                </a:r>
                <a:endParaRPr lang="ja-JP" altLang="en-US" sz="800" kern="100" dirty="0">
                  <a:solidFill>
                    <a:prstClr val="black"/>
                  </a:solidFill>
                  <a:latin typeface="Century"/>
                  <a:ea typeface="ＭＳ 明朝"/>
                  <a:cs typeface="Times New Roman"/>
                </a:endParaRPr>
              </a:p>
            </p:txBody>
          </p:sp>
          <p:sp>
            <p:nvSpPr>
              <p:cNvPr id="75" name="テキスト ボックス 2"/>
              <p:cNvSpPr txBox="1">
                <a:spLocks noChangeArrowheads="1"/>
              </p:cNvSpPr>
              <p:nvPr/>
            </p:nvSpPr>
            <p:spPr bwMode="auto">
              <a:xfrm>
                <a:off x="-776" y="1468580"/>
                <a:ext cx="977312" cy="29563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900" kern="100" dirty="0">
                    <a:solidFill>
                      <a:prstClr val="black"/>
                    </a:solidFill>
                    <a:latin typeface="Century"/>
                    <a:ea typeface="Meiryo UI"/>
                    <a:cs typeface="Times New Roman"/>
                  </a:rPr>
                  <a:t>産業技術</a:t>
                </a:r>
                <a:r>
                  <a:rPr lang="ja-JP" altLang="en-US" sz="900" kern="100" dirty="0" smtClean="0">
                    <a:solidFill>
                      <a:prstClr val="black"/>
                    </a:solidFill>
                    <a:latin typeface="Century"/>
                    <a:ea typeface="Meiryo UI"/>
                    <a:cs typeface="Times New Roman"/>
                  </a:rPr>
                  <a:t>総合</a:t>
                </a:r>
                <a:endParaRPr lang="en-US" altLang="ja-JP" sz="900" kern="100" dirty="0" smtClean="0">
                  <a:solidFill>
                    <a:prstClr val="black"/>
                  </a:solidFill>
                  <a:latin typeface="Century"/>
                  <a:ea typeface="Meiryo UI"/>
                  <a:cs typeface="Times New Roman"/>
                </a:endParaRPr>
              </a:p>
              <a:p>
                <a:pPr algn="ctr">
                  <a:lnSpc>
                    <a:spcPts val="900"/>
                  </a:lnSpc>
                </a:pPr>
                <a:r>
                  <a:rPr lang="ja-JP" altLang="en-US" sz="900" kern="100" dirty="0" smtClean="0">
                    <a:solidFill>
                      <a:prstClr val="black"/>
                    </a:solidFill>
                    <a:latin typeface="Century"/>
                    <a:ea typeface="Meiryo UI"/>
                    <a:cs typeface="Times New Roman"/>
                  </a:rPr>
                  <a:t>研究所</a:t>
                </a:r>
                <a:endParaRPr lang="ja-JP" altLang="en-US" sz="900" kern="100" dirty="0">
                  <a:solidFill>
                    <a:prstClr val="black"/>
                  </a:solidFill>
                  <a:latin typeface="Century"/>
                  <a:ea typeface="ＭＳ 明朝"/>
                  <a:cs typeface="Times New Roman"/>
                </a:endParaRPr>
              </a:p>
            </p:txBody>
          </p:sp>
          <p:sp>
            <p:nvSpPr>
              <p:cNvPr id="76" name="テキスト ボックス 2"/>
              <p:cNvSpPr txBox="1">
                <a:spLocks noChangeArrowheads="1"/>
              </p:cNvSpPr>
              <p:nvPr/>
            </p:nvSpPr>
            <p:spPr bwMode="auto">
              <a:xfrm>
                <a:off x="-776" y="1809432"/>
                <a:ext cx="977312" cy="315929"/>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800" kern="100" dirty="0">
                    <a:latin typeface="Century"/>
                    <a:ea typeface="Meiryo UI"/>
                    <a:cs typeface="Times New Roman"/>
                  </a:rPr>
                  <a:t>医薬</a:t>
                </a:r>
                <a:r>
                  <a:rPr lang="ja-JP" altLang="en-US" sz="800" kern="100" dirty="0" smtClean="0">
                    <a:latin typeface="Century"/>
                    <a:ea typeface="Meiryo UI"/>
                    <a:cs typeface="Times New Roman"/>
                  </a:rPr>
                  <a:t>基盤・健康・</a:t>
                </a:r>
                <a:endParaRPr lang="en-US" altLang="ja-JP" sz="800" kern="100" dirty="0" smtClean="0">
                  <a:latin typeface="Century"/>
                  <a:ea typeface="Meiryo UI"/>
                  <a:cs typeface="Times New Roman"/>
                </a:endParaRPr>
              </a:p>
              <a:p>
                <a:pPr algn="ctr">
                  <a:lnSpc>
                    <a:spcPts val="900"/>
                  </a:lnSpc>
                </a:pPr>
                <a:r>
                  <a:rPr lang="ja-JP" altLang="en-US" sz="800" kern="100" dirty="0" smtClean="0">
                    <a:latin typeface="Century"/>
                    <a:ea typeface="Meiryo UI"/>
                    <a:cs typeface="Times New Roman"/>
                  </a:rPr>
                  <a:t>栄養研究所</a:t>
                </a:r>
                <a:endParaRPr lang="ja-JP" altLang="en-US" sz="800" kern="100" dirty="0">
                  <a:latin typeface="Century"/>
                  <a:ea typeface="ＭＳ 明朝"/>
                  <a:cs typeface="Times New Roman"/>
                </a:endParaRPr>
              </a:p>
            </p:txBody>
          </p:sp>
          <p:sp>
            <p:nvSpPr>
              <p:cNvPr id="77" name="テキスト ボックス 2"/>
              <p:cNvSpPr txBox="1">
                <a:spLocks noChangeArrowheads="1"/>
              </p:cNvSpPr>
              <p:nvPr/>
            </p:nvSpPr>
            <p:spPr bwMode="auto">
              <a:xfrm>
                <a:off x="8092" y="2168866"/>
                <a:ext cx="977312" cy="280201"/>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00" kern="100" dirty="0">
                    <a:solidFill>
                      <a:prstClr val="black"/>
                    </a:solidFill>
                    <a:latin typeface="Century"/>
                    <a:ea typeface="Meiryo UI"/>
                    <a:cs typeface="Times New Roman"/>
                  </a:rPr>
                  <a:t>創薬</a:t>
                </a:r>
                <a:r>
                  <a:rPr lang="ja-JP" altLang="en-US" sz="800" kern="100" dirty="0" smtClean="0">
                    <a:solidFill>
                      <a:prstClr val="black"/>
                    </a:solidFill>
                    <a:latin typeface="Century"/>
                    <a:ea typeface="Meiryo UI"/>
                    <a:cs typeface="Times New Roman"/>
                  </a:rPr>
                  <a:t>連携</a:t>
                </a:r>
                <a:endParaRPr lang="en-US" altLang="ja-JP" sz="800" kern="100" dirty="0" smtClean="0">
                  <a:solidFill>
                    <a:prstClr val="black"/>
                  </a:solidFill>
                  <a:latin typeface="Century"/>
                  <a:ea typeface="Meiryo UI"/>
                  <a:cs typeface="Times New Roman"/>
                </a:endParaRPr>
              </a:p>
              <a:p>
                <a:pPr algn="ctr">
                  <a:lnSpc>
                    <a:spcPts val="800"/>
                  </a:lnSpc>
                </a:pPr>
                <a:r>
                  <a:rPr lang="ja-JP" altLang="en-US" sz="800" kern="100" dirty="0" smtClean="0">
                    <a:solidFill>
                      <a:prstClr val="black"/>
                    </a:solidFill>
                    <a:latin typeface="Century"/>
                    <a:ea typeface="Meiryo UI"/>
                    <a:cs typeface="Times New Roman"/>
                  </a:rPr>
                  <a:t>研究</a:t>
                </a:r>
                <a:r>
                  <a:rPr lang="ja-JP" altLang="en-US" sz="800" kern="100" dirty="0">
                    <a:solidFill>
                      <a:prstClr val="black"/>
                    </a:solidFill>
                    <a:latin typeface="Century"/>
                    <a:ea typeface="Meiryo UI"/>
                    <a:cs typeface="Times New Roman"/>
                  </a:rPr>
                  <a:t>機関</a:t>
                </a:r>
                <a:endParaRPr lang="ja-JP" altLang="en-US" sz="800" kern="100" dirty="0">
                  <a:solidFill>
                    <a:prstClr val="black"/>
                  </a:solidFill>
                  <a:latin typeface="Century"/>
                  <a:ea typeface="ＭＳ 明朝"/>
                  <a:cs typeface="Times New Roman"/>
                </a:endParaRPr>
              </a:p>
            </p:txBody>
          </p:sp>
          <p:sp>
            <p:nvSpPr>
              <p:cNvPr id="78" name="テキスト ボックス 2"/>
              <p:cNvSpPr txBox="1">
                <a:spLocks noChangeArrowheads="1"/>
              </p:cNvSpPr>
              <p:nvPr/>
            </p:nvSpPr>
            <p:spPr bwMode="auto">
              <a:xfrm>
                <a:off x="-9642" y="2480258"/>
                <a:ext cx="1001388" cy="2664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50" kern="100" dirty="0">
                    <a:solidFill>
                      <a:prstClr val="black"/>
                    </a:solidFill>
                    <a:latin typeface="Century"/>
                    <a:ea typeface="Meiryo UI"/>
                    <a:cs typeface="Times New Roman"/>
                  </a:rPr>
                  <a:t>大学、</a:t>
                </a:r>
                <a:r>
                  <a:rPr lang="ja-JP" altLang="en-US" sz="850" kern="100" dirty="0" smtClean="0">
                    <a:solidFill>
                      <a:prstClr val="black"/>
                    </a:solidFill>
                    <a:latin typeface="Century"/>
                    <a:ea typeface="Meiryo UI"/>
                    <a:cs typeface="Times New Roman"/>
                  </a:rPr>
                  <a:t>民間</a:t>
                </a:r>
                <a:endParaRPr lang="en-US" altLang="ja-JP" sz="850" kern="100" dirty="0" smtClean="0">
                  <a:solidFill>
                    <a:prstClr val="black"/>
                  </a:solidFill>
                  <a:latin typeface="Century"/>
                  <a:ea typeface="Meiryo UI"/>
                  <a:cs typeface="Times New Roman"/>
                </a:endParaRPr>
              </a:p>
              <a:p>
                <a:pPr algn="ctr">
                  <a:lnSpc>
                    <a:spcPts val="800"/>
                  </a:lnSpc>
                </a:pPr>
                <a:r>
                  <a:rPr lang="ja-JP" altLang="en-US" sz="850" kern="100" dirty="0" smtClean="0">
                    <a:solidFill>
                      <a:prstClr val="black"/>
                    </a:solidFill>
                    <a:latin typeface="Century"/>
                    <a:ea typeface="Meiryo UI"/>
                    <a:cs typeface="Times New Roman"/>
                  </a:rPr>
                  <a:t>研究</a:t>
                </a:r>
                <a:r>
                  <a:rPr lang="ja-JP" altLang="en-US" sz="850" kern="100" dirty="0">
                    <a:solidFill>
                      <a:prstClr val="black"/>
                    </a:solidFill>
                    <a:latin typeface="Century"/>
                    <a:ea typeface="Meiryo UI"/>
                    <a:cs typeface="Times New Roman"/>
                  </a:rPr>
                  <a:t>機関等</a:t>
                </a:r>
                <a:endParaRPr lang="ja-JP" altLang="en-US" sz="850" kern="100" dirty="0">
                  <a:solidFill>
                    <a:prstClr val="black"/>
                  </a:solidFill>
                  <a:latin typeface="Century"/>
                  <a:ea typeface="ＭＳ 明朝"/>
                  <a:cs typeface="Times New Roman"/>
                </a:endParaRPr>
              </a:p>
            </p:txBody>
          </p:sp>
        </p:grpSp>
        <p:sp>
          <p:nvSpPr>
            <p:cNvPr id="62" name="左右矢印 61"/>
            <p:cNvSpPr/>
            <p:nvPr/>
          </p:nvSpPr>
          <p:spPr>
            <a:xfrm>
              <a:off x="1558105" y="379017"/>
              <a:ext cx="584522" cy="347663"/>
            </a:xfrm>
            <a:prstGeom prst="leftRightArrow">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63" name="テキスト ボックス 2"/>
            <p:cNvSpPr txBox="1">
              <a:spLocks noChangeArrowheads="1"/>
            </p:cNvSpPr>
            <p:nvPr/>
          </p:nvSpPr>
          <p:spPr bwMode="auto">
            <a:xfrm>
              <a:off x="2121247" y="1825853"/>
              <a:ext cx="1002591" cy="215444"/>
            </a:xfrm>
            <a:prstGeom prst="rect">
              <a:avLst/>
            </a:prstGeom>
            <a:solidFill>
              <a:srgbClr val="FFFFFF"/>
            </a:solidFill>
            <a:ln w="12700">
              <a:solidFill>
                <a:srgbClr val="000000"/>
              </a:solidFill>
              <a:miter lim="800000"/>
              <a:headEnd/>
              <a:tailEnd/>
            </a:ln>
          </p:spPr>
          <p:txBody>
            <a:bodyPr rot="0" vert="horz" wrap="square" lIns="91440" tIns="45720" rIns="91440" bIns="45720" anchor="t" anchorCtr="0">
              <a:spAutoFit/>
            </a:bodyPr>
            <a:lstStyle/>
            <a:p>
              <a:pPr algn="ctr"/>
              <a:r>
                <a:rPr lang="en-US" sz="800" kern="100" dirty="0">
                  <a:solidFill>
                    <a:prstClr val="black"/>
                  </a:solidFill>
                  <a:latin typeface="Meiryo UI"/>
                  <a:ea typeface="ＭＳ 明朝"/>
                  <a:cs typeface="Times New Roman"/>
                </a:rPr>
                <a:t>PMDA</a:t>
              </a:r>
              <a:r>
                <a:rPr lang="ja-JP" altLang="en-US" sz="800" kern="100" dirty="0">
                  <a:solidFill>
                    <a:prstClr val="black"/>
                  </a:solidFill>
                  <a:latin typeface="Century"/>
                  <a:ea typeface="Meiryo UI"/>
                  <a:cs typeface="Times New Roman"/>
                </a:rPr>
                <a:t>関西支部</a:t>
              </a:r>
              <a:endParaRPr lang="ja-JP" altLang="en-US" sz="800" kern="100" dirty="0">
                <a:solidFill>
                  <a:prstClr val="black"/>
                </a:solidFill>
                <a:latin typeface="Century"/>
                <a:ea typeface="ＭＳ 明朝"/>
                <a:cs typeface="Times New Roman"/>
              </a:endParaRPr>
            </a:p>
          </p:txBody>
        </p:sp>
        <p:sp>
          <p:nvSpPr>
            <p:cNvPr id="64" name="角丸四角形 63"/>
            <p:cNvSpPr/>
            <p:nvPr/>
          </p:nvSpPr>
          <p:spPr>
            <a:xfrm>
              <a:off x="2181238" y="436167"/>
              <a:ext cx="842882" cy="6191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kern="100" dirty="0" smtClean="0">
                  <a:solidFill>
                    <a:schemeClr val="tx1"/>
                  </a:solidFill>
                  <a:ea typeface="Meiryo UI"/>
                  <a:cs typeface="Times New Roman"/>
                </a:rPr>
                <a:t>薬事に関する</a:t>
              </a:r>
              <a:endParaRPr lang="en-US" altLang="ja-JP" sz="800" kern="100" dirty="0" smtClean="0">
                <a:solidFill>
                  <a:schemeClr val="tx1"/>
                </a:solidFill>
                <a:ea typeface="Meiryo UI"/>
                <a:cs typeface="Times New Roman"/>
              </a:endParaRPr>
            </a:p>
            <a:p>
              <a:pPr algn="ctr"/>
              <a:r>
                <a:rPr lang="ja-JP" altLang="en-US" sz="800" kern="100" dirty="0" smtClean="0">
                  <a:solidFill>
                    <a:schemeClr val="tx1"/>
                  </a:solidFill>
                  <a:ea typeface="Meiryo UI"/>
                  <a:cs typeface="Times New Roman"/>
                </a:rPr>
                <a:t>各種相談</a:t>
              </a:r>
              <a:endParaRPr lang="ja-JP" altLang="en-US" sz="800" strike="sngStrike" kern="100" dirty="0">
                <a:solidFill>
                  <a:schemeClr val="tx1"/>
                </a:solidFill>
                <a:ea typeface="ＭＳ 明朝"/>
                <a:cs typeface="Times New Roman"/>
              </a:endParaRPr>
            </a:p>
          </p:txBody>
        </p:sp>
        <p:sp>
          <p:nvSpPr>
            <p:cNvPr id="65" name="角丸四角形 64"/>
            <p:cNvSpPr/>
            <p:nvPr/>
          </p:nvSpPr>
          <p:spPr>
            <a:xfrm>
              <a:off x="2181239" y="1190625"/>
              <a:ext cx="842882" cy="547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ja-JP" sz="800" kern="100" dirty="0">
                  <a:solidFill>
                    <a:srgbClr val="000000"/>
                  </a:solidFill>
                  <a:latin typeface="Meiryo UI"/>
                  <a:ea typeface="ＭＳ 明朝"/>
                  <a:cs typeface="Times New Roman"/>
                </a:rPr>
                <a:t>GMP</a:t>
              </a:r>
              <a:r>
                <a:rPr lang="ja-JP" altLang="en-US" sz="800" kern="100" dirty="0">
                  <a:solidFill>
                    <a:srgbClr val="7030A0"/>
                  </a:solidFill>
                  <a:latin typeface="Meiryo UI" panose="020B0604030504040204" pitchFamily="50" charset="-128"/>
                  <a:ea typeface="Meiryo UI" panose="020B0604030504040204" pitchFamily="50" charset="-128"/>
                  <a:cs typeface="Meiryo UI" panose="020B0604030504040204" pitchFamily="50" charset="-128"/>
                </a:rPr>
                <a:t>等</a:t>
              </a:r>
            </a:p>
            <a:p>
              <a:pPr algn="ctr"/>
              <a:r>
                <a:rPr lang="ja-JP" altLang="en-US" sz="800" kern="100" dirty="0">
                  <a:solidFill>
                    <a:srgbClr val="000000"/>
                  </a:solidFill>
                  <a:ea typeface="Meiryo UI"/>
                  <a:cs typeface="Times New Roman"/>
                </a:rPr>
                <a:t>実地調査</a:t>
              </a:r>
              <a:endParaRPr lang="ja-JP" altLang="en-US" sz="800" kern="100" dirty="0">
                <a:solidFill>
                  <a:prstClr val="white"/>
                </a:solidFill>
                <a:ea typeface="ＭＳ 明朝"/>
                <a:cs typeface="Times New Roman"/>
              </a:endParaRPr>
            </a:p>
          </p:txBody>
        </p:sp>
        <p:sp>
          <p:nvSpPr>
            <p:cNvPr id="66" name="テキスト ボックス 2"/>
            <p:cNvSpPr txBox="1">
              <a:spLocks noChangeArrowheads="1"/>
            </p:cNvSpPr>
            <p:nvPr/>
          </p:nvSpPr>
          <p:spPr bwMode="auto">
            <a:xfrm>
              <a:off x="1551418" y="425890"/>
              <a:ext cx="584522" cy="253916"/>
            </a:xfrm>
            <a:prstGeom prst="rect">
              <a:avLst/>
            </a:prstGeom>
            <a:noFill/>
            <a:ln w="9525">
              <a:noFill/>
              <a:miter lim="800000"/>
              <a:headEnd/>
              <a:tailEnd/>
            </a:ln>
          </p:spPr>
          <p:txBody>
            <a:bodyPr rot="0" vert="horz" wrap="square" lIns="91440" tIns="45720" rIns="91440" bIns="45720" anchor="t" anchorCtr="0">
              <a:spAutoFit/>
            </a:bodyPr>
            <a:lstStyle/>
            <a:p>
              <a:pPr algn="ctr"/>
              <a:r>
                <a:rPr lang="ja-JP" altLang="en-US" sz="1050" kern="100" dirty="0">
                  <a:solidFill>
                    <a:prstClr val="black"/>
                  </a:solidFill>
                  <a:latin typeface="Century"/>
                  <a:ea typeface="Meiryo UI"/>
                  <a:cs typeface="Times New Roman"/>
                </a:rPr>
                <a:t>連携</a:t>
              </a:r>
              <a:endParaRPr lang="ja-JP" altLang="en-US" sz="1050" kern="100" dirty="0">
                <a:solidFill>
                  <a:prstClr val="black"/>
                </a:solidFill>
                <a:latin typeface="Century"/>
                <a:ea typeface="ＭＳ 明朝"/>
                <a:cs typeface="Times New Roman"/>
              </a:endParaRPr>
            </a:p>
          </p:txBody>
        </p:sp>
        <p:sp>
          <p:nvSpPr>
            <p:cNvPr id="67" name="環状矢印 66"/>
            <p:cNvSpPr/>
            <p:nvPr/>
          </p:nvSpPr>
          <p:spPr>
            <a:xfrm rot="5400000">
              <a:off x="709235" y="1150573"/>
              <a:ext cx="1231775" cy="515206"/>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68" name="環状矢印 67"/>
            <p:cNvSpPr/>
            <p:nvPr/>
          </p:nvSpPr>
          <p:spPr>
            <a:xfrm rot="16200000">
              <a:off x="-332687" y="1113741"/>
              <a:ext cx="1243011" cy="577633"/>
            </a:xfrm>
            <a:prstGeom prst="circularArrow">
              <a:avLst>
                <a:gd name="adj1" fmla="val 12500"/>
                <a:gd name="adj2" fmla="val 1142319"/>
                <a:gd name="adj3" fmla="val 20457681"/>
                <a:gd name="adj4" fmla="val 10800008"/>
                <a:gd name="adj5" fmla="val 12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80" name="正方形/長方形 79"/>
          <p:cNvSpPr/>
          <p:nvPr/>
        </p:nvSpPr>
        <p:spPr>
          <a:xfrm>
            <a:off x="3278294" y="3053572"/>
            <a:ext cx="5184576" cy="276999"/>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　機能拡充</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(2016.6</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）以降の相談メニューの概要</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0" name="図 39"/>
          <p:cNvPicPr>
            <a:picLocks noChangeAspect="1"/>
          </p:cNvPicPr>
          <p:nvPr/>
        </p:nvPicPr>
        <p:blipFill>
          <a:blip r:embed="rId3"/>
          <a:stretch>
            <a:fillRect/>
          </a:stretch>
        </p:blipFill>
        <p:spPr>
          <a:xfrm>
            <a:off x="3356511" y="3233089"/>
            <a:ext cx="5722199" cy="2701137"/>
          </a:xfrm>
          <a:prstGeom prst="rect">
            <a:avLst/>
          </a:prstGeom>
        </p:spPr>
      </p:pic>
    </p:spTree>
    <p:extLst>
      <p:ext uri="{BB962C8B-B14F-4D97-AF65-F5344CB8AC3E}">
        <p14:creationId xmlns:p14="http://schemas.microsoft.com/office/powerpoint/2010/main" val="31733100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788024" y="1917445"/>
            <a:ext cx="3302513"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NLAB</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の全景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NITE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ホームページ）</a:t>
            </a:r>
          </a:p>
        </p:txBody>
      </p:sp>
      <p:pic>
        <p:nvPicPr>
          <p:cNvPr id="12" name="Picture 2" descr="http://www.nite.go.jp/data/0000798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5" y="2277485"/>
            <a:ext cx="3630861" cy="180020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4831553" y="4077685"/>
            <a:ext cx="362887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イワタニ水素ステーション大阪森之宮</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descr="http://www.iwatani.co.jp/jpn/downloads/images/img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7" y="4558906"/>
            <a:ext cx="3168351" cy="185465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5004048" y="4320131"/>
            <a:ext cx="2808312" cy="261610"/>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岩谷</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産業株式</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会社）</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0"/>
          <p:cNvSpPr>
            <a:spLocks noChangeArrowheads="1"/>
          </p:cNvSpPr>
          <p:nvPr/>
        </p:nvSpPr>
        <p:spPr bwMode="auto">
          <a:xfrm>
            <a:off x="179514" y="570166"/>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新エネルギー関連産業振興に向けた取組み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81</a:t>
            </a:fld>
            <a:endParaRPr lang="ja-JP" altLang="en-US" b="1" dirty="0"/>
          </a:p>
        </p:txBody>
      </p:sp>
      <p:sp>
        <p:nvSpPr>
          <p:cNvPr id="17" name="正方形/長方形 16"/>
          <p:cNvSpPr/>
          <p:nvPr/>
        </p:nvSpPr>
        <p:spPr>
          <a:xfrm>
            <a:off x="71501" y="980729"/>
            <a:ext cx="8928992" cy="8640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年に「バッテリー戦略研究</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バッテリー戦略推進センター</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を設立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成果として、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月、国の独立行政法人である「製品評価技術基盤機構」（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NITE</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）の世界最大級の大型蓄電システムの試験・評価施設が、咲洲地区に開所</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3667890688"/>
              </p:ext>
            </p:extLst>
          </p:nvPr>
        </p:nvGraphicFramePr>
        <p:xfrm>
          <a:off x="161061" y="1916832"/>
          <a:ext cx="4607398" cy="4879615"/>
        </p:xfrm>
        <a:graphic>
          <a:graphicData uri="http://schemas.openxmlformats.org/drawingml/2006/table">
            <a:tbl>
              <a:tblPr firstRow="1" firstCol="1" bandRow="1"/>
              <a:tblGrid>
                <a:gridCol w="646958">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tblGrid>
              <a:tr h="320602">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sz="105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400"/>
                        </a:lnSpc>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・新エネルギー産業分野の市場・研究開発動向について情報提供する講座の開催</a:t>
                      </a:r>
                      <a:endParaRPr kumimoji="1" lang="en-US" altLang="ja-JP" sz="1050" b="0" i="0" u="none" strike="sng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20602">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400"/>
                        </a:lnSpc>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車両等を活用したエネルギーマネジメント実証の展開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kumimoji="1" lang="ja-JP" altLang="en-US"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・バッテリー戦略研究センター設立</a:t>
                      </a:r>
                      <a:endPar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20602">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・新エネルギー産業（電池関連）創出事業補助金による研究開発等支援開始</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2963">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・新関西国際空港株式会社と連携し関西国際空港における水素活用・インフラ整備に向けたプロジェクト（</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KIX</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スマート愛ランド水素グリッドプロジェクト）が国の財政支援・特区活用により事業開始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12963">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・水素燃料電池フォークリフトの開発・運用実証（環境省　</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排出削減対策強化型技術開発・実証事業に採択）</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・大阪府中央卸売市場に国内初の</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メガワットの燃料電池を導入</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375508">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・関空二期島に「イワタニ水素ステーション関西国際空港」が開所（国際戦略総合特区の国税優遇措置を活用）</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・新たな製品・サービスの実用化により水素利用の幅の拡大を図るため、水素関連事業の取組みの方向性を示した「</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H</a:t>
                      </a:r>
                      <a:r>
                        <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ビジョン」を策定</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・「イワタニ水素ステーション大阪森之宮」他、府内に計</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箇所の水素ステーションが整備</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・咲洲において大型蓄電システム試験・評価施設（</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）がサービス開始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36545">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期島国際貨物エリアに、大規模産業車両用水素インフラを整備</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・大阪産業技術研究所和泉センターにおいて業務・産業用燃料電池の実用に向けた実証事業開始</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月実証完了</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・咲くやこの花館（花博記念公園鶴⾒緑地内）において業務・産業用燃料電池の実用に向けた実証事業開始</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月実証完了</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3315">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バッテリー戦略研究センター</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バッテリー戦略推進センター</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に改称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986266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179514" y="498158"/>
            <a:ext cx="87129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都道府県別、イノベーションの促進に関する指標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928465"/>
            <a:ext cx="8928992" cy="10603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大阪の国際特許出願件数は、東京に次いで全国で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番目。海外進出の意欲が高いことが窺える。一方で東京とは出願件数に大きな開きがあり、経年でみても伸び悩んでいる状況。</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大阪府内企業の研究開発に係る投資は弱含みとなっており、</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1.46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兆</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円と前年比</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％の減少。</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
          <p:cNvSpPr txBox="1"/>
          <p:nvPr/>
        </p:nvSpPr>
        <p:spPr>
          <a:xfrm>
            <a:off x="71501" y="2433251"/>
            <a:ext cx="483368" cy="33496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
          <p:cNvSpPr txBox="1"/>
          <p:nvPr/>
        </p:nvSpPr>
        <p:spPr>
          <a:xfrm>
            <a:off x="4427984" y="2492896"/>
            <a:ext cx="937799" cy="26803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十億円</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5496" y="1988840"/>
            <a:ext cx="4268940" cy="492443"/>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○国際特許出願件数の推移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出典：特許庁「特許行政年次報告書」より作成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355976" y="1988840"/>
            <a:ext cx="4788024" cy="469359"/>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○研究開発費の推移</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出典：地域経済分析システムより経済産業省「企業活動基本調査</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」を再編加工</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496" y="6536377"/>
            <a:ext cx="8352928" cy="27699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企業活動基本調査は、従業者</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人以上かつ資本金額又は出資金額</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万円以上の会社が対象</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82</a:t>
            </a:fld>
            <a:endParaRPr lang="ja-JP" altLang="en-US" b="1" dirty="0"/>
          </a:p>
        </p:txBody>
      </p:sp>
      <p:sp>
        <p:nvSpPr>
          <p:cNvPr id="24" name="円/楕円 2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グラフ 16"/>
          <p:cNvGraphicFramePr>
            <a:graphicFrameLocks/>
          </p:cNvGraphicFramePr>
          <p:nvPr>
            <p:extLst>
              <p:ext uri="{D42A27DB-BD31-4B8C-83A1-F6EECF244321}">
                <p14:modId xmlns:p14="http://schemas.microsoft.com/office/powerpoint/2010/main" val="719726831"/>
              </p:ext>
            </p:extLst>
          </p:nvPr>
        </p:nvGraphicFramePr>
        <p:xfrm>
          <a:off x="4427984" y="2636912"/>
          <a:ext cx="4572509" cy="42210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p:cNvGraphicFramePr>
            <a:graphicFrameLocks/>
          </p:cNvGraphicFramePr>
          <p:nvPr>
            <p:extLst>
              <p:ext uri="{D42A27DB-BD31-4B8C-83A1-F6EECF244321}">
                <p14:modId xmlns:p14="http://schemas.microsoft.com/office/powerpoint/2010/main" val="3161869709"/>
              </p:ext>
            </p:extLst>
          </p:nvPr>
        </p:nvGraphicFramePr>
        <p:xfrm>
          <a:off x="-1" y="2625299"/>
          <a:ext cx="4572001" cy="38619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763670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179514" y="476672"/>
            <a:ext cx="8964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企業の海外進出動向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出典：地域経済分析システムより作成　経済産業省「企業活動基本調査」を再編加工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052736"/>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近年の府内企業の海外現地法人数は、ほぼ横ばい。全国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位を維持しているものの、依然、東京とは大きく乖離。</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地域別では、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中国が大半を</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占めているが、直近は減少。業種別では、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製造業と卸売業・小売業が多くを占め、その他の業種では海外進出が</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進んでいない状況。</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5496" y="2113111"/>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4191492" y="2106719"/>
            <a:ext cx="4898248"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国・地域別海外現地法人数の推移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248515" y="4437112"/>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業種別海外現地法人数の推移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83</a:t>
            </a:fld>
            <a:endParaRPr lang="ja-JP" altLang="en-US" b="1" dirty="0"/>
          </a:p>
        </p:txBody>
      </p:sp>
      <p:pic>
        <p:nvPicPr>
          <p:cNvPr id="5" name="図 4"/>
          <p:cNvPicPr>
            <a:picLocks noChangeAspect="1"/>
          </p:cNvPicPr>
          <p:nvPr/>
        </p:nvPicPr>
        <p:blipFill>
          <a:blip r:embed="rId3"/>
          <a:stretch>
            <a:fillRect/>
          </a:stretch>
        </p:blipFill>
        <p:spPr>
          <a:xfrm>
            <a:off x="0" y="2349165"/>
            <a:ext cx="8967993" cy="4474852"/>
          </a:xfrm>
          <a:prstGeom prst="rect">
            <a:avLst/>
          </a:prstGeom>
        </p:spPr>
      </p:pic>
    </p:spTree>
    <p:extLst>
      <p:ext uri="{BB962C8B-B14F-4D97-AF65-F5344CB8AC3E}">
        <p14:creationId xmlns:p14="http://schemas.microsoft.com/office/powerpoint/2010/main" val="5376182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71501" y="611007"/>
            <a:ext cx="8712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関西企業が海外進出を拡大する国・地域（機能別）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ジェトロ大阪本部「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関西企業の海外事業展開に関する傾向」</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39739" y="1130828"/>
            <a:ext cx="8860753" cy="94105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関西企業が海外進出先として意欲を示す国・地域は、すべての項目において中国が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位、タイが上位</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か国以内に入るなど、アジア地域の割合が高い。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研究開発のうち新製品開発については、中国に続き米国と西欧（英国除く）で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割を占める。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4"/>
          <p:cNvGraphicFramePr>
            <a:graphicFrameLocks noGrp="1"/>
          </p:cNvGraphicFramePr>
          <p:nvPr>
            <p:extLst>
              <p:ext uri="{D42A27DB-BD31-4B8C-83A1-F6EECF244321}">
                <p14:modId xmlns:p14="http://schemas.microsoft.com/office/powerpoint/2010/main" val="216160670"/>
              </p:ext>
            </p:extLst>
          </p:nvPr>
        </p:nvGraphicFramePr>
        <p:xfrm>
          <a:off x="139740" y="2330091"/>
          <a:ext cx="8393868" cy="4286050"/>
        </p:xfrm>
        <a:graphic>
          <a:graphicData uri="http://schemas.openxmlformats.org/drawingml/2006/table">
            <a:tbl>
              <a:tblPr>
                <a:tableStyleId>{BC89EF96-8CEA-46FF-86C4-4CE0E7609802}</a:tableStyleId>
              </a:tblPr>
              <a:tblGrid>
                <a:gridCol w="646440">
                  <a:extLst>
                    <a:ext uri="{9D8B030D-6E8A-4147-A177-3AD203B41FA5}">
                      <a16:colId xmlns:a16="http://schemas.microsoft.com/office/drawing/2014/main" val="20000"/>
                    </a:ext>
                  </a:extLst>
                </a:gridCol>
                <a:gridCol w="646440">
                  <a:extLst>
                    <a:ext uri="{9D8B030D-6E8A-4147-A177-3AD203B41FA5}">
                      <a16:colId xmlns:a16="http://schemas.microsoft.com/office/drawing/2014/main" val="20001"/>
                    </a:ext>
                  </a:extLst>
                </a:gridCol>
                <a:gridCol w="646440">
                  <a:extLst>
                    <a:ext uri="{9D8B030D-6E8A-4147-A177-3AD203B41FA5}">
                      <a16:colId xmlns:a16="http://schemas.microsoft.com/office/drawing/2014/main" val="20002"/>
                    </a:ext>
                  </a:extLst>
                </a:gridCol>
                <a:gridCol w="646440">
                  <a:extLst>
                    <a:ext uri="{9D8B030D-6E8A-4147-A177-3AD203B41FA5}">
                      <a16:colId xmlns:a16="http://schemas.microsoft.com/office/drawing/2014/main" val="20003"/>
                    </a:ext>
                  </a:extLst>
                </a:gridCol>
                <a:gridCol w="646440">
                  <a:extLst>
                    <a:ext uri="{9D8B030D-6E8A-4147-A177-3AD203B41FA5}">
                      <a16:colId xmlns:a16="http://schemas.microsoft.com/office/drawing/2014/main" val="20004"/>
                    </a:ext>
                  </a:extLst>
                </a:gridCol>
                <a:gridCol w="646440">
                  <a:extLst>
                    <a:ext uri="{9D8B030D-6E8A-4147-A177-3AD203B41FA5}">
                      <a16:colId xmlns:a16="http://schemas.microsoft.com/office/drawing/2014/main" val="20005"/>
                    </a:ext>
                  </a:extLst>
                </a:gridCol>
                <a:gridCol w="636588">
                  <a:extLst>
                    <a:ext uri="{9D8B030D-6E8A-4147-A177-3AD203B41FA5}">
                      <a16:colId xmlns:a16="http://schemas.microsoft.com/office/drawing/2014/main" val="20006"/>
                    </a:ext>
                  </a:extLst>
                </a:gridCol>
                <a:gridCol w="646440">
                  <a:extLst>
                    <a:ext uri="{9D8B030D-6E8A-4147-A177-3AD203B41FA5}">
                      <a16:colId xmlns:a16="http://schemas.microsoft.com/office/drawing/2014/main" val="20007"/>
                    </a:ext>
                  </a:extLst>
                </a:gridCol>
                <a:gridCol w="646440">
                  <a:extLst>
                    <a:ext uri="{9D8B030D-6E8A-4147-A177-3AD203B41FA5}">
                      <a16:colId xmlns:a16="http://schemas.microsoft.com/office/drawing/2014/main" val="20008"/>
                    </a:ext>
                  </a:extLst>
                </a:gridCol>
                <a:gridCol w="646440">
                  <a:extLst>
                    <a:ext uri="{9D8B030D-6E8A-4147-A177-3AD203B41FA5}">
                      <a16:colId xmlns:a16="http://schemas.microsoft.com/office/drawing/2014/main" val="20009"/>
                    </a:ext>
                  </a:extLst>
                </a:gridCol>
                <a:gridCol w="646440">
                  <a:extLst>
                    <a:ext uri="{9D8B030D-6E8A-4147-A177-3AD203B41FA5}">
                      <a16:colId xmlns:a16="http://schemas.microsoft.com/office/drawing/2014/main" val="20010"/>
                    </a:ext>
                  </a:extLst>
                </a:gridCol>
                <a:gridCol w="646440">
                  <a:extLst>
                    <a:ext uri="{9D8B030D-6E8A-4147-A177-3AD203B41FA5}">
                      <a16:colId xmlns:a16="http://schemas.microsoft.com/office/drawing/2014/main" val="20011"/>
                    </a:ext>
                  </a:extLst>
                </a:gridCol>
                <a:gridCol w="646440">
                  <a:extLst>
                    <a:ext uri="{9D8B030D-6E8A-4147-A177-3AD203B41FA5}">
                      <a16:colId xmlns:a16="http://schemas.microsoft.com/office/drawing/2014/main" val="20012"/>
                    </a:ext>
                  </a:extLst>
                </a:gridCol>
              </a:tblGrid>
              <a:tr h="311833">
                <a:tc rowSpan="3">
                  <a:txBody>
                    <a:bodyPr/>
                    <a:lstStyle/>
                    <a:p>
                      <a:pPr algn="ctr" fontAlgn="ctr"/>
                      <a:r>
                        <a:rPr lang="ja-JP" altLang="en-US" sz="1400" u="none" strike="noStrike" dirty="0">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販売</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生産</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311833">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汎用品</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ja-JP" altLang="en-US" sz="1400" b="1"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高付加価値</a:t>
                      </a:r>
                      <a:r>
                        <a:rPr lang="ja-JP"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商品</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1"/>
                  </a:ext>
                </a:extLst>
              </a:tr>
              <a:tr h="311833">
                <a:tc vMerge="1">
                  <a:txBody>
                    <a:bodyPr/>
                    <a:lstStyle/>
                    <a:p>
                      <a:endParaRPr kumimoji="1" lang="ja-JP" altLang="en-US"/>
                    </a:p>
                  </a:txBody>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2"/>
                  </a:ext>
                </a:extLst>
              </a:tr>
              <a:tr h="311833">
                <a:tc>
                  <a:txBody>
                    <a:bodyPr/>
                    <a:lstStyle/>
                    <a:p>
                      <a:pPr algn="ctr" fontAlgn="ctr"/>
                      <a:r>
                        <a:rPr lang="en-US" altLang="ja-JP" sz="1400" u="none" strike="noStrike">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57.7%</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54.4%</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44.2%</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11833">
                <a:tc>
                  <a:txBody>
                    <a:bodyPr/>
                    <a:lstStyle/>
                    <a:p>
                      <a:pPr algn="ctr" fontAlgn="ctr"/>
                      <a:r>
                        <a:rPr lang="en-US" altLang="ja-JP" sz="1400" u="none" strike="noStrike">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31.9%</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32.9%</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26.7%</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4"/>
                  </a:ext>
                </a:extLst>
              </a:tr>
              <a:tr h="462193">
                <a:tc>
                  <a:txBody>
                    <a:bodyPr/>
                    <a:lstStyle/>
                    <a:p>
                      <a:pPr algn="ctr" fontAlgn="ctr"/>
                      <a:r>
                        <a:rPr lang="en-US" altLang="ja-JP" sz="1400" u="none" strike="noStrike">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25.3%</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20.9%</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66790">
                <a:tc gridSpan="13">
                  <a:txBody>
                    <a:bodyPr/>
                    <a:lstStyle/>
                    <a:p>
                      <a:pPr algn="ctr" fontAlgn="ct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311833">
                <a:tc rowSpan="3">
                  <a:txBody>
                    <a:bodyPr/>
                    <a:lstStyle/>
                    <a:p>
                      <a:pPr algn="ctr" fontAlgn="ctr"/>
                      <a:r>
                        <a:rPr lang="ja-JP" altLang="en-US" sz="1400" u="none" strike="noStrike">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物流</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研究開発</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7"/>
                  </a:ext>
                </a:extLst>
              </a:tr>
              <a:tr h="311833">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新製品開発</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zh-TW" altLang="en-US" sz="1400" b="1" u="none" strike="noStrike" dirty="0">
                          <a:effectLst/>
                          <a:latin typeface="Meiryo UI" panose="020B0604030504040204" pitchFamily="50" charset="-128"/>
                          <a:ea typeface="Meiryo UI" panose="020B0604030504040204" pitchFamily="50" charset="-128"/>
                          <a:cs typeface="Meiryo UI" panose="020B0604030504040204" pitchFamily="50" charset="-128"/>
                        </a:rPr>
                        <a:t>現地向仕様変更</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8"/>
                  </a:ext>
                </a:extLst>
              </a:tr>
              <a:tr h="311833">
                <a:tc vMerge="1">
                  <a:txBody>
                    <a:bodyPr/>
                    <a:lstStyle/>
                    <a:p>
                      <a:endParaRPr kumimoji="1" lang="ja-JP" altLang="en-US"/>
                    </a:p>
                  </a:txBody>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9"/>
                  </a:ext>
                </a:extLst>
              </a:tr>
              <a:tr h="311833">
                <a:tc>
                  <a:txBody>
                    <a:bodyPr/>
                    <a:lstStyle/>
                    <a:p>
                      <a:pPr algn="ctr" fontAlgn="ctr"/>
                      <a:r>
                        <a:rPr lang="en-US" altLang="ja-JP" sz="1400" u="none" strike="noStrike">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61.1%</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53.1%</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53.8</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r h="311833">
                <a:tc>
                  <a:txBody>
                    <a:bodyPr/>
                    <a:lstStyle/>
                    <a:p>
                      <a:pPr algn="ctr" fontAlgn="ctr"/>
                      <a:r>
                        <a:rPr lang="en-US" altLang="ja-JP" sz="1400" u="none" strike="noStrike">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25.6%</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11"/>
                  </a:ext>
                </a:extLst>
              </a:tr>
              <a:tr h="329156">
                <a:tc>
                  <a:txBody>
                    <a:bodyPr/>
                    <a:lstStyle/>
                    <a:p>
                      <a:pPr algn="ct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23.1%</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extLst>
                  <a:ext uri="{0D108BD9-81ED-4DB2-BD59-A6C34878D82A}">
                    <a16:rowId xmlns:a16="http://schemas.microsoft.com/office/drawing/2014/main" val="10012"/>
                  </a:ext>
                </a:extLst>
              </a:tr>
            </a:tbl>
          </a:graphicData>
        </a:graphic>
      </p:graphicFrame>
      <p:sp>
        <p:nvSpPr>
          <p:cNvPr id="3" name="テキスト ボックス 2"/>
          <p:cNvSpPr txBox="1"/>
          <p:nvPr/>
        </p:nvSpPr>
        <p:spPr>
          <a:xfrm>
            <a:off x="139740" y="2071881"/>
            <a:ext cx="5872420"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関西企業が海外進出の意欲を示す国・地域とその割合（上位</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位）　複数回答（％）</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07506" y="6597352"/>
            <a:ext cx="4752526"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英国を除く</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pPr>
              <a:defRPr/>
            </a:pPr>
            <a:fld id="{4AC9B83D-17C3-4F2E-B0BA-D155CD364A7C}" type="slidenum">
              <a:rPr lang="ja-JP" altLang="en-US" b="1" smtClean="0"/>
              <a:pPr>
                <a:defRPr/>
              </a:pPr>
              <a:t>84</a:t>
            </a:fld>
            <a:endParaRPr lang="ja-JP" altLang="en-US" b="1" dirty="0"/>
          </a:p>
        </p:txBody>
      </p:sp>
    </p:spTree>
    <p:extLst>
      <p:ext uri="{BB962C8B-B14F-4D97-AF65-F5344CB8AC3E}">
        <p14:creationId xmlns:p14="http://schemas.microsoft.com/office/powerpoint/2010/main" val="318772679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73665" y="675744"/>
            <a:ext cx="8928992" cy="8182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「国家戦略特区」における規制改革メニューのうち、関西圏では、医療、都市再生・まちづくり、雇用分野等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認定された。また、大阪からの提案内容を踏まえ、法改正等の措置が講ぜられるなど、国において各種取組みが進められている。</a:t>
            </a:r>
          </a:p>
        </p:txBody>
      </p:sp>
      <p:sp>
        <p:nvSpPr>
          <p:cNvPr id="19" name="正方形/長方形 10"/>
          <p:cNvSpPr>
            <a:spLocks noChangeArrowheads="1"/>
          </p:cNvSpPr>
          <p:nvPr/>
        </p:nvSpPr>
        <p:spPr bwMode="auto">
          <a:xfrm>
            <a:off x="89757" y="37348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関西圏国家戦略特別区域計画認定事業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円/楕円 7"/>
          <p:cNvSpPr/>
          <p:nvPr/>
        </p:nvSpPr>
        <p:spPr>
          <a:xfrm>
            <a:off x="7667682" y="0"/>
            <a:ext cx="1351067" cy="773673"/>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Ⅲ</a:t>
            </a:r>
            <a:endParaRPr lang="en-US" altLang="ja-JP"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関連データ</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Rectangle 2"/>
          <p:cNvSpPr>
            <a:spLocks noChangeArrowheads="1"/>
          </p:cNvSpPr>
          <p:nvPr/>
        </p:nvSpPr>
        <p:spPr bwMode="auto">
          <a:xfrm>
            <a:off x="609457" y="4984501"/>
            <a:ext cx="3455643" cy="274692"/>
          </a:xfrm>
          <a:prstGeom prst="rect">
            <a:avLst/>
          </a:prstGeom>
          <a:noFill/>
          <a:ln>
            <a:noFill/>
          </a:ln>
          <a:effectLst/>
        </p:spPr>
        <p:txBody>
          <a:bodyPr wrap="none" lIns="0" tIns="0" rIns="0" bIns="0" anchor="ctr">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noFill/>
                </a:ln>
                <a:gradFill>
                  <a:gsLst>
                    <a:gs pos="25000">
                      <a:srgbClr val="002060"/>
                    </a:gs>
                    <a:gs pos="100000">
                      <a:srgbClr val="0070C0"/>
                    </a:gs>
                  </a:gsLst>
                  <a:lin ang="5400000" scaled="0"/>
                </a:gradFill>
                <a:latin typeface="Meiryo UI" panose="020B0604030504040204" pitchFamily="50" charset="-128"/>
                <a:ea typeface="Meiryo UI" panose="020B0604030504040204" pitchFamily="50" charset="-128"/>
                <a:cs typeface="Meiryo UI" panose="020B0604030504040204" pitchFamily="50" charset="-128"/>
              </a:rPr>
              <a:t>●地域限定保育士試験</a:t>
            </a:r>
            <a:r>
              <a:rPr lang="ja-JP" altLang="en-US" sz="1200" b="1" dirty="0">
                <a:ln w="11430">
                  <a:noFill/>
                </a:ln>
                <a:gradFill>
                  <a:gsLst>
                    <a:gs pos="25000">
                      <a:srgbClr val="002060"/>
                    </a:gs>
                    <a:gs pos="100000">
                      <a:srgbClr val="0070C0"/>
                    </a:gs>
                  </a:gsLst>
                  <a:lin ang="5400000" scaled="0"/>
                </a:gradFill>
                <a:latin typeface="Meiryo UI" panose="020B0604030504040204" pitchFamily="50" charset="-128"/>
                <a:ea typeface="Meiryo UI" panose="020B0604030504040204" pitchFamily="50" charset="-128"/>
                <a:cs typeface="Meiryo UI" panose="020B0604030504040204" pitchFamily="50" charset="-128"/>
              </a:rPr>
              <a:t>の実施</a:t>
            </a:r>
          </a:p>
        </p:txBody>
      </p:sp>
      <p:grpSp>
        <p:nvGrpSpPr>
          <p:cNvPr id="178" name="グループ化 177"/>
          <p:cNvGrpSpPr/>
          <p:nvPr/>
        </p:nvGrpSpPr>
        <p:grpSpPr>
          <a:xfrm>
            <a:off x="783124" y="5237442"/>
            <a:ext cx="3567578" cy="1614927"/>
            <a:chOff x="3843054" y="8034052"/>
            <a:chExt cx="3481668" cy="2315032"/>
          </a:xfrm>
        </p:grpSpPr>
        <p:sp>
          <p:nvSpPr>
            <p:cNvPr id="179" name="角丸四角形 178"/>
            <p:cNvSpPr/>
            <p:nvPr/>
          </p:nvSpPr>
          <p:spPr>
            <a:xfrm>
              <a:off x="5059887" y="8355301"/>
              <a:ext cx="1009981" cy="159751"/>
            </a:xfrm>
            <a:prstGeom prst="round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800" b="1" dirty="0" smtClean="0">
                  <a:solidFill>
                    <a:prstClr val="black">
                      <a:lumMod val="50000"/>
                      <a:lumOff val="50000"/>
                    </a:prstClr>
                  </a:solidFill>
                  <a:latin typeface="Meiryo UI" panose="020B0604030504040204" pitchFamily="50" charset="-128"/>
                  <a:ea typeface="Meiryo UI" panose="020B0604030504040204" pitchFamily="50" charset="-128"/>
                  <a:cs typeface="Meiryo UI" panose="020B0604030504040204" pitchFamily="50" charset="-128"/>
                </a:rPr>
                <a:t>保育士試験</a:t>
              </a:r>
              <a:endParaRPr lang="ja-JP" altLang="en-US" sz="800" b="1" dirty="0">
                <a:solidFill>
                  <a:prstClr val="black">
                    <a:lumMod val="50000"/>
                    <a:lumOff val="50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0" name="角丸四角形 179"/>
            <p:cNvSpPr/>
            <p:nvPr/>
          </p:nvSpPr>
          <p:spPr>
            <a:xfrm>
              <a:off x="3843054" y="8502650"/>
              <a:ext cx="3420927" cy="1092522"/>
            </a:xfrm>
            <a:prstGeom prst="roundRect">
              <a:avLst>
                <a:gd name="adj" fmla="val 6901"/>
              </a:avLst>
            </a:prstGeom>
            <a:solidFill>
              <a:schemeClr val="bg1"/>
            </a:solidFill>
            <a:ln w="1270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1" name="角丸四角形 180"/>
            <p:cNvSpPr/>
            <p:nvPr/>
          </p:nvSpPr>
          <p:spPr>
            <a:xfrm>
              <a:off x="5131178" y="8820150"/>
              <a:ext cx="894627" cy="619180"/>
            </a:xfrm>
            <a:prstGeom prst="roundRect">
              <a:avLst>
                <a:gd name="adj" fmla="val 13622"/>
              </a:avLst>
            </a:prstGeom>
            <a:solidFill>
              <a:srgbClr val="C7E7A3"/>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2" name="角丸四角形 181"/>
            <p:cNvSpPr/>
            <p:nvPr/>
          </p:nvSpPr>
          <p:spPr>
            <a:xfrm>
              <a:off x="5048251" y="8629650"/>
              <a:ext cx="2125662" cy="893514"/>
            </a:xfrm>
            <a:prstGeom prst="roundRect">
              <a:avLst>
                <a:gd name="adj" fmla="val 9572"/>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3" name="角丸四角形 182"/>
            <p:cNvSpPr/>
            <p:nvPr/>
          </p:nvSpPr>
          <p:spPr>
            <a:xfrm>
              <a:off x="3937667" y="8629650"/>
              <a:ext cx="1047083" cy="893514"/>
            </a:xfrm>
            <a:prstGeom prst="roundRect">
              <a:avLst>
                <a:gd name="adj" fmla="val 9572"/>
              </a:avLst>
            </a:prstGeom>
            <a:solidFill>
              <a:schemeClr val="bg1"/>
            </a:solid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5" name="対角する 2 つの角を丸めた四角形 184"/>
            <p:cNvSpPr/>
            <p:nvPr/>
          </p:nvSpPr>
          <p:spPr>
            <a:xfrm>
              <a:off x="3912026" y="9702038"/>
              <a:ext cx="1164749" cy="407161"/>
            </a:xfrm>
            <a:prstGeom prst="round2DiagRect">
              <a:avLst/>
            </a:prstGeom>
            <a:solidFill>
              <a:srgbClr val="92D050"/>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全国資格</a:t>
              </a:r>
            </a:p>
          </p:txBody>
        </p:sp>
        <p:sp>
          <p:nvSpPr>
            <p:cNvPr id="186" name="曲折矢印 185"/>
            <p:cNvSpPr/>
            <p:nvPr/>
          </p:nvSpPr>
          <p:spPr>
            <a:xfrm rot="10800000">
              <a:off x="4849005" y="9766272"/>
              <a:ext cx="1852204" cy="320256"/>
            </a:xfrm>
            <a:prstGeom prst="bentArrow">
              <a:avLst>
                <a:gd name="adj1" fmla="val 43887"/>
                <a:gd name="adj2" fmla="val 37219"/>
                <a:gd name="adj3" fmla="val 44051"/>
                <a:gd name="adj4" fmla="val 49551"/>
              </a:avLst>
            </a:prstGeom>
            <a:solidFill>
              <a:srgbClr val="FFC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7" name="正方形/長方形 186"/>
            <p:cNvSpPr/>
            <p:nvPr/>
          </p:nvSpPr>
          <p:spPr>
            <a:xfrm>
              <a:off x="5520300" y="9902254"/>
              <a:ext cx="676853" cy="144016"/>
            </a:xfrm>
            <a:prstGeom prst="rect">
              <a:avLst/>
            </a:prstGeom>
            <a:solidFill>
              <a:schemeClr val="bg1"/>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年目以降</a:t>
              </a:r>
            </a:p>
          </p:txBody>
        </p:sp>
        <p:sp>
          <p:nvSpPr>
            <p:cNvPr id="188" name="対角する 2 つの角を丸めた四角形 187"/>
            <p:cNvSpPr/>
            <p:nvPr/>
          </p:nvSpPr>
          <p:spPr>
            <a:xfrm>
              <a:off x="5959921" y="9667180"/>
              <a:ext cx="1283841" cy="149709"/>
            </a:xfrm>
            <a:prstGeom prst="round2Diag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年間は大阪府内のみ</a:t>
              </a:r>
            </a:p>
          </p:txBody>
        </p:sp>
        <p:sp>
          <p:nvSpPr>
            <p:cNvPr id="189" name="正方形/長方形 188"/>
            <p:cNvSpPr/>
            <p:nvPr/>
          </p:nvSpPr>
          <p:spPr>
            <a:xfrm>
              <a:off x="3874056" y="8034052"/>
              <a:ext cx="3416436" cy="330903"/>
            </a:xfrm>
            <a:prstGeom prst="rect">
              <a:avLst/>
            </a:prstGeom>
            <a:effectLst/>
          </p:spPr>
          <p:txBody>
            <a:bodyPr wrap="square" lIns="0" tIns="0" rIns="0" bIns="0">
              <a:spAutoFit/>
            </a:bodyPr>
            <a:lstStyle/>
            <a:p>
              <a:pPr marL="152400" indent="-152400" algn="just">
                <a:lnSpc>
                  <a:spcPts val="900"/>
                </a:lnSpc>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保育士の確保を図るため、通常の保育士試験に</a:t>
              </a:r>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加え</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52400" indent="-152400" algn="just">
                <a:lnSpc>
                  <a:spcPts val="900"/>
                </a:lnSpc>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保育実技講習会による特区試験を同時実施</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正方形/長方形 189"/>
            <p:cNvSpPr/>
            <p:nvPr/>
          </p:nvSpPr>
          <p:spPr>
            <a:xfrm>
              <a:off x="3916378" y="10165249"/>
              <a:ext cx="3408344" cy="183835"/>
            </a:xfrm>
            <a:prstGeom prst="rect">
              <a:avLst/>
            </a:prstGeom>
            <a:effectLst/>
          </p:spPr>
          <p:txBody>
            <a:bodyPr wrap="square" lIns="0" tIns="0" rIns="0" bIns="0">
              <a:spAutoFit/>
            </a:bodyPr>
            <a:lstStyle/>
            <a:p>
              <a:pPr>
                <a:lnSpc>
                  <a:spcPts val="1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■実績　特区試験による合格者数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1,775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角丸四角形 190"/>
            <p:cNvSpPr/>
            <p:nvPr/>
          </p:nvSpPr>
          <p:spPr>
            <a:xfrm>
              <a:off x="4020273" y="8820150"/>
              <a:ext cx="894627" cy="619180"/>
            </a:xfrm>
            <a:prstGeom prst="roundRect">
              <a:avLst>
                <a:gd name="adj" fmla="val 13622"/>
              </a:avLst>
            </a:prstGeom>
            <a:solidFill>
              <a:srgbClr val="C7E7A3"/>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2" name="角丸四角形 191"/>
            <p:cNvSpPr/>
            <p:nvPr/>
          </p:nvSpPr>
          <p:spPr>
            <a:xfrm>
              <a:off x="4185121" y="8753149"/>
              <a:ext cx="551158" cy="134643"/>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通常試験</a:t>
              </a:r>
              <a:endParaRPr lang="ja-JP" altLang="en-US"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3" name="角丸四角形 192"/>
            <p:cNvSpPr/>
            <p:nvPr/>
          </p:nvSpPr>
          <p:spPr>
            <a:xfrm>
              <a:off x="4100413" y="8962407"/>
              <a:ext cx="720079" cy="168418"/>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筆記</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p>
          </p:txBody>
        </p:sp>
        <p:sp>
          <p:nvSpPr>
            <p:cNvPr id="194" name="下矢印 193"/>
            <p:cNvSpPr/>
            <p:nvPr/>
          </p:nvSpPr>
          <p:spPr>
            <a:xfrm>
              <a:off x="4332106" y="9439955"/>
              <a:ext cx="240613" cy="269703"/>
            </a:xfrm>
            <a:prstGeom prst="downArrow">
              <a:avLst>
                <a:gd name="adj1" fmla="val 42083"/>
                <a:gd name="adj2" fmla="val 42082"/>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5" name="下矢印 194"/>
            <p:cNvSpPr/>
            <p:nvPr/>
          </p:nvSpPr>
          <p:spPr>
            <a:xfrm>
              <a:off x="6496600" y="9357623"/>
              <a:ext cx="263917" cy="309557"/>
            </a:xfrm>
            <a:prstGeom prst="downArrow">
              <a:avLst>
                <a:gd name="adj1" fmla="val 46391"/>
                <a:gd name="adj2" fmla="val 42021"/>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6" name="曲折矢印 195"/>
            <p:cNvSpPr/>
            <p:nvPr/>
          </p:nvSpPr>
          <p:spPr>
            <a:xfrm rot="10800000">
              <a:off x="5066729" y="9439955"/>
              <a:ext cx="586110" cy="449598"/>
            </a:xfrm>
            <a:prstGeom prst="bentArrow">
              <a:avLst>
                <a:gd name="adj1" fmla="val 21339"/>
                <a:gd name="adj2" fmla="val 19429"/>
                <a:gd name="adj3" fmla="val 22760"/>
                <a:gd name="adj4" fmla="val 34242"/>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7" name="角丸四角形 196"/>
            <p:cNvSpPr/>
            <p:nvPr/>
          </p:nvSpPr>
          <p:spPr>
            <a:xfrm>
              <a:off x="4198959" y="8546802"/>
              <a:ext cx="528498" cy="159886"/>
            </a:xfrm>
            <a:prstGeom prst="round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8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前　期</a:t>
              </a:r>
              <a:endParaRPr lang="ja-JP" altLang="en-US" sz="8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8" name="角丸四角形 197"/>
            <p:cNvSpPr/>
            <p:nvPr/>
          </p:nvSpPr>
          <p:spPr>
            <a:xfrm>
              <a:off x="4100413" y="9183170"/>
              <a:ext cx="720079" cy="168418"/>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実技</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endPar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9" name="角丸四角形 198"/>
            <p:cNvSpPr/>
            <p:nvPr/>
          </p:nvSpPr>
          <p:spPr>
            <a:xfrm>
              <a:off x="5220791" y="9182788"/>
              <a:ext cx="720079" cy="168418"/>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実技</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endPar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0" name="角丸四角形 199"/>
            <p:cNvSpPr/>
            <p:nvPr/>
          </p:nvSpPr>
          <p:spPr>
            <a:xfrm>
              <a:off x="5301033" y="8753149"/>
              <a:ext cx="551158" cy="134643"/>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通常試験</a:t>
              </a:r>
              <a:endParaRPr lang="ja-JP" altLang="en-US"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1" name="角丸四角形吹き出し 200"/>
            <p:cNvSpPr/>
            <p:nvPr/>
          </p:nvSpPr>
          <p:spPr>
            <a:xfrm>
              <a:off x="6096369" y="8810093"/>
              <a:ext cx="1014520" cy="617116"/>
            </a:xfrm>
            <a:prstGeom prst="wedgeRoundRectCallout">
              <a:avLst>
                <a:gd name="adj1" fmla="val -38312"/>
                <a:gd name="adj2" fmla="val 48994"/>
                <a:gd name="adj3" fmla="val 16667"/>
              </a:avLst>
            </a:prstGeom>
            <a:solidFill>
              <a:srgbClr val="FFDF79"/>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2" name="角丸四角形 201"/>
            <p:cNvSpPr/>
            <p:nvPr/>
          </p:nvSpPr>
          <p:spPr>
            <a:xfrm>
              <a:off x="5220792" y="8959800"/>
              <a:ext cx="1800200" cy="168418"/>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筆記試験</a:t>
              </a:r>
              <a:endParaRPr lang="ja-JP" altLang="en-US"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3" name="角丸四角形 202"/>
            <p:cNvSpPr/>
            <p:nvPr/>
          </p:nvSpPr>
          <p:spPr>
            <a:xfrm>
              <a:off x="6314105" y="8753261"/>
              <a:ext cx="581941" cy="129768"/>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特</a:t>
              </a:r>
              <a:r>
                <a:rPr lang="ja-JP" altLang="en-US"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a:t>
              </a:r>
              <a:r>
                <a:rPr lang="ja-JP" altLang="en-US" sz="7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endParaRPr lang="ja-JP" altLang="en-US"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4" name="角丸四角形 203"/>
            <p:cNvSpPr/>
            <p:nvPr/>
          </p:nvSpPr>
          <p:spPr>
            <a:xfrm>
              <a:off x="6179566" y="9198471"/>
              <a:ext cx="849280" cy="165691"/>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保育実技講習会</a:t>
              </a:r>
              <a:r>
                <a:rPr lang="en-US" altLang="ja-JP"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endParaRPr lang="ja-JP" altLang="en-US"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05" name="グループ化 204"/>
          <p:cNvGrpSpPr/>
          <p:nvPr/>
        </p:nvGrpSpPr>
        <p:grpSpPr>
          <a:xfrm rot="21003461">
            <a:off x="3655411" y="4981971"/>
            <a:ext cx="609613" cy="513766"/>
            <a:chOff x="3294885" y="597913"/>
            <a:chExt cx="609613" cy="513766"/>
          </a:xfrm>
        </p:grpSpPr>
        <p:sp>
          <p:nvSpPr>
            <p:cNvPr id="206" name="円/楕円 205"/>
            <p:cNvSpPr/>
            <p:nvPr/>
          </p:nvSpPr>
          <p:spPr>
            <a:xfrm>
              <a:off x="3350231" y="604547"/>
              <a:ext cx="507132" cy="507132"/>
            </a:xfrm>
            <a:prstGeom prst="ellipse">
              <a:avLst/>
            </a:prstGeom>
            <a:solidFill>
              <a:schemeClr val="bg1"/>
            </a:solidFill>
            <a:ln w="25400" cmpd="dbl">
              <a:solidFill>
                <a:srgbClr val="FA3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07" name="テキスト ボックス 206"/>
            <p:cNvSpPr txBox="1"/>
            <p:nvPr/>
          </p:nvSpPr>
          <p:spPr>
            <a:xfrm>
              <a:off x="3294885" y="597913"/>
              <a:ext cx="609613" cy="477054"/>
            </a:xfrm>
            <a:prstGeom prst="rect">
              <a:avLst/>
            </a:prstGeom>
            <a:noFill/>
          </p:spPr>
          <p:txBody>
            <a:bodyPr wrap="square" rtlCol="0">
              <a:spAutoFit/>
            </a:bodyPr>
            <a:lstStyle/>
            <a:p>
              <a:pPr algn="ctr">
                <a:lnSpc>
                  <a:spcPts val="1500"/>
                </a:lnSpc>
              </a:pPr>
              <a:r>
                <a:rPr lang="ja-JP" altLang="en-US" sz="9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全国</a:t>
              </a:r>
              <a:endParaRPr lang="en-US" altLang="ja-JP" sz="9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5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初</a:t>
              </a:r>
              <a:endParaRPr lang="ja-JP" altLang="en-US" sz="15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graphicFrame>
        <p:nvGraphicFramePr>
          <p:cNvPr id="58" name="表 57"/>
          <p:cNvGraphicFramePr>
            <a:graphicFrameLocks noGrp="1"/>
          </p:cNvGraphicFramePr>
          <p:nvPr>
            <p:extLst>
              <p:ext uri="{D42A27DB-BD31-4B8C-83A1-F6EECF244321}">
                <p14:modId xmlns:p14="http://schemas.microsoft.com/office/powerpoint/2010/main" val="2684149891"/>
              </p:ext>
            </p:extLst>
          </p:nvPr>
        </p:nvGraphicFramePr>
        <p:xfrm>
          <a:off x="89757" y="1779632"/>
          <a:ext cx="8964486" cy="3017520"/>
        </p:xfrm>
        <a:graphic>
          <a:graphicData uri="http://schemas.openxmlformats.org/drawingml/2006/table">
            <a:tbl>
              <a:tblPr>
                <a:tableStyleId>{5C22544A-7EE6-4342-B048-85BDC9FD1C3A}</a:tableStyleId>
              </a:tblPr>
              <a:tblGrid>
                <a:gridCol w="521803">
                  <a:extLst>
                    <a:ext uri="{9D8B030D-6E8A-4147-A177-3AD203B41FA5}">
                      <a16:colId xmlns:a16="http://schemas.microsoft.com/office/drawing/2014/main" val="20000"/>
                    </a:ext>
                  </a:extLst>
                </a:gridCol>
                <a:gridCol w="8442683">
                  <a:extLst>
                    <a:ext uri="{9D8B030D-6E8A-4147-A177-3AD203B41FA5}">
                      <a16:colId xmlns:a16="http://schemas.microsoft.com/office/drawing/2014/main" val="20001"/>
                    </a:ext>
                  </a:extLst>
                </a:gridCol>
              </a:tblGrid>
              <a:tr h="554725">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・「保険外併用療養に関する特例」（大阪大学医学部附属病院・国立循環器病研究センター）（</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・「雇用労働相談センターの設置」（</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・「エリアマネジメントに係る道路法の特例」（グランフロント大阪</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TMO</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10000"/>
                  </a:ext>
                </a:extLst>
              </a:tr>
              <a:tr h="710048">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・「保育士資格に係る児童福祉法等の特例」（</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・「設備投資に係る課税の特例」（大研医器株式会社）（</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・「特区医療機器薬事戦略相談」（大阪大学医学部附属病院）（</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・「旅館業法の特例」（大阪府）（</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現在　大阪府内</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市町村、大阪市、八尾市、寝屋川市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solidFill>
                      <a:schemeClr val="accent5">
                        <a:lumMod val="40000"/>
                        <a:lumOff val="60000"/>
                      </a:schemeClr>
                    </a:solidFill>
                  </a:tcPr>
                </a:tc>
                <a:extLst>
                  <a:ext uri="{0D108BD9-81ED-4DB2-BD59-A6C34878D82A}">
                    <a16:rowId xmlns:a16="http://schemas.microsoft.com/office/drawing/2014/main" val="10001"/>
                  </a:ext>
                </a:extLst>
              </a:tr>
              <a:tr h="865371">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)【2019.7</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現在実施区域　大阪市</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豊中市</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池田市</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箕面市</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・「土壌汚染対策法施行規則の特例」（大阪府）（</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・「都市公園の占有許可に係る都市公園法の特例」（社会福祉法人あけぼの会、株式会社セリオ、社会福祉法人玉川学園）（</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６全国化</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「設備投資に係る課税の特例」（大日本住友製薬株式会社）（</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10002"/>
                  </a:ext>
                </a:extLst>
              </a:tr>
              <a:tr h="399402">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・「公立学校運営の民間開放に係る学校教育法等の特例」（大阪市）（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・「革新的な医薬品の開発迅速化」（大阪大学医学部附属病院）（</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10003"/>
                  </a:ext>
                </a:extLst>
              </a:tr>
              <a:tr h="284750">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「設備投資に係る課税の特例」（株式会社ジーンデザイン）（</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・「児童福祉法の特例（国家戦略特別区域小規模保育事業）」（堺市）（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10004"/>
                  </a:ext>
                </a:extLst>
              </a:tr>
            </a:tbl>
          </a:graphicData>
        </a:graphic>
      </p:graphicFrame>
      <p:sp>
        <p:nvSpPr>
          <p:cNvPr id="59" name="角丸四角形 58"/>
          <p:cNvSpPr/>
          <p:nvPr/>
        </p:nvSpPr>
        <p:spPr>
          <a:xfrm>
            <a:off x="-467231" y="1446177"/>
            <a:ext cx="3810046" cy="35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〇大阪府におけるこれまでの認定状況</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67"/>
          <p:cNvSpPr/>
          <p:nvPr/>
        </p:nvSpPr>
        <p:spPr>
          <a:xfrm>
            <a:off x="194345" y="4994575"/>
            <a:ext cx="356851" cy="19399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具体的イメージ例</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Rectangle 2"/>
          <p:cNvSpPr>
            <a:spLocks noChangeArrowheads="1"/>
          </p:cNvSpPr>
          <p:nvPr/>
        </p:nvSpPr>
        <p:spPr bwMode="auto">
          <a:xfrm>
            <a:off x="4599523" y="4970213"/>
            <a:ext cx="3495675" cy="365721"/>
          </a:xfrm>
          <a:prstGeom prst="rect">
            <a:avLst/>
          </a:prstGeom>
          <a:noFill/>
          <a:ln>
            <a:noFill/>
          </a:ln>
        </p:spPr>
        <p:txBody>
          <a:bodyPr wrap="none" lIns="0" tIns="0" rIns="0" bIns="0" anchor="ctr">
            <a:scene3d>
              <a:camera prst="orthographicFront"/>
              <a:lightRig rig="soft" dir="tl">
                <a:rot lat="0" lon="0" rev="0"/>
              </a:lightRig>
            </a:scene3d>
            <a:sp3d contourW="25400" prstMaterial="matte">
              <a:contourClr>
                <a:schemeClr val="accent2">
                  <a:tint val="20000"/>
                </a:schemeClr>
              </a:contourClr>
            </a:sp3d>
          </a:bodyPr>
          <a:lstStyle>
            <a:lvl1pPr defTabSz="911225" eaLnBrk="0" hangingPunct="0">
              <a:defRPr kumimoji="1">
                <a:solidFill>
                  <a:schemeClr val="tx1"/>
                </a:solidFill>
                <a:latin typeface="Arial" pitchFamily="34" charset="0"/>
                <a:ea typeface="ＭＳ Ｐゴシック" pitchFamily="50" charset="-128"/>
              </a:defRPr>
            </a:lvl1pPr>
            <a:lvl2pPr marL="742950" indent="-285750" defTabSz="911225" eaLnBrk="0" hangingPunct="0">
              <a:defRPr kumimoji="1">
                <a:solidFill>
                  <a:schemeClr val="tx1"/>
                </a:solidFill>
                <a:latin typeface="Arial" pitchFamily="34" charset="0"/>
                <a:ea typeface="ＭＳ Ｐゴシック" pitchFamily="50" charset="-128"/>
              </a:defRPr>
            </a:lvl2pPr>
            <a:lvl3pPr marL="1143000" indent="-228600" defTabSz="911225" eaLnBrk="0" hangingPunct="0">
              <a:defRPr kumimoji="1">
                <a:solidFill>
                  <a:schemeClr val="tx1"/>
                </a:solidFill>
                <a:latin typeface="Arial" pitchFamily="34" charset="0"/>
                <a:ea typeface="ＭＳ Ｐゴシック" pitchFamily="50" charset="-128"/>
              </a:defRPr>
            </a:lvl3pPr>
            <a:lvl4pPr marL="1600200" indent="-228600" defTabSz="911225" eaLnBrk="0" hangingPunct="0">
              <a:defRPr kumimoji="1">
                <a:solidFill>
                  <a:schemeClr val="tx1"/>
                </a:solidFill>
                <a:latin typeface="Arial" pitchFamily="34" charset="0"/>
                <a:ea typeface="ＭＳ Ｐゴシック" pitchFamily="50" charset="-128"/>
              </a:defRPr>
            </a:lvl4pPr>
            <a:lvl5pPr marL="2057400" indent="-228600" defTabSz="911225" eaLnBrk="0" hangingPunct="0">
              <a:defRPr kumimoji="1">
                <a:solidFill>
                  <a:schemeClr val="tx1"/>
                </a:solidFill>
                <a:latin typeface="Arial" pitchFamily="34" charset="0"/>
                <a:ea typeface="ＭＳ Ｐゴシック" pitchFamily="50" charset="-128"/>
              </a:defRPr>
            </a:lvl5pPr>
            <a:lvl6pPr marL="25146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lnSpc>
                <a:spcPts val="1500"/>
              </a:lnSpc>
              <a:defRPr/>
            </a:pPr>
            <a:r>
              <a:rPr lang="ja-JP" altLang="en-US" sz="12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a:t>
            </a:r>
            <a:r>
              <a:rPr lang="ja-JP" altLang="en-US" sz="1400" b="1" spc="-100" dirty="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公立国際教育学校</a:t>
            </a:r>
            <a:r>
              <a:rPr lang="ja-JP" altLang="en-US" sz="1400" b="1" spc="-100"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等管理事業</a:t>
            </a:r>
            <a:endParaRPr lang="en-US" altLang="ja-JP" sz="1400" b="1" spc="-100"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endParaRPr>
          </a:p>
        </p:txBody>
      </p:sp>
      <p:sp>
        <p:nvSpPr>
          <p:cNvPr id="52" name="テキスト ボックス 36"/>
          <p:cNvSpPr txBox="1">
            <a:spLocks noChangeArrowheads="1"/>
          </p:cNvSpPr>
          <p:nvPr/>
        </p:nvSpPr>
        <p:spPr bwMode="auto">
          <a:xfrm>
            <a:off x="4757101" y="5252928"/>
            <a:ext cx="3706852" cy="27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lstStyle>
            <a:lvl1pPr marL="142875" indent="-142875">
              <a:defRPr kumimoji="1" sz="3200">
                <a:solidFill>
                  <a:schemeClr val="tx1"/>
                </a:solidFill>
                <a:latin typeface="Arial" pitchFamily="34" charset="0"/>
                <a:ea typeface="ＭＳ Ｐゴシック" pitchFamily="50" charset="-128"/>
              </a:defRPr>
            </a:lvl1pPr>
            <a:lvl2pPr marL="742950" indent="-285750">
              <a:defRPr kumimoji="1" sz="28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000">
                <a:solidFill>
                  <a:schemeClr val="tx1"/>
                </a:solidFill>
                <a:latin typeface="Arial" pitchFamily="34" charset="0"/>
                <a:ea typeface="ＭＳ Ｐゴシック" pitchFamily="50" charset="-128"/>
              </a:defRPr>
            </a:lvl4pPr>
            <a:lvl5pPr marL="2057400" indent="-228600">
              <a:defRPr kumimoji="1" sz="2000">
                <a:solidFill>
                  <a:schemeClr val="tx1"/>
                </a:solidFill>
                <a:latin typeface="Arial" pitchFamily="34" charset="0"/>
                <a:ea typeface="ＭＳ Ｐゴシック" pitchFamily="50" charset="-128"/>
              </a:defRPr>
            </a:lvl5pPr>
            <a:lvl6pPr marL="2514600" indent="-228600" eaLnBrk="0" hangingPunct="0">
              <a:defRPr kumimoji="1" sz="2000">
                <a:solidFill>
                  <a:schemeClr val="tx1"/>
                </a:solidFill>
                <a:latin typeface="Arial" pitchFamily="34" charset="0"/>
                <a:ea typeface="ＭＳ Ｐゴシック" pitchFamily="50" charset="-128"/>
              </a:defRPr>
            </a:lvl6pPr>
            <a:lvl7pPr marL="2971800" indent="-228600" eaLnBrk="0" hangingPunct="0">
              <a:defRPr kumimoji="1" sz="2000">
                <a:solidFill>
                  <a:schemeClr val="tx1"/>
                </a:solidFill>
                <a:latin typeface="Arial" pitchFamily="34" charset="0"/>
                <a:ea typeface="ＭＳ Ｐゴシック" pitchFamily="50" charset="-128"/>
              </a:defRPr>
            </a:lvl7pPr>
            <a:lvl8pPr marL="3429000" indent="-228600" eaLnBrk="0" hangingPunct="0">
              <a:defRPr kumimoji="1" sz="2000">
                <a:solidFill>
                  <a:schemeClr val="tx1"/>
                </a:solidFill>
                <a:latin typeface="Arial" pitchFamily="34" charset="0"/>
                <a:ea typeface="ＭＳ Ｐゴシック" pitchFamily="50" charset="-128"/>
              </a:defRPr>
            </a:lvl8pPr>
            <a:lvl9pPr marL="3886200" indent="-228600" eaLnBrk="0" hangingPunct="0">
              <a:defRPr kumimoji="1" sz="2000">
                <a:solidFill>
                  <a:schemeClr val="tx1"/>
                </a:solidFill>
                <a:latin typeface="Arial" pitchFamily="34" charset="0"/>
                <a:ea typeface="ＭＳ Ｐゴシック" pitchFamily="50" charset="-128"/>
              </a:defRPr>
            </a:lvl9pPr>
          </a:lstStyle>
          <a:p>
            <a:pPr marL="0" indent="0">
              <a:lnSpc>
                <a:spcPts val="900"/>
              </a:lnSpc>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大阪市が設置する中高一貫教育校の管理を民間事業者に委託</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indent="0">
              <a:lnSpc>
                <a:spcPts val="900"/>
              </a:lnSpc>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（公設民営学校）</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4697067" y="5462490"/>
            <a:ext cx="3520360" cy="784830"/>
          </a:xfrm>
          <a:prstGeom prst="rect">
            <a:avLst/>
          </a:prstGeom>
        </p:spPr>
        <p:txBody>
          <a:bodyPr wrap="square">
            <a:spAutoFit/>
          </a:bodyPr>
          <a:lstStyle/>
          <a:p>
            <a:pPr>
              <a:lnSpc>
                <a:spcPts val="9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■概　要</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buFont typeface="Wingdings" panose="05000000000000000000" pitchFamily="2" charset="2"/>
              <a:buChar char="ü"/>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名　称：大阪市立水都国際中学校・高等学校</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buFont typeface="Wingdings" panose="05000000000000000000" pitchFamily="2" charset="2"/>
              <a:buChar char="ü"/>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開　校：</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年４月</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buFont typeface="Wingdings" panose="05000000000000000000" pitchFamily="2" charset="2"/>
              <a:buChar char="ü"/>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所在地：大阪市</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住之江区</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南港中</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buFont typeface="Wingdings" panose="05000000000000000000" pitchFamily="2" charset="2"/>
              <a:buChar char="ü"/>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定　員：中学校</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高等</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学校</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名</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160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名）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Picture 4" descr="http://www.shigaku-risuu.com/img/ei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7434" y="5379695"/>
            <a:ext cx="713038" cy="46222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http://www.sodegaura.ed.jp/ALT/report05.gif"/>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4908" y="5831498"/>
            <a:ext cx="853522" cy="538330"/>
          </a:xfrm>
          <a:prstGeom prst="rect">
            <a:avLst/>
          </a:prstGeom>
          <a:noFill/>
          <a:extLst>
            <a:ext uri="{909E8E84-426E-40DD-AFC4-6F175D3DCCD1}">
              <a14:hiddenFill xmlns:a14="http://schemas.microsoft.com/office/drawing/2010/main">
                <a:solidFill>
                  <a:srgbClr val="FFFFFF"/>
                </a:solidFill>
              </a14:hiddenFill>
            </a:ext>
          </a:extLst>
        </p:spPr>
      </p:pic>
      <p:sp>
        <p:nvSpPr>
          <p:cNvPr id="70" name="テキスト ボックス 36"/>
          <p:cNvSpPr txBox="1">
            <a:spLocks noChangeArrowheads="1"/>
          </p:cNvSpPr>
          <p:nvPr/>
        </p:nvSpPr>
        <p:spPr bwMode="auto">
          <a:xfrm>
            <a:off x="4840359" y="6369828"/>
            <a:ext cx="3895230" cy="36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lstStyle>
            <a:lvl1pPr marL="142875" indent="-142875">
              <a:defRPr kumimoji="1" sz="3200">
                <a:solidFill>
                  <a:schemeClr val="tx1"/>
                </a:solidFill>
                <a:latin typeface="Arial" pitchFamily="34" charset="0"/>
                <a:ea typeface="ＭＳ Ｐゴシック" pitchFamily="50" charset="-128"/>
              </a:defRPr>
            </a:lvl1pPr>
            <a:lvl2pPr marL="742950" indent="-285750">
              <a:defRPr kumimoji="1" sz="28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000">
                <a:solidFill>
                  <a:schemeClr val="tx1"/>
                </a:solidFill>
                <a:latin typeface="Arial" pitchFamily="34" charset="0"/>
                <a:ea typeface="ＭＳ Ｐゴシック" pitchFamily="50" charset="-128"/>
              </a:defRPr>
            </a:lvl4pPr>
            <a:lvl5pPr marL="2057400" indent="-228600">
              <a:defRPr kumimoji="1" sz="2000">
                <a:solidFill>
                  <a:schemeClr val="tx1"/>
                </a:solidFill>
                <a:latin typeface="Arial" pitchFamily="34" charset="0"/>
                <a:ea typeface="ＭＳ Ｐゴシック" pitchFamily="50" charset="-128"/>
              </a:defRPr>
            </a:lvl5pPr>
            <a:lvl6pPr marL="2514600" indent="-228600" eaLnBrk="0" hangingPunct="0">
              <a:defRPr kumimoji="1" sz="2000">
                <a:solidFill>
                  <a:schemeClr val="tx1"/>
                </a:solidFill>
                <a:latin typeface="Arial" pitchFamily="34" charset="0"/>
                <a:ea typeface="ＭＳ Ｐゴシック" pitchFamily="50" charset="-128"/>
              </a:defRPr>
            </a:lvl6pPr>
            <a:lvl7pPr marL="2971800" indent="-228600" eaLnBrk="0" hangingPunct="0">
              <a:defRPr kumimoji="1" sz="2000">
                <a:solidFill>
                  <a:schemeClr val="tx1"/>
                </a:solidFill>
                <a:latin typeface="Arial" pitchFamily="34" charset="0"/>
                <a:ea typeface="ＭＳ Ｐゴシック" pitchFamily="50" charset="-128"/>
              </a:defRPr>
            </a:lvl7pPr>
            <a:lvl8pPr marL="3429000" indent="-228600" eaLnBrk="0" hangingPunct="0">
              <a:defRPr kumimoji="1" sz="2000">
                <a:solidFill>
                  <a:schemeClr val="tx1"/>
                </a:solidFill>
                <a:latin typeface="Arial" pitchFamily="34" charset="0"/>
                <a:ea typeface="ＭＳ Ｐゴシック" pitchFamily="50" charset="-128"/>
              </a:defRPr>
            </a:lvl8pPr>
            <a:lvl9pPr marL="3886200" indent="-228600" eaLnBrk="0" hangingPunct="0">
              <a:defRPr kumimoji="1" sz="2000">
                <a:solidFill>
                  <a:schemeClr val="tx1"/>
                </a:solidFill>
                <a:latin typeface="Arial" pitchFamily="34" charset="0"/>
                <a:ea typeface="ＭＳ Ｐゴシック" pitchFamily="50" charset="-128"/>
              </a:defRPr>
            </a:lvl9pPr>
          </a:lstStyle>
          <a:p>
            <a:pPr marL="0" indent="0"/>
            <a:r>
              <a:rPr lang="ja-JP" altLang="en-US" sz="1000" b="1" dirty="0" smtClean="0">
                <a:solidFill>
                  <a:srgbClr val="0056A4"/>
                </a:solidFill>
                <a:latin typeface="Meiryo UI" panose="020B0604030504040204" pitchFamily="50" charset="-128"/>
                <a:ea typeface="Meiryo UI" panose="020B0604030504040204" pitchFamily="50" charset="-128"/>
                <a:cs typeface="Meiryo UI" panose="020B0604030504040204" pitchFamily="50" charset="-128"/>
              </a:rPr>
              <a:t>高等学校に</a:t>
            </a:r>
            <a:r>
              <a:rPr lang="ja-JP" altLang="en-US" sz="1000" b="1" dirty="0">
                <a:solidFill>
                  <a:srgbClr val="0056A4"/>
                </a:solidFill>
                <a:latin typeface="Meiryo UI" panose="020B0604030504040204" pitchFamily="50" charset="-128"/>
                <a:ea typeface="Meiryo UI" panose="020B0604030504040204" pitchFamily="50" charset="-128"/>
                <a:cs typeface="Meiryo UI" panose="020B0604030504040204" pitchFamily="50" charset="-128"/>
              </a:rPr>
              <a:t>おいて</a:t>
            </a:r>
            <a:r>
              <a:rPr lang="ja-JP" altLang="en-US" sz="1000" b="1" dirty="0" smtClean="0">
                <a:solidFill>
                  <a:srgbClr val="0056A4"/>
                </a:solidFill>
                <a:latin typeface="Meiryo UI" panose="020B0604030504040204" pitchFamily="50" charset="-128"/>
                <a:ea typeface="Meiryo UI" panose="020B0604030504040204" pitchFamily="50" charset="-128"/>
                <a:cs typeface="Meiryo UI" panose="020B0604030504040204" pitchFamily="50" charset="-128"/>
              </a:rPr>
              <a:t>、国際バカロレア・ディプロマプログラム</a:t>
            </a:r>
            <a:r>
              <a:rPr lang="en-US" altLang="ja-JP" sz="1000" b="1" baseline="30000" dirty="0" smtClean="0">
                <a:solidFill>
                  <a:srgbClr val="0056A4"/>
                </a:solidFill>
                <a:latin typeface="Meiryo UI" panose="020B0604030504040204" pitchFamily="50" charset="-128"/>
                <a:ea typeface="Meiryo UI" panose="020B0604030504040204" pitchFamily="50" charset="-128"/>
                <a:cs typeface="Meiryo UI" panose="020B0604030504040204" pitchFamily="50" charset="-128"/>
              </a:rPr>
              <a:t>※</a:t>
            </a:r>
          </a:p>
          <a:p>
            <a:pPr marL="0" indent="0"/>
            <a:r>
              <a:rPr lang="ja-JP" altLang="en-US" sz="1000" b="1" dirty="0" smtClean="0">
                <a:solidFill>
                  <a:srgbClr val="0056A4"/>
                </a:solidFill>
                <a:latin typeface="Meiryo UI" panose="020B0604030504040204" pitchFamily="50" charset="-128"/>
                <a:ea typeface="Meiryo UI" panose="020B0604030504040204" pitchFamily="50" charset="-128"/>
                <a:cs typeface="Meiryo UI" panose="020B0604030504040204" pitchFamily="50" charset="-128"/>
              </a:rPr>
              <a:t>を実施！</a:t>
            </a:r>
            <a:r>
              <a:rPr lang="ja-JP" altLang="en-US" sz="7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より実施予定）</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国際的な</a:t>
            </a:r>
            <a:r>
              <a:rPr lang="ja-JP" altLang="ja-JP" sz="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大学入学資格</a:t>
            </a:r>
            <a:r>
              <a:rPr lang="ja-JP" altLang="en-US" sz="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が取得可能なプログラム</a:t>
            </a:r>
          </a:p>
          <a:p>
            <a:pPr marL="0" indent="0"/>
            <a:endParaRPr lang="ja-JP" altLang="en-US" sz="800" b="1" dirty="0">
              <a:solidFill>
                <a:srgbClr val="0056A4"/>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角丸四角形 46"/>
          <p:cNvSpPr/>
          <p:nvPr/>
        </p:nvSpPr>
        <p:spPr>
          <a:xfrm>
            <a:off x="170419" y="4725659"/>
            <a:ext cx="4045286" cy="35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保育士資格に係る児童福祉法等の特例」の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角丸四角形 47"/>
          <p:cNvSpPr/>
          <p:nvPr/>
        </p:nvSpPr>
        <p:spPr>
          <a:xfrm>
            <a:off x="4198868" y="4738058"/>
            <a:ext cx="4855375" cy="35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◇「公立学校運営の民間開放に係る学校教育法等の特例</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85</a:t>
            </a:fld>
            <a:endParaRPr lang="ja-JP" altLang="en-US" b="1" dirty="0"/>
          </a:p>
        </p:txBody>
      </p:sp>
    </p:spTree>
    <p:extLst>
      <p:ext uri="{BB962C8B-B14F-4D97-AF65-F5344CB8AC3E}">
        <p14:creationId xmlns:p14="http://schemas.microsoft.com/office/powerpoint/2010/main" val="42006975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85444" y="636244"/>
            <a:ext cx="89644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792" indent="-177792"/>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法人所得課税の実効税率の国際比較</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月時点）　出典：財務省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24744"/>
            <a:ext cx="8928992" cy="144016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37" indent="-285737">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大阪府において　「関西イノベーション国際戦略総合特区」の取組みを強化した「成長特区税制」を実施。</a:t>
            </a:r>
          </a:p>
          <a:p>
            <a:pPr marL="285737" indent="-285737">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国家戦略特区における税制支援と地元市町村の優遇制度を併用することにより、最大で実効税率は約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％となり、中国・韓国の実効税率よりも低くなる。（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月時点の税制度をベースに試算。諸条件を満たした企業が立地した場合）</a:t>
            </a: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768">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p>
        </p:txBody>
      </p:sp>
      <p:sp>
        <p:nvSpPr>
          <p:cNvPr id="19" name="円/楕円 1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p>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関連データ</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86</a:t>
            </a:fld>
            <a:endParaRPr lang="ja-JP" altLang="en-US" dirty="0"/>
          </a:p>
        </p:txBody>
      </p:sp>
      <p:sp>
        <p:nvSpPr>
          <p:cNvPr id="8" name="テキスト ボックス 1"/>
          <p:cNvSpPr txBox="1"/>
          <p:nvPr/>
        </p:nvSpPr>
        <p:spPr>
          <a:xfrm>
            <a:off x="179528" y="6391917"/>
            <a:ext cx="8299583" cy="5654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国家戦略特区における課税の特例（所得控除）の適用を受け</a:t>
            </a:r>
            <a:r>
              <a:rPr lang="ja-JP" altLang="en-US"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　 府</a:t>
            </a:r>
            <a:r>
              <a:rPr lang="ja-JP" altLang="en-US" sz="1300" dirty="0">
                <a:latin typeface="Meiryo UI" panose="020B0604030504040204" pitchFamily="50" charset="-128"/>
                <a:ea typeface="Meiryo UI" panose="020B0604030504040204" pitchFamily="50" charset="-128"/>
              </a:rPr>
              <a:t>の成長特区税制</a:t>
            </a:r>
            <a:r>
              <a:rPr lang="ja-JP" altLang="en-US" sz="1300" dirty="0" smtClean="0">
                <a:latin typeface="Meiryo UI" panose="020B0604030504040204" pitchFamily="50" charset="-128"/>
                <a:ea typeface="Meiryo UI" panose="020B0604030504040204" pitchFamily="50" charset="-128"/>
              </a:rPr>
              <a:t>及び軽減</a:t>
            </a:r>
            <a:r>
              <a:rPr lang="ja-JP" altLang="en-US" sz="1300" dirty="0">
                <a:latin typeface="Meiryo UI" panose="020B0604030504040204" pitchFamily="50" charset="-128"/>
                <a:ea typeface="Meiryo UI" panose="020B0604030504040204" pitchFamily="50" charset="-128"/>
              </a:rPr>
              <a:t>税制を行っている市町村の課税の特例の適用を受けた最大の率</a:t>
            </a:r>
          </a:p>
        </p:txBody>
      </p:sp>
      <p:grpSp>
        <p:nvGrpSpPr>
          <p:cNvPr id="10" name="グループ化 9"/>
          <p:cNvGrpSpPr/>
          <p:nvPr/>
        </p:nvGrpSpPr>
        <p:grpSpPr>
          <a:xfrm>
            <a:off x="427823" y="2824385"/>
            <a:ext cx="8216348" cy="3679357"/>
            <a:chOff x="366713" y="908050"/>
            <a:chExt cx="8497887" cy="4681538"/>
          </a:xfrm>
        </p:grpSpPr>
        <p:graphicFrame>
          <p:nvGraphicFramePr>
            <p:cNvPr id="11" name="グラフ 3"/>
            <p:cNvGraphicFramePr>
              <a:graphicFrameLocks/>
            </p:cNvGraphicFramePr>
            <p:nvPr>
              <p:extLst/>
            </p:nvPr>
          </p:nvGraphicFramePr>
          <p:xfrm>
            <a:off x="366713" y="908050"/>
            <a:ext cx="8497887" cy="4681538"/>
          </p:xfrm>
          <a:graphic>
            <a:graphicData uri="http://schemas.openxmlformats.org/drawingml/2006/chart">
              <c:chart xmlns:c="http://schemas.openxmlformats.org/drawingml/2006/chart" xmlns:r="http://schemas.openxmlformats.org/officeDocument/2006/relationships" r:id="rId3"/>
            </a:graphicData>
          </a:graphic>
        </p:graphicFrame>
        <p:sp>
          <p:nvSpPr>
            <p:cNvPr id="14" name="円/楕円 8"/>
            <p:cNvSpPr/>
            <p:nvPr/>
          </p:nvSpPr>
          <p:spPr>
            <a:xfrm>
              <a:off x="5347582" y="2225479"/>
              <a:ext cx="368919" cy="18620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3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13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の課税特例</a:t>
              </a:r>
              <a:endParaRPr lang="ja-JP" altLang="en-US" sz="13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object 147"/>
            <p:cNvSpPr txBox="1"/>
            <p:nvPr/>
          </p:nvSpPr>
          <p:spPr>
            <a:xfrm>
              <a:off x="1394981" y="4228708"/>
              <a:ext cx="648072" cy="587413"/>
            </a:xfrm>
            <a:prstGeom prst="rect">
              <a:avLst/>
            </a:prstGeom>
          </p:spPr>
          <p:txBody>
            <a:bodyPr vert="horz" wrap="square" lIns="0" tIns="0" rIns="0" bIns="0" rtlCol="0">
              <a:spAutoFit/>
            </a:bodyPr>
            <a:lstStyle/>
            <a:p>
              <a:pPr marL="12700"/>
              <a:r>
                <a:rPr lang="en-US" altLang="ja-JP" sz="1200" b="1" spc="75" dirty="0" smtClean="0">
                  <a:solidFill>
                    <a:srgbClr val="58595B"/>
                  </a:solidFill>
                  <a:latin typeface="Yu Gothic"/>
                  <a:cs typeface="Yu Gothic"/>
                </a:rPr>
                <a:t>33.33</a:t>
              </a:r>
              <a:endParaRPr lang="en-US" altLang="ja-JP" sz="1200" dirty="0">
                <a:latin typeface="Yu Gothic"/>
                <a:cs typeface="Yu Gothic"/>
              </a:endParaRPr>
            </a:p>
            <a:p>
              <a:pPr marL="12700">
                <a:lnSpc>
                  <a:spcPct val="100000"/>
                </a:lnSpc>
              </a:pPr>
              <a:endParaRPr dirty="0">
                <a:latin typeface="Yu Gothic"/>
                <a:cs typeface="Yu Gothic"/>
              </a:endParaRPr>
            </a:p>
          </p:txBody>
        </p:sp>
        <p:sp>
          <p:nvSpPr>
            <p:cNvPr id="22" name="object 151"/>
            <p:cNvSpPr txBox="1"/>
            <p:nvPr/>
          </p:nvSpPr>
          <p:spPr>
            <a:xfrm>
              <a:off x="2209588" y="4228708"/>
              <a:ext cx="706867" cy="234965"/>
            </a:xfrm>
            <a:prstGeom prst="rect">
              <a:avLst/>
            </a:prstGeom>
          </p:spPr>
          <p:txBody>
            <a:bodyPr vert="horz" wrap="square" lIns="0" tIns="0" rIns="0" bIns="0" rtlCol="0">
              <a:spAutoFit/>
            </a:bodyPr>
            <a:lstStyle/>
            <a:p>
              <a:pPr marL="12700">
                <a:lnSpc>
                  <a:spcPct val="100000"/>
                </a:lnSpc>
              </a:pPr>
              <a:r>
                <a:rPr lang="en-US" sz="1200" b="1" spc="75" dirty="0" smtClean="0">
                  <a:solidFill>
                    <a:srgbClr val="58595B"/>
                  </a:solidFill>
                  <a:latin typeface="Yu Gothic"/>
                  <a:cs typeface="Yu Gothic"/>
                </a:rPr>
                <a:t>29.83</a:t>
              </a:r>
              <a:endParaRPr dirty="0">
                <a:latin typeface="Yu Gothic"/>
                <a:cs typeface="Yu Gothic"/>
              </a:endParaRPr>
            </a:p>
          </p:txBody>
        </p:sp>
        <p:sp>
          <p:nvSpPr>
            <p:cNvPr id="23" name="object 170"/>
            <p:cNvSpPr txBox="1"/>
            <p:nvPr/>
          </p:nvSpPr>
          <p:spPr>
            <a:xfrm>
              <a:off x="3785165" y="4228707"/>
              <a:ext cx="715616" cy="234965"/>
            </a:xfrm>
            <a:prstGeom prst="rect">
              <a:avLst/>
            </a:prstGeom>
          </p:spPr>
          <p:txBody>
            <a:bodyPr vert="horz" wrap="square" lIns="0" tIns="0" rIns="0" bIns="0" rtlCol="0">
              <a:spAutoFit/>
            </a:bodyPr>
            <a:lstStyle/>
            <a:p>
              <a:pPr marL="12700">
                <a:lnSpc>
                  <a:spcPct val="100000"/>
                </a:lnSpc>
              </a:pPr>
              <a:r>
                <a:rPr sz="1200" b="1" spc="75" dirty="0" smtClean="0">
                  <a:solidFill>
                    <a:srgbClr val="58595B"/>
                  </a:solidFill>
                  <a:latin typeface="Yu Gothic"/>
                  <a:cs typeface="Yu Gothic"/>
                </a:rPr>
                <a:t>2</a:t>
              </a:r>
              <a:r>
                <a:rPr lang="en-US" sz="1200" b="1" spc="75" dirty="0" smtClean="0">
                  <a:solidFill>
                    <a:srgbClr val="58595B"/>
                  </a:solidFill>
                  <a:latin typeface="Yu Gothic"/>
                  <a:cs typeface="Yu Gothic"/>
                </a:rPr>
                <a:t>7.98</a:t>
              </a:r>
              <a:endParaRPr dirty="0">
                <a:latin typeface="Yu Gothic"/>
                <a:cs typeface="Yu Gothic"/>
              </a:endParaRPr>
            </a:p>
          </p:txBody>
        </p:sp>
        <p:sp>
          <p:nvSpPr>
            <p:cNvPr id="24" name="object 174"/>
            <p:cNvSpPr txBox="1"/>
            <p:nvPr/>
          </p:nvSpPr>
          <p:spPr>
            <a:xfrm>
              <a:off x="4553022" y="4228706"/>
              <a:ext cx="661136" cy="234965"/>
            </a:xfrm>
            <a:prstGeom prst="rect">
              <a:avLst/>
            </a:prstGeom>
          </p:spPr>
          <p:txBody>
            <a:bodyPr vert="horz" wrap="square" lIns="0" tIns="0" rIns="0" bIns="0" rtlCol="0">
              <a:spAutoFit/>
            </a:bodyPr>
            <a:lstStyle/>
            <a:p>
              <a:pPr marL="12700">
                <a:lnSpc>
                  <a:spcPct val="100000"/>
                </a:lnSpc>
              </a:pPr>
              <a:r>
                <a:rPr sz="1200" b="1" spc="75" dirty="0">
                  <a:solidFill>
                    <a:srgbClr val="58595B"/>
                  </a:solidFill>
                  <a:latin typeface="Yu Gothic"/>
                  <a:cs typeface="Yu Gothic"/>
                </a:rPr>
                <a:t>25.00</a:t>
              </a:r>
              <a:endParaRPr sz="1200" dirty="0">
                <a:latin typeface="Yu Gothic"/>
                <a:cs typeface="Yu Gothic"/>
              </a:endParaRPr>
            </a:p>
          </p:txBody>
        </p:sp>
        <p:sp>
          <p:nvSpPr>
            <p:cNvPr id="25" name="object 159"/>
            <p:cNvSpPr txBox="1"/>
            <p:nvPr/>
          </p:nvSpPr>
          <p:spPr>
            <a:xfrm>
              <a:off x="5347582" y="1401579"/>
              <a:ext cx="641266" cy="313287"/>
            </a:xfrm>
            <a:prstGeom prst="rect">
              <a:avLst/>
            </a:prstGeom>
          </p:spPr>
          <p:txBody>
            <a:bodyPr vert="horz" wrap="square" lIns="0" tIns="0" rIns="0" bIns="0" rtlCol="0">
              <a:spAutoFit/>
            </a:bodyPr>
            <a:lstStyle/>
            <a:p>
              <a:pPr marL="12700">
                <a:lnSpc>
                  <a:spcPct val="100000"/>
                </a:lnSpc>
              </a:pPr>
              <a:r>
                <a:rPr lang="en-US" sz="1600" b="1" spc="75" dirty="0" smtClean="0">
                  <a:solidFill>
                    <a:srgbClr val="FF0000"/>
                  </a:solidFill>
                  <a:latin typeface="Yu Gothic"/>
                  <a:cs typeface="Yu Gothic"/>
                </a:rPr>
                <a:t>24</a:t>
              </a:r>
              <a:r>
                <a:rPr sz="1600" b="1" spc="75" dirty="0" smtClean="0">
                  <a:solidFill>
                    <a:srgbClr val="FF0000"/>
                  </a:solidFill>
                  <a:latin typeface="Yu Gothic"/>
                  <a:cs typeface="Yu Gothic"/>
                </a:rPr>
                <a:t>.</a:t>
              </a:r>
              <a:r>
                <a:rPr lang="en-US" sz="1600" b="1" spc="75" dirty="0" smtClean="0">
                  <a:solidFill>
                    <a:srgbClr val="FF0000"/>
                  </a:solidFill>
                  <a:latin typeface="Yu Gothic"/>
                  <a:cs typeface="Yu Gothic"/>
                </a:rPr>
                <a:t>49</a:t>
              </a:r>
              <a:endParaRPr sz="1200" dirty="0">
                <a:solidFill>
                  <a:srgbClr val="FF0000"/>
                </a:solidFill>
                <a:latin typeface="Yu Gothic"/>
                <a:cs typeface="Yu Gothic"/>
              </a:endParaRPr>
            </a:p>
          </p:txBody>
        </p:sp>
        <p:sp>
          <p:nvSpPr>
            <p:cNvPr id="26" name="object 178"/>
            <p:cNvSpPr txBox="1"/>
            <p:nvPr/>
          </p:nvSpPr>
          <p:spPr>
            <a:xfrm>
              <a:off x="6161610" y="4228704"/>
              <a:ext cx="611326" cy="234965"/>
            </a:xfrm>
            <a:prstGeom prst="rect">
              <a:avLst/>
            </a:prstGeom>
          </p:spPr>
          <p:txBody>
            <a:bodyPr vert="horz" wrap="square" lIns="0" tIns="0" rIns="0" bIns="0" rtlCol="0">
              <a:spAutoFit/>
            </a:bodyPr>
            <a:lstStyle/>
            <a:p>
              <a:pPr marL="12700">
                <a:lnSpc>
                  <a:spcPct val="100000"/>
                </a:lnSpc>
              </a:pPr>
              <a:r>
                <a:rPr sz="1200" b="1" spc="75" dirty="0">
                  <a:solidFill>
                    <a:srgbClr val="58595B"/>
                  </a:solidFill>
                  <a:latin typeface="Yu Gothic"/>
                  <a:cs typeface="Yu Gothic"/>
                </a:rPr>
                <a:t>24.20</a:t>
              </a:r>
              <a:endParaRPr dirty="0">
                <a:latin typeface="Yu Gothic"/>
                <a:cs typeface="Yu Gothic"/>
              </a:endParaRPr>
            </a:p>
          </p:txBody>
        </p:sp>
        <p:sp>
          <p:nvSpPr>
            <p:cNvPr id="27" name="object 178"/>
            <p:cNvSpPr txBox="1"/>
            <p:nvPr/>
          </p:nvSpPr>
          <p:spPr>
            <a:xfrm>
              <a:off x="6770068" y="1660818"/>
              <a:ext cx="1359515" cy="391609"/>
            </a:xfrm>
            <a:prstGeom prst="rect">
              <a:avLst/>
            </a:prstGeom>
          </p:spPr>
          <p:txBody>
            <a:bodyPr vert="horz" wrap="square" lIns="0" tIns="0" rIns="0" bIns="0" rtlCol="0">
              <a:spAutoFit/>
            </a:bodyPr>
            <a:lstStyle/>
            <a:p>
              <a:pPr marL="12700">
                <a:lnSpc>
                  <a:spcPct val="100000"/>
                </a:lnSpc>
              </a:pPr>
              <a:r>
                <a:rPr sz="2000" b="1" u="sng" spc="75" dirty="0" smtClean="0">
                  <a:solidFill>
                    <a:srgbClr val="FF0000"/>
                  </a:solidFill>
                  <a:latin typeface="Yu Gothic"/>
                  <a:cs typeface="Yu Gothic"/>
                </a:rPr>
                <a:t>2</a:t>
              </a:r>
              <a:r>
                <a:rPr lang="en-US" altLang="ja-JP" sz="2000" b="1" u="sng" spc="75" dirty="0" smtClean="0">
                  <a:solidFill>
                    <a:srgbClr val="FF0000"/>
                  </a:solidFill>
                  <a:latin typeface="Yu Gothic"/>
                  <a:cs typeface="Yu Gothic"/>
                </a:rPr>
                <a:t>1</a:t>
              </a:r>
              <a:r>
                <a:rPr sz="2000" b="1" u="sng" spc="75" dirty="0" smtClean="0">
                  <a:solidFill>
                    <a:srgbClr val="FF0000"/>
                  </a:solidFill>
                  <a:latin typeface="Yu Gothic"/>
                  <a:cs typeface="Yu Gothic"/>
                </a:rPr>
                <a:t>.</a:t>
              </a:r>
              <a:r>
                <a:rPr lang="en-US" sz="2000" b="1" u="sng" spc="75" dirty="0" smtClean="0">
                  <a:solidFill>
                    <a:srgbClr val="FF0000"/>
                  </a:solidFill>
                  <a:latin typeface="Yu Gothic"/>
                  <a:cs typeface="Yu Gothic"/>
                </a:rPr>
                <a:t>65</a:t>
              </a:r>
              <a:r>
                <a:rPr lang="en-US" altLang="ja-JP" sz="700" b="1" spc="75" dirty="0" smtClean="0">
                  <a:solidFill>
                    <a:srgbClr val="FF0000"/>
                  </a:solidFill>
                  <a:latin typeface="Yu Gothic"/>
                  <a:cs typeface="Yu Gothic"/>
                </a:rPr>
                <a:t>(※)</a:t>
              </a:r>
              <a:endParaRPr sz="2000" dirty="0">
                <a:solidFill>
                  <a:srgbClr val="FF0000"/>
                </a:solidFill>
                <a:latin typeface="Yu Gothic"/>
                <a:cs typeface="Yu Gothic"/>
              </a:endParaRPr>
            </a:p>
          </p:txBody>
        </p:sp>
        <p:sp>
          <p:nvSpPr>
            <p:cNvPr id="28" name="object 178"/>
            <p:cNvSpPr txBox="1"/>
            <p:nvPr/>
          </p:nvSpPr>
          <p:spPr>
            <a:xfrm>
              <a:off x="7720387" y="4243435"/>
              <a:ext cx="611326" cy="234965"/>
            </a:xfrm>
            <a:prstGeom prst="rect">
              <a:avLst/>
            </a:prstGeom>
          </p:spPr>
          <p:txBody>
            <a:bodyPr vert="horz" wrap="square" lIns="0" tIns="0" rIns="0" bIns="0" rtlCol="0">
              <a:spAutoFit/>
            </a:bodyPr>
            <a:lstStyle/>
            <a:p>
              <a:pPr marL="12700">
                <a:lnSpc>
                  <a:spcPct val="100000"/>
                </a:lnSpc>
              </a:pPr>
              <a:r>
                <a:rPr lang="en-US" sz="1200" b="1" spc="75" dirty="0" smtClean="0">
                  <a:solidFill>
                    <a:srgbClr val="58595B"/>
                  </a:solidFill>
                  <a:latin typeface="Yu Gothic"/>
                  <a:cs typeface="Yu Gothic"/>
                </a:rPr>
                <a:t>17</a:t>
              </a:r>
              <a:r>
                <a:rPr sz="1200" b="1" spc="75" dirty="0" smtClean="0">
                  <a:solidFill>
                    <a:srgbClr val="58595B"/>
                  </a:solidFill>
                  <a:latin typeface="Yu Gothic"/>
                  <a:cs typeface="Yu Gothic"/>
                </a:rPr>
                <a:t>.</a:t>
              </a:r>
              <a:r>
                <a:rPr lang="en-US" sz="1200" b="1" spc="75" dirty="0" smtClean="0">
                  <a:solidFill>
                    <a:srgbClr val="58595B"/>
                  </a:solidFill>
                  <a:latin typeface="Yu Gothic"/>
                  <a:cs typeface="Yu Gothic"/>
                </a:rPr>
                <a:t>00</a:t>
              </a:r>
              <a:endParaRPr sz="1200" dirty="0">
                <a:latin typeface="Yu Gothic"/>
                <a:cs typeface="Yu Gothic"/>
              </a:endParaRPr>
            </a:p>
          </p:txBody>
        </p:sp>
      </p:grpSp>
      <p:sp>
        <p:nvSpPr>
          <p:cNvPr id="31" name="円/楕円 29"/>
          <p:cNvSpPr/>
          <p:nvPr/>
        </p:nvSpPr>
        <p:spPr>
          <a:xfrm>
            <a:off x="6746627" y="4002761"/>
            <a:ext cx="367252" cy="13920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成長特区</a:t>
            </a:r>
            <a:endPar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税制</a:t>
            </a:r>
          </a:p>
        </p:txBody>
      </p:sp>
      <p:cxnSp>
        <p:nvCxnSpPr>
          <p:cNvPr id="5" name="直線コネクタ 4"/>
          <p:cNvCxnSpPr/>
          <p:nvPr/>
        </p:nvCxnSpPr>
        <p:spPr>
          <a:xfrm>
            <a:off x="3291840" y="3466498"/>
            <a:ext cx="2211443" cy="5999"/>
          </a:xfrm>
          <a:prstGeom prst="line">
            <a:avLst/>
          </a:prstGeom>
          <a:ln w="3492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5647127" y="3785027"/>
            <a:ext cx="1350021" cy="3459"/>
          </a:xfrm>
          <a:prstGeom prst="line">
            <a:avLst/>
          </a:prstGeom>
          <a:ln w="349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rot="18924040">
            <a:off x="4550446" y="5840906"/>
            <a:ext cx="991721" cy="2415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p>
        </p:txBody>
      </p:sp>
      <p:sp>
        <p:nvSpPr>
          <p:cNvPr id="35" name="正方形/長方形 34"/>
          <p:cNvSpPr/>
          <p:nvPr/>
        </p:nvSpPr>
        <p:spPr>
          <a:xfrm rot="18924040">
            <a:off x="5974180" y="5891272"/>
            <a:ext cx="1128308" cy="241528"/>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sz="1400"/>
          </a:p>
        </p:txBody>
      </p:sp>
      <p:sp>
        <p:nvSpPr>
          <p:cNvPr id="43" name="屈折矢印 42"/>
          <p:cNvSpPr/>
          <p:nvPr/>
        </p:nvSpPr>
        <p:spPr>
          <a:xfrm>
            <a:off x="5496447" y="2793442"/>
            <a:ext cx="690781" cy="802130"/>
          </a:xfrm>
          <a:prstGeom prst="bentUpArrow">
            <a:avLst>
              <a:gd name="adj1" fmla="val 1969"/>
              <a:gd name="adj2" fmla="val 25000"/>
              <a:gd name="adj3" fmla="val 423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5534154" y="2794054"/>
            <a:ext cx="923796" cy="303885"/>
          </a:xfrm>
          <a:prstGeom prst="round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HGSｺﾞｼｯｸM" panose="020B0600000000000000" pitchFamily="50" charset="-128"/>
                <a:ea typeface="HGSｺﾞｼｯｸM" panose="020B0600000000000000" pitchFamily="50" charset="-128"/>
              </a:rPr>
              <a:t>国の支援</a:t>
            </a:r>
            <a:endParaRPr kumimoji="1" lang="ja-JP" altLang="en-US" sz="1400" b="1" dirty="0">
              <a:solidFill>
                <a:schemeClr val="bg1"/>
              </a:solidFill>
              <a:latin typeface="HGSｺﾞｼｯｸM" panose="020B0600000000000000" pitchFamily="50" charset="-128"/>
              <a:ea typeface="HGSｺﾞｼｯｸM" panose="020B0600000000000000" pitchFamily="50" charset="-128"/>
            </a:endParaRPr>
          </a:p>
        </p:txBody>
      </p:sp>
      <p:sp>
        <p:nvSpPr>
          <p:cNvPr id="6" name="下矢印 5"/>
          <p:cNvSpPr/>
          <p:nvPr/>
        </p:nvSpPr>
        <p:spPr>
          <a:xfrm>
            <a:off x="5346374" y="3459948"/>
            <a:ext cx="300753" cy="391286"/>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屈折矢印 43"/>
          <p:cNvSpPr/>
          <p:nvPr/>
        </p:nvSpPr>
        <p:spPr>
          <a:xfrm>
            <a:off x="6997148" y="2991979"/>
            <a:ext cx="866871" cy="876337"/>
          </a:xfrm>
          <a:prstGeom prst="bentUpArrow">
            <a:avLst>
              <a:gd name="adj1" fmla="val 1845"/>
              <a:gd name="adj2" fmla="val 25000"/>
              <a:gd name="adj3" fmla="val 3772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849332" y="3778161"/>
            <a:ext cx="300753" cy="224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角丸四角形 41"/>
          <p:cNvSpPr/>
          <p:nvPr/>
        </p:nvSpPr>
        <p:spPr>
          <a:xfrm>
            <a:off x="6849333" y="2779179"/>
            <a:ext cx="1794838" cy="542179"/>
          </a:xfrm>
          <a:prstGeom prst="round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bg1"/>
                </a:solidFill>
                <a:latin typeface="HGSｺﾞｼｯｸM" panose="020B0600000000000000" pitchFamily="50" charset="-128"/>
                <a:ea typeface="HGSｺﾞｼｯｸM" panose="020B0600000000000000" pitchFamily="50" charset="-128"/>
              </a:rPr>
              <a:t>府及び府内関係市町村による独自支援</a:t>
            </a:r>
          </a:p>
        </p:txBody>
      </p:sp>
      <p:sp>
        <p:nvSpPr>
          <p:cNvPr id="45" name="正方形/長方形 44"/>
          <p:cNvSpPr/>
          <p:nvPr/>
        </p:nvSpPr>
        <p:spPr>
          <a:xfrm rot="18924040">
            <a:off x="6527819" y="5639513"/>
            <a:ext cx="502713" cy="2415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dirty="0" smtClean="0">
                <a:solidFill>
                  <a:schemeClr val="tx1"/>
                </a:solidFill>
                <a:latin typeface="HGPｺﾞｼｯｸE" panose="020B0900000000000000" pitchFamily="50" charset="-128"/>
                <a:ea typeface="HGPｺﾞｼｯｸE" panose="020B0900000000000000" pitchFamily="50" charset="-128"/>
              </a:rPr>
              <a:t>大阪</a:t>
            </a:r>
            <a:endParaRPr lang="ja-JP" sz="1400" dirty="0">
              <a:solidFill>
                <a:schemeClr val="tx1"/>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2295050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179514" y="620688"/>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外資系企業の集積状況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東洋経済新報社「外資系企業総覧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35496" y="2708920"/>
            <a:ext cx="1728192"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2434901"/>
            <a:ext cx="4268940"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○都道府県別、外資系企業数の推移</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87</a:t>
            </a:fld>
            <a:endParaRPr lang="ja-JP" altLang="en-US" b="1" dirty="0"/>
          </a:p>
        </p:txBody>
      </p:sp>
      <p:sp>
        <p:nvSpPr>
          <p:cNvPr id="16" name="正方形/長方形 15"/>
          <p:cNvSpPr/>
          <p:nvPr/>
        </p:nvSpPr>
        <p:spPr>
          <a:xfrm>
            <a:off x="170278" y="959242"/>
            <a:ext cx="8928992" cy="14756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年の大阪府の外資</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系</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。東京都の外資系企業数は、全国の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％を占めており、一極</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集中の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状態が続いている。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大阪府内においては、アジアの企業を中心に、日本への最初の進出先として、または、東京に拠点を持つ外資系企業の二次進出先として、進出する動きも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みられる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グラフ 9"/>
          <p:cNvGraphicFramePr>
            <a:graphicFrameLocks/>
          </p:cNvGraphicFramePr>
          <p:nvPr>
            <p:extLst>
              <p:ext uri="{D42A27DB-BD31-4B8C-83A1-F6EECF244321}">
                <p14:modId xmlns:p14="http://schemas.microsoft.com/office/powerpoint/2010/main" val="1608936733"/>
              </p:ext>
            </p:extLst>
          </p:nvPr>
        </p:nvGraphicFramePr>
        <p:xfrm>
          <a:off x="181369" y="2902853"/>
          <a:ext cx="8783119" cy="37479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5318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156694" y="59542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大阪外国企業誘致センター（</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O-BIC</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）の誘致実績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O-BIC</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公表資料より作成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124744"/>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O-BIC</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新規誘致件数は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件と、前年度に続いて過去</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番目に多い。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国別にみると、中国（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件）、韓国（７件）、シンガポール（</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件）をはじめ、アジアからの進出が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件と、全体の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８</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割以上を占めている。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864814304"/>
              </p:ext>
            </p:extLst>
          </p:nvPr>
        </p:nvGraphicFramePr>
        <p:xfrm>
          <a:off x="179514" y="5047114"/>
          <a:ext cx="8712966" cy="1612980"/>
        </p:xfrm>
        <a:graphic>
          <a:graphicData uri="http://schemas.openxmlformats.org/drawingml/2006/table">
            <a:tbl>
              <a:tblPr firstRow="1" bandRow="1">
                <a:tableStyleId>{5C22544A-7EE6-4342-B048-85BDC9FD1C3A}</a:tableStyleId>
              </a:tblPr>
              <a:tblGrid>
                <a:gridCol w="2592286">
                  <a:extLst>
                    <a:ext uri="{9D8B030D-6E8A-4147-A177-3AD203B41FA5}">
                      <a16:colId xmlns:a16="http://schemas.microsoft.com/office/drawing/2014/main" val="20000"/>
                    </a:ext>
                  </a:extLst>
                </a:gridCol>
                <a:gridCol w="6120680">
                  <a:extLst>
                    <a:ext uri="{9D8B030D-6E8A-4147-A177-3AD203B41FA5}">
                      <a16:colId xmlns:a16="http://schemas.microsoft.com/office/drawing/2014/main" val="20001"/>
                    </a:ext>
                  </a:extLst>
                </a:gridCol>
              </a:tblGrid>
              <a:tr h="403245">
                <a:tc>
                  <a:txBody>
                    <a:bodyPr/>
                    <a:lstStyle/>
                    <a:p>
                      <a:r>
                        <a:rPr kumimoji="1" lang="en-US" altLang="ja-JP" sz="1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主な誘致企業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nchorCtr="1"/>
                </a:tc>
                <a:tc>
                  <a:txBody>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事業内容</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nchorCtr="1"/>
                </a:tc>
                <a:extLst>
                  <a:ext uri="{0D108BD9-81ED-4DB2-BD59-A6C34878D82A}">
                    <a16:rowId xmlns:a16="http://schemas.microsoft.com/office/drawing/2014/main" val="10000"/>
                  </a:ext>
                </a:extLst>
              </a:tr>
              <a:tr h="403245">
                <a:tc>
                  <a:txBody>
                    <a:bodyPr/>
                    <a:lstStyle/>
                    <a:p>
                      <a:r>
                        <a:rPr kumimoji="1" lang="en-US" altLang="ja-JP"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EcoSea</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Tech</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合同会社</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銅合金網生け簀と周辺機器の販売・設置及び運用ノウハウ提供</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403245">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　</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SEAPA</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ジャパン</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カキ養殖資材・システムの開発、製造、販売</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403245">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ＰＲＡヘルスサイエンス株式会社</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医薬品、医療機器、再生医療等製品、ワクチン等にかかる臨床開発等の受託事業</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bl>
          </a:graphicData>
        </a:graphic>
      </p:graphicFrame>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88</a:t>
            </a:fld>
            <a:endParaRPr lang="ja-JP" altLang="en-US" b="1" dirty="0"/>
          </a:p>
        </p:txBody>
      </p:sp>
      <p:graphicFrame>
        <p:nvGraphicFramePr>
          <p:cNvPr id="13" name="グラフ 12"/>
          <p:cNvGraphicFramePr>
            <a:graphicFrameLocks/>
          </p:cNvGraphicFramePr>
          <p:nvPr>
            <p:extLst/>
          </p:nvPr>
        </p:nvGraphicFramePr>
        <p:xfrm>
          <a:off x="107504" y="2467635"/>
          <a:ext cx="8928992" cy="26767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6972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p:cNvGraphicFramePr>
            <a:graphicFrameLocks/>
          </p:cNvGraphicFramePr>
          <p:nvPr>
            <p:extLst>
              <p:ext uri="{D42A27DB-BD31-4B8C-83A1-F6EECF244321}">
                <p14:modId xmlns:p14="http://schemas.microsoft.com/office/powerpoint/2010/main" val="3102222511"/>
              </p:ext>
            </p:extLst>
          </p:nvPr>
        </p:nvGraphicFramePr>
        <p:xfrm>
          <a:off x="121296" y="2564903"/>
          <a:ext cx="8915200" cy="4176465"/>
        </p:xfrm>
        <a:graphic>
          <a:graphicData uri="http://schemas.openxmlformats.org/drawingml/2006/chart">
            <c:chart xmlns:c="http://schemas.openxmlformats.org/drawingml/2006/chart" xmlns:r="http://schemas.openxmlformats.org/officeDocument/2006/relationships" r:id="rId2"/>
          </a:graphicData>
        </a:graphic>
      </p:graphicFrame>
      <p:sp>
        <p:nvSpPr>
          <p:cNvPr id="5" name="正方形/長方形 4"/>
          <p:cNvSpPr/>
          <p:nvPr/>
        </p:nvSpPr>
        <p:spPr>
          <a:xfrm>
            <a:off x="251520" y="764704"/>
            <a:ext cx="9145016" cy="615553"/>
          </a:xfrm>
          <a:prstGeom prst="rect">
            <a:avLst/>
          </a:prstGeom>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実質成長率に対する製造業中分類別の寄与度</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出典：大阪府統計課「</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大阪府民経済計算</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412776"/>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の実質成長率に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対する製造業中分類別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寄与度をみると、「化学」等が増加に寄与したものの、「電子部品・デバイス」、「金属製品」等が減少に寄与したため、製造業全体では、実質成長率に対し減少に寄与することとなった。</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8</a:t>
            </a:fld>
            <a:endParaRPr lang="ja-JP" altLang="en-US" b="1" dirty="0"/>
          </a:p>
        </p:txBody>
      </p:sp>
      <p:sp>
        <p:nvSpPr>
          <p:cNvPr id="15" name="テキスト ボックス 14"/>
          <p:cNvSpPr txBox="1"/>
          <p:nvPr/>
        </p:nvSpPr>
        <p:spPr>
          <a:xfrm>
            <a:off x="121296" y="2382629"/>
            <a:ext cx="157038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（％ポイント）</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2319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2999" y="6093300"/>
            <a:ext cx="5181076" cy="461665"/>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工業用地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「工業統計表（用地・用水編）にいう「事業所敷地面積」を</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従業員</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人以上の事業所敷地面積に補正したもの</a:t>
            </a:r>
          </a:p>
        </p:txBody>
      </p:sp>
      <p:sp>
        <p:nvSpPr>
          <p:cNvPr id="12" name="正方形/長方形 11"/>
          <p:cNvSpPr/>
          <p:nvPr/>
        </p:nvSpPr>
        <p:spPr>
          <a:xfrm>
            <a:off x="4632307" y="2031812"/>
            <a:ext cx="4548205" cy="677108"/>
          </a:xfrm>
          <a:prstGeom prst="rect">
            <a:avLst/>
          </a:prstGeom>
        </p:spPr>
        <p:txBody>
          <a:bodyPr wrap="square">
            <a:spAutoFit/>
          </a:bodyPr>
          <a:lstStyle/>
          <a:p>
            <a:pPr marL="177792" indent="-177792"/>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工場立地件数（新設・増設）の推移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792" indent="-177792"/>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近畿経済産業局　</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月）近畿地区</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792" indent="-177792"/>
            <a:r>
              <a:rPr lang="ja-JP" altLang="en-US" sz="1200" dirty="0">
                <a:latin typeface="Meiryo UI" panose="020B0604030504040204" pitchFamily="50" charset="-128"/>
                <a:ea typeface="Meiryo UI" panose="020B0604030504040204" pitchFamily="50" charset="-128"/>
                <a:cs typeface="Meiryo UI" panose="020B0604030504040204" pitchFamily="50" charset="-128"/>
              </a:rPr>
              <a:t>　　　　　　 工場立地動向</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調査より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980728"/>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37" indent="-285737">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府内における工業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用地面積は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ほぼ横ばいであるが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、平成３０年の工場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立地件数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は２３件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新設１９件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増設４件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であり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（２２件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37" indent="-285737">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地方拠点強化税制について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、平成３０年６月より東京</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２３区から本社機能を移転する場合の支援対象地域に、近畿圏の中心部が新たに追加。</a:t>
            </a:r>
            <a:endParaRPr lang="en-US" altLang="ja-JP" sz="16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5496" y="2420894"/>
            <a:ext cx="1008112"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768">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p>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関連データ</a:t>
            </a:r>
          </a:p>
        </p:txBody>
      </p:sp>
      <p:sp>
        <p:nvSpPr>
          <p:cNvPr id="16" name="正方形/長方形 15"/>
          <p:cNvSpPr/>
          <p:nvPr/>
        </p:nvSpPr>
        <p:spPr>
          <a:xfrm>
            <a:off x="83609" y="2000471"/>
            <a:ext cx="7872771" cy="492443"/>
          </a:xfrm>
          <a:prstGeom prst="rect">
            <a:avLst/>
          </a:prstGeom>
        </p:spPr>
        <p:txBody>
          <a:bodyPr wrap="square">
            <a:spAutoFit/>
          </a:bodyPr>
          <a:lstStyle/>
          <a:p>
            <a:pPr marL="177792" indent="-177792"/>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○大阪府の工業用地</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面積の推移</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2" indent="-177792"/>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年度　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国土利用計画審議会資料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0"/>
          <p:cNvSpPr>
            <a:spLocks noChangeArrowheads="1"/>
          </p:cNvSpPr>
          <p:nvPr/>
        </p:nvSpPr>
        <p:spPr bwMode="auto">
          <a:xfrm>
            <a:off x="156708" y="548694"/>
            <a:ext cx="89644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792" indent="-177792"/>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企業立地に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関する大阪府内の動向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89</a:t>
            </a:fld>
            <a:endParaRPr lang="ja-JP" altLang="en-US" dirty="0"/>
          </a:p>
        </p:txBody>
      </p:sp>
      <p:graphicFrame>
        <p:nvGraphicFramePr>
          <p:cNvPr id="21" name="グラフ 20"/>
          <p:cNvGraphicFramePr>
            <a:graphicFrameLocks/>
          </p:cNvGraphicFramePr>
          <p:nvPr>
            <p:extLst/>
          </p:nvPr>
        </p:nvGraphicFramePr>
        <p:xfrm>
          <a:off x="107509" y="2641049"/>
          <a:ext cx="4380787" cy="3452248"/>
        </p:xfrm>
        <a:graphic>
          <a:graphicData uri="http://schemas.openxmlformats.org/drawingml/2006/chart">
            <c:chart xmlns:c="http://schemas.openxmlformats.org/drawingml/2006/chart" xmlns:r="http://schemas.openxmlformats.org/officeDocument/2006/relationships" r:id="rId3"/>
          </a:graphicData>
        </a:graphic>
      </p:graphicFrame>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821" y="2820730"/>
            <a:ext cx="4409796" cy="3147130"/>
          </a:xfrm>
          <a:prstGeom prst="rect">
            <a:avLst/>
          </a:prstGeom>
        </p:spPr>
      </p:pic>
    </p:spTree>
    <p:extLst>
      <p:ext uri="{BB962C8B-B14F-4D97-AF65-F5344CB8AC3E}">
        <p14:creationId xmlns:p14="http://schemas.microsoft.com/office/powerpoint/2010/main" val="75043751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6974752" y="6488480"/>
            <a:ext cx="2133600" cy="365125"/>
          </a:xfrm>
        </p:spPr>
        <p:txBody>
          <a:bodyPr/>
          <a:lstStyle/>
          <a:p>
            <a:pPr>
              <a:defRPr/>
            </a:pPr>
            <a:fld id="{4AC9B83D-17C3-4F2E-B0BA-D155CD364A7C}" type="slidenum">
              <a:rPr lang="ja-JP" altLang="en-US" smtClean="0"/>
              <a:pPr>
                <a:defRPr/>
              </a:pPr>
              <a:t>90</a:t>
            </a:fld>
            <a:endParaRPr lang="ja-JP" altLang="en-US" dirty="0"/>
          </a:p>
        </p:txBody>
      </p:sp>
      <p:sp>
        <p:nvSpPr>
          <p:cNvPr id="21" name="正方形/長方形 10"/>
          <p:cNvSpPr>
            <a:spLocks noChangeArrowheads="1"/>
          </p:cNvSpPr>
          <p:nvPr/>
        </p:nvSpPr>
        <p:spPr bwMode="auto">
          <a:xfrm>
            <a:off x="179514" y="404664"/>
            <a:ext cx="89644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産業別、一人あたり付加価値額（労働生産性）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・経済産業省「経済センサス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活動調査」（平成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作成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70857"/>
            <a:ext cx="8928992" cy="12340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都市別に、産業別の一人あたり付加価値額（労働生産性）の変化をみると、大阪府では「学術研究、専門・技術サービス業」や「生活関連サービス業、娯楽業」などで向上している一方、「情報通信業」では低下がみ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東京都では、「情報通信業」や「学術研究、専門・技術サービス業」で労働生産性が向上。また愛知県では、「製造業」で大きく労働生産性が向上。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6512" y="2204864"/>
            <a:ext cx="4554253"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355976" y="2204865"/>
            <a:ext cx="489552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5496" y="4237637"/>
            <a:ext cx="489552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499992" y="2420888"/>
            <a:ext cx="720080"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0" y="4437692"/>
            <a:ext cx="720080"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0" y="2420888"/>
            <a:ext cx="720080"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円/楕円 25"/>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a:stretch>
            <a:fillRect/>
          </a:stretch>
        </p:blipFill>
        <p:spPr>
          <a:xfrm>
            <a:off x="23990" y="2294698"/>
            <a:ext cx="9096020" cy="4590686"/>
          </a:xfrm>
          <a:prstGeom prst="rect">
            <a:avLst/>
          </a:prstGeom>
        </p:spPr>
      </p:pic>
    </p:spTree>
    <p:extLst>
      <p:ext uri="{BB962C8B-B14F-4D97-AF65-F5344CB8AC3E}">
        <p14:creationId xmlns:p14="http://schemas.microsoft.com/office/powerpoint/2010/main" val="37718920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1821802050"/>
              </p:ext>
            </p:extLst>
          </p:nvPr>
        </p:nvGraphicFramePr>
        <p:xfrm>
          <a:off x="0" y="4683411"/>
          <a:ext cx="4564156" cy="15842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グラフ 19"/>
          <p:cNvGraphicFramePr>
            <a:graphicFrameLocks/>
          </p:cNvGraphicFramePr>
          <p:nvPr>
            <p:extLst>
              <p:ext uri="{D42A27DB-BD31-4B8C-83A1-F6EECF244321}">
                <p14:modId xmlns:p14="http://schemas.microsoft.com/office/powerpoint/2010/main" val="3936639275"/>
              </p:ext>
            </p:extLst>
          </p:nvPr>
        </p:nvGraphicFramePr>
        <p:xfrm>
          <a:off x="13447" y="2668269"/>
          <a:ext cx="4632160" cy="1773052"/>
        </p:xfrm>
        <a:graphic>
          <a:graphicData uri="http://schemas.openxmlformats.org/drawingml/2006/chart">
            <c:chart xmlns:c="http://schemas.openxmlformats.org/drawingml/2006/chart" xmlns:r="http://schemas.openxmlformats.org/officeDocument/2006/relationships" r:id="rId4"/>
          </a:graphicData>
        </a:graphic>
      </p:graphicFrame>
      <p:sp>
        <p:nvSpPr>
          <p:cNvPr id="22" name="正方形/長方形 10"/>
          <p:cNvSpPr>
            <a:spLocks noChangeArrowheads="1"/>
          </p:cNvSpPr>
          <p:nvPr/>
        </p:nvSpPr>
        <p:spPr bwMode="auto">
          <a:xfrm>
            <a:off x="-36512" y="367933"/>
            <a:ext cx="8424936"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製造業における中小企業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（従業者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人の事業所）</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の動向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産業省「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年工業統計表 地域別統計表」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事業所数、従業者数については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日現在、付加価値額に</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ついて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月の実績</a:t>
            </a:r>
          </a:p>
        </p:txBody>
      </p:sp>
      <p:sp>
        <p:nvSpPr>
          <p:cNvPr id="23" name="正方形/長方形 22"/>
          <p:cNvSpPr/>
          <p:nvPr/>
        </p:nvSpPr>
        <p:spPr>
          <a:xfrm>
            <a:off x="101948" y="997354"/>
            <a:ext cx="8928992" cy="156755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年の大阪府内の製造業における中小企業の事業所数は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15,644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事業所で、全国で最多。</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年の製造業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における中小企業の付加価値額は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5,281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後れを取る状況。 </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別に付加価値額と事業所数をみると、一般的に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の大きい事業所ほど、付加価値額が大きい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、付加価値額の小さい傾向の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小さい事業所の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数が他の都市より多く、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、付加価値額の大きい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傾向のある従業者規模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の大きい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496" y="2518011"/>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○都道府県別の事業所数、付加価値額</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716016" y="4354574"/>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○従業者規模別の事業所数</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716016" y="2511983"/>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○従業者規模別の付加価値額</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4"/>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91</a:t>
            </a:fld>
            <a:endParaRPr lang="ja-JP" altLang="en-US" dirty="0"/>
          </a:p>
        </p:txBody>
      </p:sp>
      <p:sp>
        <p:nvSpPr>
          <p:cNvPr id="19" name="テキスト ボックス 18"/>
          <p:cNvSpPr txBox="1"/>
          <p:nvPr/>
        </p:nvSpPr>
        <p:spPr>
          <a:xfrm>
            <a:off x="359532" y="6246604"/>
            <a:ext cx="8460940" cy="561692"/>
          </a:xfrm>
          <a:prstGeom prst="rect">
            <a:avLst/>
          </a:prstGeom>
          <a:noFill/>
          <a:ln>
            <a:solidFill>
              <a:schemeClr val="tx1"/>
            </a:solidFill>
          </a:ln>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事業所</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の生産活動において、新たに付け加えられた価値</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（従</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業者</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人以下については粗付加価値額にて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計算） </a:t>
            </a: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付加</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価値額　</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製造品出荷額等</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（製造品年末在庫額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製造品年初在庫額）＋（半製品及び仕掛品年末価額－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半製品及び仕掛品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年初価額）－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（消費税を除く内国消費税額＋推計消費税額）－原材料、燃料、電力の使用額等－減価償却額</a:t>
            </a:r>
            <a:endParaRPr lang="en-US" altLang="zh-TW"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517994" y="4555977"/>
            <a:ext cx="804114" cy="30203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smtClean="0">
                <a:solidFill>
                  <a:schemeClr val="tx1"/>
                </a:solidFill>
              </a:rPr>
              <a:t>（事業所）</a:t>
            </a:r>
            <a:endParaRPr kumimoji="1" lang="ja-JP" altLang="en-US" sz="900" dirty="0">
              <a:solidFill>
                <a:schemeClr val="tx1"/>
              </a:solidFill>
            </a:endParaRPr>
          </a:p>
        </p:txBody>
      </p:sp>
      <p:sp>
        <p:nvSpPr>
          <p:cNvPr id="37" name="正方形/長方形 36"/>
          <p:cNvSpPr/>
          <p:nvPr/>
        </p:nvSpPr>
        <p:spPr>
          <a:xfrm>
            <a:off x="4590002" y="2722427"/>
            <a:ext cx="732106" cy="2781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smtClean="0">
                <a:solidFill>
                  <a:schemeClr val="tx1"/>
                </a:solidFill>
              </a:rPr>
              <a:t>（十億円）</a:t>
            </a:r>
            <a:endParaRPr kumimoji="1" lang="ja-JP" altLang="en-US" sz="900" dirty="0">
              <a:solidFill>
                <a:schemeClr val="tx1"/>
              </a:solidFill>
            </a:endParaRPr>
          </a:p>
        </p:txBody>
      </p:sp>
      <p:sp>
        <p:nvSpPr>
          <p:cNvPr id="39" name="テキスト ボックス 38"/>
          <p:cNvSpPr txBox="1"/>
          <p:nvPr/>
        </p:nvSpPr>
        <p:spPr>
          <a:xfrm>
            <a:off x="-36512" y="4591579"/>
            <a:ext cx="648072"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91694" y="2763259"/>
            <a:ext cx="792953"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013938" y="2775050"/>
            <a:ext cx="1008112"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（十億円）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15028" y="4365104"/>
            <a:ext cx="4736992"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○都道府県別の従業者１人当たりの付加価値額</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7" name="グラフ 26"/>
          <p:cNvGraphicFramePr>
            <a:graphicFrameLocks/>
          </p:cNvGraphicFramePr>
          <p:nvPr>
            <p:extLst>
              <p:ext uri="{D42A27DB-BD31-4B8C-83A1-F6EECF244321}">
                <p14:modId xmlns:p14="http://schemas.microsoft.com/office/powerpoint/2010/main" val="1459410073"/>
              </p:ext>
            </p:extLst>
          </p:nvPr>
        </p:nvGraphicFramePr>
        <p:xfrm>
          <a:off x="4697278" y="2880977"/>
          <a:ext cx="4358087" cy="15791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グラフ 30"/>
          <p:cNvGraphicFramePr>
            <a:graphicFrameLocks/>
          </p:cNvGraphicFramePr>
          <p:nvPr>
            <p:extLst>
              <p:ext uri="{D42A27DB-BD31-4B8C-83A1-F6EECF244321}">
                <p14:modId xmlns:p14="http://schemas.microsoft.com/office/powerpoint/2010/main" val="3626404174"/>
              </p:ext>
            </p:extLst>
          </p:nvPr>
        </p:nvGraphicFramePr>
        <p:xfrm>
          <a:off x="4697278" y="4606599"/>
          <a:ext cx="4287678" cy="169665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328493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00127" y="2207186"/>
            <a:ext cx="7828257" cy="677108"/>
          </a:xfrm>
          <a:prstGeom prst="rect">
            <a:avLst/>
          </a:prstGeom>
          <a:noFill/>
          <a:ln>
            <a:solidFill>
              <a:schemeClr val="accent1"/>
            </a:solidFill>
          </a:ln>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特化係数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ある業種に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おいて、全国の製造品出荷額等の構成比に対する、各都道府県の当該業種の製造品出荷額等の構成比の比率。</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この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数値が</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を超えると、当該業種の構成比がその都道府県において相対的に高く、特化していることを示す。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0"/>
          <p:cNvSpPr>
            <a:spLocks noChangeArrowheads="1"/>
          </p:cNvSpPr>
          <p:nvPr/>
        </p:nvSpPr>
        <p:spPr bwMode="auto">
          <a:xfrm>
            <a:off x="155719" y="534063"/>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製造業出荷額等の特化係数（従業者</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人以上）</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出典：大阪府「なにわの経済データ’</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55719" y="1068388"/>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大阪府は、突出して高い業種はなく、各業種がバランスよく集積している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他</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府県では、東京都の「なめし革・同製品・毛皮製造業」「印刷・同関連業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、愛知県の「輸送用機械器具製造業」のように、特化係数の非常に高い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業種が見られる。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92</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68" y="3284984"/>
            <a:ext cx="2871928" cy="2501079"/>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1189" y="3307055"/>
            <a:ext cx="2901621" cy="2479008"/>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2903" y="3285236"/>
            <a:ext cx="2910371" cy="2500828"/>
          </a:xfrm>
          <a:prstGeom prst="rect">
            <a:avLst/>
          </a:prstGeom>
        </p:spPr>
      </p:pic>
    </p:spTree>
    <p:extLst>
      <p:ext uri="{BB962C8B-B14F-4D97-AF65-F5344CB8AC3E}">
        <p14:creationId xmlns:p14="http://schemas.microsoft.com/office/powerpoint/2010/main" val="158843723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4885765" y="3157673"/>
            <a:ext cx="4150731" cy="1384995"/>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大阪府内のものづくり中小企業の優れた技術に裏打ち</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された創造力にあふれる製品（消費財）をブランド認定</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することで、大阪のものづくりのブランドイメージを</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高めるとと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もに、自社製品開発の取組みを促進しています。認定さ</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れた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製品は「大阪製ブランド製品」として大阪府をはじめ、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様々な支援機関等が実施するプロモーション活動によって</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国内外に広く情報発信していきます。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757349" y="2881950"/>
            <a:ext cx="4279147" cy="30777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（おおさかせい）ブランド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認定制度</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図 2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9276" y="3333668"/>
            <a:ext cx="586051" cy="759384"/>
          </a:xfrm>
          <a:prstGeom prst="rect">
            <a:avLst/>
          </a:prstGeom>
          <a:noFill/>
          <a:ln>
            <a:noFill/>
          </a:ln>
        </p:spPr>
      </p:pic>
      <p:sp>
        <p:nvSpPr>
          <p:cNvPr id="29" name="正方形/長方形 28"/>
          <p:cNvSpPr/>
          <p:nvPr/>
        </p:nvSpPr>
        <p:spPr>
          <a:xfrm>
            <a:off x="4910864" y="4830827"/>
            <a:ext cx="4150731" cy="1938992"/>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kern="100" dirty="0">
                <a:latin typeface="Meiryo UI" panose="020B0604030504040204" pitchFamily="50" charset="-128"/>
                <a:ea typeface="Meiryo UI" panose="020B0604030504040204" pitchFamily="50" charset="-128"/>
                <a:cs typeface="Courier New" panose="02070309020205020404" pitchFamily="49" charset="0"/>
              </a:rPr>
              <a:t>　</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新事業創出や</a:t>
            </a:r>
            <a:r>
              <a:rPr lang="ja-JP" altLang="ja-JP" sz="1200" kern="100" dirty="0">
                <a:latin typeface="Meiryo UI" panose="020B0604030504040204" pitchFamily="50" charset="-128"/>
                <a:ea typeface="Meiryo UI" panose="020B0604030504040204" pitchFamily="50" charset="-128"/>
                <a:cs typeface="Courier New" panose="02070309020205020404" pitchFamily="49" charset="0"/>
              </a:rPr>
              <a:t>新商品・サービスの開発など企業の課題解決に向けて「デザイン思考」（問題解決のプロセス）を踏まえた支援</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を行うこと</a:t>
            </a:r>
            <a:r>
              <a:rPr lang="ja-JP" altLang="ja-JP" sz="1200" kern="100" dirty="0">
                <a:latin typeface="Meiryo UI" panose="020B0604030504040204" pitchFamily="50" charset="-128"/>
                <a:ea typeface="Meiryo UI" panose="020B0604030504040204" pitchFamily="50" charset="-128"/>
                <a:cs typeface="Courier New" panose="02070309020205020404" pitchFamily="49" charset="0"/>
              </a:rPr>
              <a:t>により、中小企業のイノベーションを促進。</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〇</a:t>
            </a:r>
            <a:r>
              <a:rPr lang="ja-JP" altLang="ja-JP" sz="1200" kern="100" dirty="0">
                <a:latin typeface="Meiryo UI" panose="020B0604030504040204" pitchFamily="50" charset="-128"/>
                <a:ea typeface="Meiryo UI" panose="020B0604030504040204" pitchFamily="50" charset="-128"/>
                <a:cs typeface="Courier New" panose="02070309020205020404" pitchFamily="49" charset="0"/>
              </a:rPr>
              <a:t>デザイン総合相談</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事業</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　中小企業の経営やデザインに関する課題</a:t>
            </a:r>
            <a:r>
              <a:rPr lang="ja-JP" altLang="en-US" sz="1200" kern="100" dirty="0" smtClean="0">
                <a:latin typeface="Meiryo UI" panose="020B0604030504040204" pitchFamily="50" charset="-128"/>
                <a:ea typeface="Meiryo UI" panose="020B0604030504040204" pitchFamily="50" charset="-128"/>
                <a:cs typeface="Courier New" panose="02070309020205020404" pitchFamily="49" charset="0"/>
              </a:rPr>
              <a:t>を発見</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し、解決策のアドバイスから</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デザイナー</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等の</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紹介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までを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行っています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〇デザイン・オープンカレッジ事業</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　デザインを経営に活かす人材を育成するために、デザイン思考や　</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　ブランドなどに関するテーマを毎年設け、フォーラムやワークショップ</a:t>
            </a:r>
            <a:r>
              <a:rPr lang="en-US" altLang="ja-JP" sz="1200" kern="100" dirty="0">
                <a:latin typeface="Meiryo UI" panose="020B0604030504040204" pitchFamily="50" charset="-128"/>
                <a:ea typeface="Meiryo UI" panose="020B0604030504040204" pitchFamily="50" charset="-128"/>
                <a:cs typeface="Courier New" panose="02070309020205020404" pitchFamily="49" charset="0"/>
              </a:rPr>
              <a:t/>
            </a:r>
            <a:br>
              <a:rPr lang="en-US" altLang="ja-JP" sz="1200" kern="100" dirty="0">
                <a:latin typeface="Meiryo UI" panose="020B0604030504040204" pitchFamily="50" charset="-128"/>
                <a:ea typeface="Meiryo UI" panose="020B0604030504040204" pitchFamily="50" charset="-128"/>
                <a:cs typeface="Courier New" panose="02070309020205020404" pitchFamily="49" charset="0"/>
              </a:rPr>
            </a:b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　を開催して</a:t>
            </a:r>
            <a:r>
              <a:rPr lang="ja-JP" altLang="en-US" sz="1200" kern="100" dirty="0" smtClean="0">
                <a:latin typeface="Meiryo UI" panose="020B0604030504040204" pitchFamily="50" charset="-128"/>
                <a:ea typeface="Meiryo UI" panose="020B0604030504040204" pitchFamily="50" charset="-128"/>
                <a:cs typeface="Courier New" panose="02070309020205020404" pitchFamily="49" charset="0"/>
              </a:rPr>
              <a:t>います。</a:t>
            </a:r>
          </a:p>
        </p:txBody>
      </p:sp>
      <p:sp>
        <p:nvSpPr>
          <p:cNvPr id="16" name="正方形/長方形 15"/>
          <p:cNvSpPr/>
          <p:nvPr/>
        </p:nvSpPr>
        <p:spPr>
          <a:xfrm>
            <a:off x="40264" y="2990556"/>
            <a:ext cx="4756853"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MOBIO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アクションプラン５つの戦略と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大阪版エコノミックガーデニング「ＥＧおおさか」の取組みについて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4797117" y="4542668"/>
            <a:ext cx="4316657"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産業デザインセンター事業</a:t>
            </a:r>
          </a:p>
          <a:p>
            <a:pPr marL="182563" indent="-182563"/>
            <a:endParaRPr lang="ja-JP" altLang="en-US" sz="14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23228" y="3513776"/>
            <a:ext cx="4679573" cy="3256043"/>
          </a:xfrm>
          <a:prstGeom prst="rect">
            <a:avLst/>
          </a:prstGeom>
          <a:ln w="12700">
            <a:solidFill>
              <a:schemeClr val="accent1"/>
            </a:solidFill>
          </a:ln>
        </p:spPr>
        <p:txBody>
          <a:bodyPr wrap="square">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MOBIO</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のミッション</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企業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の変革と挑戦に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向けた「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知る、やる、集まる」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を徹底的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５つの戦略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戦略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１：交流と情報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発信で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変革・挑戦意欲を喚起</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ものづくり中小</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企業の販路開拓を支援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戦略３：ものづくり中小企業の技術革新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を促進</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戦略４：ものづくり中小企業の知的財産戦略を支援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戦略５：ものづくり中小企業のビジネス環境整備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を推進</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EG</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おおさかの考え方を</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MOBIO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の活動指針と位置付け事業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展開</a:t>
            </a:r>
            <a:endParaRPr lang="en-US" altLang="ja-JP" sz="1050" strike="sng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大阪版エコノミックガーデニング「ＥＧおおさか」</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大阪府では「産学公民金」の連携・協働により、府内ものづくり中小企業にとって最適なビジネス環境の整備を進め（土壌を耕し）、「変革と挑戦」に取り組む中小企業を応援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する地域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経済“賑耕”政策「大阪版エコノミックガーデニング（ＥＧおおさか）」に取り組んでいます。</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2" descr="\\10.250.60.22\share\◆MOBIOロゴタイプ＜docﾌｫﾙﾀﾞと同じものです＞\切り抜きロゴ【MOBIO】\mobio_logo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4155" y="4184617"/>
            <a:ext cx="950291" cy="3954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10.250.60.22\share\製造業Ｇ\■EGおおさか\02_EGシンボルマーク\納品0602\軽いやつ.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4155" y="4781113"/>
            <a:ext cx="1080000" cy="264258"/>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10"/>
          <p:cNvSpPr>
            <a:spLocks noChangeArrowheads="1"/>
          </p:cNvSpPr>
          <p:nvPr/>
        </p:nvSpPr>
        <p:spPr bwMode="auto">
          <a:xfrm>
            <a:off x="72008" y="478867"/>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ハイエンドなものづくりの推進に向けた取組み</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72670" y="883110"/>
            <a:ext cx="8963824" cy="20184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年に、ものづくり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総合支援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（ものづくりビジネスセンター大阪）を開設。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ものづくり支援アクションプランを基に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、大阪府、（公財）大阪産業局、民間事業者が連携して、ものづくり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企業の「変革と挑戦」を支援する取組みを実施。</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優れた技術と創造力にあふれる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製品を「大阪製ブランド」として認定しているほか、（地独）大阪産業技術研究所が行う取組を支援することにより、ものづくり産業の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高度化</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を図るとともに、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診断や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マッチングを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a:t>
            </a:r>
            <a:r>
              <a:rPr lang="en-US" altLang="ja-JP"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推進ラボ事業により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の生産性向上を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支援してい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ja-JP" sz="1600" dirty="0" smtClean="0">
                <a:solidFill>
                  <a:schemeClr val="tx1"/>
                </a:solidFill>
                <a:latin typeface="Meiryo UI" panose="020B0604030504040204" pitchFamily="50" charset="-128"/>
                <a:ea typeface="Meiryo UI" panose="020B0604030504040204" pitchFamily="50" charset="-128"/>
              </a:rPr>
              <a:t>「</a:t>
            </a:r>
            <a:r>
              <a:rPr lang="ja-JP" altLang="ja-JP" sz="1600" dirty="0">
                <a:solidFill>
                  <a:schemeClr val="tx1"/>
                </a:solidFill>
                <a:latin typeface="Meiryo UI" panose="020B0604030504040204" pitchFamily="50" charset="-128"/>
                <a:ea typeface="Meiryo UI" panose="020B0604030504040204" pitchFamily="50" charset="-128"/>
              </a:rPr>
              <a:t>大阪府産業デザインセンター」の支援による新事業創出や製品・サービスの高付加価値化といったデザインイノベーションの促進によって、</a:t>
            </a:r>
            <a:r>
              <a:rPr lang="ja-JP" altLang="en-US" sz="1600" dirty="0">
                <a:solidFill>
                  <a:schemeClr val="tx1"/>
                </a:solidFill>
                <a:latin typeface="Meiryo UI" panose="020B0604030504040204" pitchFamily="50" charset="-128"/>
                <a:ea typeface="Meiryo UI" panose="020B0604030504040204" pitchFamily="50" charset="-128"/>
              </a:rPr>
              <a:t>中小企業</a:t>
            </a:r>
            <a:r>
              <a:rPr lang="ja-JP" altLang="ja-JP" sz="1600" dirty="0">
                <a:solidFill>
                  <a:schemeClr val="tx1"/>
                </a:solidFill>
                <a:latin typeface="Meiryo UI" panose="020B0604030504040204" pitchFamily="50" charset="-128"/>
                <a:ea typeface="Meiryo UI" panose="020B0604030504040204" pitchFamily="50" charset="-128"/>
              </a:rPr>
              <a:t>の更なる高度化を図る</a:t>
            </a:r>
            <a:r>
              <a:rPr lang="ja-JP" altLang="ja-JP" sz="1600"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2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93</a:t>
            </a:fld>
            <a:endParaRPr lang="ja-JP" altLang="en-US" dirty="0"/>
          </a:p>
        </p:txBody>
      </p:sp>
      <p:pic>
        <p:nvPicPr>
          <p:cNvPr id="3" name="図 2"/>
          <p:cNvPicPr>
            <a:picLocks noChangeAspect="1"/>
          </p:cNvPicPr>
          <p:nvPr/>
        </p:nvPicPr>
        <p:blipFill>
          <a:blip r:embed="rId6"/>
          <a:stretch>
            <a:fillRect/>
          </a:stretch>
        </p:blipFill>
        <p:spPr>
          <a:xfrm>
            <a:off x="7929445" y="5291834"/>
            <a:ext cx="1107049" cy="329354"/>
          </a:xfrm>
          <a:prstGeom prst="rect">
            <a:avLst/>
          </a:prstGeom>
        </p:spPr>
      </p:pic>
    </p:spTree>
    <p:extLst>
      <p:ext uri="{BB962C8B-B14F-4D97-AF65-F5344CB8AC3E}">
        <p14:creationId xmlns:p14="http://schemas.microsoft.com/office/powerpoint/2010/main" val="33360563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94</a:t>
            </a:fld>
            <a:endParaRPr lang="ja-JP" altLang="en-US" dirty="0"/>
          </a:p>
        </p:txBody>
      </p:sp>
      <p:sp>
        <p:nvSpPr>
          <p:cNvPr id="21" name="正方形/長方形 10"/>
          <p:cNvSpPr>
            <a:spLocks noChangeArrowheads="1"/>
          </p:cNvSpPr>
          <p:nvPr/>
        </p:nvSpPr>
        <p:spPr bwMode="auto">
          <a:xfrm>
            <a:off x="179514" y="476672"/>
            <a:ext cx="89644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日本の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産業の動向（情報通信産業の実質</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の経済分析に関する調査」（平成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年度）より作成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24744"/>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に占める情報通信</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9.5</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と、商業、不動産に次ぐ規模。</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経年の推移をみる</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以降、金額は増加傾向にある。</a:t>
            </a:r>
          </a:p>
        </p:txBody>
      </p:sp>
      <p:sp>
        <p:nvSpPr>
          <p:cNvPr id="13" name="テキスト ボックス 12"/>
          <p:cNvSpPr txBox="1"/>
          <p:nvPr/>
        </p:nvSpPr>
        <p:spPr>
          <a:xfrm>
            <a:off x="107503" y="1897087"/>
            <a:ext cx="4554253"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○経済活動別の実質</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構成（</a:t>
            </a:r>
            <a:r>
              <a:rPr kumimoji="1" lang="ja-JP" altLang="en-US" sz="1400">
                <a:latin typeface="Meiryo UI" panose="020B0604030504040204" pitchFamily="50" charset="-128"/>
                <a:ea typeface="Meiryo UI" panose="020B0604030504040204" pitchFamily="50" charset="-128"/>
                <a:cs typeface="Meiryo UI" panose="020B0604030504040204" pitchFamily="50" charset="-128"/>
              </a:rPr>
              <a:t>全国、</a:t>
            </a:r>
            <a:r>
              <a:rPr lang="en-US" altLang="ja-JP" sz="140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400">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923928" y="1897087"/>
            <a:ext cx="489552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情報通信</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産業の実質</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740352"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171495" y="2132856"/>
            <a:ext cx="9315495" cy="4718713"/>
          </a:xfrm>
          <a:prstGeom prst="rect">
            <a:avLst/>
          </a:prstGeom>
        </p:spPr>
      </p:pic>
    </p:spTree>
    <p:extLst>
      <p:ext uri="{BB962C8B-B14F-4D97-AF65-F5344CB8AC3E}">
        <p14:creationId xmlns:p14="http://schemas.microsoft.com/office/powerpoint/2010/main" val="206484231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10"/>
          <p:cNvSpPr>
            <a:spLocks noChangeArrowheads="1"/>
          </p:cNvSpPr>
          <p:nvPr/>
        </p:nvSpPr>
        <p:spPr bwMode="auto">
          <a:xfrm>
            <a:off x="179514" y="548680"/>
            <a:ext cx="8964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　情報</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通信業の都道府県別事業所数及び</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従業者数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・経済産業省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センサス</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活動調査」より作成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4"/>
          <p:cNvGraphicFramePr>
            <a:graphicFrameLocks noGrp="1"/>
          </p:cNvGraphicFramePr>
          <p:nvPr>
            <p:extLst/>
          </p:nvPr>
        </p:nvGraphicFramePr>
        <p:xfrm>
          <a:off x="225657" y="2420888"/>
          <a:ext cx="8337671" cy="3573326"/>
        </p:xfrm>
        <a:graphic>
          <a:graphicData uri="http://schemas.openxmlformats.org/drawingml/2006/table">
            <a:tbl>
              <a:tblPr firstRow="1" bandRow="1">
                <a:tableStyleId>{5C22544A-7EE6-4342-B048-85BDC9FD1C3A}</a:tableStyleId>
              </a:tblPr>
              <a:tblGrid>
                <a:gridCol w="1615652">
                  <a:extLst>
                    <a:ext uri="{9D8B030D-6E8A-4147-A177-3AD203B41FA5}">
                      <a16:colId xmlns:a16="http://schemas.microsoft.com/office/drawing/2014/main" val="20000"/>
                    </a:ext>
                  </a:extLst>
                </a:gridCol>
                <a:gridCol w="1615652">
                  <a:extLst>
                    <a:ext uri="{9D8B030D-6E8A-4147-A177-3AD203B41FA5}">
                      <a16:colId xmlns:a16="http://schemas.microsoft.com/office/drawing/2014/main" val="20001"/>
                    </a:ext>
                  </a:extLst>
                </a:gridCol>
                <a:gridCol w="1700690">
                  <a:extLst>
                    <a:ext uri="{9D8B030D-6E8A-4147-A177-3AD203B41FA5}">
                      <a16:colId xmlns:a16="http://schemas.microsoft.com/office/drawing/2014/main" val="20002"/>
                    </a:ext>
                  </a:extLst>
                </a:gridCol>
                <a:gridCol w="1530614">
                  <a:extLst>
                    <a:ext uri="{9D8B030D-6E8A-4147-A177-3AD203B41FA5}">
                      <a16:colId xmlns:a16="http://schemas.microsoft.com/office/drawing/2014/main" val="20003"/>
                    </a:ext>
                  </a:extLst>
                </a:gridCol>
                <a:gridCol w="1875063">
                  <a:extLst>
                    <a:ext uri="{9D8B030D-6E8A-4147-A177-3AD203B41FA5}">
                      <a16:colId xmlns:a16="http://schemas.microsoft.com/office/drawing/2014/main" val="20004"/>
                    </a:ext>
                  </a:extLst>
                </a:gridCol>
              </a:tblGrid>
              <a:tr h="504056">
                <a:tc rowSpan="2">
                  <a:txBody>
                    <a:bodyPr/>
                    <a:lstStyle/>
                    <a:p>
                      <a:pPr algn="ct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情報通信業</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うち、ソフト系</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産業</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業種（</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6004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21,935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849,374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13,314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619,083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5,842</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139,601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3,885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111,896</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3,771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122,387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2,894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99,409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4"/>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3,400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78,194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2,343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57,555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2,642</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53,683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1,815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36,967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4" name="テキスト ボックス 3"/>
          <p:cNvSpPr txBox="1"/>
          <p:nvPr/>
        </p:nvSpPr>
        <p:spPr>
          <a:xfrm>
            <a:off x="179512" y="6165304"/>
            <a:ext cx="8298160"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ソフト系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ＩＴ産業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業種とは、「ソフトウェア業」、「情報処理・提供サービス業」、「インターネット付随サービス業」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95</a:t>
            </a:fld>
            <a:endParaRPr lang="ja-JP" altLang="en-US" b="1" dirty="0"/>
          </a:p>
        </p:txBody>
      </p:sp>
      <p:sp>
        <p:nvSpPr>
          <p:cNvPr id="9" name="正方形/長方形 8"/>
          <p:cNvSpPr/>
          <p:nvPr/>
        </p:nvSpPr>
        <p:spPr>
          <a:xfrm>
            <a:off x="35496" y="1124744"/>
            <a:ext cx="9012701"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を担う情報通信業について、事業所数及び従業者数において、東京都に次ぐ集積を有しており、ソフト系</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業種においても、事業所数では東京都に次ぐ規模となっている。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一方で、東京都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神奈川県と比較すると、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事業所あたりの従業者の数が小さく、大阪府は首都圏に比べ、中小規模の企業の集積が大きいと考えられる。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836830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96</a:t>
            </a:fld>
            <a:endParaRPr lang="ja-JP" altLang="en-US" dirty="0"/>
          </a:p>
        </p:txBody>
      </p:sp>
      <p:sp>
        <p:nvSpPr>
          <p:cNvPr id="21" name="正方形/長方形 10"/>
          <p:cNvSpPr>
            <a:spLocks noChangeArrowheads="1"/>
          </p:cNvSpPr>
          <p:nvPr/>
        </p:nvSpPr>
        <p:spPr bwMode="auto">
          <a:xfrm>
            <a:off x="179514" y="476672"/>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国内民間企業の情報化投資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出典：総務省「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の経済分析に関する調査」</a:t>
            </a:r>
            <a:r>
              <a:rPr lang="ja-JP" altLang="en-US" sz="120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a:latin typeface="Meiryo UI" panose="020B0604030504040204" pitchFamily="50" charset="-128"/>
                <a:ea typeface="Meiryo UI" panose="020B0604030504040204" pitchFamily="50" charset="-128"/>
                <a:cs typeface="Meiryo UI" panose="020B0604030504040204" pitchFamily="50" charset="-128"/>
              </a:rPr>
              <a:t>29</a:t>
            </a:r>
            <a:r>
              <a:rPr lang="ja-JP" altLang="en-US" sz="1200">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50531"/>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の国内民間企業における情報化</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12.2</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円、設備投資に占める</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割合は</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14.9</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年をピークに、直近は減少しているものの、全体的には右肩上がりで推移。</a:t>
            </a: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40352"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6512" y="1742619"/>
            <a:ext cx="2304256"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（十億円）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8388424" y="1772816"/>
            <a:ext cx="711696"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91051" y="1895926"/>
            <a:ext cx="8961897" cy="4858933"/>
          </a:xfrm>
          <a:prstGeom prst="rect">
            <a:avLst/>
          </a:prstGeom>
        </p:spPr>
      </p:pic>
    </p:spTree>
    <p:extLst>
      <p:ext uri="{BB962C8B-B14F-4D97-AF65-F5344CB8AC3E}">
        <p14:creationId xmlns:p14="http://schemas.microsoft.com/office/powerpoint/2010/main" val="250438508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10"/>
          <p:cNvSpPr>
            <a:spLocks noChangeArrowheads="1"/>
          </p:cNvSpPr>
          <p:nvPr/>
        </p:nvSpPr>
        <p:spPr bwMode="auto">
          <a:xfrm>
            <a:off x="89757" y="529516"/>
            <a:ext cx="8964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大阪・関西の</a:t>
            </a:r>
            <a:r>
              <a:rPr lang="en-US" altLang="ja-JP" sz="16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導入の現状と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課題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：大阪商工会議所「製造現場における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活用に関する調査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107504" y="1124744"/>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近畿</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の中堅・中小企業の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76.1%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やオープンネットワークなどの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技術の活用に関心を示し、</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技術活用による「生産工程、生産ラインの効率化」に期待する企業が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41.2%</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一方</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72.4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％の企業の工場等の機械はネットワーク等でつながっておらず、「メリット・費用対効果</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の分かりにくさ」</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、「社内人材の乏しさ」を導入の障壁と考えている企業が多い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251520" y="2204864"/>
            <a:ext cx="7272808" cy="646331"/>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調査期間：</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調査対象：近畿</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商工会議所の中堅・中小企業会員（製造業・資本金</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億円以下）のうち</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4,693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有効回答数（回答率）：</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439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9.4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5496" y="2780928"/>
            <a:ext cx="4464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○ＩＴ技術活用の関心度</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4644008" y="4561383"/>
            <a:ext cx="4464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技術を活用する上での障害</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4589748" y="2622878"/>
            <a:ext cx="4464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○工場等の生産設備（機械）の「つながり」状況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35496" y="4528865"/>
            <a:ext cx="4464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技術活用により期待するもの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円/楕円 2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97</a:t>
            </a:fld>
            <a:endParaRPr lang="ja-JP" altLang="en-US" b="1" dirty="0"/>
          </a:p>
        </p:txBody>
      </p:sp>
      <p:pic>
        <p:nvPicPr>
          <p:cNvPr id="3" name="図 2"/>
          <p:cNvPicPr>
            <a:picLocks noChangeAspect="1"/>
          </p:cNvPicPr>
          <p:nvPr/>
        </p:nvPicPr>
        <p:blipFill>
          <a:blip r:embed="rId2"/>
          <a:stretch>
            <a:fillRect/>
          </a:stretch>
        </p:blipFill>
        <p:spPr>
          <a:xfrm>
            <a:off x="-310972" y="2836139"/>
            <a:ext cx="9455716" cy="4121253"/>
          </a:xfrm>
          <a:prstGeom prst="rect">
            <a:avLst/>
          </a:prstGeom>
        </p:spPr>
      </p:pic>
    </p:spTree>
    <p:extLst>
      <p:ext uri="{BB962C8B-B14F-4D97-AF65-F5344CB8AC3E}">
        <p14:creationId xmlns:p14="http://schemas.microsoft.com/office/powerpoint/2010/main" val="51473407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20340" y="2134017"/>
            <a:ext cx="8648773" cy="430887"/>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関西地域に本社を置く</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3,000</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の企業・団体を対象にしたアンケート調査。</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製造業、建設業、運輸業、医療・介護福祉業、宿泊飲食業から売上高上位の企業・団体を選定。製造業の比率を全体の</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44.5</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％として実施。</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0"/>
          <p:cNvSpPr>
            <a:spLocks noChangeArrowheads="1"/>
          </p:cNvSpPr>
          <p:nvPr/>
        </p:nvSpPr>
        <p:spPr bwMode="auto">
          <a:xfrm>
            <a:off x="106016" y="539969"/>
            <a:ext cx="89644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関西企業におけるロボットの導入状況</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：（一社）</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機械工業</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連合会「平成</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年度関西地域の産業におけるロボット導入状況と今後の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活用分野</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に関する調査</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報告書」</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1111865"/>
            <a:ext cx="8928992" cy="10609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ロボットを導入した企業のうち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割以上が「生産性の向上」を目的としており、導入企業の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割近くが「効果があった」と回答。</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人手不足感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が高まる中で、今後、大阪の中小企業でロボットの普及が進めば生産性向上に大きく貢献することが期待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98</a:t>
            </a:fld>
            <a:endParaRPr lang="ja-JP" altLang="en-US" b="1" dirty="0"/>
          </a:p>
        </p:txBody>
      </p:sp>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1" y="2581438"/>
            <a:ext cx="4464495" cy="2235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0" y="4869160"/>
            <a:ext cx="4237781" cy="1998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940152" y="4817136"/>
            <a:ext cx="1979383" cy="201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076056" y="2577083"/>
            <a:ext cx="3449274" cy="222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54241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29323</Words>
  <Application>Microsoft Office PowerPoint</Application>
  <PresentationFormat>画面に合わせる (4:3)</PresentationFormat>
  <Paragraphs>6186</Paragraphs>
  <Slides>151</Slides>
  <Notes>132</Notes>
  <HiddenSlides>0</HiddenSlides>
  <MMClips>0</MMClips>
  <ScaleCrop>false</ScaleCrop>
  <HeadingPairs>
    <vt:vector size="6" baseType="variant">
      <vt:variant>
        <vt:lpstr>使用されているフォント</vt:lpstr>
      </vt:variant>
      <vt:variant>
        <vt:i4>18</vt:i4>
      </vt:variant>
      <vt:variant>
        <vt:lpstr>テーマ</vt:lpstr>
      </vt:variant>
      <vt:variant>
        <vt:i4>2</vt:i4>
      </vt:variant>
      <vt:variant>
        <vt:lpstr>スライド タイトル</vt:lpstr>
      </vt:variant>
      <vt:variant>
        <vt:i4>151</vt:i4>
      </vt:variant>
    </vt:vector>
  </HeadingPairs>
  <TitlesOfParts>
    <vt:vector size="171" baseType="lpstr">
      <vt:lpstr>Arial Unicode MS</vt:lpstr>
      <vt:lpstr>HGPｺﾞｼｯｸE</vt:lpstr>
      <vt:lpstr>HGPｺﾞｼｯｸM</vt:lpstr>
      <vt:lpstr>HGSｺﾞｼｯｸM</vt:lpstr>
      <vt:lpstr>HGS創英角ｺﾞｼｯｸUB</vt:lpstr>
      <vt:lpstr>Meiryo UI</vt:lpstr>
      <vt:lpstr>ＭＳ Ｐゴシック</vt:lpstr>
      <vt:lpstr>ＭＳ ゴシック</vt:lpstr>
      <vt:lpstr>ＭＳ 明朝</vt:lpstr>
      <vt:lpstr>メイリオ</vt:lpstr>
      <vt:lpstr>Yu Gothic</vt:lpstr>
      <vt:lpstr>游明朝</vt:lpstr>
      <vt:lpstr>Arial</vt:lpstr>
      <vt:lpstr>Calibri</vt:lpstr>
      <vt:lpstr>Century</vt:lpstr>
      <vt:lpstr>Courier New</vt:lpstr>
      <vt:lpstr>Times New Roman</vt:lpstr>
      <vt:lpstr>Wingdings</vt:lpstr>
      <vt:lpstr>Office テーマ</vt:lpstr>
      <vt:lpstr>5_Office テーマ</vt:lpstr>
      <vt:lpstr>データでみる「大阪の成長戦略」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2016-05-16T05:07:20Z</dcterms:created>
  <dcterms:modified xsi:type="dcterms:W3CDTF">2020-01-28T04:13:13Z</dcterms:modified>
</cp:coreProperties>
</file>